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Unification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6BAD4DC-1CDC-4220-B573-AF84C51FD2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4EF4-EB30-41F8-92C5-8D82B5A492E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712788"/>
          </a:xfrm>
        </p:spPr>
        <p:txBody>
          <a:bodyPr/>
          <a:lstStyle/>
          <a:p>
            <a:pPr algn="ctr"/>
            <a:r>
              <a:rPr lang="en-US" sz="3400" b="1">
                <a:solidFill>
                  <a:schemeClr val="hlink"/>
                </a:solidFill>
              </a:rPr>
              <a:t>INCEPTION ARTIFACTS</a:t>
            </a:r>
            <a:endParaRPr lang="en-US" sz="3800" b="1">
              <a:solidFill>
                <a:schemeClr val="hlink"/>
              </a:solidFill>
            </a:endParaRPr>
          </a:p>
        </p:txBody>
      </p:sp>
      <p:graphicFrame>
        <p:nvGraphicFramePr>
          <p:cNvPr id="72750" name="Group 4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020756"/>
        </p:xfrm>
        <a:graphic>
          <a:graphicData uri="http://schemas.openxmlformats.org/drawingml/2006/table">
            <a:tbl>
              <a:tblPr/>
              <a:tblGrid>
                <a:gridCol w="2590800"/>
                <a:gridCol w="5638800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Artifact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Stakeholder prospective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level goals/ Constraints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case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 requirements/ Non Functional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cases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Supplementary Specifications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Other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Glossary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Terms/ Definitions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 List &amp; Risk Management 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Mitigation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Prototypes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 of 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 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 for Elaboration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F733-273C-4A2C-8BF5-3926CDE130C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09600"/>
          </a:xfrm>
        </p:spPr>
        <p:txBody>
          <a:bodyPr/>
          <a:lstStyle/>
          <a:p>
            <a:r>
              <a:rPr lang="en-US" sz="3400">
                <a:solidFill>
                  <a:schemeClr val="accent1"/>
                </a:solidFill>
              </a:rPr>
              <a:t>You Didn’t Understand Inception when</a:t>
            </a:r>
            <a:r>
              <a:rPr lang="en-US" sz="3400">
                <a:solidFill>
                  <a:srgbClr val="CCFF33"/>
                </a:solidFill>
              </a:rPr>
              <a:t>….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447675" indent="-447675">
              <a:lnSpc>
                <a:spcPct val="90000"/>
              </a:lnSpc>
            </a:pPr>
            <a:r>
              <a:rPr lang="en-US" sz="2000"/>
              <a:t>It is more than “a few” weeks long for most projects</a:t>
            </a:r>
          </a:p>
          <a:p>
            <a:pPr marL="447675" indent="-447675">
              <a:lnSpc>
                <a:spcPct val="90000"/>
              </a:lnSpc>
            </a:pPr>
            <a:r>
              <a:rPr lang="en-US" sz="2000"/>
              <a:t>There is an attempt to define most of the requirements</a:t>
            </a:r>
          </a:p>
          <a:p>
            <a:pPr marL="447675" indent="-447675">
              <a:lnSpc>
                <a:spcPct val="90000"/>
              </a:lnSpc>
            </a:pPr>
            <a:r>
              <a:rPr lang="en-US" sz="2000"/>
              <a:t>Estimates or plans are expected to be reliable</a:t>
            </a:r>
          </a:p>
          <a:p>
            <a:pPr marL="447675" indent="-447675">
              <a:lnSpc>
                <a:spcPct val="90000"/>
              </a:lnSpc>
            </a:pPr>
            <a:r>
              <a:rPr lang="en-US" sz="2000"/>
              <a:t>You define the architecture; rather, this should be done iteratively in elaboration</a:t>
            </a:r>
          </a:p>
          <a:p>
            <a:pPr marL="447675" indent="-447675">
              <a:lnSpc>
                <a:spcPct val="90000"/>
              </a:lnSpc>
            </a:pPr>
            <a:r>
              <a:rPr lang="en-US" sz="2000"/>
              <a:t>You believe that the proper sequence of work should be: 1) Define the requirements; 2) Design the architecture;</a:t>
            </a:r>
          </a:p>
          <a:p>
            <a:pPr marL="447675" indent="-447675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 3) implement</a:t>
            </a:r>
          </a:p>
          <a:p>
            <a:pPr marL="447675" indent="-447675">
              <a:lnSpc>
                <a:spcPct val="90000"/>
              </a:lnSpc>
            </a:pPr>
            <a:r>
              <a:rPr lang="en-US" sz="2000"/>
              <a:t>There is no Business Case or Vision artifact</a:t>
            </a:r>
          </a:p>
          <a:p>
            <a:pPr marL="447675" indent="-447675">
              <a:lnSpc>
                <a:spcPct val="90000"/>
              </a:lnSpc>
            </a:pPr>
            <a:r>
              <a:rPr lang="en-US" sz="2100"/>
              <a:t>The names of most of the use cases and actors were not identified</a:t>
            </a:r>
          </a:p>
          <a:p>
            <a:pPr marL="447675" indent="-447675">
              <a:lnSpc>
                <a:spcPct val="90000"/>
              </a:lnSpc>
            </a:pPr>
            <a:r>
              <a:rPr lang="en-US" sz="2100"/>
              <a:t>All the use cases were written in detail</a:t>
            </a:r>
          </a:p>
          <a:p>
            <a:pPr marL="447675" indent="-447675">
              <a:lnSpc>
                <a:spcPct val="90000"/>
              </a:lnSpc>
            </a:pPr>
            <a:r>
              <a:rPr lang="en-US" sz="2100"/>
              <a:t>None of the use cases were written in detail; rather, 10-20% should be written in detail to obtain some realistic insight into the scope of the problem.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381000"/>
            <a:ext cx="861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3820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FURPS Requirement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the UP, requirements are categorized according to the </a:t>
            </a:r>
            <a:r>
              <a:rPr lang="en-US" b="1" dirty="0" smtClean="0"/>
              <a:t>FURPS+ model</a:t>
            </a:r>
          </a:p>
          <a:p>
            <a:r>
              <a:rPr lang="en-US" b="1" i="1" dirty="0" smtClean="0"/>
              <a:t>Functional - features, capabilities, security.</a:t>
            </a:r>
          </a:p>
          <a:p>
            <a:r>
              <a:rPr lang="en-US" b="1" i="1" dirty="0" smtClean="0"/>
              <a:t>Usability - human factors, help, documentation.</a:t>
            </a:r>
          </a:p>
          <a:p>
            <a:r>
              <a:rPr lang="en-US" b="1" i="1" dirty="0" smtClean="0"/>
              <a:t>Reliability - frequency of failure, recoverability, predictability.</a:t>
            </a:r>
          </a:p>
          <a:p>
            <a:r>
              <a:rPr lang="en-US" b="1" i="1" dirty="0" smtClean="0"/>
              <a:t>Performance - response times, throughput, accuracy, availability,</a:t>
            </a:r>
          </a:p>
          <a:p>
            <a:r>
              <a:rPr lang="en-US" dirty="0" smtClean="0"/>
              <a:t>resource usage.</a:t>
            </a:r>
          </a:p>
          <a:p>
            <a:r>
              <a:rPr lang="en-US" b="1" i="1" dirty="0" smtClean="0"/>
              <a:t>Supportability - adaptability, maintainability, internationalization,</a:t>
            </a:r>
          </a:p>
          <a:p>
            <a:r>
              <a:rPr lang="en-US" dirty="0" smtClean="0"/>
              <a:t>configurability.</a:t>
            </a:r>
          </a:p>
          <a:p>
            <a:r>
              <a:rPr lang="en-US" dirty="0" smtClean="0"/>
              <a:t>The “</a:t>
            </a:r>
            <a:r>
              <a:rPr lang="en-US" b="1" dirty="0" smtClean="0"/>
              <a:t>+” means</a:t>
            </a:r>
          </a:p>
          <a:p>
            <a:r>
              <a:rPr lang="en-US" dirty="0" smtClean="0"/>
              <a:t>Implementation - resource limitations, languages and tools, hardware..</a:t>
            </a:r>
          </a:p>
          <a:p>
            <a:r>
              <a:rPr lang="en-US" dirty="0" smtClean="0"/>
              <a:t>Interface - constraints imposed by interfacing with external systems.</a:t>
            </a:r>
          </a:p>
          <a:p>
            <a:r>
              <a:rPr lang="en-US" dirty="0" smtClean="0"/>
              <a:t>Operations - system management in its operational setting.</a:t>
            </a:r>
          </a:p>
          <a:p>
            <a:r>
              <a:rPr lang="en-US" dirty="0" smtClean="0"/>
              <a:t>Packaging - for example, a physical box.</a:t>
            </a:r>
          </a:p>
          <a:p>
            <a:r>
              <a:rPr lang="en-US" dirty="0" smtClean="0"/>
              <a:t>Legal - licensing and so forth.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DD40-1F62-46D8-98E7-284A143754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81200"/>
            <a:ext cx="5562600" cy="2362200"/>
          </a:xfrm>
        </p:spPr>
        <p:txBody>
          <a:bodyPr/>
          <a:lstStyle/>
          <a:p>
            <a:pPr algn="ctr"/>
            <a:r>
              <a:rPr lang="en-US" sz="6200" b="1"/>
              <a:t>Inception</a:t>
            </a:r>
            <a:br>
              <a:rPr lang="en-US" sz="6200" b="1"/>
            </a:br>
            <a:r>
              <a:rPr lang="en-US" sz="6200" b="1"/>
              <a:t> </a:t>
            </a:r>
            <a:r>
              <a:rPr lang="en-US"/>
              <a:t>in Detail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1CF1-76C4-41DF-B3A6-4C153A5EC7E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INCEPTION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/>
              <a:t>Envision the product scope, vision, and Business case</a:t>
            </a:r>
          </a:p>
          <a:p>
            <a:endParaRPr lang="en-US" b="1"/>
          </a:p>
          <a:p>
            <a:r>
              <a:rPr lang="en-US"/>
              <a:t>1 or few weeks long activity</a:t>
            </a:r>
          </a:p>
          <a:p>
            <a:r>
              <a:rPr lang="en-US"/>
              <a:t>Get stakeholders consensuses/agreement on the vision of the project</a:t>
            </a:r>
          </a:p>
          <a:p>
            <a:r>
              <a:rPr lang="en-US"/>
              <a:t>Estimate project worth</a:t>
            </a:r>
          </a:p>
          <a:p>
            <a:r>
              <a:rPr lang="en-US"/>
              <a:t>Decide to proceed  </a:t>
            </a:r>
          </a:p>
          <a:p>
            <a:pPr algn="ctr"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3FD9-BC37-4D6C-9DF9-75BE3271266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158038" cy="838200"/>
          </a:xfrm>
        </p:spPr>
        <p:txBody>
          <a:bodyPr>
            <a:normAutofit fontScale="90000"/>
          </a:bodyPr>
          <a:lstStyle/>
          <a:p>
            <a:r>
              <a:rPr lang="en-US" sz="3800" b="1">
                <a:solidFill>
                  <a:schemeClr val="accent2"/>
                </a:solidFill>
              </a:rPr>
              <a:t>Objectives</a:t>
            </a:r>
            <a:br>
              <a:rPr lang="en-US" sz="3800" b="1">
                <a:solidFill>
                  <a:schemeClr val="accent2"/>
                </a:solidFill>
              </a:rPr>
            </a:br>
            <a:endParaRPr lang="en-US" sz="3800" b="1">
              <a:solidFill>
                <a:schemeClr val="accent2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61275" cy="5410200"/>
          </a:xfrm>
          <a:ln/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1300">
              <a:solidFill>
                <a:schemeClr val="accent1"/>
              </a:solidFill>
            </a:endParaRPr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Establish initial </a:t>
            </a:r>
            <a:r>
              <a:rPr lang="en-US" sz="2000" b="1"/>
              <a:t>common vision</a:t>
            </a:r>
            <a:r>
              <a:rPr lang="en-US" sz="2000"/>
              <a:t> about the objectives of the project and acceptance criteria</a:t>
            </a:r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Planning and preparing a </a:t>
            </a:r>
            <a:r>
              <a:rPr lang="en-US" sz="2000" b="1"/>
              <a:t>business case </a:t>
            </a:r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 b="1"/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Define Project and software </a:t>
            </a:r>
            <a:r>
              <a:rPr lang="en-US" sz="2000" b="1"/>
              <a:t>scope</a:t>
            </a:r>
            <a:r>
              <a:rPr lang="en-US" sz="2000"/>
              <a:t> and boundary conditions</a:t>
            </a:r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Identify main </a:t>
            </a:r>
            <a:r>
              <a:rPr lang="en-US" sz="2000" b="1"/>
              <a:t>use cases</a:t>
            </a:r>
            <a:r>
              <a:rPr lang="en-US" sz="2000"/>
              <a:t> of the system and develop initial use case model 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Development  of a </a:t>
            </a:r>
            <a:r>
              <a:rPr lang="en-US" sz="2000" b="1"/>
              <a:t>candidate architecture</a:t>
            </a:r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 b="1"/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 b="1"/>
              <a:t>Estimating</a:t>
            </a:r>
            <a:r>
              <a:rPr lang="en-US" sz="2000"/>
              <a:t> the overall cost and schedule for the entire project </a:t>
            </a:r>
          </a:p>
          <a:p>
            <a:pPr marL="457200" indent="-457200"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Estimating potential </a:t>
            </a:r>
            <a:r>
              <a:rPr lang="en-US" sz="2000" b="1"/>
              <a:t>risks</a:t>
            </a:r>
            <a:r>
              <a:rPr lang="en-US" sz="2000"/>
              <a:t> 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Development of a disposable </a:t>
            </a:r>
            <a:r>
              <a:rPr lang="en-US" sz="2000" b="1"/>
              <a:t>prototype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Preparing the supporting </a:t>
            </a:r>
            <a:r>
              <a:rPr lang="en-US" sz="2000" b="1"/>
              <a:t>environment</a:t>
            </a:r>
            <a:r>
              <a:rPr lang="en-US" sz="2000"/>
              <a:t> for the project. 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/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/>
              <a:t>Planning for Elaboration phase</a:t>
            </a:r>
          </a:p>
          <a:p>
            <a:pPr marL="889000" lvl="1" indent="-439738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</a:pPr>
            <a:endParaRPr lang="en-US" sz="13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908-3B68-4371-B3E1-636792C874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8229600" cy="1169988"/>
          </a:xfrm>
        </p:spPr>
        <p:txBody>
          <a:bodyPr/>
          <a:lstStyle/>
          <a:p>
            <a:r>
              <a:rPr lang="en-US" sz="3800"/>
              <a:t>What Feasibility and Risk Analysis is?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A9F-4994-4580-AE09-B346F9E921D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Management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solidFill>
                  <a:schemeClr val="accent2"/>
                </a:solidFill>
              </a:rPr>
              <a:t>There are two activities to be carried out as per part of Risk Analysis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accent2"/>
                </a:solidFill>
              </a:rPr>
              <a:t>Risk Assessment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chemeClr val="accent2"/>
                </a:solidFill>
              </a:rPr>
              <a:t>Risk Control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2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200"/>
          </a:p>
          <a:p>
            <a:pPr lvl="1">
              <a:lnSpc>
                <a:spcPct val="80000"/>
              </a:lnSpc>
            </a:pPr>
            <a:endParaRPr lang="en-US" sz="2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2971800"/>
            <a:ext cx="5105400" cy="3149600"/>
            <a:chOff x="465" y="2415"/>
            <a:chExt cx="3298" cy="1696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invGray">
            <a:xfrm>
              <a:off x="465" y="2415"/>
              <a:ext cx="3298" cy="16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66" name="AutoShape 6"/>
            <p:cNvSpPr>
              <a:spLocks noChangeArrowheads="1"/>
            </p:cNvSpPr>
            <p:nvPr/>
          </p:nvSpPr>
          <p:spPr bwMode="auto">
            <a:xfrm rot="10789977">
              <a:off x="1650" y="3184"/>
              <a:ext cx="1136" cy="275"/>
            </a:xfrm>
            <a:prstGeom prst="rightArrow">
              <a:avLst>
                <a:gd name="adj1" fmla="val 51102"/>
                <a:gd name="adj2" fmla="val 89484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invGray">
            <a:xfrm>
              <a:off x="1698" y="3190"/>
              <a:ext cx="1140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</a:rPr>
                <a:t>Risk Reduction</a:t>
              </a: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auto">
            <a:xfrm rot="-5400000">
              <a:off x="20" y="3064"/>
              <a:ext cx="1438" cy="289"/>
            </a:xfrm>
            <a:prstGeom prst="rightArrow">
              <a:avLst>
                <a:gd name="adj1" fmla="val 60824"/>
                <a:gd name="adj2" fmla="val 61737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AutoShape 9"/>
            <p:cNvSpPr>
              <a:spLocks noChangeArrowheads="1"/>
            </p:cNvSpPr>
            <p:nvPr/>
          </p:nvSpPr>
          <p:spPr bwMode="auto">
            <a:xfrm rot="2299">
              <a:off x="645" y="3766"/>
              <a:ext cx="3022" cy="313"/>
            </a:xfrm>
            <a:prstGeom prst="rightArrow">
              <a:avLst>
                <a:gd name="adj1" fmla="val 49769"/>
                <a:gd name="adj2" fmla="val 70311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invGray">
            <a:xfrm>
              <a:off x="1759" y="3769"/>
              <a:ext cx="541" cy="24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TIME</a:t>
              </a:r>
            </a:p>
          </p:txBody>
        </p:sp>
        <p:sp>
          <p:nvSpPr>
            <p:cNvPr id="92171" name="Text Box 11"/>
            <p:cNvSpPr txBox="1">
              <a:spLocks noChangeArrowheads="1"/>
            </p:cNvSpPr>
            <p:nvPr/>
          </p:nvSpPr>
          <p:spPr bwMode="invGray">
            <a:xfrm rot="-5400000">
              <a:off x="459" y="3039"/>
              <a:ext cx="586" cy="2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RISK</a:t>
              </a:r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invGray">
            <a:xfrm>
              <a:off x="2597" y="2589"/>
              <a:ext cx="1118" cy="24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Waterfall Risk</a:t>
              </a:r>
            </a:p>
          </p:txBody>
        </p:sp>
        <p:sp>
          <p:nvSpPr>
            <p:cNvPr id="92173" name="Text Box 13"/>
            <p:cNvSpPr txBox="1">
              <a:spLocks noChangeArrowheads="1"/>
            </p:cNvSpPr>
            <p:nvPr/>
          </p:nvSpPr>
          <p:spPr bwMode="invGray">
            <a:xfrm>
              <a:off x="927" y="3423"/>
              <a:ext cx="1062" cy="24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Iterative Risk</a:t>
              </a:r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invGray">
            <a:xfrm>
              <a:off x="1104" y="2544"/>
              <a:ext cx="1" cy="13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invGray">
            <a:xfrm>
              <a:off x="1687" y="2519"/>
              <a:ext cx="0" cy="13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invGray">
            <a:xfrm flipH="1">
              <a:off x="1983" y="2514"/>
              <a:ext cx="1" cy="133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invGray">
            <a:xfrm>
              <a:off x="2263" y="2515"/>
              <a:ext cx="1" cy="133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invGray">
            <a:xfrm>
              <a:off x="2564" y="2508"/>
              <a:ext cx="1" cy="13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invGray">
            <a:xfrm>
              <a:off x="2858" y="2502"/>
              <a:ext cx="1" cy="133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invGray">
            <a:xfrm>
              <a:off x="3165" y="2510"/>
              <a:ext cx="1" cy="13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invGray">
            <a:xfrm>
              <a:off x="3435" y="2512"/>
              <a:ext cx="1" cy="1335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82" name="Freeform 22"/>
            <p:cNvSpPr>
              <a:spLocks/>
            </p:cNvSpPr>
            <p:nvPr/>
          </p:nvSpPr>
          <p:spPr bwMode="invGray">
            <a:xfrm>
              <a:off x="852" y="2517"/>
              <a:ext cx="2880" cy="1247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403" y="158"/>
                </a:cxn>
                <a:cxn ang="0">
                  <a:pos x="994" y="978"/>
                </a:cxn>
                <a:cxn ang="0">
                  <a:pos x="2880" y="1247"/>
                </a:cxn>
              </a:cxnLst>
              <a:rect l="0" t="0" r="r" b="b"/>
              <a:pathLst>
                <a:path w="2880" h="1247">
                  <a:moveTo>
                    <a:pt x="0" y="32"/>
                  </a:moveTo>
                  <a:cubicBezTo>
                    <a:pt x="118" y="16"/>
                    <a:pt x="237" y="0"/>
                    <a:pt x="403" y="158"/>
                  </a:cubicBezTo>
                  <a:cubicBezTo>
                    <a:pt x="569" y="316"/>
                    <a:pt x="581" y="797"/>
                    <a:pt x="994" y="978"/>
                  </a:cubicBezTo>
                  <a:cubicBezTo>
                    <a:pt x="1407" y="1159"/>
                    <a:pt x="2143" y="1203"/>
                    <a:pt x="2880" y="1247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92183" name="Freeform 23"/>
            <p:cNvSpPr>
              <a:spLocks/>
            </p:cNvSpPr>
            <p:nvPr/>
          </p:nvSpPr>
          <p:spPr bwMode="invGray">
            <a:xfrm>
              <a:off x="884" y="2533"/>
              <a:ext cx="2769" cy="1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41" y="181"/>
                </a:cxn>
                <a:cxn ang="0">
                  <a:pos x="2241" y="962"/>
                </a:cxn>
                <a:cxn ang="0">
                  <a:pos x="2769" y="1215"/>
                </a:cxn>
              </a:cxnLst>
              <a:rect l="0" t="0" r="r" b="b"/>
              <a:pathLst>
                <a:path w="2769" h="1215">
                  <a:moveTo>
                    <a:pt x="0" y="0"/>
                  </a:moveTo>
                  <a:cubicBezTo>
                    <a:pt x="634" y="10"/>
                    <a:pt x="1268" y="21"/>
                    <a:pt x="1641" y="181"/>
                  </a:cubicBezTo>
                  <a:cubicBezTo>
                    <a:pt x="2014" y="341"/>
                    <a:pt x="2053" y="790"/>
                    <a:pt x="2241" y="962"/>
                  </a:cubicBezTo>
                  <a:cubicBezTo>
                    <a:pt x="2429" y="1134"/>
                    <a:pt x="2599" y="1174"/>
                    <a:pt x="2769" y="1215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tIns="91440" bIns="9144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184" name="Text Box 24"/>
          <p:cNvSpPr txBox="1">
            <a:spLocks noChangeArrowheads="1"/>
          </p:cNvSpPr>
          <p:nvPr/>
        </p:nvSpPr>
        <p:spPr bwMode="invGray">
          <a:xfrm>
            <a:off x="5943600" y="3124200"/>
            <a:ext cx="2849563" cy="3205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algn="just" fontAlgn="t"/>
            <a:r>
              <a:rPr lang="en-US"/>
              <a:t>In an iterative lifecycle, you select what increment to develop in an iteration based on a list of key risks. Since the iteration produces a tested executable, you can verify whether you have mitigated the targeted risks or not.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6077-F62E-4CF2-8BE7-ABA9D4F4CC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Analysis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ES" sz="2400"/>
              <a:t>	“</a:t>
            </a:r>
            <a:r>
              <a:rPr lang="es-ES" sz="2800"/>
              <a:t>A measure of how beneficial or practical the development of a </a:t>
            </a:r>
            <a:r>
              <a:rPr lang="en-US" sz="2800"/>
              <a:t>software </a:t>
            </a:r>
            <a:r>
              <a:rPr lang="es-ES" sz="2800"/>
              <a:t>system will be to an organization.”</a:t>
            </a:r>
            <a:endParaRPr lang="es-ES" sz="2400"/>
          </a:p>
          <a:p>
            <a:pPr algn="just">
              <a:buFont typeface="Wingdings" pitchFamily="2" charset="2"/>
              <a:buNone/>
            </a:pPr>
            <a:endParaRPr lang="es-ES" sz="2400"/>
          </a:p>
          <a:p>
            <a:pPr algn="just">
              <a:buFont typeface="Wingdings" pitchFamily="2" charset="2"/>
              <a:buNone/>
            </a:pPr>
            <a:r>
              <a:rPr lang="es-ES" sz="2400"/>
              <a:t>Types</a:t>
            </a:r>
            <a:endParaRPr lang="es-ES" sz="7300"/>
          </a:p>
          <a:p>
            <a:pPr lvl="2" algn="just"/>
            <a:r>
              <a:rPr lang="es-ES" sz="3000" b="1"/>
              <a:t>T</a:t>
            </a:r>
            <a:r>
              <a:rPr lang="es-ES" sz="3000"/>
              <a:t>echnical</a:t>
            </a:r>
          </a:p>
          <a:p>
            <a:pPr lvl="2"/>
            <a:r>
              <a:rPr lang="es-ES" sz="3000" b="1"/>
              <a:t>O</a:t>
            </a:r>
            <a:r>
              <a:rPr lang="es-ES" sz="3000"/>
              <a:t>perational</a:t>
            </a:r>
          </a:p>
          <a:p>
            <a:pPr lvl="2"/>
            <a:r>
              <a:rPr lang="es-ES" sz="3000" b="1"/>
              <a:t>E</a:t>
            </a:r>
            <a:r>
              <a:rPr lang="es-ES" sz="3000"/>
              <a:t>conomic</a:t>
            </a:r>
          </a:p>
          <a:p>
            <a:pPr lvl="2"/>
            <a:r>
              <a:rPr lang="es-ES" sz="3000" b="1"/>
              <a:t>S</a:t>
            </a:r>
            <a:r>
              <a:rPr lang="es-ES" sz="3000"/>
              <a:t>chedule</a:t>
            </a:r>
            <a:endParaRPr 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3920-B5CD-41A5-90F0-84F96DEA641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737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000" b="1"/>
              <a:t>Technical</a:t>
            </a:r>
          </a:p>
          <a:p>
            <a:pPr lvl="1">
              <a:lnSpc>
                <a:spcPct val="80000"/>
              </a:lnSpc>
            </a:pPr>
            <a:r>
              <a:rPr lang="es-ES" sz="2000"/>
              <a:t>can system be developed?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Is the technology or solution practical?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Do we currently possess the necessary technology?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Do we possess the necessary technical expertise?</a:t>
            </a:r>
          </a:p>
          <a:p>
            <a:pPr>
              <a:lnSpc>
                <a:spcPct val="80000"/>
              </a:lnSpc>
            </a:pPr>
            <a:r>
              <a:rPr lang="es-ES" sz="2000" b="1"/>
              <a:t>Operational</a:t>
            </a:r>
          </a:p>
          <a:p>
            <a:pPr lvl="1">
              <a:lnSpc>
                <a:spcPct val="80000"/>
              </a:lnSpc>
            </a:pPr>
            <a:r>
              <a:rPr lang="es-ES" sz="2000"/>
              <a:t>can organization absorb the change?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Is the problem worth solving?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Will the solution to the problem work?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How do the end-users and managers feel about the problem (or solution)?</a:t>
            </a:r>
          </a:p>
          <a:p>
            <a:pPr>
              <a:lnSpc>
                <a:spcPct val="80000"/>
              </a:lnSpc>
            </a:pPr>
            <a:r>
              <a:rPr lang="es-ES" sz="2000" b="1"/>
              <a:t>Economic</a:t>
            </a:r>
          </a:p>
          <a:p>
            <a:pPr lvl="1">
              <a:lnSpc>
                <a:spcPct val="80000"/>
              </a:lnSpc>
            </a:pPr>
            <a:r>
              <a:rPr lang="es-ES" sz="2000"/>
              <a:t>what is business justification? 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Cost estimates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Benefit estimates</a:t>
            </a:r>
          </a:p>
          <a:p>
            <a:pPr>
              <a:lnSpc>
                <a:spcPct val="80000"/>
              </a:lnSpc>
            </a:pPr>
            <a:r>
              <a:rPr lang="es-ES" sz="2000" b="1"/>
              <a:t>Schedule</a:t>
            </a:r>
          </a:p>
          <a:p>
            <a:pPr lvl="1">
              <a:lnSpc>
                <a:spcPct val="80000"/>
              </a:lnSpc>
            </a:pPr>
            <a:r>
              <a:rPr lang="es-ES" sz="2000"/>
              <a:t>can system be implemented in time available?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Can the project deadlines be met?</a:t>
            </a:r>
          </a:p>
          <a:p>
            <a:pPr lvl="2">
              <a:lnSpc>
                <a:spcPct val="80000"/>
              </a:lnSpc>
            </a:pPr>
            <a:r>
              <a:rPr lang="es-ES" sz="2000"/>
              <a:t>What will it cost to accelerate development?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Unification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A9E9-69CB-4633-BA36-ABDE63D3425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>
                <a:solidFill>
                  <a:schemeClr val="accent2"/>
                </a:solidFill>
              </a:rPr>
              <a:t>Evaluation Criteria</a:t>
            </a:r>
            <a:r>
              <a:rPr lang="en-US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 algn="just">
              <a:lnSpc>
                <a:spcPct val="80000"/>
              </a:lnSpc>
            </a:pPr>
            <a:r>
              <a:rPr lang="en-US" sz="2100"/>
              <a:t>Stakeholder agreement on scope definition </a:t>
            </a:r>
          </a:p>
          <a:p>
            <a:pPr marL="447675" indent="-447675" algn="just">
              <a:lnSpc>
                <a:spcPct val="80000"/>
              </a:lnSpc>
            </a:pPr>
            <a:r>
              <a:rPr lang="en-US" sz="2100"/>
              <a:t>Agreement that the right set of requirements have been captured and that there is a shared understanding of these requirements. </a:t>
            </a:r>
          </a:p>
          <a:p>
            <a:pPr marL="447675" indent="-447675" algn="just">
              <a:lnSpc>
                <a:spcPct val="80000"/>
              </a:lnSpc>
            </a:pPr>
            <a:r>
              <a:rPr lang="en-US" sz="2100"/>
              <a:t>Agreement that the cost/schedule estimates, priorities, risks, and development process are appropriate. </a:t>
            </a:r>
          </a:p>
          <a:p>
            <a:pPr marL="447675" indent="-447675" algn="just">
              <a:lnSpc>
                <a:spcPct val="80000"/>
              </a:lnSpc>
            </a:pPr>
            <a:r>
              <a:rPr lang="en-US" sz="2100"/>
              <a:t>All risks have been identified and a mitigation strategy exists for each. </a:t>
            </a:r>
          </a:p>
          <a:p>
            <a:pPr marL="447675" indent="-447675" algn="just">
              <a:lnSpc>
                <a:spcPct val="80000"/>
              </a:lnSpc>
            </a:pPr>
            <a:endParaRPr lang="en-US" sz="2100"/>
          </a:p>
          <a:p>
            <a:pPr marL="447675" indent="-447675" algn="just">
              <a:lnSpc>
                <a:spcPct val="80000"/>
              </a:lnSpc>
            </a:pPr>
            <a:endParaRPr lang="en-US" sz="2100"/>
          </a:p>
          <a:p>
            <a:pPr marL="447675" indent="-447675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100">
                <a:solidFill>
                  <a:srgbClr val="FF3300"/>
                </a:solidFill>
              </a:rPr>
              <a:t>The project may be aborted or considerably re-thought if it fails to reach this milestone </a:t>
            </a:r>
            <a:endParaRPr 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591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4</vt:lpstr>
      <vt:lpstr>Inception  in Detail</vt:lpstr>
      <vt:lpstr>INCEPTION</vt:lpstr>
      <vt:lpstr>Objectives </vt:lpstr>
      <vt:lpstr>What Feasibility and Risk Analysis is?</vt:lpstr>
      <vt:lpstr>Risk Management</vt:lpstr>
      <vt:lpstr>Feasibility Analysis</vt:lpstr>
      <vt:lpstr>Slide 8</vt:lpstr>
      <vt:lpstr>Evaluation Criteria </vt:lpstr>
      <vt:lpstr>INCEPTION ARTIFACTS</vt:lpstr>
      <vt:lpstr>You Didn’t Understand Inception when….</vt:lpstr>
      <vt:lpstr>Slide 12</vt:lpstr>
      <vt:lpstr>Slide 13</vt:lpstr>
      <vt:lpstr>FURPS Requirement Model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amina</dc:creator>
  <cp:lastModifiedBy>amina</cp:lastModifiedBy>
  <cp:revision>2</cp:revision>
  <dcterms:created xsi:type="dcterms:W3CDTF">2006-08-16T00:00:00Z</dcterms:created>
  <dcterms:modified xsi:type="dcterms:W3CDTF">2013-11-06T10:46:50Z</dcterms:modified>
</cp:coreProperties>
</file>