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90"/>
  </p:notesMasterIdLst>
  <p:sldIdLst>
    <p:sldId id="477" r:id="rId2"/>
    <p:sldId id="369" r:id="rId3"/>
    <p:sldId id="370" r:id="rId4"/>
    <p:sldId id="372" r:id="rId5"/>
    <p:sldId id="387" r:id="rId6"/>
    <p:sldId id="419" r:id="rId7"/>
    <p:sldId id="381" r:id="rId8"/>
    <p:sldId id="476" r:id="rId9"/>
    <p:sldId id="358" r:id="rId10"/>
    <p:sldId id="359" r:id="rId11"/>
    <p:sldId id="383" r:id="rId12"/>
    <p:sldId id="423" r:id="rId13"/>
    <p:sldId id="475" r:id="rId14"/>
    <p:sldId id="261" r:id="rId15"/>
    <p:sldId id="384" r:id="rId16"/>
    <p:sldId id="277" r:id="rId17"/>
    <p:sldId id="386" r:id="rId18"/>
    <p:sldId id="293" r:id="rId19"/>
    <p:sldId id="294" r:id="rId20"/>
    <p:sldId id="450" r:id="rId21"/>
    <p:sldId id="451" r:id="rId22"/>
    <p:sldId id="452" r:id="rId23"/>
    <p:sldId id="453" r:id="rId24"/>
    <p:sldId id="455" r:id="rId25"/>
    <p:sldId id="456" r:id="rId26"/>
    <p:sldId id="454" r:id="rId27"/>
    <p:sldId id="474" r:id="rId28"/>
    <p:sldId id="435" r:id="rId29"/>
    <p:sldId id="431" r:id="rId30"/>
    <p:sldId id="432" r:id="rId31"/>
    <p:sldId id="433" r:id="rId32"/>
    <p:sldId id="436" r:id="rId33"/>
    <p:sldId id="473" r:id="rId34"/>
    <p:sldId id="362" r:id="rId35"/>
    <p:sldId id="363" r:id="rId36"/>
    <p:sldId id="364" r:id="rId37"/>
    <p:sldId id="365" r:id="rId38"/>
    <p:sldId id="420" r:id="rId39"/>
    <p:sldId id="366" r:id="rId40"/>
    <p:sldId id="472" r:id="rId41"/>
    <p:sldId id="301" r:id="rId42"/>
    <p:sldId id="302" r:id="rId43"/>
    <p:sldId id="305" r:id="rId44"/>
    <p:sldId id="308" r:id="rId45"/>
    <p:sldId id="309" r:id="rId46"/>
    <p:sldId id="311" r:id="rId47"/>
    <p:sldId id="388" r:id="rId48"/>
    <p:sldId id="421" r:id="rId49"/>
    <p:sldId id="323" r:id="rId50"/>
    <p:sldId id="471" r:id="rId51"/>
    <p:sldId id="424" r:id="rId52"/>
    <p:sldId id="425" r:id="rId53"/>
    <p:sldId id="426" r:id="rId54"/>
    <p:sldId id="427" r:id="rId55"/>
    <p:sldId id="428" r:id="rId56"/>
    <p:sldId id="437" r:id="rId57"/>
    <p:sldId id="438" r:id="rId58"/>
    <p:sldId id="439" r:id="rId59"/>
    <p:sldId id="440" r:id="rId60"/>
    <p:sldId id="457" r:id="rId61"/>
    <p:sldId id="441" r:id="rId62"/>
    <p:sldId id="442" r:id="rId63"/>
    <p:sldId id="443" r:id="rId64"/>
    <p:sldId id="444" r:id="rId65"/>
    <p:sldId id="445" r:id="rId66"/>
    <p:sldId id="446" r:id="rId67"/>
    <p:sldId id="447" r:id="rId68"/>
    <p:sldId id="459" r:id="rId69"/>
    <p:sldId id="460" r:id="rId70"/>
    <p:sldId id="449" r:id="rId71"/>
    <p:sldId id="470" r:id="rId72"/>
    <p:sldId id="461" r:id="rId73"/>
    <p:sldId id="462" r:id="rId74"/>
    <p:sldId id="463" r:id="rId75"/>
    <p:sldId id="464" r:id="rId76"/>
    <p:sldId id="465" r:id="rId77"/>
    <p:sldId id="466" r:id="rId78"/>
    <p:sldId id="467" r:id="rId79"/>
    <p:sldId id="468" r:id="rId80"/>
    <p:sldId id="469" r:id="rId81"/>
    <p:sldId id="478" r:id="rId82"/>
    <p:sldId id="479" r:id="rId83"/>
    <p:sldId id="480" r:id="rId84"/>
    <p:sldId id="481" r:id="rId85"/>
    <p:sldId id="482" r:id="rId86"/>
    <p:sldId id="483" r:id="rId87"/>
    <p:sldId id="484" r:id="rId88"/>
    <p:sldId id="485"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91" autoAdjust="0"/>
    <p:restoredTop sz="94709" autoAdjust="0"/>
  </p:normalViewPr>
  <p:slideViewPr>
    <p:cSldViewPr>
      <p:cViewPr>
        <p:scale>
          <a:sx n="78" d="100"/>
          <a:sy n="78" d="100"/>
        </p:scale>
        <p:origin x="-1326" y="-288"/>
      </p:cViewPr>
      <p:guideLst>
        <p:guide orient="horz" pos="2160"/>
        <p:guide pos="2880"/>
      </p:guideLst>
    </p:cSldViewPr>
  </p:slideViewPr>
  <p:outlineViewPr>
    <p:cViewPr>
      <p:scale>
        <a:sx n="33" d="100"/>
        <a:sy n="33" d="100"/>
      </p:scale>
      <p:origin x="18"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CAEE31-0B32-4884-A9E4-C2D29DAD8E18}" type="datetimeFigureOut">
              <a:rPr lang="en-US" smtClean="0"/>
              <a:pPr/>
              <a:t>2/13/2012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D6107-C333-43C0-863B-3BD5997AB17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F94A3DC-E049-4698-8FE5-066AE64910CA}" type="datetimeFigureOut">
              <a:rPr lang="en-US" smtClean="0"/>
              <a:pPr/>
              <a:t>2/13/2012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81D73B2-A93A-46DB-BF71-C37A03FCE18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94A3DC-E049-4698-8FE5-066AE64910CA}" type="datetimeFigureOut">
              <a:rPr lang="en-US" smtClean="0"/>
              <a:pPr/>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D73B2-A93A-46DB-BF71-C37A03FCE1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94A3DC-E049-4698-8FE5-066AE64910CA}" type="datetimeFigureOut">
              <a:rPr lang="en-US" smtClean="0"/>
              <a:pPr/>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D73B2-A93A-46DB-BF71-C37A03FCE1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94A3DC-E049-4698-8FE5-066AE64910CA}" type="datetimeFigureOut">
              <a:rPr lang="en-US" smtClean="0"/>
              <a:pPr/>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D73B2-A93A-46DB-BF71-C37A03FCE1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F94A3DC-E049-4698-8FE5-066AE64910CA}" type="datetimeFigureOut">
              <a:rPr lang="en-US" smtClean="0"/>
              <a:pPr/>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D73B2-A93A-46DB-BF71-C37A03FCE18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94A3DC-E049-4698-8FE5-066AE64910CA}" type="datetimeFigureOut">
              <a:rPr lang="en-US" smtClean="0"/>
              <a:pPr/>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D73B2-A93A-46DB-BF71-C37A03FCE1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F94A3DC-E049-4698-8FE5-066AE64910CA}" type="datetimeFigureOut">
              <a:rPr lang="en-US" smtClean="0"/>
              <a:pPr/>
              <a:t>2/13/2012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3B2-A93A-46DB-BF71-C37A03FCE1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F94A3DC-E049-4698-8FE5-066AE64910CA}" type="datetimeFigureOut">
              <a:rPr lang="en-US" smtClean="0"/>
              <a:pPr/>
              <a:t>2/13/2012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D73B2-A93A-46DB-BF71-C37A03FCE1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4A3DC-E049-4698-8FE5-066AE64910CA}" type="datetimeFigureOut">
              <a:rPr lang="en-US" smtClean="0"/>
              <a:pPr/>
              <a:t>2/13/2012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D73B2-A93A-46DB-BF71-C37A03FCE1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94A3DC-E049-4698-8FE5-066AE64910CA}" type="datetimeFigureOut">
              <a:rPr lang="en-US" smtClean="0"/>
              <a:pPr/>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D73B2-A93A-46DB-BF71-C37A03FCE1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94A3DC-E049-4698-8FE5-066AE64910CA}" type="datetimeFigureOut">
              <a:rPr lang="en-US" smtClean="0"/>
              <a:pPr/>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81D73B2-A93A-46DB-BF71-C37A03FCE18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F94A3DC-E049-4698-8FE5-066AE64910CA}" type="datetimeFigureOut">
              <a:rPr lang="en-US" smtClean="0"/>
              <a:pPr/>
              <a:t>2/13/2012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81D73B2-A93A-46DB-BF71-C37A03FCE18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 </a:t>
            </a:r>
            <a:r>
              <a:rPr lang="en-US" dirty="0" smtClean="0">
                <a:solidFill>
                  <a:schemeClr val="tx1"/>
                </a:solidFill>
                <a:latin typeface="Calibri" pitchFamily="34" charset="0"/>
              </a:rPr>
              <a:t>Singleton </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Creational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Motivation</a:t>
            </a:r>
            <a:endParaRPr lang="en-US" dirty="0"/>
          </a:p>
        </p:txBody>
      </p:sp>
      <p:sp>
        <p:nvSpPr>
          <p:cNvPr id="3" name="Content Placeholder 2"/>
          <p:cNvSpPr>
            <a:spLocks noGrp="1"/>
          </p:cNvSpPr>
          <p:nvPr>
            <p:ph idx="1"/>
          </p:nvPr>
        </p:nvSpPr>
        <p:spPr>
          <a:xfrm>
            <a:off x="457200" y="1066800"/>
            <a:ext cx="8229600" cy="5181600"/>
          </a:xfrm>
        </p:spPr>
        <p:txBody>
          <a:bodyPr>
            <a:normAutofit fontScale="92500"/>
          </a:bodyPr>
          <a:lstStyle/>
          <a:p>
            <a:r>
              <a:rPr lang="en-US" dirty="0" smtClean="0">
                <a:latin typeface="Calibri" pitchFamily="34" charset="0"/>
              </a:rPr>
              <a:t>An example of the Prototype design pattern would be in a GUI building tool</a:t>
            </a:r>
          </a:p>
          <a:p>
            <a:pPr>
              <a:lnSpc>
                <a:spcPct val="130000"/>
              </a:lnSpc>
              <a:buFont typeface="Wingdings" pitchFamily="2" charset="2"/>
              <a:buNone/>
            </a:pPr>
            <a:endParaRPr lang="en-US" dirty="0" smtClean="0">
              <a:latin typeface="Calibri" pitchFamily="34" charset="0"/>
            </a:endParaRPr>
          </a:p>
          <a:p>
            <a:pPr>
              <a:lnSpc>
                <a:spcPct val="130000"/>
              </a:lnSpc>
              <a:buFont typeface="Wingdings" pitchFamily="2" charset="2"/>
              <a:buNone/>
            </a:pPr>
            <a:endParaRPr lang="en-US" dirty="0" smtClean="0">
              <a:latin typeface="Calibri" pitchFamily="34" charset="0"/>
            </a:endParaRPr>
          </a:p>
          <a:p>
            <a:pPr>
              <a:lnSpc>
                <a:spcPct val="130000"/>
              </a:lnSpc>
              <a:buFont typeface="Wingdings" pitchFamily="2" charset="2"/>
              <a:buNone/>
            </a:pPr>
            <a:endParaRPr lang="en-US" dirty="0" smtClean="0">
              <a:latin typeface="Calibri" pitchFamily="34" charset="0"/>
            </a:endParaRPr>
          </a:p>
          <a:p>
            <a:pPr>
              <a:lnSpc>
                <a:spcPct val="130000"/>
              </a:lnSpc>
              <a:buFont typeface="Wingdings" pitchFamily="2" charset="2"/>
              <a:buNone/>
            </a:pPr>
            <a:endParaRPr lang="en-US" dirty="0" smtClean="0">
              <a:latin typeface="Calibri" pitchFamily="34" charset="0"/>
            </a:endParaRPr>
          </a:p>
          <a:p>
            <a:pPr>
              <a:lnSpc>
                <a:spcPct val="90000"/>
              </a:lnSpc>
            </a:pPr>
            <a:r>
              <a:rPr lang="en-US" dirty="0" smtClean="0">
                <a:latin typeface="Calibri" pitchFamily="34" charset="0"/>
              </a:rPr>
              <a:t>For each graphic element which the user may customize and add to the application interface (buttons, text boxes, etc.), the user has many options to choose for style, color, font, size, etc.</a:t>
            </a:r>
          </a:p>
          <a:p>
            <a:pPr>
              <a:lnSpc>
                <a:spcPct val="90000"/>
              </a:lnSpc>
            </a:pPr>
            <a:r>
              <a:rPr lang="en-US" dirty="0" smtClean="0">
                <a:latin typeface="Calibri" pitchFamily="34" charset="0"/>
              </a:rPr>
              <a:t> the GUI building tool need only call the instance's clone() method each time it is dragged from the palette to the GUI, regardless of the specific class selected by the user.</a:t>
            </a:r>
          </a:p>
          <a:p>
            <a:endParaRPr lang="en-US" dirty="0"/>
          </a:p>
        </p:txBody>
      </p:sp>
      <p:pic>
        <p:nvPicPr>
          <p:cNvPr id="4" name="Picture 4" descr="GUIap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1905000"/>
            <a:ext cx="5334000" cy="2057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4" name="Picture 8" descr="C:\Documents and Settings\Jessica1\My Documents\My Pictures\img005.gif"/>
          <p:cNvPicPr>
            <a:picLocks noGrp="1" noChangeAspect="1" noChangeArrowheads="1"/>
          </p:cNvPicPr>
          <p:nvPr>
            <p:ph idx="1"/>
          </p:nvPr>
        </p:nvPicPr>
        <p:blipFill>
          <a:blip r:embed="rId3">
            <a:clrChange>
              <a:clrFrom>
                <a:srgbClr val="FFFFFF"/>
              </a:clrFrom>
              <a:clrTo>
                <a:srgbClr val="FFFFFF">
                  <a:alpha val="0"/>
                </a:srgbClr>
              </a:clrTo>
            </a:clrChange>
            <a:lum bright="-48000" contrast="-48000"/>
            <a:extLst>
              <a:ext uri="{28A0092B-C50C-407E-A947-70E740481C1C}">
                <a14:useLocalDpi xmlns:a14="http://schemas.microsoft.com/office/drawing/2010/main" xmlns="" val="0"/>
              </a:ext>
            </a:extLst>
          </a:blip>
          <a:stretch>
            <a:fillRect/>
          </a:stretch>
        </p:blipFill>
        <p:spPr>
          <a:xfrm>
            <a:off x="1645708" y="1935163"/>
            <a:ext cx="5852583" cy="438943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000" b="1" dirty="0" smtClean="0">
                <a:latin typeface="Calibri" pitchFamily="34" charset="0"/>
              </a:rPr>
              <a:t>Participants</a:t>
            </a:r>
            <a:r>
              <a:rPr lang="en-US" sz="4000" dirty="0" smtClean="0"/>
              <a:t> </a:t>
            </a:r>
            <a:r>
              <a:rPr lang="en-US" sz="1800" dirty="0" smtClean="0"/>
              <a:t/>
            </a:r>
            <a:br>
              <a:rPr lang="en-US" sz="1800" dirty="0" smtClean="0"/>
            </a:br>
            <a:endParaRPr lang="en-US" dirty="0"/>
          </a:p>
        </p:txBody>
      </p:sp>
      <p:sp>
        <p:nvSpPr>
          <p:cNvPr id="3" name="Content Placeholder 2"/>
          <p:cNvSpPr>
            <a:spLocks noGrp="1"/>
          </p:cNvSpPr>
          <p:nvPr>
            <p:ph idx="1"/>
          </p:nvPr>
        </p:nvSpPr>
        <p:spPr/>
        <p:txBody>
          <a:bodyPr/>
          <a:lstStyle/>
          <a:p>
            <a:pPr>
              <a:buFont typeface="Wingdings" pitchFamily="2" charset="2"/>
              <a:buNone/>
            </a:pPr>
            <a:r>
              <a:rPr lang="en-US" sz="2800" dirty="0">
                <a:latin typeface="Calibri" pitchFamily="34" charset="0"/>
              </a:rPr>
              <a:t>Participants in the prototype pattern</a:t>
            </a:r>
          </a:p>
          <a:p>
            <a:r>
              <a:rPr lang="en-US" sz="2800" dirty="0">
                <a:latin typeface="Calibri" pitchFamily="34" charset="0"/>
              </a:rPr>
              <a:t>Client - The client object asks the prototype to clone itself</a:t>
            </a:r>
          </a:p>
          <a:p>
            <a:r>
              <a:rPr lang="en-US" sz="2800" dirty="0">
                <a:latin typeface="Calibri" pitchFamily="34" charset="0"/>
              </a:rPr>
              <a:t>Prototype  - Data object defining an interface for creating clones of its self</a:t>
            </a:r>
          </a:p>
          <a:p>
            <a:pPr lvl="1">
              <a:buFont typeface="Wingdings" pitchFamily="2" charset="2"/>
              <a:buChar char="Ø"/>
            </a:pPr>
            <a:r>
              <a:rPr lang="en-US" sz="2400" dirty="0" smtClean="0">
                <a:latin typeface="Calibri" pitchFamily="34" charset="0"/>
              </a:rPr>
              <a:t>A </a:t>
            </a:r>
            <a:r>
              <a:rPr lang="en-US" sz="2400" dirty="0">
                <a:latin typeface="Calibri" pitchFamily="34" charset="0"/>
              </a:rPr>
              <a:t>"clone" function, returning a copy of the original object</a:t>
            </a:r>
          </a:p>
          <a:p>
            <a:r>
              <a:rPr lang="en-US" sz="2800" dirty="0" smtClean="0">
                <a:latin typeface="Calibri" pitchFamily="34" charset="0"/>
              </a:rPr>
              <a:t>Concrete Prototype </a:t>
            </a:r>
            <a:r>
              <a:rPr lang="en-US" sz="2800" dirty="0">
                <a:latin typeface="Calibri" pitchFamily="34" charset="0"/>
              </a:rPr>
              <a:t>- Implements the cloning operation defined in the Prototype class</a:t>
            </a:r>
          </a:p>
          <a:p>
            <a:pPr lvl="1">
              <a:buFont typeface="Wingdings" pitchFamily="2" charset="2"/>
              <a:buChar char="Ø"/>
            </a:pPr>
            <a:r>
              <a:rPr lang="en-US" sz="2400" dirty="0">
                <a:latin typeface="Calibri" pitchFamily="34" charset="0"/>
              </a:rPr>
              <a:t>Copies the data and state of the original object</a:t>
            </a:r>
          </a:p>
          <a:p>
            <a:endParaRPr lang="en-US" dirty="0"/>
          </a:p>
        </p:txBody>
      </p:sp>
    </p:spTree>
    <p:extLst>
      <p:ext uri="{BB962C8B-B14F-4D97-AF65-F5344CB8AC3E}">
        <p14:creationId xmlns:p14="http://schemas.microsoft.com/office/powerpoint/2010/main" xmlns="" val="170741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 Abstract </a:t>
            </a:r>
            <a:r>
              <a:rPr lang="en-US" dirty="0" smtClean="0">
                <a:solidFill>
                  <a:schemeClr val="tx1"/>
                </a:solidFill>
                <a:latin typeface="Calibri" pitchFamily="34" charset="0"/>
              </a:rPr>
              <a:t>Factory </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Creational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Intent</a:t>
            </a:r>
            <a:endParaRPr lang="en-US" dirty="0">
              <a:latin typeface="+mn-lt"/>
            </a:endParaRPr>
          </a:p>
        </p:txBody>
      </p:sp>
      <p:sp>
        <p:nvSpPr>
          <p:cNvPr id="3" name="Content Placeholder 2"/>
          <p:cNvSpPr>
            <a:spLocks noGrp="1"/>
          </p:cNvSpPr>
          <p:nvPr>
            <p:ph idx="1"/>
          </p:nvPr>
        </p:nvSpPr>
        <p:spPr/>
        <p:txBody>
          <a:bodyPr/>
          <a:lstStyle/>
          <a:p>
            <a:pPr algn="just"/>
            <a:r>
              <a:rPr lang="en-US" sz="2800" dirty="0" smtClean="0">
                <a:latin typeface="Garamond" pitchFamily="18" charset="0"/>
              </a:rPr>
              <a:t>Provide an interface for creating families of related or dependent objects without specifying their concrete classes.</a:t>
            </a:r>
          </a:p>
          <a:p>
            <a:pPr algn="just"/>
            <a:r>
              <a:rPr lang="en-US" sz="2800" dirty="0" smtClean="0">
                <a:latin typeface="Garamond" pitchFamily="18" charset="0"/>
              </a:rPr>
              <a:t>A hierarchy that encapsulates: many possible </a:t>
            </a:r>
            <a:r>
              <a:rPr lang="en-US" sz="2800" b="1" dirty="0" smtClean="0">
                <a:latin typeface="Garamond" pitchFamily="18" charset="0"/>
              </a:rPr>
              <a:t>“platforms”, </a:t>
            </a:r>
            <a:r>
              <a:rPr lang="en-US" sz="2800" dirty="0" smtClean="0">
                <a:latin typeface="Garamond" pitchFamily="18" charset="0"/>
              </a:rPr>
              <a:t>and the construction of a suite of </a:t>
            </a:r>
            <a:r>
              <a:rPr lang="en-US" sz="2800" b="1" dirty="0" smtClean="0">
                <a:latin typeface="Garamond" pitchFamily="18" charset="0"/>
              </a:rPr>
              <a:t>“products”.</a:t>
            </a:r>
          </a:p>
          <a:p>
            <a:pPr algn="just"/>
            <a:r>
              <a:rPr lang="en-US" sz="2800" dirty="0" smtClean="0">
                <a:latin typeface="Garamond" pitchFamily="18" charset="0"/>
              </a:rPr>
              <a:t>The </a:t>
            </a:r>
            <a:r>
              <a:rPr lang="en-US" sz="2800" b="1" dirty="0" smtClean="0">
                <a:latin typeface="Garamond" pitchFamily="18" charset="0"/>
              </a:rPr>
              <a:t>new</a:t>
            </a:r>
            <a:r>
              <a:rPr lang="en-US" sz="2800" dirty="0" smtClean="0">
                <a:latin typeface="Garamond" pitchFamily="18" charset="0"/>
              </a:rPr>
              <a:t> operator considered harmful.</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Create an interface for creating sets of dependant or related instances that implement a set of abstract types. The Abstract Factory coordinates the instantiation of sets of objects that have varying implementations in such a way that only legitimate combinations of instances are possible, and hides these concrete instances behind a set of abstractions. </a:t>
            </a:r>
          </a:p>
          <a:p>
            <a:endParaRPr lang="en-US" dirty="0" smtClean="0"/>
          </a:p>
          <a:p>
            <a:r>
              <a:rPr lang="en-US" sz="1600" b="1" dirty="0" err="1" smtClean="0"/>
              <a:t>Reference:</a:t>
            </a:r>
            <a:r>
              <a:rPr lang="en-US" sz="1600" dirty="0" err="1" smtClean="0"/>
              <a:t>http</a:t>
            </a:r>
            <a:r>
              <a:rPr lang="en-US" sz="1600" dirty="0" smtClean="0"/>
              <a:t>://</a:t>
            </a:r>
            <a:r>
              <a:rPr lang="en-US" sz="1600" dirty="0" err="1" smtClean="0"/>
              <a:t>www.netobjectives.com</a:t>
            </a:r>
            <a:r>
              <a:rPr lang="en-US" sz="1600" dirty="0" smtClean="0"/>
              <a:t>/</a:t>
            </a:r>
            <a:r>
              <a:rPr lang="en-US" sz="1600" dirty="0" err="1" smtClean="0"/>
              <a:t>PatternRepository</a:t>
            </a:r>
            <a:r>
              <a:rPr lang="en-US" sz="1600" dirty="0" smtClean="0"/>
              <a:t>/</a:t>
            </a:r>
            <a:r>
              <a:rPr lang="en-US" sz="1600" dirty="0" err="1" smtClean="0"/>
              <a:t>index.php?title</a:t>
            </a:r>
            <a:r>
              <a:rPr lang="en-US" sz="1600" dirty="0" smtClean="0"/>
              <a:t>=</a:t>
            </a:r>
            <a:r>
              <a:rPr lang="en-US" sz="1600" dirty="0" err="1" smtClean="0"/>
              <a:t>TheAbstractFactoryPattern#Motivation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www.dofactory.com/Patterns/Diagrams/abstract.gif"/>
          <p:cNvPicPr>
            <a:picLocks noGrp="1"/>
          </p:cNvPicPr>
          <p:nvPr>
            <p:ph idx="1"/>
          </p:nvPr>
        </p:nvPicPr>
        <p:blipFill>
          <a:blip r:embed="rId2"/>
          <a:srcRect/>
          <a:stretch>
            <a:fillRect/>
          </a:stretch>
        </p:blipFill>
        <p:spPr bwMode="auto">
          <a:xfrm>
            <a:off x="381000" y="914400"/>
            <a:ext cx="8534400" cy="5638800"/>
          </a:xfrm>
          <a:prstGeom prst="rect">
            <a:avLst/>
          </a:prstGeom>
          <a:noFill/>
          <a:ln w="9525">
            <a:noFill/>
            <a:miter lim="800000"/>
            <a:headEnd/>
            <a:tailEnd/>
          </a:ln>
        </p:spPr>
      </p:pic>
      <p:sp>
        <p:nvSpPr>
          <p:cNvPr id="5" name="TextBox 4"/>
          <p:cNvSpPr txBox="1"/>
          <p:nvPr/>
        </p:nvSpPr>
        <p:spPr>
          <a:xfrm>
            <a:off x="457200" y="152401"/>
            <a:ext cx="3276600" cy="1200329"/>
          </a:xfrm>
          <a:prstGeom prst="rect">
            <a:avLst/>
          </a:prstGeom>
          <a:noFill/>
        </p:spPr>
        <p:txBody>
          <a:bodyPr wrap="square" rtlCol="0">
            <a:spAutoFit/>
          </a:bodyPr>
          <a:lstStyle/>
          <a:p>
            <a:r>
              <a:rPr lang="en-US" sz="3600" b="1" dirty="0" smtClean="0"/>
              <a:t>Structure</a:t>
            </a:r>
          </a:p>
          <a:p>
            <a:endParaRPr lang="en-US" sz="36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Participants</a:t>
            </a:r>
            <a:endParaRPr lang="en-US" dirty="0">
              <a:latin typeface="+mn-lt"/>
            </a:endParaRPr>
          </a:p>
        </p:txBody>
      </p:sp>
      <p:sp>
        <p:nvSpPr>
          <p:cNvPr id="3" name="Content Placeholder 2"/>
          <p:cNvSpPr>
            <a:spLocks noGrp="1"/>
          </p:cNvSpPr>
          <p:nvPr>
            <p:ph idx="1"/>
          </p:nvPr>
        </p:nvSpPr>
        <p:spPr>
          <a:xfrm>
            <a:off x="457200" y="1786597"/>
            <a:ext cx="8229600" cy="4538003"/>
          </a:xfrm>
        </p:spPr>
        <p:txBody>
          <a:bodyPr>
            <a:normAutofit fontScale="85000" lnSpcReduction="20000"/>
          </a:bodyPr>
          <a:lstStyle/>
          <a:p>
            <a:pPr algn="just">
              <a:buNone/>
            </a:pPr>
            <a:r>
              <a:rPr lang="en-US" sz="2800" dirty="0" smtClean="0">
                <a:latin typeface="Garamond" pitchFamily="18" charset="0"/>
              </a:rPr>
              <a:t>The classes and/or objects participating in this pattern are: </a:t>
            </a:r>
          </a:p>
          <a:p>
            <a:pPr lvl="0" algn="just"/>
            <a:r>
              <a:rPr lang="en-US" sz="2400" b="1" dirty="0" err="1" smtClean="0"/>
              <a:t>AbstractFactory</a:t>
            </a:r>
            <a:r>
              <a:rPr lang="en-US" sz="2400" dirty="0" smtClean="0"/>
              <a:t>  </a:t>
            </a:r>
            <a:r>
              <a:rPr lang="en-US" sz="2400" b="1" dirty="0" smtClean="0"/>
              <a:t>(</a:t>
            </a:r>
            <a:r>
              <a:rPr lang="en-US" sz="2400" b="1" dirty="0" err="1" smtClean="0"/>
              <a:t>ContinentFactory</a:t>
            </a:r>
            <a:r>
              <a:rPr lang="en-US" sz="2400" b="1" dirty="0" smtClean="0"/>
              <a:t>)</a:t>
            </a:r>
          </a:p>
          <a:p>
            <a:pPr lvl="0" algn="just">
              <a:buNone/>
            </a:pPr>
            <a:r>
              <a:rPr lang="en-US" sz="2400" b="1" dirty="0" smtClean="0">
                <a:latin typeface="Garamond" pitchFamily="18" charset="0"/>
              </a:rPr>
              <a:t>		</a:t>
            </a:r>
            <a:r>
              <a:rPr lang="en-US" sz="2400" dirty="0" smtClean="0">
                <a:latin typeface="Garamond" pitchFamily="18" charset="0"/>
              </a:rPr>
              <a:t>D</a:t>
            </a:r>
            <a:r>
              <a:rPr lang="en-US" dirty="0" smtClean="0">
                <a:latin typeface="Garamond" pitchFamily="18" charset="0"/>
              </a:rPr>
              <a:t>eclares an interface for operations that create abstract products </a:t>
            </a:r>
          </a:p>
          <a:p>
            <a:pPr lvl="0" algn="just"/>
            <a:r>
              <a:rPr lang="en-US" sz="2400" b="1" dirty="0" err="1" smtClean="0"/>
              <a:t>ConcreteFactory</a:t>
            </a:r>
            <a:r>
              <a:rPr lang="en-US" sz="2400" dirty="0" smtClean="0"/>
              <a:t>   </a:t>
            </a:r>
            <a:r>
              <a:rPr lang="en-US" sz="2400" b="1" dirty="0" smtClean="0"/>
              <a:t>(</a:t>
            </a:r>
            <a:r>
              <a:rPr lang="en-US" sz="2400" b="1" dirty="0" err="1" smtClean="0"/>
              <a:t>AfricaFactory</a:t>
            </a:r>
            <a:r>
              <a:rPr lang="en-US" sz="2400" b="1" dirty="0" smtClean="0"/>
              <a:t>, </a:t>
            </a:r>
            <a:r>
              <a:rPr lang="en-US" sz="2400" b="1" dirty="0" err="1" smtClean="0"/>
              <a:t>AmericaFactory</a:t>
            </a:r>
            <a:r>
              <a:rPr lang="en-US" sz="2400" b="1" dirty="0" smtClean="0"/>
              <a:t>)</a:t>
            </a:r>
          </a:p>
          <a:p>
            <a:pPr lvl="0" algn="just">
              <a:buNone/>
            </a:pPr>
            <a:r>
              <a:rPr lang="en-US" sz="2400" b="1" dirty="0" smtClean="0">
                <a:latin typeface="Garamond" pitchFamily="18" charset="0"/>
              </a:rPr>
              <a:t>		</a:t>
            </a:r>
            <a:r>
              <a:rPr lang="en-US" dirty="0" smtClean="0">
                <a:latin typeface="Garamond" pitchFamily="18" charset="0"/>
              </a:rPr>
              <a:t>Implements the operations to create concrete product objects </a:t>
            </a:r>
          </a:p>
          <a:p>
            <a:pPr lvl="0" algn="just"/>
            <a:r>
              <a:rPr lang="en-US" sz="2400" b="1" dirty="0" err="1" smtClean="0"/>
              <a:t>AbstractProduct</a:t>
            </a:r>
            <a:r>
              <a:rPr lang="en-US" sz="2400" dirty="0" smtClean="0"/>
              <a:t>   </a:t>
            </a:r>
            <a:r>
              <a:rPr lang="en-US" sz="2400" b="1" dirty="0" smtClean="0"/>
              <a:t>(Herbivore, Carnivore)</a:t>
            </a:r>
          </a:p>
          <a:p>
            <a:pPr lvl="0" algn="just">
              <a:buNone/>
            </a:pPr>
            <a:r>
              <a:rPr lang="en-US" sz="2400" b="1" dirty="0" smtClean="0">
                <a:latin typeface="Garamond" pitchFamily="18" charset="0"/>
              </a:rPr>
              <a:t>		</a:t>
            </a:r>
            <a:r>
              <a:rPr lang="en-US" dirty="0" smtClean="0">
                <a:latin typeface="Garamond" pitchFamily="18" charset="0"/>
              </a:rPr>
              <a:t>Declares an interface for a type of product object </a:t>
            </a:r>
          </a:p>
          <a:p>
            <a:pPr lvl="0" algn="just"/>
            <a:r>
              <a:rPr lang="en-US" sz="2400" b="1" dirty="0" smtClean="0"/>
              <a:t>Product</a:t>
            </a:r>
            <a:r>
              <a:rPr lang="en-US" sz="2400" dirty="0" smtClean="0"/>
              <a:t>  </a:t>
            </a:r>
            <a:r>
              <a:rPr lang="en-US" sz="2400" b="1" dirty="0" smtClean="0"/>
              <a:t>(Wildebeest, Lion, Bison, Wolf)</a:t>
            </a:r>
          </a:p>
          <a:p>
            <a:pPr lvl="0" algn="just">
              <a:buNone/>
            </a:pPr>
            <a:r>
              <a:rPr lang="en-US" sz="2400" b="1" dirty="0" smtClean="0">
                <a:latin typeface="Garamond" pitchFamily="18" charset="0"/>
              </a:rPr>
              <a:t>		</a:t>
            </a:r>
            <a:r>
              <a:rPr lang="en-US" dirty="0" smtClean="0">
                <a:latin typeface="Garamond" pitchFamily="18" charset="0"/>
              </a:rPr>
              <a:t>Defines a product object to be created by the corresponding 	concrete factory </a:t>
            </a:r>
          </a:p>
          <a:p>
            <a:pPr lvl="1" algn="just">
              <a:buNone/>
            </a:pPr>
            <a:r>
              <a:rPr lang="en-US" dirty="0" smtClean="0">
                <a:latin typeface="Garamond" pitchFamily="18" charset="0"/>
              </a:rPr>
              <a:t>		Implements the </a:t>
            </a:r>
            <a:r>
              <a:rPr lang="en-US" dirty="0" err="1" smtClean="0">
                <a:latin typeface="Garamond" pitchFamily="18" charset="0"/>
              </a:rPr>
              <a:t>AbstractProduct</a:t>
            </a:r>
            <a:r>
              <a:rPr lang="en-US" dirty="0" smtClean="0">
                <a:latin typeface="Garamond" pitchFamily="18" charset="0"/>
              </a:rPr>
              <a:t> interface </a:t>
            </a:r>
          </a:p>
          <a:p>
            <a:pPr lvl="0" algn="just"/>
            <a:r>
              <a:rPr lang="en-US" sz="2400" b="1" dirty="0" smtClean="0"/>
              <a:t>Client</a:t>
            </a:r>
            <a:r>
              <a:rPr lang="en-US" sz="2400" dirty="0" smtClean="0"/>
              <a:t>  </a:t>
            </a:r>
            <a:r>
              <a:rPr lang="en-US" sz="2400" b="1" dirty="0" smtClean="0"/>
              <a:t>(</a:t>
            </a:r>
            <a:r>
              <a:rPr lang="en-US" sz="2400" b="1" dirty="0" err="1" smtClean="0"/>
              <a:t>AnimalWorld</a:t>
            </a:r>
            <a:r>
              <a:rPr lang="en-US" sz="2400" b="1" dirty="0" smtClean="0"/>
              <a:t>)</a:t>
            </a:r>
          </a:p>
          <a:p>
            <a:pPr lvl="1" algn="just">
              <a:buNone/>
            </a:pPr>
            <a:r>
              <a:rPr lang="en-US" b="1" dirty="0" smtClean="0">
                <a:latin typeface="Garamond" pitchFamily="18" charset="0"/>
              </a:rPr>
              <a:t>		</a:t>
            </a:r>
            <a:r>
              <a:rPr lang="en-US" dirty="0" smtClean="0">
                <a:latin typeface="Garamond" pitchFamily="18" charset="0"/>
              </a:rPr>
              <a:t>Uses interfaces declared by </a:t>
            </a:r>
            <a:r>
              <a:rPr lang="en-US" dirty="0" err="1" smtClean="0">
                <a:latin typeface="Garamond" pitchFamily="18" charset="0"/>
              </a:rPr>
              <a:t>AbstractFactory</a:t>
            </a:r>
            <a:r>
              <a:rPr lang="en-US" dirty="0" smtClean="0">
                <a:latin typeface="Garamond" pitchFamily="18" charset="0"/>
              </a:rPr>
              <a:t> and </a:t>
            </a:r>
            <a:r>
              <a:rPr lang="en-US" dirty="0" err="1" smtClean="0">
                <a:latin typeface="Garamond" pitchFamily="18" charset="0"/>
              </a:rPr>
              <a:t>AbstractProduct</a:t>
            </a:r>
            <a:r>
              <a:rPr lang="en-US" dirty="0" smtClean="0">
                <a:latin typeface="Garamond" pitchFamily="18" charset="0"/>
              </a:rPr>
              <a:t> 	classes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Example</a:t>
            </a:r>
            <a:endParaRPr lang="en-US" dirty="0">
              <a:latin typeface="+mn-lt"/>
            </a:endParaRPr>
          </a:p>
        </p:txBody>
      </p:sp>
      <p:sp>
        <p:nvSpPr>
          <p:cNvPr id="3" name="Content Placeholder 2"/>
          <p:cNvSpPr>
            <a:spLocks noGrp="1"/>
          </p:cNvSpPr>
          <p:nvPr>
            <p:ph idx="1"/>
          </p:nvPr>
        </p:nvSpPr>
        <p:spPr/>
        <p:txBody>
          <a:bodyPr>
            <a:normAutofit lnSpcReduction="10000"/>
          </a:bodyPr>
          <a:lstStyle/>
          <a:p>
            <a:pPr algn="just"/>
            <a:r>
              <a:rPr lang="en-US" dirty="0" smtClean="0">
                <a:latin typeface="Garamond" pitchFamily="18" charset="0"/>
              </a:rPr>
              <a:t>The purpose of the Abstract Factory is to provide an interface for creating families of related objects, without specifying concrete classes. This pattern is found in the sheet metal stamping equipment used in the manufacture of Japanese automobiles. The stamping equipment is an Abstract Factory which creates auto body parts. The same machinery is used to stamp right hand doors, left hand doors, right front fenders, left front fenders, hoods, etc. for different models of cars. Through the use of rollers to change the stamping dies, the concrete classes produced by the machinery can be changed within three minutes.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bstract_Factory_example1.gif"/>
          <p:cNvPicPr>
            <a:picLocks noGrp="1" noChangeAspect="1"/>
          </p:cNvPicPr>
          <p:nvPr>
            <p:ph idx="1"/>
          </p:nvPr>
        </p:nvPicPr>
        <p:blipFill>
          <a:blip r:embed="rId2"/>
          <a:stretch>
            <a:fillRect/>
          </a:stretch>
        </p:blipFill>
        <p:spPr>
          <a:xfrm>
            <a:off x="304800" y="457200"/>
            <a:ext cx="8610600" cy="62484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en-US" sz="3600" b="1"/>
              <a:t>Creational Pattern</a:t>
            </a:r>
            <a:r>
              <a:rPr lang="en-US" sz="3600"/>
              <a:t>:Singleton</a:t>
            </a:r>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r>
              <a:rPr lang="en-US" b="1"/>
              <a:t>Intent</a:t>
            </a:r>
          </a:p>
          <a:p>
            <a:pPr lvl="1"/>
            <a:r>
              <a:rPr lang="en-US"/>
              <a:t>Ensure a class only has one instance, and provide a global point of access to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a:t>
            </a:r>
            <a:r>
              <a:rPr lang="en-US" dirty="0" smtClean="0">
                <a:solidFill>
                  <a:schemeClr val="tx1"/>
                </a:solidFill>
                <a:latin typeface="Calibri" pitchFamily="34" charset="0"/>
              </a:rPr>
              <a:t>:Builder</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Creational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066800"/>
            <a:ext cx="6477000" cy="707886"/>
          </a:xfrm>
          <a:prstGeom prst="rect">
            <a:avLst/>
          </a:prstGeom>
        </p:spPr>
        <p:txBody>
          <a:bodyPr wrap="square">
            <a:spAutoFit/>
          </a:bodyPr>
          <a:lstStyle/>
          <a:p>
            <a:r>
              <a:rPr lang="en-US" sz="4000" dirty="0" smtClean="0"/>
              <a:t>INTENT:</a:t>
            </a:r>
            <a:endParaRPr lang="en-US" sz="4000" dirty="0"/>
          </a:p>
        </p:txBody>
      </p:sp>
      <p:sp>
        <p:nvSpPr>
          <p:cNvPr id="3" name="Rectangle 2"/>
          <p:cNvSpPr/>
          <p:nvPr/>
        </p:nvSpPr>
        <p:spPr>
          <a:xfrm>
            <a:off x="914400" y="2133600"/>
            <a:ext cx="7467600" cy="1815882"/>
          </a:xfrm>
          <a:prstGeom prst="rect">
            <a:avLst/>
          </a:prstGeom>
        </p:spPr>
        <p:txBody>
          <a:bodyPr wrap="square">
            <a:spAutoFit/>
          </a:bodyPr>
          <a:lstStyle/>
          <a:p>
            <a:r>
              <a:rPr lang="en-US" sz="2800" dirty="0" smtClean="0"/>
              <a:t>The Builder Pattern separates the construction of a complex object from its representation so that the same construction process can create different representations.</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4664772" cy="707886"/>
          </a:xfrm>
          <a:prstGeom prst="rect">
            <a:avLst/>
          </a:prstGeom>
        </p:spPr>
        <p:txBody>
          <a:bodyPr wrap="square">
            <a:spAutoFit/>
          </a:bodyPr>
          <a:lstStyle/>
          <a:p>
            <a:r>
              <a:rPr lang="en-US" sz="4000" dirty="0" smtClean="0"/>
              <a:t>MOTIVATION:</a:t>
            </a:r>
            <a:endParaRPr lang="en-US" sz="4000" dirty="0"/>
          </a:p>
        </p:txBody>
      </p:sp>
      <p:sp>
        <p:nvSpPr>
          <p:cNvPr id="3" name="Rectangle 2"/>
          <p:cNvSpPr/>
          <p:nvPr/>
        </p:nvSpPr>
        <p:spPr>
          <a:xfrm>
            <a:off x="914400" y="1981200"/>
            <a:ext cx="7620000" cy="3785652"/>
          </a:xfrm>
          <a:prstGeom prst="rect">
            <a:avLst/>
          </a:prstGeom>
        </p:spPr>
        <p:txBody>
          <a:bodyPr wrap="square">
            <a:spAutoFit/>
          </a:bodyPr>
          <a:lstStyle/>
          <a:p>
            <a:pPr>
              <a:buFont typeface="Arial" pitchFamily="34" charset="0"/>
              <a:buChar char="•"/>
            </a:pPr>
            <a:r>
              <a:rPr lang="en-US" sz="2400" dirty="0" smtClean="0"/>
              <a:t>The most common motivation for using Builder is to simplify the client code which creates the complex object. The main advantage will be client can still make the object but without knowing what actually is happening inside.</a:t>
            </a:r>
          </a:p>
          <a:p>
            <a:pPr>
              <a:buNone/>
            </a:pPr>
            <a:endParaRPr lang="en-US" sz="2400" dirty="0" smtClean="0"/>
          </a:p>
          <a:p>
            <a:pPr>
              <a:buFont typeface="Arial" pitchFamily="34" charset="0"/>
              <a:buChar char="•"/>
            </a:pPr>
            <a:r>
              <a:rPr lang="en-US" sz="2400" dirty="0" smtClean="0"/>
              <a:t> Consider an example of creating different vehicles like car, motorcycle and bus. What builder helps us to simplify here is giving the client the complete vehicle with the only information about what is the type.  Client does not need to worry how the different vehicles are being created.</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3314549" cy="707886"/>
          </a:xfrm>
          <a:prstGeom prst="rect">
            <a:avLst/>
          </a:prstGeom>
        </p:spPr>
        <p:txBody>
          <a:bodyPr wrap="square">
            <a:spAutoFit/>
          </a:bodyPr>
          <a:lstStyle/>
          <a:p>
            <a:r>
              <a:rPr lang="en-US" sz="4000" dirty="0" smtClean="0"/>
              <a:t>STRUCTURE:</a:t>
            </a:r>
            <a:endParaRPr lang="en-US" sz="4000" dirty="0"/>
          </a:p>
        </p:txBody>
      </p:sp>
      <p:pic>
        <p:nvPicPr>
          <p:cNvPr id="3"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2514600"/>
            <a:ext cx="7277100" cy="3467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PARTICIPANTS</a:t>
            </a:r>
            <a:endParaRPr lang="en-US" sz="4000" dirty="0"/>
          </a:p>
        </p:txBody>
      </p:sp>
      <p:sp>
        <p:nvSpPr>
          <p:cNvPr id="3" name="Content Placeholder 2"/>
          <p:cNvSpPr>
            <a:spLocks noGrp="1"/>
          </p:cNvSpPr>
          <p:nvPr>
            <p:ph idx="1"/>
          </p:nvPr>
        </p:nvSpPr>
        <p:spPr/>
        <p:txBody>
          <a:bodyPr>
            <a:normAutofit/>
          </a:bodyPr>
          <a:lstStyle/>
          <a:p>
            <a:pPr marL="514350" indent="-514350"/>
            <a:r>
              <a:rPr lang="en-US" b="1" dirty="0" smtClean="0"/>
              <a:t>Director</a:t>
            </a:r>
            <a:endParaRPr lang="en-US" dirty="0"/>
          </a:p>
          <a:p>
            <a:pPr>
              <a:buNone/>
            </a:pPr>
            <a:r>
              <a:rPr lang="en-US" dirty="0" smtClean="0"/>
              <a:t>	Object is responsible for the construction process of the complex object but </a:t>
            </a:r>
            <a:r>
              <a:rPr lang="en-US" dirty="0" err="1" smtClean="0"/>
              <a:t>deleg</a:t>
            </a:r>
            <a:r>
              <a:rPr lang="en-US" dirty="0" smtClean="0"/>
              <a:t> </a:t>
            </a:r>
            <a:r>
              <a:rPr lang="en-US" dirty="0" err="1" smtClean="0"/>
              <a:t>ates</a:t>
            </a:r>
            <a:r>
              <a:rPr lang="en-US" dirty="0" smtClean="0"/>
              <a:t> the actual creation and assembly to the </a:t>
            </a:r>
            <a:r>
              <a:rPr lang="en-US" i="1" dirty="0" smtClean="0"/>
              <a:t>Builder</a:t>
            </a:r>
            <a:r>
              <a:rPr lang="en-US" dirty="0" smtClean="0"/>
              <a:t> interface.</a:t>
            </a:r>
            <a:endParaRPr lang="en-US" dirty="0"/>
          </a:p>
          <a:p>
            <a:pPr marL="0" indent="0"/>
            <a:r>
              <a:rPr lang="en-US" dirty="0" smtClean="0"/>
              <a:t>     </a:t>
            </a:r>
            <a:r>
              <a:rPr lang="en-US" b="1" dirty="0" smtClean="0"/>
              <a:t>Builder</a:t>
            </a:r>
            <a:r>
              <a:rPr lang="en-US" dirty="0" smtClean="0"/>
              <a:t> </a:t>
            </a:r>
            <a:endParaRPr lang="en-US" u="sng" dirty="0"/>
          </a:p>
          <a:p>
            <a:pPr marL="0" indent="0">
              <a:buNone/>
            </a:pPr>
            <a:r>
              <a:rPr lang="en-US" dirty="0"/>
              <a:t>   </a:t>
            </a:r>
            <a:r>
              <a:rPr lang="en-US" dirty="0" smtClean="0"/>
              <a:t>Object </a:t>
            </a:r>
            <a:r>
              <a:rPr lang="en-US" dirty="0"/>
              <a:t>specifies the interface for </a:t>
            </a:r>
            <a:r>
              <a:rPr lang="en-US" dirty="0" smtClean="0"/>
              <a:t>creating</a:t>
            </a:r>
          </a:p>
          <a:p>
            <a:pPr marL="0" indent="0">
              <a:buNone/>
            </a:pPr>
            <a:r>
              <a:rPr lang="en-US" dirty="0" smtClean="0"/>
              <a:t>   parts of the complex object.</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xmlns="" val="745547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467600" cy="4525963"/>
          </a:xfrm>
        </p:spPr>
        <p:txBody>
          <a:bodyPr>
            <a:normAutofit fontScale="92500" lnSpcReduction="10000"/>
          </a:bodyPr>
          <a:lstStyle/>
          <a:p>
            <a:pPr marL="0" indent="0"/>
            <a:r>
              <a:rPr lang="en-US" sz="3800" b="1" dirty="0" smtClean="0"/>
              <a:t>  </a:t>
            </a:r>
            <a:r>
              <a:rPr lang="en-US" sz="3800" b="1" dirty="0"/>
              <a:t>Product </a:t>
            </a:r>
            <a:endParaRPr lang="en-US" sz="3800" b="1" dirty="0" smtClean="0"/>
          </a:p>
          <a:p>
            <a:pPr marL="0" indent="0">
              <a:buNone/>
            </a:pPr>
            <a:endParaRPr lang="en-US" dirty="0"/>
          </a:p>
          <a:p>
            <a:pPr marL="0" indent="0">
              <a:buNone/>
            </a:pPr>
            <a:r>
              <a:rPr lang="en-US" dirty="0" smtClean="0"/>
              <a:t>It represents </a:t>
            </a:r>
            <a:r>
              <a:rPr lang="en-US" dirty="0"/>
              <a:t>the complex object that is </a:t>
            </a:r>
            <a:r>
              <a:rPr lang="en-US" dirty="0" smtClean="0"/>
              <a:t>created by </a:t>
            </a:r>
            <a:r>
              <a:rPr lang="en-US" dirty="0"/>
              <a:t>the </a:t>
            </a:r>
            <a:r>
              <a:rPr lang="en-US" i="1" dirty="0" err="1"/>
              <a:t>ConcreteBuilder</a:t>
            </a:r>
            <a:r>
              <a:rPr lang="en-US" dirty="0"/>
              <a:t> objects. The Product consists of multiple parts </a:t>
            </a:r>
            <a:r>
              <a:rPr lang="en-US" dirty="0" smtClean="0"/>
              <a:t>that </a:t>
            </a:r>
            <a:r>
              <a:rPr lang="en-US" dirty="0"/>
              <a:t>are created separately by the </a:t>
            </a:r>
            <a:r>
              <a:rPr lang="en-US" i="1" dirty="0" err="1"/>
              <a:t>ConcreteBuilder</a:t>
            </a:r>
            <a:r>
              <a:rPr lang="en-US" dirty="0"/>
              <a:t> objects</a:t>
            </a:r>
            <a:r>
              <a:rPr lang="en-US" dirty="0" smtClean="0"/>
              <a:t>.</a:t>
            </a:r>
          </a:p>
          <a:p>
            <a:pPr marL="0" indent="0">
              <a:buNone/>
            </a:pPr>
            <a:endParaRPr lang="en-US" dirty="0"/>
          </a:p>
          <a:p>
            <a:pPr marL="0" indent="0"/>
            <a:r>
              <a:rPr lang="en-US" sz="3800" b="1" dirty="0" smtClean="0"/>
              <a:t>   Concrete Builder</a:t>
            </a:r>
            <a:endParaRPr lang="en-US" b="1" u="sng" dirty="0" smtClean="0"/>
          </a:p>
          <a:p>
            <a:pPr marL="0" indent="0">
              <a:buNone/>
            </a:pPr>
            <a:r>
              <a:rPr lang="en-US" dirty="0" smtClean="0"/>
              <a:t>Objects </a:t>
            </a:r>
            <a:r>
              <a:rPr lang="en-US" dirty="0"/>
              <a:t>create and assemble the parts that make up the </a:t>
            </a:r>
            <a:r>
              <a:rPr lang="en-US" i="1" dirty="0"/>
              <a:t>Product</a:t>
            </a:r>
            <a:r>
              <a:rPr lang="en-US" dirty="0"/>
              <a:t> through the </a:t>
            </a:r>
            <a:r>
              <a:rPr lang="en-US" i="1" dirty="0"/>
              <a:t>Builder</a:t>
            </a:r>
            <a:r>
              <a:rPr lang="en-US" dirty="0"/>
              <a:t> interface.</a:t>
            </a:r>
            <a:r>
              <a:rPr lang="en-US" b="1" dirty="0"/>
              <a:t/>
            </a:r>
            <a:br>
              <a:rPr lang="en-US" b="1" dirty="0"/>
            </a:br>
            <a:endParaRPr lang="en-US" dirty="0"/>
          </a:p>
        </p:txBody>
      </p:sp>
      <p:sp>
        <p:nvSpPr>
          <p:cNvPr id="5" name="Rectangle 4"/>
          <p:cNvSpPr/>
          <p:nvPr/>
        </p:nvSpPr>
        <p:spPr>
          <a:xfrm>
            <a:off x="914400" y="838200"/>
            <a:ext cx="3657600" cy="707886"/>
          </a:xfrm>
          <a:prstGeom prst="rect">
            <a:avLst/>
          </a:prstGeom>
        </p:spPr>
        <p:txBody>
          <a:bodyPr wrap="square">
            <a:spAutoFit/>
          </a:bodyPr>
          <a:lstStyle/>
          <a:p>
            <a:r>
              <a:rPr lang="en-US" sz="4000" b="1" dirty="0" smtClean="0">
                <a:solidFill>
                  <a:schemeClr val="accent1"/>
                </a:solidFill>
                <a:latin typeface="+mj-lt"/>
              </a:rPr>
              <a:t>PARTICIPANTS</a:t>
            </a:r>
            <a:endParaRPr lang="en-US" sz="4000" b="1" dirty="0">
              <a:solidFill>
                <a:schemeClr val="accent1"/>
              </a:solidFill>
              <a:latin typeface="+mj-lt"/>
            </a:endParaRPr>
          </a:p>
        </p:txBody>
      </p:sp>
    </p:spTree>
    <p:extLst>
      <p:ext uri="{BB962C8B-B14F-4D97-AF65-F5344CB8AC3E}">
        <p14:creationId xmlns:p14="http://schemas.microsoft.com/office/powerpoint/2010/main" xmlns="" val="1824752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3847949" cy="707886"/>
          </a:xfrm>
          <a:prstGeom prst="rect">
            <a:avLst/>
          </a:prstGeom>
        </p:spPr>
        <p:txBody>
          <a:bodyPr wrap="square">
            <a:spAutoFit/>
          </a:bodyPr>
          <a:lstStyle/>
          <a:p>
            <a:r>
              <a:rPr lang="en-US" sz="4000" dirty="0" smtClean="0"/>
              <a:t>EXAMPLE:</a:t>
            </a:r>
            <a:endParaRPr lang="en-US" sz="4000" dirty="0"/>
          </a:p>
        </p:txBody>
      </p:sp>
      <p:pic>
        <p:nvPicPr>
          <p:cNvPr id="3"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1752600"/>
            <a:ext cx="7391400" cy="4571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 </a:t>
            </a:r>
            <a:r>
              <a:rPr lang="en-US" dirty="0" smtClean="0">
                <a:solidFill>
                  <a:schemeClr val="tx1"/>
                </a:solidFill>
                <a:latin typeface="Calibri" pitchFamily="34" charset="0"/>
              </a:rPr>
              <a:t>Factory </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Creational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Intent</a:t>
            </a:r>
            <a:endParaRPr lang="en-US" dirty="0"/>
          </a:p>
        </p:txBody>
      </p:sp>
      <p:sp>
        <p:nvSpPr>
          <p:cNvPr id="3" name="Content Placeholder 2"/>
          <p:cNvSpPr>
            <a:spLocks noGrp="1"/>
          </p:cNvSpPr>
          <p:nvPr>
            <p:ph idx="1"/>
          </p:nvPr>
        </p:nvSpPr>
        <p:spPr/>
        <p:txBody>
          <a:bodyPr/>
          <a:lstStyle/>
          <a:p>
            <a:pPr algn="r"/>
            <a:endParaRPr lang="en-US" b="1" dirty="0" smtClean="0"/>
          </a:p>
          <a:p>
            <a:r>
              <a:rPr lang="en-US" dirty="0" smtClean="0"/>
              <a:t>Define an interface for creating an object, but let subclasses decide which class to instantiate. Factory Method lets a class defer instantiation to subclasses.</a:t>
            </a:r>
          </a:p>
          <a:p>
            <a:r>
              <a:rPr lang="en-US" dirty="0" smtClean="0"/>
              <a:t>Defining a “virtual” constructor.</a:t>
            </a:r>
          </a:p>
          <a:p>
            <a:r>
              <a:rPr lang="en-US" dirty="0" smtClean="0"/>
              <a:t>The new operator considered harmful.</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0"/>
            <a:ext cx="8229600" cy="1143000"/>
          </a:xfrm>
        </p:spPr>
        <p:txBody>
          <a:bodyPr>
            <a:normAutofit/>
          </a:bodyPr>
          <a:lstStyle/>
          <a:p>
            <a:pPr algn="l"/>
            <a:r>
              <a:rPr lang="en-US" sz="5400" b="1" dirty="0" smtClean="0"/>
              <a:t>UML Class Diagram:</a:t>
            </a:r>
            <a:endParaRPr lang="en-US" sz="5400" b="1" dirty="0"/>
          </a:p>
        </p:txBody>
      </p:sp>
      <p:pic>
        <p:nvPicPr>
          <p:cNvPr id="5" name="Content Placeholder 4" descr="factory method.gif"/>
          <p:cNvPicPr>
            <a:picLocks noGrp="1" noChangeAspect="1"/>
          </p:cNvPicPr>
          <p:nvPr>
            <p:ph idx="1"/>
          </p:nvPr>
        </p:nvPicPr>
        <p:blipFill>
          <a:blip r:embed="rId2"/>
          <a:stretch>
            <a:fillRect/>
          </a:stretch>
        </p:blipFill>
        <p:spPr>
          <a:xfrm>
            <a:off x="685800" y="2514600"/>
            <a:ext cx="7620000" cy="39624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0"/>
            <a:ext cx="7772400" cy="1143000"/>
          </a:xfrm>
        </p:spPr>
        <p:txBody>
          <a:bodyPr/>
          <a:lstStyle/>
          <a:p>
            <a:r>
              <a:rPr lang="en-US" sz="3600"/>
              <a:t>Singleton</a:t>
            </a:r>
          </a:p>
        </p:txBody>
      </p:sp>
      <p:sp>
        <p:nvSpPr>
          <p:cNvPr id="59395" name="Rectangle 3" descr="Rectangle: Click to edit Master text styles&#10;Second level&#10;Third level&#10;Fourth level&#10;Fifth level"/>
          <p:cNvSpPr>
            <a:spLocks noGrp="1" noChangeArrowheads="1"/>
          </p:cNvSpPr>
          <p:nvPr>
            <p:ph idx="1"/>
          </p:nvPr>
        </p:nvSpPr>
        <p:spPr>
          <a:xfrm>
            <a:off x="609600" y="1143000"/>
            <a:ext cx="8229600" cy="5334000"/>
          </a:xfrm>
        </p:spPr>
        <p:txBody>
          <a:bodyPr>
            <a:normAutofit/>
          </a:bodyPr>
          <a:lstStyle/>
          <a:p>
            <a:pPr>
              <a:lnSpc>
                <a:spcPct val="90000"/>
              </a:lnSpc>
            </a:pPr>
            <a:r>
              <a:rPr lang="en-US" sz="2400" b="1" dirty="0"/>
              <a:t>Motivation</a:t>
            </a:r>
          </a:p>
          <a:p>
            <a:pPr lvl="1">
              <a:lnSpc>
                <a:spcPct val="90000"/>
              </a:lnSpc>
            </a:pPr>
            <a:r>
              <a:rPr lang="en-US" sz="2200" dirty="0"/>
              <a:t>It's important for some classes to have exactly one instance. Although there can be many printers in a system, there should be only one printer spooler. There should be only one file system and one window manager. A digital filter will have one A/D converter. An accounting system will be dedicated to serving one company.</a:t>
            </a:r>
          </a:p>
          <a:p>
            <a:pPr lvl="1">
              <a:lnSpc>
                <a:spcPct val="90000"/>
              </a:lnSpc>
            </a:pPr>
            <a:r>
              <a:rPr lang="en-US" sz="2200" dirty="0"/>
              <a:t>How do we ensure that a class has only one instance and that the instance is easily accessible? A global variable makes an object accessible, but it doesn't keep you from instantiating multiple objects.</a:t>
            </a:r>
          </a:p>
          <a:p>
            <a:pPr lvl="1">
              <a:lnSpc>
                <a:spcPct val="90000"/>
              </a:lnSpc>
            </a:pPr>
            <a:r>
              <a:rPr lang="en-US" sz="2200" dirty="0"/>
              <a:t>A better solution is to make the class itself responsible for keeping track of its sole instance. The class can ensure that no other instance can be created (by intercepting requests to create new objects), and it can provide a way to access the instance. This is the Singleton pattern</a:t>
            </a:r>
          </a:p>
          <a:p>
            <a:pPr lvl="1">
              <a:lnSpc>
                <a:spcPct val="90000"/>
              </a:lnSpc>
            </a:pPr>
            <a:endParaRPr 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3000"/>
            <a:ext cx="8229600" cy="685800"/>
          </a:xfrm>
        </p:spPr>
        <p:txBody>
          <a:bodyPr>
            <a:normAutofit fontScale="90000"/>
          </a:bodyPr>
          <a:lstStyle/>
          <a:p>
            <a:pPr lvl="2" algn="l" rtl="0">
              <a:spcBef>
                <a:spcPct val="0"/>
              </a:spcBef>
            </a:pPr>
            <a:r>
              <a:rPr lang="en-US" sz="5400" b="1" dirty="0" smtClean="0">
                <a:latin typeface="+mj-lt"/>
              </a:rPr>
              <a:t>PATICIPANTS</a:t>
            </a:r>
            <a:r>
              <a:rPr lang="en-US" sz="5400" b="1" dirty="0" smtClean="0">
                <a:latin typeface="+mn-lt"/>
              </a:rPr>
              <a:t>:</a:t>
            </a:r>
            <a:endParaRPr lang="en-US" sz="5400" dirty="0">
              <a:latin typeface="+mn-lt"/>
            </a:endParaRPr>
          </a:p>
        </p:txBody>
      </p:sp>
      <p:sp>
        <p:nvSpPr>
          <p:cNvPr id="3" name="Content Placeholder 2"/>
          <p:cNvSpPr>
            <a:spLocks noGrp="1"/>
          </p:cNvSpPr>
          <p:nvPr>
            <p:ph idx="1"/>
          </p:nvPr>
        </p:nvSpPr>
        <p:spPr>
          <a:xfrm>
            <a:off x="457200" y="1981200"/>
            <a:ext cx="8229600" cy="4144963"/>
          </a:xfrm>
        </p:spPr>
        <p:txBody>
          <a:bodyPr>
            <a:normAutofit fontScale="70000" lnSpcReduction="20000"/>
          </a:bodyPr>
          <a:lstStyle/>
          <a:p>
            <a:pPr marL="514350" indent="-514350">
              <a:buNone/>
            </a:pPr>
            <a:r>
              <a:rPr lang="en-US" b="1" dirty="0" smtClean="0"/>
              <a:t>1. Product:</a:t>
            </a:r>
          </a:p>
          <a:p>
            <a:pPr marL="514350" indent="-514350">
              <a:buNone/>
            </a:pPr>
            <a:r>
              <a:rPr lang="en-US" b="1" dirty="0" smtClean="0"/>
              <a:t>                  </a:t>
            </a:r>
            <a:r>
              <a:rPr lang="en-US" dirty="0" smtClean="0"/>
              <a:t>Defines the interface of objects the factory method creates.</a:t>
            </a:r>
          </a:p>
          <a:p>
            <a:pPr marL="514350" indent="-514350">
              <a:buNone/>
            </a:pPr>
            <a:endParaRPr lang="en-US" dirty="0" smtClean="0"/>
          </a:p>
          <a:p>
            <a:pPr marL="514350" indent="-514350">
              <a:lnSpc>
                <a:spcPct val="120000"/>
              </a:lnSpc>
              <a:buNone/>
            </a:pPr>
            <a:r>
              <a:rPr lang="en-US" b="1" dirty="0" smtClean="0"/>
              <a:t>2. </a:t>
            </a:r>
            <a:r>
              <a:rPr lang="en-US" b="1" dirty="0" err="1" smtClean="0"/>
              <a:t>ConcreteProduct</a:t>
            </a:r>
            <a:r>
              <a:rPr lang="en-US" b="1" dirty="0" smtClean="0"/>
              <a:t>:</a:t>
            </a:r>
            <a:endParaRPr lang="en-US" dirty="0" smtClean="0"/>
          </a:p>
          <a:p>
            <a:pPr marL="514350" indent="-514350">
              <a:lnSpc>
                <a:spcPct val="120000"/>
              </a:lnSpc>
              <a:buNone/>
            </a:pPr>
            <a:r>
              <a:rPr lang="en-US" dirty="0" smtClean="0"/>
              <a:t>                  Implements the Product interface.</a:t>
            </a:r>
          </a:p>
          <a:p>
            <a:pPr>
              <a:lnSpc>
                <a:spcPct val="170000"/>
              </a:lnSpc>
              <a:buNone/>
            </a:pPr>
            <a:r>
              <a:rPr lang="en-US" b="1" dirty="0" smtClean="0"/>
              <a:t>3. Creator:</a:t>
            </a:r>
          </a:p>
          <a:p>
            <a:pPr>
              <a:buNone/>
            </a:pPr>
            <a:r>
              <a:rPr lang="en-US" b="1" dirty="0" smtClean="0"/>
              <a:t>                 </a:t>
            </a:r>
            <a:r>
              <a:rPr lang="en-US" dirty="0" smtClean="0"/>
              <a:t> Declares the factory method, which returns an object of type Product. Creator may also define a default implementation of the factory method that returns a default </a:t>
            </a:r>
            <a:r>
              <a:rPr lang="en-US" dirty="0" err="1" smtClean="0"/>
              <a:t>ConcreteProduct</a:t>
            </a:r>
            <a:r>
              <a:rPr lang="en-US" dirty="0" smtClean="0"/>
              <a:t> object. May call the factory method to create a Product object. </a:t>
            </a:r>
          </a:p>
          <a:p>
            <a:pPr>
              <a:lnSpc>
                <a:spcPct val="170000"/>
              </a:lnSpc>
              <a:buNone/>
            </a:pPr>
            <a:r>
              <a:rPr lang="en-US" b="1" dirty="0" smtClean="0"/>
              <a:t>4. </a:t>
            </a:r>
            <a:r>
              <a:rPr lang="en-US" b="1" dirty="0" err="1" smtClean="0"/>
              <a:t>ConcreteCreator</a:t>
            </a:r>
            <a:r>
              <a:rPr lang="en-US" b="1" dirty="0" smtClean="0"/>
              <a:t>:</a:t>
            </a:r>
          </a:p>
          <a:p>
            <a:pPr>
              <a:buNone/>
            </a:pPr>
            <a:r>
              <a:rPr lang="en-US" b="1" dirty="0" smtClean="0"/>
              <a:t>                   </a:t>
            </a:r>
            <a:r>
              <a:rPr lang="en-US" dirty="0" smtClean="0"/>
              <a:t>Overrides the factory method to return an instance of a </a:t>
            </a:r>
            <a:r>
              <a:rPr lang="en-US" dirty="0" err="1" smtClean="0"/>
              <a:t>ConcreteProduct</a:t>
            </a:r>
            <a:r>
              <a:rPr lang="en-US" dirty="0" smtClean="0"/>
              <a:t>.</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990600"/>
          </a:xfrm>
        </p:spPr>
        <p:txBody>
          <a:bodyPr>
            <a:normAutofit/>
          </a:bodyPr>
          <a:lstStyle/>
          <a:p>
            <a:pPr algn="l"/>
            <a:r>
              <a:rPr lang="en-US" sz="5400" b="1" dirty="0" smtClean="0"/>
              <a:t>CONCEPTS:</a:t>
            </a:r>
            <a:endParaRPr lang="en-US" sz="5400" b="1" dirty="0"/>
          </a:p>
        </p:txBody>
      </p:sp>
      <p:sp>
        <p:nvSpPr>
          <p:cNvPr id="6" name="Content Placeholder 2"/>
          <p:cNvSpPr>
            <a:spLocks noGrp="1"/>
          </p:cNvSpPr>
          <p:nvPr>
            <p:ph idx="1"/>
          </p:nvPr>
        </p:nvSpPr>
        <p:spPr/>
        <p:txBody>
          <a:bodyPr>
            <a:normAutofit fontScale="85000" lnSpcReduction="20000"/>
          </a:bodyPr>
          <a:lstStyle/>
          <a:p>
            <a:pPr marL="514350" indent="-514350">
              <a:buNone/>
            </a:pPr>
            <a:r>
              <a:rPr lang="en-US" b="1" dirty="0" smtClean="0"/>
              <a:t>1. </a:t>
            </a:r>
            <a:r>
              <a:rPr lang="en-US" dirty="0" smtClean="0"/>
              <a:t>In object-oriented computer programming, a </a:t>
            </a:r>
            <a:r>
              <a:rPr lang="en-US" b="1" dirty="0" smtClean="0"/>
              <a:t>factory</a:t>
            </a:r>
            <a:r>
              <a:rPr lang="en-US" dirty="0" smtClean="0"/>
              <a:t> is an object for creating other objects.</a:t>
            </a:r>
          </a:p>
          <a:p>
            <a:pPr marL="514350" indent="-514350">
              <a:buFont typeface="+mj-lt"/>
              <a:buAutoNum type="arabicPeriod"/>
            </a:pPr>
            <a:endParaRPr lang="en-US" dirty="0" smtClean="0"/>
          </a:p>
          <a:p>
            <a:pPr marL="514350" indent="-514350">
              <a:lnSpc>
                <a:spcPct val="120000"/>
              </a:lnSpc>
              <a:buNone/>
            </a:pPr>
            <a:r>
              <a:rPr lang="en-US" b="1" dirty="0" smtClean="0"/>
              <a:t>2. </a:t>
            </a:r>
            <a:r>
              <a:rPr lang="en-US" dirty="0" smtClean="0"/>
              <a:t>It is an abstraction of a constructor, and can be used to implement various allocation schemes.</a:t>
            </a:r>
          </a:p>
          <a:p>
            <a:pPr marL="514350" indent="-514350">
              <a:lnSpc>
                <a:spcPct val="120000"/>
              </a:lnSpc>
              <a:buFont typeface="+mj-lt"/>
              <a:buAutoNum type="arabicPeriod"/>
            </a:pPr>
            <a:endParaRPr lang="en-US" dirty="0" smtClean="0"/>
          </a:p>
          <a:p>
            <a:pPr marL="514350" indent="-514350">
              <a:buNone/>
            </a:pPr>
            <a:r>
              <a:rPr lang="en-US" b="1" dirty="0" smtClean="0"/>
              <a:t>3. </a:t>
            </a:r>
            <a:r>
              <a:rPr lang="en-US" dirty="0" smtClean="0"/>
              <a:t>A factory object has typically a method for every kind of object it is capable of creating. These methods optionally accept parameters defining how the object is created and return the object created.</a:t>
            </a:r>
          </a:p>
          <a:p>
            <a:pPr marL="514350" indent="-514350">
              <a:buFont typeface="+mj-lt"/>
              <a:buAutoNum type="arabicPeriod"/>
            </a:pPr>
            <a:endParaRPr lang="en-US" dirty="0" smtClean="0"/>
          </a:p>
          <a:p>
            <a:pPr marL="514350" indent="-514350">
              <a:buNone/>
            </a:pPr>
            <a:r>
              <a:rPr lang="en-US" b="1" dirty="0" smtClean="0"/>
              <a:t>4. </a:t>
            </a:r>
            <a:r>
              <a:rPr lang="en-US" dirty="0" smtClean="0"/>
              <a:t>Factory Methods are used in situations where getting hold of an object is more complex than simply creating a new one.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1143000"/>
          </a:xfrm>
        </p:spPr>
        <p:txBody>
          <a:bodyPr>
            <a:normAutofit/>
          </a:bodyPr>
          <a:lstStyle/>
          <a:p>
            <a:pPr algn="l"/>
            <a:r>
              <a:rPr lang="en-US" sz="5400" b="1" dirty="0" smtClean="0"/>
              <a:t>CONCEPTS (continue):</a:t>
            </a:r>
            <a:endParaRPr lang="en-US" sz="5400" b="1" dirty="0"/>
          </a:p>
        </p:txBody>
      </p:sp>
      <p:sp>
        <p:nvSpPr>
          <p:cNvPr id="3" name="Content Placeholder 2"/>
          <p:cNvSpPr>
            <a:spLocks noGrp="1"/>
          </p:cNvSpPr>
          <p:nvPr>
            <p:ph idx="1"/>
          </p:nvPr>
        </p:nvSpPr>
        <p:spPr>
          <a:xfrm>
            <a:off x="457200" y="2362200"/>
            <a:ext cx="8382000" cy="3733800"/>
          </a:xfrm>
        </p:spPr>
        <p:txBody>
          <a:bodyPr>
            <a:normAutofit fontScale="85000" lnSpcReduction="20000"/>
          </a:bodyPr>
          <a:lstStyle/>
          <a:p>
            <a:pPr marL="514350" indent="-514350">
              <a:buNone/>
            </a:pPr>
            <a:r>
              <a:rPr lang="en-US" b="1" dirty="0" smtClean="0"/>
              <a:t>5. </a:t>
            </a:r>
            <a:r>
              <a:rPr lang="en-US" dirty="0" smtClean="0"/>
              <a:t>The factory object might decide to create the object's class (if applicable) dynamically, return it from a pool, initialize the object, or perform other manipulations on the object instance.</a:t>
            </a:r>
          </a:p>
          <a:p>
            <a:pPr marL="514350" indent="-514350">
              <a:buNone/>
            </a:pPr>
            <a:endParaRPr lang="en-US" dirty="0" smtClean="0"/>
          </a:p>
          <a:p>
            <a:pPr marL="514350" indent="-514350">
              <a:buNone/>
            </a:pPr>
            <a:r>
              <a:rPr lang="en-US" b="1" dirty="0" smtClean="0"/>
              <a:t>6. </a:t>
            </a:r>
            <a:r>
              <a:rPr lang="en-US" dirty="0" smtClean="0"/>
              <a:t>Factory Methods are the basis for several design patterns.</a:t>
            </a:r>
          </a:p>
          <a:p>
            <a:pPr marL="514350" indent="-514350">
              <a:buNone/>
            </a:pPr>
            <a:r>
              <a:rPr lang="en-US" dirty="0" smtClean="0"/>
              <a:t> </a:t>
            </a:r>
          </a:p>
          <a:p>
            <a:pPr marL="514350" indent="-514350">
              <a:buNone/>
            </a:pPr>
            <a:r>
              <a:rPr lang="en-US" b="1" dirty="0" smtClean="0"/>
              <a:t>7. </a:t>
            </a:r>
            <a:r>
              <a:rPr lang="en-US" dirty="0" smtClean="0"/>
              <a:t>The "Factory method pattern", the "Builder" or the "Singleton" are one of several "GoF patterns" that realize this concept.</a:t>
            </a:r>
          </a:p>
          <a:p>
            <a:pPr marL="514350" indent="-514350">
              <a:buNone/>
            </a:pPr>
            <a:endParaRPr lang="en-US" dirty="0" smtClean="0"/>
          </a:p>
          <a:p>
            <a:pPr marL="514350" indent="-514350">
              <a:buNone/>
            </a:pPr>
            <a:r>
              <a:rPr lang="en-US" b="1" dirty="0" smtClean="0"/>
              <a:t>8. </a:t>
            </a:r>
            <a:r>
              <a:rPr lang="en-US" dirty="0" smtClean="0"/>
              <a:t>The "Abstract factory pattern" generalizes this method to build collections of factories.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 </a:t>
            </a:r>
            <a:r>
              <a:rPr lang="en-US" dirty="0" smtClean="0">
                <a:solidFill>
                  <a:schemeClr val="tx1"/>
                </a:solidFill>
                <a:latin typeface="Calibri" pitchFamily="34" charset="0"/>
              </a:rPr>
              <a:t>Decorator</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Structural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a:xfrm>
            <a:off x="533400" y="2057400"/>
            <a:ext cx="8229600" cy="4525963"/>
          </a:xfrm>
        </p:spPr>
        <p:txBody>
          <a:bodyPr/>
          <a:lstStyle/>
          <a:p>
            <a:pPr marL="274320" indent="-274320">
              <a:lnSpc>
                <a:spcPct val="90000"/>
              </a:lnSpc>
              <a:defRPr/>
            </a:pPr>
            <a:r>
              <a:rPr lang="en-US" dirty="0">
                <a:latin typeface="Calibri" pitchFamily="34" charset="0"/>
              </a:rPr>
              <a:t>Attach additional responsibilities to an object dynamically.</a:t>
            </a:r>
          </a:p>
          <a:p>
            <a:pPr marL="0" indent="0" fontAlgn="auto">
              <a:lnSpc>
                <a:spcPct val="90000"/>
              </a:lnSpc>
              <a:spcAft>
                <a:spcPts val="0"/>
              </a:spcAft>
              <a:buFont typeface="Wingdings" pitchFamily="2" charset="2"/>
              <a:buChar char="q"/>
              <a:defRPr/>
            </a:pPr>
            <a:endParaRPr lang="en-US" dirty="0">
              <a:latin typeface="Calibri" pitchFamily="34" charset="0"/>
            </a:endParaRPr>
          </a:p>
          <a:p>
            <a:pPr marL="274320" indent="-274320">
              <a:lnSpc>
                <a:spcPct val="90000"/>
              </a:lnSpc>
              <a:defRPr/>
            </a:pPr>
            <a:r>
              <a:rPr lang="en-US" dirty="0" smtClean="0">
                <a:latin typeface="Calibri" pitchFamily="34" charset="0"/>
              </a:rPr>
              <a:t>More </a:t>
            </a:r>
            <a:r>
              <a:rPr lang="en-US" dirty="0">
                <a:latin typeface="Calibri" pitchFamily="34" charset="0"/>
              </a:rPr>
              <a:t>flexibility than static inheritance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itchFamily="34" charset="0"/>
              </a:rPr>
              <a:t>Motivation</a:t>
            </a:r>
            <a:endParaRPr lang="en-US" dirty="0"/>
          </a:p>
        </p:txBody>
      </p:sp>
      <p:sp>
        <p:nvSpPr>
          <p:cNvPr id="3" name="Content Placeholder 2"/>
          <p:cNvSpPr>
            <a:spLocks noGrp="1"/>
          </p:cNvSpPr>
          <p:nvPr>
            <p:ph idx="1"/>
          </p:nvPr>
        </p:nvSpPr>
        <p:spPr/>
        <p:txBody>
          <a:bodyPr>
            <a:normAutofit/>
          </a:bodyPr>
          <a:lstStyle/>
          <a:p>
            <a:r>
              <a:rPr lang="en-US" dirty="0" smtClean="0"/>
              <a:t>Inheriting responsibilities from another class attaches them to every subclass instance statically</a:t>
            </a:r>
          </a:p>
          <a:p>
            <a:pPr>
              <a:buNone/>
            </a:pPr>
            <a:endParaRPr lang="en-US" dirty="0" smtClean="0"/>
          </a:p>
          <a:p>
            <a:r>
              <a:rPr lang="en-US" dirty="0" smtClean="0"/>
              <a:t> This is inflexible</a:t>
            </a:r>
          </a:p>
          <a:p>
            <a:pPr>
              <a:buNone/>
            </a:pPr>
            <a:endParaRPr lang="en-US" dirty="0" smtClean="0"/>
          </a:p>
          <a:p>
            <a:r>
              <a:rPr lang="en-US" dirty="0" smtClean="0"/>
              <a:t> “Sometimes we want to add responsibilities to individual objects not to an entire class” [GoF95]</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itchFamily="34" charset="0"/>
              </a:rPr>
              <a:t>Motivation…</a:t>
            </a:r>
            <a:endParaRPr lang="en-US" dirty="0"/>
          </a:p>
        </p:txBody>
      </p:sp>
      <p:sp>
        <p:nvSpPr>
          <p:cNvPr id="3" name="Content Placeholder 2"/>
          <p:cNvSpPr>
            <a:spLocks noGrp="1"/>
          </p:cNvSpPr>
          <p:nvPr>
            <p:ph idx="1"/>
          </p:nvPr>
        </p:nvSpPr>
        <p:spPr/>
        <p:txBody>
          <a:bodyPr/>
          <a:lstStyle/>
          <a:p>
            <a:pPr>
              <a:lnSpc>
                <a:spcPct val="90000"/>
              </a:lnSpc>
            </a:pPr>
            <a:r>
              <a:rPr lang="en-US" dirty="0" smtClean="0">
                <a:latin typeface="Calibri" pitchFamily="34" charset="0"/>
              </a:rPr>
              <a:t>A flexible approach is to enclose the component in another object that adds the functionality.  The object is the </a:t>
            </a:r>
            <a:r>
              <a:rPr lang="en-US" b="1" i="1" dirty="0" smtClean="0">
                <a:latin typeface="Calibri" pitchFamily="34" charset="0"/>
              </a:rPr>
              <a:t>decorator</a:t>
            </a:r>
            <a:r>
              <a:rPr lang="en-US" dirty="0" smtClean="0">
                <a:latin typeface="Calibri" pitchFamily="34" charset="0"/>
              </a:rPr>
              <a:t>.</a:t>
            </a:r>
          </a:p>
          <a:p>
            <a:pPr>
              <a:lnSpc>
                <a:spcPct val="90000"/>
              </a:lnSpc>
            </a:pPr>
            <a:r>
              <a:rPr lang="en-US" dirty="0" smtClean="0">
                <a:latin typeface="Calibri" pitchFamily="34" charset="0"/>
              </a:rPr>
              <a:t> Decorator adds functionality to objects dynamically</a:t>
            </a:r>
          </a:p>
          <a:p>
            <a:pPr>
              <a:lnSpc>
                <a:spcPct val="90000"/>
              </a:lnSpc>
            </a:pPr>
            <a:r>
              <a:rPr lang="en-US" dirty="0" smtClean="0">
                <a:latin typeface="Calibri" pitchFamily="34" charset="0"/>
              </a:rPr>
              <a:t> The decorator class is transparent to component’s clients</a:t>
            </a:r>
          </a:p>
          <a:p>
            <a:pPr>
              <a:lnSpc>
                <a:spcPct val="90000"/>
              </a:lnSpc>
            </a:pPr>
            <a:r>
              <a:rPr lang="en-US" dirty="0" smtClean="0">
                <a:latin typeface="Calibri" pitchFamily="34" charset="0"/>
              </a:rPr>
              <a:t> Transparency allows an unlimited number of added responsibilities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4" name="Picture 4" descr="C:\downloaded\SENG_courses\Seng609.04\decorator_graph.gif"/>
          <p:cNvPicPr>
            <a:picLocks noGrp="1" noChangeAspect="1" noChangeArrowheads="1"/>
          </p:cNvPicPr>
          <p:nvPr>
            <p:ph idx="1"/>
          </p:nvPr>
        </p:nvPicPr>
        <p:blipFill>
          <a:blip r:embed="rId2" cstate="print"/>
          <a:stretch>
            <a:fillRect/>
          </a:stretch>
        </p:blipFill>
        <p:spPr bwMode="auto">
          <a:xfrm>
            <a:off x="2062162" y="3148806"/>
            <a:ext cx="5019675" cy="19621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a:xfrm>
            <a:off x="1219200" y="381000"/>
            <a:ext cx="6400800" cy="762000"/>
          </a:xfrm>
        </p:spPr>
        <p:txBody>
          <a:bodyPr>
            <a:normAutofit fontScale="90000"/>
          </a:bodyPr>
          <a:lstStyle/>
          <a:p>
            <a:pPr algn="l"/>
            <a:r>
              <a:rPr lang="en-US" b="1" dirty="0" smtClean="0">
                <a:latin typeface="Calibri" pitchFamily="34" charset="0"/>
              </a:rPr>
              <a:t>Participants</a:t>
            </a:r>
            <a:endParaRPr lang="fr-FR" dirty="0" smtClean="0"/>
          </a:p>
        </p:txBody>
      </p:sp>
      <p:sp>
        <p:nvSpPr>
          <p:cNvPr id="6147" name="Espace réservé du contenu 2"/>
          <p:cNvSpPr>
            <a:spLocks noGrp="1"/>
          </p:cNvSpPr>
          <p:nvPr>
            <p:ph idx="1"/>
          </p:nvPr>
        </p:nvSpPr>
        <p:spPr>
          <a:xfrm>
            <a:off x="914400" y="1447800"/>
            <a:ext cx="7772400" cy="5029200"/>
          </a:xfrm>
        </p:spPr>
        <p:txBody>
          <a:bodyPr>
            <a:normAutofit/>
          </a:bodyPr>
          <a:lstStyle/>
          <a:p>
            <a:pPr>
              <a:lnSpc>
                <a:spcPct val="80000"/>
              </a:lnSpc>
              <a:buFont typeface="Wingdings" pitchFamily="2" charset="2"/>
              <a:buChar char="q"/>
            </a:pPr>
            <a:r>
              <a:rPr lang="en-US" sz="2800" b="1" dirty="0" smtClean="0">
                <a:latin typeface="Calibri" pitchFamily="34" charset="0"/>
              </a:rPr>
              <a:t>Component</a:t>
            </a:r>
          </a:p>
          <a:p>
            <a:pPr lvl="1">
              <a:lnSpc>
                <a:spcPct val="80000"/>
              </a:lnSpc>
              <a:buNone/>
            </a:pPr>
            <a:r>
              <a:rPr lang="en-US" sz="2400" dirty="0" smtClean="0">
                <a:latin typeface="Calibri" pitchFamily="34" charset="0"/>
              </a:rPr>
              <a:t>   Define the interface for objects that can have responsibilities added to them dynamically.</a:t>
            </a:r>
          </a:p>
          <a:p>
            <a:pPr>
              <a:lnSpc>
                <a:spcPct val="80000"/>
              </a:lnSpc>
              <a:buFont typeface="Wingdings" pitchFamily="2" charset="2"/>
              <a:buChar char="q"/>
            </a:pPr>
            <a:r>
              <a:rPr lang="en-US" sz="2800" b="1" dirty="0" smtClean="0">
                <a:latin typeface="Calibri" pitchFamily="34" charset="0"/>
              </a:rPr>
              <a:t>Concrete Component</a:t>
            </a:r>
          </a:p>
          <a:p>
            <a:pPr lvl="1">
              <a:lnSpc>
                <a:spcPct val="80000"/>
              </a:lnSpc>
              <a:buNone/>
            </a:pPr>
            <a:r>
              <a:rPr lang="en-US" sz="2400" dirty="0" smtClean="0">
                <a:latin typeface="Calibri" pitchFamily="34" charset="0"/>
              </a:rPr>
              <a:t>    Defines an object to which additional  responsibilities can be attached.</a:t>
            </a:r>
          </a:p>
          <a:p>
            <a:pPr>
              <a:lnSpc>
                <a:spcPct val="80000"/>
              </a:lnSpc>
              <a:buFont typeface="Wingdings" pitchFamily="2" charset="2"/>
              <a:buChar char="q"/>
            </a:pPr>
            <a:r>
              <a:rPr lang="en-US" sz="2800" b="1" dirty="0" smtClean="0">
                <a:latin typeface="Calibri" pitchFamily="34" charset="0"/>
              </a:rPr>
              <a:t>Decorator</a:t>
            </a:r>
          </a:p>
          <a:p>
            <a:pPr lvl="1">
              <a:lnSpc>
                <a:spcPct val="80000"/>
              </a:lnSpc>
              <a:buNone/>
            </a:pPr>
            <a:r>
              <a:rPr lang="en-US" sz="2400" dirty="0" smtClean="0">
                <a:latin typeface="Calibri" pitchFamily="34" charset="0"/>
              </a:rPr>
              <a:t>   Maintains a reference to a Component object and defines an interface that conforms to Component’s interface.</a:t>
            </a:r>
          </a:p>
          <a:p>
            <a:pPr lvl="1">
              <a:lnSpc>
                <a:spcPct val="80000"/>
              </a:lnSpc>
              <a:buFont typeface="Wingdings" pitchFamily="2" charset="2"/>
              <a:buChar char="q"/>
            </a:pPr>
            <a:r>
              <a:rPr lang="en-US" sz="2400" b="1" dirty="0" smtClean="0">
                <a:latin typeface="Calibri" pitchFamily="34" charset="0"/>
              </a:rPr>
              <a:t>Concrete Decorator</a:t>
            </a:r>
          </a:p>
          <a:p>
            <a:pPr lvl="1">
              <a:lnSpc>
                <a:spcPct val="80000"/>
              </a:lnSpc>
              <a:buNone/>
            </a:pPr>
            <a:r>
              <a:rPr lang="en-US" sz="2400" dirty="0" smtClean="0">
                <a:latin typeface="Calibri" pitchFamily="34" charset="0"/>
              </a:rPr>
              <a:t>    Adds responsibilities to the component.</a:t>
            </a:r>
          </a:p>
          <a:p>
            <a:endParaRPr lang="fr-FR" sz="28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4" descr="decorator_example2"/>
          <p:cNvPicPr>
            <a:picLocks noGrp="1" noChangeAspect="1" noChangeArrowheads="1"/>
          </p:cNvPicPr>
          <p:nvPr>
            <p:ph idx="1"/>
          </p:nvPr>
        </p:nvPicPr>
        <p:blipFill>
          <a:blip r:embed="rId2" cstate="print"/>
          <a:srcRect/>
          <a:stretch>
            <a:fillRect/>
          </a:stretch>
        </p:blipFill>
        <p:spPr bwMode="auto">
          <a:xfrm>
            <a:off x="609600" y="719931"/>
            <a:ext cx="8153400" cy="583326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704088"/>
            <a:ext cx="8229600" cy="438912"/>
          </a:xfrm>
        </p:spPr>
        <p:txBody>
          <a:bodyPr>
            <a:normAutofit fontScale="90000"/>
          </a:bodyPr>
          <a:lstStyle/>
          <a:p>
            <a:r>
              <a:rPr lang="en-US" sz="4400" b="1" dirty="0"/>
              <a:t>Singleton</a:t>
            </a:r>
            <a:endParaRPr lang="en-US" sz="3600" b="1" dirty="0"/>
          </a:p>
        </p:txBody>
      </p:sp>
      <p:sp>
        <p:nvSpPr>
          <p:cNvPr id="61443" name="Rectangle 3" descr="Rectangle: Click to edit Master text styles&#10;Second level&#10;Third level&#10;Fourth level&#10;Fifth level"/>
          <p:cNvSpPr>
            <a:spLocks noGrp="1" noChangeArrowheads="1"/>
          </p:cNvSpPr>
          <p:nvPr>
            <p:ph idx="1"/>
          </p:nvPr>
        </p:nvSpPr>
        <p:spPr>
          <a:xfrm>
            <a:off x="457200" y="1676400"/>
            <a:ext cx="7772400" cy="838200"/>
          </a:xfrm>
        </p:spPr>
        <p:txBody>
          <a:bodyPr>
            <a:normAutofit/>
          </a:bodyPr>
          <a:lstStyle/>
          <a:p>
            <a:r>
              <a:rPr lang="en-US" b="1" dirty="0"/>
              <a:t>Structure</a:t>
            </a:r>
          </a:p>
        </p:txBody>
      </p:sp>
      <p:pic>
        <p:nvPicPr>
          <p:cNvPr id="61444" name="Picture 4" descr="singl014"/>
          <p:cNvPicPr>
            <a:picLocks noChangeAspect="1" noChangeArrowheads="1"/>
          </p:cNvPicPr>
          <p:nvPr/>
        </p:nvPicPr>
        <p:blipFill>
          <a:blip r:embed="rId2"/>
          <a:srcRect/>
          <a:stretch>
            <a:fillRect/>
          </a:stretch>
        </p:blipFill>
        <p:spPr bwMode="auto">
          <a:xfrm>
            <a:off x="1752600" y="2819400"/>
            <a:ext cx="5715000" cy="291465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a:t>
            </a:r>
            <a:r>
              <a:rPr lang="en-US" dirty="0" smtClean="0">
                <a:solidFill>
                  <a:schemeClr val="tx1"/>
                </a:solidFill>
                <a:latin typeface="Calibri" pitchFamily="34" charset="0"/>
              </a:rPr>
              <a:t>Facade </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Structural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sz="5400" dirty="0" smtClean="0"/>
              <a:t>Intent</a:t>
            </a:r>
          </a:p>
        </p:txBody>
      </p:sp>
      <p:sp>
        <p:nvSpPr>
          <p:cNvPr id="16387" name="Rectangle 3" descr="Rectangle: Click to edit Master text styles&#10;Second level&#10;Third level&#10;Fourth level&#10;Fifth level"/>
          <p:cNvSpPr>
            <a:spLocks noGrp="1" noChangeArrowheads="1"/>
          </p:cNvSpPr>
          <p:nvPr>
            <p:ph idx="1"/>
          </p:nvPr>
        </p:nvSpPr>
        <p:spPr/>
        <p:txBody>
          <a:bodyPr/>
          <a:lstStyle/>
          <a:p>
            <a:pPr lvl="1" eaLnBrk="1" hangingPunct="1">
              <a:buNone/>
            </a:pPr>
            <a:endParaRPr lang="en-US" dirty="0" smtClean="0"/>
          </a:p>
          <a:p>
            <a:pPr lvl="1" eaLnBrk="1" hangingPunct="1">
              <a:buNone/>
            </a:pPr>
            <a:r>
              <a:rPr lang="en-US" dirty="0" smtClean="0"/>
              <a:t>  Provide a unified interface to a set of interfaces in a subsystem. Facade defines a higher-level interface that makes the subsystem easier to use.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09600"/>
            <a:ext cx="8229600" cy="667512"/>
          </a:xfrm>
        </p:spPr>
        <p:txBody>
          <a:bodyPr>
            <a:normAutofit/>
          </a:bodyPr>
          <a:lstStyle/>
          <a:p>
            <a:pPr>
              <a:lnSpc>
                <a:spcPct val="80000"/>
              </a:lnSpc>
            </a:pPr>
            <a:r>
              <a:rPr lang="en-US" sz="4400" b="1" dirty="0" smtClean="0"/>
              <a:t>Motivation</a:t>
            </a:r>
          </a:p>
        </p:txBody>
      </p:sp>
      <p:sp>
        <p:nvSpPr>
          <p:cNvPr id="17411" name="Rectangle 3" descr="Rectangle: Click to edit Master text styles&#10;Second level&#10;Third level&#10;Fourth level&#10;Fifth level"/>
          <p:cNvSpPr>
            <a:spLocks noGrp="1" noChangeArrowheads="1"/>
          </p:cNvSpPr>
          <p:nvPr>
            <p:ph idx="1"/>
          </p:nvPr>
        </p:nvSpPr>
        <p:spPr>
          <a:xfrm>
            <a:off x="685800" y="1447800"/>
            <a:ext cx="8077200" cy="4953000"/>
          </a:xfrm>
        </p:spPr>
        <p:txBody>
          <a:bodyPr>
            <a:normAutofit/>
          </a:bodyPr>
          <a:lstStyle/>
          <a:p>
            <a:pPr lvl="1" algn="just" eaLnBrk="1" hangingPunct="1">
              <a:lnSpc>
                <a:spcPct val="80000"/>
              </a:lnSpc>
              <a:buNone/>
            </a:pPr>
            <a:r>
              <a:rPr lang="en-US" sz="3200" dirty="0" smtClean="0"/>
              <a:t>   Structuring a system into subsystems helps reduce complexity. A common design goal is to minimize the communication and dependencies between subsystems. One way to achieve this goal is to introduce a </a:t>
            </a:r>
            <a:r>
              <a:rPr lang="en-US" sz="3200" b="1" dirty="0" smtClean="0"/>
              <a:t>facade</a:t>
            </a:r>
            <a:r>
              <a:rPr lang="en-US" sz="3200" dirty="0" smtClean="0"/>
              <a:t> object that provides a single, simplified interface to the more general facilities of a subsystem.</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smtClean="0"/>
              <a:t>Facade</a:t>
            </a:r>
          </a:p>
        </p:txBody>
      </p:sp>
      <p:pic>
        <p:nvPicPr>
          <p:cNvPr id="18435" name="Picture 6" descr="D:\Design Patterns\hires\Pictures\facad057.gif"/>
          <p:cNvPicPr>
            <a:picLocks noChangeAspect="1" noChangeArrowheads="1"/>
          </p:cNvPicPr>
          <p:nvPr/>
        </p:nvPicPr>
        <p:blipFill>
          <a:blip r:embed="rId2"/>
          <a:srcRect/>
          <a:stretch>
            <a:fillRect/>
          </a:stretch>
        </p:blipFill>
        <p:spPr bwMode="auto">
          <a:xfrm>
            <a:off x="1066800" y="2209800"/>
            <a:ext cx="77724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249362"/>
          </a:xfrm>
        </p:spPr>
        <p:txBody>
          <a:bodyPr>
            <a:noAutofit/>
          </a:bodyPr>
          <a:lstStyle/>
          <a:p>
            <a:r>
              <a:rPr lang="en-US" sz="3200" dirty="0" smtClean="0"/>
              <a:t>Diagram representing complex subsystem(in blue) and its clients(in green)</a:t>
            </a:r>
            <a:endParaRPr lang="en-US" sz="3200" dirty="0"/>
          </a:p>
        </p:txBody>
      </p:sp>
      <p:pic>
        <p:nvPicPr>
          <p:cNvPr id="4" name="Content Placeholder 3" descr="facade_complex.jpg"/>
          <p:cNvPicPr>
            <a:picLocks noGrp="1" noChangeAspect="1"/>
          </p:cNvPicPr>
          <p:nvPr>
            <p:ph idx="1"/>
          </p:nvPr>
        </p:nvPicPr>
        <p:blipFill>
          <a:blip r:embed="rId2"/>
          <a:stretch>
            <a:fillRect/>
          </a:stretch>
        </p:blipFill>
        <p:spPr>
          <a:xfrm>
            <a:off x="2866260" y="1935163"/>
            <a:ext cx="3411480" cy="4389437"/>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Diagram representing façade between subsystem(in blue) and its clients(in green)</a:t>
            </a:r>
            <a:endParaRPr lang="en-US" sz="3200" dirty="0"/>
          </a:p>
        </p:txBody>
      </p:sp>
      <p:pic>
        <p:nvPicPr>
          <p:cNvPr id="4" name="Content Placeholder 3" descr="facade_simple.jpg"/>
          <p:cNvPicPr>
            <a:picLocks noGrp="1" noChangeAspect="1"/>
          </p:cNvPicPr>
          <p:nvPr>
            <p:ph idx="1"/>
          </p:nvPr>
        </p:nvPicPr>
        <p:blipFill>
          <a:blip r:embed="rId2"/>
          <a:stretch>
            <a:fillRect/>
          </a:stretch>
        </p:blipFill>
        <p:spPr>
          <a:xfrm>
            <a:off x="2985456" y="1935163"/>
            <a:ext cx="3173087" cy="4389437"/>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35608" y="274638"/>
            <a:ext cx="7498080" cy="1782762"/>
          </a:xfrm>
        </p:spPr>
        <p:txBody>
          <a:bodyPr>
            <a:normAutofit/>
          </a:bodyPr>
          <a:lstStyle/>
          <a:p>
            <a:r>
              <a:rPr lang="en-US" sz="4000" dirty="0" smtClean="0"/>
              <a:t>Structure</a:t>
            </a:r>
            <a:endParaRPr lang="en-US" sz="4000" dirty="0"/>
          </a:p>
        </p:txBody>
      </p:sp>
      <p:pic>
        <p:nvPicPr>
          <p:cNvPr id="52228" name="Picture 4" descr="facade"/>
          <p:cNvPicPr>
            <a:picLocks noChangeAspect="1" noChangeArrowheads="1"/>
          </p:cNvPicPr>
          <p:nvPr/>
        </p:nvPicPr>
        <p:blipFill>
          <a:blip r:embed="rId2"/>
          <a:srcRect/>
          <a:stretch>
            <a:fillRect/>
          </a:stretch>
        </p:blipFill>
        <p:spPr bwMode="auto">
          <a:xfrm>
            <a:off x="1066800" y="2057400"/>
            <a:ext cx="7772400" cy="43434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04088"/>
            <a:ext cx="8229600" cy="896112"/>
          </a:xfrm>
        </p:spPr>
        <p:txBody>
          <a:bodyPr>
            <a:normAutofit/>
          </a:bodyPr>
          <a:lstStyle/>
          <a:p>
            <a:r>
              <a:rPr lang="en-US" sz="4800" dirty="0" smtClean="0"/>
              <a:t>Participants</a:t>
            </a:r>
            <a:endParaRPr lang="en-US" sz="4800" dirty="0"/>
          </a:p>
        </p:txBody>
      </p:sp>
      <p:sp>
        <p:nvSpPr>
          <p:cNvPr id="53251" name="Rectangle 3" descr="Rectangle: Click to edit Master text styles&#10;Second level&#10;Third level&#10;Fourth level&#10;Fifth level"/>
          <p:cNvSpPr>
            <a:spLocks noGrp="1" noChangeArrowheads="1"/>
          </p:cNvSpPr>
          <p:nvPr>
            <p:ph idx="1"/>
          </p:nvPr>
        </p:nvSpPr>
        <p:spPr>
          <a:xfrm>
            <a:off x="533400" y="1676400"/>
            <a:ext cx="8229600" cy="4953000"/>
          </a:xfrm>
        </p:spPr>
        <p:txBody>
          <a:bodyPr/>
          <a:lstStyle/>
          <a:p>
            <a:pPr marL="916686" lvl="1" indent="-514350">
              <a:lnSpc>
                <a:spcPct val="80000"/>
              </a:lnSpc>
              <a:buFont typeface="+mj-lt"/>
              <a:buAutoNum type="arabicParenR"/>
            </a:pPr>
            <a:r>
              <a:rPr lang="en-US" sz="3200" b="1" dirty="0" smtClean="0"/>
              <a:t>Facade</a:t>
            </a:r>
            <a:r>
              <a:rPr lang="en-US" sz="3200" dirty="0" smtClean="0"/>
              <a:t> </a:t>
            </a:r>
            <a:endParaRPr lang="en-US" sz="3200" dirty="0"/>
          </a:p>
          <a:p>
            <a:pPr marL="1172718" lvl="2" indent="-514350">
              <a:lnSpc>
                <a:spcPct val="80000"/>
              </a:lnSpc>
              <a:buFont typeface="Wingdings" pitchFamily="2" charset="2"/>
              <a:buChar char="§"/>
            </a:pPr>
            <a:r>
              <a:rPr lang="en-US" sz="2800" dirty="0"/>
              <a:t>knows which subsystem classes are responsible for a request. </a:t>
            </a:r>
          </a:p>
          <a:p>
            <a:pPr marL="1172718" lvl="2" indent="-514350">
              <a:lnSpc>
                <a:spcPct val="80000"/>
              </a:lnSpc>
              <a:buFont typeface="Wingdings" pitchFamily="2" charset="2"/>
              <a:buChar char="§"/>
            </a:pPr>
            <a:r>
              <a:rPr lang="en-US" sz="2800" dirty="0"/>
              <a:t>delegates client requests to appropriate subsystem objects. </a:t>
            </a:r>
          </a:p>
          <a:p>
            <a:pPr marL="916686" lvl="1" indent="-514350">
              <a:lnSpc>
                <a:spcPct val="80000"/>
              </a:lnSpc>
              <a:buFont typeface="+mj-lt"/>
              <a:buAutoNum type="arabicParenR"/>
            </a:pPr>
            <a:r>
              <a:rPr lang="en-US" sz="3200" b="1" dirty="0"/>
              <a:t>subsystem </a:t>
            </a:r>
            <a:r>
              <a:rPr lang="en-US" sz="3200" b="1" dirty="0" smtClean="0"/>
              <a:t>classes</a:t>
            </a:r>
            <a:endParaRPr lang="en-US" sz="3200" dirty="0"/>
          </a:p>
          <a:p>
            <a:pPr marL="1172718" lvl="2" indent="-514350">
              <a:lnSpc>
                <a:spcPct val="80000"/>
              </a:lnSpc>
              <a:buClr>
                <a:schemeClr val="tx1"/>
              </a:buClr>
              <a:buSzPct val="60000"/>
              <a:buFont typeface="Wingdings" pitchFamily="2" charset="2"/>
              <a:buChar char="§"/>
            </a:pPr>
            <a:r>
              <a:rPr lang="en-US" sz="2800" dirty="0"/>
              <a:t>implement subsystem functionality. </a:t>
            </a:r>
          </a:p>
          <a:p>
            <a:pPr marL="1172718" lvl="2" indent="-514350">
              <a:lnSpc>
                <a:spcPct val="80000"/>
              </a:lnSpc>
              <a:buClr>
                <a:schemeClr val="tx1"/>
              </a:buClr>
              <a:buSzPct val="60000"/>
              <a:buFont typeface="Wingdings" pitchFamily="2" charset="2"/>
              <a:buChar char="§"/>
            </a:pPr>
            <a:r>
              <a:rPr lang="en-US" sz="2800" dirty="0"/>
              <a:t>handle work assigned by the Facade object. </a:t>
            </a:r>
          </a:p>
          <a:p>
            <a:pPr marL="1172718" lvl="2" indent="-514350">
              <a:lnSpc>
                <a:spcPct val="80000"/>
              </a:lnSpc>
              <a:buClr>
                <a:schemeClr val="tx1"/>
              </a:buClr>
              <a:buSzPct val="60000"/>
              <a:buFont typeface="Wingdings" pitchFamily="2" charset="2"/>
              <a:buChar char="§"/>
            </a:pPr>
            <a:r>
              <a:rPr lang="en-US" sz="2800" dirty="0"/>
              <a:t>have no knowledge of the </a:t>
            </a:r>
            <a:r>
              <a:rPr lang="en-US" sz="2800" dirty="0" smtClean="0"/>
              <a:t>façade.</a:t>
            </a:r>
            <a:endParaRPr lang="en-US" sz="2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Event organizers</a:t>
            </a:r>
          </a:p>
          <a:p>
            <a:pPr lvl="1"/>
            <a:r>
              <a:rPr lang="en-US" dirty="0" smtClean="0"/>
              <a:t>They organize event and we’re not concerned how they perform their tasks and how they manage. We just want the work done. So, they act like Façade.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Patterns</a:t>
            </a:r>
            <a:endParaRPr lang="en-US" dirty="0"/>
          </a:p>
        </p:txBody>
      </p:sp>
      <p:sp>
        <p:nvSpPr>
          <p:cNvPr id="3" name="Content Placeholder 2"/>
          <p:cNvSpPr>
            <a:spLocks noGrp="1"/>
          </p:cNvSpPr>
          <p:nvPr>
            <p:ph idx="1"/>
          </p:nvPr>
        </p:nvSpPr>
        <p:spPr/>
        <p:txBody>
          <a:bodyPr/>
          <a:lstStyle/>
          <a:p>
            <a:pPr>
              <a:buNone/>
            </a:pPr>
            <a:endParaRPr lang="en-US" dirty="0" smtClean="0"/>
          </a:p>
          <a:p>
            <a:pPr lvl="1">
              <a:buFont typeface="Arial" pitchFamily="34" charset="0"/>
              <a:buChar char="•"/>
            </a:pPr>
            <a:r>
              <a:rPr lang="en-US" dirty="0" smtClean="0"/>
              <a:t>Abstract Factory</a:t>
            </a:r>
          </a:p>
          <a:p>
            <a:pPr lvl="1">
              <a:buFont typeface="Arial" pitchFamily="34" charset="0"/>
              <a:buChar char="•"/>
            </a:pPr>
            <a:r>
              <a:rPr lang="en-US" dirty="0" smtClean="0"/>
              <a:t>Mediator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04088"/>
            <a:ext cx="8229600" cy="743712"/>
          </a:xfrm>
        </p:spPr>
        <p:txBody>
          <a:bodyPr/>
          <a:lstStyle/>
          <a:p>
            <a:pPr eaLnBrk="1" hangingPunct="1"/>
            <a:r>
              <a:rPr lang="en-US" sz="3600" dirty="0" smtClean="0"/>
              <a:t>Singleton</a:t>
            </a:r>
          </a:p>
        </p:txBody>
      </p:sp>
      <p:sp>
        <p:nvSpPr>
          <p:cNvPr id="8195" name="Rectangle 3" descr="Rectangle: Click to edit Master text styles&#10;Second level&#10;Third level&#10;Fourth level&#10;Fifth level"/>
          <p:cNvSpPr>
            <a:spLocks noGrp="1" noChangeArrowheads="1"/>
          </p:cNvSpPr>
          <p:nvPr>
            <p:ph idx="1"/>
          </p:nvPr>
        </p:nvSpPr>
        <p:spPr>
          <a:xfrm>
            <a:off x="762000" y="1676400"/>
            <a:ext cx="8229600" cy="4953000"/>
          </a:xfrm>
        </p:spPr>
        <p:txBody>
          <a:bodyPr/>
          <a:lstStyle/>
          <a:p>
            <a:pPr eaLnBrk="1" hangingPunct="1"/>
            <a:r>
              <a:rPr lang="en-US" sz="2800" b="1" smtClean="0"/>
              <a:t>Participants</a:t>
            </a:r>
          </a:p>
          <a:p>
            <a:pPr marL="692150" lvl="1" indent="-347663" eaLnBrk="1" hangingPunct="1"/>
            <a:r>
              <a:rPr lang="en-US" b="1" smtClean="0"/>
              <a:t>Singleton</a:t>
            </a:r>
            <a:r>
              <a:rPr lang="en-US" smtClean="0"/>
              <a:t> </a:t>
            </a:r>
          </a:p>
          <a:p>
            <a:pPr marL="987425" lvl="2" indent="-293688" eaLnBrk="1" hangingPunct="1"/>
            <a:r>
              <a:rPr lang="en-US" smtClean="0"/>
              <a:t>defines an Instance operation that lets clients access its unique instance. Instance is a class operation (that is, a class method in Smalltalk and a static member function in C++). </a:t>
            </a:r>
          </a:p>
          <a:p>
            <a:pPr marL="987425" lvl="2" indent="-293688" eaLnBrk="1" hangingPunct="1"/>
            <a:r>
              <a:rPr lang="en-US" smtClean="0"/>
              <a:t>may be responsible for creating its own unique instance.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a:t>
            </a:r>
            <a:r>
              <a:rPr lang="en-US" dirty="0" smtClean="0">
                <a:solidFill>
                  <a:schemeClr val="tx1"/>
                </a:solidFill>
                <a:latin typeface="Calibri" pitchFamily="34" charset="0"/>
              </a:rPr>
              <a:t>Proxy</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Structural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Autofit/>
          </a:bodyPr>
          <a:lstStyle/>
          <a:p>
            <a:endParaRPr lang="en-US" sz="2800" dirty="0"/>
          </a:p>
        </p:txBody>
      </p:sp>
      <p:sp>
        <p:nvSpPr>
          <p:cNvPr id="3" name="Content Placeholder 2"/>
          <p:cNvSpPr>
            <a:spLocks noGrp="1"/>
          </p:cNvSpPr>
          <p:nvPr>
            <p:ph idx="1"/>
          </p:nvPr>
        </p:nvSpPr>
        <p:spPr>
          <a:xfrm>
            <a:off x="457200" y="1371600"/>
            <a:ext cx="8229600" cy="4953000"/>
          </a:xfrm>
        </p:spPr>
        <p:txBody>
          <a:bodyPr/>
          <a:lstStyle/>
          <a:p>
            <a:r>
              <a:rPr lang="en-US" sz="3600" b="1" dirty="0"/>
              <a:t>Intent</a:t>
            </a:r>
            <a:endParaRPr lang="en-US" sz="3600" dirty="0"/>
          </a:p>
          <a:p>
            <a:pPr algn="just">
              <a:buNone/>
            </a:pPr>
            <a:r>
              <a:rPr lang="en-US" dirty="0" smtClean="0"/>
              <a:t>	Provide a surrogate or placeholder for another object to control access to it.</a:t>
            </a:r>
          </a:p>
          <a:p>
            <a:endParaRPr lang="en-US" b="1" dirty="0" smtClean="0"/>
          </a:p>
          <a:p>
            <a:r>
              <a:rPr lang="en-US" sz="3600" b="1" dirty="0"/>
              <a:t>Also Known As</a:t>
            </a:r>
            <a:endParaRPr lang="en-US" sz="3600" dirty="0"/>
          </a:p>
          <a:p>
            <a:pPr algn="just">
              <a:buNone/>
            </a:pPr>
            <a:r>
              <a:rPr lang="en-US" dirty="0" smtClean="0"/>
              <a:t>	Surrogate</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000" b="1" dirty="0" smtClean="0"/>
              <a:t>Motivation</a:t>
            </a:r>
          </a:p>
          <a:p>
            <a:endParaRPr lang="en-US" b="1" dirty="0" smtClean="0"/>
          </a:p>
          <a:p>
            <a:pPr algn="just">
              <a:buNone/>
            </a:pPr>
            <a:r>
              <a:rPr lang="en-US" dirty="0" smtClean="0"/>
              <a:t>	One reason for controlling access to an object is to defer the full cost of its creation and initialization until we actually need to use it.</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0288"/>
            <a:ext cx="8229600" cy="667512"/>
          </a:xfrm>
        </p:spPr>
        <p:txBody>
          <a:bodyPr>
            <a:normAutofit fontScale="90000"/>
          </a:bodyPr>
          <a:lstStyle/>
          <a:p>
            <a:r>
              <a:rPr lang="en-US" dirty="0" smtClean="0"/>
              <a:t>Structure</a:t>
            </a:r>
            <a:endParaRPr lang="en-US" dirty="0"/>
          </a:p>
        </p:txBody>
      </p:sp>
      <p:pic>
        <p:nvPicPr>
          <p:cNvPr id="4" name="Content Placeholder 3"/>
          <p:cNvPicPr>
            <a:picLocks noGrp="1"/>
          </p:cNvPicPr>
          <p:nvPr>
            <p:ph idx="1"/>
          </p:nvPr>
        </p:nvPicPr>
        <p:blipFill>
          <a:blip r:embed="rId2"/>
          <a:stretch>
            <a:fillRect/>
          </a:stretch>
        </p:blipFill>
        <p:spPr bwMode="auto">
          <a:xfrm>
            <a:off x="712800" y="2517081"/>
            <a:ext cx="7718400" cy="32256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Participants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b="1" dirty="0" smtClean="0"/>
              <a:t>Proxy </a:t>
            </a:r>
            <a:r>
              <a:rPr lang="en-US" dirty="0" smtClean="0"/>
              <a:t>(</a:t>
            </a:r>
            <a:r>
              <a:rPr lang="en-US" dirty="0" err="1" smtClean="0"/>
              <a:t>ImageProxy</a:t>
            </a:r>
            <a:r>
              <a:rPr lang="en-US" dirty="0" smtClean="0"/>
              <a:t>)</a:t>
            </a:r>
          </a:p>
          <a:p>
            <a:pPr lvl="1"/>
            <a:r>
              <a:rPr lang="en-US" dirty="0" smtClean="0"/>
              <a:t> maintains a reference that lets the proxy access the real subject.</a:t>
            </a:r>
          </a:p>
          <a:p>
            <a:pPr lvl="1"/>
            <a:r>
              <a:rPr lang="en-US" dirty="0" smtClean="0"/>
              <a:t>provides an interface identical to Subject's so that a proxy can by substituted for the real subject.</a:t>
            </a:r>
          </a:p>
          <a:p>
            <a:pPr lvl="1"/>
            <a:r>
              <a:rPr lang="en-US" dirty="0" smtClean="0"/>
              <a:t> controls access to the real subject and may be responsible for creating and deleting it.</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457200" y="1676400"/>
            <a:ext cx="8458200" cy="4724400"/>
          </a:xfrm>
        </p:spPr>
        <p:txBody>
          <a:bodyPr>
            <a:normAutofit/>
          </a:bodyPr>
          <a:lstStyle/>
          <a:p>
            <a:pPr algn="just"/>
            <a:r>
              <a:rPr lang="en-US" dirty="0" smtClean="0"/>
              <a:t>Consider a document editor that can embed graphical objects in a document. Some graphical objects, like large raster images, can be expensive to create.</a:t>
            </a:r>
          </a:p>
          <a:p>
            <a:pPr algn="just"/>
            <a:r>
              <a:rPr lang="en-US" dirty="0" smtClean="0"/>
              <a:t>But opening a document should be fast, so we should avoid creating all the expensive objects at once when the document is opened. </a:t>
            </a:r>
          </a:p>
          <a:p>
            <a:pPr algn="just"/>
            <a:r>
              <a:rPr lang="en-US" dirty="0" smtClean="0"/>
              <a:t>Because not all of these objects will be visible in the document at the same time. </a:t>
            </a:r>
          </a:p>
          <a:p>
            <a:pPr algn="just"/>
            <a:r>
              <a:rPr lang="en-US" dirty="0" smtClean="0"/>
              <a:t>These constraints would suggest creating each expensive object </a:t>
            </a:r>
            <a:r>
              <a:rPr lang="en-US" i="1" dirty="0" smtClean="0"/>
              <a:t>on demand</a:t>
            </a:r>
            <a:r>
              <a:rPr lang="en-US" dirty="0" smtClean="0"/>
              <a:t>, which in this case occurs when an image becomes visible.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a:t>
            </a:r>
            <a:r>
              <a:rPr lang="en-US" dirty="0" smtClean="0">
                <a:solidFill>
                  <a:schemeClr val="tx1"/>
                </a:solidFill>
                <a:latin typeface="Calibri" pitchFamily="34" charset="0"/>
              </a:rPr>
              <a:t>:Adapter </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Structural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14400"/>
            <a:ext cx="5562600" cy="707886"/>
          </a:xfrm>
          <a:prstGeom prst="rect">
            <a:avLst/>
          </a:prstGeom>
        </p:spPr>
        <p:txBody>
          <a:bodyPr wrap="square">
            <a:spAutoFit/>
          </a:bodyPr>
          <a:lstStyle/>
          <a:p>
            <a:pPr algn="ctr"/>
            <a:r>
              <a:rPr lang="en-US" sz="4000" dirty="0" smtClean="0"/>
              <a:t>Adapter</a:t>
            </a:r>
            <a:endParaRPr lang="en-US" sz="4000" dirty="0"/>
          </a:p>
        </p:txBody>
      </p:sp>
      <p:sp>
        <p:nvSpPr>
          <p:cNvPr id="3" name="Rectangle 2"/>
          <p:cNvSpPr/>
          <p:nvPr/>
        </p:nvSpPr>
        <p:spPr>
          <a:xfrm>
            <a:off x="1066800" y="1447800"/>
            <a:ext cx="7391400" cy="4770537"/>
          </a:xfrm>
          <a:prstGeom prst="rect">
            <a:avLst/>
          </a:prstGeom>
        </p:spPr>
        <p:txBody>
          <a:bodyPr wrap="square">
            <a:spAutoFit/>
          </a:bodyPr>
          <a:lstStyle/>
          <a:p>
            <a:r>
              <a:rPr lang="en-US" sz="3600" b="1" dirty="0" smtClean="0"/>
              <a:t>Intent:</a:t>
            </a:r>
          </a:p>
          <a:p>
            <a:r>
              <a:rPr lang="en-US" sz="2400" dirty="0" smtClean="0"/>
              <a:t>Convert the interface of a class into another interface clients expect. Adapter lets classes work together that couldn't otherwise because of incompatible interfaces.</a:t>
            </a:r>
            <a:r>
              <a:rPr lang="en-US" sz="1400" b="1" dirty="0" smtClean="0"/>
              <a:t> </a:t>
            </a:r>
          </a:p>
          <a:p>
            <a:endParaRPr lang="en-US" sz="2800" b="1" dirty="0" smtClean="0"/>
          </a:p>
          <a:p>
            <a:r>
              <a:rPr lang="en-US" sz="2800" b="1" dirty="0" smtClean="0"/>
              <a:t>Motivation:</a:t>
            </a:r>
          </a:p>
          <a:p>
            <a:r>
              <a:rPr lang="en-US" sz="2400" dirty="0" smtClean="0"/>
              <a:t>Sometimes a class that's designed for reuse isn't reusable only because its interface doesn't match the domain-specific interface an application requires.</a:t>
            </a:r>
          </a:p>
          <a:p>
            <a:pPr lvl="2"/>
            <a:r>
              <a:rPr lang="en-US" dirty="0" smtClean="0"/>
              <a:t>Example </a:t>
            </a:r>
          </a:p>
          <a:p>
            <a:pPr lvl="3"/>
            <a:r>
              <a:rPr lang="en-US" dirty="0" smtClean="0"/>
              <a:t>Design Editor</a:t>
            </a:r>
          </a:p>
          <a:p>
            <a:endParaRPr lang="en-US" sz="32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85800"/>
            <a:ext cx="2378856" cy="707886"/>
          </a:xfrm>
          <a:prstGeom prst="rect">
            <a:avLst/>
          </a:prstGeom>
          <a:noFill/>
        </p:spPr>
        <p:txBody>
          <a:bodyPr wrap="none" rtlCol="0">
            <a:spAutoFit/>
          </a:bodyPr>
          <a:lstStyle/>
          <a:p>
            <a:r>
              <a:rPr lang="en-US" sz="4000" dirty="0" smtClean="0"/>
              <a:t> Structure:</a:t>
            </a:r>
            <a:endParaRPr lang="en-US" sz="3200" dirty="0"/>
          </a:p>
        </p:txBody>
      </p:sp>
      <p:pic>
        <p:nvPicPr>
          <p:cNvPr id="4" name="Picture 4" descr="adapt106"/>
          <p:cNvPicPr>
            <a:picLocks noChangeAspect="1" noChangeArrowheads="1"/>
          </p:cNvPicPr>
          <p:nvPr/>
        </p:nvPicPr>
        <p:blipFill>
          <a:blip r:embed="rId2"/>
          <a:srcRect/>
          <a:stretch>
            <a:fillRect/>
          </a:stretch>
        </p:blipFill>
        <p:spPr bwMode="auto">
          <a:xfrm>
            <a:off x="0" y="3352800"/>
            <a:ext cx="9144000" cy="3429000"/>
          </a:xfrm>
          <a:prstGeom prst="rect">
            <a:avLst/>
          </a:prstGeom>
          <a:noFill/>
          <a:ln w="9525">
            <a:noFill/>
            <a:miter lim="800000"/>
            <a:headEnd/>
            <a:tailEnd/>
          </a:ln>
        </p:spPr>
      </p:pic>
      <p:sp>
        <p:nvSpPr>
          <p:cNvPr id="5" name="Rectangle 4"/>
          <p:cNvSpPr/>
          <p:nvPr/>
        </p:nvSpPr>
        <p:spPr>
          <a:xfrm>
            <a:off x="533400" y="1828800"/>
            <a:ext cx="7620000" cy="757130"/>
          </a:xfrm>
          <a:prstGeom prst="rect">
            <a:avLst/>
          </a:prstGeom>
        </p:spPr>
        <p:txBody>
          <a:bodyPr wrap="square">
            <a:spAutoFit/>
          </a:bodyPr>
          <a:lstStyle/>
          <a:p>
            <a:pPr lvl="1">
              <a:lnSpc>
                <a:spcPct val="90000"/>
              </a:lnSpc>
            </a:pPr>
            <a:r>
              <a:rPr lang="en-US" sz="2400" dirty="0" smtClean="0"/>
              <a:t>A class adapter uses multiple inheritance to adapt one interface to another</a:t>
            </a:r>
            <a:r>
              <a:rPr lang="en-US" sz="2000" dirty="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76400"/>
            <a:ext cx="5997091" cy="424732"/>
          </a:xfrm>
          <a:prstGeom prst="rect">
            <a:avLst/>
          </a:prstGeom>
        </p:spPr>
        <p:txBody>
          <a:bodyPr wrap="none">
            <a:spAutoFit/>
          </a:bodyPr>
          <a:lstStyle/>
          <a:p>
            <a:pPr>
              <a:lnSpc>
                <a:spcPct val="90000"/>
              </a:lnSpc>
            </a:pPr>
            <a:r>
              <a:rPr lang="en-US" sz="2400" dirty="0" smtClean="0"/>
              <a:t>An object adapter relies on object composition</a:t>
            </a:r>
            <a:endParaRPr lang="en-US" sz="2000" dirty="0" smtClean="0"/>
          </a:p>
        </p:txBody>
      </p:sp>
      <p:pic>
        <p:nvPicPr>
          <p:cNvPr id="3" name="Picture 4" descr="adapt104"/>
          <p:cNvPicPr>
            <a:picLocks noChangeAspect="1" noChangeArrowheads="1"/>
          </p:cNvPicPr>
          <p:nvPr/>
        </p:nvPicPr>
        <p:blipFill>
          <a:blip r:embed="rId2"/>
          <a:srcRect/>
          <a:stretch>
            <a:fillRect/>
          </a:stretch>
        </p:blipFill>
        <p:spPr bwMode="auto">
          <a:xfrm>
            <a:off x="228600" y="2438400"/>
            <a:ext cx="8915400" cy="3875088"/>
          </a:xfrm>
          <a:prstGeom prst="rect">
            <a:avLst/>
          </a:prstGeom>
          <a:noFill/>
          <a:ln w="9525">
            <a:noFill/>
            <a:miter lim="800000"/>
            <a:headEnd/>
            <a:tailEnd/>
          </a:ln>
        </p:spPr>
      </p:pic>
      <p:sp>
        <p:nvSpPr>
          <p:cNvPr id="4" name="Rectangle 3"/>
          <p:cNvSpPr/>
          <p:nvPr/>
        </p:nvSpPr>
        <p:spPr>
          <a:xfrm>
            <a:off x="457200" y="914400"/>
            <a:ext cx="2125582" cy="707886"/>
          </a:xfrm>
          <a:prstGeom prst="rect">
            <a:avLst/>
          </a:prstGeom>
        </p:spPr>
        <p:txBody>
          <a:bodyPr wrap="none">
            <a:spAutoFit/>
          </a:bodyPr>
          <a:lstStyle/>
          <a:p>
            <a:r>
              <a:rPr lang="en-US" sz="4000" dirty="0" smtClean="0"/>
              <a:t>Structure</a:t>
            </a: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A bank may have many branches but only uses one banking system.</a:t>
            </a:r>
          </a:p>
          <a:p>
            <a:r>
              <a:rPr lang="en-US" dirty="0" smtClean="0"/>
              <a:t>A company may have only </a:t>
            </a:r>
            <a:r>
              <a:rPr lang="en-US" sz="3200" dirty="0" smtClean="0"/>
              <a:t>1</a:t>
            </a:r>
            <a:r>
              <a:rPr lang="en-US" dirty="0" smtClean="0"/>
              <a:t> database Access class.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Adapter</a:t>
            </a:r>
          </a:p>
        </p:txBody>
      </p:sp>
      <p:sp>
        <p:nvSpPr>
          <p:cNvPr id="11267" name="Rectangle 3" descr="Rectangle: Click to edit Master text styles&#10;Second level&#10;Third level&#10;Fourth level&#10;Fifth level"/>
          <p:cNvSpPr>
            <a:spLocks noGrp="1" noChangeArrowheads="1"/>
          </p:cNvSpPr>
          <p:nvPr>
            <p:ph idx="1"/>
          </p:nvPr>
        </p:nvSpPr>
        <p:spPr>
          <a:xfrm>
            <a:off x="762000" y="1676400"/>
            <a:ext cx="8229600" cy="4953000"/>
          </a:xfrm>
        </p:spPr>
        <p:txBody>
          <a:bodyPr/>
          <a:lstStyle/>
          <a:p>
            <a:pPr eaLnBrk="1" hangingPunct="1">
              <a:lnSpc>
                <a:spcPct val="90000"/>
              </a:lnSpc>
            </a:pPr>
            <a:r>
              <a:rPr lang="en-US" sz="2800" b="1" smtClean="0"/>
              <a:t>Participants</a:t>
            </a:r>
          </a:p>
          <a:p>
            <a:pPr marL="692150" lvl="1" indent="-347663" eaLnBrk="1" hangingPunct="1">
              <a:lnSpc>
                <a:spcPct val="90000"/>
              </a:lnSpc>
            </a:pPr>
            <a:r>
              <a:rPr lang="en-US" b="1" smtClean="0"/>
              <a:t>Target</a:t>
            </a:r>
            <a:r>
              <a:rPr lang="en-US" smtClean="0"/>
              <a:t> (Shape) </a:t>
            </a:r>
          </a:p>
          <a:p>
            <a:pPr marL="987425" lvl="2" indent="-293688" eaLnBrk="1" hangingPunct="1">
              <a:lnSpc>
                <a:spcPct val="90000"/>
              </a:lnSpc>
            </a:pPr>
            <a:r>
              <a:rPr lang="en-US" smtClean="0"/>
              <a:t>defines the domain-specific interface that Client uses. </a:t>
            </a:r>
          </a:p>
          <a:p>
            <a:pPr marL="692150" lvl="1" indent="-347663" eaLnBrk="1" hangingPunct="1">
              <a:lnSpc>
                <a:spcPct val="90000"/>
              </a:lnSpc>
            </a:pPr>
            <a:r>
              <a:rPr lang="en-US" b="1" smtClean="0"/>
              <a:t>Client</a:t>
            </a:r>
            <a:r>
              <a:rPr lang="en-US" smtClean="0"/>
              <a:t> (DrawingEditor) </a:t>
            </a:r>
          </a:p>
          <a:p>
            <a:pPr marL="987425" lvl="2" indent="-293688" eaLnBrk="1" hangingPunct="1">
              <a:lnSpc>
                <a:spcPct val="90000"/>
              </a:lnSpc>
            </a:pPr>
            <a:r>
              <a:rPr lang="en-US" smtClean="0"/>
              <a:t>collaborates with objects conforming to the Target interface. </a:t>
            </a:r>
          </a:p>
          <a:p>
            <a:pPr marL="692150" lvl="1" indent="-347663" eaLnBrk="1" hangingPunct="1">
              <a:lnSpc>
                <a:spcPct val="90000"/>
              </a:lnSpc>
            </a:pPr>
            <a:r>
              <a:rPr lang="en-US" b="1" smtClean="0"/>
              <a:t>Adaptee</a:t>
            </a:r>
            <a:r>
              <a:rPr lang="en-US" smtClean="0"/>
              <a:t> (TextView) </a:t>
            </a:r>
          </a:p>
          <a:p>
            <a:pPr marL="987425" lvl="2" indent="-293688" eaLnBrk="1" hangingPunct="1">
              <a:lnSpc>
                <a:spcPct val="90000"/>
              </a:lnSpc>
            </a:pPr>
            <a:r>
              <a:rPr lang="en-US" smtClean="0"/>
              <a:t>defines an existing interface that needs adapting. </a:t>
            </a:r>
          </a:p>
          <a:p>
            <a:pPr marL="692150" lvl="1" indent="-347663" eaLnBrk="1" hangingPunct="1">
              <a:lnSpc>
                <a:spcPct val="90000"/>
              </a:lnSpc>
            </a:pPr>
            <a:r>
              <a:rPr lang="en-US" b="1" smtClean="0"/>
              <a:t>Adapter</a:t>
            </a:r>
            <a:r>
              <a:rPr lang="en-US" smtClean="0"/>
              <a:t> (TextShape) </a:t>
            </a:r>
          </a:p>
          <a:p>
            <a:pPr marL="987425" lvl="2" indent="-293688" eaLnBrk="1" hangingPunct="1">
              <a:lnSpc>
                <a:spcPct val="90000"/>
              </a:lnSpc>
            </a:pPr>
            <a:r>
              <a:rPr lang="en-US" smtClean="0"/>
              <a:t>adapts the interface of Adaptee to the Target interface.</a:t>
            </a:r>
            <a:r>
              <a:rPr lang="en-US" sz="2000" smtClean="0"/>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90600"/>
            <a:ext cx="7620000" cy="3970318"/>
          </a:xfrm>
          <a:prstGeom prst="rect">
            <a:avLst/>
          </a:prstGeom>
        </p:spPr>
        <p:txBody>
          <a:bodyPr wrap="square">
            <a:spAutoFit/>
          </a:bodyPr>
          <a:lstStyle/>
          <a:p>
            <a:r>
              <a:rPr lang="en-US" sz="3200" dirty="0" smtClean="0"/>
              <a:t>Example:</a:t>
            </a:r>
          </a:p>
          <a:p>
            <a:endParaRPr lang="en-US" sz="3200" dirty="0" smtClean="0"/>
          </a:p>
          <a:p>
            <a:endParaRPr lang="en-US" sz="2000" dirty="0" smtClean="0"/>
          </a:p>
          <a:p>
            <a:r>
              <a:rPr lang="en-US" sz="2000" dirty="0" smtClean="0"/>
              <a:t> </a:t>
            </a:r>
            <a:r>
              <a:rPr lang="en-US" sz="2400" dirty="0" smtClean="0"/>
              <a:t>We have used some library where we have Add function which takes two integer and provides the sum of them. Now when upgrading the </a:t>
            </a:r>
            <a:r>
              <a:rPr lang="en-US" sz="2400" dirty="0" err="1" smtClean="0"/>
              <a:t>libray</a:t>
            </a:r>
            <a:r>
              <a:rPr lang="en-US" sz="2400" dirty="0" smtClean="0"/>
              <a:t> we find that the library has changed the Add function such that it takes 2 floating point number. Now one option could be to change all the client code where we have used the Add method or other option is to have an Adapter.</a:t>
            </a:r>
            <a:endParaRPr lang="en-US"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3000" y="1524000"/>
            <a:ext cx="6858000" cy="4038600"/>
          </a:xfrm>
          <a:prstGeom prst="rect">
            <a:avLst/>
          </a:prstGeom>
          <a:noFill/>
          <a:ln w="9525">
            <a:noFill/>
            <a:miter lim="800000"/>
            <a:headEnd/>
            <a:tailEnd/>
          </a:ln>
          <a:effectLst/>
        </p:spPr>
      </p:pic>
      <p:sp>
        <p:nvSpPr>
          <p:cNvPr id="3" name="Rectangle 2"/>
          <p:cNvSpPr/>
          <p:nvPr/>
        </p:nvSpPr>
        <p:spPr>
          <a:xfrm>
            <a:off x="838200" y="838200"/>
            <a:ext cx="1893147" cy="646331"/>
          </a:xfrm>
          <a:prstGeom prst="rect">
            <a:avLst/>
          </a:prstGeom>
        </p:spPr>
        <p:txBody>
          <a:bodyPr wrap="none">
            <a:spAutoFit/>
          </a:bodyPr>
          <a:lstStyle/>
          <a:p>
            <a:r>
              <a:rPr lang="en-US" sz="3600" dirty="0" smtClean="0"/>
              <a:t>Example:</a:t>
            </a:r>
          </a:p>
        </p:txBody>
      </p:sp>
      <p:sp>
        <p:nvSpPr>
          <p:cNvPr id="4" name="Rectangle 3"/>
          <p:cNvSpPr/>
          <p:nvPr/>
        </p:nvSpPr>
        <p:spPr>
          <a:xfrm>
            <a:off x="685800" y="5867400"/>
            <a:ext cx="7162800" cy="646331"/>
          </a:xfrm>
          <a:prstGeom prst="rect">
            <a:avLst/>
          </a:prstGeom>
        </p:spPr>
        <p:txBody>
          <a:bodyPr wrap="square">
            <a:spAutoFit/>
          </a:bodyPr>
          <a:lstStyle/>
          <a:p>
            <a:r>
              <a:rPr lang="en-US" dirty="0" err="1" smtClean="0"/>
              <a:t>CalcAdapter</a:t>
            </a:r>
            <a:r>
              <a:rPr lang="en-US" dirty="0" smtClean="0"/>
              <a:t> calls the necessary library function after making the necessary changes (in our example conversion between the data types)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a:t>
            </a:r>
            <a:r>
              <a:rPr lang="en-US" dirty="0" smtClean="0">
                <a:solidFill>
                  <a:schemeClr val="tx1"/>
                </a:solidFill>
                <a:latin typeface="Calibri" pitchFamily="34" charset="0"/>
              </a:rPr>
              <a:t>Bridge </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Structural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1"/>
            <a:ext cx="8534400" cy="4832092"/>
          </a:xfrm>
          <a:prstGeom prst="rect">
            <a:avLst/>
          </a:prstGeom>
        </p:spPr>
        <p:txBody>
          <a:bodyPr wrap="square">
            <a:spAutoFit/>
          </a:bodyPr>
          <a:lstStyle/>
          <a:p>
            <a:pPr fontAlgn="base"/>
            <a:r>
              <a:rPr lang="en-US" sz="4800" dirty="0" smtClean="0"/>
              <a:t>Intent:</a:t>
            </a:r>
            <a:r>
              <a:rPr lang="en-US" dirty="0" smtClean="0"/>
              <a:t/>
            </a:r>
            <a:br>
              <a:rPr lang="en-US" dirty="0" smtClean="0"/>
            </a:br>
            <a:endParaRPr lang="en-US" dirty="0" smtClean="0"/>
          </a:p>
          <a:p>
            <a:pPr fontAlgn="base">
              <a:buFont typeface="Arial" pitchFamily="34" charset="0"/>
              <a:buChar char="•"/>
            </a:pPr>
            <a:r>
              <a:rPr lang="en-US" sz="2800" dirty="0" smtClean="0"/>
              <a:t>Decouple an abstraction from its implementation so that the two can vary independently.</a:t>
            </a:r>
          </a:p>
          <a:p>
            <a:pPr fontAlgn="base"/>
            <a:endParaRPr lang="en-US" sz="2800" dirty="0" smtClean="0"/>
          </a:p>
          <a:p>
            <a:pPr fontAlgn="base">
              <a:buFont typeface="Arial" pitchFamily="34" charset="0"/>
              <a:buChar char="•"/>
            </a:pPr>
            <a:r>
              <a:rPr lang="en-US" sz="2800" dirty="0" smtClean="0"/>
              <a:t>Publish interface in an inheritance hierarchy, and bury implementation in its own </a:t>
            </a:r>
          </a:p>
          <a:p>
            <a:pPr fontAlgn="base"/>
            <a:r>
              <a:rPr lang="en-US" sz="2800" dirty="0" smtClean="0"/>
              <a:t>inheritance hierarchy.</a:t>
            </a:r>
          </a:p>
          <a:p>
            <a:pPr fontAlgn="base"/>
            <a:endParaRPr lang="en-US" sz="2800" dirty="0" smtClean="0"/>
          </a:p>
          <a:p>
            <a:pPr fontAlgn="base">
              <a:buFont typeface="Arial" pitchFamily="34" charset="0"/>
              <a:buChar char="•"/>
            </a:pPr>
            <a:r>
              <a:rPr lang="en-US" sz="2800" dirty="0" smtClean="0"/>
              <a:t>Beyond encapsulation, to insulation</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7162800" cy="1415772"/>
          </a:xfrm>
          <a:prstGeom prst="rect">
            <a:avLst/>
          </a:prstGeom>
        </p:spPr>
        <p:txBody>
          <a:bodyPr wrap="square">
            <a:spAutoFit/>
          </a:bodyPr>
          <a:lstStyle/>
          <a:p>
            <a:r>
              <a:rPr lang="en-US" sz="4000" dirty="0" smtClean="0"/>
              <a:t>Motivation:</a:t>
            </a:r>
          </a:p>
          <a:p>
            <a:r>
              <a:rPr lang="en-US" dirty="0" smtClean="0"/>
              <a:t/>
            </a:r>
            <a:br>
              <a:rPr lang="en-US" dirty="0" smtClean="0"/>
            </a:br>
            <a:r>
              <a:rPr lang="en-US" sz="2800" dirty="0" smtClean="0"/>
              <a:t>Consider the domain of  thread scheduling</a:t>
            </a:r>
            <a:r>
              <a:rPr lang="en-US" dirty="0" smtClean="0"/>
              <a:t>.</a:t>
            </a:r>
            <a:endParaRPr lang="en-US" dirty="0"/>
          </a:p>
        </p:txBody>
      </p:sp>
      <p:pic>
        <p:nvPicPr>
          <p:cNvPr id="3" name="Content Placeholder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0600" y="2819400"/>
            <a:ext cx="6858000" cy="289560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5297880" cy="707886"/>
          </a:xfrm>
          <a:prstGeom prst="rect">
            <a:avLst/>
          </a:prstGeom>
        </p:spPr>
        <p:txBody>
          <a:bodyPr wrap="square">
            <a:spAutoFit/>
          </a:bodyPr>
          <a:lstStyle/>
          <a:p>
            <a:r>
              <a:rPr lang="en-US" sz="4000" dirty="0" smtClean="0"/>
              <a:t>Without Bridge pattern</a:t>
            </a:r>
            <a:endParaRPr lang="en-US" sz="4000" dirty="0"/>
          </a:p>
        </p:txBody>
      </p:sp>
      <p:pic>
        <p:nvPicPr>
          <p:cNvPr id="3" name="Content Placeholder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2000" y="2514600"/>
            <a:ext cx="7467600" cy="3276600"/>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14400"/>
            <a:ext cx="6172200" cy="707886"/>
          </a:xfrm>
          <a:prstGeom prst="rect">
            <a:avLst/>
          </a:prstGeom>
        </p:spPr>
        <p:txBody>
          <a:bodyPr wrap="square">
            <a:spAutoFit/>
          </a:bodyPr>
          <a:lstStyle/>
          <a:p>
            <a:r>
              <a:rPr lang="en-US" sz="4000" dirty="0" smtClean="0"/>
              <a:t>With Bridge pattern:</a:t>
            </a:r>
            <a:endParaRPr lang="en-US" sz="4000" dirty="0"/>
          </a:p>
        </p:txBody>
      </p:sp>
      <p:pic>
        <p:nvPicPr>
          <p:cNvPr id="3" name="Content Placeholder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66800" y="2514600"/>
            <a:ext cx="6934200" cy="3386137"/>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a:t>
            </a:r>
            <a:endParaRPr lang="en-US" dirty="0"/>
          </a:p>
        </p:txBody>
      </p:sp>
      <p:sp>
        <p:nvSpPr>
          <p:cNvPr id="3" name="Content Placeholder 2"/>
          <p:cNvSpPr>
            <a:spLocks noGrp="1"/>
          </p:cNvSpPr>
          <p:nvPr>
            <p:ph idx="1"/>
          </p:nvPr>
        </p:nvSpPr>
        <p:spPr>
          <a:xfrm>
            <a:off x="457200" y="1935480"/>
            <a:ext cx="7543800" cy="4008120"/>
          </a:xfrm>
        </p:spPr>
        <p:txBody>
          <a:bodyPr>
            <a:normAutofit fontScale="92500" lnSpcReduction="20000"/>
          </a:bodyPr>
          <a:lstStyle/>
          <a:p>
            <a:pPr>
              <a:buClr>
                <a:srgbClr val="FFFFFF"/>
              </a:buClr>
              <a:buFont typeface="Wingdings" pitchFamily="2" charset="2"/>
              <a:buChar char="§"/>
            </a:pPr>
            <a:r>
              <a:rPr lang="en-US" sz="3600" b="1" dirty="0"/>
              <a:t>Abstraction </a:t>
            </a:r>
            <a:r>
              <a:rPr lang="en-US" sz="3600" dirty="0" smtClean="0"/>
              <a:t>(Thread scheduler):</a:t>
            </a:r>
            <a:endParaRPr lang="en-US" sz="3600" dirty="0"/>
          </a:p>
          <a:p>
            <a:pPr>
              <a:buClr>
                <a:srgbClr val="FFFFFF"/>
              </a:buClr>
              <a:buFont typeface="Wingdings" pitchFamily="2" charset="2"/>
              <a:buNone/>
            </a:pPr>
            <a:r>
              <a:rPr lang="en-US" sz="3600" b="1" dirty="0"/>
              <a:t>    - </a:t>
            </a:r>
            <a:r>
              <a:rPr lang="en-US" sz="3600" i="1" dirty="0"/>
              <a:t>define the abstraction’s interface </a:t>
            </a:r>
          </a:p>
          <a:p>
            <a:pPr>
              <a:buClr>
                <a:srgbClr val="FFFFFF"/>
              </a:buClr>
              <a:buFont typeface="Wingdings" pitchFamily="2" charset="2"/>
              <a:buNone/>
            </a:pPr>
            <a:r>
              <a:rPr lang="en-US" sz="3600" i="1" dirty="0"/>
              <a:t>    - maintains a reference to an object </a:t>
            </a:r>
            <a:r>
              <a:rPr lang="en-US" sz="3600" i="1" dirty="0" smtClean="0"/>
              <a:t>      of </a:t>
            </a:r>
            <a:r>
              <a:rPr lang="en-US" sz="3600" i="1" dirty="0"/>
              <a:t>type </a:t>
            </a:r>
            <a:r>
              <a:rPr lang="en-US" sz="3600" i="1" dirty="0" smtClean="0"/>
              <a:t>Implementer</a:t>
            </a:r>
            <a:endParaRPr lang="en-US" sz="3600" i="1" dirty="0"/>
          </a:p>
          <a:p>
            <a:pPr>
              <a:buClr>
                <a:srgbClr val="FFFFFF"/>
              </a:buClr>
              <a:buFont typeface="Wingdings" pitchFamily="2" charset="2"/>
              <a:buChar char="§"/>
            </a:pPr>
            <a:r>
              <a:rPr lang="en-US" sz="3600" b="1" dirty="0"/>
              <a:t>Refined Abstraction </a:t>
            </a:r>
            <a:r>
              <a:rPr lang="en-US" sz="3600" dirty="0" smtClean="0"/>
              <a:t>(Preemptive thread scheduler):</a:t>
            </a:r>
            <a:endParaRPr lang="en-US" sz="3600" dirty="0"/>
          </a:p>
          <a:p>
            <a:pPr>
              <a:buClr>
                <a:srgbClr val="FFFFFF"/>
              </a:buClr>
              <a:buFont typeface="Wingdings" pitchFamily="2" charset="2"/>
              <a:buNone/>
            </a:pPr>
            <a:r>
              <a:rPr lang="en-US" sz="3600" b="1" dirty="0"/>
              <a:t>    - </a:t>
            </a:r>
            <a:r>
              <a:rPr lang="en-US" sz="3600" i="1" dirty="0"/>
              <a:t>extends the interface defined by Abstraction</a:t>
            </a:r>
          </a:p>
          <a:p>
            <a:pPr>
              <a:buFont typeface="Wingdings" pitchFamily="2" charset="2"/>
              <a:buNone/>
            </a:pPr>
            <a:endParaRPr lang="en-US" sz="3600" b="1" dirty="0"/>
          </a:p>
          <a:p>
            <a:endParaRPr lang="en-US" dirty="0"/>
          </a:p>
        </p:txBody>
      </p:sp>
    </p:spTree>
    <p:extLst>
      <p:ext uri="{BB962C8B-B14F-4D97-AF65-F5344CB8AC3E}">
        <p14:creationId xmlns="" xmlns:p14="http://schemas.microsoft.com/office/powerpoint/2010/main" val="19062963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a:t>
            </a:r>
            <a:r>
              <a:rPr lang="en-US" b="1" dirty="0">
                <a:solidFill>
                  <a:schemeClr val="tx1"/>
                </a:solidFill>
              </a:rPr>
              <a:t> </a:t>
            </a:r>
            <a:r>
              <a:rPr lang="en-US" sz="4000" b="1" dirty="0"/>
              <a:t>(continue)</a:t>
            </a:r>
            <a:r>
              <a:rPr lang="en-US" b="1" dirty="0"/>
              <a:t> </a:t>
            </a:r>
            <a:endParaRPr lang="en-US" dirty="0"/>
          </a:p>
        </p:txBody>
      </p:sp>
      <p:sp>
        <p:nvSpPr>
          <p:cNvPr id="3" name="Content Placeholder 2"/>
          <p:cNvSpPr>
            <a:spLocks noGrp="1"/>
          </p:cNvSpPr>
          <p:nvPr>
            <p:ph idx="1"/>
          </p:nvPr>
        </p:nvSpPr>
        <p:spPr/>
        <p:txBody>
          <a:bodyPr>
            <a:normAutofit/>
          </a:bodyPr>
          <a:lstStyle/>
          <a:p>
            <a:pPr>
              <a:buClr>
                <a:srgbClr val="FFFFFF"/>
              </a:buClr>
              <a:buFont typeface="Wingdings" pitchFamily="2" charset="2"/>
              <a:buChar char="§"/>
            </a:pPr>
            <a:r>
              <a:rPr lang="en-US" sz="3200" b="1" dirty="0" smtClean="0"/>
              <a:t>Implementer </a:t>
            </a:r>
            <a:r>
              <a:rPr lang="en-US" sz="3200" dirty="0" smtClean="0"/>
              <a:t>(</a:t>
            </a:r>
            <a:r>
              <a:rPr lang="en-US" sz="3200" dirty="0" err="1" smtClean="0"/>
              <a:t>threadImp</a:t>
            </a:r>
            <a:r>
              <a:rPr lang="en-US" sz="3200" dirty="0"/>
              <a:t>):</a:t>
            </a:r>
          </a:p>
          <a:p>
            <a:pPr>
              <a:buClr>
                <a:srgbClr val="FFFFFF"/>
              </a:buClr>
              <a:buFont typeface="Wingdings" pitchFamily="2" charset="2"/>
              <a:buNone/>
            </a:pPr>
            <a:r>
              <a:rPr lang="en-US" sz="3200" b="1" dirty="0"/>
              <a:t>   - </a:t>
            </a:r>
            <a:r>
              <a:rPr lang="en-US" sz="3200" i="1" dirty="0"/>
              <a:t>defines an interface for implementation    </a:t>
            </a:r>
          </a:p>
          <a:p>
            <a:pPr>
              <a:buClr>
                <a:srgbClr val="FFFFFF"/>
              </a:buClr>
              <a:buFont typeface="Wingdings" pitchFamily="2" charset="2"/>
              <a:buNone/>
            </a:pPr>
            <a:r>
              <a:rPr lang="en-US" sz="3200" i="1" dirty="0"/>
              <a:t>     classes. </a:t>
            </a:r>
            <a:endParaRPr lang="en-US" sz="3200" i="1" dirty="0" smtClean="0"/>
          </a:p>
          <a:p>
            <a:pPr>
              <a:buClr>
                <a:srgbClr val="FFFFFF"/>
              </a:buClr>
              <a:buFont typeface="Wingdings" pitchFamily="2" charset="2"/>
              <a:buNone/>
            </a:pPr>
            <a:endParaRPr lang="en-US" sz="3200" b="1" i="1" dirty="0"/>
          </a:p>
          <a:p>
            <a:pPr>
              <a:buClr>
                <a:srgbClr val="FFFFFF"/>
              </a:buClr>
              <a:buFont typeface="Wingdings" pitchFamily="2" charset="2"/>
              <a:buNone/>
            </a:pPr>
            <a:r>
              <a:rPr lang="en-US" sz="3200" b="1" dirty="0" smtClean="0"/>
              <a:t>Concrete Implementer </a:t>
            </a:r>
            <a:r>
              <a:rPr lang="en-US" sz="3200" dirty="0" smtClean="0"/>
              <a:t>(</a:t>
            </a:r>
            <a:r>
              <a:rPr lang="en-US" sz="3200" dirty="0" err="1" smtClean="0"/>
              <a:t>win,unix</a:t>
            </a:r>
            <a:r>
              <a:rPr lang="en-US" sz="3200" dirty="0" smtClean="0"/>
              <a:t>):</a:t>
            </a:r>
            <a:endParaRPr lang="en-US" sz="3200" dirty="0"/>
          </a:p>
          <a:p>
            <a:pPr>
              <a:buClr>
                <a:srgbClr val="FFFFFF"/>
              </a:buClr>
              <a:buFont typeface="Wingdings" pitchFamily="2" charset="2"/>
              <a:buNone/>
            </a:pPr>
            <a:r>
              <a:rPr lang="en-US" sz="3200" b="1" dirty="0"/>
              <a:t>    - </a:t>
            </a:r>
            <a:r>
              <a:rPr lang="en-US" sz="3200" i="1" dirty="0"/>
              <a:t>implements the </a:t>
            </a:r>
            <a:r>
              <a:rPr lang="en-US" sz="3200" i="1" dirty="0" smtClean="0"/>
              <a:t>Implementer’s </a:t>
            </a:r>
            <a:r>
              <a:rPr lang="en-US" sz="3200" i="1" dirty="0"/>
              <a:t>interface</a:t>
            </a:r>
            <a:endParaRPr lang="en-US" sz="3200" b="1" dirty="0"/>
          </a:p>
          <a:p>
            <a:pPr>
              <a:buFont typeface="Wingdings" pitchFamily="2" charset="2"/>
              <a:buNone/>
            </a:pPr>
            <a:endParaRPr lang="en-US" sz="3200" b="1" dirty="0"/>
          </a:p>
        </p:txBody>
      </p:sp>
    </p:spTree>
    <p:extLst>
      <p:ext uri="{BB962C8B-B14F-4D97-AF65-F5344CB8AC3E}">
        <p14:creationId xmlns="" xmlns:p14="http://schemas.microsoft.com/office/powerpoint/2010/main" val="264633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304800"/>
            <a:ext cx="77724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2"/>
                </a:solidFill>
                <a:effectLst/>
                <a:uLnTx/>
                <a:uFillTx/>
                <a:latin typeface="+mj-lt"/>
                <a:ea typeface="+mj-ea"/>
                <a:cs typeface="+mj-cs"/>
              </a:rPr>
              <a:t>Singleton</a:t>
            </a:r>
          </a:p>
        </p:txBody>
      </p:sp>
      <p:sp>
        <p:nvSpPr>
          <p:cNvPr id="3" name="Rectangle 3" descr="Rectangle: Click to edit Master text styles&#10;Second level&#10;Third level&#10;Fourth level&#10;Fifth level"/>
          <p:cNvSpPr txBox="1">
            <a:spLocks noChangeArrowheads="1"/>
          </p:cNvSpPr>
          <p:nvPr/>
        </p:nvSpPr>
        <p:spPr>
          <a:xfrm>
            <a:off x="838200" y="1905000"/>
            <a:ext cx="7772400" cy="411480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Related Patterns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Abstract Factory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Builder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Prototype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a:xfrm>
            <a:off x="381000" y="1447800"/>
            <a:ext cx="8305800" cy="5057775"/>
          </a:xfrm>
          <a:prstGeom prst="rect">
            <a:avLst/>
          </a:prstGeom>
        </p:spPr>
      </p:pic>
      <p:sp>
        <p:nvSpPr>
          <p:cNvPr id="3" name="Rectangle 2"/>
          <p:cNvSpPr/>
          <p:nvPr/>
        </p:nvSpPr>
        <p:spPr>
          <a:xfrm>
            <a:off x="457200" y="533400"/>
            <a:ext cx="5334000" cy="707886"/>
          </a:xfrm>
          <a:prstGeom prst="rect">
            <a:avLst/>
          </a:prstGeom>
        </p:spPr>
        <p:txBody>
          <a:bodyPr wrap="square">
            <a:spAutoFit/>
          </a:bodyPr>
          <a:lstStyle/>
          <a:p>
            <a:r>
              <a:rPr lang="en-US" sz="4000" dirty="0" smtClean="0"/>
              <a:t>A Meal Example:</a:t>
            </a:r>
            <a:endParaRPr lang="en-US" sz="4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a:t>
            </a:r>
            <a:r>
              <a:rPr lang="en-US" b="1" dirty="0" smtClean="0">
                <a:latin typeface="Calibri" pitchFamily="34" charset="0"/>
              </a:rPr>
              <a:t> </a:t>
            </a:r>
            <a:r>
              <a:rPr lang="en-US" b="1" dirty="0" err="1" smtClean="0">
                <a:latin typeface="Calibri" pitchFamily="34" charset="0"/>
              </a:rPr>
              <a:t>Iterator</a:t>
            </a:r>
            <a:r>
              <a:rPr lang="en-US" dirty="0" smtClean="0">
                <a:solidFill>
                  <a:schemeClr val="tx1"/>
                </a:solidFill>
                <a:latin typeface="Calibri" pitchFamily="34" charset="0"/>
              </a:rPr>
              <a:t> </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a:t>
            </a:r>
            <a:r>
              <a:rPr lang="en-US" dirty="0" err="1" smtClean="0">
                <a:solidFill>
                  <a:schemeClr val="tx1"/>
                </a:solidFill>
                <a:latin typeface="Calibri" pitchFamily="34" charset="0"/>
              </a:rPr>
              <a:t>Behavioural</a:t>
            </a:r>
            <a:r>
              <a:rPr lang="en-US" dirty="0" smtClean="0">
                <a:solidFill>
                  <a:schemeClr val="tx1"/>
                </a:solidFill>
                <a:latin typeface="Calibri" pitchFamily="34" charset="0"/>
              </a:rPr>
              <a:t>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905000"/>
          </a:xfrm>
        </p:spPr>
        <p:txBody>
          <a:bodyPr>
            <a:normAutofit/>
          </a:bodyPr>
          <a:lstStyle/>
          <a:p>
            <a:r>
              <a:rPr lang="en-US" sz="6000" dirty="0" err="1" smtClean="0"/>
              <a:t>Iterator</a:t>
            </a:r>
            <a:endParaRPr lang="en-US" sz="6000" dirty="0"/>
          </a:p>
        </p:txBody>
      </p:sp>
      <p:pic>
        <p:nvPicPr>
          <p:cNvPr id="4" name="Picture 2"/>
          <p:cNvPicPr>
            <a:picLocks noGrp="1" noChangeAspect="1" noChangeArrowheads="1"/>
          </p:cNvPicPr>
          <p:nvPr>
            <p:ph idx="1"/>
          </p:nvPr>
        </p:nvPicPr>
        <p:blipFill>
          <a:blip r:embed="rId2"/>
          <a:stretch>
            <a:fillRect/>
          </a:stretch>
        </p:blipFill>
        <p:spPr bwMode="auto">
          <a:xfrm>
            <a:off x="457200" y="3276600"/>
            <a:ext cx="8229600" cy="2883962"/>
          </a:xfrm>
          <a:prstGeom prst="rect">
            <a:avLst/>
          </a:prstGeom>
          <a:noFill/>
          <a:ln w="9525">
            <a:noFill/>
            <a:miter lim="800000"/>
            <a:headEnd/>
            <a:tailEnd/>
          </a:ln>
        </p:spPr>
      </p:pic>
      <p:sp>
        <p:nvSpPr>
          <p:cNvPr id="5" name="Rectangle 4"/>
          <p:cNvSpPr/>
          <p:nvPr/>
        </p:nvSpPr>
        <p:spPr>
          <a:xfrm>
            <a:off x="1828800" y="2590800"/>
            <a:ext cx="5257800" cy="424732"/>
          </a:xfrm>
          <a:prstGeom prst="rect">
            <a:avLst/>
          </a:prstGeom>
        </p:spPr>
        <p:txBody>
          <a:bodyPr wrap="square">
            <a:spAutoFit/>
          </a:bodyPr>
          <a:lstStyle/>
          <a:p>
            <a:pPr>
              <a:lnSpc>
                <a:spcPct val="90000"/>
              </a:lnSpc>
            </a:pPr>
            <a:r>
              <a:rPr lang="en-US" sz="2400" b="1" i="1" dirty="0" smtClean="0"/>
              <a:t>objects that traverse collections</a:t>
            </a:r>
            <a:endParaRPr lang="en-US" sz="2400" b="1" i="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Iterator Intent </a:t>
            </a:r>
          </a:p>
        </p:txBody>
      </p:sp>
      <p:sp>
        <p:nvSpPr>
          <p:cNvPr id="8195" name="Content Placeholder 2"/>
          <p:cNvSpPr>
            <a:spLocks noGrp="1"/>
          </p:cNvSpPr>
          <p:nvPr>
            <p:ph idx="1"/>
          </p:nvPr>
        </p:nvSpPr>
        <p:spPr/>
        <p:txBody>
          <a:bodyPr>
            <a:normAutofit/>
          </a:bodyPr>
          <a:lstStyle/>
          <a:p>
            <a:pPr marL="342900" lvl="1" indent="-342900" eaLnBrk="1" hangingPunct="1">
              <a:buFont typeface="Wingdings" pitchFamily="2" charset="2"/>
              <a:buChar char="§"/>
            </a:pPr>
            <a:r>
              <a:rPr lang="en-US" sz="3200" smtClean="0">
                <a:cs typeface="Times New Roman" pitchFamily="18" charset="0"/>
              </a:rPr>
              <a:t>Important is that a collection should provide a way to access its elements </a:t>
            </a:r>
            <a:r>
              <a:rPr lang="en-US" sz="3200" b="1" smtClean="0">
                <a:cs typeface="Times New Roman" pitchFamily="18" charset="0"/>
              </a:rPr>
              <a:t>without exposing </a:t>
            </a:r>
            <a:r>
              <a:rPr lang="en-US" sz="3200" smtClean="0">
                <a:cs typeface="Times New Roman" pitchFamily="18" charset="0"/>
              </a:rPr>
              <a:t>its </a:t>
            </a:r>
            <a:r>
              <a:rPr lang="en-US" sz="3200" b="1" smtClean="0">
                <a:cs typeface="Times New Roman" pitchFamily="18" charset="0"/>
              </a:rPr>
              <a:t>internal structure</a:t>
            </a:r>
            <a:r>
              <a:rPr lang="en-US" sz="3200" smtClean="0">
                <a:cs typeface="Times New Roman" pitchFamily="18" charset="0"/>
              </a:rPr>
              <a:t>. </a:t>
            </a:r>
          </a:p>
          <a:p>
            <a:pPr marL="342900" lvl="1" indent="-342900" eaLnBrk="1" hangingPunct="1">
              <a:buFont typeface="Wingdings" pitchFamily="2" charset="2"/>
              <a:buChar char="§"/>
            </a:pPr>
            <a:endParaRPr lang="en-US" sz="3200" smtClean="0">
              <a:cs typeface="Times New Roman" pitchFamily="18" charset="0"/>
            </a:endParaRPr>
          </a:p>
          <a:p>
            <a:pPr marL="342900" lvl="1" indent="-342900" eaLnBrk="1" hangingPunct="1">
              <a:buFont typeface="Wingdings" pitchFamily="2" charset="2"/>
              <a:buChar char="§"/>
            </a:pPr>
            <a:r>
              <a:rPr lang="en-US" sz="3200" smtClean="0">
                <a:cs typeface="Times New Roman" pitchFamily="18" charset="0"/>
              </a:rPr>
              <a:t>We should have a </a:t>
            </a:r>
            <a:r>
              <a:rPr lang="en-US" sz="3200" b="1" smtClean="0">
                <a:cs typeface="Times New Roman" pitchFamily="18" charset="0"/>
              </a:rPr>
              <a:t>mechanism to traverse </a:t>
            </a:r>
            <a:r>
              <a:rPr lang="en-US" sz="3200" smtClean="0">
                <a:cs typeface="Times New Roman" pitchFamily="18" charset="0"/>
              </a:rPr>
              <a:t>in the </a:t>
            </a:r>
            <a:r>
              <a:rPr lang="en-US" sz="3200" b="1" smtClean="0">
                <a:cs typeface="Times New Roman" pitchFamily="18" charset="0"/>
              </a:rPr>
              <a:t>same </a:t>
            </a:r>
            <a:r>
              <a:rPr lang="en-US" sz="3200" smtClean="0">
                <a:cs typeface="Times New Roman" pitchFamily="18" charset="0"/>
              </a:rPr>
              <a:t>way a list or an array. It doesn't matter how they are internally represented.</a:t>
            </a:r>
            <a:endParaRPr lang="en-US" sz="3200" smtClean="0"/>
          </a:p>
        </p:txBody>
      </p:sp>
      <p:sp>
        <p:nvSpPr>
          <p:cNvPr id="8196" name="Slide Number Placeholder 3"/>
          <p:cNvSpPr>
            <a:spLocks noGrp="1"/>
          </p:cNvSpPr>
          <p:nvPr>
            <p:ph type="sldNum" sz="quarter" idx="12"/>
          </p:nvPr>
        </p:nvSpPr>
        <p:spPr>
          <a:noFill/>
          <a:ln>
            <a:miter lim="800000"/>
            <a:headEnd/>
            <a:tailEnd/>
          </a:ln>
        </p:spPr>
        <p:txBody>
          <a:bodyPr/>
          <a:lstStyle/>
          <a:p>
            <a:fld id="{D4315D3B-A438-4DA1-8DA7-BBAB32CB0F94}"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Iterator Intent (Cont.)</a:t>
            </a:r>
          </a:p>
        </p:txBody>
      </p:sp>
      <p:sp>
        <p:nvSpPr>
          <p:cNvPr id="9219" name="Content Placeholder 2"/>
          <p:cNvSpPr>
            <a:spLocks noGrp="1"/>
          </p:cNvSpPr>
          <p:nvPr>
            <p:ph idx="1"/>
          </p:nvPr>
        </p:nvSpPr>
        <p:spPr/>
        <p:txBody>
          <a:bodyPr>
            <a:normAutofit fontScale="92500" lnSpcReduction="10000"/>
          </a:bodyPr>
          <a:lstStyle/>
          <a:p>
            <a:pPr eaLnBrk="1" hangingPunct="1"/>
            <a:r>
              <a:rPr lang="en-US" sz="2400" smtClean="0"/>
              <a:t>Provide a way to access the elements of an aggregate object sequentially </a:t>
            </a:r>
            <a:r>
              <a:rPr lang="en-US" sz="2400" b="1" smtClean="0"/>
              <a:t>without exposing </a:t>
            </a:r>
            <a:r>
              <a:rPr lang="en-US" sz="2400" smtClean="0"/>
              <a:t>its underlying </a:t>
            </a:r>
            <a:r>
              <a:rPr lang="en-US" sz="2400" b="1" smtClean="0"/>
              <a:t>representation</a:t>
            </a:r>
            <a:r>
              <a:rPr lang="en-US" sz="2400" smtClean="0"/>
              <a:t>. </a:t>
            </a:r>
          </a:p>
          <a:p>
            <a:pPr eaLnBrk="1" hangingPunct="1"/>
            <a:endParaRPr lang="en-US" sz="2400" smtClean="0"/>
          </a:p>
          <a:p>
            <a:pPr eaLnBrk="1" hangingPunct="1"/>
            <a:r>
              <a:rPr lang="en-US" sz="2400" smtClean="0"/>
              <a:t>The </a:t>
            </a:r>
            <a:r>
              <a:rPr lang="en-US" sz="2400" b="1" smtClean="0"/>
              <a:t>abstraction</a:t>
            </a:r>
            <a:r>
              <a:rPr lang="en-US" sz="2400" smtClean="0"/>
              <a:t> provided by the iterator pattern allows you to modify the collection implementation without making any changes outside of collection. </a:t>
            </a:r>
          </a:p>
          <a:p>
            <a:pPr eaLnBrk="1" hangingPunct="1"/>
            <a:endParaRPr lang="en-US" sz="2400" smtClean="0"/>
          </a:p>
          <a:p>
            <a:pPr eaLnBrk="1" hangingPunct="1"/>
            <a:r>
              <a:rPr lang="en-US" sz="2400" smtClean="0"/>
              <a:t>It enables you to </a:t>
            </a:r>
            <a:r>
              <a:rPr lang="en-US" sz="2400" b="1" smtClean="0"/>
              <a:t>create a general purpose GUI </a:t>
            </a:r>
            <a:r>
              <a:rPr lang="en-US" sz="2400" smtClean="0"/>
              <a:t>component that will be able to iterate through any collection of the application. </a:t>
            </a:r>
          </a:p>
          <a:p>
            <a:pPr eaLnBrk="1" hangingPunct="1"/>
            <a:endParaRPr lang="en-US" sz="2400" smtClean="0"/>
          </a:p>
          <a:p>
            <a:pPr eaLnBrk="1" hangingPunct="1"/>
            <a:r>
              <a:rPr lang="en-US" sz="2400" smtClean="0"/>
              <a:t>It boost productivity, and reduce configuration  management.</a:t>
            </a:r>
          </a:p>
        </p:txBody>
      </p:sp>
      <p:sp>
        <p:nvSpPr>
          <p:cNvPr id="9220" name="Slide Number Placeholder 3"/>
          <p:cNvSpPr>
            <a:spLocks noGrp="1"/>
          </p:cNvSpPr>
          <p:nvPr>
            <p:ph type="sldNum" sz="quarter" idx="12"/>
          </p:nvPr>
        </p:nvSpPr>
        <p:spPr>
          <a:noFill/>
          <a:ln>
            <a:miter lim="800000"/>
            <a:headEnd/>
            <a:tailEnd/>
          </a:ln>
        </p:spPr>
        <p:txBody>
          <a:bodyPr/>
          <a:lstStyle/>
          <a:p>
            <a:fld id="{81E63478-4378-4DE6-96EC-7C0514927851}"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Motivation</a:t>
            </a:r>
          </a:p>
        </p:txBody>
      </p:sp>
      <p:sp>
        <p:nvSpPr>
          <p:cNvPr id="12291" name="Content Placeholder 2"/>
          <p:cNvSpPr>
            <a:spLocks noGrp="1"/>
          </p:cNvSpPr>
          <p:nvPr>
            <p:ph idx="1"/>
          </p:nvPr>
        </p:nvSpPr>
        <p:spPr/>
        <p:txBody>
          <a:bodyPr>
            <a:normAutofit lnSpcReduction="10000"/>
          </a:bodyPr>
          <a:lstStyle/>
          <a:p>
            <a:r>
              <a:rPr lang="en-US" smtClean="0"/>
              <a:t>A c++ pointers uses the ‘*’ to access the data it points to.</a:t>
            </a:r>
          </a:p>
          <a:p>
            <a:r>
              <a:rPr lang="en-US" smtClean="0"/>
              <a:t>The arrow(--&gt;) operator is combination of ‘*’ and ‘.’</a:t>
            </a:r>
          </a:p>
          <a:p>
            <a:r>
              <a:rPr lang="en-US" smtClean="0"/>
              <a:t>In array we use prefix or postfix increment to move to the next item.</a:t>
            </a:r>
          </a:p>
          <a:p>
            <a:pPr lvl="1"/>
            <a:r>
              <a:rPr lang="en-US" smtClean="0"/>
              <a:t>In linked list we’ve to follow the next pointer</a:t>
            </a:r>
          </a:p>
          <a:p>
            <a:pPr lvl="1"/>
            <a:r>
              <a:rPr lang="en-US" smtClean="0"/>
              <a:t>We can overload the ++ operator</a:t>
            </a:r>
          </a:p>
          <a:p>
            <a:r>
              <a:rPr lang="en-US" smtClean="0"/>
              <a:t>All operators can be overloaded in c++</a:t>
            </a:r>
          </a:p>
          <a:p>
            <a:r>
              <a:rPr lang="en-US" smtClean="0"/>
              <a:t>This creates the possibility of user defined </a:t>
            </a:r>
            <a:r>
              <a:rPr lang="en-US" b="1" smtClean="0"/>
              <a:t>fancy pointers</a:t>
            </a:r>
            <a:r>
              <a:rPr lang="en-US" smtClean="0"/>
              <a:t> or </a:t>
            </a:r>
            <a:r>
              <a:rPr lang="en-US" b="1" smtClean="0"/>
              <a:t>iterators</a:t>
            </a:r>
          </a:p>
        </p:txBody>
      </p:sp>
      <p:sp>
        <p:nvSpPr>
          <p:cNvPr id="12292" name="Slide Number Placeholder 3"/>
          <p:cNvSpPr>
            <a:spLocks noGrp="1"/>
          </p:cNvSpPr>
          <p:nvPr>
            <p:ph type="sldNum" sz="quarter" idx="12"/>
          </p:nvPr>
        </p:nvSpPr>
        <p:spPr>
          <a:noFill/>
          <a:ln>
            <a:miter lim="800000"/>
            <a:headEnd/>
            <a:tailEnd/>
          </a:ln>
        </p:spPr>
        <p:txBody>
          <a:bodyPr/>
          <a:lstStyle/>
          <a:p>
            <a:fld id="{839E6B69-4B43-47C1-B7C6-2A653B787BA8}" type="slidenum">
              <a:rPr lang="en-US" smtClean="0"/>
              <a:pPr/>
              <a:t>75</a:t>
            </a:fld>
            <a:endParaRPr 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350963" y="152400"/>
            <a:ext cx="7793037" cy="838200"/>
          </a:xfrm>
        </p:spPr>
        <p:txBody>
          <a:bodyPr/>
          <a:lstStyle/>
          <a:p>
            <a:r>
              <a:rPr lang="en-US" smtClean="0"/>
              <a:t> Motivation cont..</a:t>
            </a:r>
          </a:p>
        </p:txBody>
      </p:sp>
      <p:sp>
        <p:nvSpPr>
          <p:cNvPr id="13315" name="Content Placeholder 2"/>
          <p:cNvSpPr>
            <a:spLocks noGrp="1"/>
          </p:cNvSpPr>
          <p:nvPr>
            <p:ph idx="1"/>
          </p:nvPr>
        </p:nvSpPr>
        <p:spPr/>
        <p:txBody>
          <a:bodyPr>
            <a:normAutofit/>
          </a:bodyPr>
          <a:lstStyle/>
          <a:p>
            <a:r>
              <a:rPr lang="en-US" smtClean="0"/>
              <a:t>We use them to create generic code which leads to Generic Programming</a:t>
            </a:r>
          </a:p>
          <a:p>
            <a:r>
              <a:rPr lang="en-US" smtClean="0"/>
              <a:t>In graph algorithms we need to visit all neighbors of given node. In order to visit neighbor nodes we make the traversal possible by using some pointers but here it is made possible by using iterators which shows generic programming. It feels as if it were a simmple array.</a:t>
            </a:r>
          </a:p>
          <a:p>
            <a:r>
              <a:rPr lang="en-US" smtClean="0"/>
              <a:t>Both I++ or ++I can be used to visit the neighbors of a particular node.</a:t>
            </a:r>
          </a:p>
        </p:txBody>
      </p:sp>
      <p:sp>
        <p:nvSpPr>
          <p:cNvPr id="13316" name="Slide Number Placeholder 3"/>
          <p:cNvSpPr>
            <a:spLocks noGrp="1"/>
          </p:cNvSpPr>
          <p:nvPr>
            <p:ph type="sldNum" sz="quarter" idx="12"/>
          </p:nvPr>
        </p:nvSpPr>
        <p:spPr>
          <a:noFill/>
          <a:ln>
            <a:miter lim="800000"/>
            <a:headEnd/>
            <a:tailEnd/>
          </a:ln>
        </p:spPr>
        <p:txBody>
          <a:bodyPr/>
          <a:lstStyle/>
          <a:p>
            <a:fld id="{3DD37B9F-B869-46E1-824D-5DB051D4CC81}" type="slidenum">
              <a:rPr lang="en-US" smtClean="0"/>
              <a:pPr/>
              <a:t>76</a:t>
            </a:fld>
            <a:endParaRPr lang="en-US"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Motivation cont..</a:t>
            </a:r>
          </a:p>
        </p:txBody>
      </p:sp>
      <p:sp>
        <p:nvSpPr>
          <p:cNvPr id="14339" name="Content Placeholder 2"/>
          <p:cNvSpPr>
            <a:spLocks noGrp="1"/>
          </p:cNvSpPr>
          <p:nvPr>
            <p:ph idx="1"/>
          </p:nvPr>
        </p:nvSpPr>
        <p:spPr/>
        <p:txBody>
          <a:bodyPr/>
          <a:lstStyle/>
          <a:p>
            <a:r>
              <a:rPr lang="en-US" smtClean="0"/>
              <a:t>General example</a:t>
            </a:r>
          </a:p>
          <a:p>
            <a:pPr lvl="1"/>
            <a:r>
              <a:rPr lang="en-US" smtClean="0"/>
              <a:t>In office settings to the </a:t>
            </a:r>
            <a:r>
              <a:rPr lang="en-US" smtClean="0">
                <a:solidFill>
                  <a:srgbClr val="FF0000"/>
                </a:solidFill>
              </a:rPr>
              <a:t>Executive Director</a:t>
            </a:r>
            <a:r>
              <a:rPr lang="en-US" smtClean="0"/>
              <a:t>, the filing system is confusing and illogical, but the </a:t>
            </a:r>
            <a:r>
              <a:rPr lang="en-US" smtClean="0">
                <a:solidFill>
                  <a:srgbClr val="FF0000"/>
                </a:solidFill>
              </a:rPr>
              <a:t>secretary</a:t>
            </a:r>
            <a:r>
              <a:rPr lang="en-US" smtClean="0"/>
              <a:t> is able to access files quickly and efficiently.</a:t>
            </a:r>
          </a:p>
          <a:p>
            <a:endParaRPr lang="en-US" smtClean="0"/>
          </a:p>
        </p:txBody>
      </p:sp>
      <p:sp>
        <p:nvSpPr>
          <p:cNvPr id="14340" name="Slide Number Placeholder 3"/>
          <p:cNvSpPr>
            <a:spLocks noGrp="1"/>
          </p:cNvSpPr>
          <p:nvPr>
            <p:ph type="sldNum" sz="quarter" idx="12"/>
          </p:nvPr>
        </p:nvSpPr>
        <p:spPr>
          <a:noFill/>
          <a:ln>
            <a:miter lim="800000"/>
            <a:headEnd/>
            <a:tailEnd/>
          </a:ln>
        </p:spPr>
        <p:txBody>
          <a:bodyPr/>
          <a:lstStyle/>
          <a:p>
            <a:fld id="{53432C54-42A0-4A86-9196-C481BE60505F}" type="slidenum">
              <a:rPr lang="en-US" smtClean="0"/>
              <a:pPr/>
              <a:t>77</a:t>
            </a:fld>
            <a:endParaRPr 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smtClean="0"/>
              <a:t>Iterator pattern: Collaboration</a:t>
            </a:r>
          </a:p>
        </p:txBody>
      </p:sp>
      <p:pic>
        <p:nvPicPr>
          <p:cNvPr id="17412" name="Content Placeholder 4" descr="iterator_implementation_-_uml_class_diagram.gif"/>
          <p:cNvPicPr>
            <a:picLocks noGrp="1" noChangeAspect="1"/>
          </p:cNvPicPr>
          <p:nvPr>
            <p:ph idx="1"/>
          </p:nvPr>
        </p:nvPicPr>
        <p:blipFill>
          <a:blip r:embed="rId2"/>
          <a:srcRect/>
          <a:stretch>
            <a:fillRect/>
          </a:stretch>
        </p:blipFill>
        <p:spPr>
          <a:xfrm>
            <a:off x="533400" y="1066800"/>
            <a:ext cx="8001000" cy="5591175"/>
          </a:xfrm>
          <a:noFill/>
        </p:spPr>
      </p:pic>
      <p:sp>
        <p:nvSpPr>
          <p:cNvPr id="17411" name="Slide Number Placeholder 3"/>
          <p:cNvSpPr>
            <a:spLocks noGrp="1"/>
          </p:cNvSpPr>
          <p:nvPr>
            <p:ph type="sldNum" sz="quarter" idx="12"/>
          </p:nvPr>
        </p:nvSpPr>
        <p:spPr>
          <a:noFill/>
          <a:ln>
            <a:miter lim="800000"/>
            <a:headEnd/>
            <a:tailEnd/>
          </a:ln>
        </p:spPr>
        <p:txBody>
          <a:bodyPr/>
          <a:lstStyle/>
          <a:p>
            <a:fld id="{7A383057-3972-4406-A009-931459158F1D}" type="slidenum">
              <a:rPr lang="en-US" smtClean="0"/>
              <a:pPr/>
              <a:t>78</a:t>
            </a:fld>
            <a:endParaRPr lang="en-US"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Iterator pattern Participants</a:t>
            </a:r>
          </a:p>
        </p:txBody>
      </p:sp>
      <p:sp>
        <p:nvSpPr>
          <p:cNvPr id="57347" name="Rectangle 3"/>
          <p:cNvSpPr>
            <a:spLocks noGrp="1" noChangeArrowheads="1"/>
          </p:cNvSpPr>
          <p:nvPr>
            <p:ph idx="1"/>
          </p:nvPr>
        </p:nvSpPr>
        <p:spPr/>
        <p:txBody>
          <a:bodyPr>
            <a:normAutofit fontScale="92500" lnSpcReduction="10000"/>
          </a:bodyPr>
          <a:lstStyle/>
          <a:p>
            <a:pPr eaLnBrk="1" hangingPunct="1">
              <a:lnSpc>
                <a:spcPct val="90000"/>
              </a:lnSpc>
            </a:pPr>
            <a:r>
              <a:rPr lang="en-US" sz="2400" smtClean="0"/>
              <a:t>The key participants in this pattern are:</a:t>
            </a:r>
          </a:p>
          <a:p>
            <a:pPr lvl="1" eaLnBrk="1" hangingPunct="1">
              <a:lnSpc>
                <a:spcPct val="90000"/>
              </a:lnSpc>
            </a:pPr>
            <a:r>
              <a:rPr lang="en-US" sz="2000" smtClean="0"/>
              <a:t>The </a:t>
            </a:r>
            <a:r>
              <a:rPr lang="en-US" sz="2000" smtClean="0">
                <a:solidFill>
                  <a:schemeClr val="folHlink"/>
                </a:solidFill>
              </a:rPr>
              <a:t>Iterator</a:t>
            </a:r>
            <a:r>
              <a:rPr lang="en-US" sz="2000" smtClean="0"/>
              <a:t>, which provides an (virtual) interface for moving through a collection of things</a:t>
            </a:r>
          </a:p>
          <a:p>
            <a:pPr lvl="1" eaLnBrk="1" hangingPunct="1">
              <a:lnSpc>
                <a:spcPct val="90000"/>
              </a:lnSpc>
            </a:pPr>
            <a:r>
              <a:rPr lang="en-US" sz="2000" smtClean="0"/>
              <a:t>The </a:t>
            </a:r>
            <a:r>
              <a:rPr lang="en-US" sz="2000" smtClean="0">
                <a:solidFill>
                  <a:schemeClr val="folHlink"/>
                </a:solidFill>
              </a:rPr>
              <a:t>Aggregate</a:t>
            </a:r>
            <a:r>
              <a:rPr lang="en-US" sz="2000" smtClean="0"/>
              <a:t>, which defines the (virtual) interface for a collection that provides iterators</a:t>
            </a:r>
          </a:p>
          <a:p>
            <a:pPr lvl="1" eaLnBrk="1" hangingPunct="1">
              <a:lnSpc>
                <a:spcPct val="90000"/>
              </a:lnSpc>
            </a:pPr>
            <a:r>
              <a:rPr lang="en-US" sz="2000" smtClean="0"/>
              <a:t>The </a:t>
            </a:r>
            <a:r>
              <a:rPr lang="en-US" sz="2000" smtClean="0">
                <a:solidFill>
                  <a:schemeClr val="folHlink"/>
                </a:solidFill>
              </a:rPr>
              <a:t>Concrete-Iterator</a:t>
            </a:r>
            <a:r>
              <a:rPr lang="en-US" sz="2000" smtClean="0"/>
              <a:t>, which is the class that inherits/extends/implements the Iterator</a:t>
            </a:r>
          </a:p>
          <a:p>
            <a:pPr lvl="1" eaLnBrk="1" hangingPunct="1">
              <a:lnSpc>
                <a:spcPct val="90000"/>
              </a:lnSpc>
            </a:pPr>
            <a:r>
              <a:rPr lang="en-US" sz="2000" smtClean="0"/>
              <a:t>The </a:t>
            </a:r>
            <a:r>
              <a:rPr lang="en-US" sz="2000" smtClean="0">
                <a:solidFill>
                  <a:schemeClr val="folHlink"/>
                </a:solidFill>
              </a:rPr>
              <a:t>Concrete-Aggregate</a:t>
            </a:r>
            <a:r>
              <a:rPr lang="en-US" sz="2000" smtClean="0"/>
              <a:t>, which is the class that inherits/extends/ implements the Aggregate</a:t>
            </a:r>
          </a:p>
          <a:p>
            <a:pPr lvl="1" eaLnBrk="1" hangingPunct="1">
              <a:lnSpc>
                <a:spcPct val="90000"/>
              </a:lnSpc>
            </a:pPr>
            <a:endParaRPr lang="en-US" sz="2000" smtClean="0"/>
          </a:p>
          <a:p>
            <a:pPr eaLnBrk="1" hangingPunct="1">
              <a:lnSpc>
                <a:spcPct val="90000"/>
              </a:lnSpc>
            </a:pPr>
            <a:r>
              <a:rPr lang="en-US" sz="2400" smtClean="0"/>
              <a:t>This pattern is also known as cursor</a:t>
            </a:r>
          </a:p>
          <a:p>
            <a:pPr eaLnBrk="1" hangingPunct="1">
              <a:lnSpc>
                <a:spcPct val="90000"/>
              </a:lnSpc>
            </a:pPr>
            <a:endParaRPr lang="en-US" sz="2400" smtClean="0"/>
          </a:p>
          <a:p>
            <a:pPr eaLnBrk="1" hangingPunct="1">
              <a:lnSpc>
                <a:spcPct val="90000"/>
              </a:lnSpc>
            </a:pPr>
            <a:r>
              <a:rPr lang="en-US" sz="2400" smtClean="0">
                <a:solidFill>
                  <a:srgbClr val="FF0000"/>
                </a:solidFill>
              </a:rPr>
              <a:t>Iterator is a pattern that shows why we would use multiple inheritance</a:t>
            </a:r>
          </a:p>
          <a:p>
            <a:pPr lvl="1" eaLnBrk="1" hangingPunct="1">
              <a:lnSpc>
                <a:spcPct val="90000"/>
              </a:lnSpc>
            </a:pPr>
            <a:r>
              <a:rPr lang="en-US" sz="2000" smtClean="0"/>
              <a:t>Or interfaces in Java</a:t>
            </a:r>
          </a:p>
        </p:txBody>
      </p:sp>
      <p:sp>
        <p:nvSpPr>
          <p:cNvPr id="16386" name="Slide Number Placeholder 3"/>
          <p:cNvSpPr>
            <a:spLocks noGrp="1"/>
          </p:cNvSpPr>
          <p:nvPr>
            <p:ph type="sldNum" sz="quarter" idx="12"/>
          </p:nvPr>
        </p:nvSpPr>
        <p:spPr>
          <a:noFill/>
          <a:ln>
            <a:miter lim="800000"/>
            <a:headEnd/>
            <a:tailEnd/>
          </a:ln>
        </p:spPr>
        <p:txBody>
          <a:bodyPr/>
          <a:lstStyle/>
          <a:p>
            <a:fld id="{C0235E71-A029-4537-A76E-D7BDFAF29D20}" type="slidenum">
              <a:rPr lang="en-US" smtClean="0"/>
              <a:pPr/>
              <a:t>79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3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normAutofit fontScale="90000"/>
          </a:bodyPr>
          <a:lstStyle/>
          <a:p>
            <a:r>
              <a:rPr lang="en-US" dirty="0" smtClean="0"/>
              <a:t>Patten Name and classification</a:t>
            </a:r>
            <a:endParaRPr lang="en-US" dirty="0"/>
          </a:p>
        </p:txBody>
      </p:sp>
      <p:sp>
        <p:nvSpPr>
          <p:cNvPr id="3" name="Subtitle 2"/>
          <p:cNvSpPr>
            <a:spLocks noGrp="1"/>
          </p:cNvSpPr>
          <p:nvPr>
            <p:ph type="subTitle" idx="1"/>
          </p:nvPr>
        </p:nvSpPr>
        <p:spPr>
          <a:xfrm>
            <a:off x="914400" y="2590800"/>
            <a:ext cx="6629400" cy="1752600"/>
          </a:xfrm>
        </p:spPr>
        <p:txBody>
          <a:bodyPr>
            <a:normAutofit/>
          </a:bodyPr>
          <a:lstStyle/>
          <a:p>
            <a:pPr algn="l"/>
            <a:r>
              <a:rPr lang="en-US" b="1" dirty="0" smtClean="0">
                <a:solidFill>
                  <a:schemeClr val="tx1"/>
                </a:solidFill>
                <a:latin typeface="Calibri" pitchFamily="34" charset="0"/>
              </a:rPr>
              <a:t>Pattern Name : </a:t>
            </a:r>
            <a:r>
              <a:rPr lang="en-US" dirty="0" smtClean="0">
                <a:solidFill>
                  <a:schemeClr val="tx1"/>
                </a:solidFill>
                <a:latin typeface="Calibri" pitchFamily="34" charset="0"/>
              </a:rPr>
              <a:t>Prototype</a:t>
            </a:r>
          </a:p>
          <a:p>
            <a:pPr algn="l"/>
            <a:r>
              <a:rPr lang="en-US" b="1" dirty="0" smtClean="0">
                <a:solidFill>
                  <a:schemeClr val="tx1"/>
                </a:solidFill>
                <a:latin typeface="Calibri" pitchFamily="34" charset="0"/>
              </a:rPr>
              <a:t>Classification</a:t>
            </a:r>
            <a:r>
              <a:rPr lang="en-US" dirty="0" smtClean="0">
                <a:solidFill>
                  <a:schemeClr val="tx1"/>
                </a:solidFill>
                <a:latin typeface="Calibri" pitchFamily="34" charset="0"/>
              </a:rPr>
              <a:t>:  Creational Pattern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04088"/>
            <a:ext cx="8229600" cy="667512"/>
          </a:xfrm>
        </p:spPr>
        <p:txBody>
          <a:bodyPr>
            <a:normAutofit fontScale="90000"/>
          </a:bodyPr>
          <a:lstStyle/>
          <a:p>
            <a:r>
              <a:rPr lang="en-US" dirty="0" err="1" smtClean="0"/>
              <a:t>Iterator</a:t>
            </a:r>
            <a:r>
              <a:rPr lang="en-US" dirty="0" smtClean="0"/>
              <a:t> Structure</a:t>
            </a:r>
          </a:p>
        </p:txBody>
      </p:sp>
      <p:pic>
        <p:nvPicPr>
          <p:cNvPr id="18435" name="Content Placeholder 4"/>
          <p:cNvPicPr>
            <a:picLocks noGrp="1" noChangeAspect="1"/>
          </p:cNvPicPr>
          <p:nvPr>
            <p:ph idx="1"/>
          </p:nvPr>
        </p:nvPicPr>
        <p:blipFill>
          <a:blip r:embed="rId2"/>
          <a:srcRect/>
          <a:stretch>
            <a:fillRect/>
          </a:stretch>
        </p:blipFill>
        <p:spPr>
          <a:xfrm>
            <a:off x="609600" y="1600200"/>
            <a:ext cx="7772400" cy="4648200"/>
          </a:xfrm>
        </p:spPr>
      </p:pic>
      <p:sp>
        <p:nvSpPr>
          <p:cNvPr id="18436" name="Slide Number Placeholder 3"/>
          <p:cNvSpPr>
            <a:spLocks noGrp="1"/>
          </p:cNvSpPr>
          <p:nvPr>
            <p:ph type="sldNum" sz="quarter" idx="12"/>
          </p:nvPr>
        </p:nvSpPr>
        <p:spPr>
          <a:noFill/>
          <a:ln>
            <a:miter lim="800000"/>
            <a:headEnd/>
            <a:tailEnd/>
          </a:ln>
        </p:spPr>
        <p:txBody>
          <a:bodyPr/>
          <a:lstStyle/>
          <a:p>
            <a:fld id="{5CB1B443-0BF3-416A-A207-737B65544239}" type="slidenum">
              <a:rPr lang="en-US" smtClean="0"/>
              <a:pPr/>
              <a:t>80</a:t>
            </a:fld>
            <a:endParaRPr lang="en-US"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57200"/>
            <a:ext cx="8229600" cy="5867400"/>
          </a:xfrm>
        </p:spPr>
        <p:txBody>
          <a:bodyPr>
            <a:normAutofit/>
          </a:bodyPr>
          <a:lstStyle/>
          <a:p>
            <a:pPr marL="274320" indent="-274320" eaLnBrk="1" fontAlgn="auto" hangingPunct="1">
              <a:spcAft>
                <a:spcPts val="0"/>
              </a:spcAft>
              <a:buClr>
                <a:schemeClr val="accent3"/>
              </a:buClr>
              <a:buFont typeface="Wingdings 2"/>
              <a:buChar char=""/>
              <a:defRPr/>
            </a:pPr>
            <a:endParaRPr lang="en-GB" sz="4400" dirty="0" smtClean="0"/>
          </a:p>
          <a:p>
            <a:pPr marL="274320" indent="-274320" eaLnBrk="1" fontAlgn="auto" hangingPunct="1">
              <a:spcAft>
                <a:spcPts val="0"/>
              </a:spcAft>
              <a:buClr>
                <a:schemeClr val="accent3"/>
              </a:buClr>
              <a:buFont typeface="Wingdings 2"/>
              <a:buNone/>
              <a:defRPr/>
            </a:pPr>
            <a:r>
              <a:rPr lang="en-GB" sz="4400" dirty="0" smtClean="0">
                <a:solidFill>
                  <a:schemeClr val="tx2">
                    <a:lumMod val="60000"/>
                    <a:lumOff val="40000"/>
                  </a:schemeClr>
                </a:solidFill>
              </a:rPr>
              <a:t>What is a Template</a:t>
            </a:r>
            <a:r>
              <a:rPr lang="en-GB" sz="4400" dirty="0" smtClean="0"/>
              <a:t> </a:t>
            </a:r>
          </a:p>
          <a:p>
            <a:pPr marL="274320" indent="-274320" eaLnBrk="1" fontAlgn="auto" hangingPunct="1">
              <a:spcAft>
                <a:spcPts val="0"/>
              </a:spcAft>
              <a:buClr>
                <a:schemeClr val="accent3"/>
              </a:buClr>
              <a:buFont typeface="Wingdings 2"/>
              <a:buChar char=""/>
              <a:defRPr/>
            </a:pPr>
            <a:endParaRPr lang="en-GB" sz="4400" dirty="0" smtClean="0"/>
          </a:p>
          <a:p>
            <a:pPr marL="274320" indent="-274320" eaLnBrk="1" fontAlgn="auto" hangingPunct="1">
              <a:spcAft>
                <a:spcPts val="0"/>
              </a:spcAft>
              <a:buClr>
                <a:schemeClr val="accent3"/>
              </a:buClr>
              <a:buFont typeface="Wingdings 2"/>
              <a:buChar char=""/>
              <a:defRPr/>
            </a:pPr>
            <a:r>
              <a:rPr lang="en-GB" sz="4400" dirty="0" smtClean="0"/>
              <a:t>Something that serves as a model for others to copy.</a:t>
            </a:r>
            <a:endParaRPr lang="en-GB" sz="4400" dirty="0"/>
          </a:p>
        </p:txBody>
      </p:sp>
      <p:pic>
        <p:nvPicPr>
          <p:cNvPr id="6147" name="Picture 2"/>
          <p:cNvPicPr>
            <a:picLocks noChangeAspect="1" noChangeArrowheads="1"/>
          </p:cNvPicPr>
          <p:nvPr/>
        </p:nvPicPr>
        <p:blipFill>
          <a:blip r:embed="rId2"/>
          <a:srcRect/>
          <a:stretch>
            <a:fillRect/>
          </a:stretch>
        </p:blipFill>
        <p:spPr bwMode="auto">
          <a:xfrm>
            <a:off x="7239000" y="1066800"/>
            <a:ext cx="1600200" cy="2008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GB" smtClean="0"/>
              <a:t>Intent:</a:t>
            </a:r>
          </a:p>
        </p:txBody>
      </p:sp>
      <p:sp>
        <p:nvSpPr>
          <p:cNvPr id="7171" name="Content Placeholder 2"/>
          <p:cNvSpPr>
            <a:spLocks noGrp="1"/>
          </p:cNvSpPr>
          <p:nvPr>
            <p:ph idx="1"/>
          </p:nvPr>
        </p:nvSpPr>
        <p:spPr/>
        <p:txBody>
          <a:bodyPr/>
          <a:lstStyle/>
          <a:p>
            <a:pPr eaLnBrk="1" hangingPunct="1"/>
            <a:r>
              <a:rPr lang="en-GB" smtClean="0"/>
              <a:t>A </a:t>
            </a:r>
            <a:r>
              <a:rPr lang="en-GB" i="1" smtClean="0"/>
              <a:t>template method</a:t>
            </a:r>
            <a:r>
              <a:rPr lang="en-GB" smtClean="0"/>
              <a:t> defines the program skeleton of an algorithm</a:t>
            </a:r>
          </a:p>
          <a:p>
            <a:pPr eaLnBrk="1" hangingPunct="1"/>
            <a:endParaRPr lang="en-GB" smtClean="0"/>
          </a:p>
          <a:p>
            <a:pPr eaLnBrk="1" hangingPunct="1"/>
            <a:r>
              <a:rPr lang="en-GB" smtClean="0"/>
              <a:t> One or more of the algorithm steps can be overridden by subclasses to allow differing behaviours while ensuring that the overarching algorithm is still followed.</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685800"/>
            <a:ext cx="8229600" cy="5638800"/>
          </a:xfrm>
        </p:spPr>
        <p:txBody>
          <a:bodyPr>
            <a:normAutofit/>
          </a:bodyPr>
          <a:lstStyle/>
          <a:p>
            <a:pPr eaLnBrk="1" hangingPunct="1"/>
            <a:endParaRPr lang="en-GB" smtClean="0"/>
          </a:p>
          <a:p>
            <a:pPr eaLnBrk="1" hangingPunct="1"/>
            <a:r>
              <a:rPr lang="en-GB" smtClean="0"/>
              <a:t>In object-oriented programming, first a class is created that provides the basic steps of an algorithm design.</a:t>
            </a:r>
          </a:p>
          <a:p>
            <a:pPr eaLnBrk="1" hangingPunct="1"/>
            <a:endParaRPr lang="en-GB" smtClean="0"/>
          </a:p>
          <a:p>
            <a:pPr eaLnBrk="1" hangingPunct="1"/>
            <a:r>
              <a:rPr lang="en-GB" smtClean="0"/>
              <a:t> These steps are implemented using abstract methods. Later on, subclasses change the abstract methods to implement real actions. Thus the general algorithm is saved in one place but the concrete steps may be changed by the subclasses.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Autofit/>
          </a:bodyPr>
          <a:lstStyle/>
          <a:p>
            <a:r>
              <a:rPr lang="en-US" sz="4800" b="1" dirty="0" smtClean="0"/>
              <a:t>Motivation</a:t>
            </a:r>
            <a:br>
              <a:rPr lang="en-US" sz="4800" b="1" dirty="0" smtClean="0"/>
            </a:br>
            <a:endParaRPr lang="en-US" sz="4800" dirty="0"/>
          </a:p>
        </p:txBody>
      </p:sp>
      <p:sp>
        <p:nvSpPr>
          <p:cNvPr id="3" name="Content Placeholder 2"/>
          <p:cNvSpPr>
            <a:spLocks noGrp="1"/>
          </p:cNvSpPr>
          <p:nvPr>
            <p:ph idx="1"/>
          </p:nvPr>
        </p:nvSpPr>
        <p:spPr/>
        <p:txBody>
          <a:bodyPr/>
          <a:lstStyle/>
          <a:p>
            <a:r>
              <a:rPr lang="en-US" dirty="0" smtClean="0"/>
              <a:t>If we take a look at the dictionary definition of a template we can see that a template is a preset format, used as a starting point for a particular application so that the format does not have to be recreated each time it is used.</a:t>
            </a:r>
            <a:br>
              <a:rPr lang="en-US" dirty="0" smtClean="0"/>
            </a:br>
            <a:r>
              <a:rPr lang="en-US" dirty="0" smtClean="0"/>
              <a:t>On the same idea is the template method is based. A template method defines an algorithm in a base class using abstract operations that subclasses override to provide concrete behavior.</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457200"/>
            <a:ext cx="8229600" cy="1143000"/>
          </a:xfrm>
        </p:spPr>
        <p:txBody>
          <a:bodyPr/>
          <a:lstStyle/>
          <a:p>
            <a:pPr eaLnBrk="1" hangingPunct="1"/>
            <a:r>
              <a:rPr lang="en-GB" smtClean="0"/>
              <a:t>Structure</a:t>
            </a:r>
          </a:p>
        </p:txBody>
      </p:sp>
      <p:pic>
        <p:nvPicPr>
          <p:cNvPr id="13315" name="Picture 2"/>
          <p:cNvPicPr>
            <a:picLocks noGrp="1" noChangeAspect="1" noChangeArrowheads="1"/>
          </p:cNvPicPr>
          <p:nvPr>
            <p:ph idx="1"/>
          </p:nvPr>
        </p:nvPicPr>
        <p:blipFill>
          <a:blip r:embed="rId2"/>
          <a:srcRect/>
          <a:stretch>
            <a:fillRect/>
          </a:stretch>
        </p:blipFill>
        <p:spPr>
          <a:xfrm>
            <a:off x="838200" y="1954213"/>
            <a:ext cx="7010400" cy="4086225"/>
          </a:xfr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Participants:</a:t>
            </a:r>
            <a:r>
              <a:rPr lang="en-US" dirty="0" smtClean="0"/>
              <a:t/>
            </a:r>
            <a:br>
              <a:rPr lang="en-US" dirty="0" smtClean="0"/>
            </a:br>
            <a:endParaRPr lang="en-US" dirty="0"/>
          </a:p>
        </p:txBody>
      </p:sp>
      <p:sp>
        <p:nvSpPr>
          <p:cNvPr id="14339" name="Content Placeholder 2"/>
          <p:cNvSpPr>
            <a:spLocks noGrp="1"/>
          </p:cNvSpPr>
          <p:nvPr>
            <p:ph idx="1"/>
          </p:nvPr>
        </p:nvSpPr>
        <p:spPr>
          <a:xfrm>
            <a:off x="457200" y="1295400"/>
            <a:ext cx="8229600" cy="5029200"/>
          </a:xfrm>
        </p:spPr>
        <p:txBody>
          <a:bodyPr>
            <a:normAutofit/>
          </a:bodyPr>
          <a:lstStyle/>
          <a:p>
            <a:pPr eaLnBrk="1" hangingPunct="1">
              <a:buFont typeface="Wingdings 2" pitchFamily="18" charset="2"/>
              <a:buNone/>
            </a:pPr>
            <a:endParaRPr lang="en-US" smtClean="0"/>
          </a:p>
          <a:p>
            <a:pPr eaLnBrk="1" hangingPunct="1"/>
            <a:r>
              <a:rPr lang="en-US" b="1" u="sng" smtClean="0"/>
              <a:t>AbstractClass (Application) :</a:t>
            </a:r>
            <a:endParaRPr lang="en-US" smtClean="0"/>
          </a:p>
          <a:p>
            <a:pPr eaLnBrk="1" hangingPunct="1"/>
            <a:r>
              <a:rPr lang="en-US" smtClean="0"/>
              <a:t>Defines abstract primitive operations that concrete subclasses define to implement steps of an algorithm. </a:t>
            </a:r>
          </a:p>
          <a:p>
            <a:pPr eaLnBrk="1" hangingPunct="1"/>
            <a:r>
              <a:rPr lang="en-US" smtClean="0"/>
              <a:t>Implements a template method defining the skeleton of an algorithm. The template method calls primitive operations as well as operations defined in AbstractClass or those of other objects. </a:t>
            </a:r>
          </a:p>
          <a:p>
            <a:pPr eaLnBrk="1" hangingPunct="1"/>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Continued…</a:t>
            </a:r>
          </a:p>
        </p:txBody>
      </p:sp>
      <p:sp>
        <p:nvSpPr>
          <p:cNvPr id="15363" name="Content Placeholder 2"/>
          <p:cNvSpPr>
            <a:spLocks noGrp="1"/>
          </p:cNvSpPr>
          <p:nvPr>
            <p:ph idx="1"/>
          </p:nvPr>
        </p:nvSpPr>
        <p:spPr/>
        <p:txBody>
          <a:bodyPr/>
          <a:lstStyle/>
          <a:p>
            <a:pPr eaLnBrk="1" hangingPunct="1">
              <a:buFont typeface="Wingdings 2" pitchFamily="18" charset="2"/>
              <a:buNone/>
            </a:pPr>
            <a:endParaRPr lang="en-US" b="1" u="sng" smtClean="0"/>
          </a:p>
          <a:p>
            <a:pPr eaLnBrk="1" hangingPunct="1">
              <a:buFont typeface="Wingdings 2" pitchFamily="18" charset="2"/>
              <a:buNone/>
            </a:pPr>
            <a:r>
              <a:rPr lang="en-US" b="1" u="sng" smtClean="0"/>
              <a:t>ConcreteClass (MyApplication</a:t>
            </a:r>
            <a:r>
              <a:rPr lang="en-US" smtClean="0"/>
              <a:t>):</a:t>
            </a:r>
          </a:p>
          <a:p>
            <a:pPr eaLnBrk="1" hangingPunct="1"/>
            <a:endParaRPr lang="en-US" smtClean="0"/>
          </a:p>
          <a:p>
            <a:pPr eaLnBrk="1" hangingPunct="1"/>
            <a:r>
              <a:rPr lang="en-US" smtClean="0"/>
              <a:t>Implements the primitive operations to carry out subclass-specific steps of the algorithm</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1143000"/>
          </a:xfrm>
        </p:spPr>
        <p:txBody>
          <a:bodyPr/>
          <a:lstStyle/>
          <a:p>
            <a:pPr eaLnBrk="1" hangingPunct="1"/>
            <a:r>
              <a:rPr lang="en-GB" smtClean="0"/>
              <a:t>Example</a:t>
            </a:r>
          </a:p>
        </p:txBody>
      </p:sp>
      <p:sp>
        <p:nvSpPr>
          <p:cNvPr id="11267" name="Content Placeholder 2"/>
          <p:cNvSpPr>
            <a:spLocks noGrp="1"/>
          </p:cNvSpPr>
          <p:nvPr>
            <p:ph idx="1"/>
          </p:nvPr>
        </p:nvSpPr>
        <p:spPr/>
        <p:txBody>
          <a:bodyPr/>
          <a:lstStyle/>
          <a:p>
            <a:pPr eaLnBrk="1" hangingPunct="1"/>
            <a:r>
              <a:rPr lang="en-GB" smtClean="0"/>
              <a:t>Home builders use the Template Method when developing a new subdivision. A typical subdivision consists of a limited number of floor plans with different variations available for each. Within a floor plan, the foundation, framing, plumbing, and wiring will be identical for each house. Variation is introduced in the later stages of construction to produce a wider variety of models.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p:txBody>
          <a:bodyPr/>
          <a:lstStyle/>
          <a:p>
            <a:pPr marL="457200" lvl="1" indent="0">
              <a:buNone/>
            </a:pPr>
            <a:r>
              <a:rPr lang="en-US" dirty="0">
                <a:latin typeface="Calibri" pitchFamily="34" charset="0"/>
              </a:rPr>
              <a:t>The prototype pattern specify the kinds of objects to create using a prototypical instance, and create new objects by copying this prototype.</a:t>
            </a:r>
          </a:p>
          <a:p>
            <a:pPr marL="457200" lvl="1" indent="0">
              <a:buNone/>
            </a:pPr>
            <a:endParaRPr lang="en-US" dirty="0">
              <a:latin typeface="Calibri" pitchFamily="34" charset="0"/>
            </a:endParaRPr>
          </a:p>
          <a:p>
            <a:r>
              <a:rPr lang="en-US" sz="2800" dirty="0" smtClean="0">
                <a:latin typeface="Calibri" pitchFamily="34" charset="0"/>
              </a:rPr>
              <a:t> Useful when creating an instance is usually:</a:t>
            </a:r>
          </a:p>
          <a:p>
            <a:r>
              <a:rPr lang="en-US" sz="2800" dirty="0" smtClean="0">
                <a:latin typeface="Calibri" pitchFamily="34" charset="0"/>
              </a:rPr>
              <a:t>Time-consuming</a:t>
            </a:r>
          </a:p>
          <a:p>
            <a:r>
              <a:rPr lang="en-US" sz="2800" dirty="0" smtClean="0">
                <a:latin typeface="Calibri" pitchFamily="34" charset="0"/>
              </a:rPr>
              <a:t>Very complex</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TotalTime>
  <Words>2726</Words>
  <Application>Microsoft Office PowerPoint</Application>
  <PresentationFormat>On-screen Show (4:3)</PresentationFormat>
  <Paragraphs>355</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Flow</vt:lpstr>
      <vt:lpstr>Patten Name and classification</vt:lpstr>
      <vt:lpstr>Creational Pattern:Singleton</vt:lpstr>
      <vt:lpstr>Singleton</vt:lpstr>
      <vt:lpstr>Singleton</vt:lpstr>
      <vt:lpstr>Singleton</vt:lpstr>
      <vt:lpstr>Example </vt:lpstr>
      <vt:lpstr>Slide 7</vt:lpstr>
      <vt:lpstr>Patten Name and classification</vt:lpstr>
      <vt:lpstr>Intent</vt:lpstr>
      <vt:lpstr>Motivation</vt:lpstr>
      <vt:lpstr>Structure</vt:lpstr>
      <vt:lpstr>Participants  </vt:lpstr>
      <vt:lpstr>Patten Name and classification</vt:lpstr>
      <vt:lpstr>Intent</vt:lpstr>
      <vt:lpstr>Motivation</vt:lpstr>
      <vt:lpstr>Slide 16</vt:lpstr>
      <vt:lpstr>Participants</vt:lpstr>
      <vt:lpstr>Example</vt:lpstr>
      <vt:lpstr>Slide 19</vt:lpstr>
      <vt:lpstr>Patten Name and classification</vt:lpstr>
      <vt:lpstr>Slide 21</vt:lpstr>
      <vt:lpstr>Slide 22</vt:lpstr>
      <vt:lpstr>Slide 23</vt:lpstr>
      <vt:lpstr>PARTICIPANTS</vt:lpstr>
      <vt:lpstr>Slide 25</vt:lpstr>
      <vt:lpstr>Slide 26</vt:lpstr>
      <vt:lpstr>Patten Name and classification</vt:lpstr>
      <vt:lpstr>Intent</vt:lpstr>
      <vt:lpstr>UML Class Diagram:</vt:lpstr>
      <vt:lpstr>PATICIPANTS:</vt:lpstr>
      <vt:lpstr>CONCEPTS:</vt:lpstr>
      <vt:lpstr>CONCEPTS (continue):</vt:lpstr>
      <vt:lpstr>Patten Name and classification</vt:lpstr>
      <vt:lpstr>Intent</vt:lpstr>
      <vt:lpstr>Motivation</vt:lpstr>
      <vt:lpstr>Motivation…</vt:lpstr>
      <vt:lpstr>Structure</vt:lpstr>
      <vt:lpstr>Participants</vt:lpstr>
      <vt:lpstr>Example</vt:lpstr>
      <vt:lpstr>Patten Name and classification</vt:lpstr>
      <vt:lpstr>Intent</vt:lpstr>
      <vt:lpstr>Motivation</vt:lpstr>
      <vt:lpstr>Facade</vt:lpstr>
      <vt:lpstr>Diagram representing complex subsystem(in blue) and its clients(in green)</vt:lpstr>
      <vt:lpstr>Diagram representing façade between subsystem(in blue) and its clients(in green)</vt:lpstr>
      <vt:lpstr>Structure</vt:lpstr>
      <vt:lpstr>Participants</vt:lpstr>
      <vt:lpstr>Example</vt:lpstr>
      <vt:lpstr>Related Patterns</vt:lpstr>
      <vt:lpstr>Patten Name and classification</vt:lpstr>
      <vt:lpstr>Slide 51</vt:lpstr>
      <vt:lpstr>Slide 52</vt:lpstr>
      <vt:lpstr>Structure</vt:lpstr>
      <vt:lpstr>Participants </vt:lpstr>
      <vt:lpstr>Example</vt:lpstr>
      <vt:lpstr>Patten Name and classification</vt:lpstr>
      <vt:lpstr>Slide 57</vt:lpstr>
      <vt:lpstr>Slide 58</vt:lpstr>
      <vt:lpstr>Slide 59</vt:lpstr>
      <vt:lpstr>Adapter</vt:lpstr>
      <vt:lpstr>Slide 61</vt:lpstr>
      <vt:lpstr>Slide 62</vt:lpstr>
      <vt:lpstr>Patten Name and classification</vt:lpstr>
      <vt:lpstr>Slide 64</vt:lpstr>
      <vt:lpstr>Slide 65</vt:lpstr>
      <vt:lpstr>Slide 66</vt:lpstr>
      <vt:lpstr>Slide 67</vt:lpstr>
      <vt:lpstr>Participants</vt:lpstr>
      <vt:lpstr>Participants (continue) </vt:lpstr>
      <vt:lpstr>Slide 70</vt:lpstr>
      <vt:lpstr>Patten Name and classification</vt:lpstr>
      <vt:lpstr>Iterator</vt:lpstr>
      <vt:lpstr>Iterator Intent </vt:lpstr>
      <vt:lpstr>Iterator Intent (Cont.)</vt:lpstr>
      <vt:lpstr>Motivation</vt:lpstr>
      <vt:lpstr> Motivation cont..</vt:lpstr>
      <vt:lpstr>Motivation cont..</vt:lpstr>
      <vt:lpstr>Iterator pattern: Collaboration</vt:lpstr>
      <vt:lpstr>Iterator pattern Participants</vt:lpstr>
      <vt:lpstr>Iterator Structure</vt:lpstr>
      <vt:lpstr>Slide 81</vt:lpstr>
      <vt:lpstr>Intent:</vt:lpstr>
      <vt:lpstr>Slide 83</vt:lpstr>
      <vt:lpstr>Motivation </vt:lpstr>
      <vt:lpstr>Structure</vt:lpstr>
      <vt:lpstr>Participants: </vt:lpstr>
      <vt:lpstr>Continued…</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Mohammad Ilyas</dc:creator>
  <cp:lastModifiedBy>amina</cp:lastModifiedBy>
  <cp:revision>306</cp:revision>
  <dcterms:created xsi:type="dcterms:W3CDTF">2012-01-23T02:37:22Z</dcterms:created>
  <dcterms:modified xsi:type="dcterms:W3CDTF">2012-02-13T06:50:12Z</dcterms:modified>
</cp:coreProperties>
</file>