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D54-DCC7-4AEA-9A0D-ADE65BFAD0F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08C0-6246-437D-B523-3F58C28E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541C-E0F6-44E4-AF8B-BC12BB132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749-68B1-4B2E-94C0-0243F148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92FA9-52FA-4E85-9141-88D648F4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1BD7-BC61-435B-BCE3-FE4E6E1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7939-5128-43A1-8604-2A72DF1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8A3B-4831-4253-86D7-D010ED16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728-E571-41A8-BFD1-C4F16DA9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39FA-3C08-44D4-BE92-68A3157B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C197-FBB3-4CD8-A1EC-115F96B9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54B2-1B36-4D52-BAE5-1F1A4FA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097B-9BC7-48B2-9F7F-1F30266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70EA-432C-4CE8-8900-2B38C1FA4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8633-CFCD-43CA-B53F-1AD6D930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44F-EEAF-4967-90A0-3C3F912A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8216-561A-40DA-941B-B03E9ED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FC1E-65A8-4BE2-B6B1-66F5AF3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83FB-D01F-4BF4-9E94-7BC363C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670-ECC2-4208-81E7-E1519C05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DE7-9CC5-454C-98D7-F8069F8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2789-8BD2-46CE-AF7A-C5C7CBA6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733E-FD0B-4D48-AA33-EF824825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49E-A05F-4407-8A7E-36953629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6627-9D85-4CA0-84E3-B0B24B4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95B6-39DB-4988-A6F0-EFE723A3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3863-E172-4234-9A5A-D858B36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AC60-27D5-41A6-A4DB-86E2EA8B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6A12-0596-470E-A80D-7043BB4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FE80-E1B7-4B4C-A310-E6C3727A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1CE4-185E-496C-98F3-5AD7DE93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3C29-008D-40DC-BE27-AF8156D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00AE-5CF8-45D1-A165-8823A9B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BE93-0428-414D-943F-B5803CC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9110-1ED9-4EF3-A712-7D73908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D589-4CF4-445A-BE12-B49286F6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6F51-4C97-4B58-A175-1D9F1837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680D-ADEA-4D88-A95E-89291FAF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9ECE5-147C-4D29-BF0E-A12051CF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56CEA-2245-47C0-A03A-972779C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023C-FD05-42D0-A0C0-4C6F1B44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C0F5-B11C-4F88-9B94-2E7C53B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963-BD83-4E2C-AE4F-C96147C1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6C688-B0F5-4609-B323-996C1977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5276-166E-4A78-BDBF-AF2959B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39B0-3B20-45A6-BD77-6A35E87B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2D05-3153-430F-ABFF-91FB021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2BE7B-EB38-4232-B4FC-69C3A0D6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3169-236B-4D4E-853B-DB6A1C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5E1F-96FC-4096-9AAA-D45274D3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F443-174D-48EE-8CE9-22BAC648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C49-B4AB-40BD-A852-9F5830A7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BBB7-9188-4207-AB31-BF37A868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D46B-8662-4050-8AF7-81B5BAF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CC6A-2A9C-420B-B8C8-9AF43EA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7C4-9B38-4B79-81D6-69212E2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89932-286C-42C7-AA77-D466E741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DC0D-06BB-4A07-9EE8-BF56F1C8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64D6-14AD-4006-B75C-1CD55F98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504A-E388-444C-858E-B1FDF46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F808-C1C7-49B1-977C-21811E0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FC2DB-9B50-4BE4-8C9B-BE3E529A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EFB4-9713-43DA-8F70-64F7002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482-45C0-4F65-874F-F23E482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35B-E45D-4D8B-A5AD-8F56B5D9C37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5F4E-BBD8-44B0-90D8-7864C70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2F64-50E2-45F4-8A87-4599AF12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73CF-7DC8-448F-9E67-5D74719C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36" y="-13522"/>
            <a:ext cx="11236813" cy="56296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Technical Specialist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2C71B1-FFA4-4FB5-B6A7-D25E245EE937}"/>
              </a:ext>
            </a:extLst>
          </p:cNvPr>
          <p:cNvGrpSpPr/>
          <p:nvPr/>
        </p:nvGrpSpPr>
        <p:grpSpPr>
          <a:xfrm>
            <a:off x="2530569" y="4925503"/>
            <a:ext cx="1737851" cy="1005839"/>
            <a:chOff x="3034491" y="5134428"/>
            <a:chExt cx="1737851" cy="914400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>
              <a:off x="4211967" y="5590834"/>
              <a:ext cx="914400" cy="1588"/>
            </a:xfrm>
            <a:prstGeom prst="line">
              <a:avLst/>
            </a:prstGeom>
            <a:ln w="28575">
              <a:solidFill>
                <a:srgbClr val="FF9675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428191" y="5134601"/>
              <a:ext cx="134415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HIGHLIGHTS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9675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&amp; SKILLS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967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3" name="Oval 5" descr="Skill"/>
            <p:cNvSpPr>
              <a:spLocks noChangeArrowheads="1"/>
            </p:cNvSpPr>
            <p:nvPr/>
          </p:nvSpPr>
          <p:spPr bwMode="auto">
            <a:xfrm>
              <a:off x="3034491" y="5214244"/>
              <a:ext cx="393700" cy="393700"/>
            </a:xfrm>
            <a:prstGeom prst="ellipse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8C1E7B-53CB-468C-8B7A-58357DE7478D}"/>
              </a:ext>
            </a:extLst>
          </p:cNvPr>
          <p:cNvGrpSpPr/>
          <p:nvPr/>
        </p:nvGrpSpPr>
        <p:grpSpPr>
          <a:xfrm>
            <a:off x="2490488" y="2915083"/>
            <a:ext cx="1682876" cy="1130769"/>
            <a:chOff x="2985497" y="3496439"/>
            <a:chExt cx="1682876" cy="1018021"/>
          </a:xfrm>
        </p:grpSpPr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4666207" y="3496439"/>
              <a:ext cx="2166" cy="1018021"/>
            </a:xfrm>
            <a:prstGeom prst="line">
              <a:avLst/>
            </a:prstGeom>
            <a:ln w="28575">
              <a:solidFill>
                <a:srgbClr val="336699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1001" y="3572962"/>
              <a:ext cx="1284326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2E5C8A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EXPERIENCE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2E5C8A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Oval 7" descr="Skill"/>
            <p:cNvSpPr>
              <a:spLocks noChangeArrowheads="1"/>
            </p:cNvSpPr>
            <p:nvPr/>
          </p:nvSpPr>
          <p:spPr bwMode="auto">
            <a:xfrm>
              <a:off x="2985497" y="3572962"/>
              <a:ext cx="393192" cy="393192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8981F0-F6DA-4E51-B996-2344D48DF594}"/>
              </a:ext>
            </a:extLst>
          </p:cNvPr>
          <p:cNvGrpSpPr/>
          <p:nvPr/>
        </p:nvGrpSpPr>
        <p:grpSpPr>
          <a:xfrm>
            <a:off x="2519981" y="718252"/>
            <a:ext cx="1680002" cy="1630595"/>
            <a:chOff x="3002885" y="1447149"/>
            <a:chExt cx="1680002" cy="1415442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 bwMode="auto">
            <a:xfrm>
              <a:off x="4669961" y="1539548"/>
              <a:ext cx="12926" cy="1323043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388421" y="1447149"/>
              <a:ext cx="92474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PROFILE</a:t>
              </a:r>
              <a:endPara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5" name="Oval 8" descr="Profile 1"/>
            <p:cNvSpPr>
              <a:spLocks noChangeArrowheads="1"/>
            </p:cNvSpPr>
            <p:nvPr/>
          </p:nvSpPr>
          <p:spPr bwMode="auto">
            <a:xfrm>
              <a:off x="3002885" y="1465286"/>
              <a:ext cx="393192" cy="393192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173364" y="639290"/>
            <a:ext cx="782241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 13+ years of experience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IT in Development for multiple mobile and web platform using Python, Node.js, PHP with web frameworks such as React JS, Angular,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develop &amp; support mobile and web Applications.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Strong experience in developing serverless microservices architecture.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Excellent Knowledge in innovating solution to increase productivity of product for end user and development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in multi cloud development using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Redhat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Openshift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platform with docker and Kubernetes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yaml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Hands on experiences for databases Oracle, Mongo DB, Redis, MYSQL, DynamoDB, Cosmos DB and Indexed DB.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Expertise in implementing MVC Design pattern in .NET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developing complete microservice architecture using AWS Cloud Formation, Step functions and serverless Lambda function to maintain application performance by dividing less used features to microservices.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Experience in understanding application requirements, developing engineering strategies.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1646" y="4811418"/>
            <a:ext cx="7822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CCNA and MCSC certification training,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and Networking Diploma, ASET Delhi, 2010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Computer Applications, Delhi Rajghat, Indira Gandhi National Open University (I.G.N.O.U) 2015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Certifications: Core PMI 2017, Agile Foundation 2017, Telecom Basics 2020, CMMI 2.0 2020, HIPPA Security 2020, Performance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2022, Business Aligned Framework (BAF) Overview 2023, Six Sigma and Lean 2023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experience in End to End Application with Cloud and Mobile application performance skills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 to Python, Node.js and PHP as backend languages on AWS cloud infrastructure.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Expertise 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 Communication, Ecommerce, Travel and Engineering Technology.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technical support and customer support experience for applications across the globe.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2505" y="2800713"/>
            <a:ext cx="782241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Eon Home, Python Node.js GENAI development, 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Telstra Python and Node.js Serverless Microservice development, 2023-2024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Project Timeline Management, Node.js, 2022 – 2023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Cloudlink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SDK, Node.js, 2021-2022 [HCL]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PGI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Globalmeet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Node.js and React JS, 2021 [HCL]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Mitel Premium Attendant application, Node.js and Angular application, Technical Lead, 2016-2021 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Tokbox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Hybrid Application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developement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2016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HCL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Expedia, Angular IONIC and Cordova Hybrid Application Development, 2015-2016, [Refine Interactive Pvt. Ltd.]</a:t>
            </a:r>
          </a:p>
          <a:p>
            <a:pPr marL="171450" marR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Magento/Joomla/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 for domestic India Clients,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2011-2015, [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Brennstoff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Marcom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Winsoft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DB351D-986D-49CB-9A14-4705E8E49A05}"/>
              </a:ext>
            </a:extLst>
          </p:cNvPr>
          <p:cNvGrpSpPr/>
          <p:nvPr/>
        </p:nvGrpSpPr>
        <p:grpSpPr>
          <a:xfrm>
            <a:off x="28215" y="655410"/>
            <a:ext cx="2319602" cy="5970420"/>
            <a:chOff x="68980" y="1295400"/>
            <a:chExt cx="2319602" cy="492423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02574" y="1295400"/>
              <a:ext cx="2177095" cy="4924230"/>
            </a:xfrm>
            <a:prstGeom prst="rect">
              <a:avLst/>
            </a:prstGeom>
            <a:solidFill>
              <a:srgbClr val="2E5C8A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E8D621-343E-4064-B836-84FF6410D564}"/>
                </a:ext>
              </a:extLst>
            </p:cNvPr>
            <p:cNvGrpSpPr/>
            <p:nvPr/>
          </p:nvGrpSpPr>
          <p:grpSpPr>
            <a:xfrm>
              <a:off x="68980" y="3297045"/>
              <a:ext cx="2319602" cy="626708"/>
              <a:chOff x="68980" y="3297045"/>
              <a:chExt cx="2319602" cy="62670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980" y="3297045"/>
                <a:ext cx="2319602" cy="27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Ranjan Sharma 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>
                <a:off x="423367" y="3922165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A8A636-A3CE-4B0A-A67B-3FA5052B13BA}"/>
                </a:ext>
              </a:extLst>
            </p:cNvPr>
            <p:cNvGrpSpPr/>
            <p:nvPr/>
          </p:nvGrpSpPr>
          <p:grpSpPr>
            <a:xfrm>
              <a:off x="210863" y="4729388"/>
              <a:ext cx="2168806" cy="734474"/>
              <a:chOff x="210864" y="5594276"/>
              <a:chExt cx="2168806" cy="73447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10864" y="5947982"/>
                <a:ext cx="2168806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Track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>
                <a:off x="423368" y="5594276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1EA66-AC51-4A8B-A9D1-A9BF54379126}"/>
                </a:ext>
              </a:extLst>
            </p:cNvPr>
            <p:cNvGrpSpPr/>
            <p:nvPr/>
          </p:nvGrpSpPr>
          <p:grpSpPr>
            <a:xfrm>
              <a:off x="251169" y="3806682"/>
              <a:ext cx="2079534" cy="1148088"/>
              <a:chOff x="251170" y="4527124"/>
              <a:chExt cx="2079534" cy="114808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480515" y="4527124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251170" y="5294444"/>
                <a:ext cx="2079534" cy="38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Proposed Role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Senior Technical lead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EE8C7A-1DBB-4B79-97BA-17C6C7FDD275}"/>
                </a:ext>
              </a:extLst>
            </p:cNvPr>
            <p:cNvGrpSpPr/>
            <p:nvPr/>
          </p:nvGrpSpPr>
          <p:grpSpPr>
            <a:xfrm>
              <a:off x="210863" y="5543007"/>
              <a:ext cx="2168806" cy="602588"/>
              <a:chOff x="210864" y="5836902"/>
              <a:chExt cx="2168806" cy="6025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175903-A4DB-41B6-B348-3E99184ACBDC}"/>
                  </a:ext>
                </a:extLst>
              </p:cNvPr>
              <p:cNvSpPr/>
              <p:nvPr/>
            </p:nvSpPr>
            <p:spPr>
              <a:xfrm>
                <a:off x="210864" y="5906415"/>
                <a:ext cx="2168806" cy="5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itchFamily="18" charset="0"/>
                    <a:cs typeface="Calibri" pitchFamily="34" charset="0"/>
                  </a:rPr>
                  <a:t>Domain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FFD44B"/>
                    </a:solidFill>
                    <a:latin typeface="Calibri" panose="020F0502020204030204" pitchFamily="34" charset="0"/>
                    <a:cs typeface="Calibri" pitchFamily="34" charset="0"/>
                  </a:rPr>
                  <a:t>Software Engineering Technology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D44B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D505CF-82B2-4711-BC79-12628DCAC56C}"/>
                  </a:ext>
                </a:extLst>
              </p:cNvPr>
              <p:cNvCxnSpPr/>
              <p:nvPr/>
            </p:nvCxnSpPr>
            <p:spPr bwMode="auto">
              <a:xfrm>
                <a:off x="423368" y="5836902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8071A2-D64F-4212-BF5F-EBA4F0B03984}"/>
                </a:ext>
              </a:extLst>
            </p:cNvPr>
            <p:cNvGrpSpPr/>
            <p:nvPr/>
          </p:nvGrpSpPr>
          <p:grpSpPr>
            <a:xfrm>
              <a:off x="251169" y="5612520"/>
              <a:ext cx="2079534" cy="276999"/>
              <a:chOff x="251170" y="5349278"/>
              <a:chExt cx="2079534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6FC2F31-6E27-4371-AA15-98552F45067E}"/>
                  </a:ext>
                </a:extLst>
              </p:cNvPr>
              <p:cNvSpPr/>
              <p:nvPr/>
            </p:nvSpPr>
            <p:spPr>
              <a:xfrm>
                <a:off x="251170" y="5349278"/>
                <a:ext cx="2079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itchFamily="18" charset="0"/>
                  <a:cs typeface="Calibri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C54B0F1-4ECC-4261-AB06-D6A318F3B5A4}"/>
                  </a:ext>
                </a:extLst>
              </p:cNvPr>
              <p:cNvCxnSpPr/>
              <p:nvPr/>
            </p:nvCxnSpPr>
            <p:spPr bwMode="auto">
              <a:xfrm>
                <a:off x="423368" y="5552710"/>
                <a:ext cx="1735138" cy="1588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06EDD5-65A9-48F2-B341-5BB8282101AF}"/>
              </a:ext>
            </a:extLst>
          </p:cNvPr>
          <p:cNvSpPr txBox="1"/>
          <p:nvPr/>
        </p:nvSpPr>
        <p:spPr>
          <a:xfrm>
            <a:off x="379335" y="4058639"/>
            <a:ext cx="190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itchFamily="18" charset="0"/>
                <a:cs typeface="Calibri" pitchFamily="34" charset="0"/>
              </a:rPr>
              <a:t>Location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D44B"/>
                </a:solidFill>
                <a:latin typeface="Calibri" panose="020F0502020204030204" pitchFamily="34" charset="0"/>
                <a:cs typeface="Calibri" pitchFamily="34" charset="0"/>
              </a:rPr>
              <a:t>Noida,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D44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 India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5B1386-BD6A-43CE-9217-14DE68FEA14B}"/>
              </a:ext>
            </a:extLst>
          </p:cNvPr>
          <p:cNvCxnSpPr>
            <a:cxnSpLocks/>
          </p:cNvCxnSpPr>
          <p:nvPr/>
        </p:nvCxnSpPr>
        <p:spPr>
          <a:xfrm>
            <a:off x="210404" y="496502"/>
            <a:ext cx="1149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F5231195-E698-5B99-C0A7-A4B1C7151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71" b="99194" l="5618" r="96629">
                        <a14:foregroundMark x1="5618" y1="95968" x2="5618" y2="95968"/>
                        <a14:foregroundMark x1="85393" y1="74194" x2="85393" y2="74194"/>
                        <a14:foregroundMark x1="64045" y1="83871" x2="64045" y2="83871"/>
                        <a14:foregroundMark x1="60674" y1="95968" x2="60674" y2="95968"/>
                        <a14:foregroundMark x1="16854" y1="95161" x2="16854" y2="95161"/>
                        <a14:foregroundMark x1="6742" y1="83065" x2="6742" y2="83065"/>
                        <a14:foregroundMark x1="6742" y1="83065" x2="6742" y2="83065"/>
                        <a14:foregroundMark x1="6742" y1="83065" x2="6742" y2="83065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87640" y1="96774" x2="87640" y2="96774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92135" y1="83065" x2="92135" y2="83065"/>
                        <a14:foregroundMark x1="71910" y1="64516" x2="96629" y2="99194"/>
                        <a14:foregroundMark x1="96629" y1="99194" x2="48315" y2="92742"/>
                        <a14:foregroundMark x1="24235" y1="80034" x2="14291" y2="74786"/>
                        <a14:foregroundMark x1="48315" y1="92742" x2="26486" y2="81222"/>
                        <a14:backgroundMark x1="92135" y1="8065" x2="92135" y2="8065"/>
                        <a14:backgroundMark x1="20225" y1="64516" x2="20225" y2="64516"/>
                        <a14:backgroundMark x1="23596" y1="62903" x2="8989" y2="64516"/>
                        <a14:backgroundMark x1="24719" y1="58065" x2="13483" y2="62097"/>
                        <a14:backgroundMark x1="13483" y1="62097" x2="25843" y2="5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1" y="915880"/>
            <a:ext cx="1373709" cy="19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460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Technical Specialist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Verma</dc:creator>
  <cp:lastModifiedBy>Ranjan Sharma</cp:lastModifiedBy>
  <cp:revision>31</cp:revision>
  <dcterms:created xsi:type="dcterms:W3CDTF">2021-11-30T02:29:37Z</dcterms:created>
  <dcterms:modified xsi:type="dcterms:W3CDTF">2024-09-03T15:38:40Z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51f3207d-af8a-4c68-a407-b7d62a0d8997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