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255D54-DCC7-4AEA-9A0D-ADE65BFAD0FD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908C0-6246-437D-B523-3F58C28E7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3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3541C-E0F6-44E4-AF8B-BC12BB1328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08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2749-68B1-4B2E-94C0-0243F1488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092FA9-52FA-4E85-9141-88D648F42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31BD7-BC61-435B-BCE3-FE4E6E131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A035B-E45D-4D8B-A5AD-8F56B5D9C378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17939-5128-43A1-8604-2A72DF108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38A3B-4831-4253-86D7-D010ED161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73CF-7DC8-448F-9E67-5D74719CA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51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6C728-E571-41A8-BFD1-C4F16DA99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939FA-3C08-44D4-BE92-68A3157B2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7C197-FBB3-4CD8-A1EC-115F96B96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A035B-E45D-4D8B-A5AD-8F56B5D9C378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F54B2-1B36-4D52-BAE5-1F1A4FA6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1097B-9BC7-48B2-9F7F-1F30266EB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73CF-7DC8-448F-9E67-5D74719CA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89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0070EA-432C-4CE8-8900-2B38C1FA4D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288633-CFCD-43CA-B53F-1AD6D9301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5644F-EEAF-4967-90A0-3C3F912AC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A035B-E45D-4D8B-A5AD-8F56B5D9C378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28216-561A-40DA-941B-B03E9ED64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9FC1E-65A8-4BE2-B6B1-66F5AF364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73CF-7DC8-448F-9E67-5D74719CA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8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E83FB-D01F-4BF4-9E94-7BC363C51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0B670-ECC2-4208-81E7-E1519C053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82DE7-9CC5-454C-98D7-F8069F84C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A035B-E45D-4D8B-A5AD-8F56B5D9C378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F2789-8BD2-46CE-AF7A-C5C7CBA6C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3733E-FD0B-4D48-AA33-EF8248254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73CF-7DC8-448F-9E67-5D74719CA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65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A49E-A05F-4407-8A7E-369536297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76627-9D85-4CA0-84E3-B0B24B44E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E95B6-39DB-4988-A6F0-EFE723A34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A035B-E45D-4D8B-A5AD-8F56B5D9C378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93863-E172-4234-9A5A-D858B36E2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0AC60-27D5-41A6-A4DB-86E2EA8B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73CF-7DC8-448F-9E67-5D74719CA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2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C6A12-0596-470E-A80D-7043BB4D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DFE80-E1B7-4B4C-A310-E6C3727AB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F1CE4-185E-496C-98F3-5AD7DE934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63C29-008D-40DC-BE27-AF8156D72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A035B-E45D-4D8B-A5AD-8F56B5D9C378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300AE-5CF8-45D1-A165-8823A9BDF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3BE93-0428-414D-943F-B5803CC3F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73CF-7DC8-448F-9E67-5D74719CA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16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D9110-1ED9-4EF3-A712-7D739082B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7D589-4CF4-445A-BE12-B49286F62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26F51-4C97-4B58-A175-1D9F18371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20680D-ADEA-4D88-A95E-89291FAF7F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79ECE5-147C-4D29-BF0E-A12051CF1D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356CEA-2245-47C0-A03A-972779CBA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A035B-E45D-4D8B-A5AD-8F56B5D9C378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38023C-FD05-42D0-A0C0-4C6F1B44A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2CC0F5-B11C-4F88-9B94-2E7C53B57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73CF-7DC8-448F-9E67-5D74719CA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38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15963-BD83-4E2C-AE4F-C96147C19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06C688-B0F5-4609-B323-996C19775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A035B-E45D-4D8B-A5AD-8F56B5D9C378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35276-166E-4A78-BDBF-AF2959B06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CC39B0-3B20-45A6-BD77-6A35E87BE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73CF-7DC8-448F-9E67-5D74719CA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6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BD2D05-3153-430F-ABFF-91FB021F5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A035B-E45D-4D8B-A5AD-8F56B5D9C378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02BE7B-EB38-4232-B4FC-69C3A0D63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23169-236B-4D4E-853B-DB6A1C067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73CF-7DC8-448F-9E67-5D74719CA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43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5E1F-96FC-4096-9AAA-D45274D3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5F443-174D-48EE-8CE9-22BAC648C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0BC49-B4AB-40BD-A852-9F5830A7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1BBB7-9188-4207-AB31-BF37A8680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A035B-E45D-4D8B-A5AD-8F56B5D9C378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7D46B-8662-4050-8AF7-81B5BAFF3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CCC6A-2A9C-420B-B8C8-9AF43EA81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73CF-7DC8-448F-9E67-5D74719CA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4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F07C4-9B38-4B79-81D6-69212E2EE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489932-286C-42C7-AA77-D466E741B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64DC0D-06BB-4A07-9EE8-BF56F1C89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A64D6-14AD-4006-B75C-1CD55F98E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A035B-E45D-4D8B-A5AD-8F56B5D9C378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A504A-E388-444C-858E-B1FDF463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1F808-C1C7-49B1-977C-21811E06C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73CF-7DC8-448F-9E67-5D74719CA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7FC2DB-9B50-4BE4-8C9B-BE3E529AA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2EFB4-9713-43DA-8F70-64F70029B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3E482-45C0-4F65-874F-F23E4821C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A035B-E45D-4D8B-A5AD-8F56B5D9C378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75F4E-BBD8-44B0-90D8-7864C7051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22F64-50E2-45F4-8A87-4599AF122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73CF-7DC8-448F-9E67-5D74719CA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1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936" y="-13522"/>
            <a:ext cx="11236813" cy="562960"/>
          </a:xfrm>
        </p:spPr>
        <p:txBody>
          <a:bodyPr>
            <a:normAutofit/>
          </a:bodyPr>
          <a:lstStyle/>
          <a:p>
            <a:r>
              <a:rPr lang="en-IN" sz="2000" b="1" dirty="0">
                <a:solidFill>
                  <a:schemeClr val="accent1"/>
                </a:solidFill>
              </a:rPr>
              <a:t>Technical Specialist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B2C71B1-FFA4-4FB5-B6A7-D25E245EE937}"/>
              </a:ext>
            </a:extLst>
          </p:cNvPr>
          <p:cNvGrpSpPr/>
          <p:nvPr/>
        </p:nvGrpSpPr>
        <p:grpSpPr>
          <a:xfrm>
            <a:off x="2530569" y="4925503"/>
            <a:ext cx="1737851" cy="1005839"/>
            <a:chOff x="3034491" y="5134428"/>
            <a:chExt cx="1737851" cy="914400"/>
          </a:xfrm>
        </p:grpSpPr>
        <p:cxnSp>
          <p:nvCxnSpPr>
            <p:cNvPr id="41" name="Straight Connector 40"/>
            <p:cNvCxnSpPr/>
            <p:nvPr/>
          </p:nvCxnSpPr>
          <p:spPr bwMode="auto">
            <a:xfrm rot="5400000">
              <a:off x="4211967" y="5590834"/>
              <a:ext cx="914400" cy="1588"/>
            </a:xfrm>
            <a:prstGeom prst="line">
              <a:avLst/>
            </a:prstGeom>
            <a:ln w="28575">
              <a:solidFill>
                <a:srgbClr val="FF9675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3428191" y="5134601"/>
              <a:ext cx="1344151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1700" b="1" i="0" u="none" strike="noStrike" kern="1200" cap="none" spc="0" normalizeH="0" baseline="0" noProof="0" dirty="0">
                  <a:ln>
                    <a:noFill/>
                  </a:ln>
                  <a:solidFill>
                    <a:srgbClr val="FF9675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HIGHLIGHTS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1700" b="1" i="0" u="none" strike="noStrike" kern="1200" cap="none" spc="0" normalizeH="0" baseline="0" noProof="0" dirty="0">
                  <a:ln>
                    <a:noFill/>
                  </a:ln>
                  <a:solidFill>
                    <a:srgbClr val="FF9675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&amp; SKILLS</a:t>
              </a:r>
              <a:endPara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FF9675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43" name="Oval 5" descr="Skill"/>
            <p:cNvSpPr>
              <a:spLocks noChangeArrowheads="1"/>
            </p:cNvSpPr>
            <p:nvPr/>
          </p:nvSpPr>
          <p:spPr bwMode="auto">
            <a:xfrm>
              <a:off x="3034491" y="5214244"/>
              <a:ext cx="393700" cy="393700"/>
            </a:xfrm>
            <a:prstGeom prst="ellipse">
              <a:avLst/>
            </a:prstGeom>
            <a:blipFill dpi="0" rotWithShape="0">
              <a:blip r:embed="rId3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38C1E7B-53CB-468C-8B7A-58357DE7478D}"/>
              </a:ext>
            </a:extLst>
          </p:cNvPr>
          <p:cNvGrpSpPr/>
          <p:nvPr/>
        </p:nvGrpSpPr>
        <p:grpSpPr>
          <a:xfrm>
            <a:off x="2490488" y="2782080"/>
            <a:ext cx="1682876" cy="1130769"/>
            <a:chOff x="2985497" y="3496439"/>
            <a:chExt cx="1682876" cy="1018021"/>
          </a:xfrm>
        </p:grpSpPr>
        <p:cxnSp>
          <p:nvCxnSpPr>
            <p:cNvPr id="34" name="Straight Connector 33"/>
            <p:cNvCxnSpPr>
              <a:cxnSpLocks/>
            </p:cNvCxnSpPr>
            <p:nvPr/>
          </p:nvCxnSpPr>
          <p:spPr bwMode="auto">
            <a:xfrm>
              <a:off x="4666207" y="3496439"/>
              <a:ext cx="2166" cy="1018021"/>
            </a:xfrm>
            <a:prstGeom prst="line">
              <a:avLst/>
            </a:prstGeom>
            <a:ln w="28575">
              <a:solidFill>
                <a:srgbClr val="336699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3351001" y="3572962"/>
              <a:ext cx="1284326" cy="3539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1700" b="1" i="0" u="none" strike="noStrike" kern="1200" cap="none" spc="0" normalizeH="0" baseline="0" noProof="0" dirty="0">
                  <a:ln>
                    <a:noFill/>
                  </a:ln>
                  <a:solidFill>
                    <a:srgbClr val="2E5C8A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EXPERIENCE</a:t>
              </a:r>
              <a:endPara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2E5C8A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44" name="Oval 7" descr="Skill"/>
            <p:cNvSpPr>
              <a:spLocks noChangeArrowheads="1"/>
            </p:cNvSpPr>
            <p:nvPr/>
          </p:nvSpPr>
          <p:spPr bwMode="auto">
            <a:xfrm>
              <a:off x="2985497" y="3572962"/>
              <a:ext cx="393192" cy="393192"/>
            </a:xfrm>
            <a:prstGeom prst="ellipse">
              <a:avLst/>
            </a:prstGeom>
            <a:blipFill dpi="0" rotWithShape="0">
              <a:blip r:embed="rId4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98981F0-F6DA-4E51-B996-2344D48DF594}"/>
              </a:ext>
            </a:extLst>
          </p:cNvPr>
          <p:cNvGrpSpPr/>
          <p:nvPr/>
        </p:nvGrpSpPr>
        <p:grpSpPr>
          <a:xfrm>
            <a:off x="2519981" y="585247"/>
            <a:ext cx="1680002" cy="1630595"/>
            <a:chOff x="3002885" y="1447149"/>
            <a:chExt cx="1680002" cy="1415442"/>
          </a:xfrm>
        </p:grpSpPr>
        <p:cxnSp>
          <p:nvCxnSpPr>
            <p:cNvPr id="33" name="Straight Connector 32"/>
            <p:cNvCxnSpPr>
              <a:cxnSpLocks/>
            </p:cNvCxnSpPr>
            <p:nvPr/>
          </p:nvCxnSpPr>
          <p:spPr bwMode="auto">
            <a:xfrm>
              <a:off x="4669961" y="1539548"/>
              <a:ext cx="12926" cy="1323043"/>
            </a:xfrm>
            <a:prstGeom prst="line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3388421" y="1447149"/>
              <a:ext cx="924740" cy="3539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17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PROFILE</a:t>
              </a:r>
              <a:endPara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45" name="Oval 8" descr="Profile 1"/>
            <p:cNvSpPr>
              <a:spLocks noChangeArrowheads="1"/>
            </p:cNvSpPr>
            <p:nvPr/>
          </p:nvSpPr>
          <p:spPr bwMode="auto">
            <a:xfrm>
              <a:off x="3002885" y="1465286"/>
              <a:ext cx="393192" cy="393192"/>
            </a:xfrm>
            <a:prstGeom prst="ellipse">
              <a:avLst/>
            </a:prstGeom>
            <a:blipFill dpi="0" rotWithShape="0">
              <a:blip r:embed="rId5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</p:grp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4173364" y="590307"/>
            <a:ext cx="782241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Over 13+ years of experience </a:t>
            </a: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 IT in Development for multiple mobile and web platform using Python, Node.js, PHP with web frameworks such as </a:t>
            </a:r>
            <a:r>
              <a:rPr lang="en-US" sz="12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Angular, React, Ionic, React Native, Bootstrap, Cordova, Electron JS, etc</a:t>
            </a: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Experience in develop &amp; support </a:t>
            </a:r>
            <a:r>
              <a:rPr lang="en-US" sz="12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browser apps , mobile, desktop and web Applications</a:t>
            </a: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Strong experience in developing serverless microservices architecture.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Excellent Knowledge in innovating solution</a:t>
            </a: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to increase productivity of product for end user and development team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Hands on experiences in </a:t>
            </a:r>
            <a:r>
              <a:rPr lang="en-US" sz="12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multi cloud development using </a:t>
            </a:r>
            <a:r>
              <a:rPr lang="en-US" sz="1200" b="1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Redhat</a:t>
            </a:r>
            <a:r>
              <a:rPr lang="en-US" sz="12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200" b="1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Openshift</a:t>
            </a:r>
            <a:r>
              <a:rPr lang="en-US" sz="12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platform</a:t>
            </a: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with docker and Kubernetes </a:t>
            </a:r>
            <a:r>
              <a:rPr lang="en-US" sz="12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yaml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Hands on experiences for databases </a:t>
            </a:r>
            <a:r>
              <a:rPr lang="en-US" sz="12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Oracle, Mongo DB, Redis, MYSQL, DynamoDB, Cosmos DB and Indexed DB</a:t>
            </a: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Experience in developing complete microservice architecture using AWS Cloud Formation, Step functions and serverless Lambda function to maintain application performance by dividing less used features to microservices.</a:t>
            </a:r>
            <a:endParaRPr lang="en-US"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Experience in understanding application requirements, developing engineering strategies.</a:t>
            </a:r>
            <a:endParaRPr lang="en-US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211646" y="4811418"/>
            <a:ext cx="782241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CCNA and MCSC certification training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ASET Delhi, 2010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Hardware and Networking Diploma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ASET Delhi, 2010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Bachelor of Computer Applications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Delhi Rajghat, Indira Gandhi National Open University (I.G.N.O.U) 2015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Certifications: Core PMI 2017, Agile Foundation 2017, Telecom Basics 2020, CMMI 2.0 2020, HIPPA Security 2020, Performance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management 2022, Business Aligned Framework (BAF) Overview 2023, Six Sigma and Lean 2023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Strong experience in End to End Application with </a:t>
            </a:r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Cloud and Mobile application performance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skills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Exposure to Python, Node.js and PHP as backend languages on AWS cloud infrastructure.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Expertise in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Tele Communication, Ecommerce, Travel and Engineering Technology.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technical support and customer support experience for applications across the globe.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192505" y="2684335"/>
            <a:ext cx="7822418" cy="212365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1450" marR="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Eon Home, Python Node.js GENAI development, 2024 [HCL]</a:t>
            </a:r>
          </a:p>
          <a:p>
            <a:pPr marL="171450" marR="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Telstra Python and Node.js </a:t>
            </a:r>
            <a:r>
              <a:rPr lang="en-US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Serverless Microservice development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2023-2024 [HCL]</a:t>
            </a:r>
          </a:p>
          <a:p>
            <a:pPr marL="171450" marR="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Cisco Project Timeline Management, Node.js and React.js, 2022 – 2023 [HCL]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marR="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Mitel 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Cloudlink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SDK, Node.js, 2021-2022 [HCL]</a:t>
            </a:r>
          </a:p>
          <a:p>
            <a:pPr marL="171450" marR="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PGI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Globalmeet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Node.js and React JS,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Browser Apps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Chrome/Firefox, 2021 [HCL]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marR="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Mitel Premium Attendant, NextGen and 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MiShare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application, Electron JS, Node.js, Angular, </a:t>
            </a:r>
            <a:r>
              <a:rPr lang="en-US" sz="1200" b="1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</a:t>
            </a:r>
            <a:r>
              <a:rPr lang="en-US" sz="12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ullstack</a:t>
            </a:r>
            <a:r>
              <a:rPr lang="en-US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application and Desktop applications 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Mac OS/Windows, Technical Lead, 2016-2021 [</a:t>
            </a: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HCL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]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marR="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Tokbox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Hybrid Application development for iOS/Android 8/Blackberry, 2016</a:t>
            </a: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[</a:t>
            </a: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HCL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]</a:t>
            </a:r>
          </a:p>
          <a:p>
            <a:pPr marL="171450" marR="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Expedia, Angular IONIC and Cordova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Hybrid Application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Development iOS/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Androd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2015-2016, [Refine Interactive]</a:t>
            </a:r>
          </a:p>
          <a:p>
            <a:pPr marL="171450" marR="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PHP Magento/Joomla/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Wordpress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/Angular/Node.js/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Jquery</a:t>
            </a:r>
            <a:r>
              <a:rPr lang="en-US" sz="1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Mobile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development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domestic India Clients, 2011-2015, [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Brennstoff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Marcom and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Winsoft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Solutions]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DB351D-986D-49CB-9A14-4705E8E49A05}"/>
              </a:ext>
            </a:extLst>
          </p:cNvPr>
          <p:cNvGrpSpPr/>
          <p:nvPr/>
        </p:nvGrpSpPr>
        <p:grpSpPr>
          <a:xfrm>
            <a:off x="28215" y="655410"/>
            <a:ext cx="2319602" cy="5970420"/>
            <a:chOff x="68980" y="1295400"/>
            <a:chExt cx="2319602" cy="4924230"/>
          </a:xfrm>
        </p:grpSpPr>
        <p:sp>
          <p:nvSpPr>
            <p:cNvPr id="26" name="Rectangle 25"/>
            <p:cNvSpPr/>
            <p:nvPr/>
          </p:nvSpPr>
          <p:spPr bwMode="auto">
            <a:xfrm>
              <a:off x="202574" y="1295400"/>
              <a:ext cx="2177095" cy="4924230"/>
            </a:xfrm>
            <a:prstGeom prst="rect">
              <a:avLst/>
            </a:prstGeom>
            <a:solidFill>
              <a:srgbClr val="2E5C8A"/>
            </a:solidFill>
            <a:ln w="3175" cap="flat" cmpd="sng" algn="ctr">
              <a:noFill/>
              <a:prstDash val="solid"/>
              <a:miter lim="800000"/>
              <a:headEnd type="none" w="sm" len="sm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0E8D621-343E-4064-B836-84FF6410D564}"/>
                </a:ext>
              </a:extLst>
            </p:cNvPr>
            <p:cNvGrpSpPr/>
            <p:nvPr/>
          </p:nvGrpSpPr>
          <p:grpSpPr>
            <a:xfrm>
              <a:off x="68980" y="3297045"/>
              <a:ext cx="2319602" cy="626708"/>
              <a:chOff x="68980" y="3297045"/>
              <a:chExt cx="2319602" cy="626708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68980" y="3297045"/>
                <a:ext cx="2319602" cy="2792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600" b="1" dirty="0">
                    <a:solidFill>
                      <a:srgbClr val="FFFFFF"/>
                    </a:solidFill>
                    <a:latin typeface="Calibri" panose="020F0502020204030204" pitchFamily="34" charset="0"/>
                    <a:ea typeface="Times New Roman" pitchFamily="18" charset="0"/>
                    <a:cs typeface="Calibri" pitchFamily="34" charset="0"/>
                  </a:rPr>
                  <a:t>Ranjan Sharma </a:t>
                </a:r>
              </a:p>
            </p:txBody>
          </p:sp>
          <p:cxnSp>
            <p:nvCxnSpPr>
              <p:cNvPr id="48" name="Straight Connector 47"/>
              <p:cNvCxnSpPr/>
              <p:nvPr/>
            </p:nvCxnSpPr>
            <p:spPr bwMode="auto">
              <a:xfrm>
                <a:off x="423367" y="3922165"/>
                <a:ext cx="1735138" cy="1588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DA8A636-A3CE-4B0A-A67B-3FA5052B13BA}"/>
                </a:ext>
              </a:extLst>
            </p:cNvPr>
            <p:cNvGrpSpPr/>
            <p:nvPr/>
          </p:nvGrpSpPr>
          <p:grpSpPr>
            <a:xfrm>
              <a:off x="210863" y="4729388"/>
              <a:ext cx="2168806" cy="734474"/>
              <a:chOff x="210864" y="5594276"/>
              <a:chExt cx="2168806" cy="734474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210864" y="5947982"/>
                <a:ext cx="2168806" cy="3807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Times New Roman" pitchFamily="18" charset="0"/>
                    <a:cs typeface="Calibri" pitchFamily="34" charset="0"/>
                  </a:rPr>
                  <a:t>Track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D44B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itchFamily="34" charset="0"/>
                </a:endParaRPr>
              </a:p>
            </p:txBody>
          </p:sp>
          <p:cxnSp>
            <p:nvCxnSpPr>
              <p:cNvPr id="53" name="Straight Connector 52"/>
              <p:cNvCxnSpPr/>
              <p:nvPr/>
            </p:nvCxnSpPr>
            <p:spPr bwMode="auto">
              <a:xfrm>
                <a:off x="423368" y="5594276"/>
                <a:ext cx="1735138" cy="1588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/>
                </a:solidFill>
                <a:prstDash val="sysDot"/>
                <a:miter lim="800000"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181EA66-AC51-4A8B-A9D1-A9BF54379126}"/>
                </a:ext>
              </a:extLst>
            </p:cNvPr>
            <p:cNvGrpSpPr/>
            <p:nvPr/>
          </p:nvGrpSpPr>
          <p:grpSpPr>
            <a:xfrm>
              <a:off x="251169" y="3806682"/>
              <a:ext cx="2079534" cy="1148088"/>
              <a:chOff x="251170" y="4527124"/>
              <a:chExt cx="2079534" cy="1148088"/>
            </a:xfrm>
          </p:grpSpPr>
          <p:cxnSp>
            <p:nvCxnSpPr>
              <p:cNvPr id="52" name="Straight Connector 51"/>
              <p:cNvCxnSpPr/>
              <p:nvPr/>
            </p:nvCxnSpPr>
            <p:spPr bwMode="auto">
              <a:xfrm>
                <a:off x="480515" y="4527124"/>
                <a:ext cx="1735138" cy="1588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/>
                </a:solidFill>
                <a:prstDash val="sysDot"/>
                <a:miter lim="800000"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</p:cxnSp>
          <p:sp>
            <p:nvSpPr>
              <p:cNvPr id="27" name="Rectangle 26"/>
              <p:cNvSpPr/>
              <p:nvPr/>
            </p:nvSpPr>
            <p:spPr>
              <a:xfrm>
                <a:off x="251170" y="5294444"/>
                <a:ext cx="2079534" cy="3807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Times New Roman" pitchFamily="18" charset="0"/>
                    <a:cs typeface="Calibri" pitchFamily="34" charset="0"/>
                  </a:rPr>
                  <a:t>Proposed Role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="1">
                    <a:solidFill>
                      <a:srgbClr val="FFD44B"/>
                    </a:solidFill>
                    <a:latin typeface="Calibri" panose="020F0502020204030204" pitchFamily="34" charset="0"/>
                    <a:cs typeface="Calibri" pitchFamily="34" charset="0"/>
                  </a:rPr>
                  <a:t>Technical Specialist</a:t>
                </a:r>
                <a:endPara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D44B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itchFamily="34" charset="0"/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1EE8C7A-1DBB-4B79-97BA-17C6C7FDD275}"/>
                </a:ext>
              </a:extLst>
            </p:cNvPr>
            <p:cNvGrpSpPr/>
            <p:nvPr/>
          </p:nvGrpSpPr>
          <p:grpSpPr>
            <a:xfrm>
              <a:off x="210863" y="5543007"/>
              <a:ext cx="2168806" cy="602588"/>
              <a:chOff x="210864" y="5836902"/>
              <a:chExt cx="2168806" cy="602588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B175903-A4DB-41B6-B348-3E99184ACBDC}"/>
                  </a:ext>
                </a:extLst>
              </p:cNvPr>
              <p:cNvSpPr/>
              <p:nvPr/>
            </p:nvSpPr>
            <p:spPr>
              <a:xfrm>
                <a:off x="210864" y="5906415"/>
                <a:ext cx="2168806" cy="5330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Times New Roman" pitchFamily="18" charset="0"/>
                    <a:cs typeface="Calibri" pitchFamily="34" charset="0"/>
                  </a:rPr>
                  <a:t>Domain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="1" dirty="0">
                    <a:solidFill>
                      <a:srgbClr val="FFD44B"/>
                    </a:solidFill>
                    <a:latin typeface="Calibri" panose="020F0502020204030204" pitchFamily="34" charset="0"/>
                    <a:cs typeface="Calibri" pitchFamily="34" charset="0"/>
                  </a:rPr>
                  <a:t>Software Engineering Technology</a:t>
                </a:r>
                <a:endPara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D44B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itchFamily="34" charset="0"/>
                </a:endParaRP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57D505CF-82B2-4711-BC79-12628DCAC56C}"/>
                  </a:ext>
                </a:extLst>
              </p:cNvPr>
              <p:cNvCxnSpPr/>
              <p:nvPr/>
            </p:nvCxnSpPr>
            <p:spPr bwMode="auto">
              <a:xfrm>
                <a:off x="423368" y="5836902"/>
                <a:ext cx="1735138" cy="1588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/>
                </a:solidFill>
                <a:prstDash val="sysDot"/>
                <a:miter lim="800000"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E8071A2-D64F-4212-BF5F-EBA4F0B03984}"/>
                </a:ext>
              </a:extLst>
            </p:cNvPr>
            <p:cNvGrpSpPr/>
            <p:nvPr/>
          </p:nvGrpSpPr>
          <p:grpSpPr>
            <a:xfrm>
              <a:off x="251169" y="5612520"/>
              <a:ext cx="2079534" cy="276999"/>
              <a:chOff x="251170" y="5349278"/>
              <a:chExt cx="2079534" cy="276999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6FC2F31-6E27-4371-AA15-98552F45067E}"/>
                  </a:ext>
                </a:extLst>
              </p:cNvPr>
              <p:cNvSpPr/>
              <p:nvPr/>
            </p:nvSpPr>
            <p:spPr>
              <a:xfrm>
                <a:off x="251170" y="5349278"/>
                <a:ext cx="2079534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itchFamily="18" charset="0"/>
                  <a:cs typeface="Calibri" pitchFamily="34" charset="0"/>
                </a:endParaRPr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DC54B0F1-4ECC-4261-AB06-D6A318F3B5A4}"/>
                  </a:ext>
                </a:extLst>
              </p:cNvPr>
              <p:cNvCxnSpPr/>
              <p:nvPr/>
            </p:nvCxnSpPr>
            <p:spPr bwMode="auto">
              <a:xfrm>
                <a:off x="423368" y="5552710"/>
                <a:ext cx="1735138" cy="1588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/>
                </a:solidFill>
                <a:prstDash val="sysDot"/>
                <a:miter lim="800000"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</p:cxnSp>
        </p:grp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F306EDD5-65A9-48F2-B341-5BB8282101AF}"/>
              </a:ext>
            </a:extLst>
          </p:cNvPr>
          <p:cNvSpPr txBox="1"/>
          <p:nvPr/>
        </p:nvSpPr>
        <p:spPr>
          <a:xfrm>
            <a:off x="379335" y="4058639"/>
            <a:ext cx="190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Times New Roman" pitchFamily="18" charset="0"/>
                <a:cs typeface="Calibri" pitchFamily="34" charset="0"/>
              </a:rPr>
              <a:t>Location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rgbClr val="FFD44B"/>
                </a:solidFill>
                <a:latin typeface="Calibri" panose="020F0502020204030204" pitchFamily="34" charset="0"/>
                <a:cs typeface="Calibri" pitchFamily="34" charset="0"/>
              </a:rPr>
              <a:t>Noida,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D44B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itchFamily="34" charset="0"/>
              </a:rPr>
              <a:t> India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25B1386-BD6A-43CE-9217-14DE68FEA14B}"/>
              </a:ext>
            </a:extLst>
          </p:cNvPr>
          <p:cNvCxnSpPr>
            <a:cxnSpLocks/>
          </p:cNvCxnSpPr>
          <p:nvPr/>
        </p:nvCxnSpPr>
        <p:spPr>
          <a:xfrm>
            <a:off x="210404" y="496502"/>
            <a:ext cx="114912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erson in a suit&#10;&#10;Description automatically generated">
            <a:extLst>
              <a:ext uri="{FF2B5EF4-FFF2-40B4-BE49-F238E27FC236}">
                <a16:creationId xmlns:a16="http://schemas.microsoft.com/office/drawing/2014/main" id="{F5231195-E698-5B99-C0A7-A4B1C7151A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871" b="99194" l="5618" r="96629">
                        <a14:foregroundMark x1="5618" y1="95968" x2="5618" y2="95968"/>
                        <a14:foregroundMark x1="85393" y1="74194" x2="85393" y2="74194"/>
                        <a14:foregroundMark x1="64045" y1="83871" x2="64045" y2="83871"/>
                        <a14:foregroundMark x1="60674" y1="95968" x2="60674" y2="95968"/>
                        <a14:foregroundMark x1="16854" y1="95161" x2="16854" y2="95161"/>
                        <a14:foregroundMark x1="6742" y1="83065" x2="6742" y2="83065"/>
                        <a14:foregroundMark x1="6742" y1="83065" x2="6742" y2="83065"/>
                        <a14:foregroundMark x1="6742" y1="83065" x2="6742" y2="83065"/>
                        <a14:foregroundMark x1="87640" y1="96774" x2="87640" y2="96774"/>
                        <a14:foregroundMark x1="87640" y1="96774" x2="87640" y2="96774"/>
                        <a14:foregroundMark x1="87640" y1="96774" x2="87640" y2="96774"/>
                        <a14:foregroundMark x1="87640" y1="96774" x2="87640" y2="96774"/>
                        <a14:foregroundMark x1="87640" y1="96774" x2="87640" y2="96774"/>
                        <a14:foregroundMark x1="92135" y1="83065" x2="92135" y2="83065"/>
                        <a14:foregroundMark x1="92135" y1="83065" x2="92135" y2="83065"/>
                        <a14:foregroundMark x1="92135" y1="83065" x2="92135" y2="83065"/>
                        <a14:foregroundMark x1="92135" y1="83065" x2="92135" y2="83065"/>
                        <a14:foregroundMark x1="71910" y1="64516" x2="96629" y2="99194"/>
                        <a14:foregroundMark x1="96629" y1="99194" x2="48315" y2="92742"/>
                        <a14:foregroundMark x1="24235" y1="80034" x2="14291" y2="74786"/>
                        <a14:foregroundMark x1="48315" y1="92742" x2="26486" y2="81222"/>
                        <a14:backgroundMark x1="92135" y1="8065" x2="92135" y2="8065"/>
                        <a14:backgroundMark x1="20225" y1="64516" x2="20225" y2="64516"/>
                        <a14:backgroundMark x1="23596" y1="62903" x2="8989" y2="64516"/>
                        <a14:backgroundMark x1="24719" y1="58065" x2="13483" y2="62097"/>
                        <a14:backgroundMark x1="13483" y1="62097" x2="25843" y2="588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91" y="915880"/>
            <a:ext cx="1373709" cy="191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470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505</Words>
  <Application>Microsoft Office PowerPoint</Application>
  <PresentationFormat>Widescreen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Technical Specialist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Dheeraj Verma</dc:creator>
  <cp:lastModifiedBy>Ranjan Sharma</cp:lastModifiedBy>
  <cp:revision>38</cp:revision>
  <dcterms:created xsi:type="dcterms:W3CDTF">2021-11-30T02:29:37Z</dcterms:created>
  <dcterms:modified xsi:type="dcterms:W3CDTF">2024-09-09T11:01:27Z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0372252d-5665-4ea6-8d17-aabf7bbd02ab</vt:lpwstr>
  </property>
  <property fmtid="{D5CDD505-2E9C-101B-9397-08002B2CF9AE}" pid="3" name="HCLClassification">
    <vt:lpwstr>HCL_Cla5s_Publ1c</vt:lpwstr>
  </property>
  <property fmtid="{D5CDD505-2E9C-101B-9397-08002B2CF9AE}" pid="4" name="HCLClassD6">
    <vt:lpwstr>False</vt:lpwstr>
  </property>
</Properties>
</file>