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7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55D54-DCC7-4AEA-9A0D-ADE65BFAD0FD}"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908C0-6246-437D-B523-3F58C28E7F03}" type="slidenum">
              <a:rPr lang="en-US" smtClean="0"/>
              <a:t>‹#›</a:t>
            </a:fld>
            <a:endParaRPr lang="en-US"/>
          </a:p>
        </p:txBody>
      </p:sp>
    </p:spTree>
    <p:extLst>
      <p:ext uri="{BB962C8B-B14F-4D97-AF65-F5344CB8AC3E}">
        <p14:creationId xmlns:p14="http://schemas.microsoft.com/office/powerpoint/2010/main" val="190923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D3541C-E0F6-44E4-AF8B-BC12BB13288B}" type="slidenum">
              <a:rPr lang="en-US" smtClean="0"/>
              <a:t>1</a:t>
            </a:fld>
            <a:endParaRPr lang="en-US"/>
          </a:p>
        </p:txBody>
      </p:sp>
    </p:spTree>
    <p:extLst>
      <p:ext uri="{BB962C8B-B14F-4D97-AF65-F5344CB8AC3E}">
        <p14:creationId xmlns:p14="http://schemas.microsoft.com/office/powerpoint/2010/main" val="387050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2749-68B1-4B2E-94C0-0243F1488F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092FA9-52FA-4E85-9141-88D648F42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331BD7-BC61-435B-BCE3-FE4E6E131F07}"/>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5" name="Footer Placeholder 4">
            <a:extLst>
              <a:ext uri="{FF2B5EF4-FFF2-40B4-BE49-F238E27FC236}">
                <a16:creationId xmlns:a16="http://schemas.microsoft.com/office/drawing/2014/main" id="{3BC17939-5128-43A1-8604-2A72DF108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38A3B-4831-4253-86D7-D010ED1614B1}"/>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92925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C728-E571-41A8-BFD1-C4F16DA990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2939FA-3C08-44D4-BE92-68A3157B2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C197-FBB3-4CD8-A1EC-115F96B9667D}"/>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5" name="Footer Placeholder 4">
            <a:extLst>
              <a:ext uri="{FF2B5EF4-FFF2-40B4-BE49-F238E27FC236}">
                <a16:creationId xmlns:a16="http://schemas.microsoft.com/office/drawing/2014/main" id="{432F54B2-1B36-4D52-BAE5-1F1A4FA6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1097B-9BC7-48B2-9F7F-1F30266EBD85}"/>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184328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070EA-432C-4CE8-8900-2B38C1FA4D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288633-CFCD-43CA-B53F-1AD6D9301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5644F-EEAF-4967-90A0-3C3F912AC77B}"/>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5" name="Footer Placeholder 4">
            <a:extLst>
              <a:ext uri="{FF2B5EF4-FFF2-40B4-BE49-F238E27FC236}">
                <a16:creationId xmlns:a16="http://schemas.microsoft.com/office/drawing/2014/main" id="{DA428216-561A-40DA-941B-B03E9ED64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9FC1E-65A8-4BE2-B6B1-66F5AF364789}"/>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214488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3FB-D01F-4BF4-9E94-7BC363C51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0B670-ECC2-4208-81E7-E1519C0539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82DE7-9CC5-454C-98D7-F8069F84C5F2}"/>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5" name="Footer Placeholder 4">
            <a:extLst>
              <a:ext uri="{FF2B5EF4-FFF2-40B4-BE49-F238E27FC236}">
                <a16:creationId xmlns:a16="http://schemas.microsoft.com/office/drawing/2014/main" id="{18EF2789-8BD2-46CE-AF7A-C5C7CBA6C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3733E-FD0B-4D48-AA33-EF8248254A67}"/>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122396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A49E-A05F-4407-8A7E-3695362978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576627-9D85-4CA0-84E3-B0B24B44E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E95B6-39DB-4988-A6F0-EFE723A34578}"/>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5" name="Footer Placeholder 4">
            <a:extLst>
              <a:ext uri="{FF2B5EF4-FFF2-40B4-BE49-F238E27FC236}">
                <a16:creationId xmlns:a16="http://schemas.microsoft.com/office/drawing/2014/main" id="{07E93863-E172-4234-9A5A-D858B36E2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0AC60-27D5-41A6-A4DB-86E2EA8B1613}"/>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261192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6A12-0596-470E-A80D-7043BB4D9C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DFE80-E1B7-4B4C-A310-E6C3727AB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F1CE4-185E-496C-98F3-5AD7DE934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E63C29-008D-40DC-BE27-AF8156D7297D}"/>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6" name="Footer Placeholder 5">
            <a:extLst>
              <a:ext uri="{FF2B5EF4-FFF2-40B4-BE49-F238E27FC236}">
                <a16:creationId xmlns:a16="http://schemas.microsoft.com/office/drawing/2014/main" id="{0BA300AE-5CF8-45D1-A165-8823A9BDF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3BE93-0428-414D-943F-B5803CC3F1AD}"/>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93611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9110-1ED9-4EF3-A712-7D739082B0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77D589-4CF4-445A-BE12-B49286F62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26F51-4C97-4B58-A175-1D9F18371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0680D-ADEA-4D88-A95E-89291FAF7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9ECE5-147C-4D29-BF0E-A12051CF1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356CEA-2245-47C0-A03A-972779CBAF22}"/>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8" name="Footer Placeholder 7">
            <a:extLst>
              <a:ext uri="{FF2B5EF4-FFF2-40B4-BE49-F238E27FC236}">
                <a16:creationId xmlns:a16="http://schemas.microsoft.com/office/drawing/2014/main" id="{1A38023C-FD05-42D0-A0C0-4C6F1B44A8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2CC0F5-B11C-4F88-9B94-2E7C53B57D1E}"/>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105943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5963-BD83-4E2C-AE4F-C96147C19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06C688-B0F5-4609-B323-996C19775B1D}"/>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4" name="Footer Placeholder 3">
            <a:extLst>
              <a:ext uri="{FF2B5EF4-FFF2-40B4-BE49-F238E27FC236}">
                <a16:creationId xmlns:a16="http://schemas.microsoft.com/office/drawing/2014/main" id="{B8935276-166E-4A78-BDBF-AF2959B065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CC39B0-3B20-45A6-BD77-6A35E87BEED3}"/>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316896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D2D05-3153-430F-ABFF-91FB021F5348}"/>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3" name="Footer Placeholder 2">
            <a:extLst>
              <a:ext uri="{FF2B5EF4-FFF2-40B4-BE49-F238E27FC236}">
                <a16:creationId xmlns:a16="http://schemas.microsoft.com/office/drawing/2014/main" id="{D002BE7B-EB38-4232-B4FC-69C3A0D63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B23169-236B-4D4E-853B-DB6A1C067C56}"/>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142874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5E1F-96FC-4096-9AAA-D45274D3C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15F443-174D-48EE-8CE9-22BAC648C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80BC49-B4AB-40BD-A852-9F5830A7B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1BBB7-9188-4207-AB31-BF37A868062E}"/>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6" name="Footer Placeholder 5">
            <a:extLst>
              <a:ext uri="{FF2B5EF4-FFF2-40B4-BE49-F238E27FC236}">
                <a16:creationId xmlns:a16="http://schemas.microsoft.com/office/drawing/2014/main" id="{CDC7D46B-8662-4050-8AF7-81B5BAFF3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CCC6A-2A9C-420B-B8C8-9AF43EA8126E}"/>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414124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07C4-9B38-4B79-81D6-69212E2EE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489932-286C-42C7-AA77-D466E741B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64DC0D-06BB-4A07-9EE8-BF56F1C8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A64D6-14AD-4006-B75C-1CD55F98E8BF}"/>
              </a:ext>
            </a:extLst>
          </p:cNvPr>
          <p:cNvSpPr>
            <a:spLocks noGrp="1"/>
          </p:cNvSpPr>
          <p:nvPr>
            <p:ph type="dt" sz="half" idx="10"/>
          </p:nvPr>
        </p:nvSpPr>
        <p:spPr/>
        <p:txBody>
          <a:bodyPr/>
          <a:lstStyle/>
          <a:p>
            <a:fld id="{92AA035B-E45D-4D8B-A5AD-8F56B5D9C378}" type="datetimeFigureOut">
              <a:rPr lang="en-US" smtClean="0"/>
              <a:t>9/9/2024</a:t>
            </a:fld>
            <a:endParaRPr lang="en-US"/>
          </a:p>
        </p:txBody>
      </p:sp>
      <p:sp>
        <p:nvSpPr>
          <p:cNvPr id="6" name="Footer Placeholder 5">
            <a:extLst>
              <a:ext uri="{FF2B5EF4-FFF2-40B4-BE49-F238E27FC236}">
                <a16:creationId xmlns:a16="http://schemas.microsoft.com/office/drawing/2014/main" id="{69FA504A-E388-444C-858E-B1FDF463B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C1F808-C1C7-49B1-977C-21811E06CFE1}"/>
              </a:ext>
            </a:extLst>
          </p:cNvPr>
          <p:cNvSpPr>
            <a:spLocks noGrp="1"/>
          </p:cNvSpPr>
          <p:nvPr>
            <p:ph type="sldNum" sz="quarter" idx="12"/>
          </p:nvPr>
        </p:nvSpPr>
        <p:spPr/>
        <p:txBody>
          <a:bodyPr/>
          <a:lstStyle/>
          <a:p>
            <a:fld id="{407773CF-7DC8-448F-9E67-5D74719CA643}" type="slidenum">
              <a:rPr lang="en-US" smtClean="0"/>
              <a:t>‹#›</a:t>
            </a:fld>
            <a:endParaRPr lang="en-US"/>
          </a:p>
        </p:txBody>
      </p:sp>
    </p:spTree>
    <p:extLst>
      <p:ext uri="{BB962C8B-B14F-4D97-AF65-F5344CB8AC3E}">
        <p14:creationId xmlns:p14="http://schemas.microsoft.com/office/powerpoint/2010/main" val="27086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7FC2DB-9B50-4BE4-8C9B-BE3E529AA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C2EFB4-9713-43DA-8F70-64F70029B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E482-45C0-4F65-874F-F23E4821C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A035B-E45D-4D8B-A5AD-8F56B5D9C378}" type="datetimeFigureOut">
              <a:rPr lang="en-US" smtClean="0"/>
              <a:t>9/9/2024</a:t>
            </a:fld>
            <a:endParaRPr lang="en-US"/>
          </a:p>
        </p:txBody>
      </p:sp>
      <p:sp>
        <p:nvSpPr>
          <p:cNvPr id="5" name="Footer Placeholder 4">
            <a:extLst>
              <a:ext uri="{FF2B5EF4-FFF2-40B4-BE49-F238E27FC236}">
                <a16:creationId xmlns:a16="http://schemas.microsoft.com/office/drawing/2014/main" id="{5D975F4E-BBD8-44B0-90D8-7864C7051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722F64-50E2-45F4-8A87-4599AF12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773CF-7DC8-448F-9E67-5D74719CA643}" type="slidenum">
              <a:rPr lang="en-US" smtClean="0"/>
              <a:t>‹#›</a:t>
            </a:fld>
            <a:endParaRPr lang="en-US"/>
          </a:p>
        </p:txBody>
      </p:sp>
    </p:spTree>
    <p:extLst>
      <p:ext uri="{BB962C8B-B14F-4D97-AF65-F5344CB8AC3E}">
        <p14:creationId xmlns:p14="http://schemas.microsoft.com/office/powerpoint/2010/main" val="404801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36" y="-13522"/>
            <a:ext cx="11236813" cy="562960"/>
          </a:xfrm>
        </p:spPr>
        <p:txBody>
          <a:bodyPr>
            <a:normAutofit/>
          </a:bodyPr>
          <a:lstStyle/>
          <a:p>
            <a:r>
              <a:rPr lang="en-IN" sz="2000" b="1" dirty="0">
                <a:solidFill>
                  <a:schemeClr val="accent1"/>
                </a:solidFill>
              </a:rPr>
              <a:t>Technical Specialist </a:t>
            </a:r>
          </a:p>
        </p:txBody>
      </p:sp>
      <p:grpSp>
        <p:nvGrpSpPr>
          <p:cNvPr id="6" name="Group 5">
            <a:extLst>
              <a:ext uri="{FF2B5EF4-FFF2-40B4-BE49-F238E27FC236}">
                <a16:creationId xmlns:a16="http://schemas.microsoft.com/office/drawing/2014/main" id="{2B2C71B1-FFA4-4FB5-B6A7-D25E245EE937}"/>
              </a:ext>
            </a:extLst>
          </p:cNvPr>
          <p:cNvGrpSpPr/>
          <p:nvPr/>
        </p:nvGrpSpPr>
        <p:grpSpPr>
          <a:xfrm>
            <a:off x="2530569" y="4925503"/>
            <a:ext cx="1737851" cy="1005839"/>
            <a:chOff x="3034491" y="5134428"/>
            <a:chExt cx="1737851" cy="914400"/>
          </a:xfrm>
        </p:grpSpPr>
        <p:cxnSp>
          <p:nvCxnSpPr>
            <p:cNvPr id="41" name="Straight Connector 40"/>
            <p:cNvCxnSpPr/>
            <p:nvPr/>
          </p:nvCxnSpPr>
          <p:spPr bwMode="auto">
            <a:xfrm rot="5400000">
              <a:off x="4211967" y="5590834"/>
              <a:ext cx="914400" cy="1588"/>
            </a:xfrm>
            <a:prstGeom prst="line">
              <a:avLst/>
            </a:prstGeom>
            <a:ln w="28575">
              <a:solidFill>
                <a:srgbClr val="FF9675"/>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2" name="Rectangle 41"/>
            <p:cNvSpPr/>
            <p:nvPr/>
          </p:nvSpPr>
          <p:spPr>
            <a:xfrm>
              <a:off x="3428191" y="5134601"/>
              <a:ext cx="1344151" cy="615553"/>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da-DK" sz="1700" b="1" i="0" u="none" strike="noStrike" kern="1200" cap="none" spc="0" normalizeH="0" baseline="0" noProof="0" dirty="0">
                  <a:ln>
                    <a:noFill/>
                  </a:ln>
                  <a:solidFill>
                    <a:srgbClr val="FF9675"/>
                  </a:solidFill>
                  <a:effectLst/>
                  <a:uLnTx/>
                  <a:uFillTx/>
                  <a:latin typeface="Calibri" pitchFamily="34" charset="0"/>
                  <a:ea typeface="+mn-ea"/>
                  <a:cs typeface="Calibri" pitchFamily="34" charset="0"/>
                </a:rPr>
                <a:t>HIGHLIGHTS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da-DK" sz="1700" b="1" i="0" u="none" strike="noStrike" kern="1200" cap="none" spc="0" normalizeH="0" baseline="0" noProof="0" dirty="0">
                  <a:ln>
                    <a:noFill/>
                  </a:ln>
                  <a:solidFill>
                    <a:srgbClr val="FF9675"/>
                  </a:solidFill>
                  <a:effectLst/>
                  <a:uLnTx/>
                  <a:uFillTx/>
                  <a:latin typeface="Calibri" pitchFamily="34" charset="0"/>
                  <a:ea typeface="+mn-ea"/>
                  <a:cs typeface="Calibri" pitchFamily="34" charset="0"/>
                </a:rPr>
                <a:t>&amp; SKILLS</a:t>
              </a:r>
              <a:endParaRPr kumimoji="0" lang="en-US" sz="1700" b="1" i="0" u="none" strike="noStrike" kern="1200" cap="none" spc="0" normalizeH="0" baseline="0" noProof="0" dirty="0">
                <a:ln>
                  <a:noFill/>
                </a:ln>
                <a:solidFill>
                  <a:srgbClr val="FF9675"/>
                </a:solidFill>
                <a:effectLst/>
                <a:uLnTx/>
                <a:uFillTx/>
                <a:latin typeface="Calibri" pitchFamily="34" charset="0"/>
                <a:ea typeface="+mn-ea"/>
                <a:cs typeface="Calibri" pitchFamily="34" charset="0"/>
              </a:endParaRPr>
            </a:p>
          </p:txBody>
        </p:sp>
        <p:sp>
          <p:nvSpPr>
            <p:cNvPr id="43" name="Oval 5" descr="Skill"/>
            <p:cNvSpPr>
              <a:spLocks noChangeArrowheads="1"/>
            </p:cNvSpPr>
            <p:nvPr/>
          </p:nvSpPr>
          <p:spPr bwMode="auto">
            <a:xfrm>
              <a:off x="3034491" y="5214244"/>
              <a:ext cx="393700" cy="393700"/>
            </a:xfrm>
            <a:prstGeom prst="ellipse">
              <a:avLst/>
            </a:prstGeom>
            <a:blipFill dpi="0" rotWithShape="0">
              <a:blip r:embed="rId3"/>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grpSp>
        <p:nvGrpSpPr>
          <p:cNvPr id="3" name="Group 2">
            <a:extLst>
              <a:ext uri="{FF2B5EF4-FFF2-40B4-BE49-F238E27FC236}">
                <a16:creationId xmlns:a16="http://schemas.microsoft.com/office/drawing/2014/main" id="{338C1E7B-53CB-468C-8B7A-58357DE7478D}"/>
              </a:ext>
            </a:extLst>
          </p:cNvPr>
          <p:cNvGrpSpPr/>
          <p:nvPr/>
        </p:nvGrpSpPr>
        <p:grpSpPr>
          <a:xfrm>
            <a:off x="2490488" y="2782080"/>
            <a:ext cx="1682876" cy="1130769"/>
            <a:chOff x="2985497" y="3496439"/>
            <a:chExt cx="1682876" cy="1018021"/>
          </a:xfrm>
        </p:grpSpPr>
        <p:cxnSp>
          <p:nvCxnSpPr>
            <p:cNvPr id="34" name="Straight Connector 33"/>
            <p:cNvCxnSpPr>
              <a:cxnSpLocks/>
            </p:cNvCxnSpPr>
            <p:nvPr/>
          </p:nvCxnSpPr>
          <p:spPr bwMode="auto">
            <a:xfrm>
              <a:off x="4666207" y="3496439"/>
              <a:ext cx="2166" cy="1018021"/>
            </a:xfrm>
            <a:prstGeom prst="line">
              <a:avLst/>
            </a:prstGeom>
            <a:ln w="28575">
              <a:solidFill>
                <a:srgbClr val="336699"/>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39" name="Rectangle 38"/>
            <p:cNvSpPr/>
            <p:nvPr/>
          </p:nvSpPr>
          <p:spPr>
            <a:xfrm>
              <a:off x="3351001" y="3572962"/>
              <a:ext cx="1284326" cy="353943"/>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da-DK" sz="1700" b="1" i="0" u="none" strike="noStrike" kern="1200" cap="none" spc="0" normalizeH="0" baseline="0" noProof="0" dirty="0">
                  <a:ln>
                    <a:noFill/>
                  </a:ln>
                  <a:solidFill>
                    <a:srgbClr val="2E5C8A"/>
                  </a:solidFill>
                  <a:effectLst/>
                  <a:uLnTx/>
                  <a:uFillTx/>
                  <a:latin typeface="Calibri" pitchFamily="34" charset="0"/>
                  <a:ea typeface="+mn-ea"/>
                  <a:cs typeface="Calibri" pitchFamily="34" charset="0"/>
                </a:rPr>
                <a:t>EXPERIENCE</a:t>
              </a:r>
              <a:endParaRPr kumimoji="0" lang="en-US" sz="1700" b="1" i="0" u="none" strike="noStrike" kern="1200" cap="none" spc="0" normalizeH="0" baseline="0" noProof="0" dirty="0">
                <a:ln>
                  <a:noFill/>
                </a:ln>
                <a:solidFill>
                  <a:srgbClr val="2E5C8A"/>
                </a:solidFill>
                <a:effectLst/>
                <a:uLnTx/>
                <a:uFillTx/>
                <a:latin typeface="Calibri" pitchFamily="34" charset="0"/>
                <a:ea typeface="+mn-ea"/>
                <a:cs typeface="Calibri" pitchFamily="34" charset="0"/>
              </a:endParaRPr>
            </a:p>
          </p:txBody>
        </p:sp>
        <p:sp>
          <p:nvSpPr>
            <p:cNvPr id="44" name="Oval 7" descr="Skill"/>
            <p:cNvSpPr>
              <a:spLocks noChangeArrowheads="1"/>
            </p:cNvSpPr>
            <p:nvPr/>
          </p:nvSpPr>
          <p:spPr bwMode="auto">
            <a:xfrm>
              <a:off x="2985497" y="3572962"/>
              <a:ext cx="393192" cy="393192"/>
            </a:xfrm>
            <a:prstGeom prst="ellipse">
              <a:avLst/>
            </a:prstGeom>
            <a:blipFill dpi="0" rotWithShape="0">
              <a:blip r:embed="rId4"/>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grpSp>
        <p:nvGrpSpPr>
          <p:cNvPr id="5" name="Group 4">
            <a:extLst>
              <a:ext uri="{FF2B5EF4-FFF2-40B4-BE49-F238E27FC236}">
                <a16:creationId xmlns:a16="http://schemas.microsoft.com/office/drawing/2014/main" id="{098981F0-F6DA-4E51-B996-2344D48DF594}"/>
              </a:ext>
            </a:extLst>
          </p:cNvPr>
          <p:cNvGrpSpPr/>
          <p:nvPr/>
        </p:nvGrpSpPr>
        <p:grpSpPr>
          <a:xfrm>
            <a:off x="2519981" y="585247"/>
            <a:ext cx="1680002" cy="1630595"/>
            <a:chOff x="3002885" y="1447149"/>
            <a:chExt cx="1680002" cy="1415442"/>
          </a:xfrm>
        </p:grpSpPr>
        <p:cxnSp>
          <p:nvCxnSpPr>
            <p:cNvPr id="33" name="Straight Connector 32"/>
            <p:cNvCxnSpPr>
              <a:cxnSpLocks/>
            </p:cNvCxnSpPr>
            <p:nvPr/>
          </p:nvCxnSpPr>
          <p:spPr bwMode="auto">
            <a:xfrm>
              <a:off x="4669961" y="1539548"/>
              <a:ext cx="12926" cy="1323043"/>
            </a:xfrm>
            <a:prstGeom prst="line">
              <a:avLst/>
            </a:prstGeom>
            <a:ln w="28575">
              <a:solidFill>
                <a:srgbClr val="FFC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0" name="Rectangle 39"/>
            <p:cNvSpPr/>
            <p:nvPr/>
          </p:nvSpPr>
          <p:spPr>
            <a:xfrm>
              <a:off x="3388421" y="1447149"/>
              <a:ext cx="924740" cy="353943"/>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da-DK" sz="1700" b="1" i="0" u="none" strike="noStrike" kern="1200" cap="none" spc="0" normalizeH="0" baseline="0" noProof="0" dirty="0">
                  <a:ln>
                    <a:noFill/>
                  </a:ln>
                  <a:solidFill>
                    <a:srgbClr val="FFC000"/>
                  </a:solidFill>
                  <a:effectLst/>
                  <a:uLnTx/>
                  <a:uFillTx/>
                  <a:latin typeface="Calibri" pitchFamily="34" charset="0"/>
                  <a:ea typeface="+mn-ea"/>
                  <a:cs typeface="Calibri" pitchFamily="34" charset="0"/>
                </a:rPr>
                <a:t>PROFILE</a:t>
              </a:r>
              <a:endParaRPr kumimoji="0" lang="en-US" sz="1700" b="1" i="0" u="none" strike="noStrike" kern="1200" cap="none" spc="0" normalizeH="0" baseline="0" noProof="0" dirty="0">
                <a:ln>
                  <a:noFill/>
                </a:ln>
                <a:solidFill>
                  <a:srgbClr val="FFC000"/>
                </a:solidFill>
                <a:effectLst/>
                <a:uLnTx/>
                <a:uFillTx/>
                <a:latin typeface="Calibri" pitchFamily="34" charset="0"/>
                <a:ea typeface="+mn-ea"/>
                <a:cs typeface="Calibri" pitchFamily="34" charset="0"/>
              </a:endParaRPr>
            </a:p>
          </p:txBody>
        </p:sp>
        <p:sp>
          <p:nvSpPr>
            <p:cNvPr id="45" name="Oval 8" descr="Profile 1"/>
            <p:cNvSpPr>
              <a:spLocks noChangeArrowheads="1"/>
            </p:cNvSpPr>
            <p:nvPr/>
          </p:nvSpPr>
          <p:spPr bwMode="auto">
            <a:xfrm>
              <a:off x="3002885" y="1465286"/>
              <a:ext cx="393192" cy="393192"/>
            </a:xfrm>
            <a:prstGeom prst="ellipse">
              <a:avLst/>
            </a:prstGeom>
            <a:blipFill dpi="0" rotWithShape="0">
              <a:blip r:embed="rId5"/>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sp>
        <p:nvSpPr>
          <p:cNvPr id="46" name="Rectangle 9"/>
          <p:cNvSpPr>
            <a:spLocks noChangeArrowheads="1"/>
          </p:cNvSpPr>
          <p:nvPr/>
        </p:nvSpPr>
        <p:spPr bwMode="auto">
          <a:xfrm>
            <a:off x="4173364" y="590307"/>
            <a:ext cx="7822418"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1450" lvl="0" indent="-171450">
              <a:buFont typeface="Arial" panose="020B0604020202020204" pitchFamily="34" charset="0"/>
              <a:buChar char="•"/>
            </a:pPr>
            <a:r>
              <a:rPr lang="en-US" sz="1200" b="1" dirty="0">
                <a:latin typeface="Calibri" panose="020F0502020204030204" pitchFamily="34" charset="0"/>
                <a:ea typeface="Times New Roman" panose="02020603050405020304" pitchFamily="18" charset="0"/>
                <a:cs typeface="Calibri" panose="020F0502020204030204" pitchFamily="34" charset="0"/>
              </a:rPr>
              <a:t>Over 13+ years of experience </a:t>
            </a:r>
            <a:r>
              <a:rPr lang="en-US" sz="1200" dirty="0">
                <a:latin typeface="Calibri" panose="020F0502020204030204" pitchFamily="34" charset="0"/>
                <a:ea typeface="Times New Roman" panose="02020603050405020304" pitchFamily="18" charset="0"/>
                <a:cs typeface="Calibri" panose="020F0502020204030204" pitchFamily="34" charset="0"/>
              </a:rPr>
              <a:t>in IT in Development for multiple mobile and web platform using Python, Node.js, PHP with web frameworks such as Angular, React, Ionic, React Native, Bootstrap, Cordova, Electron JS, etc.</a:t>
            </a: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cs typeface="Calibri" panose="020F0502020204030204" pitchFamily="34" charset="0"/>
              </a:rPr>
              <a:t>Experience in develop &amp; support mobile and web Applications.</a:t>
            </a:r>
          </a:p>
          <a:p>
            <a:pPr marL="171450" lvl="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cs typeface="Calibri" panose="020F0502020204030204" pitchFamily="34" charset="0"/>
              </a:rPr>
              <a:t>Strong experience in developing serverless microservices architecture.</a:t>
            </a:r>
          </a:p>
          <a:p>
            <a:pPr marL="171450" lvl="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cs typeface="Calibri" panose="020F0502020204030204" pitchFamily="34" charset="0"/>
              </a:rPr>
              <a:t>Excellent Knowledge in innovating solution to increase productivity of product for end user and development team</a:t>
            </a:r>
          </a:p>
          <a:p>
            <a:pPr marL="171450" lvl="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cs typeface="Calibri" panose="020F0502020204030204" pitchFamily="34" charset="0"/>
              </a:rPr>
              <a:t>Hands on experiences in multi cloud development using </a:t>
            </a:r>
            <a:r>
              <a:rPr lang="en-US" sz="1200" dirty="0" err="1">
                <a:latin typeface="Calibri" panose="020F0502020204030204" pitchFamily="34" charset="0"/>
                <a:ea typeface="Times New Roman" panose="02020603050405020304" pitchFamily="18" charset="0"/>
                <a:cs typeface="Calibri" panose="020F0502020204030204" pitchFamily="34" charset="0"/>
              </a:rPr>
              <a:t>Redhat</a:t>
            </a:r>
            <a:r>
              <a:rPr lang="en-US" sz="1200" dirty="0">
                <a:latin typeface="Calibri" panose="020F0502020204030204" pitchFamily="34" charset="0"/>
                <a:ea typeface="Times New Roman" panose="02020603050405020304" pitchFamily="18" charset="0"/>
                <a:cs typeface="Calibri" panose="020F0502020204030204" pitchFamily="34" charset="0"/>
              </a:rPr>
              <a:t> </a:t>
            </a:r>
            <a:r>
              <a:rPr lang="en-US" sz="1200" dirty="0" err="1">
                <a:latin typeface="Calibri" panose="020F0502020204030204" pitchFamily="34" charset="0"/>
                <a:ea typeface="Times New Roman" panose="02020603050405020304" pitchFamily="18" charset="0"/>
                <a:cs typeface="Calibri" panose="020F0502020204030204" pitchFamily="34" charset="0"/>
              </a:rPr>
              <a:t>Openshift</a:t>
            </a:r>
            <a:r>
              <a:rPr lang="en-US" sz="1200" dirty="0">
                <a:latin typeface="Calibri" panose="020F0502020204030204" pitchFamily="34" charset="0"/>
                <a:ea typeface="Times New Roman" panose="02020603050405020304" pitchFamily="18" charset="0"/>
                <a:cs typeface="Calibri" panose="020F0502020204030204" pitchFamily="34" charset="0"/>
              </a:rPr>
              <a:t> platform with docker and Kubernetes </a:t>
            </a:r>
            <a:r>
              <a:rPr lang="en-US" sz="1200" dirty="0" err="1">
                <a:latin typeface="Calibri" panose="020F0502020204030204" pitchFamily="34" charset="0"/>
                <a:ea typeface="Times New Roman" panose="02020603050405020304" pitchFamily="18" charset="0"/>
                <a:cs typeface="Calibri" panose="020F0502020204030204" pitchFamily="34" charset="0"/>
              </a:rPr>
              <a:t>yaml</a:t>
            </a:r>
            <a:endParaRPr lang="en-US" sz="1200" dirty="0">
              <a:latin typeface="Calibri" panose="020F0502020204030204" pitchFamily="34" charset="0"/>
              <a:ea typeface="Times New Roman" panose="02020603050405020304" pitchFamily="18" charset="0"/>
              <a:cs typeface="Calibri" panose="020F0502020204030204" pitchFamily="34" charset="0"/>
            </a:endParaRPr>
          </a:p>
          <a:p>
            <a:pPr marL="171450" lvl="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cs typeface="Calibri" panose="020F0502020204030204" pitchFamily="34" charset="0"/>
              </a:rPr>
              <a:t>Hands on experiences for databases Oracle, Mongo DB, Redis, MYSQL, DynamoDB, Cosmos DB and Indexed DB. Experience in developing complete microservice architecture using AWS Cloud Formation, Step functions and serverless Lambda function to maintain application performance by dividing less used features to microservices.</a:t>
            </a:r>
            <a:endParaRPr lang="en-US" sz="1200" dirty="0">
              <a:solidFill>
                <a:srgbClr val="000000"/>
              </a:solidFill>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cs typeface="Calibri" panose="020F0502020204030204" pitchFamily="34" charset="0"/>
              </a:rPr>
              <a:t>Experience in understanding application requirements, developing engineering strategies.</a:t>
            </a:r>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54" name="Rectangle 53"/>
          <p:cNvSpPr/>
          <p:nvPr/>
        </p:nvSpPr>
        <p:spPr>
          <a:xfrm>
            <a:off x="4211646" y="4811418"/>
            <a:ext cx="7822418" cy="1754326"/>
          </a:xfrm>
          <a:prstGeom prst="rect">
            <a:avLst/>
          </a:prstGeom>
        </p:spPr>
        <p:txBody>
          <a:bodyPr wrap="square">
            <a:spAutoFit/>
          </a:bodyPr>
          <a:lstStyle/>
          <a:p>
            <a:pPr marL="171450" indent="-171450">
              <a:buFont typeface="Arial" panose="020B0604020202020204" pitchFamily="34" charset="0"/>
              <a:buChar char="•"/>
              <a:defRPr/>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CCNA and MCSC certification training</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ASET Delhi, 2010</a:t>
            </a:r>
          </a:p>
          <a:p>
            <a:pPr marL="171450" indent="-171450">
              <a:buFont typeface="Arial" panose="020B0604020202020204" pitchFamily="34" charset="0"/>
              <a:buChar char="•"/>
              <a:defRPr/>
            </a:pP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Hardware and Networking Diploma</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 ASET Delhi, 2010</a:t>
            </a:r>
          </a:p>
          <a:p>
            <a:pPr marL="171450" indent="-171450">
              <a:buFont typeface="Arial" panose="020B0604020202020204" pitchFamily="34" charset="0"/>
              <a:buChar char="•"/>
              <a:defRPr/>
            </a:pPr>
            <a:r>
              <a:rPr lang="en-US" sz="1200" b="1" dirty="0">
                <a:effectLst/>
                <a:latin typeface="Calibri" panose="020F0502020204030204" pitchFamily="34" charset="0"/>
                <a:ea typeface="Calibri" panose="020F0502020204030204" pitchFamily="34" charset="0"/>
                <a:cs typeface="Calibri" panose="020F0502020204030204" pitchFamily="34" charset="0"/>
              </a:rPr>
              <a:t>Bachelor of Computer Applications</a:t>
            </a:r>
            <a:r>
              <a:rPr lang="en-US" sz="1200" dirty="0">
                <a:effectLst/>
                <a:latin typeface="Calibri" panose="020F0502020204030204" pitchFamily="34" charset="0"/>
                <a:ea typeface="Calibri" panose="020F0502020204030204" pitchFamily="34" charset="0"/>
                <a:cs typeface="Calibri" panose="020F0502020204030204" pitchFamily="34" charset="0"/>
              </a:rPr>
              <a:t>, Delhi Rajghat, Indira Gandhi National Open University (I.G.N.O.U) 2015</a:t>
            </a:r>
          </a:p>
          <a:p>
            <a:pPr marL="171450" indent="-171450">
              <a:buFont typeface="Arial" panose="020B0604020202020204" pitchFamily="34" charset="0"/>
              <a:buChar char="•"/>
              <a:defRPr/>
            </a:pPr>
            <a:r>
              <a:rPr lang="en-US" sz="1200" dirty="0">
                <a:effectLst/>
                <a:latin typeface="Calibri" panose="020F0502020204030204" pitchFamily="34" charset="0"/>
                <a:ea typeface="Calibri" panose="020F0502020204030204" pitchFamily="34" charset="0"/>
                <a:cs typeface="Calibri" panose="020F0502020204030204" pitchFamily="34" charset="0"/>
              </a:rPr>
              <a:t>Certifications: Core PMI 2017, Agile Foundation 2017, Telecom Basics 2020, CMMI 2.0 2020, HIPPA Security 2020, Performance</a:t>
            </a:r>
            <a:r>
              <a:rPr lang="en-US" sz="1200" dirty="0">
                <a:latin typeface="Calibri" panose="020F0502020204030204" pitchFamily="34" charset="0"/>
                <a:ea typeface="Calibri" panose="020F0502020204030204" pitchFamily="34" charset="0"/>
                <a:cs typeface="Calibri" panose="020F0502020204030204" pitchFamily="34" charset="0"/>
              </a:rPr>
              <a:t> management 2022, Business Aligned Framework (BAF) Overview 2023, Six Sigma and Lean 2023</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Strong experience in End to End Application with </a:t>
            </a:r>
            <a:r>
              <a:rPr lang="en-US" sz="1200" b="1" dirty="0">
                <a:solidFill>
                  <a:srgbClr val="000000"/>
                </a:solidFill>
                <a:latin typeface="Calibri" panose="020F0502020204030204" pitchFamily="34" charset="0"/>
                <a:ea typeface="Calibri" panose="020F0502020204030204" pitchFamily="34" charset="0"/>
                <a:cs typeface="Calibri" panose="020F0502020204030204" pitchFamily="34" charset="0"/>
              </a:rPr>
              <a:t>Cloud and Mobile application performance </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skills</a:t>
            </a:r>
          </a:p>
          <a:p>
            <a:pPr marL="17145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Exposure to Python, Node.js and PHP as backend languages on AWS cloud infrastructure.</a:t>
            </a:r>
          </a:p>
          <a:p>
            <a:pPr marL="171450" indent="-171450">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Expertise in</a:t>
            </a:r>
            <a:r>
              <a:rPr lang="en-US" sz="1200" dirty="0">
                <a:solidFill>
                  <a:srgbClr val="000000"/>
                </a:solidFill>
                <a:latin typeface="Calibri" panose="020F0502020204030204" pitchFamily="34" charset="0"/>
                <a:cs typeface="Calibri" panose="020F0502020204030204" pitchFamily="34" charset="0"/>
              </a:rPr>
              <a:t> Tele Communication, Ecommerce, Travel and Engineering Technology. </a:t>
            </a:r>
          </a:p>
          <a:p>
            <a:pPr marL="171450" indent="-171450">
              <a:buFont typeface="Arial" panose="020B0604020202020204" pitchFamily="34" charset="0"/>
              <a:buChar char="•"/>
              <a:defRPr/>
            </a:pP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Team technical support and customer support experience for applications across the globe.</a:t>
            </a:r>
          </a:p>
        </p:txBody>
      </p:sp>
      <p:sp>
        <p:nvSpPr>
          <p:cNvPr id="25" name="Rectangle 24"/>
          <p:cNvSpPr/>
          <p:nvPr/>
        </p:nvSpPr>
        <p:spPr>
          <a:xfrm>
            <a:off x="4192505" y="2684335"/>
            <a:ext cx="7822418" cy="2123658"/>
          </a:xfrm>
          <a:prstGeom prst="rect">
            <a:avLst/>
          </a:prstGeom>
          <a:solidFill>
            <a:schemeClr val="bg1"/>
          </a:solidFill>
        </p:spPr>
        <p:txBody>
          <a:bodyPr wrap="square">
            <a:spAutoFit/>
          </a:bodyPr>
          <a:lstStyle/>
          <a:p>
            <a:pPr marL="171450" marR="0" indent="-171450" algn="just">
              <a:spcAft>
                <a:spcPts val="0"/>
              </a:spcAft>
              <a:buFont typeface="Arial" panose="020B0604020202020204" pitchFamily="34" charset="0"/>
              <a:buChar char="•"/>
            </a:pPr>
            <a:r>
              <a:rPr lang="en-US" sz="1200" dirty="0">
                <a:effectLst/>
                <a:latin typeface="Calibri" panose="020F0502020204030204" pitchFamily="34" charset="0"/>
                <a:ea typeface="Times New Roman" panose="02020603050405020304" pitchFamily="18" charset="0"/>
                <a:cs typeface="Calibri" panose="020F0502020204030204" pitchFamily="34" charset="0"/>
              </a:rPr>
              <a:t>Eon Home, Python Node.js GENAI development, 2024 [HCL]</a:t>
            </a:r>
          </a:p>
          <a:p>
            <a:pPr marL="171450" marR="0" indent="-171450" algn="just">
              <a:spcAft>
                <a:spcPts val="0"/>
              </a:spcAft>
              <a:buFont typeface="Arial" panose="020B0604020202020204" pitchFamily="34" charset="0"/>
              <a:buChar char="•"/>
            </a:pPr>
            <a:r>
              <a:rPr lang="en-US" sz="1200" dirty="0">
                <a:effectLst/>
                <a:latin typeface="Calibri" panose="020F0502020204030204" pitchFamily="34" charset="0"/>
                <a:ea typeface="Times New Roman" panose="02020603050405020304" pitchFamily="18" charset="0"/>
                <a:cs typeface="Calibri" panose="020F0502020204030204" pitchFamily="34" charset="0"/>
              </a:rPr>
              <a:t>Telstra Python and Node.js </a:t>
            </a:r>
            <a:r>
              <a:rPr lang="en-US" sz="1200" b="1" dirty="0">
                <a:effectLst/>
                <a:latin typeface="Calibri" panose="020F0502020204030204" pitchFamily="34" charset="0"/>
                <a:ea typeface="Times New Roman" panose="02020603050405020304" pitchFamily="18" charset="0"/>
                <a:cs typeface="Calibri" panose="020F0502020204030204" pitchFamily="34" charset="0"/>
              </a:rPr>
              <a:t>Serverless Microservice development</a:t>
            </a:r>
            <a:r>
              <a:rPr lang="en-US" sz="1200" dirty="0">
                <a:effectLst/>
                <a:latin typeface="Calibri" panose="020F0502020204030204" pitchFamily="34" charset="0"/>
                <a:ea typeface="Times New Roman" panose="02020603050405020304" pitchFamily="18" charset="0"/>
                <a:cs typeface="Calibri" panose="020F0502020204030204" pitchFamily="34" charset="0"/>
              </a:rPr>
              <a:t>, 2023-2024 [HCL]</a:t>
            </a:r>
          </a:p>
          <a:p>
            <a:pPr marL="171450" marR="0" indent="-171450" algn="just">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Cisco Project Timeline Management, Node.js and React.js, 2022 – 2023 [HCL]</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marL="171450" marR="0" indent="-171450" algn="just">
              <a:spcAft>
                <a:spcPts val="0"/>
              </a:spcAft>
              <a:buFont typeface="Arial" panose="020B0604020202020204" pitchFamily="34" charset="0"/>
              <a:buChar char="•"/>
            </a:pPr>
            <a:r>
              <a:rPr lang="en-US" sz="1200" dirty="0">
                <a:effectLst/>
                <a:latin typeface="Calibri" panose="020F0502020204030204" pitchFamily="34" charset="0"/>
                <a:ea typeface="Times New Roman" panose="02020603050405020304" pitchFamily="18" charset="0"/>
                <a:cs typeface="Calibri" panose="020F0502020204030204" pitchFamily="34" charset="0"/>
              </a:rPr>
              <a:t>Mitel </a:t>
            </a:r>
            <a:r>
              <a:rPr lang="en-US" sz="1200" dirty="0" err="1">
                <a:effectLst/>
                <a:latin typeface="Calibri" panose="020F0502020204030204" pitchFamily="34" charset="0"/>
                <a:ea typeface="Times New Roman" panose="02020603050405020304" pitchFamily="18" charset="0"/>
                <a:cs typeface="Calibri" panose="020F0502020204030204" pitchFamily="34" charset="0"/>
              </a:rPr>
              <a:t>Cloudlink</a:t>
            </a:r>
            <a:r>
              <a:rPr lang="en-US" sz="1200" dirty="0">
                <a:effectLst/>
                <a:latin typeface="Calibri" panose="020F0502020204030204" pitchFamily="34" charset="0"/>
                <a:ea typeface="Times New Roman" panose="02020603050405020304" pitchFamily="18" charset="0"/>
                <a:cs typeface="Calibri" panose="020F0502020204030204" pitchFamily="34" charset="0"/>
              </a:rPr>
              <a:t> SDK, Node.js, 2021-2022 [HCL]</a:t>
            </a:r>
          </a:p>
          <a:p>
            <a:pPr marL="171450" marR="0" indent="-171450" algn="just">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PGI </a:t>
            </a:r>
            <a:r>
              <a:rPr lang="en-US" sz="1200" dirty="0" err="1">
                <a:latin typeface="Calibri" panose="020F0502020204030204" pitchFamily="34" charset="0"/>
                <a:ea typeface="Calibri" panose="020F0502020204030204" pitchFamily="34" charset="0"/>
                <a:cs typeface="Calibri" panose="020F0502020204030204" pitchFamily="34" charset="0"/>
              </a:rPr>
              <a:t>Globalmeet</a:t>
            </a:r>
            <a:r>
              <a:rPr lang="en-US" sz="1200" dirty="0">
                <a:latin typeface="Calibri" panose="020F0502020204030204" pitchFamily="34" charset="0"/>
                <a:ea typeface="Calibri" panose="020F0502020204030204" pitchFamily="34" charset="0"/>
                <a:cs typeface="Calibri" panose="020F0502020204030204" pitchFamily="34" charset="0"/>
              </a:rPr>
              <a:t>, Node.js and React JS, </a:t>
            </a:r>
            <a:r>
              <a:rPr lang="en-US" sz="1200" b="1" dirty="0">
                <a:latin typeface="Calibri" panose="020F0502020204030204" pitchFamily="34" charset="0"/>
                <a:ea typeface="Calibri" panose="020F0502020204030204" pitchFamily="34" charset="0"/>
                <a:cs typeface="Calibri" panose="020F0502020204030204" pitchFamily="34" charset="0"/>
              </a:rPr>
              <a:t>Browser Apps</a:t>
            </a:r>
            <a:r>
              <a:rPr lang="en-US" sz="1200" dirty="0">
                <a:latin typeface="Calibri" panose="020F0502020204030204" pitchFamily="34" charset="0"/>
                <a:ea typeface="Calibri" panose="020F0502020204030204" pitchFamily="34" charset="0"/>
                <a:cs typeface="Calibri" panose="020F0502020204030204" pitchFamily="34" charset="0"/>
              </a:rPr>
              <a:t> Chrome/Firefox, 2021 [HCL]</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marL="171450" marR="0" indent="-171450" algn="just">
              <a:spcAft>
                <a:spcPts val="0"/>
              </a:spcAft>
              <a:buFont typeface="Arial" panose="020B0604020202020204" pitchFamily="34" charset="0"/>
              <a:buChar char="•"/>
            </a:pPr>
            <a:r>
              <a:rPr lang="en-US" sz="1200" dirty="0">
                <a:effectLst/>
                <a:latin typeface="Calibri" panose="020F0502020204030204" pitchFamily="34" charset="0"/>
                <a:ea typeface="Times New Roman" panose="02020603050405020304" pitchFamily="18" charset="0"/>
                <a:cs typeface="Calibri" panose="020F0502020204030204" pitchFamily="34" charset="0"/>
              </a:rPr>
              <a:t>Mitel Premium Attendant, NextGen and </a:t>
            </a:r>
            <a:r>
              <a:rPr lang="en-US" sz="1200" dirty="0" err="1">
                <a:effectLst/>
                <a:latin typeface="Calibri" panose="020F0502020204030204" pitchFamily="34" charset="0"/>
                <a:ea typeface="Times New Roman" panose="02020603050405020304" pitchFamily="18" charset="0"/>
                <a:cs typeface="Calibri" panose="020F0502020204030204" pitchFamily="34" charset="0"/>
              </a:rPr>
              <a:t>MiShare</a:t>
            </a:r>
            <a:r>
              <a:rPr lang="en-US" sz="1200" dirty="0">
                <a:effectLst/>
                <a:latin typeface="Calibri" panose="020F0502020204030204" pitchFamily="34" charset="0"/>
                <a:ea typeface="Times New Roman" panose="02020603050405020304" pitchFamily="18" charset="0"/>
                <a:cs typeface="Calibri" panose="020F0502020204030204" pitchFamily="34" charset="0"/>
              </a:rPr>
              <a:t> application, Electron JS, Node.js, Angular, </a:t>
            </a:r>
            <a:r>
              <a:rPr lang="en-US" sz="1200" b="1" dirty="0" err="1">
                <a:latin typeface="Calibri" panose="020F0502020204030204" pitchFamily="34" charset="0"/>
                <a:ea typeface="Times New Roman" panose="02020603050405020304" pitchFamily="18" charset="0"/>
                <a:cs typeface="Calibri" panose="020F0502020204030204" pitchFamily="34" charset="0"/>
              </a:rPr>
              <a:t>F</a:t>
            </a: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ullstack</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application and Desktop applications </a:t>
            </a:r>
            <a:r>
              <a:rPr lang="en-US" sz="1200" dirty="0">
                <a:effectLst/>
                <a:latin typeface="Calibri" panose="020F0502020204030204" pitchFamily="34" charset="0"/>
                <a:ea typeface="Times New Roman" panose="02020603050405020304" pitchFamily="18" charset="0"/>
                <a:cs typeface="Calibri" panose="020F0502020204030204" pitchFamily="34" charset="0"/>
              </a:rPr>
              <a:t>Mac OS/Windows, Technical Lead, 2016-2021 [</a:t>
            </a:r>
            <a:r>
              <a:rPr lang="en-US" sz="1200" dirty="0">
                <a:latin typeface="Calibri" panose="020F0502020204030204" pitchFamily="34" charset="0"/>
                <a:ea typeface="Times New Roman" panose="02020603050405020304" pitchFamily="18" charset="0"/>
                <a:cs typeface="Calibri" panose="020F0502020204030204" pitchFamily="34" charset="0"/>
              </a:rPr>
              <a:t>HCL</a:t>
            </a:r>
            <a:r>
              <a:rPr lang="en-US" sz="1200" dirty="0">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marL="171450" marR="0" indent="-171450" algn="just">
              <a:spcAft>
                <a:spcPts val="0"/>
              </a:spcAft>
              <a:buFont typeface="Arial" panose="020B0604020202020204" pitchFamily="34" charset="0"/>
              <a:buChar char="•"/>
            </a:pPr>
            <a:r>
              <a:rPr lang="en-US" sz="1200" dirty="0" err="1">
                <a:effectLst/>
                <a:latin typeface="Calibri" panose="020F0502020204030204" pitchFamily="34" charset="0"/>
                <a:ea typeface="Times New Roman" panose="02020603050405020304" pitchFamily="18" charset="0"/>
                <a:cs typeface="Calibri" panose="020F0502020204030204" pitchFamily="34" charset="0"/>
              </a:rPr>
              <a:t>Tokbox</a:t>
            </a:r>
            <a:r>
              <a:rPr lang="en-US" sz="1200" dirty="0">
                <a:effectLst/>
                <a:latin typeface="Calibri" panose="020F0502020204030204" pitchFamily="34" charset="0"/>
                <a:ea typeface="Times New Roman" panose="02020603050405020304" pitchFamily="18" charset="0"/>
                <a:cs typeface="Calibri" panose="020F0502020204030204" pitchFamily="34" charset="0"/>
              </a:rPr>
              <a:t>, Hybrid Application development for iOS/Android 8/Blackberry, 2016</a:t>
            </a:r>
            <a:r>
              <a:rPr lang="en-US" sz="1200" dirty="0">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latin typeface="Calibri" panose="020F0502020204030204" pitchFamily="34" charset="0"/>
                <a:ea typeface="Times New Roman" panose="02020603050405020304" pitchFamily="18" charset="0"/>
                <a:cs typeface="Calibri" panose="020F0502020204030204" pitchFamily="34" charset="0"/>
              </a:rPr>
              <a:t>HCL</a:t>
            </a:r>
            <a:r>
              <a:rPr lang="en-US" sz="1200" dirty="0">
                <a:effectLst/>
                <a:latin typeface="Calibri" panose="020F0502020204030204" pitchFamily="34" charset="0"/>
                <a:ea typeface="Times New Roman" panose="02020603050405020304" pitchFamily="18" charset="0"/>
                <a:cs typeface="Calibri" panose="020F0502020204030204" pitchFamily="34" charset="0"/>
              </a:rPr>
              <a:t>]</a:t>
            </a:r>
          </a:p>
          <a:p>
            <a:pPr marL="171450" marR="0" indent="-171450" algn="just">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Expedia, Angular IONIC and Cordova </a:t>
            </a:r>
            <a:r>
              <a:rPr lang="en-US" sz="1200" b="1" dirty="0">
                <a:latin typeface="Calibri" panose="020F0502020204030204" pitchFamily="34" charset="0"/>
                <a:ea typeface="Calibri" panose="020F0502020204030204" pitchFamily="34" charset="0"/>
                <a:cs typeface="Calibri" panose="020F0502020204030204" pitchFamily="34" charset="0"/>
              </a:rPr>
              <a:t>Hybrid Application</a:t>
            </a:r>
            <a:r>
              <a:rPr lang="en-US" sz="1200" dirty="0">
                <a:latin typeface="Calibri" panose="020F0502020204030204" pitchFamily="34" charset="0"/>
                <a:ea typeface="Calibri" panose="020F0502020204030204" pitchFamily="34" charset="0"/>
                <a:cs typeface="Calibri" panose="020F0502020204030204" pitchFamily="34" charset="0"/>
              </a:rPr>
              <a:t> Development iOS/</a:t>
            </a:r>
            <a:r>
              <a:rPr lang="en-US" sz="1200" dirty="0" err="1">
                <a:latin typeface="Calibri" panose="020F0502020204030204" pitchFamily="34" charset="0"/>
                <a:ea typeface="Calibri" panose="020F0502020204030204" pitchFamily="34" charset="0"/>
                <a:cs typeface="Calibri" panose="020F0502020204030204" pitchFamily="34" charset="0"/>
              </a:rPr>
              <a:t>Androd</a:t>
            </a:r>
            <a:r>
              <a:rPr lang="en-US" sz="1200" dirty="0">
                <a:latin typeface="Calibri" panose="020F0502020204030204" pitchFamily="34" charset="0"/>
                <a:ea typeface="Calibri" panose="020F0502020204030204" pitchFamily="34" charset="0"/>
                <a:cs typeface="Calibri" panose="020F0502020204030204" pitchFamily="34" charset="0"/>
              </a:rPr>
              <a:t>, 2015-2016, [Refine Interactive]</a:t>
            </a:r>
          </a:p>
          <a:p>
            <a:pPr marL="171450" marR="0" indent="-171450" algn="just">
              <a:spcAft>
                <a:spcPts val="0"/>
              </a:spcAft>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PHP Magento/Joomla/</a:t>
            </a:r>
            <a:r>
              <a:rPr lang="en-US" sz="1200" dirty="0" err="1">
                <a:latin typeface="Calibri" panose="020F0502020204030204" pitchFamily="34" charset="0"/>
                <a:ea typeface="Calibri" panose="020F0502020204030204" pitchFamily="34" charset="0"/>
                <a:cs typeface="Calibri" panose="020F0502020204030204" pitchFamily="34" charset="0"/>
              </a:rPr>
              <a:t>Wordpress</a:t>
            </a:r>
            <a:r>
              <a:rPr lang="en-US" sz="1200" dirty="0">
                <a:latin typeface="Calibri" panose="020F0502020204030204" pitchFamily="34" charset="0"/>
                <a:ea typeface="Calibri" panose="020F0502020204030204" pitchFamily="34" charset="0"/>
                <a:cs typeface="Calibri" panose="020F0502020204030204" pitchFamily="34" charset="0"/>
              </a:rPr>
              <a:t>/Angular/Node.js/</a:t>
            </a:r>
            <a:r>
              <a:rPr lang="en-US" sz="1200" dirty="0" err="1">
                <a:latin typeface="Calibri" panose="020F0502020204030204" pitchFamily="34" charset="0"/>
                <a:ea typeface="Calibri" panose="020F0502020204030204" pitchFamily="34" charset="0"/>
                <a:cs typeface="Calibri" panose="020F0502020204030204" pitchFamily="34" charset="0"/>
              </a:rPr>
              <a:t>Jquery</a:t>
            </a:r>
            <a:r>
              <a:rPr lang="en-US" sz="1200" b="1" dirty="0" err="1">
                <a:latin typeface="Calibri" panose="020F0502020204030204" pitchFamily="34" charset="0"/>
                <a:ea typeface="Calibri" panose="020F0502020204030204" pitchFamily="34" charset="0"/>
                <a:cs typeface="Calibri" panose="020F0502020204030204" pitchFamily="34" charset="0"/>
              </a:rPr>
              <a:t>Mobile</a:t>
            </a:r>
            <a:r>
              <a:rPr lang="en-US" sz="1200" b="1" dirty="0">
                <a:latin typeface="Calibri" panose="020F0502020204030204" pitchFamily="34" charset="0"/>
                <a:ea typeface="Calibri" panose="020F0502020204030204" pitchFamily="34" charset="0"/>
                <a:cs typeface="Calibri" panose="020F0502020204030204" pitchFamily="34" charset="0"/>
              </a:rPr>
              <a:t> development</a:t>
            </a:r>
            <a:r>
              <a:rPr lang="en-US" sz="1200" dirty="0">
                <a:latin typeface="Calibri" panose="020F0502020204030204" pitchFamily="34" charset="0"/>
                <a:ea typeface="Calibri" panose="020F0502020204030204" pitchFamily="34" charset="0"/>
                <a:cs typeface="Calibri" panose="020F0502020204030204" pitchFamily="34" charset="0"/>
              </a:rPr>
              <a:t> for domestic India Clients, 2011-2015, [ </a:t>
            </a:r>
            <a:r>
              <a:rPr lang="en-US" sz="1200" dirty="0" err="1">
                <a:latin typeface="Calibri" panose="020F0502020204030204" pitchFamily="34" charset="0"/>
                <a:ea typeface="Calibri" panose="020F0502020204030204" pitchFamily="34" charset="0"/>
                <a:cs typeface="Calibri" panose="020F0502020204030204" pitchFamily="34" charset="0"/>
              </a:rPr>
              <a:t>Brennstoff</a:t>
            </a:r>
            <a:r>
              <a:rPr lang="en-US" sz="1200" dirty="0">
                <a:latin typeface="Calibri" panose="020F0502020204030204" pitchFamily="34" charset="0"/>
                <a:ea typeface="Calibri" panose="020F0502020204030204" pitchFamily="34" charset="0"/>
                <a:cs typeface="Calibri" panose="020F0502020204030204" pitchFamily="34" charset="0"/>
              </a:rPr>
              <a:t> Marcom and </a:t>
            </a:r>
            <a:r>
              <a:rPr lang="en-US" sz="1200" dirty="0" err="1">
                <a:latin typeface="Calibri" panose="020F0502020204030204" pitchFamily="34" charset="0"/>
                <a:ea typeface="Calibri" panose="020F0502020204030204" pitchFamily="34" charset="0"/>
                <a:cs typeface="Calibri" panose="020F0502020204030204" pitchFamily="34" charset="0"/>
              </a:rPr>
              <a:t>Winsoft</a:t>
            </a:r>
            <a:r>
              <a:rPr lang="en-US" sz="1200" dirty="0">
                <a:latin typeface="Calibri" panose="020F0502020204030204" pitchFamily="34" charset="0"/>
                <a:ea typeface="Calibri" panose="020F0502020204030204" pitchFamily="34" charset="0"/>
                <a:cs typeface="Calibri" panose="020F0502020204030204" pitchFamily="34" charset="0"/>
              </a:rPr>
              <a:t> Solutions]</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61DB351D-986D-49CB-9A14-4705E8E49A05}"/>
              </a:ext>
            </a:extLst>
          </p:cNvPr>
          <p:cNvGrpSpPr/>
          <p:nvPr/>
        </p:nvGrpSpPr>
        <p:grpSpPr>
          <a:xfrm>
            <a:off x="28215" y="655410"/>
            <a:ext cx="2319602" cy="5970420"/>
            <a:chOff x="68980" y="1295400"/>
            <a:chExt cx="2319602" cy="4924230"/>
          </a:xfrm>
        </p:grpSpPr>
        <p:sp>
          <p:nvSpPr>
            <p:cNvPr id="26" name="Rectangle 25"/>
            <p:cNvSpPr/>
            <p:nvPr/>
          </p:nvSpPr>
          <p:spPr bwMode="auto">
            <a:xfrm>
              <a:off x="202574" y="1295400"/>
              <a:ext cx="2177095" cy="4924230"/>
            </a:xfrm>
            <a:prstGeom prst="rect">
              <a:avLst/>
            </a:prstGeom>
            <a:solidFill>
              <a:srgbClr val="2E5C8A"/>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10" name="Group 9">
              <a:extLst>
                <a:ext uri="{FF2B5EF4-FFF2-40B4-BE49-F238E27FC236}">
                  <a16:creationId xmlns:a16="http://schemas.microsoft.com/office/drawing/2014/main" id="{40E8D621-343E-4064-B836-84FF6410D564}"/>
                </a:ext>
              </a:extLst>
            </p:cNvPr>
            <p:cNvGrpSpPr/>
            <p:nvPr/>
          </p:nvGrpSpPr>
          <p:grpSpPr>
            <a:xfrm>
              <a:off x="68980" y="3297045"/>
              <a:ext cx="2319602" cy="626708"/>
              <a:chOff x="68980" y="3297045"/>
              <a:chExt cx="2319602" cy="626708"/>
            </a:xfrm>
          </p:grpSpPr>
          <p:sp>
            <p:nvSpPr>
              <p:cNvPr id="47" name="Rectangle 46"/>
              <p:cNvSpPr/>
              <p:nvPr/>
            </p:nvSpPr>
            <p:spPr>
              <a:xfrm>
                <a:off x="68980" y="3297045"/>
                <a:ext cx="2319602" cy="27923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600" b="1" dirty="0">
                    <a:solidFill>
                      <a:srgbClr val="FFFFFF"/>
                    </a:solidFill>
                    <a:latin typeface="Calibri" panose="020F0502020204030204" pitchFamily="34" charset="0"/>
                    <a:ea typeface="Times New Roman" pitchFamily="18" charset="0"/>
                    <a:cs typeface="Calibri" pitchFamily="34" charset="0"/>
                  </a:rPr>
                  <a:t>Ranjan Sharma </a:t>
                </a:r>
              </a:p>
            </p:txBody>
          </p:sp>
          <p:cxnSp>
            <p:nvCxnSpPr>
              <p:cNvPr id="48" name="Straight Connector 47"/>
              <p:cNvCxnSpPr/>
              <p:nvPr/>
            </p:nvCxnSpPr>
            <p:spPr bwMode="auto">
              <a:xfrm>
                <a:off x="423367" y="3922165"/>
                <a:ext cx="1735138" cy="1588"/>
              </a:xfrm>
              <a:prstGeom prst="line">
                <a:avLst/>
              </a:prstGeom>
              <a:solidFill>
                <a:schemeClr val="accent1"/>
              </a:solidFill>
              <a:ln w="19050" cap="flat" cmpd="sng" algn="ctr">
                <a:solidFill>
                  <a:schemeClr val="bg1"/>
                </a:solidFill>
                <a:prstDash val="solid"/>
                <a:miter lim="800000"/>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grpSp>
          <p:nvGrpSpPr>
            <p:cNvPr id="9" name="Group 8">
              <a:extLst>
                <a:ext uri="{FF2B5EF4-FFF2-40B4-BE49-F238E27FC236}">
                  <a16:creationId xmlns:a16="http://schemas.microsoft.com/office/drawing/2014/main" id="{CDA8A636-A3CE-4B0A-A67B-3FA5052B13BA}"/>
                </a:ext>
              </a:extLst>
            </p:cNvPr>
            <p:cNvGrpSpPr/>
            <p:nvPr/>
          </p:nvGrpSpPr>
          <p:grpSpPr>
            <a:xfrm>
              <a:off x="210863" y="4729388"/>
              <a:ext cx="2168806" cy="734474"/>
              <a:chOff x="210864" y="5594276"/>
              <a:chExt cx="2168806" cy="734474"/>
            </a:xfrm>
          </p:grpSpPr>
          <p:sp>
            <p:nvSpPr>
              <p:cNvPr id="51" name="Rectangle 50"/>
              <p:cNvSpPr/>
              <p:nvPr/>
            </p:nvSpPr>
            <p:spPr>
              <a:xfrm>
                <a:off x="210864" y="5947982"/>
                <a:ext cx="2168806" cy="380768"/>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Times New Roman" pitchFamily="18" charset="0"/>
                    <a:cs typeface="Calibri" pitchFamily="34" charset="0"/>
                  </a:rPr>
                  <a:t>Track</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D44B"/>
                  </a:solidFill>
                  <a:effectLst/>
                  <a:uLnTx/>
                  <a:uFillTx/>
                  <a:latin typeface="Calibri" panose="020F0502020204030204" pitchFamily="34" charset="0"/>
                  <a:ea typeface="+mn-ea"/>
                  <a:cs typeface="Calibri" pitchFamily="34" charset="0"/>
                </a:endParaRPr>
              </a:p>
            </p:txBody>
          </p:sp>
          <p:cxnSp>
            <p:nvCxnSpPr>
              <p:cNvPr id="53" name="Straight Connector 52"/>
              <p:cNvCxnSpPr/>
              <p:nvPr/>
            </p:nvCxnSpPr>
            <p:spPr bwMode="auto">
              <a:xfrm>
                <a:off x="423368" y="5594276"/>
                <a:ext cx="1735138" cy="1588"/>
              </a:xfrm>
              <a:prstGeom prst="line">
                <a:avLst/>
              </a:prstGeom>
              <a:solidFill>
                <a:schemeClr val="accent1"/>
              </a:solidFill>
              <a:ln w="3175" cap="flat" cmpd="sng" algn="ctr">
                <a:solidFill>
                  <a:schemeClr val="bg1"/>
                </a:solidFill>
                <a:prstDash val="sysDot"/>
                <a:miter lim="800000"/>
                <a:headEnd type="none" w="med" len="med"/>
                <a:tailEnd type="none" w="med" len="med"/>
              </a:ln>
              <a:effectLst>
                <a:outerShdw blurRad="44450" dist="27940" dir="5400000" algn="ctr">
                  <a:srgbClr val="000000">
                    <a:alpha val="32000"/>
                  </a:srgbClr>
                </a:outerShdw>
              </a:effectLst>
            </p:spPr>
          </p:cxnSp>
        </p:grpSp>
        <p:grpSp>
          <p:nvGrpSpPr>
            <p:cNvPr id="8" name="Group 7">
              <a:extLst>
                <a:ext uri="{FF2B5EF4-FFF2-40B4-BE49-F238E27FC236}">
                  <a16:creationId xmlns:a16="http://schemas.microsoft.com/office/drawing/2014/main" id="{5181EA66-AC51-4A8B-A9D1-A9BF54379126}"/>
                </a:ext>
              </a:extLst>
            </p:cNvPr>
            <p:cNvGrpSpPr/>
            <p:nvPr/>
          </p:nvGrpSpPr>
          <p:grpSpPr>
            <a:xfrm>
              <a:off x="251169" y="3806682"/>
              <a:ext cx="2079534" cy="1148088"/>
              <a:chOff x="251170" y="4527124"/>
              <a:chExt cx="2079534" cy="1148088"/>
            </a:xfrm>
          </p:grpSpPr>
          <p:cxnSp>
            <p:nvCxnSpPr>
              <p:cNvPr id="52" name="Straight Connector 51"/>
              <p:cNvCxnSpPr/>
              <p:nvPr/>
            </p:nvCxnSpPr>
            <p:spPr bwMode="auto">
              <a:xfrm>
                <a:off x="480515" y="4527124"/>
                <a:ext cx="1735138" cy="1588"/>
              </a:xfrm>
              <a:prstGeom prst="line">
                <a:avLst/>
              </a:prstGeom>
              <a:solidFill>
                <a:schemeClr val="accent1"/>
              </a:solidFill>
              <a:ln w="3175" cap="flat" cmpd="sng" algn="ctr">
                <a:solidFill>
                  <a:schemeClr val="bg1"/>
                </a:solidFill>
                <a:prstDash val="sysDot"/>
                <a:miter lim="800000"/>
                <a:headEnd type="none" w="med" len="med"/>
                <a:tailEnd type="none" w="med" len="med"/>
              </a:ln>
              <a:effectLst>
                <a:outerShdw blurRad="44450" dist="27940" dir="5400000" algn="ctr">
                  <a:srgbClr val="000000">
                    <a:alpha val="32000"/>
                  </a:srgbClr>
                </a:outerShdw>
              </a:effectLst>
            </p:spPr>
          </p:cxnSp>
          <p:sp>
            <p:nvSpPr>
              <p:cNvPr id="27" name="Rectangle 26"/>
              <p:cNvSpPr/>
              <p:nvPr/>
            </p:nvSpPr>
            <p:spPr>
              <a:xfrm>
                <a:off x="251170" y="5294444"/>
                <a:ext cx="2079534" cy="380768"/>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Times New Roman" pitchFamily="18" charset="0"/>
                    <a:cs typeface="Calibri" pitchFamily="34" charset="0"/>
                  </a:rPr>
                  <a:t>Proposed Role</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1" dirty="0">
                    <a:solidFill>
                      <a:srgbClr val="FFD44B"/>
                    </a:solidFill>
                    <a:latin typeface="Calibri" panose="020F0502020204030204" pitchFamily="34" charset="0"/>
                    <a:cs typeface="Calibri" pitchFamily="34" charset="0"/>
                  </a:rPr>
                  <a:t>Senior Technical lead</a:t>
                </a:r>
                <a:endParaRPr kumimoji="0" lang="en-US" sz="1200" b="1" i="0" u="none" strike="noStrike" kern="1200" cap="none" spc="0" normalizeH="0" baseline="0" noProof="0" dirty="0">
                  <a:ln>
                    <a:noFill/>
                  </a:ln>
                  <a:solidFill>
                    <a:srgbClr val="FFD44B"/>
                  </a:solidFill>
                  <a:effectLst/>
                  <a:uLnTx/>
                  <a:uFillTx/>
                  <a:latin typeface="Calibri" panose="020F0502020204030204" pitchFamily="34" charset="0"/>
                  <a:ea typeface="+mn-ea"/>
                  <a:cs typeface="Calibri" pitchFamily="34" charset="0"/>
                </a:endParaRPr>
              </a:p>
            </p:txBody>
          </p:sp>
        </p:grpSp>
        <p:grpSp>
          <p:nvGrpSpPr>
            <p:cNvPr id="31" name="Group 30">
              <a:extLst>
                <a:ext uri="{FF2B5EF4-FFF2-40B4-BE49-F238E27FC236}">
                  <a16:creationId xmlns:a16="http://schemas.microsoft.com/office/drawing/2014/main" id="{E1EE8C7A-1DBB-4B79-97BA-17C6C7FDD275}"/>
                </a:ext>
              </a:extLst>
            </p:cNvPr>
            <p:cNvGrpSpPr/>
            <p:nvPr/>
          </p:nvGrpSpPr>
          <p:grpSpPr>
            <a:xfrm>
              <a:off x="210863" y="5543007"/>
              <a:ext cx="2168806" cy="602588"/>
              <a:chOff x="210864" y="5836902"/>
              <a:chExt cx="2168806" cy="602588"/>
            </a:xfrm>
          </p:grpSpPr>
          <p:sp>
            <p:nvSpPr>
              <p:cNvPr id="32" name="Rectangle 31">
                <a:extLst>
                  <a:ext uri="{FF2B5EF4-FFF2-40B4-BE49-F238E27FC236}">
                    <a16:creationId xmlns:a16="http://schemas.microsoft.com/office/drawing/2014/main" id="{5B175903-A4DB-41B6-B348-3E99184ACBDC}"/>
                  </a:ext>
                </a:extLst>
              </p:cNvPr>
              <p:cNvSpPr/>
              <p:nvPr/>
            </p:nvSpPr>
            <p:spPr>
              <a:xfrm>
                <a:off x="210864" y="5906415"/>
                <a:ext cx="2168806" cy="533075"/>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Times New Roman" pitchFamily="18" charset="0"/>
                    <a:cs typeface="Calibri" pitchFamily="34" charset="0"/>
                  </a:rPr>
                  <a:t>Domain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1" dirty="0">
                    <a:solidFill>
                      <a:srgbClr val="FFD44B"/>
                    </a:solidFill>
                    <a:latin typeface="Calibri" panose="020F0502020204030204" pitchFamily="34" charset="0"/>
                    <a:cs typeface="Calibri" pitchFamily="34" charset="0"/>
                  </a:rPr>
                  <a:t>Software Engineering Technology</a:t>
                </a:r>
                <a:endParaRPr kumimoji="0" lang="en-US" sz="1200" b="1" i="0" u="none" strike="noStrike" kern="1200" cap="none" spc="0" normalizeH="0" baseline="0" noProof="0" dirty="0">
                  <a:ln>
                    <a:noFill/>
                  </a:ln>
                  <a:solidFill>
                    <a:srgbClr val="FFD44B"/>
                  </a:solidFill>
                  <a:effectLst/>
                  <a:uLnTx/>
                  <a:uFillTx/>
                  <a:latin typeface="Calibri" panose="020F0502020204030204" pitchFamily="34" charset="0"/>
                  <a:ea typeface="+mn-ea"/>
                  <a:cs typeface="Calibri" pitchFamily="34" charset="0"/>
                </a:endParaRPr>
              </a:p>
            </p:txBody>
          </p:sp>
          <p:cxnSp>
            <p:nvCxnSpPr>
              <p:cNvPr id="35" name="Straight Connector 34">
                <a:extLst>
                  <a:ext uri="{FF2B5EF4-FFF2-40B4-BE49-F238E27FC236}">
                    <a16:creationId xmlns:a16="http://schemas.microsoft.com/office/drawing/2014/main" id="{57D505CF-82B2-4711-BC79-12628DCAC56C}"/>
                  </a:ext>
                </a:extLst>
              </p:cNvPr>
              <p:cNvCxnSpPr/>
              <p:nvPr/>
            </p:nvCxnSpPr>
            <p:spPr bwMode="auto">
              <a:xfrm>
                <a:off x="423368" y="5836902"/>
                <a:ext cx="1735138" cy="1588"/>
              </a:xfrm>
              <a:prstGeom prst="line">
                <a:avLst/>
              </a:prstGeom>
              <a:solidFill>
                <a:schemeClr val="accent1"/>
              </a:solidFill>
              <a:ln w="3175" cap="flat" cmpd="sng" algn="ctr">
                <a:solidFill>
                  <a:schemeClr val="bg1"/>
                </a:solidFill>
                <a:prstDash val="sysDot"/>
                <a:miter lim="800000"/>
                <a:headEnd type="none" w="med" len="med"/>
                <a:tailEnd type="none" w="med" len="med"/>
              </a:ln>
              <a:effectLst>
                <a:outerShdw blurRad="44450" dist="27940" dir="5400000" algn="ctr">
                  <a:srgbClr val="000000">
                    <a:alpha val="32000"/>
                  </a:srgbClr>
                </a:outerShdw>
              </a:effectLst>
            </p:spPr>
          </p:cxnSp>
        </p:grpSp>
        <p:grpSp>
          <p:nvGrpSpPr>
            <p:cNvPr id="36" name="Group 35">
              <a:extLst>
                <a:ext uri="{FF2B5EF4-FFF2-40B4-BE49-F238E27FC236}">
                  <a16:creationId xmlns:a16="http://schemas.microsoft.com/office/drawing/2014/main" id="{BE8071A2-D64F-4212-BF5F-EBA4F0B03984}"/>
                </a:ext>
              </a:extLst>
            </p:cNvPr>
            <p:cNvGrpSpPr/>
            <p:nvPr/>
          </p:nvGrpSpPr>
          <p:grpSpPr>
            <a:xfrm>
              <a:off x="251169" y="5612520"/>
              <a:ext cx="2079534" cy="276999"/>
              <a:chOff x="251170" y="5349278"/>
              <a:chExt cx="2079534" cy="276999"/>
            </a:xfrm>
          </p:grpSpPr>
          <p:sp>
            <p:nvSpPr>
              <p:cNvPr id="37" name="Rectangle 36">
                <a:extLst>
                  <a:ext uri="{FF2B5EF4-FFF2-40B4-BE49-F238E27FC236}">
                    <a16:creationId xmlns:a16="http://schemas.microsoft.com/office/drawing/2014/main" id="{E6FC2F31-6E27-4371-AA15-98552F45067E}"/>
                  </a:ext>
                </a:extLst>
              </p:cNvPr>
              <p:cNvSpPr/>
              <p:nvPr/>
            </p:nvSpPr>
            <p:spPr>
              <a:xfrm>
                <a:off x="251170" y="5349278"/>
                <a:ext cx="2079534"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Times New Roman" pitchFamily="18" charset="0"/>
                  <a:cs typeface="Calibri" pitchFamily="34" charset="0"/>
                </a:endParaRPr>
              </a:p>
            </p:txBody>
          </p:sp>
          <p:cxnSp>
            <p:nvCxnSpPr>
              <p:cNvPr id="38" name="Straight Connector 37">
                <a:extLst>
                  <a:ext uri="{FF2B5EF4-FFF2-40B4-BE49-F238E27FC236}">
                    <a16:creationId xmlns:a16="http://schemas.microsoft.com/office/drawing/2014/main" id="{DC54B0F1-4ECC-4261-AB06-D6A318F3B5A4}"/>
                  </a:ext>
                </a:extLst>
              </p:cNvPr>
              <p:cNvCxnSpPr/>
              <p:nvPr/>
            </p:nvCxnSpPr>
            <p:spPr bwMode="auto">
              <a:xfrm>
                <a:off x="423368" y="5552710"/>
                <a:ext cx="1735138" cy="1588"/>
              </a:xfrm>
              <a:prstGeom prst="line">
                <a:avLst/>
              </a:prstGeom>
              <a:solidFill>
                <a:schemeClr val="accent1"/>
              </a:solidFill>
              <a:ln w="3175" cap="flat" cmpd="sng" algn="ctr">
                <a:solidFill>
                  <a:schemeClr val="bg1"/>
                </a:solidFill>
                <a:prstDash val="sysDot"/>
                <a:miter lim="800000"/>
                <a:headEnd type="none" w="med" len="med"/>
                <a:tailEnd type="none" w="med" len="med"/>
              </a:ln>
              <a:effectLst>
                <a:outerShdw blurRad="44450" dist="27940" dir="5400000" algn="ctr">
                  <a:srgbClr val="000000">
                    <a:alpha val="32000"/>
                  </a:srgbClr>
                </a:outerShdw>
              </a:effectLst>
            </p:spPr>
          </p:cxnSp>
        </p:grpSp>
      </p:grpSp>
      <p:sp>
        <p:nvSpPr>
          <p:cNvPr id="50" name="TextBox 49">
            <a:extLst>
              <a:ext uri="{FF2B5EF4-FFF2-40B4-BE49-F238E27FC236}">
                <a16:creationId xmlns:a16="http://schemas.microsoft.com/office/drawing/2014/main" id="{F306EDD5-65A9-48F2-B341-5BB8282101AF}"/>
              </a:ext>
            </a:extLst>
          </p:cNvPr>
          <p:cNvSpPr txBox="1"/>
          <p:nvPr/>
        </p:nvSpPr>
        <p:spPr>
          <a:xfrm>
            <a:off x="379335" y="4058639"/>
            <a:ext cx="1909962" cy="584775"/>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Times New Roman" pitchFamily="18" charset="0"/>
                <a:cs typeface="Calibri" pitchFamily="34" charset="0"/>
              </a:rPr>
              <a:t>Location</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600" b="1" dirty="0">
                <a:solidFill>
                  <a:srgbClr val="FFD44B"/>
                </a:solidFill>
                <a:latin typeface="Calibri" panose="020F0502020204030204" pitchFamily="34" charset="0"/>
                <a:cs typeface="Calibri" pitchFamily="34" charset="0"/>
              </a:rPr>
              <a:t>Noida,</a:t>
            </a:r>
            <a:r>
              <a:rPr kumimoji="0" lang="en-US" sz="1600" b="1" i="0" u="none" strike="noStrike" kern="1200" cap="none" spc="0" normalizeH="0" baseline="0" noProof="0" dirty="0">
                <a:ln>
                  <a:noFill/>
                </a:ln>
                <a:solidFill>
                  <a:srgbClr val="FFD44B"/>
                </a:solidFill>
                <a:effectLst/>
                <a:uLnTx/>
                <a:uFillTx/>
                <a:latin typeface="Calibri" panose="020F0502020204030204" pitchFamily="34" charset="0"/>
                <a:ea typeface="+mn-ea"/>
                <a:cs typeface="Calibri" pitchFamily="34" charset="0"/>
              </a:rPr>
              <a:t> India</a:t>
            </a:r>
          </a:p>
        </p:txBody>
      </p:sp>
      <p:cxnSp>
        <p:nvCxnSpPr>
          <p:cNvPr id="20" name="Straight Connector 19">
            <a:extLst>
              <a:ext uri="{FF2B5EF4-FFF2-40B4-BE49-F238E27FC236}">
                <a16:creationId xmlns:a16="http://schemas.microsoft.com/office/drawing/2014/main" id="{C25B1386-BD6A-43CE-9217-14DE68FEA14B}"/>
              </a:ext>
            </a:extLst>
          </p:cNvPr>
          <p:cNvCxnSpPr>
            <a:cxnSpLocks/>
          </p:cNvCxnSpPr>
          <p:nvPr/>
        </p:nvCxnSpPr>
        <p:spPr>
          <a:xfrm>
            <a:off x="210404" y="496502"/>
            <a:ext cx="11491266"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person in a suit&#10;&#10;Description automatically generated">
            <a:extLst>
              <a:ext uri="{FF2B5EF4-FFF2-40B4-BE49-F238E27FC236}">
                <a16:creationId xmlns:a16="http://schemas.microsoft.com/office/drawing/2014/main" id="{F5231195-E698-5B99-C0A7-A4B1C7151A7E}"/>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8871" b="99194" l="5618" r="96629">
                        <a14:foregroundMark x1="5618" y1="95968" x2="5618" y2="95968"/>
                        <a14:foregroundMark x1="85393" y1="74194" x2="85393" y2="74194"/>
                        <a14:foregroundMark x1="64045" y1="83871" x2="64045" y2="83871"/>
                        <a14:foregroundMark x1="60674" y1="95968" x2="60674" y2="95968"/>
                        <a14:foregroundMark x1="16854" y1="95161" x2="16854" y2="95161"/>
                        <a14:foregroundMark x1="6742" y1="83065" x2="6742" y2="83065"/>
                        <a14:foregroundMark x1="6742" y1="83065" x2="6742" y2="83065"/>
                        <a14:foregroundMark x1="6742" y1="83065" x2="6742" y2="83065"/>
                        <a14:foregroundMark x1="87640" y1="96774" x2="87640" y2="96774"/>
                        <a14:foregroundMark x1="87640" y1="96774" x2="87640" y2="96774"/>
                        <a14:foregroundMark x1="87640" y1="96774" x2="87640" y2="96774"/>
                        <a14:foregroundMark x1="87640" y1="96774" x2="87640" y2="96774"/>
                        <a14:foregroundMark x1="87640" y1="96774" x2="87640" y2="96774"/>
                        <a14:foregroundMark x1="92135" y1="83065" x2="92135" y2="83065"/>
                        <a14:foregroundMark x1="92135" y1="83065" x2="92135" y2="83065"/>
                        <a14:foregroundMark x1="92135" y1="83065" x2="92135" y2="83065"/>
                        <a14:foregroundMark x1="92135" y1="83065" x2="92135" y2="83065"/>
                        <a14:foregroundMark x1="71910" y1="64516" x2="96629" y2="99194"/>
                        <a14:foregroundMark x1="96629" y1="99194" x2="48315" y2="92742"/>
                        <a14:foregroundMark x1="24235" y1="80034" x2="14291" y2="74786"/>
                        <a14:foregroundMark x1="48315" y1="92742" x2="26486" y2="81222"/>
                        <a14:backgroundMark x1="92135" y1="8065" x2="92135" y2="8065"/>
                        <a14:backgroundMark x1="20225" y1="64516" x2="20225" y2="64516"/>
                        <a14:backgroundMark x1="23596" y1="62903" x2="8989" y2="64516"/>
                        <a14:backgroundMark x1="24719" y1="58065" x2="13483" y2="62097"/>
                        <a14:backgroundMark x1="13483" y1="62097" x2="25843" y2="58871"/>
                      </a14:backgroundRemoval>
                    </a14:imgEffect>
                  </a14:imgLayer>
                </a14:imgProps>
              </a:ext>
              <a:ext uri="{28A0092B-C50C-407E-A947-70E740481C1C}">
                <a14:useLocalDpi xmlns:a14="http://schemas.microsoft.com/office/drawing/2010/main" val="0"/>
              </a:ext>
            </a:extLst>
          </a:blip>
          <a:stretch>
            <a:fillRect/>
          </a:stretch>
        </p:blipFill>
        <p:spPr>
          <a:xfrm>
            <a:off x="549191" y="915880"/>
            <a:ext cx="1373709" cy="1913931"/>
          </a:xfrm>
          <a:prstGeom prst="rect">
            <a:avLst/>
          </a:prstGeom>
        </p:spPr>
      </p:pic>
    </p:spTree>
    <p:extLst>
      <p:ext uri="{BB962C8B-B14F-4D97-AF65-F5344CB8AC3E}">
        <p14:creationId xmlns:p14="http://schemas.microsoft.com/office/powerpoint/2010/main" val="231447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501</Words>
  <Application>Microsoft Office PowerPoint</Application>
  <PresentationFormat>Widescreen</PresentationFormat>
  <Paragraphs>38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Technical Specialist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Verma</dc:creator>
  <cp:lastModifiedBy>Ranjan Sharma</cp:lastModifiedBy>
  <cp:revision>35</cp:revision>
  <dcterms:created xsi:type="dcterms:W3CDTF">2021-11-30T02:29:37Z</dcterms:created>
  <dcterms:modified xsi:type="dcterms:W3CDTF">2024-09-09T06:48:52Z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0372252d-5665-4ea6-8d17-aabf7bbd02ab</vt:lpwstr>
  </property>
  <property fmtid="{D5CDD505-2E9C-101B-9397-08002B2CF9AE}" pid="3" name="HCLClassification">
    <vt:lpwstr>HCL_Cla5s_Publ1c</vt:lpwstr>
  </property>
  <property fmtid="{D5CDD505-2E9C-101B-9397-08002B2CF9AE}" pid="4" name="HCLClassD6">
    <vt:lpwstr>False</vt:lpwstr>
  </property>
</Properties>
</file>