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tIns="91440" bIns="9144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Змінні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Оголошення змінних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Типи змінних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Правила іменування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Примітивні типи даних і рядки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Масиви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3640" y="576000"/>
            <a:ext cx="90705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short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3640" y="1872000"/>
            <a:ext cx="907056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short являє собою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16-бітове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число.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має мінімальне значення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-32768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максимальне значення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32767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(включно).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область застосування типу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аналогічна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з областю застосування типу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byte</a:t>
            </a:r>
            <a:r>
              <a:rPr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int і long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16000" y="1296000"/>
            <a:ext cx="95760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являє собою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32-бітове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число.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має мінімальне значення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-2,147,483,648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максимальне значення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2,147,483,647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(включно).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застосуємо в більшості випадків як тип за замовчуванням для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цілих чисел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 випадку якщо довжини типу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не достатньо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необхідно використовувати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long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long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являє собою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64-бітове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число.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мінімальне значення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-9,223,372,036,854,775,808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максимальне значення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9,223,372,036,854,775,807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(включно).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float і double</a:t>
            </a:r>
            <a:endParaRPr lang="en-US" sz="44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3640" y="1172520"/>
            <a:ext cx="9070560" cy="45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float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— тип даних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 плаваючою комою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одинарної точності розміром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32 біта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визначений стандартом IEEE 754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даних може бути корисним для економії пам'яті у великих масивах замість double.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double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- тип даних з плаваючою комою подвійної точності розміром 64 бита.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заборонено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використовувати float та double для зберігання точних величин (наприклад, кількості грошей)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3640" y="36000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boolean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3640" y="1512000"/>
            <a:ext cx="9070560" cy="31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boolean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має лише два значення: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true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або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false</a:t>
            </a:r>
            <a:endParaRPr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використовуйте цей тип даних в якості простого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прапора істина/хиба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в умовах.</a:t>
            </a:r>
            <a:endParaRPr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цей тип даних являє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один біт</a:t>
            </a: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інформації, але його "розмір" чітко не визначений.</a:t>
            </a:r>
            <a:endParaRPr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3640" y="360000"/>
            <a:ext cx="907056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</a:t>
            </a:r>
            <a:r>
              <a:rPr b="1"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char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792000" y="1584000"/>
            <a:ext cx="8782200" cy="31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Тип даних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символ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являє собою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один символ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в кодуванні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Unicode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Розмір типу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16 біт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мінімальне значення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'\ u0000'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і максимальне значення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'\ uffff '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  <a:ea typeface="Cambri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3640" y="504000"/>
            <a:ext cx="907056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Тип даних String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3640" y="1800000"/>
            <a:ext cx="9070560" cy="28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введений для підтримки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рядків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будь-який текст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укладений у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подвійні лапки ""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являє собою екземпляр класу java.lang.String.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 algn="ctr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String s = "це рядок";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Значення за замовчуванням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3640" y="1172520"/>
            <a:ext cx="9070560" cy="7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Змінні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примірника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класу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автоматично ініціюються значеннями за замовчуванням.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graphicFrame>
        <p:nvGraphicFramePr>
          <p:cNvPr id="69" name="Table 3"/>
          <p:cNvGraphicFramePr/>
          <p:nvPr/>
        </p:nvGraphicFramePr>
        <p:xfrm>
          <a:off x="1504440" y="2088000"/>
          <a:ext cx="7099200" cy="3341880"/>
        </p:xfrm>
        <a:graphic>
          <a:graphicData uri="http://schemas.openxmlformats.org/drawingml/2006/table">
            <a:tbl>
              <a:tblPr/>
              <a:tblGrid>
                <a:gridCol w="3198240"/>
                <a:gridCol w="3901320"/>
              </a:tblGrid>
              <a:tr h="392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Тип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Значення за замовчуванням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byte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short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int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long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0L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float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0.0f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double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0.0d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char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'\u0000'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String (або об'єкт)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null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boolean</a:t>
                      </a:r>
                      <a:endParaRPr b="1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false</a:t>
                      </a:r>
                      <a:endParaRPr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Закінчення типів літералів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503640" y="1326600"/>
            <a:ext cx="8784360" cy="36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 замовчуванням тип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цілочисельного 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літерала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літерал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закінчується на l або L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то його тип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long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 замовчуванням тип литерала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 плаваючою точкою double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літерал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 плаваючою точкою закінчується на f або F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то його тип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float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Якщо літерал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закінчується на d або D</a:t>
            </a: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то його тип </a:t>
            </a:r>
            <a:r>
              <a:rPr b="1"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double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Масиви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48000" y="1326600"/>
            <a:ext cx="878400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7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Масив — це кінцева послідовність впорядкованих елементів одного типу, доступ до кожного елементу в якій здійснюється за його індексом.</a:t>
            </a:r>
            <a:endParaRPr lang="en-US" sz="27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91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91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327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327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"/>
          <p:cNvSpPr/>
          <p:nvPr/>
        </p:nvSpPr>
        <p:spPr>
          <a:xfrm>
            <a:off x="363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363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9"/>
          <p:cNvSpPr/>
          <p:nvPr/>
        </p:nvSpPr>
        <p:spPr>
          <a:xfrm>
            <a:off x="399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1" name="CustomShape 10"/>
          <p:cNvSpPr/>
          <p:nvPr/>
        </p:nvSpPr>
        <p:spPr>
          <a:xfrm>
            <a:off x="399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>
            <a:off x="435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3" name="CustomShape 12"/>
          <p:cNvSpPr/>
          <p:nvPr/>
        </p:nvSpPr>
        <p:spPr>
          <a:xfrm>
            <a:off x="435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3"/>
          <p:cNvSpPr/>
          <p:nvPr/>
        </p:nvSpPr>
        <p:spPr>
          <a:xfrm>
            <a:off x="471564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471564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5"/>
          <p:cNvSpPr/>
          <p:nvPr/>
        </p:nvSpPr>
        <p:spPr>
          <a:xfrm>
            <a:off x="507528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507528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7"/>
          <p:cNvSpPr/>
          <p:nvPr/>
        </p:nvSpPr>
        <p:spPr>
          <a:xfrm>
            <a:off x="5435280" y="3672000"/>
            <a:ext cx="359640" cy="404640"/>
          </a:xfrm>
          <a:prstGeom prst="rect">
            <a:avLst/>
          </a:prstGeom>
          <a:solidFill>
            <a:srgbClr val="e6e6e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9" name="CustomShape 18"/>
          <p:cNvSpPr/>
          <p:nvPr/>
        </p:nvSpPr>
        <p:spPr>
          <a:xfrm>
            <a:off x="543528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9"/>
          <p:cNvSpPr/>
          <p:nvPr/>
        </p:nvSpPr>
        <p:spPr>
          <a:xfrm>
            <a:off x="579528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579528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1"/>
          <p:cNvSpPr/>
          <p:nvPr/>
        </p:nvSpPr>
        <p:spPr>
          <a:xfrm>
            <a:off x="6155280" y="367200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6155280" y="4077360"/>
            <a:ext cx="35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3"/>
          <p:cNvSpPr/>
          <p:nvPr/>
        </p:nvSpPr>
        <p:spPr>
          <a:xfrm>
            <a:off x="2915640" y="4644000"/>
            <a:ext cx="35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4"/>
          <p:cNvSpPr/>
          <p:nvPr/>
        </p:nvSpPr>
        <p:spPr>
          <a:xfrm>
            <a:off x="3851640" y="4644000"/>
            <a:ext cx="225468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Довжина масиву 10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6" name="CustomShape 25"/>
          <p:cNvSpPr/>
          <p:nvPr/>
        </p:nvSpPr>
        <p:spPr>
          <a:xfrm>
            <a:off x="1799640" y="3375000"/>
            <a:ext cx="1196640" cy="3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6"/>
          <p:cNvSpPr/>
          <p:nvPr/>
        </p:nvSpPr>
        <p:spPr>
          <a:xfrm>
            <a:off x="1009800" y="3160800"/>
            <a:ext cx="18093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Перший індекс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8" name="CustomShape 27"/>
          <p:cNvSpPr/>
          <p:nvPr/>
        </p:nvSpPr>
        <p:spPr>
          <a:xfrm flipH="1" rot="10800000">
            <a:off x="6477840" y="3753000"/>
            <a:ext cx="899640" cy="5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8"/>
          <p:cNvSpPr/>
          <p:nvPr/>
        </p:nvSpPr>
        <p:spPr>
          <a:xfrm>
            <a:off x="5507280" y="3020760"/>
            <a:ext cx="25650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Елемент з індексом 7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Оголошення масивів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3640" y="1326600"/>
            <a:ext cx="9070560" cy="44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Варіанти оголошення масиву: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[] ім'я;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ім'я [];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[] ім'я = new тип [розмір];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[] ім'я = {ел0, ел1, ..., елN};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Наприклад: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 = new int [10]; // Масив з 10 елементів типу int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n = 5;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5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ar1 = new double [n]; // Масив з 5 елементів double</a:t>
            </a:r>
            <a:endParaRPr lang="en-US" sz="25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42156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Оголошення змінних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3640" y="15120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Змінні використовуються в програмі для зберігання даних. Будь-яка змінна має три базових характеристики: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ім'я;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значення. 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class ArrayDemo</a:t>
            </a:r>
            <a:endParaRPr lang="en-US" sz="36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3640" y="1080000"/>
            <a:ext cx="90705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class ArrayDemo {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static void main(String[] args) {       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int[] anArray;  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declares an array of integers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anArray = new int[10]; 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allocates memory for 10 integers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anArray[0] = 100; 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initialize first element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anArray[1] = 200;  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initialize second element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anArray[2] = 300;</a:t>
            </a: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// etc.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System.out.println("Element at index 0: " + anArray[0]);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System.out.println("Element at index 1: " + anArray[1]);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System.out.println("Element at index 2: " + anArray[2]);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System.out.println("Element at index 3: " + anArray[3]);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System.out.println("Element at index 4: " + anArray[4]);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3640" y="432000"/>
            <a:ext cx="907056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Розмір масиву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36000" y="1872000"/>
            <a:ext cx="878220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Для визначення розміру масиву використовується властивість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length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System.out.println (anArray.length);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3640" y="226080"/>
            <a:ext cx="9070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Багатовимірні масиви</a:t>
            </a:r>
            <a:endParaRPr lang="en-US" sz="42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3640" y="1008000"/>
            <a:ext cx="9070560" cy="16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У Java багатовимірні масиви це одномірні масиви з елементами у вигляді масивів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тип [] [] ім'я; або тип ім'я [] [];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тип [] [] ім'я = new тип [розмір] [розмір];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тип [] [] ім'я = {{...}, {...}, {...}, {...}}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554200" y="3312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634200" y="3312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4714200" y="3312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[0,2]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5793840" y="3312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[0,3]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873840" y="3312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[0,4]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2554200" y="3825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3634200" y="3825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714200" y="3825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[1,2]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5793840" y="3825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[1,3]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6873840" y="3825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[1,4]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2554200" y="433872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3634200" y="433872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4714200" y="433872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[2,2]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5793840" y="433872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[2,3]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6873840" y="433872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[2,4]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2585880" y="2613240"/>
            <a:ext cx="475812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Правий індекс визначає номер стовпчика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4" name="CustomShape 19"/>
          <p:cNvSpPr/>
          <p:nvPr/>
        </p:nvSpPr>
        <p:spPr>
          <a:xfrm flipH="1" rot="10800000">
            <a:off x="5218200" y="3240000"/>
            <a:ext cx="197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0"/>
          <p:cNvSpPr/>
          <p:nvPr/>
        </p:nvSpPr>
        <p:spPr>
          <a:xfrm flipH="1" rot="10800000">
            <a:off x="5218200" y="3240000"/>
            <a:ext cx="125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1"/>
          <p:cNvSpPr/>
          <p:nvPr/>
        </p:nvSpPr>
        <p:spPr>
          <a:xfrm flipH="1" rot="10800000">
            <a:off x="5218200" y="3240000"/>
            <a:ext cx="17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2"/>
          <p:cNvSpPr/>
          <p:nvPr/>
        </p:nvSpPr>
        <p:spPr>
          <a:xfrm rot="10800000">
            <a:off x="5939280" y="3240000"/>
            <a:ext cx="71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3"/>
          <p:cNvSpPr/>
          <p:nvPr/>
        </p:nvSpPr>
        <p:spPr>
          <a:xfrm rot="10800000">
            <a:off x="7019280" y="3240000"/>
            <a:ext cx="179964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4"/>
          <p:cNvSpPr/>
          <p:nvPr/>
        </p:nvSpPr>
        <p:spPr>
          <a:xfrm>
            <a:off x="359640" y="3365280"/>
            <a:ext cx="125964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Лівий</a:t>
            </a:r>
            <a:endParaRPr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індекс</a:t>
            </a:r>
            <a:endParaRPr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визначає</a:t>
            </a:r>
            <a:endParaRPr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номер рядка</a:t>
            </a:r>
            <a:endParaRPr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130" name="CustomShape 25"/>
          <p:cNvSpPr/>
          <p:nvPr/>
        </p:nvSpPr>
        <p:spPr>
          <a:xfrm flipH="1" rot="10800000">
            <a:off x="2518200" y="3780000"/>
            <a:ext cx="899640" cy="40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6"/>
          <p:cNvSpPr/>
          <p:nvPr/>
        </p:nvSpPr>
        <p:spPr>
          <a:xfrm>
            <a:off x="1619640" y="3780000"/>
            <a:ext cx="899640" cy="1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7"/>
          <p:cNvSpPr/>
          <p:nvPr/>
        </p:nvSpPr>
        <p:spPr>
          <a:xfrm>
            <a:off x="1619640" y="3780000"/>
            <a:ext cx="899640" cy="6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8"/>
          <p:cNvSpPr/>
          <p:nvPr/>
        </p:nvSpPr>
        <p:spPr>
          <a:xfrm>
            <a:off x="3124800" y="4920480"/>
            <a:ext cx="431928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int[][] twoD = new int[3][5]</a:t>
            </a:r>
            <a:endParaRPr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«Нерівні» масиви</a:t>
            </a:r>
            <a:endParaRPr lang="en-US" sz="105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3640" y="1172520"/>
            <a:ext cx="9070560" cy="34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twoD[][] = new int[4][];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twoD[0] = new int[1];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twoD[1] = new int[2];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twoD[2] = new int[3];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twoD[3] = new int[4];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915640" y="297000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915640" y="348300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995640" y="348300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2915640" y="399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995640" y="399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5075280" y="399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[2,2]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2915640" y="453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[3,0]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3995640" y="453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[3,1]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5075280" y="453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[3,2]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6155280" y="453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[2,3]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6155280" y="4536360"/>
            <a:ext cx="899640" cy="4046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[3,3]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Характеристики змінних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3640" y="1326600"/>
            <a:ext cx="9070560" cy="36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Ім'я унікально ідентифікує змінну і дозволяє до неї звертатися в програмі.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описує, які величини може зберігати змінна. 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Значення - поточна величина, що зберігається в змінної на даний момент.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Робота зі змінною завжди починається з її оголошення (declaration). Звичайно, воно має включати в себе ім'я оголошуваної змінної.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 Java будь-яка змінна має строгий тип, який задається при оголошенні і ніколи не змінюється.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Типи змінних (1 з 2)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Змінні примірника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(Instance Variables) - значення змінної екземпляра класу, унікальне для кожного екземпляра класу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Змінні класу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(Class Variables) - всі змінні які оголошені як статичні (за допомогою модифікатора static). 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Існує всього одна копія статичної змінної в незалежності від кількості екземплярів класу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5440" y="42156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Типи змінних (2 з 2)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3640" y="1440000"/>
            <a:ext cx="9070560" cy="31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Змінні методу (Local Variables) - подібно до того, як об'єкт зберігає свій стан в полях, методи часто зберігають їх тимчасовий стан в локальних змінних.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Параметри методів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Правила іменування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Ім'я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повинно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бути допустимим ідентифікатором.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Ім'я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не повинно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бути ключовим словом, логічним літералом (true або false), або зарезервованим словом null.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Ім'я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повинно бути унікальним</a:t>
            </a: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в своїй області видимості.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Оголошення змінних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257120"/>
            <a:ext cx="9144000" cy="39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type </a:t>
            </a:r>
            <a:r>
              <a:rPr i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identifier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[ = value ][, </a:t>
            </a:r>
            <a:r>
              <a:rPr i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identifier 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[= value]]</a:t>
            </a: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Значення може бути зазначено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одразу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(ініціалізація):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статична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ініціалізація:  int d = 3, e, f = 5;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динамічна</a:t>
            </a: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ініціалізація: double c = Math.sqrt (4.);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 більшості випадків завдання початкової 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величини можна і відкласти: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d, e, f;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3640" y="1326600"/>
            <a:ext cx="907056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 мові Java існує вісім примітивних типів.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Всі вони визначені специфікацією мови та є ключовими словами: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graphicFrame>
        <p:nvGraphicFramePr>
          <p:cNvPr id="52" name="Table 3"/>
          <p:cNvGraphicFramePr/>
          <p:nvPr/>
        </p:nvGraphicFramePr>
        <p:xfrm>
          <a:off x="2340720" y="2916360"/>
          <a:ext cx="5075280" cy="71280"/>
        </p:xfrm>
        <a:graphic>
          <a:graphicData uri="http://schemas.openxmlformats.org/drawingml/2006/table">
            <a:tbl>
              <a:tblPr/>
              <a:tblGrid>
                <a:gridCol w="2549520"/>
                <a:gridCol w="2526120"/>
              </a:tblGrid>
              <a:tr h="1562400">
                <a:tc>
                  <a:txBody>
                    <a:bodyPr lIns="90000" rIns="90000" tIns="46800" bIns="46800"/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byte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short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int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long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Cambri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float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Microsoft YaHei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double 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Microsoft YaHei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boolean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Microsoft YaHei"/>
                      </a:endParaRPr>
                    </a:p>
                    <a:p>
                      <a:pPr lvl="1" marL="864000" indent="-330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Noto Sans Symbols"/>
                        <a:buChar char="●"/>
                      </a:pPr>
                      <a:r>
                        <a:rPr lang="en-US" sz="2400" spc="-1" strike="noStrike">
                          <a:solidFill>
                            <a:srgbClr val="1c1c1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boto"/>
                          <a:ea typeface="Oswald"/>
                        </a:rPr>
                        <a:t>char</a:t>
                      </a:r>
                      <a:endParaRPr lang="en-US" sz="2400" spc="-1" strike="noStrike">
                        <a:solidFill>
                          <a:srgbClr val="1c1c1c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Roboto"/>
                        <a:ea typeface="Microsoft YaHe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Примітивні типи даних </a:t>
            </a:r>
            <a:r>
              <a:rPr b="1"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byte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60000" y="1172520"/>
            <a:ext cx="9214200" cy="35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byte являє собою </a:t>
            </a:r>
            <a:r>
              <a:rPr b="1" lang="en-US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8-бітове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число.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має мінімальне значення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-128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і максимальне значення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127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(включно).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тип даних може бути корисним для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економії пам'яті у великих масивах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, де така економія дійсно має значення.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може бути використаний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замість int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, де його обмеження допомагають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уточнити код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: той факт, що діапазон змінної обмежений може служити формою документації.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uk-UA</dc:language>
  <dcterms:modified xsi:type="dcterms:W3CDTF">2016-12-07T16:11:42Z</dcterms:modified>
  <cp:revision>2</cp:revision>
</cp:coreProperties>
</file>