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7056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3044520"/>
            <a:ext cx="907056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600" y="132660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1600" y="304452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3640" y="304452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70560" cy="328860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70560" cy="328860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977920" y="1326240"/>
            <a:ext cx="4121640" cy="32886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977920" y="1326240"/>
            <a:ext cx="4121640" cy="3288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600"/>
            <a:ext cx="907056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70560" cy="328860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4426200" cy="328860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600" y="1326600"/>
            <a:ext cx="4426200" cy="328860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056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3640" y="304452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1600" y="1326600"/>
            <a:ext cx="4426200" cy="328860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4426200" cy="328860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600" y="132660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600" y="304452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600" y="132660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3044520"/>
            <a:ext cx="907056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tIns="91440" bIns="9144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70560" cy="3288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54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Оператори</a:t>
            </a:r>
            <a:endParaRPr lang="en-US" sz="54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864000" y="1656000"/>
            <a:ext cx="8710200" cy="29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Вирази та оператори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Блоки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Керуючі оператори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03640" y="504000"/>
            <a:ext cx="907056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Цикл типу «поки»</a:t>
            </a:r>
            <a:r>
              <a:rPr lang="en-US" sz="44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
</a:t>
            </a:r>
            <a:r>
              <a:rPr lang="en-US" sz="44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 (оператори while та do ... while)</a:t>
            </a:r>
            <a:endParaRPr lang="en-US" sz="44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2736000" y="1800000"/>
            <a:ext cx="6838200" cy="30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while (умова) {</a:t>
            </a:r>
            <a:endParaRPr lang="en-US" sz="2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// Тіло циклу</a:t>
            </a:r>
            <a:endParaRPr lang="en-US" sz="2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}</a:t>
            </a:r>
            <a:endParaRPr lang="en-US" sz="2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</a:t>
            </a:r>
            <a:endParaRPr lang="en-US" sz="2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do {</a:t>
            </a:r>
            <a:endParaRPr lang="en-US" sz="2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// Тіло циклу</a:t>
            </a:r>
            <a:endParaRPr lang="en-US" sz="2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} While (умова)</a:t>
            </a:r>
            <a:endParaRPr lang="en-US" sz="2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Цикл типу «n-раз» (оператор for)</a:t>
            </a:r>
            <a:endParaRPr lang="en-US" sz="44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503640" y="1368000"/>
            <a:ext cx="9070560" cy="36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for (ініціалізація; умова; ітерація) {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// тіло циклу, тобто дії повторювані циклічно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}</a:t>
            </a:r>
            <a:r>
              <a:rPr lang="en-US" sz="1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
</a:t>
            </a:r>
            <a:r>
              <a:rPr lang="en-US" sz="1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 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int sum = 0;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for (int j = 2; j &lt;= 100; j = j + 2) {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sum = sum + j;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}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System.out.println (sum);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Керування циклами break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432000" y="1326600"/>
            <a:ext cx="936000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48200">
              <a:lnSpc>
                <a:spcPct val="100000"/>
              </a:lnSpc>
            </a:pPr>
            <a:r>
              <a:rPr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Оператор </a:t>
            </a:r>
            <a:r>
              <a:rPr b="1"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break</a:t>
            </a:r>
            <a:r>
              <a:rPr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:</a:t>
            </a:r>
            <a:endParaRPr lang="en-US" sz="2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Завершує послідовність</a:t>
            </a:r>
            <a:r>
              <a:rPr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операторів в операторі </a:t>
            </a:r>
            <a:r>
              <a:rPr b="1"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switch</a:t>
            </a:r>
            <a:r>
              <a:rPr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.</a:t>
            </a:r>
            <a:endParaRPr lang="en-US" sz="2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Використовується для </a:t>
            </a:r>
            <a:r>
              <a:rPr b="1"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виходу з циклу</a:t>
            </a:r>
            <a:r>
              <a:rPr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.</a:t>
            </a:r>
            <a:endParaRPr lang="en-US" sz="2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Використовується в якості "цивілізованої" форми оператора </a:t>
            </a:r>
            <a:r>
              <a:rPr b="1"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безумовного переходу</a:t>
            </a:r>
            <a:r>
              <a:rPr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("goto").</a:t>
            </a:r>
            <a:endParaRPr lang="en-US" sz="2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Керування циклами continue</a:t>
            </a:r>
            <a:endParaRPr lang="en-US" sz="105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503640" y="1172520"/>
            <a:ext cx="9070560" cy="351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Оператор continue може використовуватися тільки в циклах while, do, for.</a:t>
            </a:r>
            <a:r>
              <a:rPr lang="en-US" sz="1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
</a:t>
            </a:r>
            <a:r>
              <a:rPr lang="en-US" sz="1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 </a:t>
            </a:r>
            <a:endParaRPr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Якщо в потоці обчислень зустрічається оператор continue, то виконання поточної послідовності операторів повинно бути припинено і управління буде передано на початок блоку, що містить цей оператор:</a:t>
            </a:r>
            <a:r>
              <a:rPr lang="en-US" sz="1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
</a:t>
            </a:r>
            <a:r>
              <a:rPr lang="en-US" sz="1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 </a:t>
            </a:r>
            <a:endParaRPr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int x = (int) (Math.random () * 10);</a:t>
            </a:r>
            <a:endParaRPr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int arr [] = {....}</a:t>
            </a:r>
            <a:endParaRPr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for (int cnt = 0; cnt &lt;10; cnt ++) {</a:t>
            </a:r>
            <a:endParaRPr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if (arr [cnt] == x) continue; ...</a:t>
            </a:r>
            <a:endParaRPr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} </a:t>
            </a:r>
            <a:endParaRPr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Оператор return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503640" y="1326600"/>
            <a:ext cx="907056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Оператор призначений для повернення управління з методу що був викликаний в метод що викликав.</a:t>
            </a:r>
            <a:endParaRPr lang="en-US" sz="3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return; </a:t>
            </a:r>
            <a:r>
              <a:rPr b="1" lang="en-US" sz="1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
</a:t>
            </a:r>
            <a:r>
              <a:rPr b="1" lang="en-US" sz="1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 </a:t>
            </a:r>
            <a:endParaRPr lang="en-US" sz="3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Якщо метод повертає значення то воно вказується після оператора return:</a:t>
            </a:r>
            <a:endParaRPr lang="en-US" sz="3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return вираз;</a:t>
            </a:r>
            <a:endParaRPr lang="en-US" sz="3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Вирази (expressions)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3640" y="1172520"/>
            <a:ext cx="9070560" cy="34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Вирази </a:t>
            </a: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(expressions)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складаються з</a:t>
            </a: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констант і змінних, операцій над ними, викликів методів і дужок.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Всі елементи вирази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повинні бути сумісні</a:t>
            </a: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, не можна написати, наприклад, 2 + true.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3640" y="0"/>
            <a:ext cx="9070560" cy="11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Правила обчислення виразів</a:t>
            </a:r>
            <a:endParaRPr lang="en-US" sz="105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3640" y="1080000"/>
            <a:ext cx="9070560" cy="42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При обчисленні виразу виконуються </a:t>
            </a:r>
            <a:r>
              <a:rPr b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чотири правила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:</a:t>
            </a:r>
            <a:endParaRPr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Операції </a:t>
            </a:r>
            <a:r>
              <a:rPr b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одного пріоритету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обчислюються </a:t>
            </a:r>
            <a:r>
              <a:rPr b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зліва направо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: х + у + z обчислюється як (х + у) + z.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
</a:t>
            </a:r>
            <a:r>
              <a:rPr b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Виняток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: операції присвоювання обчислюються справа наліво: х = у = z обчислюється як х = (у = z).</a:t>
            </a:r>
            <a:endParaRPr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Лівий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операнд обчислюється </a:t>
            </a:r>
            <a:r>
              <a:rPr b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раніше правого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.</a:t>
            </a:r>
            <a:endParaRPr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Операнди повністю обчислюються </a:t>
            </a:r>
            <a:r>
              <a:rPr b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перед виконанням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операції.</a:t>
            </a:r>
            <a:endParaRPr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Перед виконанням </a:t>
            </a:r>
            <a:r>
              <a:rPr b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комбінованої операції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присвоювання значення лівої частини </a:t>
            </a:r>
            <a:r>
              <a:rPr b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зберігається для використання в правій частині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.</a:t>
            </a:r>
            <a:endParaRPr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3640" y="504000"/>
            <a:ext cx="90705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Оператори (statements)</a:t>
            </a:r>
            <a:endParaRPr lang="en-US" sz="105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792000" y="1728000"/>
            <a:ext cx="8782200" cy="288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9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Оператор</a:t>
            </a:r>
            <a:r>
              <a:rPr b="1"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</a:t>
            </a:r>
            <a:r>
              <a:rPr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— це </a:t>
            </a:r>
            <a:r>
              <a:rPr b="1" lang="en-US" sz="29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завершений модуль</a:t>
            </a:r>
            <a:r>
              <a:rPr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виконання</a:t>
            </a:r>
            <a:endParaRPr lang="en-US" sz="2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оператори опису змінних і інших об'єктів</a:t>
            </a:r>
            <a:endParaRPr lang="en-US" sz="2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оператори-вирази</a:t>
            </a:r>
            <a:endParaRPr lang="en-US" sz="2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оператори присвоювання</a:t>
            </a:r>
            <a:endParaRPr lang="en-US" sz="2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Блоки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432000" y="1224000"/>
            <a:ext cx="9142200" cy="38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Блок містить в собі </a:t>
            </a: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нуль або декілька операторів</a:t>
            </a: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з метою використати їх </a:t>
            </a: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як один оператор</a:t>
            </a: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в тих місцях, де за правилами мови можна записати тільки один оператор.</a:t>
            </a:r>
            <a:endParaRPr lang="en-US" sz="24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Можна записати і </a:t>
            </a: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порожній блок</a:t>
            </a: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, це просто </a:t>
            </a: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пара фігурних дужок</a:t>
            </a: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{}.</a:t>
            </a:r>
            <a:endParaRPr lang="en-US" sz="24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Блоки також використовуються для </a:t>
            </a: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обмеження області дії змінних</a:t>
            </a: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і просто для поліпшення читаності тексту програми.</a:t>
            </a:r>
            <a:endParaRPr lang="en-US" sz="24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3640" y="226080"/>
            <a:ext cx="9070560" cy="13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Керуючі оператори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8000" y="1728000"/>
            <a:ext cx="8926200" cy="288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умовний</a:t>
            </a:r>
            <a:r>
              <a:rPr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оператор if;</a:t>
            </a:r>
            <a:endParaRPr lang="en-US" sz="3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три оператори </a:t>
            </a:r>
            <a:r>
              <a:rPr b="1"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циклу</a:t>
            </a:r>
            <a:r>
              <a:rPr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while, do-while, for;</a:t>
            </a:r>
            <a:endParaRPr lang="en-US" sz="3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оператор </a:t>
            </a:r>
            <a:r>
              <a:rPr b="1"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варіанту</a:t>
            </a:r>
            <a:r>
              <a:rPr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switch;</a:t>
            </a:r>
            <a:endParaRPr lang="en-US" sz="3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оператори </a:t>
            </a:r>
            <a:r>
              <a:rPr b="1"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переходу</a:t>
            </a:r>
            <a:r>
              <a:rPr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break, continue і return;</a:t>
            </a:r>
            <a:endParaRPr lang="en-US" sz="3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Оператор if - then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503640" y="1172520"/>
            <a:ext cx="9070560" cy="423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Оператор </a:t>
            </a:r>
            <a:r>
              <a:rPr b="1"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if </a:t>
            </a:r>
            <a:r>
              <a:rPr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забезпечує </a:t>
            </a:r>
            <a:r>
              <a:rPr b="1"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виконання або пропуск інструкції</a:t>
            </a:r>
            <a:r>
              <a:rPr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залежно від зазначеного логічного умови.</a:t>
            </a:r>
            <a:r>
              <a:rPr lang="en-US" sz="1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
</a:t>
            </a:r>
            <a:endParaRPr lang="en-US" sz="25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>
              <a:lnSpc>
                <a:spcPct val="100000"/>
              </a:lnSpc>
            </a:pPr>
            <a:r>
              <a:rPr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Якщо умова </a:t>
            </a:r>
            <a:r>
              <a:rPr b="1"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істинна</a:t>
            </a:r>
            <a:r>
              <a:rPr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, то інструкція </a:t>
            </a:r>
            <a:r>
              <a:rPr b="1"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виконується</a:t>
            </a:r>
            <a:r>
              <a:rPr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.</a:t>
            </a:r>
            <a:r>
              <a:rPr lang="en-US" sz="1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
</a:t>
            </a:r>
            <a:endParaRPr lang="en-US" sz="25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3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if (умова)</a:t>
            </a:r>
            <a:endParaRPr lang="en-US" sz="25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3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інструкція;</a:t>
            </a:r>
            <a:endParaRPr lang="en-US" sz="25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3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або</a:t>
            </a:r>
            <a:endParaRPr lang="en-US" sz="25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3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if (умова)</a:t>
            </a:r>
            <a:endParaRPr lang="en-US" sz="25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3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інструкція1;</a:t>
            </a:r>
            <a:endParaRPr lang="en-US" sz="25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3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else</a:t>
            </a:r>
            <a:endParaRPr lang="en-US" sz="25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3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інструкція2;</a:t>
            </a:r>
            <a:endParaRPr lang="en-US" sz="25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Оператор if-then-else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503640" y="1326600"/>
            <a:ext cx="9070560" cy="39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Надає новий вибір</a:t>
            </a:r>
            <a:r>
              <a:rPr lang="en-US" sz="27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у випадку якщо </a:t>
            </a:r>
            <a:r>
              <a:rPr b="1" lang="en-US" sz="27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результат</a:t>
            </a:r>
            <a:r>
              <a:rPr lang="en-US" sz="27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логічного виразу оператора if обчислений як </a:t>
            </a:r>
            <a:r>
              <a:rPr b="1" lang="en-US" sz="27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false</a:t>
            </a:r>
            <a:r>
              <a:rPr lang="en-US" sz="1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
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3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if (умова)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3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інструкція1;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3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else</a:t>
            </a:r>
            <a:r>
              <a:rPr lang="en-US" sz="23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</a:t>
            </a:r>
            <a:r>
              <a:rPr b="1" lang="en-US" sz="23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if (умова)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3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інструкція2;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3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else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3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інструкція3;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03640" y="72000"/>
            <a:ext cx="9070560" cy="12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Оператор множинного вибору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graphicFrame>
        <p:nvGraphicFramePr>
          <p:cNvPr id="53" name="Table 2"/>
          <p:cNvGraphicFramePr/>
          <p:nvPr/>
        </p:nvGraphicFramePr>
        <p:xfrm>
          <a:off x="504000" y="1368000"/>
          <a:ext cx="9287280" cy="3671640"/>
        </p:xfrm>
        <a:graphic>
          <a:graphicData uri="http://schemas.openxmlformats.org/drawingml/2006/table">
            <a:tbl>
              <a:tblPr/>
              <a:tblGrid>
                <a:gridCol w="3914280"/>
                <a:gridCol w="5373360"/>
              </a:tblGrid>
              <a:tr h="369504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pc="-1" strike="noStrike">
                          <a:solidFill>
                            <a:srgbClr val="1c1c1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switch (перемикач) {</a:t>
                      </a:r>
                      <a:endParaRPr lang="en-US" sz="2000" spc="-1" strike="noStrike">
                        <a:solidFill>
                          <a:srgbClr val="1c1c1c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pc="-1" strike="noStrike">
                          <a:solidFill>
                            <a:srgbClr val="1c1c1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case значення 1:</a:t>
                      </a:r>
                      <a:endParaRPr lang="en-US" sz="2000" spc="-1" strike="noStrike">
                        <a:solidFill>
                          <a:srgbClr val="1c1c1c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pc="-1" strike="noStrike">
                          <a:solidFill>
                            <a:srgbClr val="1c1c1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інструкція 1;</a:t>
                      </a:r>
                      <a:endParaRPr lang="en-US" sz="2000" spc="-1" strike="noStrike">
                        <a:solidFill>
                          <a:srgbClr val="1c1c1c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pc="-1" strike="noStrike">
                          <a:solidFill>
                            <a:srgbClr val="1c1c1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break;</a:t>
                      </a:r>
                      <a:endParaRPr lang="en-US" sz="2000" spc="-1" strike="noStrike">
                        <a:solidFill>
                          <a:srgbClr val="1c1c1c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pc="-1" strike="noStrike">
                          <a:solidFill>
                            <a:srgbClr val="1c1c1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case значення2:</a:t>
                      </a:r>
                      <a:endParaRPr lang="en-US" sz="2000" spc="-1" strike="noStrike">
                        <a:solidFill>
                          <a:srgbClr val="1c1c1c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pc="-1" strike="noStrike">
                          <a:solidFill>
                            <a:srgbClr val="1c1c1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Інструкція 2;</a:t>
                      </a:r>
                      <a:endParaRPr lang="en-US" sz="2000" spc="-1" strike="noStrike">
                        <a:solidFill>
                          <a:srgbClr val="1c1c1c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pc="-1" strike="noStrike">
                          <a:solidFill>
                            <a:srgbClr val="1c1c1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break;</a:t>
                      </a:r>
                      <a:endParaRPr lang="en-US" sz="2000" spc="-1" strike="noStrike">
                        <a:solidFill>
                          <a:srgbClr val="1c1c1c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pc="-1" strike="noStrike">
                          <a:solidFill>
                            <a:srgbClr val="1c1c1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...</a:t>
                      </a:r>
                      <a:endParaRPr lang="en-US" sz="2000" spc="-1" strike="noStrike">
                        <a:solidFill>
                          <a:srgbClr val="1c1c1c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pc="-1" strike="noStrike">
                          <a:solidFill>
                            <a:srgbClr val="1c1c1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default:</a:t>
                      </a:r>
                      <a:endParaRPr lang="en-US" sz="2000" spc="-1" strike="noStrike">
                        <a:solidFill>
                          <a:srgbClr val="1c1c1c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pc="-1" strike="noStrike">
                          <a:solidFill>
                            <a:srgbClr val="1c1c1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інструкція_по_замовчанню;</a:t>
                      </a:r>
                      <a:endParaRPr lang="en-US" sz="2000" spc="-1" strike="noStrike">
                        <a:solidFill>
                          <a:srgbClr val="1c1c1c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pc="-1" strike="noStrike">
                          <a:solidFill>
                            <a:srgbClr val="1c1c1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}</a:t>
                      </a:r>
                      <a:endParaRPr lang="en-US" sz="2000" spc="-1" strike="noStrike">
                        <a:solidFill>
                          <a:srgbClr val="1c1c1c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600" spc="-1" strike="noStrike">
                          <a:solidFill>
                            <a:srgbClr val="1c1c1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Оператор працює з </a:t>
                      </a:r>
                      <a:r>
                        <a:rPr b="1" lang="en-US" sz="2600" spc="-1" strike="noStrike">
                          <a:solidFill>
                            <a:srgbClr val="1c1c1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примітивними типами</a:t>
                      </a:r>
                      <a:r>
                        <a:rPr lang="en-US" sz="2600" spc="-1" strike="noStrike">
                          <a:solidFill>
                            <a:srgbClr val="1c1c1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 byte, short, char і int.</a:t>
                      </a:r>
                      <a:endParaRPr lang="en-US" sz="2600" spc="-1" strike="noStrike">
                        <a:solidFill>
                          <a:srgbClr val="1c1c1c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  <a:ea typeface="Cambria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600" spc="-1" strike="noStrike">
                          <a:solidFill>
                            <a:srgbClr val="1c1c1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Він </a:t>
                      </a:r>
                      <a:r>
                        <a:rPr b="1" lang="en-US" sz="2600" spc="-1" strike="noStrike">
                          <a:solidFill>
                            <a:srgbClr val="1c1c1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також працює</a:t>
                      </a:r>
                      <a:r>
                        <a:rPr lang="en-US" sz="2600" spc="-1" strike="noStrike">
                          <a:solidFill>
                            <a:srgbClr val="1c1c1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 з перерахуваннями, класом String і декількома спеціальними класами Character, Byte, Short, and Integer</a:t>
                      </a:r>
                      <a:endParaRPr lang="en-US" sz="2600" spc="-1" strike="noStrike">
                        <a:solidFill>
                          <a:srgbClr val="1c1c1c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  <a:ea typeface="Cambri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Application>LibreOffice/5.0.4.2$Windows_x86 LibreOffice_project/2b9802c1994aa0b7dc6079e128979269cf95bc78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uk-UA</dc:language>
  <dcterms:modified xsi:type="dcterms:W3CDTF">2016-12-09T11:40:29Z</dcterms:modified>
  <cp:revision>2</cp:revision>
</cp:coreProperties>
</file>