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4520"/>
            <a:ext cx="907056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600" y="304452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304452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97792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97792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56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304452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328860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600" y="304452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4520"/>
            <a:ext cx="9070560" cy="1568520"/>
          </a:xfrm>
          <a:prstGeom prst="rect">
            <a:avLst/>
          </a:prstGeom>
        </p:spPr>
        <p:txBody>
          <a:bodyPr lIns="0" rIns="0" tIns="0" bIns="0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tIns="91440" bIns="91440" anchor="ctr"/>
          <a:p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Операції</a:t>
            </a:r>
            <a:endParaRPr lang="en-US" sz="105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3640" y="1326600"/>
            <a:ext cx="9070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Привласнення, арифметичні та унарні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Рівність, відношення, логічні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Побітові і зсуву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Комбіновані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Порядок виконання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Комбіновані операції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503640" y="1172520"/>
            <a:ext cx="9070560" cy="44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89676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ідентифікатор операція = вираз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134496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еквівалентно наступної операції: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89676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ідентифікатор = ідентифікатор операція вираз</a:t>
            </a:r>
            <a:r>
              <a:rPr lang="en-US" sz="1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r>
              <a:rPr lang="en-US" sz="1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x + = b означає x = x + b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x - = b означає x = x - b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x * = b означає x = x * b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x / = b означає x = x / b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x% = b означає x = x% b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x &amp; = b означає x = x &amp; b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x | = b означає x = x | b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x ^ = b означає x = x ^ b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x &lt;&lt; = b означає x = x &lt;&lt; b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x &gt;&gt; = b означає x = x &gt;&gt; b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x &gt;&gt;&gt; = b означає x = x &gt;&gt;&gt; b</a:t>
            </a:r>
            <a:endParaRPr lang="en-US" sz="105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Побітові операції (1 з 2)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graphicFrame>
        <p:nvGraphicFramePr>
          <p:cNvPr id="57" name="Table 2"/>
          <p:cNvGraphicFramePr/>
          <p:nvPr/>
        </p:nvGraphicFramePr>
        <p:xfrm>
          <a:off x="577080" y="1730160"/>
          <a:ext cx="8843760" cy="1816200"/>
        </p:xfrm>
        <a:graphic>
          <a:graphicData uri="http://schemas.openxmlformats.org/drawingml/2006/table">
            <a:tbl>
              <a:tblPr/>
              <a:tblGrid>
                <a:gridCol w="1473120"/>
                <a:gridCol w="1473120"/>
                <a:gridCol w="1473120"/>
                <a:gridCol w="1473120"/>
                <a:gridCol w="1473120"/>
                <a:gridCol w="1478160"/>
              </a:tblGrid>
              <a:tr h="3632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A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B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A|B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A&amp;B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A^B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~A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9999cc"/>
                    </a:solidFill>
                  </a:tcPr>
                </a:tc>
              </a:tr>
              <a:tr h="3632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0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0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0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0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0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1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e6e6ff"/>
                    </a:solidFill>
                  </a:tcPr>
                </a:tc>
              </a:tr>
              <a:tr h="3632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0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1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1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0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1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1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  <a:tr h="3632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1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0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1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0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1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0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e6e6ff"/>
                    </a:solidFill>
                  </a:tcPr>
                </a:tc>
              </a:tr>
              <a:tr h="3632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1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1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1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1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0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Oswald"/>
                          <a:ea typeface="Oswald"/>
                        </a:rPr>
                        <a:t>0</a:t>
                      </a:r>
                      <a:endParaRPr lang="en-US" sz="135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Побітові операції (2 из 2)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03640" y="1172520"/>
            <a:ext cx="9070560" cy="430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зрушення вліво бітів поля першого операнда на кількість бітів, визначаються другим операндом (біт знака числа при цьому не змінюється) - </a:t>
            </a: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побітове зрушення вліво з урахуванням знака "&lt;&lt;";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зсув вправо бітів поля першого операнда на кількість бітів, визначаються другим операндом (біт знака числа при цьому не змінюється) - </a:t>
            </a: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побітове зрушення вправо з урахуванням знака "&gt;&gt;";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зсув вправо бітів поля першого операнда на кількість бітів, визначаються другим операндом (біт знака числа при цьому також зсувається) - </a:t>
            </a: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побітове зрушення вправо без урахування знака "&gt;&gt;&gt;".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Чи так усе просто?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503640" y="1296000"/>
            <a:ext cx="9070560" cy="33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Назвіть результат: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 i = 10;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 n = i ++% 5;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Як зміниться результат якщо i ++ замінити на ++ i?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 i = 10;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 n = ++ i% 5;</a:t>
            </a:r>
            <a:endParaRPr lang="en-US" sz="30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Простий оператор присвоєння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296000" y="1326600"/>
            <a:ext cx="827820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Присвоює операнду зліва значення праворуч:</a:t>
            </a:r>
            <a:r>
              <a:rPr lang="en-US" sz="1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
</a:t>
            </a:r>
            <a:endParaRPr lang="en-US" sz="3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</a:t>
            </a: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 cadence = 0;</a:t>
            </a:r>
            <a:endParaRPr lang="en-US" sz="3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</a:t>
            </a: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 speed = 0;</a:t>
            </a:r>
            <a:endParaRPr lang="en-US" sz="3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</a:t>
            </a:r>
            <a:r>
              <a:rPr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 gear = 1;</a:t>
            </a:r>
            <a:endParaRPr lang="en-US" sz="3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Арифметичні операції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3640" y="1326600"/>
            <a:ext cx="9070560" cy="33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Додавання "+", також використовується для конкатенації рядків;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Віднімання "-";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Множення "*";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Ділення "/";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Обчислення залишку від ділення цілих чисел "%" (повертає залишок від ділення першого числа на друге, причому результат буде мати той же знак, що і ділене).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class ArithmeticDemo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03640" y="1326600"/>
            <a:ext cx="9070560" cy="363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class ArithmeticDemo {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public static void main (String[] args){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int result = 1 + 2;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result = result - 1;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result = result * 2;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result = result / 2;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result = result + 8;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    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result = result % 7;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  </a:t>
            </a: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}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}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3640" y="226080"/>
            <a:ext cx="9070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Унарні операції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88000" y="1008000"/>
            <a:ext cx="9432000" cy="43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Унарний мінус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"</a:t>
            </a: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-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" змінює знак числа або вирази на протилежний.</a:t>
            </a:r>
            <a:endParaRPr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Унарний плюс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"</a:t>
            </a: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+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" не виконує ніяких дій над числом або виразом.</a:t>
            </a:r>
            <a:endParaRPr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Побітовое доповнення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"</a:t>
            </a: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~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" (тільки для цілих) інвертує всі біти поля числа (змінює 0 на 1 і 1 на 0).</a:t>
            </a:r>
            <a:endParaRPr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Інкремент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"</a:t>
            </a: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++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" (тільки для цілих) збільшує значення змінної на 1.</a:t>
            </a:r>
            <a:endParaRPr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Декремент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"</a:t>
            </a: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--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" (тільки для цілих) зменшує значення змінної на 1.</a:t>
            </a:r>
            <a:endParaRPr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Логічне доповнення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"</a:t>
            </a: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!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"</a:t>
            </a:r>
            <a:r>
              <a:rPr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 інвертує значення логічного виразу.</a:t>
            </a:r>
            <a:endParaRPr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class PrePostDemo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03640" y="1326600"/>
            <a:ext cx="907056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896760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class PrePostDemo {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896760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  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public static void main(String[] args){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896760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      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int i = 3;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896760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      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i++;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896760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      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System.out.println(i);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896760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      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++i;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	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	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	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  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896760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      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System.out.println(i);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896760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      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System.out.println(++i);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896760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      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System.out.println(i++);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896760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      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System.out.println(i);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896760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    </a:t>
            </a: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}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  <a:p>
            <a:pPr marL="896760">
              <a:lnSpc>
                <a:spcPct val="100000"/>
              </a:lnSpc>
            </a:pPr>
            <a:r>
              <a:rPr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}</a:t>
            </a:r>
            <a:endParaRPr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Cambri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3640" y="648000"/>
            <a:ext cx="907056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Оператори рівності і відношення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48000" y="1944000"/>
            <a:ext cx="8856000" cy="28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9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"==" (дорівнює), "! =" (не дорівнює),</a:t>
            </a:r>
            <a:endParaRPr lang="en-US" sz="29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9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"&gt;" (більше), "&gt; =" (більше або дорівнює),</a:t>
            </a:r>
            <a:endParaRPr lang="en-US" sz="29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9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"&lt;" (менше) "&lt;=" (менше або дорівнює)</a:t>
            </a:r>
            <a:endParaRPr lang="en-US" sz="29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Логічні оператори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03640" y="1326600"/>
            <a:ext cx="9070560" cy="37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заперечення "!"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- Заміна false на true, або навпаки;</a:t>
            </a:r>
            <a:endParaRPr lang="en-US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операція ТА "&amp;"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- результат дорівнює true, тільки, якщо обидва операнда дорівнюють true, інакше результат - false;</a:t>
            </a:r>
            <a:endParaRPr lang="en-US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операція АБО "|"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- Результат дорівнює true, тільки, якщо хоча б один з операндів дорівнює true, інакше результат - false.</a:t>
            </a:r>
            <a:endParaRPr lang="en-US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операція виключає АБО "^"</a:t>
            </a:r>
            <a:r>
              <a:rPr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 - результат дорівнює true, тільки, якщо операнди не рівні один одному, інакше результат - false.</a:t>
            </a:r>
            <a:endParaRPr lang="en-US" sz="24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330066"/>
                </a:solidFill>
                <a:uFill>
                  <a:solidFill>
                    <a:srgbClr val="ffffff"/>
                  </a:solidFill>
                </a:uFill>
                <a:latin typeface="Franklin Gothic Medium"/>
                <a:ea typeface="Oswald"/>
              </a:rPr>
              <a:t>Умовні оператори</a:t>
            </a:r>
            <a:endParaRPr lang="en-US" sz="4800" spc="-1" strike="noStrike">
              <a:solidFill>
                <a:srgbClr val="330066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03640" y="1326600"/>
            <a:ext cx="9070560" cy="35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Умовна операція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lvl="1" marL="864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логічний вираз ? вираз якщо true: вираз якщо false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Умовне "ТА" &amp;&amp;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Умовне "АБО" ||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  <a:p>
            <a:pPr marL="432000" indent="-33012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Roboto"/>
                <a:ea typeface="Oswald"/>
              </a:rPr>
              <a:t>При виконанні умовних операцій || і &amp;&amp; виконуюча система Java не проводить оцінку другого операнда логічного виразу</a:t>
            </a:r>
            <a:endParaRPr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Roboto"/>
              <a:ea typeface="Cambria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Application>LibreOffice/5.0.4.2$Windows_x86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uk-UA</dc:language>
  <dcterms:modified xsi:type="dcterms:W3CDTF">2016-12-08T17:12:40Z</dcterms:modified>
  <cp:revision>2</cp:revision>
</cp:coreProperties>
</file>