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7559675" cx="10080625"/>
  <p:notesSz cx="7559675" cy="10691800"/>
  <p:embeddedFontLs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Oswald-bold.fntdata"/><Relationship Id="rId12" Type="http://schemas.openxmlformats.org/officeDocument/2006/relationships/slide" Target="slides/slide8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subTitle"/>
          </p:nvPr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50400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447360" y="6887160"/>
            <a:ext cx="319500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227360" y="6887160"/>
            <a:ext cx="2348280" cy="5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04000" y="301319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Класи та об'єкти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Cигнатура методу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Ім'я методу і список його аргументів називається сигнатурою методу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Правила опису методів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метод не повертає значення, його тип, що повертається, повинен бути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void 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означає, що метод не має типу значення, що повертається.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виключення складає конструктор — він ніколи не повертає значення, при цьому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не застосовують.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Описи методів розташовані всередині класу, на тому ж рівні вкладеності дужок, що й опис полів класу.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 може бути опису методу поза класом або всередині іншої методу чи блоку.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Перевантаження методів (overloading)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Java дозволяє визначення всередині одного класу двох або більше методів з одним ім'ям, якщо оголошення їх параметрів різні.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 цьому випадку методи називають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перевантаженими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а процес - </a:t>
            </a:r>
            <a:r>
              <a:rPr b="1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перевантаженням</a:t>
            </a: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методів.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Перевантажені методи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повинні відрізнятися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за типом та / або кількості їх параметрів.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Типи що повертаються у перевантажених методів можуть бути різні.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Java не розрізняє перевантажені методи по значенню що повертається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Коли Java зустрічає виклик перевантаженого методу, вона просто виконує ту його версію, параметри якої відповідають аргументам, використаним у виклику.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Загальні правила перевантаження методів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 перезавантаженні завжди слід дотримуватися наступних правил: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 використовувати складних варіантів перевантаження;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 використовувати перевантаження з однаковим числом параметрів;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замінювати при можливості перевантажені методи на кілька різних методів.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 класу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 - це метод класу, який ініціалізує новий об'єкт після його створення.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 відміну від методів, конструктори можуть мати модифікатори тільки доступу. Тому, конструктор не може бути abstract, final, native, static, or synchronized.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Конструктори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 мають типу, що повертається,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вони не можуть повертати навіть тип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void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Конструктори мають однакові імена з ім'ям класу в якому описані, а методи, мають імена відмінні від імені класу.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 за замовчуванням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 можете не визначати конструктор класу.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 такому випадку: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Компілятор сам створить конструктор для класу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 за замовчуванням викликає безаргументний конструктор суперкласу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батько класу явно не вказано то викличеться конструктор класу Object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Якщо ж програміст створив для класу хоч один конструктор (не важливо з параметрами або без) — безаргументний конструктор за замовчуванням не створюється!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Передача параметрів у методи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Параметри використовуються в тілі методу і під час виконання приймають значення переданих аргументів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Параметри - список змінних використаних при декларації методу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Аргументи - фактичні значення параметрів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Типи параметрів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Можливе використання будь-яких типів даних для передачі в якості параметрів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 можете передавати примітивні (byte, int, double і т.п.) і типи посилання (на масиви та об'єкти)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Змінна кількість параметрів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Змінна кількість параметрів описується за допомогою конструкції ... (три крапки)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Усередині методу такий аргумент доступний як масив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864000" y="3132000"/>
            <a:ext cx="8567999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PrintStream printf (String format, Object ... args)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908640" y="4513319"/>
            <a:ext cx="8307359" cy="886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uk-UA" sz="20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lang="uk-UA" sz="20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uk-UA" sz="20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Класи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Оголошення класів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 класу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Конструктор класу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Передача параметрів у методи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uk-UA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Що таке клас?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4000" y="1769040"/>
            <a:ext cx="374400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Об'єктно-орієнтована програма будується з об'єктів.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 являє собою "шаблон", який використовується для створення об'єктів.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 визначає які дані може містити об'єкт і які операції можуть бути виконані на об'єкті.</a:t>
            </a: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360" y="1563479"/>
            <a:ext cx="1727639" cy="16765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>
            <a:stCxn id="74" idx="2"/>
          </p:cNvCxnSpPr>
          <p:nvPr/>
        </p:nvCxnSpPr>
        <p:spPr>
          <a:xfrm rot="5400000">
            <a:off x="5792430" y="3056549"/>
            <a:ext cx="864300" cy="123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76" name="Shape 76"/>
          <p:cNvCxnSpPr>
            <a:stCxn id="74" idx="2"/>
          </p:cNvCxnSpPr>
          <p:nvPr/>
        </p:nvCxnSpPr>
        <p:spPr>
          <a:xfrm flipH="1" rot="-5400000">
            <a:off x="6944580" y="3135599"/>
            <a:ext cx="864300" cy="107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77" name="Shape 77"/>
          <p:cNvSpPr/>
          <p:nvPr/>
        </p:nvSpPr>
        <p:spPr>
          <a:xfrm>
            <a:off x="7776000" y="1491479"/>
            <a:ext cx="141839" cy="182052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772" y="0"/>
                  <a:pt x="59848" y="4981"/>
                  <a:pt x="59848" y="9986"/>
                </a:cubicBezTo>
                <a:lnTo>
                  <a:pt x="59848" y="49978"/>
                </a:lnTo>
                <a:cubicBezTo>
                  <a:pt x="59848" y="54983"/>
                  <a:pt x="89924" y="59988"/>
                  <a:pt x="119696" y="59988"/>
                </a:cubicBezTo>
                <a:cubicBezTo>
                  <a:pt x="89924" y="59988"/>
                  <a:pt x="59848" y="64969"/>
                  <a:pt x="59848" y="69974"/>
                </a:cubicBezTo>
                <a:lnTo>
                  <a:pt x="59848" y="109966"/>
                </a:lnTo>
                <a:cubicBezTo>
                  <a:pt x="59848" y="114971"/>
                  <a:pt x="29772" y="119976"/>
                  <a:pt x="0" y="119976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8208000" y="1944000"/>
            <a:ext cx="1296000" cy="93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Клас: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</a:t>
            </a:r>
          </a:p>
        </p:txBody>
      </p:sp>
      <p:sp>
        <p:nvSpPr>
          <p:cNvPr id="79" name="Shape 79"/>
          <p:cNvSpPr/>
          <p:nvPr/>
        </p:nvSpPr>
        <p:spPr>
          <a:xfrm rot="5400000">
            <a:off x="6660000" y="3419639"/>
            <a:ext cx="359999" cy="4751999"/>
          </a:xfrm>
          <a:custGeom>
            <a:pathLst>
              <a:path extrusionOk="0" h="120000" w="120000">
                <a:moveTo>
                  <a:pt x="119990" y="0"/>
                </a:moveTo>
                <a:cubicBezTo>
                  <a:pt x="119990" y="29940"/>
                  <a:pt x="117464" y="59880"/>
                  <a:pt x="114928" y="59880"/>
                </a:cubicBezTo>
                <a:lnTo>
                  <a:pt x="65062" y="59880"/>
                </a:lnTo>
                <a:cubicBezTo>
                  <a:pt x="62535" y="59880"/>
                  <a:pt x="60000" y="89820"/>
                  <a:pt x="60000" y="119880"/>
                </a:cubicBezTo>
                <a:cubicBezTo>
                  <a:pt x="60000" y="89820"/>
                  <a:pt x="57464" y="59880"/>
                  <a:pt x="54937" y="59880"/>
                </a:cubicBezTo>
                <a:lnTo>
                  <a:pt x="5071" y="59880"/>
                </a:lnTo>
                <a:cubicBezTo>
                  <a:pt x="2535" y="59880"/>
                  <a:pt x="0" y="29940"/>
                  <a:pt x="0" y="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76000" y="5904000"/>
            <a:ext cx="5472000" cy="93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Об’єкт: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 — кожен об’єкт має власні значення в полях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 — поведінка визначена класом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000" y="4104000"/>
            <a:ext cx="2002679" cy="15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2000" y="4104000"/>
            <a:ext cx="2001600" cy="15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 як це працює?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0" y="1686959"/>
            <a:ext cx="1727639" cy="16765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>
            <a:off x="2232000" y="1635479"/>
            <a:ext cx="141839" cy="1820520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772" y="0"/>
                  <a:pt x="59848" y="4981"/>
                  <a:pt x="59848" y="9986"/>
                </a:cubicBezTo>
                <a:lnTo>
                  <a:pt x="59848" y="49978"/>
                </a:lnTo>
                <a:cubicBezTo>
                  <a:pt x="59848" y="54983"/>
                  <a:pt x="89924" y="59988"/>
                  <a:pt x="119696" y="59988"/>
                </a:cubicBezTo>
                <a:cubicBezTo>
                  <a:pt x="89924" y="59988"/>
                  <a:pt x="59848" y="64969"/>
                  <a:pt x="59848" y="69974"/>
                </a:cubicBezTo>
                <a:lnTo>
                  <a:pt x="59848" y="109966"/>
                </a:lnTo>
                <a:cubicBezTo>
                  <a:pt x="59848" y="114971"/>
                  <a:pt x="29772" y="119976"/>
                  <a:pt x="0" y="119976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664000" y="2088000"/>
            <a:ext cx="1296000" cy="93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Клас: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</a:t>
            </a:r>
          </a:p>
          <a:p>
            <a:pPr indent="-216099" lvl="1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колір </a:t>
            </a:r>
          </a:p>
          <a:p>
            <a:pPr indent="-216099" lvl="1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кількість вікон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</a:t>
            </a:r>
          </a:p>
          <a:p>
            <a:pPr indent="-216099" lvl="1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uk-UA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перефарбувати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7319" y="2016000"/>
            <a:ext cx="2002679" cy="151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>
            <a:endCxn id="91" idx="1"/>
          </p:cNvCxnSpPr>
          <p:nvPr/>
        </p:nvCxnSpPr>
        <p:spPr>
          <a:xfrm>
            <a:off x="3959519" y="2545200"/>
            <a:ext cx="2317800" cy="226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93" name="Shape 93"/>
          <p:cNvSpPr/>
          <p:nvPr/>
        </p:nvSpPr>
        <p:spPr>
          <a:xfrm>
            <a:off x="3744000" y="1944000"/>
            <a:ext cx="2447999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 класу створюється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	об’єкт</a:t>
            </a:r>
          </a:p>
        </p:txBody>
      </p:sp>
      <p:sp>
        <p:nvSpPr>
          <p:cNvPr id="94" name="Shape 94"/>
          <p:cNvSpPr/>
          <p:nvPr/>
        </p:nvSpPr>
        <p:spPr>
          <a:xfrm>
            <a:off x="4917600" y="3459600"/>
            <a:ext cx="3744000" cy="1692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 створенні задаються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значення полів: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 зберігають стан об’єкту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доки хтось цей стан не змінить</a:t>
            </a:r>
          </a:p>
          <a:p>
            <a:pPr indent="-216000" lvl="0" marL="216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Кожен об’єкт “отримує” набір методів</a:t>
            </a:r>
          </a:p>
        </p:txBody>
      </p:sp>
      <p:cxnSp>
        <p:nvCxnSpPr>
          <p:cNvPr id="95" name="Shape 95"/>
          <p:cNvCxnSpPr>
            <a:stCxn id="94" idx="2"/>
          </p:cNvCxnSpPr>
          <p:nvPr/>
        </p:nvCxnSpPr>
        <p:spPr>
          <a:xfrm rot="5400000">
            <a:off x="5440200" y="4808700"/>
            <a:ext cx="1006500" cy="1692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6000" y="5403600"/>
            <a:ext cx="2001600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5349600" y="6195600"/>
            <a:ext cx="3744000" cy="611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Виклик методу </a:t>
            </a:r>
            <a:r>
              <a:rPr b="1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може</a:t>
            </a: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призвести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до зміни стану </a:t>
            </a:r>
            <a:r>
              <a:rPr b="1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конкретного</a:t>
            </a: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об’єкту</a:t>
            </a:r>
          </a:p>
        </p:txBody>
      </p:sp>
      <p:sp>
        <p:nvSpPr>
          <p:cNvPr id="98" name="Shape 98"/>
          <p:cNvSpPr/>
          <p:nvPr/>
        </p:nvSpPr>
        <p:spPr>
          <a:xfrm>
            <a:off x="6645600" y="5691600"/>
            <a:ext cx="1439999" cy="28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перефарбувати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6000" y="864000"/>
            <a:ext cx="2002679" cy="151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Shape 100"/>
          <p:cNvCxnSpPr>
            <a:endCxn id="99" idx="1"/>
          </p:cNvCxnSpPr>
          <p:nvPr/>
        </p:nvCxnSpPr>
        <p:spPr>
          <a:xfrm flipH="1" rot="10800000">
            <a:off x="3959700" y="1620000"/>
            <a:ext cx="3816300" cy="92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 rot="-729600">
            <a:off x="7554600" y="2373120"/>
            <a:ext cx="532799" cy="62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№1</a:t>
            </a:r>
          </a:p>
        </p:txBody>
      </p:sp>
      <p:sp>
        <p:nvSpPr>
          <p:cNvPr id="102" name="Shape 102"/>
          <p:cNvSpPr txBox="1"/>
          <p:nvPr/>
        </p:nvSpPr>
        <p:spPr>
          <a:xfrm rot="-729600">
            <a:off x="9030240" y="1200959"/>
            <a:ext cx="532799" cy="62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№2</a:t>
            </a:r>
          </a:p>
        </p:txBody>
      </p:sp>
      <p:sp>
        <p:nvSpPr>
          <p:cNvPr id="103" name="Shape 103"/>
          <p:cNvSpPr txBox="1"/>
          <p:nvPr/>
        </p:nvSpPr>
        <p:spPr>
          <a:xfrm rot="-729600">
            <a:off x="4379760" y="5736959"/>
            <a:ext cx="532799" cy="62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№1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Оголошення класів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Оголошення класу містить: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Модифікатори доступу: public, private ...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Ім'я класу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Ім'я батьківського класу після ключового слова extends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Імена інтерфейсів які реалізує даний клас після ключового слова implements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Тіло класу укладене в фігурні дужки {}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20000" y="1473479"/>
            <a:ext cx="8712000" cy="227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SomeClassName </a:t>
            </a: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ParentClassName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								implements</a:t>
            </a: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SomeInterfaceName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variable defenition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methods defenition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Оголошення полів класу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 класі можна описати поля класу (fields or instance variable).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 класу визначають, з яких даних складатимуться об'єкти цього класу.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Поля можуть бути посиланнями на інші об'єкти або елементарними (примітивними) даними.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2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Оголошення полів класу складається з: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Модифікатору доступу (може бути відсутнім)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Типу поля.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Імені поля.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Приклад оголошення полів класу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576000" y="1656000"/>
            <a:ext cx="9071999" cy="511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SomeClassName </a:t>
            </a: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ParentClassName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					implements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SomeInterfaceName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public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String </a:t>
            </a:r>
            <a:r>
              <a:rPr b="0" lang="uk-UA" sz="22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variableTwo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2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variableThree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	private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2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uk-UA" sz="22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variableOne</a:t>
            </a: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23" name="Shape 123"/>
          <p:cNvSpPr/>
          <p:nvPr/>
        </p:nvSpPr>
        <p:spPr>
          <a:xfrm>
            <a:off x="5544000" y="2376000"/>
            <a:ext cx="144000" cy="10079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850" y="0"/>
                  <a:pt x="59701" y="4967"/>
                  <a:pt x="59701" y="9978"/>
                </a:cubicBezTo>
                <a:lnTo>
                  <a:pt x="59701" y="49978"/>
                </a:lnTo>
                <a:cubicBezTo>
                  <a:pt x="59701" y="54946"/>
                  <a:pt x="89552" y="59957"/>
                  <a:pt x="119701" y="59957"/>
                </a:cubicBezTo>
                <a:cubicBezTo>
                  <a:pt x="89552" y="59957"/>
                  <a:pt x="59701" y="64967"/>
                  <a:pt x="59701" y="69935"/>
                </a:cubicBezTo>
                <a:lnTo>
                  <a:pt x="59701" y="109935"/>
                </a:lnTo>
                <a:cubicBezTo>
                  <a:pt x="59701" y="114946"/>
                  <a:pt x="29850" y="119957"/>
                  <a:pt x="0" y="119957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760000" y="2592000"/>
            <a:ext cx="2232000" cy="431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Оголошення полів</a:t>
            </a:r>
          </a:p>
        </p:txBody>
      </p:sp>
      <p:sp>
        <p:nvSpPr>
          <p:cNvPr id="125" name="Shape 125"/>
          <p:cNvSpPr/>
          <p:nvPr/>
        </p:nvSpPr>
        <p:spPr>
          <a:xfrm>
            <a:off x="144000" y="3744000"/>
            <a:ext cx="2447999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 доступу</a:t>
            </a:r>
          </a:p>
        </p:txBody>
      </p:sp>
      <p:sp>
        <p:nvSpPr>
          <p:cNvPr id="126" name="Shape 126"/>
          <p:cNvSpPr/>
          <p:nvPr/>
        </p:nvSpPr>
        <p:spPr>
          <a:xfrm>
            <a:off x="2232000" y="3744000"/>
            <a:ext cx="1152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</a:t>
            </a:r>
          </a:p>
        </p:txBody>
      </p:sp>
      <p:sp>
        <p:nvSpPr>
          <p:cNvPr id="127" name="Shape 127"/>
          <p:cNvSpPr/>
          <p:nvPr/>
        </p:nvSpPr>
        <p:spPr>
          <a:xfrm>
            <a:off x="3384000" y="3744000"/>
            <a:ext cx="1152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Ім’я</a:t>
            </a:r>
          </a:p>
        </p:txBody>
      </p:sp>
      <p:cxnSp>
        <p:nvCxnSpPr>
          <p:cNvPr id="128" name="Shape 128"/>
          <p:cNvCxnSpPr/>
          <p:nvPr/>
        </p:nvCxnSpPr>
        <p:spPr>
          <a:xfrm flipH="1" rot="10800000">
            <a:off x="1368000" y="3312000"/>
            <a:ext cx="359999" cy="431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x="2663999" y="3312000"/>
            <a:ext cx="144000" cy="431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3744000" y="3312000"/>
            <a:ext cx="215999" cy="431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Модифікатори доступу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 визначає рівень доступу до змінної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Java визначає чотири рівні доступу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public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- поля доступні зі всіх класів.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Модифікатор </a:t>
            </a:r>
            <a:r>
              <a:rPr b="1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private</a:t>
            </a: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- поля доступні тільки в межах даного класу.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З погляду використання інкапсуляції всі поля повинні бути помічені як private.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504000" y="301319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44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04000" y="1769040"/>
            <a:ext cx="9071640" cy="276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Методи - це підпрограми, приєднані до конкретних визначень класів. 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uk-UA" sz="32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При оголошенні методу задаються модифікатори доступу, тип результату що повертається, ім'я методу, список параметрів, список виключень (exceptions)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Параметри описуються в круглих дужках 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uk-UA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Тіло методу описується у фігурних дужках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72479" y="5364000"/>
            <a:ext cx="832752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calculate (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param1, </a:t>
            </a:r>
            <a:r>
              <a:rPr b="1" lang="uk-UA" sz="20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3F7F5F"/>
                </a:solidFill>
                <a:latin typeface="Arial"/>
                <a:ea typeface="Arial"/>
                <a:cs typeface="Arial"/>
                <a:sym typeface="Arial"/>
              </a:rPr>
              <a:t>	// тут ідуть обчислення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uk-UA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</a:p>
        </p:txBody>
      </p:sp>
      <p:sp>
        <p:nvSpPr>
          <p:cNvPr id="144" name="Shape 144"/>
          <p:cNvSpPr/>
          <p:nvPr/>
        </p:nvSpPr>
        <p:spPr>
          <a:xfrm>
            <a:off x="1368000" y="4860000"/>
            <a:ext cx="1152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Тип, що повертається</a:t>
            </a:r>
          </a:p>
        </p:txBody>
      </p:sp>
      <p:sp>
        <p:nvSpPr>
          <p:cNvPr id="145" name="Shape 145"/>
          <p:cNvSpPr/>
          <p:nvPr/>
        </p:nvSpPr>
        <p:spPr>
          <a:xfrm>
            <a:off x="3024000" y="4860000"/>
            <a:ext cx="1152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Ім’я</a:t>
            </a:r>
          </a:p>
        </p:txBody>
      </p:sp>
      <p:sp>
        <p:nvSpPr>
          <p:cNvPr id="146" name="Shape 146"/>
          <p:cNvSpPr/>
          <p:nvPr/>
        </p:nvSpPr>
        <p:spPr>
          <a:xfrm>
            <a:off x="5724000" y="4860000"/>
            <a:ext cx="1152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Параметри (аргументи), та їх типи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2160000" y="5220000"/>
            <a:ext cx="144000" cy="215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8" name="Shape 148"/>
          <p:cNvCxnSpPr/>
          <p:nvPr/>
        </p:nvCxnSpPr>
        <p:spPr>
          <a:xfrm>
            <a:off x="3528000" y="5220000"/>
            <a:ext cx="0" cy="215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9" name="Shape 149"/>
          <p:cNvCxnSpPr/>
          <p:nvPr/>
        </p:nvCxnSpPr>
        <p:spPr>
          <a:xfrm flipH="1">
            <a:off x="6119999" y="5220000"/>
            <a:ext cx="288000" cy="215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6696000" y="5220000"/>
            <a:ext cx="503999" cy="2159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4896000" y="5724000"/>
            <a:ext cx="144000" cy="863999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29850" y="0"/>
                  <a:pt x="59701" y="4995"/>
                  <a:pt x="59701" y="9991"/>
                </a:cubicBezTo>
                <a:lnTo>
                  <a:pt x="59701" y="49958"/>
                </a:lnTo>
                <a:cubicBezTo>
                  <a:pt x="59701" y="54954"/>
                  <a:pt x="89552" y="59950"/>
                  <a:pt x="119701" y="59950"/>
                </a:cubicBezTo>
                <a:cubicBezTo>
                  <a:pt x="89552" y="59950"/>
                  <a:pt x="59701" y="64945"/>
                  <a:pt x="59701" y="69941"/>
                </a:cubicBezTo>
                <a:lnTo>
                  <a:pt x="59701" y="109908"/>
                </a:lnTo>
                <a:cubicBezTo>
                  <a:pt x="59701" y="114904"/>
                  <a:pt x="29850" y="119950"/>
                  <a:pt x="0" y="119950"/>
                </a:cubicBez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248080" y="5976000"/>
            <a:ext cx="1152000" cy="359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uk-UA" sz="1800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Тіло методу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