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1.png" ContentType="image/png"/>
  <Override PartName="/ppt/media/image2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7056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3044520"/>
            <a:ext cx="907056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442620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1600" y="1326600"/>
            <a:ext cx="442620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1600" y="3044520"/>
            <a:ext cx="442620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3640" y="3044520"/>
            <a:ext cx="442620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70560" cy="328860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70560" cy="328860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977920" y="1326240"/>
            <a:ext cx="4121640" cy="328860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977920" y="1326240"/>
            <a:ext cx="4121640" cy="3288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600"/>
            <a:ext cx="907056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70560" cy="328860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4426200" cy="328860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1600" y="1326600"/>
            <a:ext cx="4426200" cy="328860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056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442620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3640" y="3044520"/>
            <a:ext cx="442620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1600" y="1326600"/>
            <a:ext cx="4426200" cy="328860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4426200" cy="328860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600" y="1326600"/>
            <a:ext cx="442620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1600" y="3044520"/>
            <a:ext cx="442620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442620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600" y="1326600"/>
            <a:ext cx="442620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3044520"/>
            <a:ext cx="907056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tIns="91440" bIns="9144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70560" cy="3288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3640" y="226080"/>
            <a:ext cx="9070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54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Блоки</a:t>
            </a:r>
            <a:endParaRPr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936000" y="1728000"/>
            <a:ext cx="8638200" cy="288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Поняття блоку</a:t>
            </a:r>
            <a:endParaRPr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Область видимості</a:t>
            </a:r>
            <a:endParaRPr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Затінення</a:t>
            </a:r>
            <a:endParaRPr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  <a:ea typeface="Cambria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3640" y="504000"/>
            <a:ext cx="9070560" cy="66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Блок</a:t>
            </a:r>
            <a:endParaRPr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03640" y="1584000"/>
            <a:ext cx="9070560" cy="367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Блок являє собою групу з нуля або більше операторів між збалансованими дужками і може бути використаний в будь-якому де допускається один оператор.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  <a:ea typeface="Cambria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3640" y="504000"/>
            <a:ext cx="9070560" cy="66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0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Область видимості змінних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03640" y="1172520"/>
            <a:ext cx="9070560" cy="35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Кожна змінна в Java має область видимості, або характеристики, що визначають, де ви можете звернутися до цієї змінної тільки по її імені.</a:t>
            </a:r>
            <a:r>
              <a:rPr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
</a:t>
            </a:r>
            <a:r>
              <a:rPr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Якщо змінна знаходиться в області видимості, ви можете взаємодіяти з нею по її імені. В іншому випадку  — ні. </a:t>
            </a:r>
            <a:r>
              <a:rPr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
</a:t>
            </a:r>
            <a:r>
              <a:rPr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 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Код може також посилатися на змінну, оголошену в ширшій області видимості, ніж поточне положення в коді.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100000"/>
              </a:lnSpc>
            </a:pP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3640" y="0"/>
            <a:ext cx="9070560" cy="100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Блоки та область видимості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1296000" y="1008000"/>
            <a:ext cx="8278200" cy="38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public class</a:t>
            </a:r>
            <a:r>
              <a:rPr lang="en-US" sz="21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SomeClass { </a:t>
            </a:r>
            <a:endParaRPr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  <a:ea typeface="Cambria"/>
            </a:endParaRPr>
          </a:p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область видимості змінної-члена (member variable)</a:t>
            </a:r>
            <a:r>
              <a:rPr lang="en-US" sz="21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
</a:t>
            </a:r>
            <a:endParaRPr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  <a:ea typeface="Cambria"/>
            </a:endParaRPr>
          </a:p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   </a:t>
            </a:r>
            <a:r>
              <a:rPr b="1" lang="en-US" sz="21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public void</a:t>
            </a:r>
            <a:r>
              <a:rPr lang="en-US" sz="21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someMethod (параметри) { </a:t>
            </a:r>
            <a:endParaRPr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  <a:ea typeface="Cambria"/>
            </a:endParaRPr>
          </a:p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       </a:t>
            </a:r>
            <a:r>
              <a:rPr lang="en-US" sz="21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область видимості параметра методу </a:t>
            </a:r>
            <a:endParaRPr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  <a:ea typeface="Cambria"/>
            </a:endParaRPr>
          </a:p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       </a:t>
            </a:r>
            <a:r>
              <a:rPr lang="en-US" sz="21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(method parameter) </a:t>
            </a:r>
            <a:r>
              <a:rPr lang="en-US" sz="21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
</a:t>
            </a:r>
            <a:r>
              <a:rPr lang="en-US" sz="21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       </a:t>
            </a:r>
            <a:endParaRPr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  <a:ea typeface="Cambria"/>
            </a:endParaRPr>
          </a:p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       </a:t>
            </a:r>
            <a:r>
              <a:rPr lang="en-US" sz="21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оголошення локальних змінних </a:t>
            </a:r>
            <a:endParaRPr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  <a:ea typeface="Cambria"/>
            </a:endParaRPr>
          </a:p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       </a:t>
            </a:r>
            <a:r>
              <a:rPr lang="en-US" sz="21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локальна (local) область видимості</a:t>
            </a:r>
            <a:endParaRPr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  <a:ea typeface="Cambria"/>
            </a:endParaRPr>
          </a:p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</a:t>
            </a:r>
            <a:endParaRPr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  <a:ea typeface="Cambria"/>
            </a:endParaRPr>
          </a:p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       </a:t>
            </a:r>
            <a:r>
              <a:rPr lang="en-US" sz="21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someStatementWithACodeBlock { </a:t>
            </a:r>
            <a:endParaRPr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  <a:ea typeface="Cambria"/>
            </a:endParaRPr>
          </a:p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           </a:t>
            </a:r>
            <a:r>
              <a:rPr lang="en-US" sz="21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область видимості блоку (block)</a:t>
            </a: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</a:t>
            </a:r>
            <a:endParaRPr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  <a:ea typeface="Cambria"/>
            </a:endParaRPr>
          </a:p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       </a:t>
            </a: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} </a:t>
            </a:r>
            <a:endParaRPr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  <a:ea typeface="Cambria"/>
            </a:endParaRPr>
          </a:p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}</a:t>
            </a:r>
            <a:endParaRPr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  <a:ea typeface="Cambria"/>
            </a:endParaRPr>
          </a:p>
        </p:txBody>
      </p:sp>
      <p:sp>
        <p:nvSpPr>
          <p:cNvPr id="44" name="TextShape 3"/>
          <p:cNvSpPr txBox="1"/>
          <p:nvPr/>
        </p:nvSpPr>
        <p:spPr>
          <a:xfrm rot="16200000">
            <a:off x="-1259640" y="3060000"/>
            <a:ext cx="4392000" cy="43200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txBody>
          <a:bodyPr lIns="90000" rIns="90000" tIns="45000" bIns="45000"/>
          <a:p>
            <a:pPr algn="ctr"/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Область видимості класу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45" name="TextShape 4"/>
          <p:cNvSpPr txBox="1"/>
          <p:nvPr/>
        </p:nvSpPr>
        <p:spPr>
          <a:xfrm rot="16200000">
            <a:off x="-109080" y="3421080"/>
            <a:ext cx="3024000" cy="35748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txBody>
          <a:bodyPr lIns="90000" rIns="90000" tIns="45000" bIns="45000"/>
          <a:p>
            <a:pPr algn="ctr"/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Область видимості метода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46" name="TextShape 5"/>
          <p:cNvSpPr txBox="1"/>
          <p:nvPr/>
        </p:nvSpPr>
        <p:spPr>
          <a:xfrm>
            <a:off x="7272000" y="3384000"/>
            <a:ext cx="1122480" cy="62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Локальні</a:t>
            </a:r>
            <a:r>
              <a:rPr lang="en-US" sz="1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
</a:t>
            </a:r>
            <a:r>
              <a:rPr lang="en-US" sz="1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змінні</a:t>
            </a:r>
            <a:endParaRPr lang="en-US" sz="18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47" name="TextShape 6"/>
          <p:cNvSpPr txBox="1"/>
          <p:nvPr/>
        </p:nvSpPr>
        <p:spPr>
          <a:xfrm>
            <a:off x="3074760" y="2793600"/>
            <a:ext cx="231120" cy="35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48" name="TextShape 7"/>
          <p:cNvSpPr txBox="1"/>
          <p:nvPr/>
        </p:nvSpPr>
        <p:spPr>
          <a:xfrm>
            <a:off x="7416000" y="4322880"/>
            <a:ext cx="680760" cy="357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Блок</a:t>
            </a:r>
            <a:endParaRPr lang="en-US" sz="18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49" name="TextShape 8"/>
          <p:cNvSpPr txBox="1"/>
          <p:nvPr/>
        </p:nvSpPr>
        <p:spPr>
          <a:xfrm>
            <a:off x="7006320" y="3312000"/>
            <a:ext cx="337680" cy="627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36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}</a:t>
            </a:r>
            <a:endParaRPr lang="en-US" sz="36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50" name="TextShape 9"/>
          <p:cNvSpPr txBox="1"/>
          <p:nvPr/>
        </p:nvSpPr>
        <p:spPr>
          <a:xfrm>
            <a:off x="7006320" y="4176000"/>
            <a:ext cx="337680" cy="627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36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}</a:t>
            </a:r>
            <a:endParaRPr lang="en-US" sz="36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03640" y="226080"/>
            <a:ext cx="9070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Затінення (Shadowing)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503640" y="1296000"/>
            <a:ext cx="9070560" cy="41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Виникає, коли відбувається перекриття областей видимості і виникає конфлікт імен різних конструкцій мови. </a:t>
            </a:r>
            <a:endParaRPr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Конфлікт імен, що виникає через подібне оголошення, досить легко виправити за допомогою ключового слова this або інших конструкцій мови залежно від обставин. </a:t>
            </a:r>
            <a:endParaRPr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Компілятор ніяк не повідомляє про такі ситуації:</a:t>
            </a:r>
            <a:endParaRPr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- Оскільки затінення є загальним джерелом помилок, бажано зробити все, щоб уникнути його використання</a:t>
            </a:r>
            <a:endParaRPr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</a:t>
            </a:r>
            <a:endParaRPr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  <a:ea typeface="Cambria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503640" y="72000"/>
            <a:ext cx="9070560" cy="100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0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Приклад затінення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648000" y="1224000"/>
            <a:ext cx="8926200" cy="365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public class</a:t>
            </a: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Shadowing {</a:t>
            </a: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
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  <a:ea typeface="Cambria"/>
            </a:endParaRPr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  </a:t>
            </a:r>
            <a:r>
              <a:rPr b="1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</a:t>
            </a:r>
            <a:r>
              <a:rPr b="1" lang="en-US" sz="2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int</a:t>
            </a: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x = 5;</a:t>
            </a: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
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  <a:ea typeface="Cambria"/>
            </a:endParaRPr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   </a:t>
            </a:r>
            <a:r>
              <a:rPr b="1" lang="en-US" sz="2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public void</a:t>
            </a: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printField() {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  <a:ea typeface="Cambria"/>
            </a:endParaRPr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       </a:t>
            </a:r>
            <a:r>
              <a:rPr b="1" lang="en-US" sz="2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int</a:t>
            </a: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x = 10;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  <a:ea typeface="Cambria"/>
            </a:endParaRPr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       </a:t>
            </a: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System.</a:t>
            </a:r>
            <a:r>
              <a:rPr b="1" i="1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out</a:t>
            </a: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.println(</a:t>
            </a:r>
            <a:r>
              <a:rPr b="1" lang="en-US" sz="2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this</a:t>
            </a: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.x);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  <a:ea typeface="Cambria"/>
            </a:endParaRPr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   </a:t>
            </a: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}</a:t>
            </a: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
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  <a:ea typeface="Cambria"/>
            </a:endParaRPr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   </a:t>
            </a:r>
            <a:r>
              <a:rPr b="1" lang="en-US" sz="2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public void</a:t>
            </a: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printLocalVariable() {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  <a:ea typeface="Cambria"/>
            </a:endParaRPr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       </a:t>
            </a:r>
            <a:r>
              <a:rPr b="1" lang="en-US" sz="2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int</a:t>
            </a: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x = 10;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  <a:ea typeface="Cambria"/>
            </a:endParaRPr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       </a:t>
            </a: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System.</a:t>
            </a:r>
            <a:r>
              <a:rPr b="1" i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out</a:t>
            </a: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.println(x);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  <a:ea typeface="Cambria"/>
            </a:endParaRPr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   </a:t>
            </a: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}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  <a:ea typeface="Cambria"/>
            </a:endParaRPr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}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  <a:ea typeface="Cambria"/>
            </a:endParaRPr>
          </a:p>
          <a:p>
            <a:pPr>
              <a:lnSpc>
                <a:spcPct val="100000"/>
              </a:lnSpc>
            </a:pP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  <a:ea typeface="Cambria"/>
            </a:endParaRPr>
          </a:p>
        </p:txBody>
      </p:sp>
      <p:sp>
        <p:nvSpPr>
          <p:cNvPr id="55" name="TextShape 3"/>
          <p:cNvSpPr txBox="1"/>
          <p:nvPr/>
        </p:nvSpPr>
        <p:spPr>
          <a:xfrm>
            <a:off x="6984000" y="2304000"/>
            <a:ext cx="2680200" cy="38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Виведе на екран 5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</p:txBody>
      </p:sp>
      <p:sp>
        <p:nvSpPr>
          <p:cNvPr id="56" name="Line 4"/>
          <p:cNvSpPr/>
          <p:nvPr/>
        </p:nvSpPr>
        <p:spPr>
          <a:xfrm flipH="1">
            <a:off x="4680000" y="2520000"/>
            <a:ext cx="2304000" cy="720000"/>
          </a:xfrm>
          <a:prstGeom prst="line">
            <a:avLst/>
          </a:prstGeom>
          <a:ln>
            <a:solidFill>
              <a:srgbClr val="33006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TextShape 5"/>
          <p:cNvSpPr txBox="1"/>
          <p:nvPr/>
        </p:nvSpPr>
        <p:spPr>
          <a:xfrm>
            <a:off x="6984000" y="4032000"/>
            <a:ext cx="2841480" cy="38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Виведе на екран 10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58" name="Line 6"/>
          <p:cNvSpPr/>
          <p:nvPr/>
        </p:nvSpPr>
        <p:spPr>
          <a:xfrm flipH="1">
            <a:off x="4752000" y="4320000"/>
            <a:ext cx="2232000" cy="288000"/>
          </a:xfrm>
          <a:prstGeom prst="line">
            <a:avLst/>
          </a:prstGeom>
          <a:ln>
            <a:solidFill>
              <a:srgbClr val="33006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Application>LibreOffice/5.0.4.2$Windows_x86 LibreOffice_project/2b9802c1994aa0b7dc6079e128979269cf95bc78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uk-UA</dc:language>
  <dcterms:modified xsi:type="dcterms:W3CDTF">2017-01-15T21:59:15Z</dcterms:modified>
  <cp:revision>2</cp:revision>
</cp:coreProperties>
</file>