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7559675" cx="10080625"/>
  <p:notesSz cx="7559675" cy="10691800"/>
  <p:embeddedFontLst>
    <p:embeddedFont>
      <p:font typeface="Corbel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Об'єкти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Створення об'єктів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Робота з посиланнями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Використання об'єктів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Операції з посиланнями на об'єкти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Доступ до поля, з використанням кваліфікованого імені або виразу доступу до поля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Виклик методу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Операція приведення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Конкатенація посилання з рядком (буде використано метод toString()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Операція instanceof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Операції рівності == і ! =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Умовна операція ? :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Присвоювання посилань (1 з 4)</a:t>
            </a:r>
          </a:p>
        </p:txBody>
      </p:sp>
      <p:sp>
        <p:nvSpPr>
          <p:cNvPr id="124" name="Shape 124"/>
          <p:cNvSpPr/>
          <p:nvPr/>
        </p:nvSpPr>
        <p:spPr>
          <a:xfrm>
            <a:off x="4799160" y="4124160"/>
            <a:ext cx="2571479" cy="1928520"/>
          </a:xfrm>
          <a:prstGeom prst="rect">
            <a:avLst/>
          </a:prstGeom>
          <a:solidFill>
            <a:srgbClr val="4E80BC">
              <a:alpha val="9803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656000" y="3838319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b1</a:t>
            </a:r>
          </a:p>
        </p:txBody>
      </p:sp>
      <p:sp>
        <p:nvSpPr>
          <p:cNvPr id="126" name="Shape 126"/>
          <p:cNvSpPr/>
          <p:nvPr/>
        </p:nvSpPr>
        <p:spPr>
          <a:xfrm>
            <a:off x="1656000" y="5767200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b2</a:t>
            </a:r>
          </a:p>
        </p:txBody>
      </p:sp>
      <p:sp>
        <p:nvSpPr>
          <p:cNvPr id="127" name="Shape 127"/>
          <p:cNvSpPr/>
          <p:nvPr/>
        </p:nvSpPr>
        <p:spPr>
          <a:xfrm>
            <a:off x="5013719" y="4338360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width</a:t>
            </a:r>
          </a:p>
        </p:txBody>
      </p:sp>
      <p:sp>
        <p:nvSpPr>
          <p:cNvPr id="128" name="Shape 128"/>
          <p:cNvSpPr/>
          <p:nvPr/>
        </p:nvSpPr>
        <p:spPr>
          <a:xfrm>
            <a:off x="5013719" y="4838400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height</a:t>
            </a:r>
          </a:p>
        </p:txBody>
      </p:sp>
      <p:sp>
        <p:nvSpPr>
          <p:cNvPr id="129" name="Shape 129"/>
          <p:cNvSpPr/>
          <p:nvPr/>
        </p:nvSpPr>
        <p:spPr>
          <a:xfrm>
            <a:off x="5013719" y="533843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depth</a:t>
            </a:r>
          </a:p>
        </p:txBody>
      </p:sp>
      <p:sp>
        <p:nvSpPr>
          <p:cNvPr id="130" name="Shape 130"/>
          <p:cNvSpPr/>
          <p:nvPr/>
        </p:nvSpPr>
        <p:spPr>
          <a:xfrm>
            <a:off x="7513920" y="4767119"/>
            <a:ext cx="13568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Box object 1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896000" y="2232000"/>
            <a:ext cx="3894840" cy="104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b1 = new Box();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b2 = b1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3655800" y="4248000"/>
            <a:ext cx="1143359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3655800" y="5183999"/>
            <a:ext cx="1143359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Присвоювання посилань (2 з 4)</a:t>
            </a:r>
          </a:p>
        </p:txBody>
      </p:sp>
      <p:sp>
        <p:nvSpPr>
          <p:cNvPr id="139" name="Shape 139"/>
          <p:cNvSpPr/>
          <p:nvPr/>
        </p:nvSpPr>
        <p:spPr>
          <a:xfrm>
            <a:off x="1584000" y="3168000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b1</a:t>
            </a:r>
          </a:p>
        </p:txBody>
      </p:sp>
      <p:sp>
        <p:nvSpPr>
          <p:cNvPr id="140" name="Shape 140"/>
          <p:cNvSpPr/>
          <p:nvPr/>
        </p:nvSpPr>
        <p:spPr>
          <a:xfrm>
            <a:off x="1584000" y="5096880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b2</a:t>
            </a:r>
          </a:p>
        </p:txBody>
      </p:sp>
      <p:sp>
        <p:nvSpPr>
          <p:cNvPr id="141" name="Shape 141"/>
          <p:cNvSpPr/>
          <p:nvPr/>
        </p:nvSpPr>
        <p:spPr>
          <a:xfrm>
            <a:off x="4727160" y="4382639"/>
            <a:ext cx="2571479" cy="1928520"/>
          </a:xfrm>
          <a:prstGeom prst="rect">
            <a:avLst/>
          </a:prstGeom>
          <a:solidFill>
            <a:srgbClr val="4E80BC">
              <a:alpha val="9803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941719" y="459683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width</a:t>
            </a:r>
          </a:p>
        </p:txBody>
      </p:sp>
      <p:sp>
        <p:nvSpPr>
          <p:cNvPr id="143" name="Shape 143"/>
          <p:cNvSpPr/>
          <p:nvPr/>
        </p:nvSpPr>
        <p:spPr>
          <a:xfrm>
            <a:off x="4941719" y="5096880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height</a:t>
            </a:r>
          </a:p>
        </p:txBody>
      </p:sp>
      <p:sp>
        <p:nvSpPr>
          <p:cNvPr id="144" name="Shape 144"/>
          <p:cNvSpPr/>
          <p:nvPr/>
        </p:nvSpPr>
        <p:spPr>
          <a:xfrm>
            <a:off x="4941719" y="559691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depth</a:t>
            </a:r>
          </a:p>
        </p:txBody>
      </p:sp>
      <p:sp>
        <p:nvSpPr>
          <p:cNvPr id="145" name="Shape 145"/>
          <p:cNvSpPr/>
          <p:nvPr/>
        </p:nvSpPr>
        <p:spPr>
          <a:xfrm>
            <a:off x="7441920" y="5025239"/>
            <a:ext cx="155808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object 1</a:t>
            </a:r>
          </a:p>
        </p:txBody>
      </p:sp>
      <p:sp>
        <p:nvSpPr>
          <p:cNvPr id="146" name="Shape 146"/>
          <p:cNvSpPr/>
          <p:nvPr/>
        </p:nvSpPr>
        <p:spPr>
          <a:xfrm>
            <a:off x="2232000" y="2880000"/>
            <a:ext cx="2071439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null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976000" y="2196000"/>
            <a:ext cx="1821960" cy="5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 = null</a:t>
            </a:r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3583800" y="5328000"/>
            <a:ext cx="1143359" cy="215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Присвоювання посилань (3 з 4)</a:t>
            </a:r>
          </a:p>
        </p:txBody>
      </p:sp>
      <p:sp>
        <p:nvSpPr>
          <p:cNvPr id="154" name="Shape 154"/>
          <p:cNvSpPr/>
          <p:nvPr/>
        </p:nvSpPr>
        <p:spPr>
          <a:xfrm>
            <a:off x="1584000" y="3168000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b1</a:t>
            </a:r>
          </a:p>
        </p:txBody>
      </p:sp>
      <p:sp>
        <p:nvSpPr>
          <p:cNvPr id="155" name="Shape 155"/>
          <p:cNvSpPr/>
          <p:nvPr/>
        </p:nvSpPr>
        <p:spPr>
          <a:xfrm>
            <a:off x="1584000" y="5096880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b2</a:t>
            </a:r>
          </a:p>
        </p:txBody>
      </p:sp>
      <p:sp>
        <p:nvSpPr>
          <p:cNvPr id="156" name="Shape 156"/>
          <p:cNvSpPr/>
          <p:nvPr/>
        </p:nvSpPr>
        <p:spPr>
          <a:xfrm>
            <a:off x="4727160" y="4382639"/>
            <a:ext cx="2571479" cy="1928520"/>
          </a:xfrm>
          <a:prstGeom prst="rect">
            <a:avLst/>
          </a:prstGeom>
          <a:solidFill>
            <a:srgbClr val="4E80BC">
              <a:alpha val="9803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941719" y="459683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width</a:t>
            </a:r>
          </a:p>
        </p:txBody>
      </p:sp>
      <p:sp>
        <p:nvSpPr>
          <p:cNvPr id="158" name="Shape 158"/>
          <p:cNvSpPr/>
          <p:nvPr/>
        </p:nvSpPr>
        <p:spPr>
          <a:xfrm>
            <a:off x="4941719" y="5096880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height</a:t>
            </a:r>
          </a:p>
        </p:txBody>
      </p:sp>
      <p:sp>
        <p:nvSpPr>
          <p:cNvPr id="159" name="Shape 159"/>
          <p:cNvSpPr/>
          <p:nvPr/>
        </p:nvSpPr>
        <p:spPr>
          <a:xfrm>
            <a:off x="4941719" y="559691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depth</a:t>
            </a:r>
          </a:p>
        </p:txBody>
      </p:sp>
      <p:sp>
        <p:nvSpPr>
          <p:cNvPr id="160" name="Shape 160"/>
          <p:cNvSpPr/>
          <p:nvPr/>
        </p:nvSpPr>
        <p:spPr>
          <a:xfrm>
            <a:off x="7441920" y="5025239"/>
            <a:ext cx="163007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object 1</a:t>
            </a:r>
          </a:p>
        </p:txBody>
      </p:sp>
      <p:sp>
        <p:nvSpPr>
          <p:cNvPr id="161" name="Shape 161"/>
          <p:cNvSpPr/>
          <p:nvPr/>
        </p:nvSpPr>
        <p:spPr>
          <a:xfrm>
            <a:off x="2232000" y="2880000"/>
            <a:ext cx="2071439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null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976000" y="2196000"/>
            <a:ext cx="1821960" cy="5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 = null</a:t>
            </a:r>
          </a:p>
        </p:txBody>
      </p:sp>
      <p:sp>
        <p:nvSpPr>
          <p:cNvPr id="163" name="Shape 163"/>
          <p:cNvSpPr/>
          <p:nvPr/>
        </p:nvSpPr>
        <p:spPr>
          <a:xfrm>
            <a:off x="2232000" y="4824000"/>
            <a:ext cx="2071439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null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Присвоювання посилань (4 з 4)</a:t>
            </a:r>
          </a:p>
        </p:txBody>
      </p:sp>
      <p:sp>
        <p:nvSpPr>
          <p:cNvPr id="169" name="Shape 169"/>
          <p:cNvSpPr/>
          <p:nvPr/>
        </p:nvSpPr>
        <p:spPr>
          <a:xfrm>
            <a:off x="1584000" y="3168000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b1</a:t>
            </a:r>
          </a:p>
        </p:txBody>
      </p:sp>
      <p:sp>
        <p:nvSpPr>
          <p:cNvPr id="170" name="Shape 170"/>
          <p:cNvSpPr/>
          <p:nvPr/>
        </p:nvSpPr>
        <p:spPr>
          <a:xfrm>
            <a:off x="1584000" y="5096880"/>
            <a:ext cx="1999799" cy="856800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b2</a:t>
            </a:r>
          </a:p>
        </p:txBody>
      </p:sp>
      <p:sp>
        <p:nvSpPr>
          <p:cNvPr id="171" name="Shape 171"/>
          <p:cNvSpPr/>
          <p:nvPr/>
        </p:nvSpPr>
        <p:spPr>
          <a:xfrm>
            <a:off x="4727160" y="4382639"/>
            <a:ext cx="2571479" cy="1928520"/>
          </a:xfrm>
          <a:prstGeom prst="rect">
            <a:avLst/>
          </a:prstGeom>
          <a:solidFill>
            <a:srgbClr val="4E80BC">
              <a:alpha val="9803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941719" y="459683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width</a:t>
            </a:r>
          </a:p>
        </p:txBody>
      </p:sp>
      <p:sp>
        <p:nvSpPr>
          <p:cNvPr id="173" name="Shape 173"/>
          <p:cNvSpPr/>
          <p:nvPr/>
        </p:nvSpPr>
        <p:spPr>
          <a:xfrm>
            <a:off x="4941719" y="5096880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height</a:t>
            </a:r>
          </a:p>
        </p:txBody>
      </p:sp>
      <p:sp>
        <p:nvSpPr>
          <p:cNvPr id="174" name="Shape 174"/>
          <p:cNvSpPr/>
          <p:nvPr/>
        </p:nvSpPr>
        <p:spPr>
          <a:xfrm>
            <a:off x="4941719" y="559691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depth</a:t>
            </a:r>
          </a:p>
        </p:txBody>
      </p:sp>
      <p:sp>
        <p:nvSpPr>
          <p:cNvPr id="175" name="Shape 175"/>
          <p:cNvSpPr/>
          <p:nvPr/>
        </p:nvSpPr>
        <p:spPr>
          <a:xfrm>
            <a:off x="7441920" y="5025239"/>
            <a:ext cx="163007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object 1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24000" y="1973880"/>
            <a:ext cx="3102119" cy="5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 = new Box();</a:t>
            </a:r>
          </a:p>
        </p:txBody>
      </p:sp>
      <p:sp>
        <p:nvSpPr>
          <p:cNvPr id="177" name="Shape 177"/>
          <p:cNvSpPr/>
          <p:nvPr/>
        </p:nvSpPr>
        <p:spPr>
          <a:xfrm>
            <a:off x="2232000" y="4824000"/>
            <a:ext cx="2071439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null</a:t>
            </a:r>
          </a:p>
        </p:txBody>
      </p:sp>
      <p:sp>
        <p:nvSpPr>
          <p:cNvPr id="178" name="Shape 178"/>
          <p:cNvSpPr/>
          <p:nvPr/>
        </p:nvSpPr>
        <p:spPr>
          <a:xfrm>
            <a:off x="4727160" y="2319480"/>
            <a:ext cx="2571479" cy="1928520"/>
          </a:xfrm>
          <a:prstGeom prst="rect">
            <a:avLst/>
          </a:prstGeom>
          <a:solidFill>
            <a:srgbClr val="4E80BC">
              <a:alpha val="9803"/>
            </a:srgbClr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941719" y="2533680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width</a:t>
            </a:r>
          </a:p>
        </p:txBody>
      </p:sp>
      <p:sp>
        <p:nvSpPr>
          <p:cNvPr id="180" name="Shape 180"/>
          <p:cNvSpPr/>
          <p:nvPr/>
        </p:nvSpPr>
        <p:spPr>
          <a:xfrm>
            <a:off x="4941719" y="3033719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height</a:t>
            </a:r>
          </a:p>
        </p:txBody>
      </p:sp>
      <p:sp>
        <p:nvSpPr>
          <p:cNvPr id="181" name="Shape 181"/>
          <p:cNvSpPr/>
          <p:nvPr/>
        </p:nvSpPr>
        <p:spPr>
          <a:xfrm>
            <a:off x="4941719" y="3533760"/>
            <a:ext cx="2142720" cy="499679"/>
          </a:xfrm>
          <a:prstGeom prst="rect">
            <a:avLst/>
          </a:prstGeom>
          <a:solidFill>
            <a:srgbClr val="4E80BC"/>
          </a:solidFill>
          <a:ln cap="flat" cmpd="sng" w="25550">
            <a:solidFill>
              <a:srgbClr val="3A5F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depth</a:t>
            </a:r>
          </a:p>
        </p:txBody>
      </p:sp>
      <p:sp>
        <p:nvSpPr>
          <p:cNvPr id="182" name="Shape 182"/>
          <p:cNvSpPr/>
          <p:nvPr/>
        </p:nvSpPr>
        <p:spPr>
          <a:xfrm>
            <a:off x="7441920" y="2962080"/>
            <a:ext cx="163007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object 2</a:t>
            </a:r>
          </a:p>
        </p:txBody>
      </p:sp>
      <p:cxnSp>
        <p:nvCxnSpPr>
          <p:cNvPr id="183" name="Shape 183"/>
          <p:cNvCxnSpPr/>
          <p:nvPr/>
        </p:nvCxnSpPr>
        <p:spPr>
          <a:xfrm flipH="1" rot="10800000">
            <a:off x="3583800" y="3240000"/>
            <a:ext cx="1143359" cy="431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Існує також особливий нульовий тип </a:t>
            </a:r>
            <a:r>
              <a:rPr b="1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який не має назви.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Оскільки нульовий тип не має імені, то не можна оголосити змінну типу </a:t>
            </a: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або привести до нульового типу.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На практиці, програміст може ігнорувати нульовий тип і просто робити вигляд, що </a:t>
            </a: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є лише спеціальним літералом, який може бути будь-якого типу.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Використання об'єктів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Доступ до полів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Усередині класу доступ до полів відбувається по імені поля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Поза класом доступ до полів відбувається з використання посилання на об'єкт і оператора крапка (.) </a:t>
            </a:r>
          </a:p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objectReference.fieldName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Виклик методів: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 середині класу – по імені методу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Поза класом доступ до полів відбувається з використання посилання на об'єкт і оператора крапка (.) </a:t>
            </a:r>
          </a:p>
          <a:p>
            <a:pPr indent="-330599" lvl="1" marL="864000" marR="0" rtl="0" algn="ctr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objectReference.methodName(args)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Механізм збирача сміття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Прибирання сміття - процес за допомогою чого звільняється пам'ять, розподілена між об'єктами, які більше не знаходяться у використанні.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 стає доступним для збирача сміття, якщо на нього немає ніяких посилань або якщо йому було призначено нульове значення.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Хоча ми можемо викликати збирач сміття, викликаючи метод gc() з класу System або Runtime, ми не можемо передбачити або гарантувати, що збірка сміття матиме місце.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 finalize()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Java забезпечує механізм, який може використовуватися для того, щоб зробити процес очищення перед знищенням об'єкту.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Застосовуючи метод finalize (), можна визначати спеціальні дії, які будуть виконуватися тоді, коли об'єкт буде знищений збирачем сміття. </a:t>
            </a:r>
          </a:p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protected void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finalize() </a:t>
            </a: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throws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Throwable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 - деяка сутність у віртуальному просторі, що володіє певним станом і поведінкою, має задані значення властивостей (атрибутів) та операцій над ними (методів)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 по суті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 - це самостійний фрагмент коду, який знає про себе і може розповісти про це іншим об'єктам, якщо вони поставлять запитання, яке він розуміє.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 має члени (змінні) і методи, які є питаннями, на які він може відповісти (навіть якщо вони не виглядають питаннями).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Набір методів, на які об'єкт знає як реагувати, є його інтерфейсом.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Деякі методи є загальнодоступними (public), це означає, що інший об'єкт може викликати (або активізувати) їх.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Цей набір методів відомий під назвою public-інтерфейс.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Набір методів та змінних об’єкт “отримує” від класу, що виступає </a:t>
            </a: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шаблоном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для створення об’єкту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Створення об'єктів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Оскільки класи це «креслення» для об'єктів то для створення об'єкта необхідний клас!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Процес створення об'єктів складається з трьох частин: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Декларація - процес «зв'язування» змінної з типом об'єкта - </a:t>
            </a:r>
            <a:r>
              <a:rPr b="1" i="0" lang="uk-UA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point</a:t>
            </a:r>
            <a:r>
              <a:rPr b="1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Створення примірника - ключове слово </a:t>
            </a:r>
            <a:r>
              <a:rPr b="1" i="0" lang="uk-UA" sz="32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створює об'єкт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Ініціалізація - після ключового слова </a:t>
            </a:r>
            <a:r>
              <a:rPr b="1" i="0" lang="uk-UA" sz="32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йде виклик конструктора який ініціалізує об'єкт - </a:t>
            </a:r>
            <a:r>
              <a:rPr b="1" i="0" lang="uk-UA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Point(23, 94);</a:t>
            </a: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84000" y="2664000"/>
            <a:ext cx="9000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point = </a:t>
            </a:r>
            <a:r>
              <a:rPr b="1" i="0" lang="uk-UA" sz="22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uk-UA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 (23, 94);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Rectangle rectOne = </a:t>
            </a: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Rectangle (point, 100, 200);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Rectangle rectTwo = </a:t>
            </a: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Rectangle (50, 100);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Типи посилання і значення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Існує три види типів посилань: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класовий тип </a:t>
            </a: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SomeClass seRef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інтерфейсний тип </a:t>
            </a: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SomeInterface someInterfaceRef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тип масив </a:t>
            </a: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int[] someArrayRef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Декларація типу посилання не створює об'єкт!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Створення прімірніка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Оператор </a:t>
            </a:r>
            <a:r>
              <a:rPr b="1" lang="uk-UA" sz="3200" strike="noStrike">
                <a:solidFill>
                  <a:srgbClr val="7F0055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створює екземпляр об'єкта виділяючи під нього пам'ять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uk-UA" sz="2800" u="none" cap="none" strike="noStrike">
                <a:solidFill>
                  <a:srgbClr val="7F0055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має всього один постфіксний аргумент - виклик конструктора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uk-UA" sz="2800" u="none" cap="none" strike="noStrike">
                <a:solidFill>
                  <a:srgbClr val="7F0055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- повертає посилання на створений об'єкт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Необов'язково привласнювати змінної посилання на створений об'єкт: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36000" y="6048000"/>
            <a:ext cx="8424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4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height = (</a:t>
            </a:r>
            <a:r>
              <a:rPr b="1" lang="uk-UA" sz="24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uk-UA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Rectangle ()).getHeight();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Ініціалізація об'єктів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 Java розробник класів може гарантувати ініціалізацію кожного об'єкта, забезпечивши спеціальний метод, що називають конструктором.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Якщо клас має конструктор, Java автоматично викликає конструктор, коли створюється об'єкт. </a:t>
            </a:r>
          </a:p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Point point = </a:t>
            </a:r>
            <a:r>
              <a:rPr b="0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Point(23, 94);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Чи буде це працювати?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Чи буде викликано конструктор класу у випадку, коли програміст явно його не створив?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Перевантаження конструкторів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Поряд з перевантаженням звичайних методів можна також виконати перевантаження методів конструкторів.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Відповідний перевантажений конструктор викликається в залежності від параметрів, зазначених при виконанні операції </a:t>
            </a:r>
            <a:r>
              <a:rPr b="1" lang="uk-UA" sz="3200" strike="noStrike">
                <a:solidFill>
                  <a:srgbClr val="800000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Фактично перевантажені конструктори норма, а не виняток, для більшості класів, які вам доведеться створювати для реальних програм.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