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7559675" cx="10080625"/>
  <p:notesSz cx="7559675" cy="10691800"/>
  <p:embeddedFontLs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subTitle"/>
          </p:nvPr>
        </p:nvSpPr>
        <p:spPr>
          <a:xfrm>
            <a:off x="504000" y="301319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0400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447360" y="6887160"/>
            <a:ext cx="319500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22736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uk-UA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uk-UA" sz="4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Особливості використання класів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Повернення значень з методів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Ключове слово this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Статичні члени класу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Ключове слово final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Об’єкти, класи яких мають </a:t>
            </a:r>
            <a:r>
              <a:rPr b="0" lang="uk-UA" sz="4400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static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93200" y="1621440"/>
            <a:ext cx="4330800" cy="169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16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uk-UA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Box{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16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	public</a:t>
            </a:r>
            <a:r>
              <a:rPr b="0" lang="uk-UA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uk-UA" sz="16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lang="uk-UA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uk-UA" sz="16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nonStaticVar</a:t>
            </a:r>
            <a:r>
              <a:rPr b="0" lang="uk-UA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16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	public</a:t>
            </a:r>
            <a:r>
              <a:rPr b="0" lang="uk-UA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uk-UA" sz="16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lang="uk-UA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uk-UA" sz="16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lang="uk-UA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uk-UA" sz="16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staticVar</a:t>
            </a:r>
            <a:r>
              <a:rPr b="0" lang="uk-UA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122" name="Shape 122"/>
          <p:cNvSpPr/>
          <p:nvPr/>
        </p:nvSpPr>
        <p:spPr>
          <a:xfrm>
            <a:off x="5976000" y="1563479"/>
            <a:ext cx="1800000" cy="452519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Box class</a:t>
            </a:r>
          </a:p>
        </p:txBody>
      </p:sp>
      <p:sp>
        <p:nvSpPr>
          <p:cNvPr id="123" name="Shape 123"/>
          <p:cNvSpPr/>
          <p:nvPr/>
        </p:nvSpPr>
        <p:spPr>
          <a:xfrm>
            <a:off x="6192000" y="1923480"/>
            <a:ext cx="1800000" cy="452519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uk-UA" sz="16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staticVar</a:t>
            </a:r>
          </a:p>
        </p:txBody>
      </p:sp>
      <p:sp>
        <p:nvSpPr>
          <p:cNvPr id="124" name="Shape 124"/>
          <p:cNvSpPr/>
          <p:nvPr/>
        </p:nvSpPr>
        <p:spPr>
          <a:xfrm>
            <a:off x="6192000" y="2376000"/>
            <a:ext cx="1800000" cy="452519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uk-UA" sz="16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nonStaticVar</a:t>
            </a:r>
          </a:p>
        </p:txBody>
      </p:sp>
      <p:sp>
        <p:nvSpPr>
          <p:cNvPr id="125" name="Shape 125"/>
          <p:cNvSpPr/>
          <p:nvPr/>
        </p:nvSpPr>
        <p:spPr>
          <a:xfrm>
            <a:off x="936000" y="3270959"/>
            <a:ext cx="1800000" cy="452519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Box object 1</a:t>
            </a:r>
          </a:p>
        </p:txBody>
      </p:sp>
      <p:sp>
        <p:nvSpPr>
          <p:cNvPr id="126" name="Shape 126"/>
          <p:cNvSpPr/>
          <p:nvPr/>
        </p:nvSpPr>
        <p:spPr>
          <a:xfrm>
            <a:off x="1152000" y="3630960"/>
            <a:ext cx="1800000" cy="452519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6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nonStaticVar</a:t>
            </a:r>
          </a:p>
        </p:txBody>
      </p:sp>
      <p:sp>
        <p:nvSpPr>
          <p:cNvPr id="127" name="Shape 127"/>
          <p:cNvSpPr/>
          <p:nvPr/>
        </p:nvSpPr>
        <p:spPr>
          <a:xfrm>
            <a:off x="1152000" y="4083480"/>
            <a:ext cx="1800000" cy="452519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uk-UA" sz="16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staticVar box1</a:t>
            </a:r>
          </a:p>
        </p:txBody>
      </p:sp>
      <p:sp>
        <p:nvSpPr>
          <p:cNvPr id="128" name="Shape 128"/>
          <p:cNvSpPr/>
          <p:nvPr/>
        </p:nvSpPr>
        <p:spPr>
          <a:xfrm>
            <a:off x="3528000" y="3270959"/>
            <a:ext cx="1800000" cy="452519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Box object 2</a:t>
            </a:r>
          </a:p>
        </p:txBody>
      </p:sp>
      <p:sp>
        <p:nvSpPr>
          <p:cNvPr id="129" name="Shape 129"/>
          <p:cNvSpPr/>
          <p:nvPr/>
        </p:nvSpPr>
        <p:spPr>
          <a:xfrm>
            <a:off x="3744000" y="3630960"/>
            <a:ext cx="1800000" cy="452519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6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nonStaticVar</a:t>
            </a:r>
          </a:p>
        </p:txBody>
      </p:sp>
      <p:sp>
        <p:nvSpPr>
          <p:cNvPr id="130" name="Shape 130"/>
          <p:cNvSpPr/>
          <p:nvPr/>
        </p:nvSpPr>
        <p:spPr>
          <a:xfrm>
            <a:off x="3744000" y="4083480"/>
            <a:ext cx="1800000" cy="452519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uk-UA" sz="16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staticVar box2</a:t>
            </a:r>
          </a:p>
        </p:txBody>
      </p:sp>
      <p:cxnSp>
        <p:nvCxnSpPr>
          <p:cNvPr id="131" name="Shape 131"/>
          <p:cNvCxnSpPr>
            <a:endCxn id="125" idx="0"/>
          </p:cNvCxnSpPr>
          <p:nvPr/>
        </p:nvCxnSpPr>
        <p:spPr>
          <a:xfrm flipH="1">
            <a:off x="1836000" y="2828159"/>
            <a:ext cx="5148300" cy="442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2" name="Shape 132"/>
          <p:cNvCxnSpPr/>
          <p:nvPr/>
        </p:nvCxnSpPr>
        <p:spPr>
          <a:xfrm flipH="1">
            <a:off x="4536060" y="2828519"/>
            <a:ext cx="2448300" cy="44279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3" name="Shape 133"/>
          <p:cNvSpPr/>
          <p:nvPr/>
        </p:nvSpPr>
        <p:spPr>
          <a:xfrm>
            <a:off x="3744000" y="2664000"/>
            <a:ext cx="791999" cy="3599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uk-UA" sz="18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</a:p>
        </p:txBody>
      </p:sp>
      <p:sp>
        <p:nvSpPr>
          <p:cNvPr id="134" name="Shape 134"/>
          <p:cNvSpPr/>
          <p:nvPr/>
        </p:nvSpPr>
        <p:spPr>
          <a:xfrm>
            <a:off x="1800000" y="4680000"/>
            <a:ext cx="3311999" cy="503999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Значення “належить”  об’єкту</a:t>
            </a:r>
          </a:p>
        </p:txBody>
      </p:sp>
      <p:cxnSp>
        <p:nvCxnSpPr>
          <p:cNvPr id="135" name="Shape 135"/>
          <p:cNvCxnSpPr>
            <a:stCxn id="134" idx="0"/>
            <a:endCxn id="126" idx="3"/>
          </p:cNvCxnSpPr>
          <p:nvPr/>
        </p:nvCxnSpPr>
        <p:spPr>
          <a:xfrm flipH="1" rot="5400000">
            <a:off x="2792549" y="4016550"/>
            <a:ext cx="822900" cy="504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6" name="Shape 136"/>
          <p:cNvCxnSpPr>
            <a:stCxn id="134" idx="0"/>
            <a:endCxn id="129" idx="1"/>
          </p:cNvCxnSpPr>
          <p:nvPr/>
        </p:nvCxnSpPr>
        <p:spPr>
          <a:xfrm rot="-5400000">
            <a:off x="3188549" y="4124550"/>
            <a:ext cx="822900" cy="28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7" name="Shape 137"/>
          <p:cNvSpPr/>
          <p:nvPr/>
        </p:nvSpPr>
        <p:spPr>
          <a:xfrm>
            <a:off x="5688000" y="5040000"/>
            <a:ext cx="3744000" cy="791999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Значення “належить” класу</a:t>
            </a:r>
            <a:b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однакове для ВСІХ екземплярів</a:t>
            </a:r>
          </a:p>
        </p:txBody>
      </p:sp>
      <p:cxnSp>
        <p:nvCxnSpPr>
          <p:cNvPr id="138" name="Shape 138"/>
          <p:cNvCxnSpPr>
            <a:stCxn id="137" idx="0"/>
            <a:endCxn id="130" idx="3"/>
          </p:cNvCxnSpPr>
          <p:nvPr/>
        </p:nvCxnSpPr>
        <p:spPr>
          <a:xfrm flipH="1" rot="5400000">
            <a:off x="6186900" y="3666900"/>
            <a:ext cx="730200" cy="2016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9" name="Shape 139"/>
          <p:cNvCxnSpPr>
            <a:stCxn id="137" idx="0"/>
          </p:cNvCxnSpPr>
          <p:nvPr/>
        </p:nvCxnSpPr>
        <p:spPr>
          <a:xfrm rot="-5400000">
            <a:off x="6354000" y="3401700"/>
            <a:ext cx="2844300" cy="432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0" name="Shape 140"/>
          <p:cNvCxnSpPr>
            <a:stCxn id="137" idx="1"/>
            <a:endCxn id="127" idx="1"/>
          </p:cNvCxnSpPr>
          <p:nvPr/>
        </p:nvCxnSpPr>
        <p:spPr>
          <a:xfrm rot="10800000">
            <a:off x="1152000" y="4309799"/>
            <a:ext cx="4536000" cy="1126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Іменовані константи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Якщо статичне поле класу, або змінна проініціалізовані константним виразом, вони розглядаються компілятором, як іменована константа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Їх значення може бути використано в операторах switch, а також для умовної компіляції (для констант типу boolean) при використанні з оператором if.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870840" y="3456000"/>
            <a:ext cx="8849159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26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lang="uk-UA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uk-UA" sz="26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lang="uk-UA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uk-UA" sz="26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b="0" lang="uk-UA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uk-UA" sz="26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lang="uk-UA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 = 3.14159;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Приклад використання статичних полів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858600" y="1645919"/>
            <a:ext cx="8357399" cy="51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Bicycle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	private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uk-UA" sz="20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numberOfBicycles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	private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uk-UA" sz="20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	public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Bicycle(i){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2000" strike="noStrike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		// increment number of Bicycles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2000" strike="noStrike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		// and assign ID number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id = ++numberOfBicycles;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2000" strike="noStrike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	// method to return the ID instance variable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	public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getID()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		return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504000" y="173519"/>
            <a:ext cx="9071640" cy="151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Особливості використання статичних методів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Методи примірника класу можуть мати доступ до полів і методів екземпляра безпосередньо.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Методи примірника можуть безпосередньо звертатися до статичних змінних.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Статичні методи можуть мати прямий доступ до статичних методів і полів.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Статичні методи </a:t>
            </a:r>
            <a:r>
              <a:rPr b="1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НЕ</a:t>
            </a: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мають прямого доступу до методів і полів екземпляра класу. Для цього необхідне посилання на об'єкт класу.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Статичні методи </a:t>
            </a:r>
            <a:r>
              <a:rPr b="1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НЕ</a:t>
            </a: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можуть використовувати </a:t>
            </a:r>
            <a:r>
              <a:rPr b="0" lang="uk-UA" sz="3200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Ключове слово </a:t>
            </a:r>
            <a:r>
              <a:rPr b="0" lang="uk-UA" sz="4400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final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504000" y="1487424"/>
            <a:ext cx="9071700" cy="4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294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uk-UA" sz="30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Ключове слово </a:t>
            </a:r>
            <a:r>
              <a:rPr b="0" lang="uk-UA" sz="3000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final</a:t>
            </a:r>
            <a:r>
              <a:rPr b="0" lang="uk-UA" sz="30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(фінальний) може бути застосовано до опису змінної, методу або класу.</a:t>
            </a:r>
          </a:p>
          <a:p>
            <a:pPr indent="-4294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uk-UA" sz="30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Фінальне поле класу повинно бути ініційоване при описі, або в конструкторі класу (а статичне поле - в статичному блоці ініціалізації) і далі його значення не може бути змінено.</a:t>
            </a:r>
          </a:p>
          <a:p>
            <a:pPr indent="-4294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uk-UA" sz="30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Значення локальних змінних, а також параметрів методу, позначених ключовим словом </a:t>
            </a:r>
            <a:r>
              <a:rPr b="0" lang="uk-UA" sz="3000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final</a:t>
            </a:r>
            <a:r>
              <a:rPr b="0" lang="uk-UA" sz="30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, не можуть бути змінені після присвоєння.</a:t>
            </a:r>
          </a:p>
          <a:p>
            <a:pPr indent="-4294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uk-UA" sz="30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Метод класу, відзначений словом </a:t>
            </a:r>
            <a:r>
              <a:rPr b="0" lang="uk-UA" sz="3000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final</a:t>
            </a:r>
            <a:r>
              <a:rPr b="0" lang="uk-UA" sz="30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, не може бути перевизначений при спадкуванні.</a:t>
            </a:r>
          </a:p>
          <a:p>
            <a:pPr indent="-4294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uk-UA" sz="30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Фінальний клас не може мати спадкоємців взагалі.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uk-UA" sz="4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Повернення значень з методів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Метод повертається в код, що викликав його, коли: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Виконано всі оператори методу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Зустрівся оператор return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Викинуто виключення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Завершення методу відбувається за першою подією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uk-UA" sz="4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Ключове слово </a:t>
            </a:r>
            <a:r>
              <a:rPr b="0" i="0" lang="uk-UA" sz="4400" u="none" cap="none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return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04000" y="1434949"/>
            <a:ext cx="90717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Ви оголошуєте тип значення, що повертається,  в декларації методу.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У тілі методу, використовується оператор </a:t>
            </a:r>
            <a:r>
              <a:rPr b="1" i="0" lang="uk-UA" sz="2800" u="none" cap="none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return</a:t>
            </a: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для повернення значення.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Будь-який метод що містить в декларацій </a:t>
            </a:r>
            <a:r>
              <a:rPr b="1" i="0" lang="uk-UA" sz="2800" u="none" cap="none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void</a:t>
            </a: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не повертає значення. Він не повинен містити оператор </a:t>
            </a:r>
            <a:r>
              <a:rPr b="1" i="0" lang="uk-UA" sz="2800" u="none" cap="none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return</a:t>
            </a: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, але з нього можна повернутися  наступним чином:</a:t>
            </a:r>
          </a:p>
          <a:p>
            <a:pPr indent="-330400" lvl="0" marL="432000" marR="0" rtl="0" algn="ctr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2800" u="none" cap="none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return</a:t>
            </a: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Якщо ви спробуєте повернути значення з методу, який має </a:t>
            </a:r>
            <a:r>
              <a:rPr b="1" i="0" lang="uk-UA" sz="2800" u="none" cap="none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void</a:t>
            </a: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, ви отримаєте помилку компілятора.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Будь-який метод, з вказаним значенням, що повертається, повинен містити оператор повернення:</a:t>
            </a:r>
          </a:p>
          <a:p>
            <a:pPr indent="-330400" lvl="0" marL="432000" marR="0" rtl="0" algn="ctr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2800" u="none" cap="none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return</a:t>
            </a: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ReturnValue;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uk-UA" sz="4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Приклад використання </a:t>
            </a:r>
            <a:r>
              <a:rPr b="0" i="0" lang="uk-UA" sz="4400" u="none" cap="none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return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76000" y="1743480"/>
            <a:ext cx="9000000" cy="369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uk-UA" sz="20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uk-U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uk-UA" sz="20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uk-U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print(</a:t>
            </a:r>
            <a:r>
              <a:rPr b="1" i="0" lang="uk-UA" sz="20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b="0" i="0" lang="uk-U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2000" u="none" cap="none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shouldPrint</a:t>
            </a:r>
            <a:r>
              <a:rPr b="0" i="0" lang="uk-UA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(!</a:t>
            </a:r>
            <a:r>
              <a:rPr b="0" lang="uk-UA" sz="20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shouldPrint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		return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System.</a:t>
            </a:r>
            <a:r>
              <a:rPr b="1" i="1" lang="uk-UA" sz="20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0" lang="uk-UA" sz="20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"Test"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uk-UA" sz="2000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getVolume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uk-UA" sz="20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uk-UA" sz="20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uk-UA" sz="20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	double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uk-UA" sz="20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volume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uk-UA" sz="20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lang="uk-UA" sz="20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lang="uk-UA" sz="20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uk-UA" sz="20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volume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Особливості передачі параметрів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У Java існує всього один тип передачі параметрів - передача за значенням.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При передачі параметра виділяється необхідна область пам'яті, куди копіюється значення параметра, і всередині методу робота йде з цією копією.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Копія буде знищена при виході з методу.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Ключове слово </a:t>
            </a:r>
            <a:r>
              <a:rPr b="0" lang="uk-UA" sz="4400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this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Ключове слово </a:t>
            </a:r>
            <a:r>
              <a:rPr b="1" lang="uk-UA" sz="3200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використовується коли у методу виникає необхідність звертатися до об'єкта, який його викликав.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uk-UA" sz="3200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- це завжди посилання на об'єкт, метод якого був викликаний.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Ви можете використовувати </a:t>
            </a:r>
            <a:r>
              <a:rPr b="0" lang="uk-UA" sz="3200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всюди, де дозволяється посилання на об'єкт поточного класу.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this в конструкторі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04000" y="1769040"/>
            <a:ext cx="9071640" cy="262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в конструкторі може бути використано для виклику іншого конструктора того ж класу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Такий виклик називається явним викликом конструктора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Якщо явний виклик конструктора присутній то він повинен бути першим рядком конструктора. 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514520" y="4608000"/>
            <a:ext cx="7125479" cy="25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Box(</a:t>
            </a:r>
            <a:r>
              <a:rPr b="1" lang="uk-UA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uk-UA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uk-UA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uk-UA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uk-UA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uk-UA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	this</a:t>
            </a: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uk-UA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uk-UA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	this</a:t>
            </a: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uk-UA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uk-UA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	this</a:t>
            </a: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uk-UA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uk-UA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Box(){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	this</a:t>
            </a: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(0,0,0);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100" name="Shape 100"/>
          <p:cNvSpPr/>
          <p:nvPr/>
        </p:nvSpPr>
        <p:spPr>
          <a:xfrm>
            <a:off x="3672000" y="4968000"/>
            <a:ext cx="144000" cy="719999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29850" y="0"/>
                  <a:pt x="59701" y="4975"/>
                  <a:pt x="59701" y="9950"/>
                </a:cubicBezTo>
                <a:lnTo>
                  <a:pt x="59701" y="49930"/>
                </a:lnTo>
                <a:cubicBezTo>
                  <a:pt x="59701" y="54965"/>
                  <a:pt x="89552" y="59940"/>
                  <a:pt x="119701" y="59940"/>
                </a:cubicBezTo>
                <a:cubicBezTo>
                  <a:pt x="89552" y="59940"/>
                  <a:pt x="59701" y="64915"/>
                  <a:pt x="59701" y="69950"/>
                </a:cubicBezTo>
                <a:lnTo>
                  <a:pt x="59701" y="109930"/>
                </a:lnTo>
                <a:cubicBezTo>
                  <a:pt x="59701" y="114905"/>
                  <a:pt x="29850" y="119940"/>
                  <a:pt x="0" y="119940"/>
                </a:cubicBez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888000" y="5112000"/>
            <a:ext cx="3744000" cy="3599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Вирішення “проблеми” затінення</a:t>
            </a:r>
          </a:p>
        </p:txBody>
      </p:sp>
      <p:sp>
        <p:nvSpPr>
          <p:cNvPr id="102" name="Shape 102"/>
          <p:cNvSpPr/>
          <p:nvPr/>
        </p:nvSpPr>
        <p:spPr>
          <a:xfrm>
            <a:off x="3636000" y="6336000"/>
            <a:ext cx="3744000" cy="3599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Повторне використання конструктора</a:t>
            </a:r>
          </a:p>
        </p:txBody>
      </p:sp>
      <p:sp>
        <p:nvSpPr>
          <p:cNvPr id="103" name="Shape 103"/>
          <p:cNvSpPr/>
          <p:nvPr/>
        </p:nvSpPr>
        <p:spPr>
          <a:xfrm>
            <a:off x="3744000" y="6408000"/>
            <a:ext cx="72000" cy="215999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29850" y="0"/>
                  <a:pt x="59701" y="4983"/>
                  <a:pt x="59701" y="9966"/>
                </a:cubicBezTo>
                <a:lnTo>
                  <a:pt x="59701" y="49833"/>
                </a:lnTo>
                <a:cubicBezTo>
                  <a:pt x="59701" y="54817"/>
                  <a:pt x="89552" y="59800"/>
                  <a:pt x="119402" y="59800"/>
                </a:cubicBezTo>
                <a:cubicBezTo>
                  <a:pt x="89552" y="59800"/>
                  <a:pt x="59701" y="64784"/>
                  <a:pt x="59701" y="69767"/>
                </a:cubicBezTo>
                <a:lnTo>
                  <a:pt x="59701" y="109634"/>
                </a:lnTo>
                <a:cubicBezTo>
                  <a:pt x="59701" y="114617"/>
                  <a:pt x="29850" y="119800"/>
                  <a:pt x="0" y="119800"/>
                </a:cubicBez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Статичні члени класу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04000" y="1769040"/>
            <a:ext cx="9071640" cy="47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2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У Java поля і методи можуть бути описані як </a:t>
            </a:r>
            <a:r>
              <a:rPr b="0" lang="uk-UA" sz="2400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static</a:t>
            </a:r>
            <a:r>
              <a:rPr b="0" lang="uk-UA" sz="2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. </a:t>
            </a:r>
          </a:p>
          <a:p>
            <a:pPr indent="-330400" lvl="0" marL="432000" marR="0" rtl="0" algn="ctr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2400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static</a:t>
            </a:r>
            <a:r>
              <a:rPr b="0" lang="uk-UA" sz="2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int someStaticVar = 0;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2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Поля, описані як static зберігаються в єдиній копії для всіх об'єктів даного типу і навіть без існування якого-небудь об'єкту.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2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Є два шляхи звернення до статичних полях: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Через посилання на будь-який екземпляр класу </a:t>
            </a:r>
          </a:p>
          <a:p>
            <a:pPr indent="-292699" lvl="2" marL="1296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SomeClass someRef = new someClass (); </a:t>
            </a:r>
          </a:p>
          <a:p>
            <a:pPr indent="-292699" lvl="2" marL="1296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someRef.someStaticVar = 10;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2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Через ім'я класу </a:t>
            </a:r>
          </a:p>
          <a:p>
            <a:pPr indent="-292699" lvl="2" marL="1296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SomeClass.someStaticVar = 10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uk-UA" sz="2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Рекомендується звертатися до статичних полях тільки використовуючи ім'я класу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Статичні методи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Java підтримує статичні методи в той же спосіб що і статичні поля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Звернення до статичних методів аналогічне до статичних полів: </a:t>
            </a:r>
          </a:p>
          <a:p>
            <a:pPr indent="-330400" lvl="0" marL="432000" marR="0" rtl="0" algn="ctr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SomeClass.someMethod ();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