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  <p:sldMasterId id="2147483668" r:id="rId3"/>
  </p:sldMasterIdLst>
  <p:notesMasterIdLst>
    <p:notesMasterId r:id="rId17"/>
  </p:notesMasterIdLst>
  <p:sldIdLst>
    <p:sldId id="256" r:id="rId4"/>
    <p:sldId id="257" r:id="rId5"/>
    <p:sldId id="260" r:id="rId6"/>
    <p:sldId id="261" r:id="rId7"/>
    <p:sldId id="294" r:id="rId8"/>
    <p:sldId id="295" r:id="rId9"/>
    <p:sldId id="262" r:id="rId10"/>
    <p:sldId id="263" r:id="rId11"/>
    <p:sldId id="266" r:id="rId12"/>
    <p:sldId id="268" r:id="rId13"/>
    <p:sldId id="297" r:id="rId14"/>
    <p:sldId id="296" r:id="rId15"/>
    <p:sldId id="293" r:id="rId16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18"/>
      <p:bold r:id="rId19"/>
      <p:italic r:id="rId20"/>
    </p:embeddedFont>
    <p:embeddedFont>
      <p:font typeface="Roboto Black" panose="02000000000000000000" pitchFamily="2" charset="0"/>
      <p:bold r:id="rId21"/>
      <p:boldItalic r:id="rId22"/>
    </p:embeddedFont>
    <p:embeddedFont>
      <p:font typeface="Roboto Light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A2F89-1D46-0C7C-6C99-56C5FB4E715E}" v="1" dt="2021-11-16T00:24:50.086"/>
    <p1510:client id="{25A0D23F-225B-9498-ED56-5FB0C46382EA}" v="291" dt="2021-11-16T18:47:12.902"/>
    <p1510:client id="{28BADF9D-1961-CDF7-3860-CB78282AC475}" v="1" dt="2021-11-17T11:12:14.074"/>
    <p1510:client id="{453DD372-A878-2C8F-9469-E0E79348CDCA}" v="4" dt="2021-11-16T00:29:29.149"/>
    <p1510:client id="{698D4FF5-DC9A-3D1B-C5DC-8C245AE22244}" v="116" dt="2021-11-16T11:37:57.623"/>
    <p1510:client id="{BA48C8F4-3748-1570-4433-9BF9B67F192E}" v="38" dt="2021-11-16T14:03:05.313"/>
    <p1510:client id="{D7E6FD87-D81C-89BE-E473-A105F00458BB}" v="784" dt="2021-11-16T14:16:28.969"/>
    <p1510:client id="{F48465E3-570B-9A5B-45AF-08E1D139E092}" v="979" dt="2021-11-16T13:51:29.762"/>
  </p1510:revLst>
</p1510:revInfo>
</file>

<file path=ppt/tableStyles.xml><?xml version="1.0" encoding="utf-8"?>
<a:tblStyleLst xmlns:a="http://schemas.openxmlformats.org/drawingml/2006/main" def="{F9ADDB48-37D0-45F9-9F37-FDF8DDF0AE45}">
  <a:tblStyle styleId="{F9ADDB48-37D0-45F9-9F37-FDF8DDF0AE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318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446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7" name="Google Shape;8957;gde5f8131e0_0_15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8" name="Google Shape;8958;gde5f8131e0_0_15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565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025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986237" y="363718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s">
                <a:solidFill>
                  <a:schemeClr val="accent1"/>
                </a:solidFill>
              </a:rPr>
              <a:t>IA REALTY INVESTING</a:t>
            </a:r>
            <a:br>
              <a:rPr lang="es">
                <a:solidFill>
                  <a:schemeClr val="accent1"/>
                </a:solidFill>
              </a:rPr>
            </a:br>
            <a:r>
              <a:rPr lang="es">
                <a:solidFill>
                  <a:schemeClr val="accent1"/>
                </a:solidFill>
              </a:rPr>
              <a:t>PROJECT</a:t>
            </a:r>
            <a:endParaRPr lang="en-US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PROPOSAL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4018947" y="4580610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5250587" y="1307043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5339224" y="1434626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5404923" y="1551913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5158902" y="1174087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1554109" y="994174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1816950" y="2749935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3435197" y="2817193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2811735" y="2645725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250653" y="2063823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704494" y="2017992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3774438" y="205924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3774438" y="219066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3774438" y="232208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3774438" y="258643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3774438" y="271785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3774438" y="298069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3774438" y="3112116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3774438" y="337493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838354" y="2059240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1838354" y="2190660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1838354" y="2455013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3889038" y="1793351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2341097" y="1793351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239951" y="3080011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570026" y="4129816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1804713" y="486847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4385687" y="191541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1037617" y="2364864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4165629" y="1510353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5119166" y="2565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2522931" y="4601245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5690679" y="847036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3001224" y="4303996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1072769" y="2601719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5359068" y="1805588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392751" y="919284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5108464" y="3063214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5539871" y="3011913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5987137" y="3724877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5683025" y="3082938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5139034" y="2893594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6020850" y="3573372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5403387" y="2967786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5971613" y="3427579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34419" y="2079036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37625" y="2672168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6772" y="2532157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1561" y="1937153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132981" y="1609981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70330" y="1809452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121272" y="2797518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951283" y="4629175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1411771" y="5001003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861757" y="4340156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892423" y="4488828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802298" y="4131351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1270728" y="4944207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1570930" y="4982503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3111241" y="1735282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4165629" y="68089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4743261" y="68089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1286709" y="4158850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1381441" y="4256654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1381441" y="4330005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1381441" y="4403335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5739581" y="2476417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3118895" y="245913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3264065" y="324856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687674" y="252227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1291292" y="1538164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5716642" y="358474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687674" y="2791207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949883" y="1527462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2629901" y="1545795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932183" y="249969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5226136" y="624363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524172" y="573925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1347824" y="3689723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706030" y="573925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1347824" y="2033277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4989281" y="4627976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948827" y="4757861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423321" y="265673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463056" y="1707785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5469109" y="3472737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5655526" y="3471201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5559258" y="3559838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5647896" y="3709592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5430909" y="342230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5430909" y="3921996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5553140" y="1975209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5686096" y="1975209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5849598" y="1975209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1257675" y="573925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1364621" y="570878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565443" y="1093489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713660" y="1093489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849664" y="1093489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1091102" y="1093489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792499" y="4576027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72822" y="4476688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5582179" y="417869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1283546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HEADER</a:t>
            </a:r>
            <a:endParaRPr sz="120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373492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SLIDER</a:t>
            </a:r>
            <a:endParaRPr sz="1200"/>
          </a:p>
        </p:txBody>
      </p:sp>
      <p:cxnSp>
        <p:nvCxnSpPr>
          <p:cNvPr id="696" name="Google Shape;696;p34"/>
          <p:cNvCxnSpPr/>
          <p:nvPr/>
        </p:nvCxnSpPr>
        <p:spPr>
          <a:xfrm rot="10800000" flipH="1">
            <a:off x="6196253" y="1479646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7F5502-1AD6-4510-94FD-C05E46A2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728" y="1639373"/>
            <a:ext cx="3721975" cy="2475665"/>
          </a:xfrm>
          <a:prstGeom prst="rect">
            <a:avLst/>
          </a:prstGeom>
        </p:spPr>
      </p:pic>
      <p:sp>
        <p:nvSpPr>
          <p:cNvPr id="3" name="Google Shape;693;p34">
            <a:extLst>
              <a:ext uri="{FF2B5EF4-FFF2-40B4-BE49-F238E27FC236}">
                <a16:creationId xmlns:a16="http://schemas.microsoft.com/office/drawing/2014/main" id="{7AF5B79E-6F46-48E2-AD85-062041886945}"/>
              </a:ext>
            </a:extLst>
          </p:cNvPr>
          <p:cNvSpPr txBox="1">
            <a:spLocks/>
          </p:cNvSpPr>
          <p:nvPr/>
        </p:nvSpPr>
        <p:spPr>
          <a:xfrm>
            <a:off x="684624" y="3223084"/>
            <a:ext cx="10641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en-US" sz="1200"/>
              <a:t>INPUT FILEDS</a:t>
            </a:r>
          </a:p>
        </p:txBody>
      </p:sp>
      <p:cxnSp>
        <p:nvCxnSpPr>
          <p:cNvPr id="4" name="Google Shape;695;p34">
            <a:extLst>
              <a:ext uri="{FF2B5EF4-FFF2-40B4-BE49-F238E27FC236}">
                <a16:creationId xmlns:a16="http://schemas.microsoft.com/office/drawing/2014/main" id="{93A76AE5-4854-4AC6-A798-84583421B886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83993" y="3107398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1371232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HEADER</a:t>
            </a:r>
            <a:endParaRPr sz="120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373492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SLIDER</a:t>
            </a:r>
            <a:endParaRPr sz="120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684624" y="3590946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s" sz="1200"/>
              <a:t>INPUT FILEDS</a:t>
            </a:r>
            <a:endParaRPr sz="1200"/>
          </a:p>
        </p:txBody>
      </p:sp>
      <p:cxnSp>
        <p:nvCxnSpPr>
          <p:cNvPr id="696" name="Google Shape;696;p34"/>
          <p:cNvCxnSpPr/>
          <p:nvPr/>
        </p:nvCxnSpPr>
        <p:spPr>
          <a:xfrm rot="10800000" flipH="1">
            <a:off x="6196253" y="1537807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DF75EA3-89A0-4908-AA38-DF817EE0C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249" y="1626119"/>
            <a:ext cx="3778370" cy="2483172"/>
          </a:xfrm>
          <a:prstGeom prst="rect">
            <a:avLst/>
          </a:prstGeom>
        </p:spPr>
      </p:pic>
      <p:cxnSp>
        <p:nvCxnSpPr>
          <p:cNvPr id="695" name="Google Shape;695;p34"/>
          <p:cNvCxnSpPr>
            <a:cxnSpLocks/>
          </p:cNvCxnSpPr>
          <p:nvPr/>
        </p:nvCxnSpPr>
        <p:spPr>
          <a:xfrm rot="10800000" flipH="1">
            <a:off x="1783993" y="3475260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6708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174337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HEADER</a:t>
            </a:r>
            <a:endParaRPr sz="120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643803" y="257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TEXT</a:t>
            </a:r>
            <a:endParaRPr sz="120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373492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SLIDER</a:t>
            </a:r>
            <a:endParaRPr sz="120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643803" y="39311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ICONS</a:t>
            </a:r>
            <a:endParaRPr sz="1200"/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endCxn id="674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3">
            <a:extLst>
              <a:ext uri="{FF2B5EF4-FFF2-40B4-BE49-F238E27FC236}">
                <a16:creationId xmlns:a16="http://schemas.microsoft.com/office/drawing/2014/main" id="{5663B85F-7272-4AF7-8A98-13AD98443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296" y="1646470"/>
            <a:ext cx="3741683" cy="244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8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17557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the Project</a:t>
            </a:r>
            <a:endParaRPr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1523729" y="330341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s" dirty="0"/>
              <a:t>Project </a:t>
            </a:r>
            <a:r>
              <a:rPr lang="es" dirty="0" err="1"/>
              <a:t>Stages</a:t>
            </a: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s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96900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dirty="0" err="1"/>
              <a:t>Current</a:t>
            </a:r>
            <a:r>
              <a:rPr lang="es" dirty="0"/>
              <a:t> </a:t>
            </a:r>
            <a:r>
              <a:rPr lang="es" dirty="0" err="1"/>
              <a:t>Stage</a:t>
            </a:r>
            <a:endParaRPr lang="en-US" dirty="0" err="1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20841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dirty="0"/>
              <a:t>Future </a:t>
            </a:r>
            <a:r>
              <a:rPr lang="es" dirty="0" err="1"/>
              <a:t>Prospects</a:t>
            </a:r>
            <a:endParaRPr lang="en-US" dirty="0" err="1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307349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dirty="0" err="1"/>
              <a:t>Sneak</a:t>
            </a:r>
            <a:r>
              <a:rPr lang="es" dirty="0"/>
              <a:t> </a:t>
            </a:r>
            <a:r>
              <a:rPr lang="es" dirty="0" err="1"/>
              <a:t>Peek</a:t>
            </a:r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THE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err="1"/>
              <a:t>Pour</a:t>
            </a:r>
            <a:r>
              <a:rPr lang="es"/>
              <a:t> </a:t>
            </a:r>
            <a:r>
              <a:rPr lang="es" err="1"/>
              <a:t>être</a:t>
            </a:r>
            <a:r>
              <a:rPr lang="es"/>
              <a:t> </a:t>
            </a:r>
            <a:r>
              <a:rPr lang="es" err="1"/>
              <a:t>sûr</a:t>
            </a:r>
            <a:r>
              <a:rPr lang="es"/>
              <a:t> de son </a:t>
            </a:r>
            <a:r>
              <a:rPr lang="es" err="1"/>
              <a:t>investissement</a:t>
            </a:r>
            <a:r>
              <a:rPr lang="es"/>
              <a:t>, un </a:t>
            </a:r>
            <a:r>
              <a:rPr lang="es" err="1"/>
              <a:t>outil</a:t>
            </a:r>
            <a:r>
              <a:rPr lang="es"/>
              <a:t> </a:t>
            </a:r>
            <a:r>
              <a:rPr lang="es" err="1"/>
              <a:t>d’aide</a:t>
            </a:r>
            <a:r>
              <a:rPr lang="es"/>
              <a:t> à la </a:t>
            </a:r>
            <a:r>
              <a:rPr lang="es" err="1"/>
              <a:t>décision</a:t>
            </a:r>
            <a:r>
              <a:rPr lang="es"/>
              <a:t> </a:t>
            </a:r>
            <a:r>
              <a:rPr lang="es" err="1"/>
              <a:t>est</a:t>
            </a:r>
            <a:r>
              <a:rPr lang="es"/>
              <a:t> </a:t>
            </a:r>
            <a:r>
              <a:rPr lang="es" err="1"/>
              <a:t>essentiel</a:t>
            </a:r>
            <a:endParaRPr lang="es"/>
          </a:p>
          <a:p>
            <a:pPr marL="0" indent="0"/>
            <a:endParaRPr lang="es"/>
          </a:p>
          <a:p>
            <a:pPr marL="0" indent="0"/>
            <a:r>
              <a:rPr lang="es" err="1"/>
              <a:t>Cet</a:t>
            </a:r>
            <a:r>
              <a:rPr lang="es"/>
              <a:t> </a:t>
            </a:r>
            <a:r>
              <a:rPr lang="es" err="1"/>
              <a:t>outil</a:t>
            </a:r>
            <a:r>
              <a:rPr lang="es"/>
              <a:t>, </a:t>
            </a:r>
            <a:r>
              <a:rPr lang="es" err="1"/>
              <a:t>developpé</a:t>
            </a:r>
            <a:r>
              <a:rPr lang="es"/>
              <a:t> </a:t>
            </a:r>
            <a:r>
              <a:rPr lang="es" err="1"/>
              <a:t>avec</a:t>
            </a:r>
            <a:r>
              <a:rPr lang="es"/>
              <a:t> </a:t>
            </a:r>
            <a:r>
              <a:rPr lang="es" err="1"/>
              <a:t>plusieurs</a:t>
            </a:r>
            <a:r>
              <a:rPr lang="es"/>
              <a:t> </a:t>
            </a:r>
            <a:r>
              <a:rPr lang="es" err="1"/>
              <a:t>technologies</a:t>
            </a:r>
            <a:r>
              <a:rPr lang="es"/>
              <a:t> </a:t>
            </a:r>
            <a:r>
              <a:rPr lang="es" err="1"/>
              <a:t>performantes</a:t>
            </a:r>
            <a:r>
              <a:rPr lang="es"/>
              <a:t>, </a:t>
            </a:r>
            <a:r>
              <a:rPr lang="es" err="1"/>
              <a:t>permet</a:t>
            </a:r>
            <a:r>
              <a:rPr lang="es"/>
              <a:t> </a:t>
            </a:r>
            <a:r>
              <a:rPr lang="es" err="1"/>
              <a:t>d'extraire</a:t>
            </a:r>
            <a:r>
              <a:rPr lang="es"/>
              <a:t> des </a:t>
            </a:r>
            <a:r>
              <a:rPr lang="es" err="1"/>
              <a:t>informations</a:t>
            </a:r>
            <a:r>
              <a:rPr lang="es"/>
              <a:t> </a:t>
            </a:r>
            <a:r>
              <a:rPr lang="es" err="1"/>
              <a:t>utiles</a:t>
            </a:r>
            <a:r>
              <a:rPr lang="es"/>
              <a:t> des sites des </a:t>
            </a:r>
            <a:r>
              <a:rPr lang="es" err="1"/>
              <a:t>annonces</a:t>
            </a:r>
            <a:r>
              <a:rPr lang="es"/>
              <a:t> </a:t>
            </a:r>
            <a:r>
              <a:rPr lang="es" err="1"/>
              <a:t>immobilières</a:t>
            </a:r>
            <a:r>
              <a:rPr lang="es"/>
              <a:t> de </a:t>
            </a:r>
            <a:r>
              <a:rPr lang="es" err="1"/>
              <a:t>facon</a:t>
            </a:r>
            <a:r>
              <a:rPr lang="es"/>
              <a:t> </a:t>
            </a:r>
            <a:r>
              <a:rPr lang="es" err="1"/>
              <a:t>quasi-instantanée</a:t>
            </a:r>
            <a:r>
              <a:rPr lang="es"/>
              <a:t>.</a:t>
            </a:r>
          </a:p>
          <a:p>
            <a:pPr marL="0" indent="0"/>
            <a:endParaRPr lang="es"/>
          </a:p>
          <a:p>
            <a:pPr marL="0" indent="0"/>
            <a:r>
              <a:rPr lang="es" err="1"/>
              <a:t>Il</a:t>
            </a:r>
            <a:r>
              <a:rPr lang="es"/>
              <a:t> calcule, </a:t>
            </a:r>
            <a:r>
              <a:rPr lang="es" err="1"/>
              <a:t>ensuite</a:t>
            </a:r>
            <a:r>
              <a:rPr lang="es"/>
              <a:t>, le </a:t>
            </a:r>
            <a:r>
              <a:rPr lang="es" err="1"/>
              <a:t>rendement</a:t>
            </a:r>
            <a:r>
              <a:rPr lang="es"/>
              <a:t> des </a:t>
            </a:r>
            <a:r>
              <a:rPr lang="es" err="1"/>
              <a:t>biens</a:t>
            </a:r>
            <a:r>
              <a:rPr lang="es"/>
              <a:t>, en </a:t>
            </a:r>
            <a:r>
              <a:rPr lang="es" err="1"/>
              <a:t>mettant</a:t>
            </a:r>
            <a:r>
              <a:rPr lang="es"/>
              <a:t> des </a:t>
            </a:r>
            <a:r>
              <a:rPr lang="es" err="1"/>
              <a:t>points</a:t>
            </a:r>
            <a:r>
              <a:rPr lang="es"/>
              <a:t> sur </a:t>
            </a:r>
            <a:r>
              <a:rPr lang="es" err="1"/>
              <a:t>l'offre</a:t>
            </a:r>
            <a:r>
              <a:rPr lang="es"/>
              <a:t> </a:t>
            </a:r>
            <a:r>
              <a:rPr lang="es" err="1"/>
              <a:t>proposé</a:t>
            </a:r>
            <a:r>
              <a:rPr lang="es"/>
              <a:t>, des </a:t>
            </a:r>
            <a:r>
              <a:rPr lang="es" err="1"/>
              <a:t>valeurs</a:t>
            </a:r>
            <a:r>
              <a:rPr lang="es"/>
              <a:t> du marché et des </a:t>
            </a:r>
            <a:r>
              <a:rPr lang="es" err="1"/>
              <a:t>préférences</a:t>
            </a:r>
            <a:r>
              <a:rPr lang="es"/>
              <a:t> de </a:t>
            </a:r>
            <a:r>
              <a:rPr lang="es" err="1"/>
              <a:t>l'utilisateur</a:t>
            </a:r>
            <a:r>
              <a:rPr lang="es"/>
              <a:t>. </a:t>
            </a:r>
          </a:p>
          <a:p>
            <a:pPr marL="0" indent="0"/>
            <a:endParaRPr lang="es"/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0F5D5-079D-42FF-8BC1-725DA2E4E8DF}"/>
              </a:ext>
            </a:extLst>
          </p:cNvPr>
          <p:cNvSpPr txBox="1"/>
          <p:nvPr/>
        </p:nvSpPr>
        <p:spPr>
          <a:xfrm>
            <a:off x="2122098" y="1286414"/>
            <a:ext cx="4824322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solidFill>
                  <a:srgbClr val="0E2A47"/>
                </a:solidFill>
                <a:latin typeface="Roboto Light"/>
              </a:rPr>
              <a:t>Le </a:t>
            </a:r>
            <a:r>
              <a:rPr lang="es-ES" b="1">
                <a:solidFill>
                  <a:srgbClr val="0E2A47"/>
                </a:solidFill>
                <a:latin typeface="Roboto Light"/>
              </a:rPr>
              <a:t>web </a:t>
            </a:r>
            <a:r>
              <a:rPr lang="es-ES" b="1" err="1">
                <a:solidFill>
                  <a:srgbClr val="0E2A47"/>
                </a:solidFill>
                <a:latin typeface="Roboto Light"/>
              </a:rPr>
              <a:t>scraping</a:t>
            </a:r>
            <a:r>
              <a:rPr lang="es-ES">
                <a:solidFill>
                  <a:srgbClr val="0E2A47"/>
                </a:solidFill>
                <a:latin typeface="Roboto Light"/>
              </a:rPr>
              <a:t> </a:t>
            </a:r>
            <a:endParaRPr lang="en-US"/>
          </a:p>
          <a:p>
            <a:endParaRPr lang="es-ES">
              <a:solidFill>
                <a:srgbClr val="0E2A47"/>
              </a:solidFill>
              <a:latin typeface="Roboto Light"/>
            </a:endParaRPr>
          </a:p>
          <a:p>
            <a:pPr marL="285750" indent="-285750">
              <a:buFont typeface="Wingdings"/>
              <a:buChar char="ü"/>
            </a:pPr>
            <a:r>
              <a:rPr lang="es-ES" sz="1600">
                <a:solidFill>
                  <a:srgbClr val="0E2A47"/>
                </a:solidFill>
                <a:latin typeface="Garamond"/>
              </a:rPr>
              <a:t>Un script</a:t>
            </a:r>
            <a:endParaRPr lang="es-ES" sz="1600">
              <a:latin typeface="Garamond"/>
            </a:endParaRPr>
          </a:p>
          <a:p>
            <a:pPr marL="285750" indent="-285750">
              <a:buFont typeface="Wingdings"/>
              <a:buChar char="ü"/>
            </a:pPr>
            <a:r>
              <a:rPr lang="es-ES" sz="1600" err="1">
                <a:solidFill>
                  <a:srgbClr val="0E2A47"/>
                </a:solidFill>
                <a:latin typeface="Garamond"/>
              </a:rPr>
              <a:t>Extraction</a:t>
            </a:r>
            <a:r>
              <a:rPr lang="es-ES" sz="1600">
                <a:solidFill>
                  <a:srgbClr val="0E2A47"/>
                </a:solidFill>
                <a:latin typeface="Garamond"/>
              </a:rPr>
              <a:t> du </a:t>
            </a:r>
            <a:r>
              <a:rPr lang="es-ES" sz="1600" err="1">
                <a:solidFill>
                  <a:srgbClr val="0E2A47"/>
                </a:solidFill>
                <a:latin typeface="Garamond"/>
              </a:rPr>
              <a:t>contenu</a:t>
            </a:r>
            <a:r>
              <a:rPr lang="es-ES" sz="1600">
                <a:solidFill>
                  <a:srgbClr val="0E2A47"/>
                </a:solidFill>
                <a:latin typeface="Garamond"/>
              </a:rPr>
              <a:t> de sites Web</a:t>
            </a:r>
            <a:endParaRPr lang="en-US" sz="1600">
              <a:latin typeface="Garamond"/>
            </a:endParaRPr>
          </a:p>
          <a:p>
            <a:pPr marL="285750" indent="-285750">
              <a:buFont typeface="Wingdings"/>
              <a:buChar char="ü"/>
            </a:pPr>
            <a:r>
              <a:rPr lang="es-ES" sz="1600" err="1">
                <a:solidFill>
                  <a:srgbClr val="0E2A47"/>
                </a:solidFill>
                <a:latin typeface="Garamond"/>
              </a:rPr>
              <a:t>Transformation</a:t>
            </a:r>
            <a:r>
              <a:rPr lang="es-ES" sz="1600">
                <a:solidFill>
                  <a:srgbClr val="0E2A47"/>
                </a:solidFill>
                <a:latin typeface="Garamond"/>
              </a:rPr>
              <a:t> </a:t>
            </a:r>
            <a:r>
              <a:rPr lang="es-ES" sz="1600" err="1">
                <a:solidFill>
                  <a:srgbClr val="0E2A47"/>
                </a:solidFill>
                <a:latin typeface="Garamond"/>
              </a:rPr>
              <a:t>pour</a:t>
            </a:r>
            <a:r>
              <a:rPr lang="es-ES" sz="1600">
                <a:solidFill>
                  <a:srgbClr val="0E2A47"/>
                </a:solidFill>
                <a:latin typeface="Garamond"/>
              </a:rPr>
              <a:t> une </a:t>
            </a:r>
            <a:r>
              <a:rPr lang="es-ES" sz="1600" err="1">
                <a:solidFill>
                  <a:srgbClr val="0E2A47"/>
                </a:solidFill>
                <a:latin typeface="Garamond"/>
              </a:rPr>
              <a:t>recherche</a:t>
            </a:r>
            <a:r>
              <a:rPr lang="es-ES" sz="1600">
                <a:solidFill>
                  <a:srgbClr val="0E2A47"/>
                </a:solidFill>
                <a:latin typeface="Garamond"/>
              </a:rPr>
              <a:t> </a:t>
            </a:r>
            <a:r>
              <a:rPr lang="es-ES" sz="1600" err="1">
                <a:solidFill>
                  <a:srgbClr val="0E2A47"/>
                </a:solidFill>
                <a:latin typeface="Garamond"/>
              </a:rPr>
              <a:t>optimisée</a:t>
            </a:r>
            <a:r>
              <a:rPr lang="es-ES" sz="1600">
                <a:solidFill>
                  <a:srgbClr val="0E2A47"/>
                </a:solidFill>
                <a:latin typeface="Garamond"/>
              </a:rPr>
              <a:t> </a:t>
            </a:r>
            <a:r>
              <a:rPr lang="es-ES" sz="1600" err="1">
                <a:solidFill>
                  <a:srgbClr val="0E2A47"/>
                </a:solidFill>
                <a:latin typeface="Garamond"/>
              </a:rPr>
              <a:t>rapide</a:t>
            </a:r>
            <a:r>
              <a:rPr lang="es-ES" sz="1600">
                <a:solidFill>
                  <a:srgbClr val="0E2A47"/>
                </a:solidFill>
                <a:latin typeface="Garamond"/>
              </a:rPr>
              <a:t>.</a:t>
            </a:r>
            <a:r>
              <a:rPr lang="en-US" sz="1600">
                <a:latin typeface="Garamond"/>
                <a:ea typeface="Roboto Light"/>
              </a:rPr>
              <a:t>​</a:t>
            </a:r>
            <a:endParaRPr lang="en-US" sz="1600">
              <a:latin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A7072-591D-4A78-A892-A330291F8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472" y="1686085"/>
            <a:ext cx="4888315" cy="2173607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Wingdings"/>
              <a:buChar char="ü"/>
            </a:pPr>
            <a:r>
              <a:rPr lang="es" sz="1600" err="1">
                <a:latin typeface="Garamond"/>
              </a:rPr>
              <a:t>Facile</a:t>
            </a:r>
            <a:r>
              <a:rPr lang="es" sz="1600">
                <a:latin typeface="Garamond"/>
              </a:rPr>
              <a:t> </a:t>
            </a:r>
            <a:r>
              <a:rPr lang="es" sz="1600" err="1">
                <a:latin typeface="Garamond"/>
              </a:rPr>
              <a:t>d’utilisation</a:t>
            </a:r>
            <a:r>
              <a:rPr lang="es" sz="1600">
                <a:latin typeface="Garamond"/>
              </a:rPr>
              <a:t>, </a:t>
            </a:r>
            <a:r>
              <a:rPr lang="es" sz="1600" err="1">
                <a:latin typeface="Garamond"/>
              </a:rPr>
              <a:t>complet</a:t>
            </a:r>
            <a:r>
              <a:rPr lang="es" sz="1600">
                <a:latin typeface="Garamond"/>
              </a:rPr>
              <a:t>.</a:t>
            </a:r>
            <a:br>
              <a:rPr lang="es" sz="1600">
                <a:latin typeface="Garamond"/>
              </a:rPr>
            </a:br>
            <a:endParaRPr lang="es" sz="1600">
              <a:latin typeface="Garamond"/>
            </a:endParaRPr>
          </a:p>
          <a:p>
            <a:pPr marL="171450" indent="-171450" algn="l">
              <a:buFont typeface="Wingdings"/>
              <a:buChar char="ü"/>
            </a:pPr>
            <a:r>
              <a:rPr lang="es" sz="1600" err="1">
                <a:latin typeface="Garamond"/>
              </a:rPr>
              <a:t>Aisé</a:t>
            </a:r>
            <a:r>
              <a:rPr lang="es" sz="1600">
                <a:latin typeface="Garamond"/>
              </a:rPr>
              <a:t> de </a:t>
            </a:r>
            <a:r>
              <a:rPr lang="es" sz="1600" err="1">
                <a:latin typeface="Garamond"/>
              </a:rPr>
              <a:t>rentrer</a:t>
            </a:r>
            <a:r>
              <a:rPr lang="es" sz="1600">
                <a:latin typeface="Garamond"/>
              </a:rPr>
              <a:t> des </a:t>
            </a:r>
            <a:r>
              <a:rPr lang="es" sz="1600" err="1">
                <a:latin typeface="Garamond"/>
              </a:rPr>
              <a:t>informations</a:t>
            </a:r>
            <a:r>
              <a:rPr lang="es" sz="1600">
                <a:latin typeface="Garamond"/>
              </a:rPr>
              <a:t> de </a:t>
            </a:r>
            <a:r>
              <a:rPr lang="es" sz="1600" err="1">
                <a:latin typeface="Garamond"/>
              </a:rPr>
              <a:t>préférences</a:t>
            </a:r>
            <a:r>
              <a:rPr lang="es" sz="1600">
                <a:latin typeface="Garamond"/>
              </a:rPr>
              <a:t>. </a:t>
            </a:r>
            <a:endParaRPr lang="es"/>
          </a:p>
          <a:p>
            <a:pPr marL="171450" indent="-171450" algn="l">
              <a:buFont typeface="Wingdings"/>
              <a:buChar char="ü"/>
            </a:pPr>
            <a:endParaRPr lang="es" sz="1600">
              <a:latin typeface="Garamond"/>
            </a:endParaRPr>
          </a:p>
          <a:p>
            <a:pPr marL="171450" indent="-171450" algn="l">
              <a:buFont typeface="Wingdings"/>
              <a:buChar char="ü"/>
            </a:pPr>
            <a:r>
              <a:rPr lang="es" sz="1600">
                <a:latin typeface="Garamond"/>
              </a:rPr>
              <a:t>Des </a:t>
            </a:r>
            <a:r>
              <a:rPr lang="es" sz="1600" err="1">
                <a:latin typeface="Garamond"/>
              </a:rPr>
              <a:t>valeurs</a:t>
            </a:r>
            <a:r>
              <a:rPr lang="es" sz="1600">
                <a:latin typeface="Garamond"/>
              </a:rPr>
              <a:t> par </a:t>
            </a:r>
            <a:r>
              <a:rPr lang="es" sz="1600" err="1">
                <a:latin typeface="Garamond"/>
              </a:rPr>
              <a:t>défaut</a:t>
            </a:r>
            <a:r>
              <a:rPr lang="es" sz="1600">
                <a:latin typeface="Garamond"/>
              </a:rPr>
              <a:t> et des </a:t>
            </a:r>
            <a:r>
              <a:rPr lang="es" sz="1600" err="1">
                <a:latin typeface="Garamond"/>
              </a:rPr>
              <a:t>valuers</a:t>
            </a:r>
            <a:r>
              <a:rPr lang="es" sz="1600">
                <a:latin typeface="Garamond"/>
              </a:rPr>
              <a:t> marchantes.  </a:t>
            </a:r>
            <a:endParaRPr lang="es"/>
          </a:p>
          <a:p>
            <a:pPr marL="171450" indent="-171450" algn="l">
              <a:buFont typeface="Wingdings"/>
              <a:buChar char="ü"/>
            </a:pPr>
            <a:endParaRPr lang="es" sz="1600">
              <a:latin typeface="Garamond"/>
            </a:endParaRPr>
          </a:p>
          <a:p>
            <a:pPr marL="171450" indent="-171450" algn="l">
              <a:buFont typeface="Wingdings"/>
              <a:buChar char="ü"/>
            </a:pPr>
            <a:r>
              <a:rPr lang="es" sz="1600" err="1">
                <a:latin typeface="Garamond"/>
              </a:rPr>
              <a:t>Deux</a:t>
            </a:r>
            <a:r>
              <a:rPr lang="es" sz="1600">
                <a:latin typeface="Garamond"/>
              </a:rPr>
              <a:t> </a:t>
            </a:r>
            <a:r>
              <a:rPr lang="es" sz="1600" err="1">
                <a:latin typeface="Garamond"/>
              </a:rPr>
              <a:t>scénarios</a:t>
            </a:r>
            <a:r>
              <a:rPr lang="es" sz="1600">
                <a:latin typeface="Garamond"/>
              </a:rPr>
              <a:t> </a:t>
            </a:r>
            <a:r>
              <a:rPr lang="es" sz="1600" err="1">
                <a:latin typeface="Garamond"/>
              </a:rPr>
              <a:t>pour</a:t>
            </a:r>
            <a:r>
              <a:rPr lang="es" sz="1600">
                <a:latin typeface="Garamond"/>
              </a:rPr>
              <a:t> </a:t>
            </a:r>
            <a:r>
              <a:rPr lang="es" sz="1600" err="1">
                <a:latin typeface="Garamond"/>
              </a:rPr>
              <a:t>évaluer</a:t>
            </a:r>
            <a:r>
              <a:rPr lang="es" sz="1600">
                <a:latin typeface="Garamond"/>
              </a:rPr>
              <a:t> le risque de </a:t>
            </a:r>
            <a:r>
              <a:rPr lang="es" sz="1600" err="1">
                <a:latin typeface="Garamond"/>
              </a:rPr>
              <a:t>l’investissement</a:t>
            </a:r>
            <a:r>
              <a:rPr lang="es" sz="1600">
                <a:latin typeface="Garamond"/>
              </a:rPr>
              <a:t>. </a:t>
            </a:r>
            <a:endParaRPr lang="es"/>
          </a:p>
          <a:p>
            <a:pPr algn="l"/>
            <a:endParaRPr lang="es" sz="1600">
              <a:latin typeface="Garamond"/>
            </a:endParaRPr>
          </a:p>
          <a:p>
            <a:pPr algn="l"/>
            <a:endParaRPr lang="es" sz="1600">
              <a:latin typeface="Garamond"/>
            </a:endParaRPr>
          </a:p>
          <a:p>
            <a:pPr algn="l"/>
            <a:endParaRPr lang="es" sz="1600">
              <a:latin typeface="Garamond"/>
            </a:endParaRPr>
          </a:p>
          <a:p>
            <a:pPr marL="457200" indent="-342900" algn="l"/>
            <a:endParaRPr lang="es" sz="1600">
              <a:latin typeface="Garamon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24491-43A2-4EFA-A627-54432867806E}"/>
              </a:ext>
            </a:extLst>
          </p:cNvPr>
          <p:cNvSpPr txBox="1"/>
          <p:nvPr/>
        </p:nvSpPr>
        <p:spPr>
          <a:xfrm>
            <a:off x="2976652" y="139694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56689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B8B77-7FF1-448A-A15D-039609258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7470" y="1261532"/>
            <a:ext cx="4805377" cy="2552716"/>
          </a:xfrm>
        </p:spPr>
        <p:txBody>
          <a:bodyPr/>
          <a:lstStyle/>
          <a:p>
            <a:r>
              <a:rPr lang="en-US"/>
              <a:t>Core</a:t>
            </a:r>
          </a:p>
          <a:p>
            <a:endParaRPr lang="en-US"/>
          </a:p>
          <a:p>
            <a:pPr algn="l">
              <a:buFont typeface="Wingdings"/>
              <a:buChar char="ü"/>
            </a:pPr>
            <a:r>
              <a:rPr lang="en-US" sz="1600" err="1">
                <a:latin typeface="Garamond"/>
              </a:rPr>
              <a:t>Filtrage</a:t>
            </a:r>
            <a:endParaRPr lang="en-US" sz="1600">
              <a:latin typeface="Garamond"/>
            </a:endParaRPr>
          </a:p>
          <a:p>
            <a:pPr algn="l">
              <a:buFont typeface="Wingdings"/>
              <a:buChar char="ü"/>
            </a:pPr>
            <a:r>
              <a:rPr lang="en-US" sz="1600" err="1">
                <a:latin typeface="Garamond"/>
              </a:rPr>
              <a:t>Automatisation</a:t>
            </a:r>
            <a:r>
              <a:rPr lang="en-US" sz="1600">
                <a:latin typeface="Garamond"/>
              </a:rPr>
              <a:t> des evaluations</a:t>
            </a:r>
          </a:p>
          <a:p>
            <a:pPr algn="l">
              <a:buFont typeface="Wingdings"/>
              <a:buChar char="ü"/>
            </a:pPr>
            <a:r>
              <a:rPr lang="en-US" sz="1600" err="1">
                <a:latin typeface="Garamond"/>
              </a:rPr>
              <a:t>Optimisation</a:t>
            </a:r>
            <a:r>
              <a:rPr lang="en-US" sz="1600">
                <a:latin typeface="Garamond"/>
              </a:rPr>
              <a:t> et </a:t>
            </a:r>
            <a:r>
              <a:rPr lang="en-US" sz="1600" err="1">
                <a:latin typeface="Garamond"/>
              </a:rPr>
              <a:t>sélection</a:t>
            </a:r>
            <a:r>
              <a:rPr lang="en-US" sz="1600">
                <a:latin typeface="Garamond"/>
              </a:rPr>
              <a:t> </a:t>
            </a:r>
            <a:r>
              <a:rPr lang="en-US" sz="1600" err="1">
                <a:latin typeface="Garamond"/>
              </a:rPr>
              <a:t>supplémentaire</a:t>
            </a:r>
            <a:r>
              <a:rPr lang="en-US" sz="1600">
                <a:latin typeface="Garamond"/>
              </a:rPr>
              <a:t> des </a:t>
            </a:r>
            <a:r>
              <a:rPr lang="en-US" sz="1600" err="1">
                <a:latin typeface="Garamond"/>
              </a:rPr>
              <a:t>biens</a:t>
            </a:r>
            <a:r>
              <a:rPr lang="en-US" sz="1600">
                <a:latin typeface="Garamond"/>
              </a:rPr>
              <a:t> 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5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NOW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>
                <a:solidFill>
                  <a:schemeClr val="dk1"/>
                </a:solidFill>
              </a:rPr>
              <a:t>GOOD DESIGN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25582" y="35768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>
                <a:solidFill>
                  <a:schemeClr val="tx1"/>
                </a:solidFill>
              </a:rPr>
              <a:t>FAST, DYNAMIC, USER FRIENDLY</a:t>
            </a: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>
                <a:solidFill>
                  <a:schemeClr val="dk1"/>
                </a:solidFill>
              </a:rPr>
              <a:t>EFFICIENT PROGRAMMING </a:t>
            </a:r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FUTURE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631107" y="2115020"/>
            <a:ext cx="2345575" cy="2393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s">
                <a:solidFill>
                  <a:schemeClr val="tx1"/>
                </a:solidFill>
              </a:rPr>
              <a:t>Google-</a:t>
            </a:r>
            <a:r>
              <a:rPr lang="es" err="1">
                <a:solidFill>
                  <a:schemeClr val="tx1"/>
                </a:solidFill>
              </a:rPr>
              <a:t>bot</a:t>
            </a:r>
            <a:r>
              <a:rPr lang="es">
                <a:solidFill>
                  <a:schemeClr val="tx1"/>
                </a:solidFill>
              </a:rPr>
              <a:t> </a:t>
            </a:r>
            <a:r>
              <a:rPr lang="es" err="1">
                <a:solidFill>
                  <a:schemeClr val="tx1"/>
                </a:solidFill>
              </a:rPr>
              <a:t>emulation</a:t>
            </a:r>
            <a:r>
              <a:rPr lang="es">
                <a:solidFill>
                  <a:schemeClr val="tx1"/>
                </a:solidFill>
              </a:rPr>
              <a:t>, auto </a:t>
            </a:r>
            <a:r>
              <a:rPr lang="es" err="1">
                <a:solidFill>
                  <a:schemeClr val="tx1"/>
                </a:solidFill>
              </a:rPr>
              <a:t>harvesting</a:t>
            </a:r>
            <a:r>
              <a:rPr lang="es">
                <a:solidFill>
                  <a:schemeClr val="tx1"/>
                </a:solidFill>
              </a:rPr>
              <a:t> </a:t>
            </a:r>
            <a:r>
              <a:rPr lang="es" err="1">
                <a:solidFill>
                  <a:schemeClr val="tx1"/>
                </a:solidFill>
              </a:rPr>
              <a:t>with</a:t>
            </a:r>
            <a:r>
              <a:rPr lang="es">
                <a:solidFill>
                  <a:schemeClr val="tx1"/>
                </a:solidFill>
              </a:rPr>
              <a:t> </a:t>
            </a:r>
            <a:r>
              <a:rPr lang="es" err="1">
                <a:solidFill>
                  <a:schemeClr val="tx1"/>
                </a:solidFill>
              </a:rPr>
              <a:t>criteria</a:t>
            </a:r>
            <a:r>
              <a:rPr lang="es">
                <a:solidFill>
                  <a:schemeClr val="tx1"/>
                </a:solidFill>
              </a:rPr>
              <a:t>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393881" y="356083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>
                <a:solidFill>
                  <a:srgbClr val="0E2A47"/>
                </a:solidFill>
              </a:rPr>
              <a:t>More </a:t>
            </a:r>
            <a:r>
              <a:rPr lang="es" err="1">
                <a:solidFill>
                  <a:srgbClr val="0E2A47"/>
                </a:solidFill>
              </a:rPr>
              <a:t>statistics</a:t>
            </a:r>
            <a:r>
              <a:rPr lang="es">
                <a:solidFill>
                  <a:srgbClr val="0E2A47"/>
                </a:solidFill>
              </a:rPr>
              <a:t> and </a:t>
            </a:r>
            <a:r>
              <a:rPr lang="es" err="1">
                <a:solidFill>
                  <a:srgbClr val="0E2A47"/>
                </a:solidFill>
              </a:rPr>
              <a:t>usefullness</a:t>
            </a:r>
            <a:r>
              <a:rPr lang="es">
                <a:solidFill>
                  <a:srgbClr val="0E2A47"/>
                </a:solidFill>
              </a:rPr>
              <a:t> </a:t>
            </a:r>
            <a:r>
              <a:rPr lang="es" err="1">
                <a:solidFill>
                  <a:srgbClr val="0E2A47"/>
                </a:solidFill>
              </a:rPr>
              <a:t>of</a:t>
            </a:r>
            <a:r>
              <a:rPr lang="es">
                <a:solidFill>
                  <a:srgbClr val="0E2A47"/>
                </a:solidFill>
              </a:rPr>
              <a:t> </a:t>
            </a:r>
            <a:r>
              <a:rPr lang="es" err="1">
                <a:solidFill>
                  <a:srgbClr val="0E2A47"/>
                </a:solidFill>
              </a:rPr>
              <a:t>history</a:t>
            </a: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>
                <a:solidFill>
                  <a:srgbClr val="0E2A47"/>
                </a:solidFill>
              </a:rPr>
              <a:t>More selective </a:t>
            </a:r>
            <a:r>
              <a:rPr lang="es" err="1">
                <a:solidFill>
                  <a:srgbClr val="0E2A47"/>
                </a:solidFill>
              </a:rPr>
              <a:t>algorithm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Logic-Immo MonBien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s" dirty="0">
              <a:solidFill>
                <a:srgbClr val="FFFFFF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32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34" name="Google Shape;634;p32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40" name="Google Shape;640;p32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53;p33">
            <a:extLst>
              <a:ext uri="{FF2B5EF4-FFF2-40B4-BE49-F238E27FC236}">
                <a16:creationId xmlns:a16="http://schemas.microsoft.com/office/drawing/2014/main" id="{E48429E9-1D47-4EBA-9058-94140384AD7B}"/>
              </a:ext>
            </a:extLst>
          </p:cNvPr>
          <p:cNvSpPr txBox="1">
            <a:spLocks/>
          </p:cNvSpPr>
          <p:nvPr/>
        </p:nvSpPr>
        <p:spPr>
          <a:xfrm>
            <a:off x="1596306" y="487382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400">
                <a:solidFill>
                  <a:schemeClr val="bg1"/>
                </a:solidFill>
              </a:rPr>
              <a:t>MONTHLY VISITS</a:t>
            </a:r>
          </a:p>
          <a:p>
            <a:pPr algn="l"/>
            <a:endParaRPr lang="en-US" sz="1400" dirty="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21 Million visits </a:t>
            </a:r>
          </a:p>
          <a:p>
            <a:pPr algn="l"/>
            <a:r>
              <a:rPr lang="en-US" sz="1200">
                <a:solidFill>
                  <a:schemeClr val="bg1"/>
                </a:solidFill>
              </a:rPr>
              <a:t>record in January </a:t>
            </a:r>
          </a:p>
          <a:p>
            <a:pPr algn="l"/>
            <a:r>
              <a:rPr lang="en-US" sz="1200">
                <a:solidFill>
                  <a:schemeClr val="bg1"/>
                </a:solidFill>
              </a:rPr>
              <a:t>2021</a:t>
            </a:r>
          </a:p>
          <a:p>
            <a:pPr algn="l"/>
            <a:r>
              <a:rPr lang="en-US" sz="800">
                <a:solidFill>
                  <a:schemeClr val="bg1"/>
                </a:solidFill>
              </a:rPr>
              <a:t>--SeLoger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Google Shape;656;p33">
            <a:extLst>
              <a:ext uri="{FF2B5EF4-FFF2-40B4-BE49-F238E27FC236}">
                <a16:creationId xmlns:a16="http://schemas.microsoft.com/office/drawing/2014/main" id="{CD9AE30D-AE83-4CBE-B5FC-B31A21EA5CC3}"/>
              </a:ext>
            </a:extLst>
          </p:cNvPr>
          <p:cNvSpPr txBox="1">
            <a:spLocks/>
          </p:cNvSpPr>
          <p:nvPr/>
        </p:nvSpPr>
        <p:spPr>
          <a:xfrm>
            <a:off x="1630514" y="3252745"/>
            <a:ext cx="1532739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4 Million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1EB13-5C53-4380-A691-53A3C5359842}"/>
              </a:ext>
            </a:extLst>
          </p:cNvPr>
          <p:cNvSpPr txBox="1"/>
          <p:nvPr/>
        </p:nvSpPr>
        <p:spPr>
          <a:xfrm>
            <a:off x="3193830" y="3558408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Roboto Black"/>
              </a:rPr>
              <a:t>574117</a:t>
            </a:r>
            <a:endParaRPr lang="en-US"/>
          </a:p>
          <a:p>
            <a:pPr algn="ctr"/>
            <a:r>
              <a:rPr lang="en-US" sz="1600">
                <a:solidFill>
                  <a:srgbClr val="FFFFFF"/>
                </a:solidFill>
                <a:latin typeface="Roboto Black"/>
              </a:rPr>
              <a:t>OFFERS 2016</a:t>
            </a:r>
          </a:p>
          <a:p>
            <a:pPr algn="ctr"/>
            <a:r>
              <a:rPr lang="en-US" sz="800">
                <a:solidFill>
                  <a:srgbClr val="FFFFFF"/>
                </a:solidFill>
                <a:latin typeface="Roboto Black"/>
              </a:rPr>
              <a:t>--Yanport</a:t>
            </a:r>
          </a:p>
          <a:p>
            <a:pPr algn="ctr"/>
            <a:endParaRPr lang="en-US" sz="800" dirty="0">
              <a:solidFill>
                <a:srgbClr val="FFFFFF"/>
              </a:solidFill>
              <a:latin typeface="Roboto Black"/>
            </a:endParaRPr>
          </a:p>
          <a:p>
            <a:pPr algn="ctr"/>
            <a:r>
              <a:rPr lang="en-US" sz="1600" b="1">
                <a:solidFill>
                  <a:srgbClr val="FFFFFF"/>
                </a:solidFill>
              </a:rPr>
              <a:t>More than </a:t>
            </a:r>
            <a:endParaRPr lang="en-US" sz="1600" b="1"/>
          </a:p>
          <a:p>
            <a:pPr algn="ctr"/>
            <a:r>
              <a:rPr lang="en-US" sz="1600" b="1">
                <a:solidFill>
                  <a:srgbClr val="FFFFFF"/>
                </a:solidFill>
              </a:rPr>
              <a:t>a Million </a:t>
            </a:r>
            <a:endParaRPr lang="en-US" sz="1600" b="1"/>
          </a:p>
          <a:p>
            <a:pPr algn="ctr"/>
            <a:r>
              <a:rPr lang="en-US" sz="1600" b="1">
                <a:solidFill>
                  <a:srgbClr val="FFFFFF"/>
                </a:solidFill>
              </a:rPr>
              <a:t>now</a:t>
            </a:r>
            <a:endParaRPr lang="en-US" sz="16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7976B0-34A6-47DB-91D6-EFC9AD22DA5C}"/>
              </a:ext>
            </a:extLst>
          </p:cNvPr>
          <p:cNvSpPr txBox="1"/>
          <p:nvPr/>
        </p:nvSpPr>
        <p:spPr>
          <a:xfrm>
            <a:off x="6169572" y="3315357"/>
            <a:ext cx="274320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FFFF"/>
                </a:solidFill>
                <a:latin typeface="Roboto Black"/>
              </a:rPr>
              <a:t>350 000</a:t>
            </a:r>
            <a:endParaRPr lang="en-US" sz="1600" dirty="0">
              <a:solidFill>
                <a:srgbClr val="FFFFFF"/>
              </a:solidFill>
              <a:latin typeface="Roboto Black"/>
            </a:endParaRPr>
          </a:p>
          <a:p>
            <a:endParaRPr lang="en-US" dirty="0">
              <a:solidFill>
                <a:srgbClr val="FFFFFF"/>
              </a:solidFill>
              <a:latin typeface="Roboto Black"/>
            </a:endParaRPr>
          </a:p>
          <a:p>
            <a:r>
              <a:rPr lang="en-US">
                <a:solidFill>
                  <a:srgbClr val="FFFFFF"/>
                </a:solidFill>
                <a:latin typeface="Roboto Black"/>
              </a:rPr>
              <a:t>NEW OFFER </a:t>
            </a:r>
            <a:endParaRPr lang="en-US"/>
          </a:p>
          <a:p>
            <a:r>
              <a:rPr lang="en-US">
                <a:solidFill>
                  <a:srgbClr val="FFFFFF"/>
                </a:solidFill>
                <a:latin typeface="Roboto Black"/>
              </a:rPr>
              <a:t>PER MONTH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WEB PROPOSAL</vt:lpstr>
      <vt:lpstr>SlidesGo Final Pages</vt:lpstr>
      <vt:lpstr>Slidesgo Final Pages</vt:lpstr>
      <vt:lpstr>IA REALTY INVESTING PROJECT PROPOSAL</vt:lpstr>
      <vt:lpstr>TABLE OF CONTENTS</vt:lpstr>
      <vt:lpstr>ABOUT THE PROJECT</vt:lpstr>
      <vt:lpstr>PowerPoint Presentation</vt:lpstr>
      <vt:lpstr>Facile d’utilisation, complet.  Aisé de rentrer des informations de préférences.   Des valeurs par défaut et des valuers marchantes.    Deux scénarios pour évaluer le risque de l’investissement.     </vt:lpstr>
      <vt:lpstr>PowerPoint Presentation</vt:lpstr>
      <vt:lpstr>NOW</vt:lpstr>
      <vt:lpstr>FUTURE</vt:lpstr>
      <vt:lpstr>Logic-Immo MonBien </vt:lpstr>
      <vt:lpstr>SNEAK PEEK</vt:lpstr>
      <vt:lpstr>SNEAK PEEK</vt:lpstr>
      <vt:lpstr>SNEAK PEEK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cp:revision>103</cp:revision>
  <dcterms:modified xsi:type="dcterms:W3CDTF">2021-11-17T15:13:26Z</dcterms:modified>
</cp:coreProperties>
</file>