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74" r:id="rId5"/>
    <p:sldId id="257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00FF"/>
    <a:srgbClr val="3333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C00C-CEED-4456-89A7-BE5804B5413D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9443-711B-4D29-B458-774200688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18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C00C-CEED-4456-89A7-BE5804B5413D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9443-711B-4D29-B458-774200688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5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C00C-CEED-4456-89A7-BE5804B5413D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9443-711B-4D29-B458-774200688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8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C00C-CEED-4456-89A7-BE5804B5413D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9443-711B-4D29-B458-774200688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77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C00C-CEED-4456-89A7-BE5804B5413D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9443-711B-4D29-B458-774200688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97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C00C-CEED-4456-89A7-BE5804B5413D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9443-711B-4D29-B458-774200688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98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C00C-CEED-4456-89A7-BE5804B5413D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9443-711B-4D29-B458-774200688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90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C00C-CEED-4456-89A7-BE5804B5413D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9443-711B-4D29-B458-774200688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5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C00C-CEED-4456-89A7-BE5804B5413D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9443-711B-4D29-B458-774200688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1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C00C-CEED-4456-89A7-BE5804B5413D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9443-711B-4D29-B458-774200688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22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C00C-CEED-4456-89A7-BE5804B5413D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9443-711B-4D29-B458-774200688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03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EC00C-CEED-4456-89A7-BE5804B5413D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A9443-711B-4D29-B458-774200688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26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6CF26-9DB5-D022-9C17-C0C64EFF7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641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b="0" i="0" dirty="0">
                <a:effectLst/>
                <a:latin typeface="NotoSansKR"/>
              </a:rPr>
              <a:t>다양한 금융 지표들을 비교 </a:t>
            </a:r>
            <a:br>
              <a:rPr lang="en-US" altLang="ko-KR" b="0" i="0" dirty="0">
                <a:effectLst/>
                <a:latin typeface="NotoSansKR"/>
              </a:rPr>
            </a:br>
            <a:r>
              <a:rPr lang="ko-KR" altLang="en-US" b="0" i="0" dirty="0">
                <a:effectLst/>
                <a:latin typeface="NotoSansKR"/>
              </a:rPr>
              <a:t>분석하여 유가증권 시장에서의 성공적 투자를 도모하기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6C9C61-ACE1-C051-C480-C712FC22D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70060"/>
            <a:ext cx="9144000" cy="1655762"/>
          </a:xfrm>
        </p:spPr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위한 탐색적 데이터 분석</a:t>
            </a:r>
          </a:p>
        </p:txBody>
      </p:sp>
      <p:pic>
        <p:nvPicPr>
          <p:cNvPr id="5" name="그림 4" descr="그래픽, 그래픽 디자인, 디자인, 다채로움이(가) 표시된 사진&#10;&#10;자동 생성된 설명">
            <a:extLst>
              <a:ext uri="{FF2B5EF4-FFF2-40B4-BE49-F238E27FC236}">
                <a16:creationId xmlns:a16="http://schemas.microsoft.com/office/drawing/2014/main" id="{6C5D81C0-A9B8-B386-A5F9-32A601E4E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990" y="3602190"/>
            <a:ext cx="2600020" cy="260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91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B97D64-691B-EC85-889C-FAD7D615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538956"/>
            <a:ext cx="8985250" cy="1118394"/>
          </a:xfrm>
        </p:spPr>
        <p:txBody>
          <a:bodyPr anchor="t">
            <a:normAutofit/>
          </a:bodyPr>
          <a:lstStyle/>
          <a:p>
            <a:r>
              <a:rPr lang="en-US" altLang="ko-KR" sz="4000" b="1" dirty="0">
                <a:latin typeface="Söhne"/>
              </a:rPr>
              <a:t>2</a:t>
            </a:r>
            <a:r>
              <a:rPr lang="ko-KR" altLang="en-US" sz="4000" b="1" i="0" dirty="0">
                <a:effectLst/>
                <a:latin typeface="Söhne"/>
              </a:rPr>
              <a:t>주차</a:t>
            </a:r>
            <a:r>
              <a:rPr lang="en-US" altLang="ko-KR" sz="4000" b="1" i="0" dirty="0">
                <a:effectLst/>
                <a:latin typeface="Söhne"/>
              </a:rPr>
              <a:t>: </a:t>
            </a:r>
            <a:r>
              <a:rPr lang="ko-KR" altLang="en-US" sz="4000" b="1" i="0" dirty="0">
                <a:effectLst/>
                <a:latin typeface="Söhne"/>
              </a:rPr>
              <a:t>데이터 수집 및 </a:t>
            </a:r>
            <a:r>
              <a:rPr lang="ko-KR" altLang="en-US" sz="4000" b="1" i="0" dirty="0" err="1">
                <a:effectLst/>
                <a:latin typeface="Söhne"/>
              </a:rPr>
              <a:t>전처리</a:t>
            </a:r>
            <a:endParaRPr lang="ko-KR" altLang="en-US" sz="4000" b="1" dirty="0"/>
          </a:p>
        </p:txBody>
      </p:sp>
      <p:pic>
        <p:nvPicPr>
          <p:cNvPr id="20" name="Graphic 6" descr="확인 표시">
            <a:extLst>
              <a:ext uri="{FF2B5EF4-FFF2-40B4-BE49-F238E27FC236}">
                <a16:creationId xmlns:a16="http://schemas.microsoft.com/office/drawing/2014/main" id="{A2B6279B-FC3B-A749-B2B1-0D3F0DB20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CF146-9C2B-C0BE-6B0C-141E3F8CC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1847849"/>
            <a:ext cx="9994900" cy="42545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식별된 소스에서 필요한 데이터 셋 획득</a:t>
            </a:r>
            <a:r>
              <a:rPr lang="en-US" altLang="ko-KR" sz="2400" b="0" i="0" dirty="0">
                <a:effectLst/>
                <a:latin typeface="Söhne"/>
              </a:rPr>
              <a:t> (e.g., </a:t>
            </a:r>
            <a:r>
              <a:rPr lang="en-US" altLang="ko-KR" sz="2400" b="0" i="0" dirty="0" err="1">
                <a:effectLst/>
                <a:latin typeface="Söhne"/>
              </a:rPr>
              <a:t>yfinance</a:t>
            </a:r>
            <a:r>
              <a:rPr lang="en-US" altLang="ko-KR" sz="2400" b="0" i="0" dirty="0">
                <a:effectLst/>
                <a:latin typeface="Söhne"/>
              </a:rPr>
              <a:t> </a:t>
            </a:r>
            <a:r>
              <a:rPr lang="ko-KR" altLang="en-US" sz="2400" b="0" i="0" dirty="0">
                <a:effectLst/>
                <a:latin typeface="Söhne"/>
              </a:rPr>
              <a:t>라이브러리</a:t>
            </a:r>
            <a:r>
              <a:rPr lang="en-US" altLang="ko-KR" sz="2400" b="0" i="0" dirty="0">
                <a:effectLst/>
                <a:latin typeface="Söhne"/>
              </a:rPr>
              <a:t>)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데이터 품질과 무결성 평가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필요에 따라 데이터를 정리</a:t>
            </a:r>
            <a:r>
              <a:rPr lang="en-US" altLang="ko-KR" sz="2400" dirty="0"/>
              <a:t>, </a:t>
            </a:r>
            <a:r>
              <a:rPr lang="ko-KR" altLang="en-US" sz="2400" dirty="0"/>
              <a:t>변환 및 통합하여 데이터를 </a:t>
            </a:r>
            <a:r>
              <a:rPr lang="ko-KR" altLang="en-US" sz="2400" dirty="0" err="1"/>
              <a:t>전처리</a:t>
            </a:r>
            <a:endParaRPr lang="en-US" altLang="ko-KR" sz="24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63978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B97D64-691B-EC85-889C-FAD7D615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538956"/>
            <a:ext cx="8985250" cy="1118394"/>
          </a:xfrm>
        </p:spPr>
        <p:txBody>
          <a:bodyPr anchor="t">
            <a:normAutofit/>
          </a:bodyPr>
          <a:lstStyle/>
          <a:p>
            <a:r>
              <a:rPr lang="en-US" altLang="ko-KR" sz="4000" b="1" i="0" dirty="0">
                <a:effectLst/>
                <a:latin typeface="Söhne"/>
              </a:rPr>
              <a:t>3</a:t>
            </a:r>
            <a:r>
              <a:rPr lang="ko-KR" altLang="en-US" sz="4000" b="1" i="0" dirty="0">
                <a:effectLst/>
                <a:latin typeface="Söhne"/>
              </a:rPr>
              <a:t>주차</a:t>
            </a:r>
            <a:r>
              <a:rPr lang="en-US" altLang="ko-KR" sz="4000" b="1" i="0" dirty="0">
                <a:effectLst/>
                <a:latin typeface="Söhne"/>
              </a:rPr>
              <a:t>: </a:t>
            </a:r>
            <a:r>
              <a:rPr lang="ko-KR" altLang="en-US" sz="4000" b="1" i="0" dirty="0">
                <a:effectLst/>
                <a:latin typeface="Söhne"/>
              </a:rPr>
              <a:t>탐색적 데이터 분석</a:t>
            </a:r>
            <a:r>
              <a:rPr lang="en-US" altLang="ko-KR" sz="4000" b="1" i="0" dirty="0">
                <a:effectLst/>
                <a:latin typeface="Söhne"/>
              </a:rPr>
              <a:t>(EDA)</a:t>
            </a:r>
            <a:endParaRPr lang="ko-KR" altLang="en-US" sz="4000" b="1" dirty="0"/>
          </a:p>
        </p:txBody>
      </p:sp>
      <p:pic>
        <p:nvPicPr>
          <p:cNvPr id="20" name="Graphic 6" descr="확인 표시">
            <a:extLst>
              <a:ext uri="{FF2B5EF4-FFF2-40B4-BE49-F238E27FC236}">
                <a16:creationId xmlns:a16="http://schemas.microsoft.com/office/drawing/2014/main" id="{A2B6279B-FC3B-A749-B2B1-0D3F0DB20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CF146-9C2B-C0BE-6B0C-141E3F8CC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1847849"/>
            <a:ext cx="9994900" cy="4254501"/>
          </a:xfrm>
        </p:spPr>
        <p:txBody>
          <a:bodyPr>
            <a:normAutofit/>
          </a:bodyPr>
          <a:lstStyle/>
          <a:p>
            <a:endParaRPr lang="en-US" altLang="ko-KR" sz="2400" dirty="0"/>
          </a:p>
          <a:p>
            <a:r>
              <a:rPr lang="ko-KR" altLang="en-US" sz="2400" dirty="0"/>
              <a:t>탐색적 데이터 분석</a:t>
            </a:r>
            <a:r>
              <a:rPr lang="en-US" altLang="ko-KR" sz="2400" dirty="0"/>
              <a:t>(EDA)</a:t>
            </a:r>
            <a:r>
              <a:rPr lang="ko-KR" altLang="en-US" sz="2400" dirty="0"/>
              <a:t> 수행</a:t>
            </a:r>
            <a:r>
              <a:rPr lang="en-US" altLang="ko-KR" sz="2400" dirty="0"/>
              <a:t>,</a:t>
            </a:r>
            <a:r>
              <a:rPr lang="ko-KR" altLang="en-US" sz="2400" dirty="0"/>
              <a:t> 데이터의 구조</a:t>
            </a:r>
            <a:r>
              <a:rPr lang="en-US" altLang="ko-KR" sz="2400" dirty="0"/>
              <a:t>, </a:t>
            </a:r>
            <a:r>
              <a:rPr lang="ko-KR" altLang="en-US" sz="2400" dirty="0"/>
              <a:t>분포 및 관계를 이해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적절한 차트</a:t>
            </a:r>
            <a:r>
              <a:rPr lang="en-US" altLang="ko-KR" sz="2400" dirty="0"/>
              <a:t>, </a:t>
            </a:r>
            <a:r>
              <a:rPr lang="ko-KR" altLang="en-US" sz="2400" dirty="0"/>
              <a:t>그래프 및 요약 통계를 사용하여 데이터를 시각화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해결해야 할 </a:t>
            </a:r>
            <a:r>
              <a:rPr lang="ko-KR" altLang="en-US" sz="2400" dirty="0" err="1"/>
              <a:t>결측치</a:t>
            </a:r>
            <a:r>
              <a:rPr lang="en-US" altLang="ko-KR" sz="2400" dirty="0"/>
              <a:t>(Missing value), </a:t>
            </a:r>
            <a:r>
              <a:rPr lang="ko-KR" altLang="en-US" sz="2400" dirty="0"/>
              <a:t>이상치</a:t>
            </a:r>
            <a:r>
              <a:rPr lang="en-US" altLang="ko-KR" sz="2400" dirty="0"/>
              <a:t>(Outliers),</a:t>
            </a:r>
            <a:r>
              <a:rPr lang="ko-KR" altLang="en-US" sz="2400" dirty="0"/>
              <a:t> 불일치</a:t>
            </a:r>
            <a:r>
              <a:rPr lang="en-US" altLang="ko-KR" sz="2400" dirty="0"/>
              <a:t>(Inconsistency) </a:t>
            </a:r>
            <a:r>
              <a:rPr lang="ko-KR" altLang="en-US" sz="2400" dirty="0"/>
              <a:t> 식별</a:t>
            </a:r>
            <a:endParaRPr lang="en-US" altLang="ko-KR" sz="24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322067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B97D64-691B-EC85-889C-FAD7D615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538956"/>
            <a:ext cx="8985250" cy="1118394"/>
          </a:xfrm>
        </p:spPr>
        <p:txBody>
          <a:bodyPr anchor="t">
            <a:normAutofit/>
          </a:bodyPr>
          <a:lstStyle/>
          <a:p>
            <a:r>
              <a:rPr lang="en-US" altLang="ko-KR" sz="4000" b="1" dirty="0">
                <a:latin typeface="Söhne"/>
              </a:rPr>
              <a:t>4</a:t>
            </a:r>
            <a:r>
              <a:rPr lang="ko-KR" altLang="en-US" sz="4000" b="1" i="0" dirty="0">
                <a:effectLst/>
                <a:latin typeface="Söhne"/>
              </a:rPr>
              <a:t>주차</a:t>
            </a:r>
            <a:r>
              <a:rPr lang="en-US" altLang="ko-KR" sz="4000" b="1" i="0" dirty="0">
                <a:effectLst/>
                <a:latin typeface="Söhne"/>
              </a:rPr>
              <a:t>: </a:t>
            </a:r>
            <a:r>
              <a:rPr lang="ko-KR" altLang="en-US" sz="4000" b="1" i="0" dirty="0">
                <a:effectLst/>
                <a:latin typeface="Söhne"/>
              </a:rPr>
              <a:t>통계 분석</a:t>
            </a:r>
            <a:endParaRPr lang="ko-KR" altLang="en-US" sz="4000" b="1" dirty="0"/>
          </a:p>
        </p:txBody>
      </p:sp>
      <p:pic>
        <p:nvPicPr>
          <p:cNvPr id="20" name="Graphic 6" descr="확인 표시">
            <a:extLst>
              <a:ext uri="{FF2B5EF4-FFF2-40B4-BE49-F238E27FC236}">
                <a16:creationId xmlns:a16="http://schemas.microsoft.com/office/drawing/2014/main" id="{A2B6279B-FC3B-A749-B2B1-0D3F0DB20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CF146-9C2B-C0BE-6B0C-141E3F8CC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1847849"/>
            <a:ext cx="9994900" cy="4254501"/>
          </a:xfrm>
        </p:spPr>
        <p:txBody>
          <a:bodyPr>
            <a:normAutofit/>
          </a:bodyPr>
          <a:lstStyle/>
          <a:p>
            <a:endParaRPr lang="en-US" altLang="ko-KR" sz="2400" dirty="0"/>
          </a:p>
          <a:p>
            <a:r>
              <a:rPr lang="ko-KR" altLang="en-US" sz="2400" dirty="0"/>
              <a:t>데이터의 목적과 특성에 따라 적절한 통계 기법을 선택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가설 검정</a:t>
            </a:r>
            <a:r>
              <a:rPr lang="en-US" altLang="ko-KR" sz="2400" dirty="0"/>
              <a:t>, </a:t>
            </a:r>
            <a:r>
              <a:rPr lang="ko-KR" altLang="en-US" sz="2400" dirty="0"/>
              <a:t>회귀 분석 또는 클러스터링과 같은 통계 방법을 적용하여 </a:t>
            </a:r>
            <a:r>
              <a:rPr lang="en-US" altLang="ko-KR" sz="2400" dirty="0"/>
              <a:t>Insight</a:t>
            </a:r>
            <a:r>
              <a:rPr lang="ko-KR" altLang="en-US" sz="2400" dirty="0"/>
              <a:t>와 패턴 인식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결과를 해석하고 통계적 유의성을 검증</a:t>
            </a:r>
            <a:endParaRPr lang="en-US" altLang="ko-KR" sz="24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8861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B97D64-691B-EC85-889C-FAD7D615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538956"/>
            <a:ext cx="8985250" cy="1118394"/>
          </a:xfrm>
        </p:spPr>
        <p:txBody>
          <a:bodyPr anchor="t">
            <a:normAutofit/>
          </a:bodyPr>
          <a:lstStyle/>
          <a:p>
            <a:r>
              <a:rPr lang="en-US" altLang="ko-KR" sz="4000" b="1" i="0" dirty="0">
                <a:effectLst/>
                <a:latin typeface="Söhne"/>
              </a:rPr>
              <a:t>5</a:t>
            </a:r>
            <a:r>
              <a:rPr lang="ko-KR" altLang="en-US" sz="4000" b="1" i="0" dirty="0">
                <a:effectLst/>
                <a:latin typeface="Söhne"/>
              </a:rPr>
              <a:t>주차</a:t>
            </a:r>
            <a:r>
              <a:rPr lang="en-US" altLang="ko-KR" sz="4000" b="1" i="0" dirty="0">
                <a:effectLst/>
                <a:latin typeface="Söhne"/>
              </a:rPr>
              <a:t>: </a:t>
            </a:r>
            <a:r>
              <a:rPr lang="ko-KR" altLang="en-US" sz="4000" b="1" i="0" dirty="0">
                <a:effectLst/>
                <a:latin typeface="Söhne"/>
              </a:rPr>
              <a:t>데이터 모델링 및 기계 학습</a:t>
            </a:r>
            <a:endParaRPr lang="ko-KR" altLang="en-US" sz="4000" b="1" dirty="0"/>
          </a:p>
        </p:txBody>
      </p:sp>
      <p:pic>
        <p:nvPicPr>
          <p:cNvPr id="20" name="Graphic 6" descr="확인 표시">
            <a:extLst>
              <a:ext uri="{FF2B5EF4-FFF2-40B4-BE49-F238E27FC236}">
                <a16:creationId xmlns:a16="http://schemas.microsoft.com/office/drawing/2014/main" id="{A2B6279B-FC3B-A749-B2B1-0D3F0DB20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CF146-9C2B-C0BE-6B0C-141E3F8CC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1847849"/>
            <a:ext cx="9994900" cy="4254501"/>
          </a:xfrm>
        </p:spPr>
        <p:txBody>
          <a:bodyPr>
            <a:normAutofit/>
          </a:bodyPr>
          <a:lstStyle/>
          <a:p>
            <a:endParaRPr lang="en-US" altLang="ko-KR" sz="2400" dirty="0"/>
          </a:p>
          <a:p>
            <a:r>
              <a:rPr lang="ko-KR" altLang="en-US" sz="2400" dirty="0"/>
              <a:t>분석 목표와 관련된 변수 및 기능 파악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주기성을 가진 정보임을 감안하여 </a:t>
            </a:r>
            <a:r>
              <a:rPr lang="en-US" altLang="ko-KR" sz="2400" dirty="0"/>
              <a:t>LSTM</a:t>
            </a:r>
            <a:r>
              <a:rPr lang="ko-KR" altLang="en-US" sz="2400" dirty="0"/>
              <a:t>사용</a:t>
            </a:r>
            <a:r>
              <a:rPr lang="en-US" altLang="ko-KR" sz="2400" dirty="0"/>
              <a:t>,</a:t>
            </a:r>
            <a:r>
              <a:rPr lang="ko-KR" altLang="en-US" sz="2400" dirty="0"/>
              <a:t> 예측 또는 설명 모델을 개발하고 훈련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모델을 평가하고 미세 조정</a:t>
            </a:r>
            <a:r>
              <a:rPr lang="en-US" altLang="ko-KR" sz="2400" dirty="0"/>
              <a:t>(Fine-tuning)</a:t>
            </a:r>
            <a:r>
              <a:rPr lang="ko-KR" altLang="en-US" sz="2400" dirty="0"/>
              <a:t>하여 성능을 최적화</a:t>
            </a:r>
            <a:endParaRPr lang="en-US" altLang="ko-KR" sz="24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627159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B97D64-691B-EC85-889C-FAD7D615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538956"/>
            <a:ext cx="8985250" cy="1118394"/>
          </a:xfrm>
        </p:spPr>
        <p:txBody>
          <a:bodyPr anchor="t">
            <a:normAutofit/>
          </a:bodyPr>
          <a:lstStyle/>
          <a:p>
            <a:r>
              <a:rPr lang="en-US" altLang="ko-KR" sz="4000" b="1" dirty="0">
                <a:latin typeface="Söhne"/>
              </a:rPr>
              <a:t>6</a:t>
            </a:r>
            <a:r>
              <a:rPr lang="ko-KR" altLang="en-US" sz="4000" b="1" i="0" dirty="0">
                <a:effectLst/>
                <a:latin typeface="Söhne"/>
              </a:rPr>
              <a:t>주차</a:t>
            </a:r>
            <a:r>
              <a:rPr lang="en-US" altLang="ko-KR" sz="4000" b="1" i="0" dirty="0">
                <a:effectLst/>
                <a:latin typeface="Söhne"/>
              </a:rPr>
              <a:t>: </a:t>
            </a:r>
            <a:r>
              <a:rPr lang="ko-KR" altLang="en-US" sz="4000" b="1" i="0" dirty="0">
                <a:effectLst/>
                <a:latin typeface="Söhne"/>
              </a:rPr>
              <a:t>데이터 시각화</a:t>
            </a:r>
            <a:endParaRPr lang="ko-KR" altLang="en-US" sz="4000" b="1" dirty="0"/>
          </a:p>
        </p:txBody>
      </p:sp>
      <p:pic>
        <p:nvPicPr>
          <p:cNvPr id="20" name="Graphic 6" descr="확인 표시">
            <a:extLst>
              <a:ext uri="{FF2B5EF4-FFF2-40B4-BE49-F238E27FC236}">
                <a16:creationId xmlns:a16="http://schemas.microsoft.com/office/drawing/2014/main" id="{A2B6279B-FC3B-A749-B2B1-0D3F0DB20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CF146-9C2B-C0BE-6B0C-141E3F8CC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1847849"/>
            <a:ext cx="9994900" cy="4254501"/>
          </a:xfrm>
        </p:spPr>
        <p:txBody>
          <a:bodyPr>
            <a:normAutofit/>
          </a:bodyPr>
          <a:lstStyle/>
          <a:p>
            <a:endParaRPr lang="en-US" altLang="ko-KR" sz="2400" dirty="0"/>
          </a:p>
          <a:p>
            <a:r>
              <a:rPr lang="ko-KR" altLang="en-US" sz="2400" dirty="0"/>
              <a:t>분석에서 얻은 결과를 효과적으로 전달하기 위해 시각화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차트</a:t>
            </a:r>
            <a:r>
              <a:rPr lang="en-US" altLang="ko-KR" sz="2400" dirty="0"/>
              <a:t>, </a:t>
            </a:r>
            <a:r>
              <a:rPr lang="ko-KR" altLang="en-US" sz="2400" dirty="0"/>
              <a:t>지도</a:t>
            </a:r>
            <a:r>
              <a:rPr lang="en-US" altLang="ko-KR" sz="2400" dirty="0"/>
              <a:t>, </a:t>
            </a:r>
            <a:r>
              <a:rPr lang="ko-KR" altLang="en-US" sz="2400" dirty="0"/>
              <a:t>대시보드 및 기타 시각적 도구를 사용하여 핵심 메시지를 제작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시각화가 명확하고 직관적인지 확인</a:t>
            </a:r>
            <a:endParaRPr lang="en-US" altLang="ko-KR" sz="24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93931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B97D64-691B-EC85-889C-FAD7D615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538956"/>
            <a:ext cx="8985250" cy="1118394"/>
          </a:xfrm>
        </p:spPr>
        <p:txBody>
          <a:bodyPr anchor="t">
            <a:normAutofit/>
          </a:bodyPr>
          <a:lstStyle/>
          <a:p>
            <a:r>
              <a:rPr lang="en-US" altLang="ko-KR" sz="4000" b="1" i="0" dirty="0">
                <a:effectLst/>
                <a:latin typeface="Söhne"/>
              </a:rPr>
              <a:t>7</a:t>
            </a:r>
            <a:r>
              <a:rPr lang="ko-KR" altLang="en-US" sz="4000" b="1" i="0" dirty="0">
                <a:effectLst/>
                <a:latin typeface="Söhne"/>
              </a:rPr>
              <a:t>주차</a:t>
            </a:r>
            <a:r>
              <a:rPr lang="en-US" altLang="ko-KR" sz="4000" b="1" i="0" dirty="0">
                <a:effectLst/>
                <a:latin typeface="Söhne"/>
              </a:rPr>
              <a:t>: </a:t>
            </a:r>
            <a:r>
              <a:rPr lang="ko-KR" altLang="en-US" sz="4000" b="1" i="0" dirty="0">
                <a:effectLst/>
                <a:latin typeface="Söhne"/>
              </a:rPr>
              <a:t>해석</a:t>
            </a:r>
            <a:endParaRPr lang="ko-KR" altLang="en-US" sz="4000" b="1" dirty="0"/>
          </a:p>
        </p:txBody>
      </p:sp>
      <p:pic>
        <p:nvPicPr>
          <p:cNvPr id="20" name="Graphic 6" descr="확인 표시">
            <a:extLst>
              <a:ext uri="{FF2B5EF4-FFF2-40B4-BE49-F238E27FC236}">
                <a16:creationId xmlns:a16="http://schemas.microsoft.com/office/drawing/2014/main" id="{A2B6279B-FC3B-A749-B2B1-0D3F0DB20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CF146-9C2B-C0BE-6B0C-141E3F8CC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1847849"/>
            <a:ext cx="9994900" cy="4254501"/>
          </a:xfrm>
        </p:spPr>
        <p:txBody>
          <a:bodyPr>
            <a:normAutofit/>
          </a:bodyPr>
          <a:lstStyle/>
          <a:p>
            <a:endParaRPr lang="en-US" altLang="ko-KR" sz="2400" dirty="0"/>
          </a:p>
          <a:p>
            <a:r>
              <a:rPr lang="ko-KR" altLang="en-US" sz="2400" dirty="0"/>
              <a:t>초기 목표의 맥락에서 분석 결과를 해석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결과를 기반으로 </a:t>
            </a:r>
            <a:r>
              <a:rPr lang="ko-KR" altLang="en-US" sz="2400" b="1" dirty="0">
                <a:solidFill>
                  <a:srgbClr val="92D050"/>
                </a:solidFill>
              </a:rPr>
              <a:t>실행 가능한 </a:t>
            </a:r>
            <a:r>
              <a:rPr lang="en-US" altLang="ko-KR" sz="2400" dirty="0"/>
              <a:t>insight</a:t>
            </a:r>
            <a:r>
              <a:rPr lang="ko-KR" altLang="en-US" sz="2400" dirty="0"/>
              <a:t>와 권장 사항을 도출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792963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B97D64-691B-EC85-889C-FAD7D615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538956"/>
            <a:ext cx="8985250" cy="1118394"/>
          </a:xfrm>
        </p:spPr>
        <p:txBody>
          <a:bodyPr anchor="t">
            <a:normAutofit/>
          </a:bodyPr>
          <a:lstStyle/>
          <a:p>
            <a:r>
              <a:rPr lang="en-US" altLang="ko-KR" sz="4000" b="1" dirty="0">
                <a:latin typeface="Söhne"/>
              </a:rPr>
              <a:t>8</a:t>
            </a:r>
            <a:r>
              <a:rPr lang="ko-KR" altLang="en-US" sz="4000" b="1" i="0" dirty="0">
                <a:effectLst/>
                <a:latin typeface="Söhne"/>
              </a:rPr>
              <a:t>주차</a:t>
            </a:r>
            <a:r>
              <a:rPr lang="en-US" altLang="ko-KR" sz="4000" b="1" i="0" dirty="0">
                <a:effectLst/>
                <a:latin typeface="Söhne"/>
              </a:rPr>
              <a:t>: </a:t>
            </a:r>
            <a:r>
              <a:rPr lang="ko-KR" altLang="en-US" sz="4000" b="1" i="0" dirty="0">
                <a:effectLst/>
                <a:latin typeface="Söhne"/>
              </a:rPr>
              <a:t>문서화 및 검토</a:t>
            </a:r>
            <a:endParaRPr lang="ko-KR" altLang="en-US" sz="4000" b="1" dirty="0"/>
          </a:p>
        </p:txBody>
      </p:sp>
      <p:pic>
        <p:nvPicPr>
          <p:cNvPr id="20" name="Graphic 6" descr="확인 표시">
            <a:extLst>
              <a:ext uri="{FF2B5EF4-FFF2-40B4-BE49-F238E27FC236}">
                <a16:creationId xmlns:a16="http://schemas.microsoft.com/office/drawing/2014/main" id="{A2B6279B-FC3B-A749-B2B1-0D3F0DB20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CF146-9C2B-C0BE-6B0C-141E3F8CC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1847849"/>
            <a:ext cx="9994900" cy="4254501"/>
          </a:xfrm>
        </p:spPr>
        <p:txBody>
          <a:bodyPr>
            <a:normAutofit/>
          </a:bodyPr>
          <a:lstStyle/>
          <a:p>
            <a:endParaRPr lang="en-US" altLang="ko-KR" sz="2400" dirty="0"/>
          </a:p>
          <a:p>
            <a:r>
              <a:rPr lang="ko-KR" altLang="en-US" sz="2400" dirty="0"/>
              <a:t>방법론</a:t>
            </a:r>
            <a:r>
              <a:rPr lang="en-US" altLang="ko-KR" sz="2400" dirty="0"/>
              <a:t>, </a:t>
            </a:r>
            <a:r>
              <a:rPr lang="ko-KR" altLang="en-US" sz="2400" dirty="0"/>
              <a:t>데이터 셋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전처리</a:t>
            </a:r>
            <a:r>
              <a:rPr lang="ko-KR" altLang="en-US" sz="2400" dirty="0"/>
              <a:t> 단계 및 사용된 분석 기술을 포함하여 전체 데이터 분석 프로세스를 문서화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팀원과 함께 분석을 검토하고 검증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보고서를 간결하며 적절한 시각화를 포함하도록 마무리하여 작성</a:t>
            </a:r>
            <a:endParaRPr lang="en-US" altLang="ko-KR" sz="24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1680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95B0B-4A32-EF42-5FE0-00BA7EB3C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금융에는 사이클이 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9B6F82-E142-63BD-BE02-C281A5087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45" y="1692535"/>
            <a:ext cx="6843353" cy="425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0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95B0B-4A32-EF42-5FE0-00BA7EB3C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금융에는 사이클이 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9B6F82-E142-63BD-BE02-C281A5087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45" y="1692535"/>
            <a:ext cx="6843353" cy="42599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90A537-1C67-4A73-8453-040D95ED3ABB}"/>
              </a:ext>
            </a:extLst>
          </p:cNvPr>
          <p:cNvSpPr txBox="1"/>
          <p:nvPr/>
        </p:nvSpPr>
        <p:spPr>
          <a:xfrm>
            <a:off x="7730130" y="2459504"/>
            <a:ext cx="40062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모든 경기순환과 경제 움직임들은 </a:t>
            </a:r>
            <a:endParaRPr lang="en-US" altLang="ko-KR" sz="2000" b="1" dirty="0"/>
          </a:p>
          <a:p>
            <a:r>
              <a:rPr lang="ko-KR" altLang="en-US" sz="2000" b="1" dirty="0"/>
              <a:t>거래에 맞춰 시작한다</a:t>
            </a:r>
            <a:r>
              <a:rPr lang="en-US" altLang="ko-KR" sz="2000" b="1" dirty="0"/>
              <a:t>.</a:t>
            </a:r>
          </a:p>
          <a:p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4833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95B0B-4A32-EF42-5FE0-00BA7EB3C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금융에는 사이클이 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9B6F82-E142-63BD-BE02-C281A5087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45" y="1692535"/>
            <a:ext cx="6843353" cy="42599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90A537-1C67-4A73-8453-040D95ED3ABB}"/>
              </a:ext>
            </a:extLst>
          </p:cNvPr>
          <p:cNvSpPr txBox="1"/>
          <p:nvPr/>
        </p:nvSpPr>
        <p:spPr>
          <a:xfrm>
            <a:off x="7730130" y="2459504"/>
            <a:ext cx="40062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모든 경기순환과 경제 움직임들은 </a:t>
            </a:r>
            <a:endParaRPr lang="en-US" altLang="ko-KR" sz="2000" b="1" dirty="0"/>
          </a:p>
          <a:p>
            <a:r>
              <a:rPr lang="ko-KR" altLang="en-US" sz="2000" b="1" dirty="0"/>
              <a:t>거래에 맞춰 시작한다</a:t>
            </a:r>
            <a:r>
              <a:rPr lang="en-US" altLang="ko-KR" sz="2000" b="1" dirty="0"/>
              <a:t>.</a:t>
            </a:r>
          </a:p>
          <a:p>
            <a:endParaRPr lang="en-US" altLang="ko-KR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A732CC-1B7A-44FF-CF07-EC180C0F270C}"/>
              </a:ext>
            </a:extLst>
          </p:cNvPr>
          <p:cNvSpPr txBox="1"/>
          <p:nvPr/>
        </p:nvSpPr>
        <p:spPr>
          <a:xfrm>
            <a:off x="7730130" y="4243983"/>
            <a:ext cx="3680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/>
              <a:t>거래에 맞춰 금리는 변화하고</a:t>
            </a:r>
            <a:endParaRPr lang="en-US" altLang="ko-KR" sz="1800" b="1" dirty="0"/>
          </a:p>
          <a:p>
            <a:r>
              <a:rPr lang="ko-KR" altLang="en-US" sz="1800" b="1" dirty="0"/>
              <a:t>금리에 따라 금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주식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채권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부동산 </a:t>
            </a:r>
            <a:endParaRPr lang="en-US" altLang="ko-KR" sz="1800" b="1" dirty="0"/>
          </a:p>
          <a:p>
            <a:r>
              <a:rPr lang="ko-KR" altLang="en-US" sz="1800" b="1" dirty="0"/>
              <a:t>등의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유가증권의 시세도 변화한다</a:t>
            </a:r>
            <a:r>
              <a:rPr lang="en-US" altLang="ko-KR" sz="1800" b="1" dirty="0"/>
              <a:t>.</a:t>
            </a:r>
          </a:p>
          <a:p>
            <a:endParaRPr lang="ko-KR" altLang="en-US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E0EEB1CC-B82F-7D00-ACE0-F1C4A0165602}"/>
              </a:ext>
            </a:extLst>
          </p:cNvPr>
          <p:cNvSpPr/>
          <p:nvPr/>
        </p:nvSpPr>
        <p:spPr>
          <a:xfrm>
            <a:off x="9469082" y="3330428"/>
            <a:ext cx="365760" cy="73842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36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C4172C5-0BC5-771A-F262-7AB1944D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4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금융에는 각국의 경기 사이클도 있다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948A85-E741-AD01-825D-EBEC887DC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083" y="1805182"/>
            <a:ext cx="8469834" cy="420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1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C4172C5-0BC5-771A-F262-7AB1944D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4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금융에는 각국의 경기 사이클도 있다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948A85-E741-AD01-825D-EBEC887DC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083" y="1805182"/>
            <a:ext cx="8469834" cy="42050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F159534-C0DB-A0ED-4FAE-3DEFE8E6C1AD}"/>
              </a:ext>
            </a:extLst>
          </p:cNvPr>
          <p:cNvSpPr/>
          <p:nvPr/>
        </p:nvSpPr>
        <p:spPr>
          <a:xfrm>
            <a:off x="0" y="0"/>
            <a:ext cx="12192000" cy="6866099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rgbClr val="0000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0DFA4-A974-B81D-61BC-8FEB55291C25}"/>
              </a:ext>
            </a:extLst>
          </p:cNvPr>
          <p:cNvSpPr txBox="1"/>
          <p:nvPr/>
        </p:nvSpPr>
        <p:spPr>
          <a:xfrm>
            <a:off x="2651787" y="2255204"/>
            <a:ext cx="688842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rgbClr val="00B0F0"/>
                </a:solidFill>
              </a:rPr>
              <a:t>성공적인 투자를 위한 </a:t>
            </a:r>
            <a:endParaRPr lang="en-US" altLang="ko-KR" sz="5400" b="1" dirty="0">
              <a:solidFill>
                <a:srgbClr val="00B0F0"/>
              </a:solidFill>
            </a:endParaRPr>
          </a:p>
          <a:p>
            <a:pPr algn="ctr"/>
            <a:r>
              <a:rPr lang="ko-KR" altLang="en-US" sz="5400" b="1" dirty="0">
                <a:solidFill>
                  <a:srgbClr val="00B0F0"/>
                </a:solidFill>
              </a:rPr>
              <a:t>방법은</a:t>
            </a:r>
            <a:r>
              <a:rPr lang="en-US" altLang="ko-KR" sz="5400" b="1" dirty="0">
                <a:solidFill>
                  <a:srgbClr val="00B0F0"/>
                </a:solidFill>
              </a:rPr>
              <a:t>?</a:t>
            </a:r>
            <a:endParaRPr lang="ko-KR" altLang="en-US" sz="5400" b="1" dirty="0">
              <a:solidFill>
                <a:srgbClr val="00B0F0"/>
              </a:solidFill>
            </a:endParaRPr>
          </a:p>
          <a:p>
            <a:endParaRPr lang="ko-KR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50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C4172C5-0BC5-771A-F262-7AB1944D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4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금융에는 각국의 경기 사이클도 있다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948A85-E741-AD01-825D-EBEC887DC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083" y="1805182"/>
            <a:ext cx="8469834" cy="42050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F159534-C0DB-A0ED-4FAE-3DEFE8E6C1AD}"/>
              </a:ext>
            </a:extLst>
          </p:cNvPr>
          <p:cNvSpPr/>
          <p:nvPr/>
        </p:nvSpPr>
        <p:spPr>
          <a:xfrm>
            <a:off x="0" y="-556739"/>
            <a:ext cx="12192000" cy="6866099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rgbClr val="0000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0DFA4-A974-B81D-61BC-8FEB55291C25}"/>
              </a:ext>
            </a:extLst>
          </p:cNvPr>
          <p:cNvSpPr txBox="1"/>
          <p:nvPr/>
        </p:nvSpPr>
        <p:spPr>
          <a:xfrm>
            <a:off x="938979" y="2255204"/>
            <a:ext cx="10314042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rgbClr val="00B0F0"/>
                </a:solidFill>
              </a:rPr>
              <a:t>성공적인 투자를 위한 </a:t>
            </a:r>
            <a:endParaRPr lang="en-US" altLang="ko-KR" sz="5400" b="1" dirty="0">
              <a:solidFill>
                <a:srgbClr val="00B0F0"/>
              </a:solidFill>
            </a:endParaRPr>
          </a:p>
          <a:p>
            <a:pPr algn="ctr"/>
            <a:r>
              <a:rPr lang="ko-KR" altLang="en-US" sz="5400" b="1" dirty="0">
                <a:solidFill>
                  <a:srgbClr val="00B0F0"/>
                </a:solidFill>
              </a:rPr>
              <a:t>방법은</a:t>
            </a:r>
            <a:r>
              <a:rPr lang="en-US" altLang="ko-KR" sz="5400" b="1" dirty="0">
                <a:solidFill>
                  <a:srgbClr val="00B0F0"/>
                </a:solidFill>
              </a:rPr>
              <a:t>?</a:t>
            </a:r>
          </a:p>
          <a:p>
            <a:pPr algn="ctr"/>
            <a:endParaRPr lang="en-US" altLang="ko-KR" sz="2000" b="1" dirty="0">
              <a:solidFill>
                <a:srgbClr val="00B0F0"/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FF5050"/>
                </a:solidFill>
              </a:rPr>
              <a:t>세계 각국의 경제 지표와 </a:t>
            </a:r>
            <a:r>
              <a:rPr lang="ko-KR" altLang="en-US" sz="3200" b="1" dirty="0">
                <a:solidFill>
                  <a:srgbClr val="92D050"/>
                </a:solidFill>
              </a:rPr>
              <a:t>함께</a:t>
            </a:r>
            <a:r>
              <a:rPr lang="ko-KR" altLang="en-US" sz="2800" b="1" dirty="0">
                <a:solidFill>
                  <a:srgbClr val="FF5050"/>
                </a:solidFill>
              </a:rPr>
              <a:t> 유가증권 사이클의 상관관계를 </a:t>
            </a:r>
            <a:endParaRPr lang="en-US" altLang="ko-KR" sz="2800" b="1" dirty="0">
              <a:solidFill>
                <a:srgbClr val="FF5050"/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FF5050"/>
                </a:solidFill>
              </a:rPr>
              <a:t>비교 분석하면 </a:t>
            </a:r>
            <a:r>
              <a:rPr lang="en-US" altLang="ko-KR" sz="2800" b="1" dirty="0">
                <a:solidFill>
                  <a:srgbClr val="FF5050"/>
                </a:solidFill>
              </a:rPr>
              <a:t> </a:t>
            </a:r>
            <a:r>
              <a:rPr lang="ko-KR" altLang="en-US" sz="2800" b="1" dirty="0">
                <a:solidFill>
                  <a:srgbClr val="FF5050"/>
                </a:solidFill>
              </a:rPr>
              <a:t>새로운 </a:t>
            </a:r>
            <a:r>
              <a:rPr lang="en-US" altLang="ko-KR" sz="2800" b="1" dirty="0">
                <a:solidFill>
                  <a:srgbClr val="FF5050"/>
                </a:solidFill>
              </a:rPr>
              <a:t>insight</a:t>
            </a:r>
            <a:r>
              <a:rPr lang="ko-KR" altLang="en-US" sz="2800" b="1" dirty="0">
                <a:solidFill>
                  <a:srgbClr val="FF5050"/>
                </a:solidFill>
              </a:rPr>
              <a:t>를 얻을 수 있을 것으로 기대된다</a:t>
            </a:r>
          </a:p>
          <a:p>
            <a:endParaRPr lang="ko-KR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247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3BE00-C244-3266-F526-D37765487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추진 방법</a:t>
            </a:r>
          </a:p>
        </p:txBody>
      </p:sp>
    </p:spTree>
    <p:extLst>
      <p:ext uri="{BB962C8B-B14F-4D97-AF65-F5344CB8AC3E}">
        <p14:creationId xmlns:p14="http://schemas.microsoft.com/office/powerpoint/2010/main" val="3713010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B97D64-691B-EC85-889C-FAD7D615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538956"/>
            <a:ext cx="8985250" cy="1118394"/>
          </a:xfrm>
        </p:spPr>
        <p:txBody>
          <a:bodyPr anchor="t">
            <a:normAutofit/>
          </a:bodyPr>
          <a:lstStyle/>
          <a:p>
            <a:r>
              <a:rPr lang="en-US" altLang="ko-KR" sz="4000" b="1" i="0" dirty="0">
                <a:effectLst/>
                <a:latin typeface="Söhne"/>
              </a:rPr>
              <a:t>1</a:t>
            </a:r>
            <a:r>
              <a:rPr lang="ko-KR" altLang="en-US" sz="4000" b="1" i="0" dirty="0">
                <a:effectLst/>
                <a:latin typeface="Söhne"/>
              </a:rPr>
              <a:t>주차</a:t>
            </a:r>
            <a:r>
              <a:rPr lang="en-US" altLang="ko-KR" sz="4000" b="1" i="0" dirty="0">
                <a:effectLst/>
                <a:latin typeface="Söhne"/>
              </a:rPr>
              <a:t>: </a:t>
            </a:r>
            <a:r>
              <a:rPr lang="ko-KR" altLang="en-US" sz="4000" b="1" i="0" dirty="0">
                <a:effectLst/>
                <a:latin typeface="Söhne"/>
              </a:rPr>
              <a:t>목표 및 데이터 요구 사항 정의</a:t>
            </a:r>
            <a:endParaRPr lang="ko-KR" altLang="en-US" sz="4000" b="1" dirty="0"/>
          </a:p>
        </p:txBody>
      </p:sp>
      <p:pic>
        <p:nvPicPr>
          <p:cNvPr id="20" name="Graphic 6" descr="확인 표시">
            <a:extLst>
              <a:ext uri="{FF2B5EF4-FFF2-40B4-BE49-F238E27FC236}">
                <a16:creationId xmlns:a16="http://schemas.microsoft.com/office/drawing/2014/main" id="{A2B6279B-FC3B-A749-B2B1-0D3F0DB20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CF146-9C2B-C0BE-6B0C-141E3F8CC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1847849"/>
            <a:ext cx="9994900" cy="42545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b="1" dirty="0"/>
              <a:t>프로젝트 목표 </a:t>
            </a:r>
            <a:r>
              <a:rPr lang="ko-KR" altLang="en-US" sz="2400" b="1" dirty="0">
                <a:solidFill>
                  <a:srgbClr val="92D050"/>
                </a:solidFill>
              </a:rPr>
              <a:t>명확히</a:t>
            </a:r>
            <a:r>
              <a:rPr lang="ko-KR" altLang="en-US" sz="2400" b="1" dirty="0"/>
              <a:t> 정의</a:t>
            </a:r>
            <a:endParaRPr lang="en-US" altLang="ko-KR" sz="2400" b="1" dirty="0"/>
          </a:p>
          <a:p>
            <a:endParaRPr lang="en-US" altLang="ko-K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effectLst/>
                <a:latin typeface="Söhne"/>
              </a:rPr>
              <a:t>목표 달성에 필요한 특정 데이터 요구 사항을 식별</a:t>
            </a:r>
            <a:endParaRPr lang="en-US" altLang="ko-KR" sz="24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effectLst/>
                <a:latin typeface="Söhne"/>
              </a:rPr>
              <a:t>필요한 데이터 소스 및 데이터 수집 방법 결정</a:t>
            </a:r>
            <a:endParaRPr lang="en-US" altLang="ko-KR" sz="24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656881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637</TotalTime>
  <Words>371</Words>
  <Application>Microsoft Office PowerPoint</Application>
  <PresentationFormat>와이드스크린</PresentationFormat>
  <Paragraphs>77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NotoSansKR</vt:lpstr>
      <vt:lpstr>Söhne</vt:lpstr>
      <vt:lpstr>Arial</vt:lpstr>
      <vt:lpstr>Calibri</vt:lpstr>
      <vt:lpstr>Calibri Light</vt:lpstr>
      <vt:lpstr>Office 테마</vt:lpstr>
      <vt:lpstr>다양한 금융 지표들을 비교  분석하여 유가증권 시장에서의 성공적 투자를 도모하기</vt:lpstr>
      <vt:lpstr>금융에는 사이클이 있다</vt:lpstr>
      <vt:lpstr>금융에는 사이클이 있다</vt:lpstr>
      <vt:lpstr>금융에는 사이클이 있다</vt:lpstr>
      <vt:lpstr>금융에는 각국의 경기 사이클도 있다</vt:lpstr>
      <vt:lpstr>금융에는 각국의 경기 사이클도 있다</vt:lpstr>
      <vt:lpstr>금융에는 각국의 경기 사이클도 있다</vt:lpstr>
      <vt:lpstr>추진 방법</vt:lpstr>
      <vt:lpstr>1주차: 목표 및 데이터 요구 사항 정의</vt:lpstr>
      <vt:lpstr>2주차: 데이터 수집 및 전처리</vt:lpstr>
      <vt:lpstr>3주차: 탐색적 데이터 분석(EDA)</vt:lpstr>
      <vt:lpstr>4주차: 통계 분석</vt:lpstr>
      <vt:lpstr>5주차: 데이터 모델링 및 기계 학습</vt:lpstr>
      <vt:lpstr>6주차: 데이터 시각화</vt:lpstr>
      <vt:lpstr>7주차: 해석</vt:lpstr>
      <vt:lpstr>8주차: 문서화 및 검토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금융 지표들을 비교  분석하여 유가증권 시장에서의 성공적 투자를 도모하기</dc:title>
  <dc:creator>정수현</dc:creator>
  <cp:lastModifiedBy>정수현</cp:lastModifiedBy>
  <cp:revision>7</cp:revision>
  <dcterms:created xsi:type="dcterms:W3CDTF">2023-06-22T15:01:37Z</dcterms:created>
  <dcterms:modified xsi:type="dcterms:W3CDTF">2023-06-23T01:46:09Z</dcterms:modified>
</cp:coreProperties>
</file>