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1" r:id="rId2"/>
    <p:sldId id="272" r:id="rId3"/>
    <p:sldId id="273" r:id="rId4"/>
    <p:sldId id="264" r:id="rId5"/>
    <p:sldId id="292" r:id="rId6"/>
    <p:sldId id="279" r:id="rId7"/>
    <p:sldId id="301" r:id="rId8"/>
    <p:sldId id="278" r:id="rId9"/>
    <p:sldId id="293" r:id="rId10"/>
    <p:sldId id="294" r:id="rId11"/>
    <p:sldId id="295" r:id="rId12"/>
    <p:sldId id="296" r:id="rId13"/>
    <p:sldId id="300" r:id="rId14"/>
    <p:sldId id="283" r:id="rId15"/>
    <p:sldId id="299" r:id="rId16"/>
    <p:sldId id="298" r:id="rId17"/>
    <p:sldId id="29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8611" autoAdjust="0"/>
  </p:normalViewPr>
  <p:slideViewPr>
    <p:cSldViewPr snapToGrid="0" showGuides="1">
      <p:cViewPr varScale="1">
        <p:scale>
          <a:sx n="76" d="100"/>
          <a:sy n="76" d="100"/>
        </p:scale>
        <p:origin x="1099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4EA58-FB89-4A01-A740-7B5A0BB6603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66695-0988-4F46-B52A-B6D036FC3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2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순서로 발표를 진행하겠습니다</a:t>
            </a:r>
            <a:r>
              <a:rPr lang="en-US" altLang="ko-KR" dirty="0"/>
              <a:t>.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58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협업 툴로는 </a:t>
            </a:r>
            <a:r>
              <a:rPr lang="ko-KR" altLang="en-US" dirty="0" err="1"/>
              <a:t>노션과</a:t>
            </a:r>
            <a:r>
              <a:rPr lang="ko-KR" altLang="en-US" dirty="0"/>
              <a:t> </a:t>
            </a:r>
            <a:r>
              <a:rPr lang="ko-KR" altLang="en-US" dirty="0" err="1"/>
              <a:t>깃허브등을</a:t>
            </a:r>
            <a:r>
              <a:rPr lang="ko-KR" altLang="en-US" dirty="0"/>
              <a:t> 사용할 수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5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개발일정입니다</a:t>
            </a:r>
            <a:r>
              <a:rPr lang="en-US" altLang="ko-KR" dirty="0"/>
              <a:t>. </a:t>
            </a:r>
            <a:r>
              <a:rPr lang="ko-KR" altLang="en-US" dirty="0"/>
              <a:t>만약 다음주 월요일부터 시작을 한다면 총 </a:t>
            </a:r>
            <a:r>
              <a:rPr lang="en-US" altLang="ko-KR" dirty="0"/>
              <a:t>51</a:t>
            </a:r>
            <a:r>
              <a:rPr lang="ko-KR" altLang="en-US" dirty="0"/>
              <a:t>일 이라는 시간이 남습니다</a:t>
            </a:r>
            <a:r>
              <a:rPr lang="en-US" altLang="ko-KR" dirty="0"/>
              <a:t>. </a:t>
            </a:r>
            <a:r>
              <a:rPr lang="ko-KR" altLang="en-US" dirty="0"/>
              <a:t>이를 크게 </a:t>
            </a:r>
            <a:r>
              <a:rPr lang="en-US" altLang="ko-KR" dirty="0"/>
              <a:t>2</a:t>
            </a:r>
            <a:r>
              <a:rPr lang="ko-KR" altLang="en-US" dirty="0"/>
              <a:t>개로 나눠서 </a:t>
            </a:r>
            <a:r>
              <a:rPr lang="en-US" altLang="ko-KR" dirty="0"/>
              <a:t>DB </a:t>
            </a:r>
            <a:r>
              <a:rPr lang="ko-KR" altLang="en-US" dirty="0"/>
              <a:t>데이터 처리 및 시각화에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웹 개발에 </a:t>
            </a:r>
            <a:r>
              <a:rPr lang="en-US" altLang="ko-KR" dirty="0"/>
              <a:t>5</a:t>
            </a:r>
            <a:r>
              <a:rPr lang="ko-KR" altLang="en-US" dirty="0"/>
              <a:t>주를 분배했습니다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구체적으로 정하지는 못했지만 기본적으로 데이터 </a:t>
            </a:r>
            <a:r>
              <a:rPr lang="ko-KR" altLang="en-US" dirty="0" err="1"/>
              <a:t>처리쪽에서</a:t>
            </a:r>
            <a:r>
              <a:rPr lang="ko-KR" altLang="en-US" dirty="0"/>
              <a:t> 프로젝트 구체화</a:t>
            </a:r>
            <a:r>
              <a:rPr lang="en-US" altLang="ko-KR" dirty="0"/>
              <a:t>, </a:t>
            </a:r>
            <a:r>
              <a:rPr lang="ko-KR" altLang="en-US" dirty="0"/>
              <a:t>필요 데이터 선정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문법 숙지에 </a:t>
            </a:r>
            <a:r>
              <a:rPr lang="en-US" altLang="ko-KR" dirty="0"/>
              <a:t>1</a:t>
            </a:r>
            <a:r>
              <a:rPr lang="ko-KR" altLang="en-US" dirty="0"/>
              <a:t>주 </a:t>
            </a:r>
            <a:r>
              <a:rPr lang="en-US" altLang="ko-KR" dirty="0"/>
              <a:t>/ </a:t>
            </a:r>
            <a:r>
              <a:rPr lang="ko-KR" altLang="en-US" dirty="0"/>
              <a:t>데이터 </a:t>
            </a:r>
            <a:r>
              <a:rPr lang="ko-KR" altLang="en-US" dirty="0" err="1"/>
              <a:t>전치리</a:t>
            </a:r>
            <a:r>
              <a:rPr lang="en-US" altLang="ko-KR" dirty="0"/>
              <a:t>, </a:t>
            </a:r>
            <a:r>
              <a:rPr lang="ko-KR" altLang="en-US" dirty="0"/>
              <a:t>시각화에 </a:t>
            </a:r>
            <a:r>
              <a:rPr lang="en-US" altLang="ko-KR" dirty="0"/>
              <a:t>1</a:t>
            </a:r>
            <a:r>
              <a:rPr lang="ko-KR" altLang="en-US" dirty="0"/>
              <a:t>주를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ko-KR" altLang="en-US" dirty="0" err="1"/>
              <a:t>개발환경세팅이나</a:t>
            </a:r>
            <a:r>
              <a:rPr lang="ko-KR" altLang="en-US" dirty="0"/>
              <a:t> </a:t>
            </a:r>
            <a:r>
              <a:rPr lang="en-US" altLang="ko-KR" dirty="0"/>
              <a:t>java, </a:t>
            </a:r>
            <a:r>
              <a:rPr lang="en-US" altLang="ko-KR" dirty="0" err="1"/>
              <a:t>springboot</a:t>
            </a:r>
            <a:r>
              <a:rPr lang="en-US" altLang="ko-KR" dirty="0"/>
              <a:t> </a:t>
            </a:r>
            <a:r>
              <a:rPr lang="ko-KR" altLang="en-US" dirty="0"/>
              <a:t>개념을 이해하는데 </a:t>
            </a:r>
            <a:r>
              <a:rPr lang="en-US" altLang="ko-KR" dirty="0"/>
              <a:t>1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ko-KR" altLang="en-US" dirty="0" err="1"/>
              <a:t>백엔드와</a:t>
            </a:r>
            <a:r>
              <a:rPr lang="ko-KR" altLang="en-US" dirty="0"/>
              <a:t> 프론트를 구축하는데 한달정도를 생각했습니다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8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 기대효과입니다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3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국내에서는 연간 범죄 발생건수가 증가하고 있습니다</a:t>
            </a:r>
            <a:r>
              <a:rPr lang="en-US" altLang="ko-KR" dirty="0"/>
              <a:t>. </a:t>
            </a:r>
            <a:r>
              <a:rPr lang="ko-KR" altLang="en-US" dirty="0"/>
              <a:t>해당 자료는 경찰청에서 가져왔고 </a:t>
            </a:r>
            <a:r>
              <a:rPr lang="en-US" altLang="ko-KR" dirty="0"/>
              <a:t>2010</a:t>
            </a:r>
            <a:r>
              <a:rPr lang="ko-KR" altLang="en-US" dirty="0"/>
              <a:t>년부터 시간에 따라 범죄율이 증가함을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영화나 미디어 매체에서도 범죄도시</a:t>
            </a:r>
            <a:r>
              <a:rPr lang="en-US" altLang="ko-KR" dirty="0"/>
              <a:t>3, </a:t>
            </a:r>
            <a:r>
              <a:rPr lang="ko-KR" altLang="en-US" dirty="0"/>
              <a:t>용감한형사들</a:t>
            </a:r>
            <a:r>
              <a:rPr lang="en-US" altLang="ko-KR" dirty="0"/>
              <a:t>2</a:t>
            </a:r>
            <a:r>
              <a:rPr lang="ko-KR" altLang="en-US" dirty="0"/>
              <a:t>와 같이 시리즈별로 나오면서 범죄에 대한 일반인의 관심이 증가했다고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ko-KR" altLang="en-US" dirty="0" err="1"/>
              <a:t>저희같은</a:t>
            </a:r>
            <a:r>
              <a:rPr lang="ko-KR" altLang="en-US" dirty="0"/>
              <a:t> 일반인들은 국내에서 발생하는 범죄에 대한 정보를 얻기가 어렵습니다</a:t>
            </a:r>
            <a:r>
              <a:rPr lang="en-US" altLang="ko-KR" dirty="0"/>
              <a:t>. </a:t>
            </a:r>
            <a:r>
              <a:rPr lang="ko-KR" altLang="en-US" dirty="0"/>
              <a:t>경찰청</a:t>
            </a:r>
            <a:r>
              <a:rPr lang="en-US" altLang="ko-KR" dirty="0"/>
              <a:t>, </a:t>
            </a:r>
            <a:r>
              <a:rPr lang="ko-KR" altLang="en-US" dirty="0" err="1"/>
              <a:t>공공데이터포털에서</a:t>
            </a:r>
            <a:r>
              <a:rPr lang="ko-KR" altLang="en-US" dirty="0"/>
              <a:t> 찾아볼 수 있지만 이들은 가공되지 않은 데이터로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눈으로 직관적으로 알아보기 힘듭니다</a:t>
            </a:r>
            <a:r>
              <a:rPr lang="en-US" altLang="ko-KR" dirty="0"/>
              <a:t>. </a:t>
            </a:r>
            <a:r>
              <a:rPr lang="ko-KR" altLang="en-US" dirty="0"/>
              <a:t>따라서 이 </a:t>
            </a:r>
            <a:r>
              <a:rPr lang="ko-KR" altLang="en-US" dirty="0" err="1"/>
              <a:t>포털들에서</a:t>
            </a:r>
            <a:r>
              <a:rPr lang="ko-KR" altLang="en-US" dirty="0"/>
              <a:t> 수집한 데이터를 가공해서 웹으로 표현해 좀더 높은 접근성을 지니면서 다양한 정보를 공유해</a:t>
            </a:r>
            <a:endParaRPr lang="en-US" altLang="ko-KR" dirty="0"/>
          </a:p>
          <a:p>
            <a:r>
              <a:rPr lang="ko-KR" altLang="en-US" dirty="0"/>
              <a:t>범죄를 예방하고 불안감을 해소시키는 것이 기획의 목적입니다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생각한 전체적인 프로젝트 구성은 다음과 같습니다</a:t>
            </a:r>
            <a:r>
              <a:rPr lang="en-US" altLang="ko-KR" dirty="0"/>
              <a:t>. </a:t>
            </a:r>
            <a:r>
              <a:rPr lang="ko-KR" altLang="en-US" dirty="0"/>
              <a:t>지도를 화면상에 띄운 뒤 특정 지역마다 마커로 표기를 </a:t>
            </a:r>
            <a:r>
              <a:rPr lang="ko-KR" altLang="en-US" dirty="0" err="1"/>
              <a:t>하게됩니다</a:t>
            </a:r>
            <a:r>
              <a:rPr lang="en-US" altLang="ko-KR" dirty="0"/>
              <a:t>. </a:t>
            </a:r>
            <a:r>
              <a:rPr lang="ko-KR" altLang="en-US" dirty="0"/>
              <a:t>해당 마커를 마우스로 </a:t>
            </a:r>
            <a:r>
              <a:rPr lang="ko-KR" altLang="en-US" dirty="0" err="1"/>
              <a:t>갖다대거나</a:t>
            </a:r>
            <a:r>
              <a:rPr lang="ko-KR" altLang="en-US" dirty="0"/>
              <a:t> 클릭하면</a:t>
            </a:r>
            <a:endParaRPr lang="en-US" altLang="ko-KR" dirty="0"/>
          </a:p>
          <a:p>
            <a:r>
              <a:rPr lang="ko-KR" altLang="en-US" dirty="0"/>
              <a:t>해당 지역에서 가장 많이 발생하는 범죄와 시간별 일어난 범죄 횟수를 볼 수 있게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6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구현하기 위해 생각한 필요 단계로는 데이터 수집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  <a:r>
              <a:rPr lang="en-US" altLang="ko-KR" dirty="0"/>
              <a:t>, </a:t>
            </a:r>
            <a:r>
              <a:rPr lang="ko-KR" altLang="en-US" dirty="0"/>
              <a:t>웹 서비스 순으로 이루어 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12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</a:t>
            </a:r>
            <a:r>
              <a:rPr lang="ko-KR" altLang="en-US" dirty="0" err="1"/>
              <a:t>공공데이터포털에서</a:t>
            </a:r>
            <a:r>
              <a:rPr lang="ko-KR" altLang="en-US" dirty="0"/>
              <a:t> 범죄와 관련된 다양한 데이터를 수집합니다</a:t>
            </a:r>
            <a:r>
              <a:rPr lang="en-US" altLang="ko-KR" dirty="0"/>
              <a:t>. </a:t>
            </a:r>
            <a:r>
              <a:rPr lang="ko-KR" altLang="en-US" dirty="0"/>
              <a:t>그리고 데이터들을 </a:t>
            </a:r>
            <a:r>
              <a:rPr lang="en-US" altLang="ko-KR" dirty="0"/>
              <a:t>csv</a:t>
            </a:r>
            <a:r>
              <a:rPr lang="ko-KR" altLang="en-US" dirty="0"/>
              <a:t>나 </a:t>
            </a:r>
            <a:r>
              <a:rPr lang="en-US" altLang="ko-KR" dirty="0" err="1"/>
              <a:t>json</a:t>
            </a:r>
            <a:r>
              <a:rPr lang="ko-KR" altLang="en-US" dirty="0"/>
              <a:t>형식의 파일로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 err="1"/>
              <a:t>mysql</a:t>
            </a:r>
            <a:r>
              <a:rPr lang="ko-KR" altLang="en-US" dirty="0"/>
              <a:t>을 이용해서 데이터들을 가공하는 단계를 거칩니다</a:t>
            </a:r>
            <a:r>
              <a:rPr lang="en-US" altLang="ko-KR" dirty="0"/>
              <a:t>. </a:t>
            </a:r>
            <a:r>
              <a:rPr lang="ko-KR" altLang="en-US" dirty="0"/>
              <a:t>수집한 데이터에는 범죄자 신분</a:t>
            </a:r>
            <a:r>
              <a:rPr lang="en-US" altLang="ko-KR" dirty="0"/>
              <a:t>, </a:t>
            </a:r>
            <a:r>
              <a:rPr lang="ko-KR" altLang="en-US" dirty="0"/>
              <a:t>가족관계</a:t>
            </a:r>
            <a:r>
              <a:rPr lang="en-US" altLang="ko-KR" dirty="0"/>
              <a:t>, </a:t>
            </a:r>
            <a:r>
              <a:rPr lang="ko-KR" altLang="en-US" dirty="0"/>
              <a:t>범죄정보 등의 다양한 컬럼이 </a:t>
            </a:r>
            <a:r>
              <a:rPr lang="ko-KR" altLang="en-US" dirty="0" err="1"/>
              <a:t>존재할텐데</a:t>
            </a:r>
            <a:endParaRPr lang="en-US" altLang="ko-KR" dirty="0"/>
          </a:p>
          <a:p>
            <a:r>
              <a:rPr lang="ko-KR" altLang="en-US" dirty="0"/>
              <a:t>마커에 표기하고 싶은 데이터만 뽑는 과정이 되겠습니다</a:t>
            </a:r>
            <a:r>
              <a:rPr lang="en-US" altLang="ko-KR" dirty="0"/>
              <a:t>. </a:t>
            </a:r>
            <a:r>
              <a:rPr lang="ko-KR" altLang="en-US" dirty="0"/>
              <a:t>그리고 뽑은 데이터들은 따로 테이블로 관리합니다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57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뽑아낸 데이터들을 시각화 하는 단계입니다</a:t>
            </a:r>
            <a:r>
              <a:rPr lang="en-US" altLang="ko-KR" dirty="0"/>
              <a:t>. </a:t>
            </a:r>
            <a:r>
              <a:rPr lang="ko-KR" altLang="en-US" dirty="0"/>
              <a:t>구글이나 카카오혹은 다른 포탈사이트에서 제공하는 지도 </a:t>
            </a:r>
            <a:r>
              <a:rPr lang="en-US" altLang="ko-KR" dirty="0"/>
              <a:t>API </a:t>
            </a:r>
            <a:r>
              <a:rPr lang="ko-KR" altLang="en-US" dirty="0"/>
              <a:t>를 이용해서 </a:t>
            </a:r>
            <a:r>
              <a:rPr lang="en-US" altLang="ko-KR" dirty="0"/>
              <a:t>java</a:t>
            </a:r>
            <a:r>
              <a:rPr lang="ko-KR" altLang="en-US" dirty="0"/>
              <a:t>나 </a:t>
            </a:r>
            <a:r>
              <a:rPr lang="en-US" altLang="ko-KR" dirty="0"/>
              <a:t>R, </a:t>
            </a:r>
            <a:r>
              <a:rPr lang="ko-KR" altLang="en-US" dirty="0" err="1"/>
              <a:t>태블로</a:t>
            </a:r>
            <a:r>
              <a:rPr lang="ko-KR" altLang="en-US" dirty="0"/>
              <a:t> 등의 툴을 이용해 데이터를 </a:t>
            </a:r>
            <a:r>
              <a:rPr lang="ko-KR" altLang="en-US" dirty="0" err="1"/>
              <a:t>시각화하는</a:t>
            </a:r>
            <a:r>
              <a:rPr lang="ko-KR" altLang="en-US" dirty="0"/>
              <a:t> 과정입니다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4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웹을 구현합니다</a:t>
            </a:r>
            <a:r>
              <a:rPr lang="en-US" altLang="ko-KR" dirty="0"/>
              <a:t>. </a:t>
            </a:r>
            <a:r>
              <a:rPr lang="ko-KR" altLang="en-US" dirty="0"/>
              <a:t>전 단계에서 자바를 사용했다면 </a:t>
            </a:r>
            <a:r>
              <a:rPr lang="ko-KR" altLang="en-US" dirty="0" err="1"/>
              <a:t>스프링부트와</a:t>
            </a:r>
            <a:r>
              <a:rPr lang="ko-KR" altLang="en-US" dirty="0"/>
              <a:t> </a:t>
            </a:r>
            <a:r>
              <a:rPr lang="en-US" altLang="ko-KR" dirty="0" err="1"/>
              <a:t>mysql</a:t>
            </a:r>
            <a:r>
              <a:rPr lang="ko-KR" altLang="en-US" dirty="0"/>
              <a:t>을 연동해서 </a:t>
            </a:r>
            <a:r>
              <a:rPr lang="ko-KR" altLang="en-US" dirty="0" err="1"/>
              <a:t>백엔드를</a:t>
            </a:r>
            <a:r>
              <a:rPr lang="ko-KR" altLang="en-US" dirty="0"/>
              <a:t> 구성하고 프론트로는 </a:t>
            </a:r>
            <a:r>
              <a:rPr lang="en-US" altLang="ko-KR" dirty="0"/>
              <a:t>html,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ko-KR" altLang="en-US" dirty="0"/>
              <a:t>를 이용해 </a:t>
            </a:r>
            <a:r>
              <a:rPr lang="en-US" altLang="ko-KR" dirty="0"/>
              <a:t>react</a:t>
            </a:r>
            <a:r>
              <a:rPr lang="ko-KR" altLang="en-US" dirty="0"/>
              <a:t>와 같은 프레임워크를 이용합니다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6695-0988-4F46-B52A-B6D036FC3B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7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61205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 기획서</a:t>
            </a:r>
            <a:endParaRPr lang="en-US" altLang="ko-KR" sz="6600" b="1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343665" y="1741395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1C0D7F-9228-02AB-A840-E94A3B97A144}"/>
              </a:ext>
            </a:extLst>
          </p:cNvPr>
          <p:cNvSpPr txBox="1"/>
          <p:nvPr/>
        </p:nvSpPr>
        <p:spPr>
          <a:xfrm>
            <a:off x="527901" y="2007909"/>
            <a:ext cx="878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데이터 분석을 이용한 범죄 알림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99594-A973-EC38-4CBA-0658CCF0673F}"/>
              </a:ext>
            </a:extLst>
          </p:cNvPr>
          <p:cNvSpPr txBox="1"/>
          <p:nvPr/>
        </p:nvSpPr>
        <p:spPr>
          <a:xfrm>
            <a:off x="7650774" y="5789628"/>
            <a:ext cx="439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경북대 </a:t>
            </a:r>
            <a:r>
              <a:rPr lang="en-US" altLang="ko-KR" dirty="0">
                <a:solidFill>
                  <a:schemeClr val="bg1"/>
                </a:solidFill>
              </a:rPr>
              <a:t>2018114353 </a:t>
            </a:r>
            <a:r>
              <a:rPr lang="ko-KR" altLang="en-US" dirty="0" err="1">
                <a:solidFill>
                  <a:schemeClr val="bg1"/>
                </a:solidFill>
              </a:rPr>
              <a:t>허세진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06CBA4C-FDF5-E321-CEE7-7D4074C9326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64E63B-C157-34C1-AD38-AB58D184B8F5}"/>
              </a:ext>
            </a:extLst>
          </p:cNvPr>
          <p:cNvSpPr txBox="1"/>
          <p:nvPr/>
        </p:nvSpPr>
        <p:spPr>
          <a:xfrm>
            <a:off x="144378" y="272716"/>
            <a:ext cx="3682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2. </a:t>
            </a:r>
            <a:r>
              <a:rPr lang="ko-KR" altLang="en-US" sz="1600" dirty="0">
                <a:solidFill>
                  <a:schemeClr val="accent1"/>
                </a:solidFill>
              </a:rPr>
              <a:t>내용 및 추진방법</a:t>
            </a:r>
            <a:r>
              <a:rPr lang="en-US" altLang="ko-KR" sz="1600" dirty="0">
                <a:solidFill>
                  <a:schemeClr val="accent1"/>
                </a:solidFill>
              </a:rPr>
              <a:t>_</a:t>
            </a:r>
            <a:r>
              <a:rPr lang="ko-KR" altLang="en-US" sz="1600" dirty="0">
                <a:solidFill>
                  <a:schemeClr val="accent1"/>
                </a:solidFill>
              </a:rPr>
              <a:t>데이터 </a:t>
            </a:r>
            <a:r>
              <a:rPr lang="ko-KR" altLang="en-US" sz="1600" dirty="0" err="1">
                <a:solidFill>
                  <a:schemeClr val="accent1"/>
                </a:solidFill>
              </a:rPr>
              <a:t>전처리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51CA07-43D0-FDA8-17E9-FCC31C1A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00286"/>
            <a:ext cx="2360459" cy="985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797EE9-1BDA-8B64-0B89-DEE0214D7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41" y="1616869"/>
            <a:ext cx="1095373" cy="10953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776BCE-D18E-D429-13FE-20CC38C94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42" y="3059908"/>
            <a:ext cx="1095373" cy="109537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FDE9F6-69B3-3487-B937-F92889484121}"/>
              </a:ext>
            </a:extLst>
          </p:cNvPr>
          <p:cNvCxnSpPr>
            <a:cxnSpLocks/>
          </p:cNvCxnSpPr>
          <p:nvPr/>
        </p:nvCxnSpPr>
        <p:spPr>
          <a:xfrm>
            <a:off x="3547319" y="2412206"/>
            <a:ext cx="958006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504A54-2854-2E34-4D47-BE58DD558286}"/>
              </a:ext>
            </a:extLst>
          </p:cNvPr>
          <p:cNvCxnSpPr>
            <a:cxnSpLocks/>
          </p:cNvCxnSpPr>
          <p:nvPr/>
        </p:nvCxnSpPr>
        <p:spPr>
          <a:xfrm flipV="1">
            <a:off x="3547319" y="3174206"/>
            <a:ext cx="958006" cy="433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EA43D29-CFA0-C55C-94DF-BC7B9E4726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85" y="2117526"/>
            <a:ext cx="1095373" cy="109537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A85211-1B6B-C465-452C-5DBB03B84B94}"/>
              </a:ext>
            </a:extLst>
          </p:cNvPr>
          <p:cNvCxnSpPr/>
          <p:nvPr/>
        </p:nvCxnSpPr>
        <p:spPr>
          <a:xfrm>
            <a:off x="7258050" y="3002758"/>
            <a:ext cx="1314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031479-F51F-81E5-0B7B-0D627F02CE08}"/>
              </a:ext>
            </a:extLst>
          </p:cNvPr>
          <p:cNvSpPr txBox="1"/>
          <p:nvPr/>
        </p:nvSpPr>
        <p:spPr>
          <a:xfrm>
            <a:off x="3036991" y="4808928"/>
            <a:ext cx="6210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을 이용해 필요한 정보만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후 테이블에 저장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Ex)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시간대 별 범죄 발생 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장소 별 대표 범죄 유형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12561B-E26A-0809-55B8-BE3A29B1756E}"/>
              </a:ext>
            </a:extLst>
          </p:cNvPr>
          <p:cNvSpPr txBox="1"/>
          <p:nvPr/>
        </p:nvSpPr>
        <p:spPr>
          <a:xfrm>
            <a:off x="8953500" y="3390900"/>
            <a:ext cx="105875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81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E778557-CE32-EC7E-07CE-283A183CC7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F8485D-F661-4002-75DF-8CE1923B058C}"/>
              </a:ext>
            </a:extLst>
          </p:cNvPr>
          <p:cNvSpPr txBox="1"/>
          <p:nvPr/>
        </p:nvSpPr>
        <p:spPr>
          <a:xfrm>
            <a:off x="144378" y="272716"/>
            <a:ext cx="3020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2. </a:t>
            </a:r>
            <a:r>
              <a:rPr lang="ko-KR" altLang="en-US" sz="1600" dirty="0">
                <a:solidFill>
                  <a:schemeClr val="accent1"/>
                </a:solidFill>
              </a:rPr>
              <a:t>내용 및 추진방법</a:t>
            </a:r>
            <a:r>
              <a:rPr lang="en-US" altLang="ko-KR" sz="1600" dirty="0">
                <a:solidFill>
                  <a:schemeClr val="accent1"/>
                </a:solidFill>
              </a:rPr>
              <a:t>_</a:t>
            </a:r>
            <a:r>
              <a:rPr lang="ko-KR" altLang="en-US" sz="1600" dirty="0">
                <a:solidFill>
                  <a:schemeClr val="accent1"/>
                </a:solidFill>
              </a:rPr>
              <a:t>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078388-A11A-12DC-0774-27A750B01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32" y="3219850"/>
            <a:ext cx="590551" cy="5905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B9B537-C926-D965-57FF-39DA62D28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09" y="2502305"/>
            <a:ext cx="1095373" cy="109537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387897-8617-B16C-55CB-8DC8CC5794DA}"/>
              </a:ext>
            </a:extLst>
          </p:cNvPr>
          <p:cNvCxnSpPr/>
          <p:nvPr/>
        </p:nvCxnSpPr>
        <p:spPr>
          <a:xfrm flipV="1">
            <a:off x="3638550" y="2410226"/>
            <a:ext cx="1562100" cy="65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109CEA-6D68-FD36-1C01-C1D52F5DD272}"/>
              </a:ext>
            </a:extLst>
          </p:cNvPr>
          <p:cNvCxnSpPr>
            <a:cxnSpLocks/>
          </p:cNvCxnSpPr>
          <p:nvPr/>
        </p:nvCxnSpPr>
        <p:spPr>
          <a:xfrm>
            <a:off x="3638550" y="3067451"/>
            <a:ext cx="156210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F8D798-F07F-3028-5967-14F2FBA7A7C9}"/>
              </a:ext>
            </a:extLst>
          </p:cNvPr>
          <p:cNvCxnSpPr/>
          <p:nvPr/>
        </p:nvCxnSpPr>
        <p:spPr>
          <a:xfrm>
            <a:off x="6610350" y="2271361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E07BA6-E760-BAF2-9611-9B46E79F751C}"/>
              </a:ext>
            </a:extLst>
          </p:cNvPr>
          <p:cNvCxnSpPr/>
          <p:nvPr/>
        </p:nvCxnSpPr>
        <p:spPr>
          <a:xfrm>
            <a:off x="6610350" y="3976182"/>
            <a:ext cx="1457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13C1AA9-F0B7-A05F-3EDE-F5A3FA217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7" y="1845801"/>
            <a:ext cx="1812200" cy="1812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2661DA-42B3-61BD-12EC-BCBF25776F5B}"/>
              </a:ext>
            </a:extLst>
          </p:cNvPr>
          <p:cNvSpPr txBox="1"/>
          <p:nvPr/>
        </p:nvSpPr>
        <p:spPr>
          <a:xfrm>
            <a:off x="2207209" y="3791516"/>
            <a:ext cx="105875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0C2F2-357E-64AD-4EBF-F6AEA7955835}"/>
              </a:ext>
            </a:extLst>
          </p:cNvPr>
          <p:cNvSpPr txBox="1"/>
          <p:nvPr/>
        </p:nvSpPr>
        <p:spPr>
          <a:xfrm>
            <a:off x="8554829" y="3680872"/>
            <a:ext cx="118079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Mapping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359144-5A9C-B6A7-A830-91529E5FC8F0}"/>
              </a:ext>
            </a:extLst>
          </p:cNvPr>
          <p:cNvSpPr txBox="1"/>
          <p:nvPr/>
        </p:nvSpPr>
        <p:spPr>
          <a:xfrm>
            <a:off x="2952459" y="5074844"/>
            <a:ext cx="619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또는 그 외 다양한 시각화 툴을 활용해 지도에 매핑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A6AB3F4-F2F3-1737-804C-99027CF08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63" y="3893747"/>
            <a:ext cx="1508891" cy="4572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9771F3-CB79-7B57-66E0-C4B3B6828A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79" y="1957329"/>
            <a:ext cx="1294564" cy="6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6819A44-D5BF-6915-20FE-BAF6CF2FA58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61B64C-C223-65F8-D8E1-58E58BC211B3}"/>
              </a:ext>
            </a:extLst>
          </p:cNvPr>
          <p:cNvSpPr txBox="1"/>
          <p:nvPr/>
        </p:nvSpPr>
        <p:spPr>
          <a:xfrm>
            <a:off x="144378" y="272716"/>
            <a:ext cx="3272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2. </a:t>
            </a:r>
            <a:r>
              <a:rPr lang="ko-KR" altLang="en-US" sz="1600" dirty="0">
                <a:solidFill>
                  <a:schemeClr val="accent1"/>
                </a:solidFill>
              </a:rPr>
              <a:t>내용 및 추진방법</a:t>
            </a:r>
            <a:r>
              <a:rPr lang="en-US" altLang="ko-KR" sz="1600" dirty="0">
                <a:solidFill>
                  <a:schemeClr val="accent1"/>
                </a:solidFill>
              </a:rPr>
              <a:t>_</a:t>
            </a:r>
            <a:r>
              <a:rPr lang="ko-KR" altLang="en-US" sz="1600" dirty="0">
                <a:solidFill>
                  <a:schemeClr val="accent1"/>
                </a:solidFill>
              </a:rPr>
              <a:t>웹 서비스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7E306-FF3C-B569-7684-6BF8F9014251}"/>
              </a:ext>
            </a:extLst>
          </p:cNvPr>
          <p:cNvSpPr txBox="1"/>
          <p:nvPr/>
        </p:nvSpPr>
        <p:spPr>
          <a:xfrm>
            <a:off x="3082824" y="5171685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프론트엔드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E8C43-227D-8D12-F10B-0148DB526AC6}"/>
              </a:ext>
            </a:extLst>
          </p:cNvPr>
          <p:cNvSpPr txBox="1"/>
          <p:nvPr/>
        </p:nvSpPr>
        <p:spPr>
          <a:xfrm>
            <a:off x="7609042" y="51965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백엔드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7C1E098-7D98-EF60-695C-76F801026C05}"/>
              </a:ext>
            </a:extLst>
          </p:cNvPr>
          <p:cNvCxnSpPr>
            <a:cxnSpLocks/>
          </p:cNvCxnSpPr>
          <p:nvPr/>
        </p:nvCxnSpPr>
        <p:spPr>
          <a:xfrm>
            <a:off x="2839168" y="4956270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65542A-534A-E718-60F9-29CBF1249D81}"/>
              </a:ext>
            </a:extLst>
          </p:cNvPr>
          <p:cNvCxnSpPr>
            <a:cxnSpLocks/>
          </p:cNvCxnSpPr>
          <p:nvPr/>
        </p:nvCxnSpPr>
        <p:spPr>
          <a:xfrm>
            <a:off x="7134557" y="4957624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EBB0803-C70F-288E-9DD1-F33CDC5044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0968" y="3141896"/>
            <a:ext cx="1600200" cy="1537855"/>
          </a:xfrm>
          <a:prstGeom prst="rect">
            <a:avLst/>
          </a:prstGeom>
        </p:spPr>
      </p:pic>
      <p:pic>
        <p:nvPicPr>
          <p:cNvPr id="9" name="그림 8" descr="텍스트, 구급 상자, 클립아트, 표지판이(가) 표시된 사진&#10;&#10;자동 생성된 설명">
            <a:extLst>
              <a:ext uri="{FF2B5EF4-FFF2-40B4-BE49-F238E27FC236}">
                <a16:creationId xmlns:a16="http://schemas.microsoft.com/office/drawing/2014/main" id="{5A5DFC6A-C54F-5FCB-191F-94851484A0B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99" y="1234537"/>
            <a:ext cx="3493756" cy="1937288"/>
          </a:xfrm>
          <a:prstGeom prst="rect">
            <a:avLst/>
          </a:prstGeom>
        </p:spPr>
      </p:pic>
      <p:pic>
        <p:nvPicPr>
          <p:cNvPr id="11" name="그림 10" descr="로고이(가) 표시된 사진&#10;&#10;자동 생성된 설명">
            <a:extLst>
              <a:ext uri="{FF2B5EF4-FFF2-40B4-BE49-F238E27FC236}">
                <a16:creationId xmlns:a16="http://schemas.microsoft.com/office/drawing/2014/main" id="{51F112AE-03AE-559A-5AF1-AB63579B4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6" b="17530"/>
          <a:stretch/>
        </p:blipFill>
        <p:spPr>
          <a:xfrm>
            <a:off x="6737937" y="3401313"/>
            <a:ext cx="2619375" cy="11327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2AE607-5889-3A52-20B7-8FF31DDE9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55" y="1344560"/>
            <a:ext cx="4940138" cy="19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1EF43F8-0D60-6727-1768-8A24689C6664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D28A04D-D4CC-11CD-A3D3-2CF945D1D453}"/>
              </a:ext>
            </a:extLst>
          </p:cNvPr>
          <p:cNvSpPr txBox="1"/>
          <p:nvPr/>
        </p:nvSpPr>
        <p:spPr>
          <a:xfrm>
            <a:off x="144378" y="272716"/>
            <a:ext cx="3041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2. </a:t>
            </a:r>
            <a:r>
              <a:rPr lang="ko-KR" altLang="en-US" sz="1600" dirty="0">
                <a:solidFill>
                  <a:schemeClr val="accent1"/>
                </a:solidFill>
              </a:rPr>
              <a:t>내용 및 추진방법</a:t>
            </a:r>
            <a:r>
              <a:rPr lang="en-US" altLang="ko-KR" sz="1600" dirty="0">
                <a:solidFill>
                  <a:schemeClr val="accent1"/>
                </a:solidFill>
              </a:rPr>
              <a:t>_</a:t>
            </a:r>
            <a:r>
              <a:rPr lang="ko-KR" altLang="en-US" sz="1600" dirty="0">
                <a:solidFill>
                  <a:schemeClr val="accent1"/>
                </a:solidFill>
              </a:rPr>
              <a:t>협업 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1A330-6C0A-8BB8-677F-1D92415A182F}"/>
              </a:ext>
            </a:extLst>
          </p:cNvPr>
          <p:cNvSpPr/>
          <p:nvPr/>
        </p:nvSpPr>
        <p:spPr>
          <a:xfrm>
            <a:off x="2476530" y="1619569"/>
            <a:ext cx="2998305" cy="2700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773F0C-1DCC-2B16-E4D4-0A8C60D4F12B}"/>
              </a:ext>
            </a:extLst>
          </p:cNvPr>
          <p:cNvSpPr/>
          <p:nvPr/>
        </p:nvSpPr>
        <p:spPr>
          <a:xfrm>
            <a:off x="6255081" y="1619569"/>
            <a:ext cx="2998305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B6BAB-A290-552C-8032-23F17CA2BCA0}"/>
              </a:ext>
            </a:extLst>
          </p:cNvPr>
          <p:cNvSpPr txBox="1"/>
          <p:nvPr/>
        </p:nvSpPr>
        <p:spPr>
          <a:xfrm>
            <a:off x="3300180" y="5080068"/>
            <a:ext cx="1361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Notion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958F1-DB80-95D5-4AFC-9F54AB47F9F0}"/>
              </a:ext>
            </a:extLst>
          </p:cNvPr>
          <p:cNvSpPr txBox="1"/>
          <p:nvPr/>
        </p:nvSpPr>
        <p:spPr>
          <a:xfrm>
            <a:off x="7065104" y="5080068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7A1350-4EF0-3653-8E42-C5568A275866}"/>
              </a:ext>
            </a:extLst>
          </p:cNvPr>
          <p:cNvCxnSpPr>
            <a:cxnSpLocks/>
          </p:cNvCxnSpPr>
          <p:nvPr/>
        </p:nvCxnSpPr>
        <p:spPr>
          <a:xfrm>
            <a:off x="3067743" y="4864653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7D6BEF-F28A-B0B3-0835-77E52B44E78D}"/>
              </a:ext>
            </a:extLst>
          </p:cNvPr>
          <p:cNvCxnSpPr>
            <a:cxnSpLocks/>
          </p:cNvCxnSpPr>
          <p:nvPr/>
        </p:nvCxnSpPr>
        <p:spPr>
          <a:xfrm>
            <a:off x="6846294" y="4864653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9333BCB-3FB9-50BB-A879-1C54C93307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8" r="10755"/>
          <a:stretch/>
        </p:blipFill>
        <p:spPr>
          <a:xfrm>
            <a:off x="6668599" y="2194210"/>
            <a:ext cx="2212161" cy="16002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AF6C790-2857-E1B1-AE1A-C553C0831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50" y="19024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8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492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개발일정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B6C236F-65F6-3420-EC1E-505D9754F61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67C040-8512-FB5A-A98F-973787B2CCA1}"/>
              </a:ext>
            </a:extLst>
          </p:cNvPr>
          <p:cNvSpPr txBox="1"/>
          <p:nvPr/>
        </p:nvSpPr>
        <p:spPr>
          <a:xfrm>
            <a:off x="144378" y="272716"/>
            <a:ext cx="1594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3. </a:t>
            </a:r>
            <a:r>
              <a:rPr lang="ko-KR" altLang="en-US" sz="1600" dirty="0">
                <a:solidFill>
                  <a:schemeClr val="accent1"/>
                </a:solidFill>
              </a:rPr>
              <a:t>개발일정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9462-4611-CB34-1A55-5C046B8AD21D}"/>
              </a:ext>
            </a:extLst>
          </p:cNvPr>
          <p:cNvSpPr txBox="1"/>
          <p:nvPr/>
        </p:nvSpPr>
        <p:spPr>
          <a:xfrm>
            <a:off x="3101418" y="1593129"/>
            <a:ext cx="7975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6/26 ~ 8/15 :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51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DB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 처리 및 시각화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- 14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프로젝트 구체화 및 필요한 데이터 선정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문법 숙지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시각화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웹 개발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- 37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(5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주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개발환경세팅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Java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언어 및 문법 이해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spring boot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 구축 과정 이해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DB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연동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프론트연동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프론트개발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22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492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기대효과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850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38213CD-2467-4A7B-B986-173D8E63615E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AD5F20-A902-C705-623E-71D000A03246}"/>
              </a:ext>
            </a:extLst>
          </p:cNvPr>
          <p:cNvSpPr txBox="1"/>
          <p:nvPr/>
        </p:nvSpPr>
        <p:spPr>
          <a:xfrm>
            <a:off x="144378" y="272716"/>
            <a:ext cx="1594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4. </a:t>
            </a:r>
            <a:r>
              <a:rPr lang="ko-KR" altLang="en-US" sz="1600" dirty="0">
                <a:solidFill>
                  <a:schemeClr val="accent1"/>
                </a:solidFill>
              </a:rPr>
              <a:t>기대효과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EDEE41-701B-01C7-1E96-1953FAC2D259}"/>
              </a:ext>
            </a:extLst>
          </p:cNvPr>
          <p:cNvCxnSpPr>
            <a:cxnSpLocks/>
          </p:cNvCxnSpPr>
          <p:nvPr/>
        </p:nvCxnSpPr>
        <p:spPr>
          <a:xfrm>
            <a:off x="564573" y="1753581"/>
            <a:ext cx="2040673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134710-2AF7-4426-F856-890D53BAF532}"/>
              </a:ext>
            </a:extLst>
          </p:cNvPr>
          <p:cNvSpPr txBox="1"/>
          <p:nvPr/>
        </p:nvSpPr>
        <p:spPr>
          <a:xfrm>
            <a:off x="564573" y="1844417"/>
            <a:ext cx="54072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학습 측면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 정제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 시각화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 분석 등을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통해 데이터 파이프라인에 대해 이해할 수 있음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2. MYSQL,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시각화 툴을 사용하면서 데이터 처리에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필요한 환경에 대한 경험 축적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웹 구성의 전반적인 프로세스를 이해하고 구축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하는 경험을 통한 설계능력 함양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ED4500-3350-99E4-DEDA-FAB77700F977}"/>
              </a:ext>
            </a:extLst>
          </p:cNvPr>
          <p:cNvCxnSpPr>
            <a:cxnSpLocks/>
          </p:cNvCxnSpPr>
          <p:nvPr/>
        </p:nvCxnSpPr>
        <p:spPr>
          <a:xfrm>
            <a:off x="6511924" y="1753581"/>
            <a:ext cx="2040673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675EF7-EED1-D3FB-43F3-24E3B5A3AC7D}"/>
              </a:ext>
            </a:extLst>
          </p:cNvPr>
          <p:cNvSpPr txBox="1"/>
          <p:nvPr/>
        </p:nvSpPr>
        <p:spPr>
          <a:xfrm>
            <a:off x="6511924" y="1844417"/>
            <a:ext cx="53190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활용 측면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지도에 나타난 범죄 데이터를 즉각적으로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사용자에게 보여줌으로써 높은 접근성을 지니며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잠재적 불안감을 어느정도 해소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지역마다 발생 빈도가 높은 범죄 행동을 분석해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궁극적으로 지역별 범죄 예방 조치가 가능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10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229707" y="2352772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1958467" y="2291217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목적  및 필요성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229707" y="342899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1958467" y="3367435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내용 및 추진방법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229707" y="4505208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1958467" y="4443653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개발일정</a:t>
            </a:r>
            <a:endParaRPr lang="en-US" altLang="ko-KR" sz="2800" spc="-30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A2CE4-2345-A962-E519-EFC09BABA799}"/>
              </a:ext>
            </a:extLst>
          </p:cNvPr>
          <p:cNvSpPr txBox="1"/>
          <p:nvPr/>
        </p:nvSpPr>
        <p:spPr>
          <a:xfrm>
            <a:off x="1229707" y="545907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876CA-77F0-4CD4-738D-19468FAE935A}"/>
              </a:ext>
            </a:extLst>
          </p:cNvPr>
          <p:cNvSpPr txBox="1"/>
          <p:nvPr/>
        </p:nvSpPr>
        <p:spPr>
          <a:xfrm>
            <a:off x="1958467" y="5397518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기대효과</a:t>
            </a:r>
            <a:endParaRPr lang="en-US" altLang="ko-KR" sz="2800" spc="-300" dirty="0">
              <a:solidFill>
                <a:schemeClr val="accent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9068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목적 및 필요성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42FA5B5-12A9-C93F-52FB-26D7C617F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701537"/>
            <a:ext cx="3063505" cy="45723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45DA70-9B8D-0BD9-E560-1E09312471DB}"/>
              </a:ext>
            </a:extLst>
          </p:cNvPr>
          <p:cNvSpPr txBox="1"/>
          <p:nvPr/>
        </p:nvSpPr>
        <p:spPr>
          <a:xfrm>
            <a:off x="1247776" y="1230273"/>
            <a:ext cx="340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국내 연간 범죄 발생건수 증가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C50F3-A524-5E72-CD29-DC0D140203CA}"/>
              </a:ext>
            </a:extLst>
          </p:cNvPr>
          <p:cNvSpPr txBox="1"/>
          <p:nvPr/>
        </p:nvSpPr>
        <p:spPr>
          <a:xfrm>
            <a:off x="595663" y="8953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76B4-1697-644C-251B-869711D176F9}"/>
              </a:ext>
            </a:extLst>
          </p:cNvPr>
          <p:cNvSpPr txBox="1"/>
          <p:nvPr/>
        </p:nvSpPr>
        <p:spPr>
          <a:xfrm>
            <a:off x="544143" y="30360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0" i="0" dirty="0">
                <a:effectLst/>
                <a:latin typeface="Noto Sans" panose="020B0502040504020204" pitchFamily="34" charset="0"/>
              </a:rPr>
              <a:t>목적 및 필요성</a:t>
            </a:r>
            <a:endParaRPr lang="ko-KR" altLang="en-US" sz="1800" b="1" spc="6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C2682D0-5CE2-945A-943D-ED796349D45D}"/>
              </a:ext>
            </a:extLst>
          </p:cNvPr>
          <p:cNvCxnSpPr>
            <a:cxnSpLocks/>
          </p:cNvCxnSpPr>
          <p:nvPr/>
        </p:nvCxnSpPr>
        <p:spPr>
          <a:xfrm>
            <a:off x="0" y="723900"/>
            <a:ext cx="2232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00DE60B-50C8-FEDE-172F-3237D4481C73}"/>
              </a:ext>
            </a:extLst>
          </p:cNvPr>
          <p:cNvSpPr/>
          <p:nvPr/>
        </p:nvSpPr>
        <p:spPr>
          <a:xfrm>
            <a:off x="4166632" y="2381250"/>
            <a:ext cx="289295" cy="37719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5797AAE-C3CE-208C-F24D-3C0C483CC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1182480"/>
            <a:ext cx="1828800" cy="261518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FBB744F-ACE3-9EB2-D634-F487667C5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076" y="4152805"/>
            <a:ext cx="2560452" cy="18288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C7A2E10-57F1-2128-EAC7-CBA2CF4F2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14" y="1182480"/>
            <a:ext cx="1800225" cy="25431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672198B-6FB3-CEEA-3B20-322142F587A4}"/>
              </a:ext>
            </a:extLst>
          </p:cNvPr>
          <p:cNvSpPr txBox="1"/>
          <p:nvPr/>
        </p:nvSpPr>
        <p:spPr>
          <a:xfrm>
            <a:off x="8383774" y="4744087"/>
            <a:ext cx="256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범죄에 대한 일반인의 관심증가</a:t>
            </a:r>
          </a:p>
        </p:txBody>
      </p:sp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E4C50F3-A524-5E72-CD29-DC0D140203CA}"/>
              </a:ext>
            </a:extLst>
          </p:cNvPr>
          <p:cNvSpPr txBox="1"/>
          <p:nvPr/>
        </p:nvSpPr>
        <p:spPr>
          <a:xfrm>
            <a:off x="595663" y="8953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76B4-1697-644C-251B-869711D176F9}"/>
              </a:ext>
            </a:extLst>
          </p:cNvPr>
          <p:cNvSpPr txBox="1"/>
          <p:nvPr/>
        </p:nvSpPr>
        <p:spPr>
          <a:xfrm>
            <a:off x="544143" y="30360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0" i="0" dirty="0">
                <a:effectLst/>
                <a:latin typeface="Noto Sans" panose="020B0502040504020204" pitchFamily="34" charset="0"/>
              </a:rPr>
              <a:t>목적 및 필요성</a:t>
            </a:r>
            <a:endParaRPr lang="ko-KR" altLang="en-US" sz="1800" b="1" spc="6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C2682D0-5CE2-945A-943D-ED796349D45D}"/>
              </a:ext>
            </a:extLst>
          </p:cNvPr>
          <p:cNvCxnSpPr>
            <a:cxnSpLocks/>
          </p:cNvCxnSpPr>
          <p:nvPr/>
        </p:nvCxnSpPr>
        <p:spPr>
          <a:xfrm>
            <a:off x="0" y="723900"/>
            <a:ext cx="2232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9AD46C-0BEC-F937-6A91-8CD6DF6ADA0A}"/>
              </a:ext>
            </a:extLst>
          </p:cNvPr>
          <p:cNvSpPr txBox="1"/>
          <p:nvPr/>
        </p:nvSpPr>
        <p:spPr>
          <a:xfrm>
            <a:off x="762000" y="2709138"/>
            <a:ext cx="44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국내 발생 범죄에 대한 정보를 얻기 어렵다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56294-D914-4579-A727-613351F89F87}"/>
              </a:ext>
            </a:extLst>
          </p:cNvPr>
          <p:cNvSpPr txBox="1"/>
          <p:nvPr/>
        </p:nvSpPr>
        <p:spPr>
          <a:xfrm>
            <a:off x="762000" y="2339807"/>
            <a:ext cx="66675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22D32B-F3C1-9A50-A644-AF3EB1730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92" y="3160529"/>
            <a:ext cx="2179509" cy="96020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40A48F-F88A-7F7A-9797-FED3048C1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24" y="3168149"/>
            <a:ext cx="2103302" cy="9525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2554B-5A0B-28A2-6B63-2B64836642F0}"/>
              </a:ext>
            </a:extLst>
          </p:cNvPr>
          <p:cNvSpPr txBox="1"/>
          <p:nvPr/>
        </p:nvSpPr>
        <p:spPr>
          <a:xfrm>
            <a:off x="771034" y="4257424"/>
            <a:ext cx="442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가공되지 않은 데이터 </a:t>
            </a:r>
            <a:r>
              <a:rPr lang="en-US" altLang="ko-KR" dirty="0"/>
              <a:t>=&gt; </a:t>
            </a:r>
            <a:r>
              <a:rPr lang="ko-KR" altLang="en-US" dirty="0"/>
              <a:t>접근성 낮음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F1AD268-6C9A-8977-F0E4-78A748E53CA8}"/>
              </a:ext>
            </a:extLst>
          </p:cNvPr>
          <p:cNvSpPr/>
          <p:nvPr/>
        </p:nvSpPr>
        <p:spPr>
          <a:xfrm>
            <a:off x="5608354" y="3305175"/>
            <a:ext cx="1451542" cy="676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가공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2FF48DC-AB9F-2E11-D814-7E66126FA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36" y="2794218"/>
            <a:ext cx="1491832" cy="14918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E30A07E-650C-5A45-3C7C-AC059ABCBD83}"/>
              </a:ext>
            </a:extLst>
          </p:cNvPr>
          <p:cNvSpPr txBox="1"/>
          <p:nvPr/>
        </p:nvSpPr>
        <p:spPr>
          <a:xfrm>
            <a:off x="9180070" y="2524472"/>
            <a:ext cx="2190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높은 접근성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정보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범죄 예방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불안감 해소</a:t>
            </a:r>
          </a:p>
        </p:txBody>
      </p:sp>
    </p:spTree>
    <p:extLst>
      <p:ext uri="{BB962C8B-B14F-4D97-AF65-F5344CB8AC3E}">
        <p14:creationId xmlns:p14="http://schemas.microsoft.com/office/powerpoint/2010/main" val="57255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726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내용 및 추진방법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0F19E8-164D-FBD9-D36C-3660EFD74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5" y="0"/>
            <a:ext cx="7800321" cy="6858000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3876116B-3473-7A22-6C5A-29D7D6A4300E}"/>
              </a:ext>
            </a:extLst>
          </p:cNvPr>
          <p:cNvSpPr/>
          <p:nvPr/>
        </p:nvSpPr>
        <p:spPr>
          <a:xfrm>
            <a:off x="5693792" y="3624605"/>
            <a:ext cx="141402" cy="179110"/>
          </a:xfrm>
          <a:prstGeom prst="wedgeEllipseCallout">
            <a:avLst>
              <a:gd name="adj1" fmla="val 5483"/>
              <a:gd name="adj2" fmla="val 10203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02FB9F7D-701C-03D8-710F-83F70F49B199}"/>
              </a:ext>
            </a:extLst>
          </p:cNvPr>
          <p:cNvSpPr/>
          <p:nvPr/>
        </p:nvSpPr>
        <p:spPr>
          <a:xfrm>
            <a:off x="3167408" y="836629"/>
            <a:ext cx="141402" cy="179110"/>
          </a:xfrm>
          <a:prstGeom prst="wedgeEllipseCallout">
            <a:avLst>
              <a:gd name="adj1" fmla="val 5483"/>
              <a:gd name="adj2" fmla="val 10203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3B65617D-677B-0A97-EA8F-8C10D55579FB}"/>
              </a:ext>
            </a:extLst>
          </p:cNvPr>
          <p:cNvSpPr/>
          <p:nvPr/>
        </p:nvSpPr>
        <p:spPr>
          <a:xfrm>
            <a:off x="3026006" y="487837"/>
            <a:ext cx="141402" cy="179110"/>
          </a:xfrm>
          <a:prstGeom prst="wedgeEllipseCallout">
            <a:avLst>
              <a:gd name="adj1" fmla="val 5483"/>
              <a:gd name="adj2" fmla="val 10203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0CCA1177-2E7F-5E5F-D096-700D5B6F01F3}"/>
              </a:ext>
            </a:extLst>
          </p:cNvPr>
          <p:cNvSpPr/>
          <p:nvPr/>
        </p:nvSpPr>
        <p:spPr>
          <a:xfrm>
            <a:off x="3225238" y="3630496"/>
            <a:ext cx="141402" cy="179110"/>
          </a:xfrm>
          <a:prstGeom prst="wedgeEllipseCallout">
            <a:avLst>
              <a:gd name="adj1" fmla="val 5483"/>
              <a:gd name="adj2" fmla="val 10203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B9C1391D-3BCD-E675-DF87-CEBEF95430F0}"/>
              </a:ext>
            </a:extLst>
          </p:cNvPr>
          <p:cNvSpPr/>
          <p:nvPr/>
        </p:nvSpPr>
        <p:spPr>
          <a:xfrm>
            <a:off x="5587561" y="650449"/>
            <a:ext cx="141402" cy="179110"/>
          </a:xfrm>
          <a:prstGeom prst="wedgeEllipseCallout">
            <a:avLst>
              <a:gd name="adj1" fmla="val 5483"/>
              <a:gd name="adj2" fmla="val 10203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D49351B5-BCDD-743B-BF21-E0D334C734CA}"/>
              </a:ext>
            </a:extLst>
          </p:cNvPr>
          <p:cNvSpPr/>
          <p:nvPr/>
        </p:nvSpPr>
        <p:spPr>
          <a:xfrm>
            <a:off x="5260158" y="2401479"/>
            <a:ext cx="141402" cy="179110"/>
          </a:xfrm>
          <a:prstGeom prst="wedgeEllipseCallout">
            <a:avLst>
              <a:gd name="adj1" fmla="val 5483"/>
              <a:gd name="adj2" fmla="val 10203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9F7B6F-E0D5-3453-0E1C-95995B362B0E}"/>
              </a:ext>
            </a:extLst>
          </p:cNvPr>
          <p:cNvSpPr/>
          <p:nvPr/>
        </p:nvSpPr>
        <p:spPr>
          <a:xfrm>
            <a:off x="7600182" y="1769883"/>
            <a:ext cx="1894787" cy="2498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부산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(20xx.xx~20xx.xx)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주의범죄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절도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00~06 : </a:t>
            </a:r>
            <a:r>
              <a:rPr lang="ko-KR" altLang="en-US" dirty="0">
                <a:solidFill>
                  <a:schemeClr val="tx1"/>
                </a:solidFill>
              </a:rPr>
              <a:t>강도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06~12 : </a:t>
            </a:r>
            <a:r>
              <a:rPr lang="ko-KR" altLang="en-US" dirty="0">
                <a:solidFill>
                  <a:schemeClr val="tx1"/>
                </a:solidFill>
              </a:rPr>
              <a:t>절도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DAF505-8266-0C29-0423-EF07B5E4B92C}"/>
              </a:ext>
            </a:extLst>
          </p:cNvPr>
          <p:cNvCxnSpPr/>
          <p:nvPr/>
        </p:nvCxnSpPr>
        <p:spPr>
          <a:xfrm flipV="1">
            <a:off x="6096000" y="2969443"/>
            <a:ext cx="1313468" cy="65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0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2302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2. </a:t>
            </a:r>
            <a:r>
              <a:rPr lang="ko-KR" altLang="en-US" sz="1600" dirty="0">
                <a:solidFill>
                  <a:schemeClr val="accent1"/>
                </a:solidFill>
              </a:rPr>
              <a:t>내용 및 추진방법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FF9058-96B9-123B-4CAD-0B8AE434575C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5063CE-0647-8F4B-2D77-B3B4FE99A422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24D63C-8603-C787-24D2-4CF6C0FA3731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06AA76-ECF5-9408-6944-8E3C28C2B163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2BBA6A-44F6-4670-983E-03EDB68CF047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20B13F-321B-D634-6F8A-E9A041216533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C5CF1-3283-39A0-DB98-4879BA2BC1C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96119B-6A3A-0156-4C49-E3CBCECB2357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997B0-DACE-52FF-F3C5-71D89D8CD52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DD4283-7166-920A-6092-611730726807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DE825-DB2C-58FE-4AF4-AAB7C68C4AF5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17DF6F-4AFC-5810-BE46-DEC9A7CB648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E194E1-EEB9-4EE2-D75F-2C3F7D73D1BC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369C7B-EEB8-E0D7-5917-3D639E4382C0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921E58-69CC-DB7E-E644-BAD4BB93F57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882B27-9A95-3427-9FE9-796E8745FC27}"/>
              </a:ext>
            </a:extLst>
          </p:cNvPr>
          <p:cNvSpPr txBox="1"/>
          <p:nvPr/>
        </p:nvSpPr>
        <p:spPr>
          <a:xfrm>
            <a:off x="1376423" y="3750079"/>
            <a:ext cx="1070573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수집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A1F8A-AB58-A041-3AC6-23CF41CC2676}"/>
              </a:ext>
            </a:extLst>
          </p:cNvPr>
          <p:cNvSpPr txBox="1"/>
          <p:nvPr/>
        </p:nvSpPr>
        <p:spPr>
          <a:xfrm>
            <a:off x="4134970" y="3750079"/>
            <a:ext cx="1682895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</a:t>
            </a:r>
            <a:r>
              <a:rPr lang="ko-KR" altLang="en-US" sz="14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전처리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EFA174-1F22-56F4-A1B1-A8223A5A31D4}"/>
              </a:ext>
            </a:extLst>
          </p:cNvPr>
          <p:cNvSpPr txBox="1"/>
          <p:nvPr/>
        </p:nvSpPr>
        <p:spPr>
          <a:xfrm>
            <a:off x="7139455" y="3770841"/>
            <a:ext cx="719183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시각화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DEA8FF-A851-D106-8B4B-D399BEB8AEB8}"/>
              </a:ext>
            </a:extLst>
          </p:cNvPr>
          <p:cNvSpPr txBox="1"/>
          <p:nvPr/>
        </p:nvSpPr>
        <p:spPr>
          <a:xfrm>
            <a:off x="9748895" y="3770841"/>
            <a:ext cx="951452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 서비스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68B0670-DC6E-B5BD-70FC-43357D72829B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053B11-F0E5-3593-4A0E-F28B4BCBE3B4}"/>
              </a:ext>
            </a:extLst>
          </p:cNvPr>
          <p:cNvSpPr txBox="1"/>
          <p:nvPr/>
        </p:nvSpPr>
        <p:spPr>
          <a:xfrm>
            <a:off x="144378" y="272716"/>
            <a:ext cx="3477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2. </a:t>
            </a:r>
            <a:r>
              <a:rPr lang="ko-KR" altLang="en-US" sz="1600" dirty="0">
                <a:solidFill>
                  <a:schemeClr val="accent1"/>
                </a:solidFill>
              </a:rPr>
              <a:t>내용 및 추진방법</a:t>
            </a:r>
            <a:r>
              <a:rPr lang="en-US" altLang="ko-KR" sz="1600" dirty="0">
                <a:solidFill>
                  <a:schemeClr val="accent1"/>
                </a:solidFill>
              </a:rPr>
              <a:t>_</a:t>
            </a:r>
            <a:r>
              <a:rPr lang="ko-KR" altLang="en-US" sz="1600" dirty="0">
                <a:solidFill>
                  <a:schemeClr val="accent1"/>
                </a:solidFill>
              </a:rPr>
              <a:t>데이터 수집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C5291B-EA03-49FE-369A-6FCE26761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34" y="2984153"/>
            <a:ext cx="4038950" cy="7773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02C05C-DD71-1CDB-795E-07D23F198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34" y="3801061"/>
            <a:ext cx="3787468" cy="7392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1A28BF-F243-3C07-29DA-7E0FAF295C41}"/>
              </a:ext>
            </a:extLst>
          </p:cNvPr>
          <p:cNvSpPr txBox="1"/>
          <p:nvPr/>
        </p:nvSpPr>
        <p:spPr>
          <a:xfrm>
            <a:off x="3991116" y="5461415"/>
            <a:ext cx="378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CSV &amp; JSON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파일로 데이터 수집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09270C-C974-6E1F-8C81-521B07E77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47" y="1254003"/>
            <a:ext cx="2495725" cy="1130311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1BCAC99C-B506-AF33-6C01-BB36780B074D}"/>
              </a:ext>
            </a:extLst>
          </p:cNvPr>
          <p:cNvSpPr/>
          <p:nvPr/>
        </p:nvSpPr>
        <p:spPr>
          <a:xfrm>
            <a:off x="5633368" y="2552700"/>
            <a:ext cx="300707" cy="431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9A0D928-C5AB-8ACE-D982-52CCEDB896DA}"/>
              </a:ext>
            </a:extLst>
          </p:cNvPr>
          <p:cNvSpPr/>
          <p:nvPr/>
        </p:nvSpPr>
        <p:spPr>
          <a:xfrm>
            <a:off x="5633368" y="4867744"/>
            <a:ext cx="300707" cy="431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739</Words>
  <Application>Microsoft Office PowerPoint</Application>
  <PresentationFormat>와이드스크린</PresentationFormat>
  <Paragraphs>141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Pretendard</vt:lpstr>
      <vt:lpstr>Pretendard Black</vt:lpstr>
      <vt:lpstr>굴림</vt:lpstr>
      <vt:lpstr>맑은 고딕</vt:lpstr>
      <vt:lpstr>Arial</vt:lpstr>
      <vt:lpstr>Noto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허 세진</cp:lastModifiedBy>
  <cp:revision>51</cp:revision>
  <dcterms:created xsi:type="dcterms:W3CDTF">2022-08-03T01:14:38Z</dcterms:created>
  <dcterms:modified xsi:type="dcterms:W3CDTF">2023-06-23T01:23:49Z</dcterms:modified>
</cp:coreProperties>
</file>