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6" r:id="rId4"/>
    <p:sldId id="307" r:id="rId5"/>
    <p:sldId id="315" r:id="rId6"/>
    <p:sldId id="316" r:id="rId7"/>
    <p:sldId id="314" r:id="rId8"/>
    <p:sldId id="312" r:id="rId9"/>
    <p:sldId id="313" r:id="rId10"/>
    <p:sldId id="300" r:id="rId11"/>
    <p:sldId id="308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17" autoAdjust="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7:55.012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0 2 24575,'178'-2'0,"194"5"0,-167 22 0,-132-13 0,77 3 0,183-15 0,-154-1 0,-148 0 0,58-11 0,-55 6 0,45-2 0,150 8-1365,-207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7:56.547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1 0 24575,'3'3'0,"1"0"0,-1-1 0,1 0 0,0 0 0,0 0 0,0 0 0,0 0 0,0-1 0,0 0 0,0 0 0,1 0 0,5 0 0,58 2 0,-47-3 0,51 1 0,234 13 0,-189 1 0,-31-4 0,93 1 0,-55-11 0,173-4 0,-93-22 0,-135 13 0,132-4 0,308 18 0,-475 0 0,0 1 0,0 2 0,40 11 0,-38-7 0,1-2 0,49 3 0,8-11 21,-64-1-368,1 1 1,-1 2-1,41 6 1,-48-1-6480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8:03.731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1 80 24575,'0'-1'0,"0"1"0,0-1 0,0 0 0,1 0 0,-1 1 0,0-1 0,1 0 0,-1 1 0,1-1 0,-1 0 0,1 1 0,-1-1 0,1 1 0,-1-1 0,1 1 0,-1-1 0,1 1 0,0-1 0,-1 1 0,1-1 0,0 1 0,-1 0 0,1-1 0,0 1 0,-1 0 0,1 0 0,1-1 0,25-3 0,-22 3 0,227-9 0,-162 11 0,0-4 0,88-15 0,-78 6 0,132-5 0,84 17 0,-116 3 0,-126-4 0,61 2 0,-102 0 0,-1 1 0,1 0 0,-1 1 0,0 1 0,0-1 0,0 2 0,11 5 0,33 23 0,-43-24 0,0-1 0,0 0 0,1-1 0,0 0 0,0-1 0,1-1 0,0 0 0,0-1 0,30 4 0,-21-5 0,-1 0 0,0 2 0,30 9 0,-31-7 0,-1-2 0,1 0 0,44 3 0,114-9-1365,-157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8:12.339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0 1 24575,'37'-1'0,"-1"2"0,0 1 0,0 3 0,40 8 0,-21-2 0,1-2 0,109 3 0,-104-10 0,57 9 0,30 2 0,455-13 0,-285-1 0,-271 3 0,1 2 0,84 17 0,91 39 0,20 25 0,-216-76 0,-5-1 0,37 9 0,-38-12 52,36 14-1,-13-4-1519,-21-8-5358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8:58.055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1 131 24575,'1'-3'0,"0"1"0,0-1 0,0 1 0,1 0 0,-1 0 0,1-1 0,-1 1 0,1 0 0,0 0 0,0 1 0,0-1 0,0 0 0,0 1 0,3-3 0,-1 1 0,7-5 0,1 0 0,0 1 0,1 0 0,0 1 0,0 0 0,0 1 0,0 1 0,1 0 0,0 0 0,0 2 0,18-2 0,-16 2 0,0 2 0,0 0 0,0 1 0,1 0 0,-1 2 0,0 0 0,-1 0 0,1 2 0,25 10 0,-20-6 0,0 2 0,1-1 0,0 0 0,0-2 0,1-1 0,0-1 0,1 0 0,34 2 0,4-9 0,-1-2 0,1-3 0,104-25 0,-157 29 0,244-44 0,-206 38 0,0 3 0,76 1 0,-23 2 0,10-10 0,-66 6 0,45-1 0,-79 7-118,-1 0-131,0 0-1,0 0 1,-1 1-1,18 3 1,-10 2-6577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8:59.602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1 139 24575,'181'-2'0,"202"4"0,-351 1 0,-1 0 0,1 2 0,-1 2 0,0 0 0,46 19 0,78 43 0,-128-56 0,-2-3 0,2-2 0,-1 0 0,1-2 0,0 0 0,0-2 0,1-1 0,31-1 0,-23 0 0,-18 0 0,-1 1 0,1 1 0,28 10 0,-30-8 0,0-2 0,0 1 0,0-2 0,28 2 0,-29-5 0,0-1 0,-1 0 0,1-1 0,-1-1 0,1 0 0,-1-1 0,25-11 0,2-4 0,47-30 0,-58 30 0,1 2 0,1 1 0,45-16 0,-13 13 0,111-40 0,-131 42 0,1 2 0,82-15 0,-86 23-105,-13 3-210,-1-1 0,1-2 0,41-15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09:03.730"/>
    </inkml:context>
    <inkml:brush xml:id="br0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1 1 24575,'7'1'0,"0"0"0,0 0 0,-1 1 0,1 0 0,7 3 0,11 3 0,20 4 0,2 1 0,0-2 0,1-2 0,0-3 0,56 2 0,665-9 0,-754-1 0,1 1 0,-1-2 0,0 0 0,1-1 0,25-10 0,-25 8 0,0 0 0,0 2 0,1 0 0,32-3 0,129 8-1365,-156-1-5461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8B30-2E51-4C0A-9DDA-AFE7250A33D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39A32-DFFF-42BA-B46D-79CD7D0D1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1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4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2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8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6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7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9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-48175" y="1963366"/>
            <a:ext cx="1205490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</a:t>
            </a:r>
            <a:r>
              <a:rPr lang="ko-KR" altLang="en-US" sz="9600" dirty="0">
                <a:latin typeface="+mn-ea"/>
              </a:rPr>
              <a:t>간접흡연 예방   </a:t>
            </a:r>
            <a:r>
              <a:rPr lang="en-US" altLang="ko-KR" sz="28700" dirty="0">
                <a:latin typeface="+mn-ea"/>
              </a:rPr>
              <a:t>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01F2F-899A-0163-B2A5-92A2F96ED913}"/>
              </a:ext>
            </a:extLst>
          </p:cNvPr>
          <p:cNvSpPr/>
          <p:nvPr/>
        </p:nvSpPr>
        <p:spPr>
          <a:xfrm>
            <a:off x="990066" y="1316149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76F08-1F2F-9AAB-43E4-242CCEB8B38B}"/>
              </a:ext>
            </a:extLst>
          </p:cNvPr>
          <p:cNvSpPr/>
          <p:nvPr/>
        </p:nvSpPr>
        <p:spPr>
          <a:xfrm>
            <a:off x="7548250" y="1316149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2. </a:t>
            </a:r>
            <a:r>
              <a:rPr lang="ko-KR" altLang="en-US" sz="4400" spc="-300" dirty="0">
                <a:solidFill>
                  <a:schemeClr val="accent4"/>
                </a:solidFill>
              </a:rPr>
              <a:t>내용 및 추진방법</a:t>
            </a:r>
            <a:r>
              <a:rPr lang="en-US" altLang="ko-KR" sz="44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536FD1-7B6F-F539-C7F6-9A7134FBAD64}"/>
              </a:ext>
            </a:extLst>
          </p:cNvPr>
          <p:cNvSpPr txBox="1"/>
          <p:nvPr/>
        </p:nvSpPr>
        <p:spPr>
          <a:xfrm>
            <a:off x="1300774" y="3369680"/>
            <a:ext cx="295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리액트</a:t>
            </a:r>
            <a:r>
              <a:rPr lang="ko-KR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</a:rPr>
              <a:t>+ </a:t>
            </a:r>
            <a:r>
              <a:rPr lang="ko-KR" altLang="en-US" sz="2800" b="1" dirty="0" err="1">
                <a:solidFill>
                  <a:srgbClr val="7030A0"/>
                </a:solidFill>
              </a:rPr>
              <a:t>리액트</a:t>
            </a:r>
            <a:r>
              <a:rPr lang="ko-KR" altLang="en-US" sz="2800" b="1" dirty="0">
                <a:solidFill>
                  <a:srgbClr val="7030A0"/>
                </a:solidFill>
              </a:rPr>
              <a:t> 네이티브</a:t>
            </a:r>
            <a:endParaRPr lang="en-US" altLang="ko-KR" sz="2800" b="1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162D-CD96-F1BC-47E5-F5D2F0BFDCCF}"/>
              </a:ext>
            </a:extLst>
          </p:cNvPr>
          <p:cNvSpPr txBox="1"/>
          <p:nvPr/>
        </p:nvSpPr>
        <p:spPr>
          <a:xfrm>
            <a:off x="7934835" y="3369680"/>
            <a:ext cx="2956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스프링부트</a:t>
            </a:r>
            <a:r>
              <a:rPr lang="ko-KR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</a:rPr>
              <a:t>+ </a:t>
            </a:r>
            <a:r>
              <a:rPr lang="en-US" altLang="ko-KR" sz="2800" b="1" dirty="0" err="1">
                <a:solidFill>
                  <a:srgbClr val="7030A0"/>
                </a:solidFill>
              </a:rPr>
              <a:t>mysql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A648C-87C0-9F0C-A6DC-CDB2139C7919}"/>
              </a:ext>
            </a:extLst>
          </p:cNvPr>
          <p:cNvSpPr txBox="1"/>
          <p:nvPr/>
        </p:nvSpPr>
        <p:spPr>
          <a:xfrm>
            <a:off x="5165309" y="1706337"/>
            <a:ext cx="295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앱개발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3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3. </a:t>
            </a:r>
            <a:r>
              <a:rPr lang="ko-KR" altLang="en-US" sz="4400" spc="-300" dirty="0">
                <a:solidFill>
                  <a:schemeClr val="accent4"/>
                </a:solidFill>
              </a:rPr>
              <a:t>추진일정</a:t>
            </a:r>
            <a:r>
              <a:rPr lang="en-US" altLang="ko-KR" sz="4400" spc="-300" dirty="0">
                <a:solidFill>
                  <a:schemeClr val="accent4"/>
                </a:solidFill>
              </a:rPr>
              <a:t>(6, 7, 8</a:t>
            </a:r>
            <a:r>
              <a:rPr lang="ko-KR" altLang="en-US" sz="4400" spc="-300" dirty="0">
                <a:solidFill>
                  <a:schemeClr val="accent4"/>
                </a:solidFill>
              </a:rPr>
              <a:t>월</a:t>
            </a:r>
            <a:r>
              <a:rPr lang="en-US" altLang="ko-KR" sz="4400" spc="-300" dirty="0">
                <a:solidFill>
                  <a:schemeClr val="accent4"/>
                </a:solidFill>
              </a:rPr>
              <a:t>)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4B32D7-BAF3-1718-601B-7B3222B190C8}"/>
              </a:ext>
            </a:extLst>
          </p:cNvPr>
          <p:cNvSpPr txBox="1"/>
          <p:nvPr/>
        </p:nvSpPr>
        <p:spPr>
          <a:xfrm>
            <a:off x="1397716" y="1614004"/>
            <a:ext cx="188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7030A0"/>
                </a:solidFill>
              </a:rPr>
              <a:t>6</a:t>
            </a:r>
            <a:r>
              <a:rPr lang="ko-KR" altLang="en-US" sz="4800" b="1" dirty="0">
                <a:solidFill>
                  <a:srgbClr val="7030A0"/>
                </a:solidFill>
              </a:rPr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3018-82B4-33C2-E670-AC4EFF2D3007}"/>
              </a:ext>
            </a:extLst>
          </p:cNvPr>
          <p:cNvSpPr txBox="1"/>
          <p:nvPr/>
        </p:nvSpPr>
        <p:spPr>
          <a:xfrm>
            <a:off x="196512" y="2322514"/>
            <a:ext cx="4616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프로젝트 설계 및 구체화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en-US" altLang="ko-KR" sz="2800" dirty="0" err="1">
                <a:solidFill>
                  <a:schemeClr val="accent1"/>
                </a:solidFill>
                <a:latin typeface="+mj-lt"/>
              </a:rPr>
              <a:t>Mysql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학습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및 적응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데이터 </a:t>
            </a:r>
            <a:r>
              <a:rPr lang="ko-KR" altLang="en-US" sz="2800" dirty="0" err="1">
                <a:solidFill>
                  <a:schemeClr val="accent1"/>
                </a:solidFill>
                <a:latin typeface="+mj-lt"/>
              </a:rPr>
              <a:t>전처리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        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6F433-DCA3-BB58-AFBA-78A39A0F4EE7}"/>
              </a:ext>
            </a:extLst>
          </p:cNvPr>
          <p:cNvSpPr txBox="1"/>
          <p:nvPr/>
        </p:nvSpPr>
        <p:spPr>
          <a:xfrm>
            <a:off x="8904992" y="1428590"/>
            <a:ext cx="188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7030A0"/>
                </a:solidFill>
              </a:rPr>
              <a:t>8</a:t>
            </a:r>
            <a:r>
              <a:rPr lang="ko-KR" altLang="en-US" sz="4800" b="1" dirty="0">
                <a:solidFill>
                  <a:srgbClr val="7030A0"/>
                </a:solidFill>
              </a:rPr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068E6-1B94-1ADE-0DEB-BB4AF7536784}"/>
              </a:ext>
            </a:extLst>
          </p:cNvPr>
          <p:cNvSpPr txBox="1"/>
          <p:nvPr/>
        </p:nvSpPr>
        <p:spPr>
          <a:xfrm>
            <a:off x="4914464" y="3414496"/>
            <a:ext cx="188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7030A0"/>
                </a:solidFill>
              </a:rPr>
              <a:t>7</a:t>
            </a:r>
            <a:r>
              <a:rPr lang="ko-KR" altLang="en-US" sz="4800" b="1" dirty="0">
                <a:solidFill>
                  <a:srgbClr val="7030A0"/>
                </a:solidFill>
              </a:rPr>
              <a:t>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CD74D-4CE3-6646-DF69-3FE87325FA81}"/>
              </a:ext>
            </a:extLst>
          </p:cNvPr>
          <p:cNvSpPr txBox="1"/>
          <p:nvPr/>
        </p:nvSpPr>
        <p:spPr>
          <a:xfrm>
            <a:off x="2702209" y="4028555"/>
            <a:ext cx="6313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 err="1">
                <a:solidFill>
                  <a:schemeClr val="accent1"/>
                </a:solidFill>
                <a:latin typeface="+mj-lt"/>
              </a:rPr>
              <a:t>웹개발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학습 및 세팅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백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프론트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, DB) – 2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주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800" dirty="0" err="1">
                <a:solidFill>
                  <a:schemeClr val="accent1"/>
                </a:solidFill>
                <a:latin typeface="+mj-lt"/>
              </a:rPr>
              <a:t>웹개발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+ DB 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연동 및 시각화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 err="1">
                <a:solidFill>
                  <a:schemeClr val="accent1"/>
                </a:solidFill>
                <a:latin typeface="+mj-lt"/>
              </a:rPr>
              <a:t>웹개발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작업 시작 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–   2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주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4EF8A-EBDA-D304-4F6B-08D8D757D0D4}"/>
              </a:ext>
            </a:extLst>
          </p:cNvPr>
          <p:cNvSpPr txBox="1"/>
          <p:nvPr/>
        </p:nvSpPr>
        <p:spPr>
          <a:xfrm>
            <a:off x="7378518" y="1896542"/>
            <a:ext cx="461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 err="1">
                <a:solidFill>
                  <a:schemeClr val="accent1"/>
                </a:solidFill>
                <a:latin typeface="+mj-lt"/>
              </a:rPr>
              <a:t>웹개발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 작업 마무리 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프로젝트 마무리 및 배포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  -2</a:t>
            </a:r>
            <a:r>
              <a:rPr lang="ko-KR" altLang="en-US" sz="2800" dirty="0">
                <a:solidFill>
                  <a:schemeClr val="accent1"/>
                </a:solidFill>
                <a:latin typeface="+mj-lt"/>
              </a:rPr>
              <a:t>주</a:t>
            </a:r>
            <a:endParaRPr lang="en-US" altLang="ko-KR" sz="2800" dirty="0">
              <a:solidFill>
                <a:schemeClr val="accent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2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01F2F-899A-0163-B2A5-92A2F96ED913}"/>
              </a:ext>
            </a:extLst>
          </p:cNvPr>
          <p:cNvSpPr/>
          <p:nvPr/>
        </p:nvSpPr>
        <p:spPr>
          <a:xfrm>
            <a:off x="705134" y="1456269"/>
            <a:ext cx="464504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76F08-1F2F-9AAB-43E4-242CCEB8B38B}"/>
              </a:ext>
            </a:extLst>
          </p:cNvPr>
          <p:cNvSpPr/>
          <p:nvPr/>
        </p:nvSpPr>
        <p:spPr>
          <a:xfrm>
            <a:off x="6841819" y="1456269"/>
            <a:ext cx="464504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1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4. </a:t>
            </a:r>
            <a:r>
              <a:rPr lang="ko-KR" altLang="en-US" sz="4400" b="1" spc="-300" dirty="0">
                <a:solidFill>
                  <a:schemeClr val="accent4"/>
                </a:solidFill>
              </a:rPr>
              <a:t>기대효과</a:t>
            </a:r>
            <a:r>
              <a:rPr lang="ko-KR" altLang="en-US" sz="4400" spc="-300" dirty="0">
                <a:solidFill>
                  <a:schemeClr val="accent4"/>
                </a:solidFill>
              </a:rPr>
              <a:t> 및 활용방안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536FD1-7B6F-F539-C7F6-9A7134FBAD64}"/>
              </a:ext>
            </a:extLst>
          </p:cNvPr>
          <p:cNvSpPr txBox="1"/>
          <p:nvPr/>
        </p:nvSpPr>
        <p:spPr>
          <a:xfrm>
            <a:off x="836687" y="3624898"/>
            <a:ext cx="4262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금연구역을 </a:t>
            </a:r>
            <a:r>
              <a:rPr lang="ko-KR" altLang="en-US" sz="2800" b="1" dirty="0" err="1">
                <a:solidFill>
                  <a:srgbClr val="7030A0"/>
                </a:solidFill>
              </a:rPr>
              <a:t>시각화하여</a:t>
            </a:r>
            <a:r>
              <a:rPr lang="ko-KR" altLang="en-US" sz="2800" b="1" dirty="0">
                <a:solidFill>
                  <a:srgbClr val="7030A0"/>
                </a:solidFill>
              </a:rPr>
              <a:t> 금연구역 흡연자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162D-CD96-F1BC-47E5-F5D2F0BFDCCF}"/>
              </a:ext>
            </a:extLst>
          </p:cNvPr>
          <p:cNvSpPr txBox="1"/>
          <p:nvPr/>
        </p:nvSpPr>
        <p:spPr>
          <a:xfrm>
            <a:off x="7567678" y="3624898"/>
            <a:ext cx="3193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비흡연자들의 간접흡연 감소 및 예방</a:t>
            </a:r>
          </a:p>
        </p:txBody>
      </p:sp>
    </p:spTree>
    <p:extLst>
      <p:ext uri="{BB962C8B-B14F-4D97-AF65-F5344CB8AC3E}">
        <p14:creationId xmlns:p14="http://schemas.microsoft.com/office/powerpoint/2010/main" val="34192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01F2F-899A-0163-B2A5-92A2F96ED913}"/>
              </a:ext>
            </a:extLst>
          </p:cNvPr>
          <p:cNvSpPr/>
          <p:nvPr/>
        </p:nvSpPr>
        <p:spPr>
          <a:xfrm>
            <a:off x="705134" y="1456269"/>
            <a:ext cx="464504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76F08-1F2F-9AAB-43E4-242CCEB8B38B}"/>
              </a:ext>
            </a:extLst>
          </p:cNvPr>
          <p:cNvSpPr/>
          <p:nvPr/>
        </p:nvSpPr>
        <p:spPr>
          <a:xfrm>
            <a:off x="6841819" y="1456269"/>
            <a:ext cx="464504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1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4. </a:t>
            </a:r>
            <a:r>
              <a:rPr lang="ko-KR" altLang="en-US" sz="4400" spc="-300" dirty="0">
                <a:solidFill>
                  <a:schemeClr val="accent4"/>
                </a:solidFill>
              </a:rPr>
              <a:t>기대효과 및 </a:t>
            </a:r>
            <a:r>
              <a:rPr lang="ko-KR" altLang="en-US" sz="4400" b="1" spc="-300" dirty="0">
                <a:solidFill>
                  <a:schemeClr val="accent4"/>
                </a:solidFill>
              </a:rPr>
              <a:t>활용방안</a:t>
            </a:r>
            <a:endParaRPr lang="ko-KR" altLang="en-US" sz="3200" b="1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536FD1-7B6F-F539-C7F6-9A7134FBAD64}"/>
              </a:ext>
            </a:extLst>
          </p:cNvPr>
          <p:cNvSpPr txBox="1"/>
          <p:nvPr/>
        </p:nvSpPr>
        <p:spPr>
          <a:xfrm>
            <a:off x="836687" y="3624898"/>
            <a:ext cx="4262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금연구역에 등록되지 않은 시설을 등록가능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162D-CD96-F1BC-47E5-F5D2F0BFDCCF}"/>
              </a:ext>
            </a:extLst>
          </p:cNvPr>
          <p:cNvSpPr txBox="1"/>
          <p:nvPr/>
        </p:nvSpPr>
        <p:spPr>
          <a:xfrm>
            <a:off x="7204749" y="3624898"/>
            <a:ext cx="3919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흡연자들이 흡연구역을 구별하기 편함</a:t>
            </a:r>
          </a:p>
        </p:txBody>
      </p:sp>
    </p:spTree>
    <p:extLst>
      <p:ext uri="{BB962C8B-B14F-4D97-AF65-F5344CB8AC3E}">
        <p14:creationId xmlns:p14="http://schemas.microsoft.com/office/powerpoint/2010/main" val="2203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773711" y="2653396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018" y="0"/>
            <a:ext cx="677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1672969" y="418352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1"/>
                </a:solidFill>
                <a:latin typeface="+mj-lt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902BE-11AD-9BCD-8524-C947FB489830}"/>
              </a:ext>
            </a:extLst>
          </p:cNvPr>
          <p:cNvSpPr txBox="1"/>
          <p:nvPr/>
        </p:nvSpPr>
        <p:spPr>
          <a:xfrm>
            <a:off x="207586" y="1571132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목적 및 필요성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EE7-7FC1-E9DA-9D58-5C2E53D6FF03}"/>
              </a:ext>
            </a:extLst>
          </p:cNvPr>
          <p:cNvSpPr txBox="1"/>
          <p:nvPr/>
        </p:nvSpPr>
        <p:spPr>
          <a:xfrm>
            <a:off x="189661" y="2539246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2. 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내용 및 추진방법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AA0AE-595D-027A-FAAF-E14E44B54CDE}"/>
              </a:ext>
            </a:extLst>
          </p:cNvPr>
          <p:cNvSpPr txBox="1"/>
          <p:nvPr/>
        </p:nvSpPr>
        <p:spPr>
          <a:xfrm>
            <a:off x="207586" y="3477116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추진일정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BB7CC-00D9-567E-C16E-9BF2ACB5BDE9}"/>
              </a:ext>
            </a:extLst>
          </p:cNvPr>
          <p:cNvSpPr txBox="1"/>
          <p:nvPr/>
        </p:nvSpPr>
        <p:spPr>
          <a:xfrm>
            <a:off x="190113" y="4414986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기대효과 및 활용방안</a:t>
            </a:r>
          </a:p>
        </p:txBody>
      </p:sp>
    </p:spTree>
    <p:extLst>
      <p:ext uri="{BB962C8B-B14F-4D97-AF65-F5344CB8AC3E}">
        <p14:creationId xmlns:p14="http://schemas.microsoft.com/office/powerpoint/2010/main" val="3765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1. </a:t>
            </a:r>
            <a:r>
              <a:rPr lang="ko-KR" altLang="en-US" sz="4400" spc="-300" dirty="0">
                <a:solidFill>
                  <a:schemeClr val="accent4"/>
                </a:solidFill>
              </a:rPr>
              <a:t>목적 및 필요성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4B32D7-BAF3-1718-601B-7B3222B190C8}"/>
              </a:ext>
            </a:extLst>
          </p:cNvPr>
          <p:cNvSpPr txBox="1"/>
          <p:nvPr/>
        </p:nvSpPr>
        <p:spPr>
          <a:xfrm>
            <a:off x="3634063" y="5950437"/>
            <a:ext cx="53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금연구역에서 흡연사례가 많다</a:t>
            </a:r>
            <a:r>
              <a:rPr lang="en-US" altLang="ko-KR" sz="2800" b="1" dirty="0">
                <a:solidFill>
                  <a:srgbClr val="7030A0"/>
                </a:solidFill>
              </a:rPr>
              <a:t>.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서울 중구, 금연구역 4곳 추가 지정 | PLANET TIMES">
            <a:extLst>
              <a:ext uri="{FF2B5EF4-FFF2-40B4-BE49-F238E27FC236}">
                <a16:creationId xmlns:a16="http://schemas.microsoft.com/office/drawing/2014/main" id="{F62FEE9F-D280-D897-D639-709968AE8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14" y="1910612"/>
            <a:ext cx="5024256" cy="328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체계적 관리 필요한 학내 흡연구역 &lt; 보도 &lt; 보도 &lt; 기사본문 - 고대신문">
            <a:extLst>
              <a:ext uri="{FF2B5EF4-FFF2-40B4-BE49-F238E27FC236}">
                <a16:creationId xmlns:a16="http://schemas.microsoft.com/office/drawing/2014/main" id="{134F5B8E-9D14-DF4F-F657-054911B7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3652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1. </a:t>
            </a:r>
            <a:r>
              <a:rPr lang="ko-KR" altLang="en-US" sz="4400" spc="-300" dirty="0">
                <a:solidFill>
                  <a:schemeClr val="accent4"/>
                </a:solidFill>
              </a:rPr>
              <a:t>목적 및 필요성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4B32D7-BAF3-1718-601B-7B3222B190C8}"/>
              </a:ext>
            </a:extLst>
          </p:cNvPr>
          <p:cNvSpPr txBox="1"/>
          <p:nvPr/>
        </p:nvSpPr>
        <p:spPr>
          <a:xfrm>
            <a:off x="3066787" y="5994219"/>
            <a:ext cx="62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금연구역 내 흡연으로 간접흡연 증가</a:t>
            </a:r>
          </a:p>
        </p:txBody>
      </p:sp>
      <p:pic>
        <p:nvPicPr>
          <p:cNvPr id="2050" name="Picture 2" descr="간접흡연이 뇌에 미치는 영향 | 건강이야기 | 헬스에디터 | 건강정보 | 서울아산병원">
            <a:extLst>
              <a:ext uri="{FF2B5EF4-FFF2-40B4-BE49-F238E27FC236}">
                <a16:creationId xmlns:a16="http://schemas.microsoft.com/office/drawing/2014/main" id="{F91A47D8-269A-3979-A6B3-17A937C7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53" y="1278801"/>
            <a:ext cx="3277411" cy="44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간접 흡연으로부터 벗어나자! | 건강이야기 | 헬스에디터 | 건강정보 | 서울아산병원">
            <a:extLst>
              <a:ext uri="{FF2B5EF4-FFF2-40B4-BE49-F238E27FC236}">
                <a16:creationId xmlns:a16="http://schemas.microsoft.com/office/drawing/2014/main" id="{CD22C2BC-ECF6-8440-6492-D39C3C46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95" y="2073620"/>
            <a:ext cx="4846723" cy="31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3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1. </a:t>
            </a:r>
            <a:r>
              <a:rPr lang="ko-KR" altLang="en-US" sz="4400" spc="-300" dirty="0">
                <a:solidFill>
                  <a:schemeClr val="accent4"/>
                </a:solidFill>
              </a:rPr>
              <a:t>목적 및 필요성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8C23C7B8-6770-45D4-93EB-C7987F9F41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0"/>
          <a:stretch/>
        </p:blipFill>
        <p:spPr>
          <a:xfrm>
            <a:off x="2287163" y="1257593"/>
            <a:ext cx="3032983" cy="5409907"/>
          </a:xfrm>
          <a:prstGeom prst="rect">
            <a:avLst/>
          </a:prstGeom>
        </p:spPr>
      </p:pic>
      <p:pic>
        <p:nvPicPr>
          <p:cNvPr id="8" name="그림 7" descr="텍스트, 지도, 아틀라스, 도표이(가) 표시된 사진&#10;&#10;자동 생성된 설명">
            <a:extLst>
              <a:ext uri="{FF2B5EF4-FFF2-40B4-BE49-F238E27FC236}">
                <a16:creationId xmlns:a16="http://schemas.microsoft.com/office/drawing/2014/main" id="{5670DC9D-4EDE-A622-423B-A3D943940C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1856" y="1257593"/>
            <a:ext cx="2922498" cy="54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2. </a:t>
            </a:r>
            <a:r>
              <a:rPr lang="ko-KR" altLang="en-US" sz="4400" spc="-300" dirty="0">
                <a:solidFill>
                  <a:schemeClr val="accent4"/>
                </a:solidFill>
              </a:rPr>
              <a:t>내용 및 추진방법</a:t>
            </a:r>
            <a:r>
              <a:rPr lang="en-US" altLang="ko-KR" sz="44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금연 - 위키백과, 우리 모두의 백과사전">
            <a:extLst>
              <a:ext uri="{FF2B5EF4-FFF2-40B4-BE49-F238E27FC236}">
                <a16:creationId xmlns:a16="http://schemas.microsoft.com/office/drawing/2014/main" id="{0918C00F-EE42-A4E7-6123-C2E87CB5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67" y="2708030"/>
            <a:ext cx="2595470" cy="25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검은 플러스 기호 긍정적인 기호 더하기 기호에 대한 스톡 벡터 아트 및 기타 이미지 - 더하기 기호, 더하기 키, 아이콘 - iStock">
            <a:extLst>
              <a:ext uri="{FF2B5EF4-FFF2-40B4-BE49-F238E27FC236}">
                <a16:creationId xmlns:a16="http://schemas.microsoft.com/office/drawing/2014/main" id="{890A60D9-AC62-4766-642A-6E819C34B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19" y="2993250"/>
            <a:ext cx="1922802" cy="192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지도, 아틀라스, 도표이(가) 표시된 사진&#10;&#10;자동 생성된 설명">
            <a:extLst>
              <a:ext uri="{FF2B5EF4-FFF2-40B4-BE49-F238E27FC236}">
                <a16:creationId xmlns:a16="http://schemas.microsoft.com/office/drawing/2014/main" id="{FBABFAA7-9EA5-20E4-EB7C-1D746F8730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602" y="1176935"/>
            <a:ext cx="2922498" cy="54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2. </a:t>
            </a:r>
            <a:r>
              <a:rPr lang="ko-KR" altLang="en-US" sz="4400" spc="-300" dirty="0">
                <a:solidFill>
                  <a:schemeClr val="accent4"/>
                </a:solidFill>
              </a:rPr>
              <a:t>내용 및 추진방법</a:t>
            </a:r>
            <a:r>
              <a:rPr lang="en-US" altLang="ko-KR" sz="44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 descr="성동구, 성수역 수제화거리 '금연구역' 지정... 흡연부스 별도 설치 - 성동저널">
            <a:extLst>
              <a:ext uri="{FF2B5EF4-FFF2-40B4-BE49-F238E27FC236}">
                <a16:creationId xmlns:a16="http://schemas.microsoft.com/office/drawing/2014/main" id="{8F812E04-DCF2-7A96-5BFA-405877FB4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01918" y="2401456"/>
            <a:ext cx="5978895" cy="28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2. </a:t>
            </a:r>
            <a:r>
              <a:rPr lang="ko-KR" altLang="en-US" sz="4400" spc="-300" dirty="0">
                <a:solidFill>
                  <a:schemeClr val="accent4"/>
                </a:solidFill>
              </a:rPr>
              <a:t>내용 및 추진방법</a:t>
            </a:r>
            <a:r>
              <a:rPr lang="en-US" altLang="ko-KR" sz="44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740407-A6CE-D79F-EDAE-F2FDD8D5E5E9}"/>
              </a:ext>
            </a:extLst>
          </p:cNvPr>
          <p:cNvSpPr txBox="1"/>
          <p:nvPr/>
        </p:nvSpPr>
        <p:spPr>
          <a:xfrm>
            <a:off x="3066787" y="6144280"/>
            <a:ext cx="62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전국금연구역표준데이터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1F809D-D879-57D7-FFD8-B1BAD4C7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451997"/>
            <a:ext cx="7557655" cy="39540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2A716C-0247-71C9-386F-CF40D567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681" y="92364"/>
            <a:ext cx="3862214" cy="67379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C237CC0-63CB-C8CD-A4E8-AF578C3DC59D}"/>
                  </a:ext>
                </a:extLst>
              </p14:cNvPr>
              <p14:cNvContentPartPr/>
              <p14:nvPr/>
            </p14:nvContentPartPr>
            <p14:xfrm>
              <a:off x="8478760" y="1818538"/>
              <a:ext cx="711000" cy="201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C237CC0-63CB-C8CD-A4E8-AF578C3DC5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0760" y="1800538"/>
                <a:ext cx="746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2D4A668-A565-13FE-A673-12F661C69301}"/>
                  </a:ext>
                </a:extLst>
              </p14:cNvPr>
              <p14:cNvContentPartPr/>
              <p14:nvPr/>
            </p14:nvContentPartPr>
            <p14:xfrm>
              <a:off x="8469400" y="2142538"/>
              <a:ext cx="1053000" cy="320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2D4A668-A565-13FE-A673-12F661C693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1760" y="2124538"/>
                <a:ext cx="1088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DE42A6C-104F-3C16-66FE-6FD303363757}"/>
                  </a:ext>
                </a:extLst>
              </p14:cNvPr>
              <p14:cNvContentPartPr/>
              <p14:nvPr/>
            </p14:nvContentPartPr>
            <p14:xfrm>
              <a:off x="8543200" y="3111298"/>
              <a:ext cx="830880" cy="66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DE42A6C-104F-3C16-66FE-6FD3033637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5560" y="3093658"/>
                <a:ext cx="866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672D238-B6B3-0377-62DD-629AC997E50F}"/>
                  </a:ext>
                </a:extLst>
              </p14:cNvPr>
              <p14:cNvContentPartPr/>
              <p14:nvPr/>
            </p14:nvContentPartPr>
            <p14:xfrm>
              <a:off x="8626720" y="3490738"/>
              <a:ext cx="968760" cy="1191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672D238-B6B3-0377-62DD-629AC997E5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8720" y="3472738"/>
                <a:ext cx="10044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1F6EC3B-5E78-0648-C38B-76EE21F6AF08}"/>
                  </a:ext>
                </a:extLst>
              </p14:cNvPr>
              <p14:cNvContentPartPr/>
              <p14:nvPr/>
            </p14:nvContentPartPr>
            <p14:xfrm>
              <a:off x="8580280" y="4063138"/>
              <a:ext cx="679320" cy="48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1F6EC3B-5E78-0648-C38B-76EE21F6AF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2640" y="4045498"/>
                <a:ext cx="714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4C2E3D2-17BD-72A3-AB24-4CE0B6811C51}"/>
                  </a:ext>
                </a:extLst>
              </p14:cNvPr>
              <p14:cNvContentPartPr/>
              <p14:nvPr/>
            </p14:nvContentPartPr>
            <p14:xfrm>
              <a:off x="8617360" y="4383178"/>
              <a:ext cx="921240" cy="1324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4C2E3D2-17BD-72A3-AB24-4CE0B6811C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99720" y="4365538"/>
                <a:ext cx="9568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F588240-B8A3-0E9E-C80B-C15E813CB377}"/>
                  </a:ext>
                </a:extLst>
              </p14:cNvPr>
              <p14:cNvContentPartPr/>
              <p14:nvPr/>
            </p14:nvContentPartPr>
            <p14:xfrm>
              <a:off x="8617360" y="3758578"/>
              <a:ext cx="581040" cy="288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F588240-B8A3-0E9E-C80B-C15E813CB3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99720" y="3740938"/>
                <a:ext cx="61668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4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2. </a:t>
            </a:r>
            <a:r>
              <a:rPr lang="ko-KR" altLang="en-US" sz="4400" spc="-300" dirty="0">
                <a:solidFill>
                  <a:schemeClr val="accent4"/>
                </a:solidFill>
              </a:rPr>
              <a:t>내용 및 추진방법</a:t>
            </a:r>
            <a:r>
              <a:rPr lang="en-US" altLang="ko-KR" sz="4400" spc="-300" dirty="0">
                <a:solidFill>
                  <a:schemeClr val="accent4"/>
                </a:solidFill>
              </a:rPr>
              <a:t> 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b 아이콘 무료 다운로드 도구">
            <a:extLst>
              <a:ext uri="{FF2B5EF4-FFF2-40B4-BE49-F238E27FC236}">
                <a16:creationId xmlns:a16="http://schemas.microsoft.com/office/drawing/2014/main" id="{D31D1CA8-A912-9CD8-E1C0-3D1DD4D1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" y="2684045"/>
            <a:ext cx="1419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Boot] 스프링과 스프링 부트">
            <a:extLst>
              <a:ext uri="{FF2B5EF4-FFF2-40B4-BE49-F238E27FC236}">
                <a16:creationId xmlns:a16="http://schemas.microsoft.com/office/drawing/2014/main" id="{C3E43702-B1BD-16F5-0061-419FE51E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60" y="2438918"/>
            <a:ext cx="3863853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4F3C1592-83DF-FD06-4DDD-EE37186520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23" y="3119672"/>
            <a:ext cx="843246" cy="843246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C1F7517E-8349-09D1-C0D0-B4F748D3E92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6" y="3119672"/>
            <a:ext cx="843246" cy="843246"/>
          </a:xfrm>
          <a:prstGeom prst="rect">
            <a:avLst/>
          </a:prstGeom>
        </p:spPr>
      </p:pic>
      <p:pic>
        <p:nvPicPr>
          <p:cNvPr id="3078" name="Picture 6" descr="자바 Synchronization">
            <a:extLst>
              <a:ext uri="{FF2B5EF4-FFF2-40B4-BE49-F238E27FC236}">
                <a16:creationId xmlns:a16="http://schemas.microsoft.com/office/drawing/2014/main" id="{5D646141-E32B-D8D1-992C-DA0079BA7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0" t="-13419" r="28797" b="13419"/>
          <a:stretch/>
        </p:blipFill>
        <p:spPr bwMode="auto">
          <a:xfrm>
            <a:off x="3783030" y="3429000"/>
            <a:ext cx="14192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호스팅된 MySQL - Amazon RDS for MySQL - AWS">
            <a:extLst>
              <a:ext uri="{FF2B5EF4-FFF2-40B4-BE49-F238E27FC236}">
                <a16:creationId xmlns:a16="http://schemas.microsoft.com/office/drawing/2014/main" id="{1A60ECB3-6E95-D414-836E-BD3A244C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8" y="4643672"/>
            <a:ext cx="2461234" cy="12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act-native | (주)얼리소프트">
            <a:extLst>
              <a:ext uri="{FF2B5EF4-FFF2-40B4-BE49-F238E27FC236}">
                <a16:creationId xmlns:a16="http://schemas.microsoft.com/office/drawing/2014/main" id="{1F42C94F-CADB-5D7B-2551-5994732A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98" y="2596544"/>
            <a:ext cx="15811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TIL]Day 20. 리액트(React)란?">
            <a:extLst>
              <a:ext uri="{FF2B5EF4-FFF2-40B4-BE49-F238E27FC236}">
                <a16:creationId xmlns:a16="http://schemas.microsoft.com/office/drawing/2014/main" id="{914684E7-78DC-00C0-AD3C-FC199D73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86" y="2565067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4F643CD5-F35C-262E-3F55-727E986B10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60" y="3114994"/>
            <a:ext cx="843246" cy="8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187</Words>
  <Application>Microsoft Office PowerPoint</Application>
  <PresentationFormat>와이드스크린</PresentationFormat>
  <Paragraphs>54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Pretendard</vt:lpstr>
      <vt:lpstr>Pretendard ExtraBold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허준수</cp:lastModifiedBy>
  <cp:revision>50</cp:revision>
  <dcterms:created xsi:type="dcterms:W3CDTF">2021-10-22T06:13:27Z</dcterms:created>
  <dcterms:modified xsi:type="dcterms:W3CDTF">2023-06-23T01:23:38Z</dcterms:modified>
</cp:coreProperties>
</file>