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089DFB-96A9-4275-9114-542B3A67DEBF}">
  <a:tblStyle styleId="{92089DFB-96A9-4275-9114-542B3A67DE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793c1931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793c1931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793c1931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793c1931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793c1931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793c1931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7686ad20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67686ad20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67686ad20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67686ad20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7686ad20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7686ad20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7686ad20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67686ad20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b616dbc2b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b616dbc2b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67686ad20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67686ad20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67686ad20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67686ad20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7686ad2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7686ad2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7686ad20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67686ad20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b616dbc2b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b616dbc2b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b616dbc2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b616dbc2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b616dbc2b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b616dbc2b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b616dbc2b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b616dbc2b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6793c1931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6793c1931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6793c1931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6793c1931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b616dbc2b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b616dbc2b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b616dbc2b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b616dbc2b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b616dbc2b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b616dbc2b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56b3d61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56b3d61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b616dbc2b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b616dbc2b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56b3d611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56b3d611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793c1931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793c1931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7686ad2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7686ad2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7686ad2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7686ad2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7686ad20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7686ad20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793c1931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793c1931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Admin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>
            <a:off x="90625" y="90625"/>
            <a:ext cx="1824000" cy="49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328550" y="5778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HOME</a:t>
            </a:r>
            <a:endParaRPr b="1" sz="1100"/>
          </a:p>
        </p:txBody>
      </p:sp>
      <p:cxnSp>
        <p:nvCxnSpPr>
          <p:cNvPr id="226" name="Google Shape;226;p22"/>
          <p:cNvCxnSpPr/>
          <p:nvPr/>
        </p:nvCxnSpPr>
        <p:spPr>
          <a:xfrm flipH="1" rot="10800000">
            <a:off x="2046650" y="509950"/>
            <a:ext cx="70590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2"/>
          <p:cNvSpPr/>
          <p:nvPr/>
        </p:nvSpPr>
        <p:spPr>
          <a:xfrm>
            <a:off x="2046650" y="815700"/>
            <a:ext cx="6811200" cy="41382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0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575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/>
          <p:nvPr/>
        </p:nvSpPr>
        <p:spPr>
          <a:xfrm>
            <a:off x="8858000" y="164713"/>
            <a:ext cx="129125" cy="1236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1968675" y="519925"/>
            <a:ext cx="15714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Campaigns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317125" y="14901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SETTINGS</a:t>
            </a:r>
            <a:endParaRPr b="1" sz="1100"/>
          </a:p>
        </p:txBody>
      </p:sp>
      <p:sp>
        <p:nvSpPr>
          <p:cNvPr id="233" name="Google Shape;233;p22"/>
          <p:cNvSpPr/>
          <p:nvPr/>
        </p:nvSpPr>
        <p:spPr>
          <a:xfrm>
            <a:off x="328550" y="103395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CAMPAIGNS</a:t>
            </a:r>
            <a:endParaRPr b="1" sz="1100"/>
          </a:p>
        </p:txBody>
      </p:sp>
      <p:sp>
        <p:nvSpPr>
          <p:cNvPr id="234" name="Google Shape;234;p22"/>
          <p:cNvSpPr/>
          <p:nvPr/>
        </p:nvSpPr>
        <p:spPr>
          <a:xfrm>
            <a:off x="8103575" y="616775"/>
            <a:ext cx="753300" cy="1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Create</a:t>
            </a:r>
            <a:endParaRPr b="1" sz="800"/>
          </a:p>
        </p:txBody>
      </p:sp>
      <p:graphicFrame>
        <p:nvGraphicFramePr>
          <p:cNvPr id="235" name="Google Shape;235;p22"/>
          <p:cNvGraphicFramePr/>
          <p:nvPr/>
        </p:nvGraphicFramePr>
        <p:xfrm>
          <a:off x="2241075" y="994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{92089DFB-96A9-4275-9114-542B3A67DEBF}</a:tableStyleId>
              </a:tblPr>
              <a:tblGrid>
                <a:gridCol w="860625"/>
                <a:gridCol w="860625"/>
                <a:gridCol w="860625"/>
                <a:gridCol w="860625"/>
                <a:gridCol w="860625"/>
                <a:gridCol w="860625"/>
                <a:gridCol w="860625"/>
              </a:tblGrid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Institution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Program Type</a:t>
                      </a:r>
                      <a:endParaRPr b="1"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Campaign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Lead Source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Campaign Status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Action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AAFT - Online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AOLT_HO_FDN_190823_New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Facebook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New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ABS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HO_AAFT_Diploma_in_FashionDesign_(21-45)_Conversion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Facebook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Music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On hold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AAFT - Online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AOLT_HO_FDN_190823_New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Facebook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On hold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ABS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HO_AAFT_Diploma_in_FashionDesign_(21-45)_Conversion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Facebook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Music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Active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6" name="Google Shape;236;p22"/>
          <p:cNvSpPr/>
          <p:nvPr/>
        </p:nvSpPr>
        <p:spPr>
          <a:xfrm>
            <a:off x="7577525" y="1490100"/>
            <a:ext cx="440100" cy="1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Edit</a:t>
            </a:r>
            <a:endParaRPr b="1" sz="600"/>
          </a:p>
        </p:txBody>
      </p:sp>
      <p:sp>
        <p:nvSpPr>
          <p:cNvPr id="237" name="Google Shape;237;p22"/>
          <p:cNvSpPr/>
          <p:nvPr/>
        </p:nvSpPr>
        <p:spPr>
          <a:xfrm>
            <a:off x="7577525" y="1960150"/>
            <a:ext cx="5487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Request to Edit</a:t>
            </a:r>
            <a:endParaRPr b="1" sz="600"/>
          </a:p>
        </p:txBody>
      </p:sp>
      <p:sp>
        <p:nvSpPr>
          <p:cNvPr id="238" name="Google Shape;238;p22"/>
          <p:cNvSpPr/>
          <p:nvPr/>
        </p:nvSpPr>
        <p:spPr>
          <a:xfrm>
            <a:off x="7577525" y="2790750"/>
            <a:ext cx="5487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Request to Delete</a:t>
            </a:r>
            <a:endParaRPr b="1" sz="600"/>
          </a:p>
        </p:txBody>
      </p:sp>
      <p:sp>
        <p:nvSpPr>
          <p:cNvPr id="239" name="Google Shape;239;p22"/>
          <p:cNvSpPr/>
          <p:nvPr/>
        </p:nvSpPr>
        <p:spPr>
          <a:xfrm>
            <a:off x="7577525" y="3621350"/>
            <a:ext cx="440100" cy="1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Delete</a:t>
            </a:r>
            <a:endParaRPr b="1" sz="600"/>
          </a:p>
        </p:txBody>
      </p:sp>
      <p:sp>
        <p:nvSpPr>
          <p:cNvPr id="240" name="Google Shape;240;p22"/>
          <p:cNvSpPr/>
          <p:nvPr/>
        </p:nvSpPr>
        <p:spPr>
          <a:xfrm>
            <a:off x="7577525" y="1655925"/>
            <a:ext cx="5928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Lead Generation</a:t>
            </a:r>
            <a:endParaRPr b="1" sz="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/>
          <p:nvPr/>
        </p:nvSpPr>
        <p:spPr>
          <a:xfrm>
            <a:off x="1347225" y="309950"/>
            <a:ext cx="6606900" cy="18681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46" name="Google Shape;2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9925" y="393600"/>
            <a:ext cx="267375" cy="267375"/>
          </a:xfrm>
          <a:prstGeom prst="rect">
            <a:avLst/>
          </a:prstGeom>
          <a:solidFill>
            <a:srgbClr val="FDFDFD"/>
          </a:solidFill>
          <a:ln>
            <a:noFill/>
          </a:ln>
        </p:spPr>
      </p:pic>
      <p:sp>
        <p:nvSpPr>
          <p:cNvPr id="247" name="Google Shape;247;p23"/>
          <p:cNvSpPr txBox="1"/>
          <p:nvPr/>
        </p:nvSpPr>
        <p:spPr>
          <a:xfrm>
            <a:off x="1670025" y="832850"/>
            <a:ext cx="5993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 you wish to send the request to edit the campaign?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6103325" y="1661425"/>
            <a:ext cx="7749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Request</a:t>
            </a:r>
            <a:endParaRPr sz="1200"/>
          </a:p>
        </p:txBody>
      </p:sp>
      <p:sp>
        <p:nvSpPr>
          <p:cNvPr id="249" name="Google Shape;249;p23"/>
          <p:cNvSpPr/>
          <p:nvPr/>
        </p:nvSpPr>
        <p:spPr>
          <a:xfrm>
            <a:off x="7082400" y="1661425"/>
            <a:ext cx="7749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Cancel</a:t>
            </a:r>
            <a:endParaRPr sz="1200"/>
          </a:p>
        </p:txBody>
      </p:sp>
      <p:sp>
        <p:nvSpPr>
          <p:cNvPr id="250" name="Google Shape;250;p23"/>
          <p:cNvSpPr/>
          <p:nvPr/>
        </p:nvSpPr>
        <p:spPr>
          <a:xfrm>
            <a:off x="1363425" y="2743550"/>
            <a:ext cx="6606900" cy="18681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125" y="2827200"/>
            <a:ext cx="267375" cy="267375"/>
          </a:xfrm>
          <a:prstGeom prst="rect">
            <a:avLst/>
          </a:prstGeom>
          <a:solidFill>
            <a:srgbClr val="FDFDFD"/>
          </a:solidFill>
          <a:ln>
            <a:noFill/>
          </a:ln>
        </p:spPr>
      </p:pic>
      <p:sp>
        <p:nvSpPr>
          <p:cNvPr id="252" name="Google Shape;252;p23"/>
          <p:cNvSpPr txBox="1"/>
          <p:nvPr/>
        </p:nvSpPr>
        <p:spPr>
          <a:xfrm>
            <a:off x="1686225" y="3266450"/>
            <a:ext cx="5993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 you wish to send the request to delete the campaign?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6119525" y="4095025"/>
            <a:ext cx="7749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Request</a:t>
            </a:r>
            <a:endParaRPr sz="1200"/>
          </a:p>
        </p:txBody>
      </p:sp>
      <p:sp>
        <p:nvSpPr>
          <p:cNvPr id="254" name="Google Shape;254;p23"/>
          <p:cNvSpPr/>
          <p:nvPr/>
        </p:nvSpPr>
        <p:spPr>
          <a:xfrm>
            <a:off x="7098600" y="4095025"/>
            <a:ext cx="7749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Cancel</a:t>
            </a:r>
            <a:endParaRPr sz="1200"/>
          </a:p>
        </p:txBody>
      </p:sp>
      <p:sp>
        <p:nvSpPr>
          <p:cNvPr id="255" name="Google Shape;255;p23"/>
          <p:cNvSpPr txBox="1"/>
          <p:nvPr/>
        </p:nvSpPr>
        <p:spPr>
          <a:xfrm>
            <a:off x="1594700" y="423950"/>
            <a:ext cx="24210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Request to Edit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1594700" y="2804888"/>
            <a:ext cx="24210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Request to Delete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/>
          <p:nvPr/>
        </p:nvSpPr>
        <p:spPr>
          <a:xfrm>
            <a:off x="1347225" y="309950"/>
            <a:ext cx="6606900" cy="18681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62" name="Google Shape;2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9925" y="393600"/>
            <a:ext cx="267375" cy="267375"/>
          </a:xfrm>
          <a:prstGeom prst="rect">
            <a:avLst/>
          </a:prstGeom>
          <a:solidFill>
            <a:srgbClr val="FDFDFD"/>
          </a:solidFill>
          <a:ln>
            <a:noFill/>
          </a:ln>
        </p:spPr>
      </p:pic>
      <p:sp>
        <p:nvSpPr>
          <p:cNvPr id="263" name="Google Shape;263;p24"/>
          <p:cNvSpPr txBox="1"/>
          <p:nvPr/>
        </p:nvSpPr>
        <p:spPr>
          <a:xfrm>
            <a:off x="1670025" y="832850"/>
            <a:ext cx="5993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 you wish to send the request to check if lead is generated in CRM?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6103325" y="1661425"/>
            <a:ext cx="7749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Request</a:t>
            </a:r>
            <a:endParaRPr sz="1200"/>
          </a:p>
        </p:txBody>
      </p:sp>
      <p:sp>
        <p:nvSpPr>
          <p:cNvPr id="265" name="Google Shape;265;p24"/>
          <p:cNvSpPr/>
          <p:nvPr/>
        </p:nvSpPr>
        <p:spPr>
          <a:xfrm>
            <a:off x="7082400" y="1661425"/>
            <a:ext cx="7749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Cancel</a:t>
            </a:r>
            <a:endParaRPr sz="1200"/>
          </a:p>
        </p:txBody>
      </p:sp>
      <p:sp>
        <p:nvSpPr>
          <p:cNvPr id="266" name="Google Shape;266;p24"/>
          <p:cNvSpPr txBox="1"/>
          <p:nvPr/>
        </p:nvSpPr>
        <p:spPr>
          <a:xfrm>
            <a:off x="1594700" y="423950"/>
            <a:ext cx="24210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Lead Generation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idx="4294967295" type="ctrTitle"/>
          </p:nvPr>
        </p:nvSpPr>
        <p:spPr>
          <a:xfrm>
            <a:off x="311708" y="12503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Marketing AAFT Dashboard  </a:t>
            </a:r>
            <a:endParaRPr sz="3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>
            <a:off x="90625" y="90625"/>
            <a:ext cx="1824000" cy="49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328550" y="5778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HOME</a:t>
            </a:r>
            <a:endParaRPr b="1" sz="1100"/>
          </a:p>
        </p:txBody>
      </p:sp>
      <p:sp>
        <p:nvSpPr>
          <p:cNvPr id="278" name="Google Shape;278;p26"/>
          <p:cNvSpPr/>
          <p:nvPr/>
        </p:nvSpPr>
        <p:spPr>
          <a:xfrm>
            <a:off x="317125" y="9681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LANDING PAGES</a:t>
            </a:r>
            <a:endParaRPr b="1" sz="1100"/>
          </a:p>
        </p:txBody>
      </p:sp>
      <p:cxnSp>
        <p:nvCxnSpPr>
          <p:cNvPr id="279" name="Google Shape;279;p26"/>
          <p:cNvCxnSpPr/>
          <p:nvPr/>
        </p:nvCxnSpPr>
        <p:spPr>
          <a:xfrm flipH="1" rot="10800000">
            <a:off x="2046650" y="509950"/>
            <a:ext cx="70590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0" name="Google Shape;2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0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575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6"/>
          <p:cNvSpPr/>
          <p:nvPr/>
        </p:nvSpPr>
        <p:spPr>
          <a:xfrm>
            <a:off x="8858000" y="164713"/>
            <a:ext cx="129125" cy="1236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 txBox="1"/>
          <p:nvPr/>
        </p:nvSpPr>
        <p:spPr>
          <a:xfrm>
            <a:off x="2121075" y="519925"/>
            <a:ext cx="15714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Notifications</a:t>
            </a:r>
            <a:endParaRPr b="1" sz="900">
              <a:solidFill>
                <a:schemeClr val="dk2"/>
              </a:solidFill>
            </a:endParaRPr>
          </a:p>
        </p:txBody>
      </p:sp>
      <p:pic>
        <p:nvPicPr>
          <p:cNvPr id="284" name="Google Shape;284;p2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5100" y="803099"/>
            <a:ext cx="3185175" cy="19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/>
          <p:nvPr/>
        </p:nvSpPr>
        <p:spPr>
          <a:xfrm>
            <a:off x="2046650" y="3034238"/>
            <a:ext cx="6811200" cy="20445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graphicFrame>
        <p:nvGraphicFramePr>
          <p:cNvPr id="286" name="Google Shape;286;p26"/>
          <p:cNvGraphicFramePr/>
          <p:nvPr/>
        </p:nvGraphicFramePr>
        <p:xfrm>
          <a:off x="2447675" y="3234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{92089DFB-96A9-4275-9114-542B3A67DEBF}</a:tableStyleId>
              </a:tblPr>
              <a:tblGrid>
                <a:gridCol w="858450"/>
                <a:gridCol w="858450"/>
                <a:gridCol w="858450"/>
                <a:gridCol w="858450"/>
                <a:gridCol w="858450"/>
                <a:gridCol w="858450"/>
                <a:gridCol w="858450"/>
              </a:tblGrid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 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 Type</a:t>
                      </a:r>
                      <a:endParaRPr b="1"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Institution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Description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Issue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Document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Status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1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ABS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Landing page for fashion design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Task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abc.pdf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In review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ALC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Landing page for 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Update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xyz.pdf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Done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/>
          <p:nvPr/>
        </p:nvSpPr>
        <p:spPr>
          <a:xfrm>
            <a:off x="90625" y="90625"/>
            <a:ext cx="1824000" cy="49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328550" y="5778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HOME</a:t>
            </a:r>
            <a:endParaRPr b="1" sz="1100"/>
          </a:p>
        </p:txBody>
      </p:sp>
      <p:sp>
        <p:nvSpPr>
          <p:cNvPr id="293" name="Google Shape;293;p27"/>
          <p:cNvSpPr/>
          <p:nvPr/>
        </p:nvSpPr>
        <p:spPr>
          <a:xfrm>
            <a:off x="317125" y="9681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LANDING PAGES</a:t>
            </a:r>
            <a:endParaRPr b="1" sz="1100"/>
          </a:p>
        </p:txBody>
      </p:sp>
      <p:cxnSp>
        <p:nvCxnSpPr>
          <p:cNvPr id="294" name="Google Shape;294;p27"/>
          <p:cNvCxnSpPr/>
          <p:nvPr/>
        </p:nvCxnSpPr>
        <p:spPr>
          <a:xfrm flipH="1" rot="10800000">
            <a:off x="2046650" y="509950"/>
            <a:ext cx="70590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7"/>
          <p:cNvSpPr/>
          <p:nvPr/>
        </p:nvSpPr>
        <p:spPr>
          <a:xfrm>
            <a:off x="2046650" y="815700"/>
            <a:ext cx="6811200" cy="41382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96" name="Google Shape;2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0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575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/>
          <p:nvPr/>
        </p:nvSpPr>
        <p:spPr>
          <a:xfrm>
            <a:off x="8858000" y="164713"/>
            <a:ext cx="129125" cy="1236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9" name="Google Shape;299;p27"/>
          <p:cNvGraphicFramePr/>
          <p:nvPr/>
        </p:nvGraphicFramePr>
        <p:xfrm>
          <a:off x="2187275" y="1033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{92089DFB-96A9-4275-9114-542B3A67DEBF}</a:tableStyleId>
              </a:tblPr>
              <a:tblGrid>
                <a:gridCol w="718025"/>
                <a:gridCol w="718025"/>
                <a:gridCol w="718025"/>
                <a:gridCol w="718025"/>
                <a:gridCol w="718025"/>
                <a:gridCol w="718025"/>
                <a:gridCol w="718025"/>
                <a:gridCol w="718025"/>
                <a:gridCol w="718025"/>
              </a:tblGrid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 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 Type</a:t>
                      </a:r>
                      <a:endParaRPr b="1"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Institution </a:t>
                      </a:r>
                      <a:r>
                        <a:rPr b="1" lang="en" sz="700"/>
                        <a:t>Type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Description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Issue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Status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Document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Assignee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Action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ABS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Landing page for fashion design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Task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To Do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abc.pdf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Vijender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ALC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Landing page for 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Update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To Do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xyz.pdf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Jitender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AAFT Online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Landing page for 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Task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In Review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xyz.pdf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Vijender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AAFT Raipur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Landing page for 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Update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In Review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xyz.pdf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Jitender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0" name="Google Shape;300;p27"/>
          <p:cNvSpPr txBox="1"/>
          <p:nvPr/>
        </p:nvSpPr>
        <p:spPr>
          <a:xfrm>
            <a:off x="1968675" y="519925"/>
            <a:ext cx="15714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LANDING PAGES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8103575" y="616775"/>
            <a:ext cx="753300" cy="1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Create</a:t>
            </a:r>
            <a:endParaRPr b="1" sz="800"/>
          </a:p>
        </p:txBody>
      </p:sp>
      <p:pic>
        <p:nvPicPr>
          <p:cNvPr id="302" name="Google Shape;30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3575" y="1520750"/>
            <a:ext cx="159226" cy="15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3575" y="2123363"/>
            <a:ext cx="159226" cy="15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3575" y="2942913"/>
            <a:ext cx="159226" cy="15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3575" y="3708663"/>
            <a:ext cx="159226" cy="1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/>
          <p:nvPr/>
        </p:nvSpPr>
        <p:spPr>
          <a:xfrm>
            <a:off x="2035875" y="232200"/>
            <a:ext cx="4626900" cy="4851300"/>
          </a:xfrm>
          <a:prstGeom prst="rect">
            <a:avLst/>
          </a:prstGeom>
          <a:solidFill>
            <a:srgbClr val="FDFD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825" y="232200"/>
            <a:ext cx="267375" cy="267375"/>
          </a:xfrm>
          <a:prstGeom prst="rect">
            <a:avLst/>
          </a:prstGeom>
          <a:solidFill>
            <a:srgbClr val="FDFDFD"/>
          </a:solidFill>
          <a:ln>
            <a:noFill/>
          </a:ln>
        </p:spPr>
      </p:pic>
      <p:pic>
        <p:nvPicPr>
          <p:cNvPr id="312" name="Google Shape;3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125" y="275250"/>
            <a:ext cx="181275" cy="1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/>
          <p:nvPr/>
        </p:nvSpPr>
        <p:spPr>
          <a:xfrm>
            <a:off x="2713800" y="725250"/>
            <a:ext cx="31098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Type</a:t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2713800" y="1519263"/>
            <a:ext cx="31098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Name</a:t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2713800" y="2278788"/>
            <a:ext cx="31098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Assignee </a:t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2713800" y="2658563"/>
            <a:ext cx="31098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Type			</a:t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2713800" y="3412100"/>
            <a:ext cx="3109800" cy="6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2713800" y="1122263"/>
            <a:ext cx="31098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Institution </a:t>
            </a:r>
            <a:r>
              <a:rPr lang="en"/>
              <a:t>Type</a:t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2713800" y="4648900"/>
            <a:ext cx="14634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</a:t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>
            <a:off x="4317000" y="4648900"/>
            <a:ext cx="15066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</a:t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5604838" y="834738"/>
            <a:ext cx="129000" cy="930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13800" y="3038313"/>
            <a:ext cx="14634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r>
              <a:rPr lang="en"/>
              <a:t>			</a:t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4338600" y="3038325"/>
            <a:ext cx="14634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</a:t>
            </a:r>
            <a:r>
              <a:rPr lang="en"/>
              <a:t>	</a:t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2713800" y="4182929"/>
            <a:ext cx="3109800" cy="40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2821400" y="4251025"/>
            <a:ext cx="990000" cy="267300"/>
          </a:xfrm>
          <a:prstGeom prst="rect">
            <a:avLst/>
          </a:prstGeom>
          <a:solidFill>
            <a:srgbClr val="EDF2FA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326" name="Google Shape;326;p28"/>
          <p:cNvSpPr txBox="1"/>
          <p:nvPr/>
        </p:nvSpPr>
        <p:spPr>
          <a:xfrm>
            <a:off x="2218800" y="284075"/>
            <a:ext cx="129000" cy="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2132750" y="177275"/>
            <a:ext cx="236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New Landing Page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28" name="Google Shape;328;p28"/>
          <p:cNvSpPr/>
          <p:nvPr/>
        </p:nvSpPr>
        <p:spPr>
          <a:xfrm>
            <a:off x="2713800" y="1899025"/>
            <a:ext cx="31098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329" name="Google Shape;329;p28"/>
          <p:cNvSpPr/>
          <p:nvPr/>
        </p:nvSpPr>
        <p:spPr>
          <a:xfrm>
            <a:off x="5604838" y="1250788"/>
            <a:ext cx="129000" cy="930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8"/>
          <p:cNvSpPr/>
          <p:nvPr/>
        </p:nvSpPr>
        <p:spPr>
          <a:xfrm>
            <a:off x="5604838" y="1666838"/>
            <a:ext cx="129000" cy="930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/>
          <p:nvPr/>
        </p:nvSpPr>
        <p:spPr>
          <a:xfrm>
            <a:off x="5604838" y="2768038"/>
            <a:ext cx="129000" cy="930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5604838" y="3131388"/>
            <a:ext cx="129000" cy="930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3988138" y="3144813"/>
            <a:ext cx="129000" cy="930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/>
          <p:nvPr/>
        </p:nvSpPr>
        <p:spPr>
          <a:xfrm>
            <a:off x="90625" y="90625"/>
            <a:ext cx="1824000" cy="49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328550" y="5778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HOME</a:t>
            </a:r>
            <a:endParaRPr b="1" sz="1100"/>
          </a:p>
        </p:txBody>
      </p:sp>
      <p:sp>
        <p:nvSpPr>
          <p:cNvPr id="340" name="Google Shape;340;p29"/>
          <p:cNvSpPr/>
          <p:nvPr/>
        </p:nvSpPr>
        <p:spPr>
          <a:xfrm>
            <a:off x="317125" y="9681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LANDING PAGES</a:t>
            </a:r>
            <a:endParaRPr b="1" sz="1100"/>
          </a:p>
        </p:txBody>
      </p:sp>
      <p:sp>
        <p:nvSpPr>
          <p:cNvPr id="341" name="Google Shape;341;p29"/>
          <p:cNvSpPr/>
          <p:nvPr/>
        </p:nvSpPr>
        <p:spPr>
          <a:xfrm>
            <a:off x="328550" y="13584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SETTINGS</a:t>
            </a:r>
            <a:endParaRPr b="1" sz="1100"/>
          </a:p>
        </p:txBody>
      </p:sp>
      <p:cxnSp>
        <p:nvCxnSpPr>
          <p:cNvPr id="342" name="Google Shape;342;p29"/>
          <p:cNvCxnSpPr/>
          <p:nvPr/>
        </p:nvCxnSpPr>
        <p:spPr>
          <a:xfrm flipH="1" rot="10800000">
            <a:off x="2046650" y="509950"/>
            <a:ext cx="70590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3" name="Google Shape;3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0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575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/>
          <p:nvPr/>
        </p:nvSpPr>
        <p:spPr>
          <a:xfrm>
            <a:off x="8858000" y="164713"/>
            <a:ext cx="129125" cy="1236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 txBox="1"/>
          <p:nvPr/>
        </p:nvSpPr>
        <p:spPr>
          <a:xfrm>
            <a:off x="1968675" y="519925"/>
            <a:ext cx="15714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Title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347" name="Google Shape;347;p29"/>
          <p:cNvSpPr/>
          <p:nvPr/>
        </p:nvSpPr>
        <p:spPr>
          <a:xfrm>
            <a:off x="2046650" y="815700"/>
            <a:ext cx="4325700" cy="8145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Description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48" name="Google Shape;348;p29"/>
          <p:cNvSpPr/>
          <p:nvPr/>
        </p:nvSpPr>
        <p:spPr>
          <a:xfrm>
            <a:off x="6888850" y="968100"/>
            <a:ext cx="2098200" cy="41073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49" name="Google Shape;349;p29"/>
          <p:cNvSpPr/>
          <p:nvPr/>
        </p:nvSpPr>
        <p:spPr>
          <a:xfrm>
            <a:off x="2046650" y="2183025"/>
            <a:ext cx="4379400" cy="28923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2046650" y="1630200"/>
            <a:ext cx="1527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abc.pdf</a:t>
            </a:r>
            <a:endParaRPr sz="1800" u="sng">
              <a:solidFill>
                <a:schemeClr val="dk2"/>
              </a:solidFill>
            </a:endParaRPr>
          </a:p>
        </p:txBody>
      </p:sp>
      <p:pic>
        <p:nvPicPr>
          <p:cNvPr id="351" name="Google Shape;35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4000" y="1706350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2450" y="1706350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9"/>
          <p:cNvSpPr/>
          <p:nvPr/>
        </p:nvSpPr>
        <p:spPr>
          <a:xfrm>
            <a:off x="6888850" y="643525"/>
            <a:ext cx="537900" cy="2718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Do</a:t>
            </a:r>
            <a:endParaRPr sz="800"/>
          </a:p>
        </p:txBody>
      </p:sp>
      <p:sp>
        <p:nvSpPr>
          <p:cNvPr id="354" name="Google Shape;354;p29"/>
          <p:cNvSpPr/>
          <p:nvPr/>
        </p:nvSpPr>
        <p:spPr>
          <a:xfrm>
            <a:off x="7271950" y="735363"/>
            <a:ext cx="104175" cy="881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2251600" y="2470875"/>
            <a:ext cx="3830100" cy="3534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comments</a:t>
            </a:r>
            <a:endParaRPr/>
          </a:p>
        </p:txBody>
      </p:sp>
      <p:pic>
        <p:nvPicPr>
          <p:cNvPr id="356" name="Google Shape;35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5450" y="1665538"/>
            <a:ext cx="353400" cy="3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9"/>
          <p:cNvSpPr/>
          <p:nvPr/>
        </p:nvSpPr>
        <p:spPr>
          <a:xfrm>
            <a:off x="2251600" y="2923550"/>
            <a:ext cx="3830100" cy="3534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comments</a:t>
            </a:r>
            <a:endParaRPr/>
          </a:p>
        </p:txBody>
      </p:sp>
      <p:sp>
        <p:nvSpPr>
          <p:cNvPr id="358" name="Google Shape;358;p29"/>
          <p:cNvSpPr txBox="1"/>
          <p:nvPr/>
        </p:nvSpPr>
        <p:spPr>
          <a:xfrm>
            <a:off x="6985675" y="1086007"/>
            <a:ext cx="20013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Organization Type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Course Type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Course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Assignee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Priority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Development Type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/>
          <p:nvPr/>
        </p:nvSpPr>
        <p:spPr>
          <a:xfrm>
            <a:off x="90625" y="90625"/>
            <a:ext cx="1824000" cy="49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/>
          <p:nvPr/>
        </p:nvSpPr>
        <p:spPr>
          <a:xfrm>
            <a:off x="328550" y="5778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HOME</a:t>
            </a:r>
            <a:endParaRPr b="1" sz="1100"/>
          </a:p>
        </p:txBody>
      </p:sp>
      <p:sp>
        <p:nvSpPr>
          <p:cNvPr id="365" name="Google Shape;365;p30"/>
          <p:cNvSpPr/>
          <p:nvPr/>
        </p:nvSpPr>
        <p:spPr>
          <a:xfrm>
            <a:off x="317125" y="9681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LANDING PAGES</a:t>
            </a:r>
            <a:endParaRPr b="1" sz="1100"/>
          </a:p>
        </p:txBody>
      </p:sp>
      <p:cxnSp>
        <p:nvCxnSpPr>
          <p:cNvPr id="366" name="Google Shape;366;p30"/>
          <p:cNvCxnSpPr/>
          <p:nvPr/>
        </p:nvCxnSpPr>
        <p:spPr>
          <a:xfrm flipH="1" rot="10800000">
            <a:off x="2046650" y="509950"/>
            <a:ext cx="70590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0"/>
          <p:cNvSpPr/>
          <p:nvPr/>
        </p:nvSpPr>
        <p:spPr>
          <a:xfrm>
            <a:off x="2046650" y="815700"/>
            <a:ext cx="6811200" cy="41382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368" name="Google Shape;3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0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575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0"/>
          <p:cNvSpPr/>
          <p:nvPr/>
        </p:nvSpPr>
        <p:spPr>
          <a:xfrm>
            <a:off x="8858000" y="164713"/>
            <a:ext cx="129125" cy="1236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 txBox="1"/>
          <p:nvPr/>
        </p:nvSpPr>
        <p:spPr>
          <a:xfrm>
            <a:off x="1968675" y="519925"/>
            <a:ext cx="15714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Campaigns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317125" y="17394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SETTINGS</a:t>
            </a:r>
            <a:endParaRPr b="1" sz="1100"/>
          </a:p>
        </p:txBody>
      </p:sp>
      <p:sp>
        <p:nvSpPr>
          <p:cNvPr id="373" name="Google Shape;373;p30"/>
          <p:cNvSpPr/>
          <p:nvPr/>
        </p:nvSpPr>
        <p:spPr>
          <a:xfrm>
            <a:off x="317125" y="135375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Campaigns</a:t>
            </a:r>
            <a:endParaRPr b="1" sz="1100"/>
          </a:p>
        </p:txBody>
      </p:sp>
      <p:graphicFrame>
        <p:nvGraphicFramePr>
          <p:cNvPr id="374" name="Google Shape;374;p30"/>
          <p:cNvGraphicFramePr/>
          <p:nvPr/>
        </p:nvGraphicFramePr>
        <p:xfrm>
          <a:off x="2240075" y="1109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{92089DFB-96A9-4275-9114-542B3A67DEBF}</a:tableStyleId>
              </a:tblPr>
              <a:tblGrid>
                <a:gridCol w="906750"/>
                <a:gridCol w="906750"/>
                <a:gridCol w="906750"/>
                <a:gridCol w="906750"/>
                <a:gridCol w="906750"/>
                <a:gridCol w="906750"/>
                <a:gridCol w="906750"/>
              </a:tblGrid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 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 Type</a:t>
                      </a:r>
                      <a:endParaRPr b="1"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Agency Type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Campaign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Platform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Campaign Status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Action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HO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AOLT_HO_FDN_190823_New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Facebook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New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GENY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GENY_AAFT_Diploma_in_FashionDesign_(21-45)_Conversion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Facebook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Active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5" name="Google Shape;3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1175" y="1640875"/>
            <a:ext cx="159226" cy="15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1175" y="2118750"/>
            <a:ext cx="159226" cy="1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/>
          <p:nvPr/>
        </p:nvSpPr>
        <p:spPr>
          <a:xfrm>
            <a:off x="2035875" y="210400"/>
            <a:ext cx="4626900" cy="4851300"/>
          </a:xfrm>
          <a:prstGeom prst="rect">
            <a:avLst/>
          </a:prstGeom>
          <a:solidFill>
            <a:srgbClr val="FDFD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825" y="232200"/>
            <a:ext cx="267375" cy="267375"/>
          </a:xfrm>
          <a:prstGeom prst="rect">
            <a:avLst/>
          </a:prstGeom>
          <a:solidFill>
            <a:srgbClr val="FDFDFD"/>
          </a:solidFill>
          <a:ln>
            <a:noFill/>
          </a:ln>
        </p:spPr>
      </p:pic>
      <p:pic>
        <p:nvPicPr>
          <p:cNvPr id="383" name="Google Shape;3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125" y="275250"/>
            <a:ext cx="181275" cy="1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1"/>
          <p:cNvSpPr/>
          <p:nvPr/>
        </p:nvSpPr>
        <p:spPr>
          <a:xfrm>
            <a:off x="2713800" y="725250"/>
            <a:ext cx="31098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Institution</a:t>
            </a: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2713800" y="1519263"/>
            <a:ext cx="31098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Source</a:t>
            </a:r>
            <a:endParaRPr/>
          </a:p>
        </p:txBody>
      </p:sp>
      <p:sp>
        <p:nvSpPr>
          <p:cNvPr id="386" name="Google Shape;386;p31"/>
          <p:cNvSpPr/>
          <p:nvPr/>
        </p:nvSpPr>
        <p:spPr>
          <a:xfrm>
            <a:off x="2713800" y="1916263"/>
            <a:ext cx="31098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2713800" y="2740363"/>
            <a:ext cx="31098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2713800" y="1122263"/>
            <a:ext cx="31098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r>
              <a:rPr lang="en"/>
              <a:t>Type</a:t>
            </a:r>
            <a:endParaRPr/>
          </a:p>
        </p:txBody>
      </p:sp>
      <p:sp>
        <p:nvSpPr>
          <p:cNvPr id="389" name="Google Shape;389;p31"/>
          <p:cNvSpPr/>
          <p:nvPr/>
        </p:nvSpPr>
        <p:spPr>
          <a:xfrm>
            <a:off x="2756850" y="3809075"/>
            <a:ext cx="14634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Approve</a:t>
            </a:r>
            <a:endParaRPr/>
          </a:p>
        </p:txBody>
      </p:sp>
      <p:sp>
        <p:nvSpPr>
          <p:cNvPr id="390" name="Google Shape;390;p31"/>
          <p:cNvSpPr/>
          <p:nvPr/>
        </p:nvSpPr>
        <p:spPr>
          <a:xfrm>
            <a:off x="4317000" y="3809075"/>
            <a:ext cx="15066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Reject</a:t>
            </a: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5578700" y="811350"/>
            <a:ext cx="181275" cy="1291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5578700" y="1213700"/>
            <a:ext cx="181275" cy="1291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5578700" y="1610713"/>
            <a:ext cx="181275" cy="1291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5578700" y="2801725"/>
            <a:ext cx="181275" cy="1291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"/>
          <p:cNvSpPr txBox="1"/>
          <p:nvPr/>
        </p:nvSpPr>
        <p:spPr>
          <a:xfrm>
            <a:off x="2132750" y="177275"/>
            <a:ext cx="236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Campaign Approval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96" name="Google Shape;396;p31"/>
          <p:cNvSpPr/>
          <p:nvPr/>
        </p:nvSpPr>
        <p:spPr>
          <a:xfrm>
            <a:off x="2713800" y="2328325"/>
            <a:ext cx="31098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358700" y="102150"/>
            <a:ext cx="3938400" cy="44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176450" y="628400"/>
            <a:ext cx="22275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Name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176450" y="1168175"/>
            <a:ext cx="2227500" cy="3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263300" y="1664900"/>
            <a:ext cx="14313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Forgot password?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197800" y="2075525"/>
            <a:ext cx="2227500" cy="3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idx="4294967295" type="ctrTitle"/>
          </p:nvPr>
        </p:nvSpPr>
        <p:spPr>
          <a:xfrm>
            <a:off x="311708" y="12503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 Admin</a:t>
            </a:r>
            <a:r>
              <a:rPr lang="en" sz="3400"/>
              <a:t> Dashboard  </a:t>
            </a:r>
            <a:endParaRPr sz="3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/>
          <p:nvPr/>
        </p:nvSpPr>
        <p:spPr>
          <a:xfrm>
            <a:off x="90625" y="90625"/>
            <a:ext cx="1824000" cy="49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"/>
          <p:cNvSpPr/>
          <p:nvPr/>
        </p:nvSpPr>
        <p:spPr>
          <a:xfrm>
            <a:off x="328550" y="5778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HOME</a:t>
            </a:r>
            <a:endParaRPr b="1" sz="1100"/>
          </a:p>
        </p:txBody>
      </p:sp>
      <p:sp>
        <p:nvSpPr>
          <p:cNvPr id="408" name="Google Shape;408;p33"/>
          <p:cNvSpPr/>
          <p:nvPr/>
        </p:nvSpPr>
        <p:spPr>
          <a:xfrm>
            <a:off x="317125" y="9681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LANDING PAGES</a:t>
            </a:r>
            <a:endParaRPr b="1" sz="1100"/>
          </a:p>
        </p:txBody>
      </p:sp>
      <p:cxnSp>
        <p:nvCxnSpPr>
          <p:cNvPr id="409" name="Google Shape;409;p33"/>
          <p:cNvCxnSpPr/>
          <p:nvPr/>
        </p:nvCxnSpPr>
        <p:spPr>
          <a:xfrm flipH="1" rot="10800000">
            <a:off x="2046650" y="509950"/>
            <a:ext cx="70590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33"/>
          <p:cNvSpPr/>
          <p:nvPr/>
        </p:nvSpPr>
        <p:spPr>
          <a:xfrm>
            <a:off x="2186525" y="3093425"/>
            <a:ext cx="6671400" cy="20130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411" name="Google Shape;4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0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575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3"/>
          <p:cNvSpPr/>
          <p:nvPr/>
        </p:nvSpPr>
        <p:spPr>
          <a:xfrm>
            <a:off x="8858000" y="164713"/>
            <a:ext cx="129125" cy="1236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3"/>
          <p:cNvSpPr txBox="1"/>
          <p:nvPr/>
        </p:nvSpPr>
        <p:spPr>
          <a:xfrm>
            <a:off x="2121075" y="519925"/>
            <a:ext cx="15714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Notifications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415" name="Google Shape;415;p33"/>
          <p:cNvSpPr/>
          <p:nvPr/>
        </p:nvSpPr>
        <p:spPr>
          <a:xfrm>
            <a:off x="328550" y="13584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SETTINGS</a:t>
            </a:r>
            <a:endParaRPr b="1" sz="1100"/>
          </a:p>
        </p:txBody>
      </p:sp>
      <p:pic>
        <p:nvPicPr>
          <p:cNvPr id="416" name="Google Shape;416;p33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225" y="693850"/>
            <a:ext cx="3607374" cy="223056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3"/>
          <p:cNvSpPr/>
          <p:nvPr/>
        </p:nvSpPr>
        <p:spPr>
          <a:xfrm>
            <a:off x="317125" y="13584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CAMPAIGNS</a:t>
            </a:r>
            <a:endParaRPr b="1" sz="1100"/>
          </a:p>
        </p:txBody>
      </p:sp>
      <p:sp>
        <p:nvSpPr>
          <p:cNvPr id="418" name="Google Shape;418;p33"/>
          <p:cNvSpPr/>
          <p:nvPr/>
        </p:nvSpPr>
        <p:spPr>
          <a:xfrm>
            <a:off x="317125" y="17394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SETTINGS</a:t>
            </a:r>
            <a:endParaRPr b="1" sz="1100"/>
          </a:p>
        </p:txBody>
      </p:sp>
      <p:sp>
        <p:nvSpPr>
          <p:cNvPr id="419" name="Google Shape;419;p33"/>
          <p:cNvSpPr/>
          <p:nvPr/>
        </p:nvSpPr>
        <p:spPr>
          <a:xfrm>
            <a:off x="2186525" y="792425"/>
            <a:ext cx="3045300" cy="19128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graphicFrame>
        <p:nvGraphicFramePr>
          <p:cNvPr id="420" name="Google Shape;420;p33"/>
          <p:cNvGraphicFramePr/>
          <p:nvPr/>
        </p:nvGraphicFramePr>
        <p:xfrm>
          <a:off x="2563888" y="98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{92089DFB-96A9-4275-9114-542B3A67DEBF}</a:tableStyleId>
              </a:tblPr>
              <a:tblGrid>
                <a:gridCol w="1015675"/>
                <a:gridCol w="1015675"/>
              </a:tblGrid>
              <a:tr h="20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Campaign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Status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AOLT_HO_FDN_190823_New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Approved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HO_AAFT_Diploma_in_FashionDesign_(21-45)_Conversion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Rejected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1" name="Google Shape;421;p33"/>
          <p:cNvGraphicFramePr/>
          <p:nvPr/>
        </p:nvGraphicFramePr>
        <p:xfrm>
          <a:off x="2571575" y="3255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{92089DFB-96A9-4275-9114-542B3A67DEBF}</a:tableStyleId>
              </a:tblPr>
              <a:tblGrid>
                <a:gridCol w="858450"/>
                <a:gridCol w="858450"/>
                <a:gridCol w="858450"/>
                <a:gridCol w="858450"/>
                <a:gridCol w="858450"/>
                <a:gridCol w="858450"/>
                <a:gridCol w="858450"/>
              </a:tblGrid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 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 Type</a:t>
                      </a:r>
                      <a:endParaRPr b="1"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Institution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Description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Issue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Document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Status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1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ABS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Landing page for fashion design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Task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abc.pdf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In review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ALC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Landing page for 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Update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xyz.pdf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Done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/>
          <p:nvPr/>
        </p:nvSpPr>
        <p:spPr>
          <a:xfrm>
            <a:off x="90625" y="90625"/>
            <a:ext cx="1824000" cy="49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328550" y="5778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HOME</a:t>
            </a:r>
            <a:endParaRPr b="1" sz="1100"/>
          </a:p>
        </p:txBody>
      </p:sp>
      <p:sp>
        <p:nvSpPr>
          <p:cNvPr id="428" name="Google Shape;428;p34"/>
          <p:cNvSpPr/>
          <p:nvPr/>
        </p:nvSpPr>
        <p:spPr>
          <a:xfrm>
            <a:off x="317125" y="9681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LANDING PAGES</a:t>
            </a:r>
            <a:endParaRPr b="1" sz="1100"/>
          </a:p>
        </p:txBody>
      </p:sp>
      <p:cxnSp>
        <p:nvCxnSpPr>
          <p:cNvPr id="429" name="Google Shape;429;p34"/>
          <p:cNvCxnSpPr/>
          <p:nvPr/>
        </p:nvCxnSpPr>
        <p:spPr>
          <a:xfrm flipH="1" rot="10800000">
            <a:off x="2046650" y="509950"/>
            <a:ext cx="70590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34"/>
          <p:cNvSpPr/>
          <p:nvPr/>
        </p:nvSpPr>
        <p:spPr>
          <a:xfrm>
            <a:off x="2046650" y="815700"/>
            <a:ext cx="6811200" cy="41382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431" name="Google Shape;4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0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575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4"/>
          <p:cNvSpPr/>
          <p:nvPr/>
        </p:nvSpPr>
        <p:spPr>
          <a:xfrm>
            <a:off x="8858000" y="164713"/>
            <a:ext cx="129125" cy="1236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4"/>
          <p:cNvSpPr txBox="1"/>
          <p:nvPr/>
        </p:nvSpPr>
        <p:spPr>
          <a:xfrm>
            <a:off x="1968675" y="519925"/>
            <a:ext cx="15714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Landing Pages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317125" y="17394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SETTINGS</a:t>
            </a:r>
            <a:endParaRPr b="1" sz="1100"/>
          </a:p>
        </p:txBody>
      </p:sp>
      <p:sp>
        <p:nvSpPr>
          <p:cNvPr id="436" name="Google Shape;436;p34"/>
          <p:cNvSpPr/>
          <p:nvPr/>
        </p:nvSpPr>
        <p:spPr>
          <a:xfrm>
            <a:off x="317125" y="135375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Campaigns</a:t>
            </a:r>
            <a:endParaRPr b="1" sz="1100"/>
          </a:p>
        </p:txBody>
      </p:sp>
      <p:graphicFrame>
        <p:nvGraphicFramePr>
          <p:cNvPr id="437" name="Google Shape;437;p34"/>
          <p:cNvGraphicFramePr/>
          <p:nvPr/>
        </p:nvGraphicFramePr>
        <p:xfrm>
          <a:off x="2307925" y="11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{92089DFB-96A9-4275-9114-542B3A67DEBF}</a:tableStyleId>
              </a:tblPr>
              <a:tblGrid>
                <a:gridCol w="621675"/>
                <a:gridCol w="621675"/>
                <a:gridCol w="621675"/>
                <a:gridCol w="621675"/>
                <a:gridCol w="621675"/>
                <a:gridCol w="621675"/>
                <a:gridCol w="621675"/>
                <a:gridCol w="621675"/>
                <a:gridCol w="621675"/>
                <a:gridCol w="621675"/>
              </a:tblGrid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 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 Type</a:t>
                      </a:r>
                      <a:endParaRPr b="1"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Institution Type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Description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Issue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Status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Document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Assigner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Assignee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Action 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ABS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Landing page for fashion design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Task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To Do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abc.pdf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Abishai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Vijender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MBA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ABS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Landing page for MBA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Update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To Do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xyz.pdf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Abishai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Jitender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8" name="Google Shape;438;p34"/>
          <p:cNvSpPr/>
          <p:nvPr/>
        </p:nvSpPr>
        <p:spPr>
          <a:xfrm>
            <a:off x="8018700" y="1618375"/>
            <a:ext cx="356700" cy="18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View</a:t>
            </a:r>
            <a:endParaRPr sz="600"/>
          </a:p>
        </p:txBody>
      </p:sp>
      <p:sp>
        <p:nvSpPr>
          <p:cNvPr id="439" name="Google Shape;439;p34"/>
          <p:cNvSpPr/>
          <p:nvPr/>
        </p:nvSpPr>
        <p:spPr>
          <a:xfrm>
            <a:off x="8018700" y="2233475"/>
            <a:ext cx="356700" cy="18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View</a:t>
            </a:r>
            <a:endParaRPr sz="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/>
          <p:nvPr/>
        </p:nvSpPr>
        <p:spPr>
          <a:xfrm>
            <a:off x="90625" y="90625"/>
            <a:ext cx="1824000" cy="49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"/>
          <p:cNvSpPr/>
          <p:nvPr/>
        </p:nvSpPr>
        <p:spPr>
          <a:xfrm>
            <a:off x="328550" y="5778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HOME</a:t>
            </a:r>
            <a:endParaRPr b="1" sz="1100"/>
          </a:p>
        </p:txBody>
      </p:sp>
      <p:sp>
        <p:nvSpPr>
          <p:cNvPr id="446" name="Google Shape;446;p35"/>
          <p:cNvSpPr/>
          <p:nvPr/>
        </p:nvSpPr>
        <p:spPr>
          <a:xfrm>
            <a:off x="317125" y="9681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LANDING PAGES</a:t>
            </a:r>
            <a:endParaRPr b="1" sz="1100"/>
          </a:p>
        </p:txBody>
      </p:sp>
      <p:sp>
        <p:nvSpPr>
          <p:cNvPr id="447" name="Google Shape;447;p35"/>
          <p:cNvSpPr/>
          <p:nvPr/>
        </p:nvSpPr>
        <p:spPr>
          <a:xfrm>
            <a:off x="317125" y="17487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SETTINGS</a:t>
            </a:r>
            <a:endParaRPr b="1" sz="1100"/>
          </a:p>
        </p:txBody>
      </p:sp>
      <p:cxnSp>
        <p:nvCxnSpPr>
          <p:cNvPr id="448" name="Google Shape;448;p35"/>
          <p:cNvCxnSpPr/>
          <p:nvPr/>
        </p:nvCxnSpPr>
        <p:spPr>
          <a:xfrm flipH="1" rot="10800000">
            <a:off x="2046650" y="509950"/>
            <a:ext cx="70590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9" name="Google Shape;4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0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575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5"/>
          <p:cNvSpPr/>
          <p:nvPr/>
        </p:nvSpPr>
        <p:spPr>
          <a:xfrm>
            <a:off x="8858000" y="164713"/>
            <a:ext cx="129125" cy="1236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5"/>
          <p:cNvSpPr txBox="1"/>
          <p:nvPr/>
        </p:nvSpPr>
        <p:spPr>
          <a:xfrm>
            <a:off x="1968675" y="519925"/>
            <a:ext cx="15714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Title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453" name="Google Shape;453;p35"/>
          <p:cNvSpPr/>
          <p:nvPr/>
        </p:nvSpPr>
        <p:spPr>
          <a:xfrm>
            <a:off x="2046650" y="815700"/>
            <a:ext cx="4325700" cy="8145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Description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54" name="Google Shape;454;p35"/>
          <p:cNvSpPr/>
          <p:nvPr/>
        </p:nvSpPr>
        <p:spPr>
          <a:xfrm>
            <a:off x="6888850" y="968100"/>
            <a:ext cx="2098200" cy="41169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55" name="Google Shape;455;p35"/>
          <p:cNvSpPr/>
          <p:nvPr/>
        </p:nvSpPr>
        <p:spPr>
          <a:xfrm>
            <a:off x="2046650" y="2183025"/>
            <a:ext cx="4379400" cy="27495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56" name="Google Shape;456;p35"/>
          <p:cNvSpPr txBox="1"/>
          <p:nvPr/>
        </p:nvSpPr>
        <p:spPr>
          <a:xfrm>
            <a:off x="2046650" y="1630200"/>
            <a:ext cx="1527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abc.pdf</a:t>
            </a:r>
            <a:endParaRPr sz="1800" u="sng">
              <a:solidFill>
                <a:schemeClr val="dk2"/>
              </a:solidFill>
            </a:endParaRPr>
          </a:p>
        </p:txBody>
      </p:sp>
      <p:pic>
        <p:nvPicPr>
          <p:cNvPr id="457" name="Google Shape;45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4000" y="1706350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2450" y="1706350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5"/>
          <p:cNvSpPr/>
          <p:nvPr/>
        </p:nvSpPr>
        <p:spPr>
          <a:xfrm>
            <a:off x="6888850" y="643525"/>
            <a:ext cx="537900" cy="2718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Do</a:t>
            </a:r>
            <a:endParaRPr sz="800"/>
          </a:p>
        </p:txBody>
      </p:sp>
      <p:sp>
        <p:nvSpPr>
          <p:cNvPr id="460" name="Google Shape;460;p35"/>
          <p:cNvSpPr/>
          <p:nvPr/>
        </p:nvSpPr>
        <p:spPr>
          <a:xfrm>
            <a:off x="7271950" y="735363"/>
            <a:ext cx="104175" cy="881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2251600" y="2470875"/>
            <a:ext cx="3830100" cy="3534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comments</a:t>
            </a:r>
            <a:endParaRPr/>
          </a:p>
        </p:txBody>
      </p:sp>
      <p:pic>
        <p:nvPicPr>
          <p:cNvPr id="462" name="Google Shape;46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5450" y="1665538"/>
            <a:ext cx="353400" cy="3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5"/>
          <p:cNvSpPr/>
          <p:nvPr/>
        </p:nvSpPr>
        <p:spPr>
          <a:xfrm>
            <a:off x="2251600" y="2923550"/>
            <a:ext cx="3830100" cy="3534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comments</a:t>
            </a:r>
            <a:endParaRPr/>
          </a:p>
        </p:txBody>
      </p:sp>
      <p:sp>
        <p:nvSpPr>
          <p:cNvPr id="464" name="Google Shape;464;p35"/>
          <p:cNvSpPr txBox="1"/>
          <p:nvPr/>
        </p:nvSpPr>
        <p:spPr>
          <a:xfrm>
            <a:off x="6985675" y="1085838"/>
            <a:ext cx="17001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Organization Type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Course Type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Course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Assigner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Priority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Development Type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65" name="Google Shape;465;p35"/>
          <p:cNvSpPr/>
          <p:nvPr/>
        </p:nvSpPr>
        <p:spPr>
          <a:xfrm>
            <a:off x="317125" y="13584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CAMPAIGNS</a:t>
            </a:r>
            <a:endParaRPr b="1"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/>
          <p:nvPr/>
        </p:nvSpPr>
        <p:spPr>
          <a:xfrm>
            <a:off x="90625" y="90625"/>
            <a:ext cx="1824000" cy="49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>
            <a:off x="328550" y="5778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HOME</a:t>
            </a:r>
            <a:endParaRPr b="1" sz="1100"/>
          </a:p>
        </p:txBody>
      </p:sp>
      <p:sp>
        <p:nvSpPr>
          <p:cNvPr id="472" name="Google Shape;472;p36"/>
          <p:cNvSpPr/>
          <p:nvPr/>
        </p:nvSpPr>
        <p:spPr>
          <a:xfrm>
            <a:off x="317125" y="9681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LANDING PAGES</a:t>
            </a:r>
            <a:endParaRPr b="1" sz="1100"/>
          </a:p>
        </p:txBody>
      </p:sp>
      <p:cxnSp>
        <p:nvCxnSpPr>
          <p:cNvPr id="473" name="Google Shape;473;p36"/>
          <p:cNvCxnSpPr/>
          <p:nvPr/>
        </p:nvCxnSpPr>
        <p:spPr>
          <a:xfrm flipH="1" rot="10800000">
            <a:off x="2046650" y="509950"/>
            <a:ext cx="70590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36"/>
          <p:cNvSpPr/>
          <p:nvPr/>
        </p:nvSpPr>
        <p:spPr>
          <a:xfrm>
            <a:off x="2046650" y="815700"/>
            <a:ext cx="6811200" cy="41382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475" name="Google Shape;4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0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575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6"/>
          <p:cNvSpPr/>
          <p:nvPr/>
        </p:nvSpPr>
        <p:spPr>
          <a:xfrm>
            <a:off x="8858000" y="164713"/>
            <a:ext cx="129125" cy="1236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 txBox="1"/>
          <p:nvPr/>
        </p:nvSpPr>
        <p:spPr>
          <a:xfrm>
            <a:off x="1968675" y="519925"/>
            <a:ext cx="15714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Campaigns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479" name="Google Shape;479;p36"/>
          <p:cNvSpPr/>
          <p:nvPr/>
        </p:nvSpPr>
        <p:spPr>
          <a:xfrm>
            <a:off x="317125" y="17394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SETTINGS</a:t>
            </a:r>
            <a:endParaRPr b="1" sz="1100"/>
          </a:p>
        </p:txBody>
      </p:sp>
      <p:sp>
        <p:nvSpPr>
          <p:cNvPr id="480" name="Google Shape;480;p36"/>
          <p:cNvSpPr/>
          <p:nvPr/>
        </p:nvSpPr>
        <p:spPr>
          <a:xfrm>
            <a:off x="317125" y="135375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Campaigns</a:t>
            </a:r>
            <a:endParaRPr b="1" sz="1100"/>
          </a:p>
        </p:txBody>
      </p:sp>
      <p:graphicFrame>
        <p:nvGraphicFramePr>
          <p:cNvPr id="481" name="Google Shape;481;p36"/>
          <p:cNvGraphicFramePr/>
          <p:nvPr/>
        </p:nvGraphicFramePr>
        <p:xfrm>
          <a:off x="2241075" y="994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{92089DFB-96A9-4275-9114-542B3A67DEBF}</a:tableStyleId>
              </a:tblPr>
              <a:tblGrid>
                <a:gridCol w="860625"/>
                <a:gridCol w="860625"/>
                <a:gridCol w="860625"/>
                <a:gridCol w="860625"/>
                <a:gridCol w="860625"/>
                <a:gridCol w="860625"/>
                <a:gridCol w="860625"/>
              </a:tblGrid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Institution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Program Type</a:t>
                      </a:r>
                      <a:endParaRPr b="1"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Campaign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Lead Source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Campaign Status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Action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AAFT - Online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AOLT_HO_FDN_190823_New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Facebook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New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ABS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HO_AAFT_Diploma_in_FashionDesign_(21-45)_Conversion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Facebook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Music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On hold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AAFT - Online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AOLT_HO_FDN_190823_New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Facebook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On hold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ABS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HO_AAFT_Diploma_in_FashionDesign_(21-45)_Conversion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Facebook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Music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Active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2" name="Google Shape;482;p36"/>
          <p:cNvSpPr/>
          <p:nvPr/>
        </p:nvSpPr>
        <p:spPr>
          <a:xfrm>
            <a:off x="7456775" y="1430550"/>
            <a:ext cx="526200" cy="19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Lead Request</a:t>
            </a:r>
            <a:endParaRPr b="1" sz="600"/>
          </a:p>
        </p:txBody>
      </p:sp>
      <p:sp>
        <p:nvSpPr>
          <p:cNvPr id="483" name="Google Shape;483;p36"/>
          <p:cNvSpPr/>
          <p:nvPr/>
        </p:nvSpPr>
        <p:spPr>
          <a:xfrm>
            <a:off x="7456775" y="1971925"/>
            <a:ext cx="526200" cy="19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Allow Edit</a:t>
            </a:r>
            <a:endParaRPr b="1" sz="600"/>
          </a:p>
        </p:txBody>
      </p:sp>
      <p:sp>
        <p:nvSpPr>
          <p:cNvPr id="484" name="Google Shape;484;p36"/>
          <p:cNvSpPr/>
          <p:nvPr/>
        </p:nvSpPr>
        <p:spPr>
          <a:xfrm>
            <a:off x="7456775" y="2754100"/>
            <a:ext cx="526200" cy="19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Allow Delete</a:t>
            </a:r>
            <a:endParaRPr b="1" sz="600"/>
          </a:p>
        </p:txBody>
      </p:sp>
      <p:sp>
        <p:nvSpPr>
          <p:cNvPr id="485" name="Google Shape;485;p36"/>
          <p:cNvSpPr/>
          <p:nvPr/>
        </p:nvSpPr>
        <p:spPr>
          <a:xfrm>
            <a:off x="7456775" y="3536275"/>
            <a:ext cx="526200" cy="19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View</a:t>
            </a:r>
            <a:endParaRPr b="1" sz="600"/>
          </a:p>
        </p:txBody>
      </p:sp>
      <p:sp>
        <p:nvSpPr>
          <p:cNvPr id="486" name="Google Shape;486;p36"/>
          <p:cNvSpPr/>
          <p:nvPr/>
        </p:nvSpPr>
        <p:spPr>
          <a:xfrm>
            <a:off x="7456775" y="2991075"/>
            <a:ext cx="526200" cy="19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View</a:t>
            </a:r>
            <a:endParaRPr b="1" sz="600"/>
          </a:p>
        </p:txBody>
      </p:sp>
      <p:sp>
        <p:nvSpPr>
          <p:cNvPr id="487" name="Google Shape;487;p36"/>
          <p:cNvSpPr/>
          <p:nvPr/>
        </p:nvSpPr>
        <p:spPr>
          <a:xfrm>
            <a:off x="7456775" y="2203700"/>
            <a:ext cx="526200" cy="19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View</a:t>
            </a:r>
            <a:endParaRPr b="1" sz="600"/>
          </a:p>
        </p:txBody>
      </p:sp>
      <p:sp>
        <p:nvSpPr>
          <p:cNvPr id="488" name="Google Shape;488;p36"/>
          <p:cNvSpPr/>
          <p:nvPr/>
        </p:nvSpPr>
        <p:spPr>
          <a:xfrm>
            <a:off x="7456775" y="1668763"/>
            <a:ext cx="526200" cy="19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View</a:t>
            </a:r>
            <a:endParaRPr b="1" sz="600"/>
          </a:p>
        </p:txBody>
      </p:sp>
      <p:sp>
        <p:nvSpPr>
          <p:cNvPr id="489" name="Google Shape;489;p36"/>
          <p:cNvSpPr/>
          <p:nvPr/>
        </p:nvSpPr>
        <p:spPr>
          <a:xfrm>
            <a:off x="7456775" y="3778450"/>
            <a:ext cx="6468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Lead Request Acceptance</a:t>
            </a:r>
            <a:endParaRPr b="1" sz="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7"/>
          <p:cNvSpPr/>
          <p:nvPr/>
        </p:nvSpPr>
        <p:spPr>
          <a:xfrm>
            <a:off x="1347225" y="309950"/>
            <a:ext cx="6606900" cy="18681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495" name="Google Shape;4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9925" y="393600"/>
            <a:ext cx="267375" cy="267375"/>
          </a:xfrm>
          <a:prstGeom prst="rect">
            <a:avLst/>
          </a:prstGeom>
          <a:solidFill>
            <a:srgbClr val="FDFDFD"/>
          </a:solidFill>
          <a:ln>
            <a:noFill/>
          </a:ln>
        </p:spPr>
      </p:pic>
      <p:sp>
        <p:nvSpPr>
          <p:cNvPr id="496" name="Google Shape;496;p37"/>
          <p:cNvSpPr txBox="1"/>
          <p:nvPr/>
        </p:nvSpPr>
        <p:spPr>
          <a:xfrm>
            <a:off x="1670025" y="832850"/>
            <a:ext cx="5993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 you wish to allow the request to edit the campaign?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7" name="Google Shape;497;p37"/>
          <p:cNvSpPr/>
          <p:nvPr/>
        </p:nvSpPr>
        <p:spPr>
          <a:xfrm>
            <a:off x="6103325" y="1661425"/>
            <a:ext cx="7749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Allow</a:t>
            </a:r>
            <a:endParaRPr sz="1200"/>
          </a:p>
        </p:txBody>
      </p:sp>
      <p:sp>
        <p:nvSpPr>
          <p:cNvPr id="498" name="Google Shape;498;p37"/>
          <p:cNvSpPr/>
          <p:nvPr/>
        </p:nvSpPr>
        <p:spPr>
          <a:xfrm>
            <a:off x="7082400" y="1661425"/>
            <a:ext cx="7749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Cancel</a:t>
            </a:r>
            <a:endParaRPr sz="1200"/>
          </a:p>
        </p:txBody>
      </p:sp>
      <p:sp>
        <p:nvSpPr>
          <p:cNvPr id="499" name="Google Shape;499;p37"/>
          <p:cNvSpPr/>
          <p:nvPr/>
        </p:nvSpPr>
        <p:spPr>
          <a:xfrm>
            <a:off x="1363425" y="2743550"/>
            <a:ext cx="6606900" cy="18681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500" name="Google Shape;5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125" y="2827200"/>
            <a:ext cx="267375" cy="267375"/>
          </a:xfrm>
          <a:prstGeom prst="rect">
            <a:avLst/>
          </a:prstGeom>
          <a:solidFill>
            <a:srgbClr val="FDFDFD"/>
          </a:solidFill>
          <a:ln>
            <a:noFill/>
          </a:ln>
        </p:spPr>
      </p:pic>
      <p:sp>
        <p:nvSpPr>
          <p:cNvPr id="501" name="Google Shape;501;p37"/>
          <p:cNvSpPr txBox="1"/>
          <p:nvPr/>
        </p:nvSpPr>
        <p:spPr>
          <a:xfrm>
            <a:off x="1686225" y="3266450"/>
            <a:ext cx="5993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 you wish to allow the request to delete the campaign?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2" name="Google Shape;502;p37"/>
          <p:cNvSpPr/>
          <p:nvPr/>
        </p:nvSpPr>
        <p:spPr>
          <a:xfrm>
            <a:off x="6119525" y="4095025"/>
            <a:ext cx="7749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Allow</a:t>
            </a:r>
            <a:endParaRPr sz="1200"/>
          </a:p>
        </p:txBody>
      </p:sp>
      <p:sp>
        <p:nvSpPr>
          <p:cNvPr id="503" name="Google Shape;503;p37"/>
          <p:cNvSpPr/>
          <p:nvPr/>
        </p:nvSpPr>
        <p:spPr>
          <a:xfrm>
            <a:off x="7098600" y="4095025"/>
            <a:ext cx="7749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Cancel</a:t>
            </a:r>
            <a:endParaRPr sz="1200"/>
          </a:p>
        </p:txBody>
      </p:sp>
      <p:sp>
        <p:nvSpPr>
          <p:cNvPr id="504" name="Google Shape;504;p37"/>
          <p:cNvSpPr txBox="1"/>
          <p:nvPr/>
        </p:nvSpPr>
        <p:spPr>
          <a:xfrm>
            <a:off x="1594700" y="423950"/>
            <a:ext cx="24210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Request to Edit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05" name="Google Shape;505;p37"/>
          <p:cNvSpPr txBox="1"/>
          <p:nvPr/>
        </p:nvSpPr>
        <p:spPr>
          <a:xfrm>
            <a:off x="1594700" y="2804888"/>
            <a:ext cx="24210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Request to Delete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/>
          <p:nvPr/>
        </p:nvSpPr>
        <p:spPr>
          <a:xfrm>
            <a:off x="1347225" y="309950"/>
            <a:ext cx="6606900" cy="18681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511" name="Google Shape;5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9925" y="393600"/>
            <a:ext cx="267375" cy="267375"/>
          </a:xfrm>
          <a:prstGeom prst="rect">
            <a:avLst/>
          </a:prstGeom>
          <a:solidFill>
            <a:srgbClr val="FDFDFD"/>
          </a:solidFill>
          <a:ln>
            <a:noFill/>
          </a:ln>
        </p:spPr>
      </p:pic>
      <p:sp>
        <p:nvSpPr>
          <p:cNvPr id="512" name="Google Shape;512;p38"/>
          <p:cNvSpPr txBox="1"/>
          <p:nvPr/>
        </p:nvSpPr>
        <p:spPr>
          <a:xfrm>
            <a:off x="1670025" y="832850"/>
            <a:ext cx="5993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Do you wish to send the request to check if lead is generated in CRM?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3" name="Google Shape;513;p38"/>
          <p:cNvSpPr/>
          <p:nvPr/>
        </p:nvSpPr>
        <p:spPr>
          <a:xfrm>
            <a:off x="6103325" y="1661425"/>
            <a:ext cx="7749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Request</a:t>
            </a:r>
            <a:endParaRPr sz="1200"/>
          </a:p>
        </p:txBody>
      </p:sp>
      <p:sp>
        <p:nvSpPr>
          <p:cNvPr id="514" name="Google Shape;514;p38"/>
          <p:cNvSpPr/>
          <p:nvPr/>
        </p:nvSpPr>
        <p:spPr>
          <a:xfrm>
            <a:off x="7082400" y="1661425"/>
            <a:ext cx="7749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Cancel</a:t>
            </a:r>
            <a:endParaRPr sz="1200"/>
          </a:p>
        </p:txBody>
      </p:sp>
      <p:sp>
        <p:nvSpPr>
          <p:cNvPr id="515" name="Google Shape;515;p38"/>
          <p:cNvSpPr txBox="1"/>
          <p:nvPr/>
        </p:nvSpPr>
        <p:spPr>
          <a:xfrm>
            <a:off x="1594700" y="423950"/>
            <a:ext cx="24210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Lead Request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16" name="Google Shape;516;p38"/>
          <p:cNvSpPr/>
          <p:nvPr/>
        </p:nvSpPr>
        <p:spPr>
          <a:xfrm>
            <a:off x="1363425" y="2571750"/>
            <a:ext cx="6606900" cy="18681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517" name="Google Shape;5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125" y="2655400"/>
            <a:ext cx="267375" cy="267375"/>
          </a:xfrm>
          <a:prstGeom prst="rect">
            <a:avLst/>
          </a:prstGeom>
          <a:solidFill>
            <a:srgbClr val="FDFDFD"/>
          </a:solidFill>
          <a:ln>
            <a:noFill/>
          </a:ln>
        </p:spPr>
      </p:pic>
      <p:sp>
        <p:nvSpPr>
          <p:cNvPr id="518" name="Google Shape;518;p38"/>
          <p:cNvSpPr txBox="1"/>
          <p:nvPr/>
        </p:nvSpPr>
        <p:spPr>
          <a:xfrm>
            <a:off x="1686225" y="3094650"/>
            <a:ext cx="5993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 you wish to inform that the lead request is generated in CRM 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9" name="Google Shape;519;p38"/>
          <p:cNvSpPr/>
          <p:nvPr/>
        </p:nvSpPr>
        <p:spPr>
          <a:xfrm>
            <a:off x="6119525" y="3923225"/>
            <a:ext cx="7749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Accept</a:t>
            </a:r>
            <a:endParaRPr sz="1200"/>
          </a:p>
        </p:txBody>
      </p:sp>
      <p:sp>
        <p:nvSpPr>
          <p:cNvPr id="520" name="Google Shape;520;p38"/>
          <p:cNvSpPr/>
          <p:nvPr/>
        </p:nvSpPr>
        <p:spPr>
          <a:xfrm>
            <a:off x="7098600" y="3923225"/>
            <a:ext cx="7749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Cancel</a:t>
            </a:r>
            <a:endParaRPr sz="1200"/>
          </a:p>
        </p:txBody>
      </p:sp>
      <p:sp>
        <p:nvSpPr>
          <p:cNvPr id="521" name="Google Shape;521;p38"/>
          <p:cNvSpPr txBox="1"/>
          <p:nvPr/>
        </p:nvSpPr>
        <p:spPr>
          <a:xfrm>
            <a:off x="1610900" y="2685750"/>
            <a:ext cx="24210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Lead Acceptance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"/>
          <p:cNvSpPr/>
          <p:nvPr/>
        </p:nvSpPr>
        <p:spPr>
          <a:xfrm>
            <a:off x="90625" y="90625"/>
            <a:ext cx="1824000" cy="49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9"/>
          <p:cNvSpPr/>
          <p:nvPr/>
        </p:nvSpPr>
        <p:spPr>
          <a:xfrm>
            <a:off x="328550" y="5778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HOME</a:t>
            </a:r>
            <a:endParaRPr b="1" sz="1100"/>
          </a:p>
        </p:txBody>
      </p:sp>
      <p:sp>
        <p:nvSpPr>
          <p:cNvPr id="528" name="Google Shape;528;p39"/>
          <p:cNvSpPr/>
          <p:nvPr/>
        </p:nvSpPr>
        <p:spPr>
          <a:xfrm>
            <a:off x="317125" y="9681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LANDING PAGES</a:t>
            </a:r>
            <a:endParaRPr b="1" sz="1100"/>
          </a:p>
        </p:txBody>
      </p:sp>
      <p:cxnSp>
        <p:nvCxnSpPr>
          <p:cNvPr id="529" name="Google Shape;529;p39"/>
          <p:cNvCxnSpPr/>
          <p:nvPr/>
        </p:nvCxnSpPr>
        <p:spPr>
          <a:xfrm flipH="1" rot="10800000">
            <a:off x="2046650" y="509950"/>
            <a:ext cx="70590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39"/>
          <p:cNvSpPr/>
          <p:nvPr/>
        </p:nvSpPr>
        <p:spPr>
          <a:xfrm>
            <a:off x="2046650" y="815700"/>
            <a:ext cx="6811200" cy="41382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531" name="Google Shape;5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0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575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9"/>
          <p:cNvSpPr/>
          <p:nvPr/>
        </p:nvSpPr>
        <p:spPr>
          <a:xfrm>
            <a:off x="8858000" y="164713"/>
            <a:ext cx="129125" cy="1236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9"/>
          <p:cNvSpPr txBox="1"/>
          <p:nvPr/>
        </p:nvSpPr>
        <p:spPr>
          <a:xfrm>
            <a:off x="1968675" y="519925"/>
            <a:ext cx="15714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Campaigns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317125" y="17394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SETTINGS</a:t>
            </a:r>
            <a:endParaRPr b="1" sz="1100"/>
          </a:p>
        </p:txBody>
      </p:sp>
      <p:sp>
        <p:nvSpPr>
          <p:cNvPr id="536" name="Google Shape;536;p39"/>
          <p:cNvSpPr/>
          <p:nvPr/>
        </p:nvSpPr>
        <p:spPr>
          <a:xfrm>
            <a:off x="317125" y="135375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Campaigns</a:t>
            </a:r>
            <a:endParaRPr b="1" sz="1100"/>
          </a:p>
        </p:txBody>
      </p:sp>
      <p:sp>
        <p:nvSpPr>
          <p:cNvPr id="537" name="Google Shape;537;p39"/>
          <p:cNvSpPr txBox="1"/>
          <p:nvPr/>
        </p:nvSpPr>
        <p:spPr>
          <a:xfrm>
            <a:off x="2175775" y="891900"/>
            <a:ext cx="4659300" cy="3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Institution - AAFT Online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Type - Diploma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Agency - GENY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 Source - Facebook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Location - Tier - 3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 - Persona - 1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- With Fee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Courses - Fashion Design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- 02/02/24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Headline - Course Name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Segment - Women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- Reel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- 800 * 600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- First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 Status - New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 Name - AOLT-HO-FDN-ABC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Adset Name - xyz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Creative - abc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"/>
          <p:cNvSpPr txBox="1"/>
          <p:nvPr>
            <p:ph idx="4294967295" type="ctrTitle"/>
          </p:nvPr>
        </p:nvSpPr>
        <p:spPr>
          <a:xfrm>
            <a:off x="311708" y="12503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 Dashboard  </a:t>
            </a:r>
            <a:endParaRPr sz="3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1"/>
          <p:cNvSpPr/>
          <p:nvPr/>
        </p:nvSpPr>
        <p:spPr>
          <a:xfrm>
            <a:off x="90625" y="90625"/>
            <a:ext cx="1824000" cy="49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328550" y="5778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HOME</a:t>
            </a:r>
            <a:endParaRPr b="1" sz="1100"/>
          </a:p>
        </p:txBody>
      </p:sp>
      <p:sp>
        <p:nvSpPr>
          <p:cNvPr id="549" name="Google Shape;549;p41"/>
          <p:cNvSpPr/>
          <p:nvPr/>
        </p:nvSpPr>
        <p:spPr>
          <a:xfrm>
            <a:off x="317125" y="9681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LANDING PAGES</a:t>
            </a:r>
            <a:endParaRPr b="1" sz="1100"/>
          </a:p>
        </p:txBody>
      </p:sp>
      <p:cxnSp>
        <p:nvCxnSpPr>
          <p:cNvPr id="550" name="Google Shape;550;p41"/>
          <p:cNvCxnSpPr/>
          <p:nvPr/>
        </p:nvCxnSpPr>
        <p:spPr>
          <a:xfrm flipH="1" rot="10800000">
            <a:off x="2046650" y="509950"/>
            <a:ext cx="70590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41"/>
          <p:cNvSpPr/>
          <p:nvPr/>
        </p:nvSpPr>
        <p:spPr>
          <a:xfrm>
            <a:off x="2186525" y="3093425"/>
            <a:ext cx="6671400" cy="20130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552" name="Google Shape;5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0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575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1"/>
          <p:cNvSpPr/>
          <p:nvPr/>
        </p:nvSpPr>
        <p:spPr>
          <a:xfrm>
            <a:off x="8858000" y="164713"/>
            <a:ext cx="129125" cy="1236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1"/>
          <p:cNvSpPr/>
          <p:nvPr/>
        </p:nvSpPr>
        <p:spPr>
          <a:xfrm>
            <a:off x="2186525" y="792425"/>
            <a:ext cx="3045300" cy="19128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graphicFrame>
        <p:nvGraphicFramePr>
          <p:cNvPr id="556" name="Google Shape;556;p41"/>
          <p:cNvGraphicFramePr/>
          <p:nvPr/>
        </p:nvGraphicFramePr>
        <p:xfrm>
          <a:off x="2563888" y="98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{92089DFB-96A9-4275-9114-542B3A67DEBF}</a:tableStyleId>
              </a:tblPr>
              <a:tblGrid>
                <a:gridCol w="841050"/>
                <a:gridCol w="841050"/>
                <a:gridCol w="841050"/>
              </a:tblGrid>
              <a:tr h="20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Description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Issue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Status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Landing page for fashion design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Task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To Do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Landing page for MBA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Bug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To Do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7" name="Google Shape;557;p41"/>
          <p:cNvSpPr txBox="1"/>
          <p:nvPr/>
        </p:nvSpPr>
        <p:spPr>
          <a:xfrm>
            <a:off x="2121075" y="519925"/>
            <a:ext cx="15714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Notifications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328550" y="13584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SETTINGS</a:t>
            </a:r>
            <a:endParaRPr b="1" sz="1100"/>
          </a:p>
        </p:txBody>
      </p:sp>
      <p:graphicFrame>
        <p:nvGraphicFramePr>
          <p:cNvPr id="559" name="Google Shape;559;p41"/>
          <p:cNvGraphicFramePr/>
          <p:nvPr/>
        </p:nvGraphicFramePr>
        <p:xfrm>
          <a:off x="2350975" y="32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{92089DFB-96A9-4275-9114-542B3A67DEBF}</a:tableStyleId>
              </a:tblPr>
              <a:tblGrid>
                <a:gridCol w="781600"/>
                <a:gridCol w="781600"/>
                <a:gridCol w="781600"/>
                <a:gridCol w="781600"/>
                <a:gridCol w="781600"/>
                <a:gridCol w="781600"/>
                <a:gridCol w="781600"/>
                <a:gridCol w="781600"/>
              </a:tblGrid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 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 Type</a:t>
                      </a:r>
                      <a:endParaRPr b="1"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Institution Type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Description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Issue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Status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Document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Action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ABS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Landing page for fashion design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Task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To Do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abc.pdf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MBA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ABS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Landing page for MBA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Update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To Do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xyz.pdf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60" name="Google Shape;560;p41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225" y="693850"/>
            <a:ext cx="3607374" cy="223056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1"/>
          <p:cNvSpPr/>
          <p:nvPr/>
        </p:nvSpPr>
        <p:spPr>
          <a:xfrm>
            <a:off x="317125" y="13584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CAMPAIGNS</a:t>
            </a:r>
            <a:endParaRPr b="1" sz="1100"/>
          </a:p>
        </p:txBody>
      </p:sp>
      <p:pic>
        <p:nvPicPr>
          <p:cNvPr id="562" name="Google Shape;56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6975" y="3721200"/>
            <a:ext cx="129125" cy="1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6975" y="4336825"/>
            <a:ext cx="129125" cy="1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713700" y="48425"/>
            <a:ext cx="2243100" cy="24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AAFT Online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199950" y="48425"/>
            <a:ext cx="2243100" cy="24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AAFT Noida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686200" y="48425"/>
            <a:ext cx="2243100" cy="24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882625" y="2620200"/>
            <a:ext cx="2243100" cy="24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572000" y="2620200"/>
            <a:ext cx="2243100" cy="24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AAFT University </a:t>
            </a:r>
            <a:r>
              <a:rPr lang="en"/>
              <a:t>Raipur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"/>
          <p:cNvSpPr/>
          <p:nvPr/>
        </p:nvSpPr>
        <p:spPr>
          <a:xfrm>
            <a:off x="90625" y="90625"/>
            <a:ext cx="1824000" cy="49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2"/>
          <p:cNvSpPr/>
          <p:nvPr/>
        </p:nvSpPr>
        <p:spPr>
          <a:xfrm>
            <a:off x="328550" y="5778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HOME</a:t>
            </a:r>
            <a:endParaRPr b="1" sz="1100"/>
          </a:p>
        </p:txBody>
      </p:sp>
      <p:sp>
        <p:nvSpPr>
          <p:cNvPr id="570" name="Google Shape;570;p42"/>
          <p:cNvSpPr/>
          <p:nvPr/>
        </p:nvSpPr>
        <p:spPr>
          <a:xfrm>
            <a:off x="317125" y="9681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LANDING PAGES</a:t>
            </a:r>
            <a:endParaRPr b="1" sz="1100"/>
          </a:p>
        </p:txBody>
      </p:sp>
      <p:sp>
        <p:nvSpPr>
          <p:cNvPr id="571" name="Google Shape;571;p42"/>
          <p:cNvSpPr/>
          <p:nvPr/>
        </p:nvSpPr>
        <p:spPr>
          <a:xfrm>
            <a:off x="317125" y="17487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SETTINGS</a:t>
            </a:r>
            <a:endParaRPr b="1" sz="1100"/>
          </a:p>
        </p:txBody>
      </p:sp>
      <p:cxnSp>
        <p:nvCxnSpPr>
          <p:cNvPr id="572" name="Google Shape;572;p42"/>
          <p:cNvCxnSpPr/>
          <p:nvPr/>
        </p:nvCxnSpPr>
        <p:spPr>
          <a:xfrm flipH="1" rot="10800000">
            <a:off x="2046650" y="509950"/>
            <a:ext cx="70590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3" name="Google Shape;5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0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575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2"/>
          <p:cNvSpPr/>
          <p:nvPr/>
        </p:nvSpPr>
        <p:spPr>
          <a:xfrm>
            <a:off x="8858000" y="164713"/>
            <a:ext cx="129125" cy="1236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2"/>
          <p:cNvSpPr txBox="1"/>
          <p:nvPr/>
        </p:nvSpPr>
        <p:spPr>
          <a:xfrm>
            <a:off x="1968675" y="519925"/>
            <a:ext cx="15714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Title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577" name="Google Shape;577;p42"/>
          <p:cNvSpPr/>
          <p:nvPr/>
        </p:nvSpPr>
        <p:spPr>
          <a:xfrm>
            <a:off x="2046650" y="815700"/>
            <a:ext cx="4325700" cy="8145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Description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78" name="Google Shape;578;p42"/>
          <p:cNvSpPr/>
          <p:nvPr/>
        </p:nvSpPr>
        <p:spPr>
          <a:xfrm>
            <a:off x="6888850" y="968100"/>
            <a:ext cx="2098200" cy="41169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79" name="Google Shape;579;p42"/>
          <p:cNvSpPr/>
          <p:nvPr/>
        </p:nvSpPr>
        <p:spPr>
          <a:xfrm>
            <a:off x="2046650" y="2183025"/>
            <a:ext cx="4379400" cy="28923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80" name="Google Shape;580;p42"/>
          <p:cNvSpPr txBox="1"/>
          <p:nvPr/>
        </p:nvSpPr>
        <p:spPr>
          <a:xfrm>
            <a:off x="2046650" y="1630200"/>
            <a:ext cx="1527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abc.pdf</a:t>
            </a:r>
            <a:endParaRPr sz="1800" u="sng">
              <a:solidFill>
                <a:schemeClr val="dk2"/>
              </a:solidFill>
            </a:endParaRPr>
          </a:p>
        </p:txBody>
      </p:sp>
      <p:pic>
        <p:nvPicPr>
          <p:cNvPr id="581" name="Google Shape;58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4000" y="1706350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9225" y="1739950"/>
            <a:ext cx="204600" cy="2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2"/>
          <p:cNvSpPr/>
          <p:nvPr/>
        </p:nvSpPr>
        <p:spPr>
          <a:xfrm>
            <a:off x="6888850" y="643525"/>
            <a:ext cx="537900" cy="2718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Do</a:t>
            </a:r>
            <a:endParaRPr sz="800"/>
          </a:p>
        </p:txBody>
      </p:sp>
      <p:sp>
        <p:nvSpPr>
          <p:cNvPr id="584" name="Google Shape;584;p42"/>
          <p:cNvSpPr/>
          <p:nvPr/>
        </p:nvSpPr>
        <p:spPr>
          <a:xfrm>
            <a:off x="7271950" y="735363"/>
            <a:ext cx="104175" cy="881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2"/>
          <p:cNvSpPr/>
          <p:nvPr/>
        </p:nvSpPr>
        <p:spPr>
          <a:xfrm>
            <a:off x="2251600" y="2470875"/>
            <a:ext cx="3830100" cy="3534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comments</a:t>
            </a:r>
            <a:endParaRPr/>
          </a:p>
        </p:txBody>
      </p:sp>
      <p:pic>
        <p:nvPicPr>
          <p:cNvPr id="586" name="Google Shape;586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7250" y="1706350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42"/>
          <p:cNvSpPr/>
          <p:nvPr/>
        </p:nvSpPr>
        <p:spPr>
          <a:xfrm>
            <a:off x="2251600" y="2923550"/>
            <a:ext cx="3830100" cy="3534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comments</a:t>
            </a:r>
            <a:endParaRPr/>
          </a:p>
        </p:txBody>
      </p:sp>
      <p:sp>
        <p:nvSpPr>
          <p:cNvPr id="588" name="Google Shape;588;p42"/>
          <p:cNvSpPr txBox="1"/>
          <p:nvPr/>
        </p:nvSpPr>
        <p:spPr>
          <a:xfrm>
            <a:off x="6985675" y="1085838"/>
            <a:ext cx="17001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Organization Type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Course Type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Course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Assigner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Priority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Development Type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89" name="Google Shape;589;p42"/>
          <p:cNvSpPr/>
          <p:nvPr/>
        </p:nvSpPr>
        <p:spPr>
          <a:xfrm>
            <a:off x="317125" y="13584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CAMPAIGNS</a:t>
            </a:r>
            <a:endParaRPr b="1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90625" y="79350"/>
            <a:ext cx="1824000" cy="49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328550" y="5778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</a:t>
            </a:r>
            <a:endParaRPr sz="1100"/>
          </a:p>
        </p:txBody>
      </p:sp>
      <p:sp>
        <p:nvSpPr>
          <p:cNvPr id="79" name="Google Shape;79;p16"/>
          <p:cNvSpPr/>
          <p:nvPr/>
        </p:nvSpPr>
        <p:spPr>
          <a:xfrm>
            <a:off x="317125" y="9681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CAMPAIGNS</a:t>
            </a:r>
            <a:endParaRPr sz="1100"/>
          </a:p>
        </p:txBody>
      </p:sp>
      <p:sp>
        <p:nvSpPr>
          <p:cNvPr id="80" name="Google Shape;80;p16"/>
          <p:cNvSpPr/>
          <p:nvPr/>
        </p:nvSpPr>
        <p:spPr>
          <a:xfrm>
            <a:off x="2974350" y="466800"/>
            <a:ext cx="987600" cy="38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Facebook</a:t>
            </a:r>
            <a:br>
              <a:rPr lang="en"/>
            </a:br>
            <a:r>
              <a:rPr lang="en"/>
              <a:t>      </a:t>
            </a:r>
            <a:r>
              <a:rPr lang="en" sz="1100"/>
              <a:t>23 %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0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4041375" y="466800"/>
            <a:ext cx="987600" cy="38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Instagram</a:t>
            </a:r>
            <a:br>
              <a:rPr lang="en"/>
            </a:br>
            <a:r>
              <a:rPr lang="en"/>
              <a:t>      </a:t>
            </a:r>
            <a:r>
              <a:rPr lang="en" sz="1100"/>
              <a:t>46</a:t>
            </a:r>
            <a:r>
              <a:rPr lang="en" sz="1100"/>
              <a:t> %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175425" y="466800"/>
            <a:ext cx="987600" cy="38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LinkedIn</a:t>
            </a:r>
            <a:br>
              <a:rPr lang="en"/>
            </a:br>
            <a:r>
              <a:rPr lang="en"/>
              <a:t>      </a:t>
            </a:r>
            <a:r>
              <a:rPr lang="en" sz="1100"/>
              <a:t>9</a:t>
            </a:r>
            <a:r>
              <a:rPr lang="en" sz="1100"/>
              <a:t>%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108400" y="466800"/>
            <a:ext cx="987600" cy="38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Google Ads</a:t>
            </a:r>
            <a:br>
              <a:rPr lang="en"/>
            </a:br>
            <a:r>
              <a:rPr lang="en"/>
              <a:t>      </a:t>
            </a:r>
            <a:r>
              <a:rPr lang="en" sz="1100"/>
              <a:t>14</a:t>
            </a:r>
            <a:r>
              <a:rPr lang="en" sz="1100"/>
              <a:t>%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575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8858000" y="164713"/>
            <a:ext cx="129125" cy="1236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2044075" y="339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{92089DFB-96A9-4275-9114-542B3A67DEBF}</a:tableStyleId>
              </a:tblPr>
              <a:tblGrid>
                <a:gridCol w="1157175"/>
                <a:gridCol w="1157175"/>
                <a:gridCol w="1157175"/>
                <a:gridCol w="1157175"/>
                <a:gridCol w="1157175"/>
                <a:gridCol w="1157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 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 Type</a:t>
                      </a:r>
                      <a:endParaRPr b="1"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</a:rPr>
                        <a:t>Agency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Campaign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Platform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Status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GenY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AOLT_HO_FDN_190823_New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Facebook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On hold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HO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HO_AAFT_Diploma_in_FashionDesign_(21-45)_Conversion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Facebook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Active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8" name="Google Shape;88;p1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5125" y="968100"/>
            <a:ext cx="3616455" cy="22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317125" y="13584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LANDING PAGES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90625" y="90625"/>
            <a:ext cx="1824000" cy="49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28550" y="5778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HOME</a:t>
            </a:r>
            <a:endParaRPr b="1" sz="1100"/>
          </a:p>
        </p:txBody>
      </p:sp>
      <p:sp>
        <p:nvSpPr>
          <p:cNvPr id="96" name="Google Shape;96;p17"/>
          <p:cNvSpPr/>
          <p:nvPr/>
        </p:nvSpPr>
        <p:spPr>
          <a:xfrm>
            <a:off x="317125" y="9681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LANDING PAGES</a:t>
            </a:r>
            <a:endParaRPr b="1" sz="1100"/>
          </a:p>
        </p:txBody>
      </p:sp>
      <p:cxnSp>
        <p:nvCxnSpPr>
          <p:cNvPr id="97" name="Google Shape;97;p17"/>
          <p:cNvCxnSpPr/>
          <p:nvPr/>
        </p:nvCxnSpPr>
        <p:spPr>
          <a:xfrm flipH="1" rot="10800000">
            <a:off x="2046650" y="509950"/>
            <a:ext cx="70590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0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575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8858000" y="164713"/>
            <a:ext cx="129125" cy="1236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121075" y="519925"/>
            <a:ext cx="15714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Notifications</a:t>
            </a:r>
            <a:endParaRPr b="1" sz="900">
              <a:solidFill>
                <a:schemeClr val="dk2"/>
              </a:solidFill>
            </a:endParaRPr>
          </a:p>
        </p:txBody>
      </p:sp>
      <p:pic>
        <p:nvPicPr>
          <p:cNvPr id="102" name="Google Shape;102;p17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5100" y="803099"/>
            <a:ext cx="3185175" cy="19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2046650" y="3034238"/>
            <a:ext cx="6811200" cy="20445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graphicFrame>
        <p:nvGraphicFramePr>
          <p:cNvPr id="104" name="Google Shape;104;p17"/>
          <p:cNvGraphicFramePr/>
          <p:nvPr/>
        </p:nvGraphicFramePr>
        <p:xfrm>
          <a:off x="2447675" y="3234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{92089DFB-96A9-4275-9114-542B3A67DEBF}</a:tableStyleId>
              </a:tblPr>
              <a:tblGrid>
                <a:gridCol w="858450"/>
                <a:gridCol w="858450"/>
                <a:gridCol w="858450"/>
                <a:gridCol w="858450"/>
                <a:gridCol w="858450"/>
                <a:gridCol w="858450"/>
                <a:gridCol w="858450"/>
              </a:tblGrid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 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 Type</a:t>
                      </a:r>
                      <a:endParaRPr b="1"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Institution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Description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Issue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Document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Status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1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ABS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Landing page for fashion design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Task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abc.pdf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In review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ALC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Landing page for 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Update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xyz.pdf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Done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4294967295" type="ctrTitle"/>
          </p:nvPr>
        </p:nvSpPr>
        <p:spPr>
          <a:xfrm>
            <a:off x="311708" y="12503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Marketing Agency External Dashboard</a:t>
            </a:r>
            <a:r>
              <a:rPr lang="en" sz="3400"/>
              <a:t>  </a:t>
            </a:r>
            <a:endParaRPr sz="3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90625" y="90625"/>
            <a:ext cx="1824000" cy="49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328550" y="5778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17125" y="9681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CAMPAIGNS</a:t>
            </a:r>
            <a:endParaRPr/>
          </a:p>
        </p:txBody>
      </p:sp>
      <p:cxnSp>
        <p:nvCxnSpPr>
          <p:cNvPr id="117" name="Google Shape;117;p19"/>
          <p:cNvCxnSpPr/>
          <p:nvPr/>
        </p:nvCxnSpPr>
        <p:spPr>
          <a:xfrm flipH="1" rot="10800000">
            <a:off x="2046650" y="509950"/>
            <a:ext cx="70590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9"/>
          <p:cNvSpPr/>
          <p:nvPr/>
        </p:nvSpPr>
        <p:spPr>
          <a:xfrm>
            <a:off x="2186525" y="3093425"/>
            <a:ext cx="6671400" cy="20130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0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575" y="90625"/>
            <a:ext cx="271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8858000" y="164713"/>
            <a:ext cx="129125" cy="1236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2563900" y="320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{92089DFB-96A9-4275-9114-542B3A67DEBF}</a:tableStyleId>
              </a:tblPr>
              <a:tblGrid>
                <a:gridCol w="1004075"/>
                <a:gridCol w="1004075"/>
                <a:gridCol w="1004075"/>
                <a:gridCol w="1004075"/>
                <a:gridCol w="1004075"/>
                <a:gridCol w="1004075"/>
              </a:tblGrid>
              <a:tr h="33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Institution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Program </a:t>
                      </a:r>
                      <a:r>
                        <a:rPr b="1" lang="en" sz="700"/>
                        <a:t>Type</a:t>
                      </a:r>
                      <a:endParaRPr b="1" sz="7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Campaign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Lead Source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Course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Campaign Status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AAFT - Online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AOLT_HO_FDN_190823_New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Facebook</a:t>
                      </a:r>
                      <a:endParaRPr sz="7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Fashion Design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New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ABS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Diploma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HO_AAFT_Diploma_in_FashionDesign_(21-45)_Conversion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Facebook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Music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On hold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3" name="Google Shape;123;p19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9350" y="693850"/>
            <a:ext cx="3387777" cy="209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2186525" y="792425"/>
            <a:ext cx="3045300" cy="1912800"/>
          </a:xfrm>
          <a:prstGeom prst="rect">
            <a:avLst/>
          </a:prstGeom>
          <a:solidFill>
            <a:srgbClr val="F9FB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2563888" y="98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{92089DFB-96A9-4275-9114-542B3A67DEBF}</a:tableStyleId>
              </a:tblPr>
              <a:tblGrid>
                <a:gridCol w="1015675"/>
                <a:gridCol w="1015675"/>
              </a:tblGrid>
              <a:tr h="20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Campaign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Status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AOLT_HO_FDN_190823_New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Approved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HO_AAFT_Diploma_in_FashionDesign_(21-45)_Conversion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Rejected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19"/>
          <p:cNvSpPr txBox="1"/>
          <p:nvPr/>
        </p:nvSpPr>
        <p:spPr>
          <a:xfrm>
            <a:off x="2121075" y="519925"/>
            <a:ext cx="15714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Notifications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8073375" y="2909625"/>
            <a:ext cx="753300" cy="1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Create</a:t>
            </a:r>
            <a:endParaRPr b="1" sz="800"/>
          </a:p>
        </p:txBody>
      </p:sp>
      <p:sp>
        <p:nvSpPr>
          <p:cNvPr id="128" name="Google Shape;128;p19"/>
          <p:cNvSpPr/>
          <p:nvPr/>
        </p:nvSpPr>
        <p:spPr>
          <a:xfrm>
            <a:off x="317125" y="1358400"/>
            <a:ext cx="1371000" cy="27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2065300" y="64500"/>
            <a:ext cx="4626900" cy="5014500"/>
          </a:xfrm>
          <a:prstGeom prst="rect">
            <a:avLst/>
          </a:prstGeom>
          <a:solidFill>
            <a:srgbClr val="FDFD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825" y="232200"/>
            <a:ext cx="267375" cy="267375"/>
          </a:xfrm>
          <a:prstGeom prst="rect">
            <a:avLst/>
          </a:prstGeom>
          <a:solidFill>
            <a:srgbClr val="FDFDFD"/>
          </a:solidFill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125" y="275250"/>
            <a:ext cx="181275" cy="1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2713800" y="72525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Institution</a:t>
            </a:r>
            <a:endParaRPr sz="900"/>
          </a:p>
        </p:txBody>
      </p:sp>
      <p:sp>
        <p:nvSpPr>
          <p:cNvPr id="137" name="Google Shape;137;p20"/>
          <p:cNvSpPr/>
          <p:nvPr/>
        </p:nvSpPr>
        <p:spPr>
          <a:xfrm>
            <a:off x="2713800" y="3413750"/>
            <a:ext cx="1259100" cy="1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Generate</a:t>
            </a:r>
            <a:endParaRPr sz="1200"/>
          </a:p>
        </p:txBody>
      </p:sp>
      <p:sp>
        <p:nvSpPr>
          <p:cNvPr id="138" name="Google Shape;138;p20"/>
          <p:cNvSpPr/>
          <p:nvPr/>
        </p:nvSpPr>
        <p:spPr>
          <a:xfrm>
            <a:off x="4468725" y="3411875"/>
            <a:ext cx="1212000" cy="1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Cancel</a:t>
            </a:r>
            <a:endParaRPr sz="1200"/>
          </a:p>
        </p:txBody>
      </p:sp>
      <p:sp>
        <p:nvSpPr>
          <p:cNvPr id="139" name="Google Shape;139;p20"/>
          <p:cNvSpPr/>
          <p:nvPr/>
        </p:nvSpPr>
        <p:spPr>
          <a:xfrm>
            <a:off x="5578700" y="754925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2132750" y="177275"/>
            <a:ext cx="236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New Campaign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2713800" y="88885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Program Type</a:t>
            </a:r>
            <a:endParaRPr sz="900"/>
          </a:p>
        </p:txBody>
      </p:sp>
      <p:sp>
        <p:nvSpPr>
          <p:cNvPr id="142" name="Google Shape;142;p20"/>
          <p:cNvSpPr/>
          <p:nvPr/>
        </p:nvSpPr>
        <p:spPr>
          <a:xfrm>
            <a:off x="5578700" y="917125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2713800" y="105245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Marketing Agency</a:t>
            </a:r>
            <a:endParaRPr sz="900"/>
          </a:p>
        </p:txBody>
      </p:sp>
      <p:sp>
        <p:nvSpPr>
          <p:cNvPr id="144" name="Google Shape;144;p20"/>
          <p:cNvSpPr/>
          <p:nvPr/>
        </p:nvSpPr>
        <p:spPr>
          <a:xfrm>
            <a:off x="2713800" y="1204063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Lead Source</a:t>
            </a:r>
            <a:endParaRPr sz="900"/>
          </a:p>
        </p:txBody>
      </p:sp>
      <p:sp>
        <p:nvSpPr>
          <p:cNvPr id="145" name="Google Shape;145;p20"/>
          <p:cNvSpPr/>
          <p:nvPr/>
        </p:nvSpPr>
        <p:spPr>
          <a:xfrm>
            <a:off x="2713800" y="135570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Target Location</a:t>
            </a:r>
            <a:endParaRPr sz="900"/>
          </a:p>
        </p:txBody>
      </p:sp>
      <p:sp>
        <p:nvSpPr>
          <p:cNvPr id="146" name="Google Shape;146;p20"/>
          <p:cNvSpPr/>
          <p:nvPr/>
        </p:nvSpPr>
        <p:spPr>
          <a:xfrm>
            <a:off x="2713800" y="1507325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Persona</a:t>
            </a:r>
            <a:endParaRPr sz="900"/>
          </a:p>
        </p:txBody>
      </p:sp>
      <p:sp>
        <p:nvSpPr>
          <p:cNvPr id="147" name="Google Shape;147;p20"/>
          <p:cNvSpPr/>
          <p:nvPr/>
        </p:nvSpPr>
        <p:spPr>
          <a:xfrm>
            <a:off x="2713800" y="165895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Price</a:t>
            </a:r>
            <a:endParaRPr sz="900"/>
          </a:p>
        </p:txBody>
      </p:sp>
      <p:sp>
        <p:nvSpPr>
          <p:cNvPr id="148" name="Google Shape;148;p20"/>
          <p:cNvSpPr/>
          <p:nvPr/>
        </p:nvSpPr>
        <p:spPr>
          <a:xfrm>
            <a:off x="2713800" y="182255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Courses</a:t>
            </a:r>
            <a:endParaRPr sz="900"/>
          </a:p>
        </p:txBody>
      </p:sp>
      <p:sp>
        <p:nvSpPr>
          <p:cNvPr id="149" name="Google Shape;149;p20"/>
          <p:cNvSpPr/>
          <p:nvPr/>
        </p:nvSpPr>
        <p:spPr>
          <a:xfrm>
            <a:off x="2713800" y="1986138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Date (DD/MM/YY)</a:t>
            </a:r>
            <a:endParaRPr sz="900"/>
          </a:p>
        </p:txBody>
      </p:sp>
      <p:sp>
        <p:nvSpPr>
          <p:cNvPr id="150" name="Google Shape;150;p20"/>
          <p:cNvSpPr/>
          <p:nvPr/>
        </p:nvSpPr>
        <p:spPr>
          <a:xfrm>
            <a:off x="2713800" y="216460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Headline</a:t>
            </a:r>
            <a:endParaRPr sz="900"/>
          </a:p>
        </p:txBody>
      </p:sp>
      <p:sp>
        <p:nvSpPr>
          <p:cNvPr id="151" name="Google Shape;151;p20"/>
          <p:cNvSpPr/>
          <p:nvPr/>
        </p:nvSpPr>
        <p:spPr>
          <a:xfrm>
            <a:off x="2713800" y="234305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Target Segment</a:t>
            </a:r>
            <a:endParaRPr sz="900"/>
          </a:p>
        </p:txBody>
      </p:sp>
      <p:sp>
        <p:nvSpPr>
          <p:cNvPr id="152" name="Google Shape;152;p20"/>
          <p:cNvSpPr/>
          <p:nvPr/>
        </p:nvSpPr>
        <p:spPr>
          <a:xfrm>
            <a:off x="2713800" y="252150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Type</a:t>
            </a:r>
            <a:endParaRPr sz="900"/>
          </a:p>
        </p:txBody>
      </p:sp>
      <p:sp>
        <p:nvSpPr>
          <p:cNvPr id="153" name="Google Shape;153;p20"/>
          <p:cNvSpPr/>
          <p:nvPr/>
        </p:nvSpPr>
        <p:spPr>
          <a:xfrm>
            <a:off x="2713800" y="269995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Size</a:t>
            </a:r>
            <a:endParaRPr sz="900"/>
          </a:p>
        </p:txBody>
      </p:sp>
      <p:sp>
        <p:nvSpPr>
          <p:cNvPr id="154" name="Google Shape;154;p20"/>
          <p:cNvSpPr/>
          <p:nvPr/>
        </p:nvSpPr>
        <p:spPr>
          <a:xfrm>
            <a:off x="2713800" y="286070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Version</a:t>
            </a:r>
            <a:endParaRPr sz="900"/>
          </a:p>
        </p:txBody>
      </p:sp>
      <p:sp>
        <p:nvSpPr>
          <p:cNvPr id="155" name="Google Shape;155;p20"/>
          <p:cNvSpPr/>
          <p:nvPr/>
        </p:nvSpPr>
        <p:spPr>
          <a:xfrm>
            <a:off x="5578700" y="1080000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5578700" y="1237613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578700" y="1389238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5578700" y="1540850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5578700" y="1698475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5578700" y="1856088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5578700" y="2198138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5578700" y="2376588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5578700" y="2555038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5578700" y="2724638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5578700" y="2894250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2713800" y="3043000"/>
            <a:ext cx="83100" cy="61800"/>
          </a:xfrm>
          <a:prstGeom prst="rect">
            <a:avLst/>
          </a:prstGeom>
          <a:solidFill>
            <a:srgbClr val="FDFD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713800" y="3158100"/>
            <a:ext cx="83100" cy="61800"/>
          </a:xfrm>
          <a:prstGeom prst="rect">
            <a:avLst/>
          </a:prstGeom>
          <a:solidFill>
            <a:srgbClr val="FDFD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2796900" y="2912000"/>
            <a:ext cx="2235600" cy="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Is this form published?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2796900" y="3021450"/>
            <a:ext cx="2934000" cy="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Have you done course interested as a parameter</a:t>
            </a:r>
            <a:r>
              <a:rPr lang="en" sz="900">
                <a:solidFill>
                  <a:schemeClr val="dk2"/>
                </a:solidFill>
              </a:rPr>
              <a:t>?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2070600" y="129000"/>
            <a:ext cx="4626900" cy="5014500"/>
          </a:xfrm>
          <a:prstGeom prst="rect">
            <a:avLst/>
          </a:prstGeom>
          <a:solidFill>
            <a:srgbClr val="FDFD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825" y="232200"/>
            <a:ext cx="267375" cy="267375"/>
          </a:xfrm>
          <a:prstGeom prst="rect">
            <a:avLst/>
          </a:prstGeom>
          <a:solidFill>
            <a:srgbClr val="FDFDFD"/>
          </a:solidFill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125" y="275250"/>
            <a:ext cx="181275" cy="1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/>
          <p:nvPr/>
        </p:nvSpPr>
        <p:spPr>
          <a:xfrm>
            <a:off x="2713800" y="72525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Institution</a:t>
            </a:r>
            <a:endParaRPr sz="900"/>
          </a:p>
        </p:txBody>
      </p:sp>
      <p:sp>
        <p:nvSpPr>
          <p:cNvPr id="178" name="Google Shape;178;p21"/>
          <p:cNvSpPr/>
          <p:nvPr/>
        </p:nvSpPr>
        <p:spPr>
          <a:xfrm>
            <a:off x="2713800" y="4175750"/>
            <a:ext cx="1259100" cy="1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Update</a:t>
            </a:r>
            <a:endParaRPr sz="1200"/>
          </a:p>
        </p:txBody>
      </p:sp>
      <p:sp>
        <p:nvSpPr>
          <p:cNvPr id="179" name="Google Shape;179;p21"/>
          <p:cNvSpPr/>
          <p:nvPr/>
        </p:nvSpPr>
        <p:spPr>
          <a:xfrm>
            <a:off x="4468725" y="4173875"/>
            <a:ext cx="1212000" cy="1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Cancel</a:t>
            </a:r>
            <a:endParaRPr sz="1200"/>
          </a:p>
        </p:txBody>
      </p:sp>
      <p:sp>
        <p:nvSpPr>
          <p:cNvPr id="180" name="Google Shape;180;p21"/>
          <p:cNvSpPr/>
          <p:nvPr/>
        </p:nvSpPr>
        <p:spPr>
          <a:xfrm>
            <a:off x="5578700" y="754925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2132750" y="177275"/>
            <a:ext cx="2367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Edit </a:t>
            </a:r>
            <a:r>
              <a:rPr b="1" lang="en" sz="1800">
                <a:solidFill>
                  <a:schemeClr val="dk2"/>
                </a:solidFill>
              </a:rPr>
              <a:t>Campaign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2713800" y="88885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Program Type</a:t>
            </a:r>
            <a:endParaRPr sz="900"/>
          </a:p>
        </p:txBody>
      </p:sp>
      <p:sp>
        <p:nvSpPr>
          <p:cNvPr id="183" name="Google Shape;183;p21"/>
          <p:cNvSpPr/>
          <p:nvPr/>
        </p:nvSpPr>
        <p:spPr>
          <a:xfrm>
            <a:off x="5578700" y="917125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2713800" y="105245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Marketing Agency</a:t>
            </a:r>
            <a:endParaRPr sz="900"/>
          </a:p>
        </p:txBody>
      </p:sp>
      <p:sp>
        <p:nvSpPr>
          <p:cNvPr id="185" name="Google Shape;185;p21"/>
          <p:cNvSpPr/>
          <p:nvPr/>
        </p:nvSpPr>
        <p:spPr>
          <a:xfrm>
            <a:off x="2713800" y="1204063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Lead Source</a:t>
            </a:r>
            <a:endParaRPr sz="900"/>
          </a:p>
        </p:txBody>
      </p:sp>
      <p:sp>
        <p:nvSpPr>
          <p:cNvPr id="186" name="Google Shape;186;p21"/>
          <p:cNvSpPr/>
          <p:nvPr/>
        </p:nvSpPr>
        <p:spPr>
          <a:xfrm>
            <a:off x="2713800" y="135570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Target Location</a:t>
            </a:r>
            <a:endParaRPr sz="900"/>
          </a:p>
        </p:txBody>
      </p:sp>
      <p:sp>
        <p:nvSpPr>
          <p:cNvPr id="187" name="Google Shape;187;p21"/>
          <p:cNvSpPr/>
          <p:nvPr/>
        </p:nvSpPr>
        <p:spPr>
          <a:xfrm>
            <a:off x="2713800" y="1507325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Persona</a:t>
            </a:r>
            <a:endParaRPr sz="900"/>
          </a:p>
        </p:txBody>
      </p:sp>
      <p:sp>
        <p:nvSpPr>
          <p:cNvPr id="188" name="Google Shape;188;p21"/>
          <p:cNvSpPr/>
          <p:nvPr/>
        </p:nvSpPr>
        <p:spPr>
          <a:xfrm>
            <a:off x="2713800" y="165895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Price</a:t>
            </a:r>
            <a:endParaRPr sz="900"/>
          </a:p>
        </p:txBody>
      </p:sp>
      <p:sp>
        <p:nvSpPr>
          <p:cNvPr id="189" name="Google Shape;189;p21"/>
          <p:cNvSpPr/>
          <p:nvPr/>
        </p:nvSpPr>
        <p:spPr>
          <a:xfrm>
            <a:off x="2713800" y="182255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Courses</a:t>
            </a:r>
            <a:endParaRPr sz="900"/>
          </a:p>
        </p:txBody>
      </p:sp>
      <p:sp>
        <p:nvSpPr>
          <p:cNvPr id="190" name="Google Shape;190;p21"/>
          <p:cNvSpPr/>
          <p:nvPr/>
        </p:nvSpPr>
        <p:spPr>
          <a:xfrm>
            <a:off x="2713800" y="1986138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Date (DD/MM/YY)</a:t>
            </a:r>
            <a:endParaRPr sz="900"/>
          </a:p>
        </p:txBody>
      </p:sp>
      <p:sp>
        <p:nvSpPr>
          <p:cNvPr id="191" name="Google Shape;191;p21"/>
          <p:cNvSpPr/>
          <p:nvPr/>
        </p:nvSpPr>
        <p:spPr>
          <a:xfrm>
            <a:off x="2713800" y="216460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Headline</a:t>
            </a:r>
            <a:endParaRPr sz="900"/>
          </a:p>
        </p:txBody>
      </p:sp>
      <p:sp>
        <p:nvSpPr>
          <p:cNvPr id="192" name="Google Shape;192;p21"/>
          <p:cNvSpPr/>
          <p:nvPr/>
        </p:nvSpPr>
        <p:spPr>
          <a:xfrm>
            <a:off x="2713800" y="234305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Target Segment</a:t>
            </a:r>
            <a:endParaRPr sz="900"/>
          </a:p>
        </p:txBody>
      </p:sp>
      <p:sp>
        <p:nvSpPr>
          <p:cNvPr id="193" name="Google Shape;193;p21"/>
          <p:cNvSpPr/>
          <p:nvPr/>
        </p:nvSpPr>
        <p:spPr>
          <a:xfrm>
            <a:off x="2713800" y="252150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Type</a:t>
            </a:r>
            <a:endParaRPr sz="900"/>
          </a:p>
        </p:txBody>
      </p:sp>
      <p:sp>
        <p:nvSpPr>
          <p:cNvPr id="194" name="Google Shape;194;p21"/>
          <p:cNvSpPr/>
          <p:nvPr/>
        </p:nvSpPr>
        <p:spPr>
          <a:xfrm>
            <a:off x="2713800" y="269995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Size</a:t>
            </a:r>
            <a:endParaRPr sz="900"/>
          </a:p>
        </p:txBody>
      </p:sp>
      <p:sp>
        <p:nvSpPr>
          <p:cNvPr id="195" name="Google Shape;195;p21"/>
          <p:cNvSpPr/>
          <p:nvPr/>
        </p:nvSpPr>
        <p:spPr>
          <a:xfrm>
            <a:off x="2713800" y="2860700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Version</a:t>
            </a:r>
            <a:endParaRPr sz="900"/>
          </a:p>
        </p:txBody>
      </p:sp>
      <p:sp>
        <p:nvSpPr>
          <p:cNvPr id="196" name="Google Shape;196;p21"/>
          <p:cNvSpPr/>
          <p:nvPr/>
        </p:nvSpPr>
        <p:spPr>
          <a:xfrm>
            <a:off x="5578700" y="1080000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5578700" y="1237613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5578700" y="1389238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5578700" y="1540850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5578700" y="1698475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5578700" y="1856088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5578700" y="2198138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5578700" y="2376588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5578700" y="2555038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5578700" y="2724638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5578700" y="2894250"/>
            <a:ext cx="102025" cy="619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2713800" y="3805000"/>
            <a:ext cx="83100" cy="61800"/>
          </a:xfrm>
          <a:prstGeom prst="rect">
            <a:avLst/>
          </a:prstGeom>
          <a:solidFill>
            <a:srgbClr val="FDFD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2713800" y="3996300"/>
            <a:ext cx="83100" cy="61800"/>
          </a:xfrm>
          <a:prstGeom prst="rect">
            <a:avLst/>
          </a:prstGeom>
          <a:solidFill>
            <a:srgbClr val="FDFD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2796900" y="3674000"/>
            <a:ext cx="2235600" cy="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Is this form published?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2796900" y="3859650"/>
            <a:ext cx="2934000" cy="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Have you done course interested as a parameter?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2713800" y="3021413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Campaign Name</a:t>
            </a:r>
            <a:endParaRPr sz="900"/>
          </a:p>
        </p:txBody>
      </p:sp>
      <p:cxnSp>
        <p:nvCxnSpPr>
          <p:cNvPr id="212" name="Google Shape;212;p21"/>
          <p:cNvCxnSpPr>
            <a:stCxn id="211" idx="3"/>
          </p:cNvCxnSpPr>
          <p:nvPr/>
        </p:nvCxnSpPr>
        <p:spPr>
          <a:xfrm flipH="1" rot="10800000">
            <a:off x="5730900" y="3081713"/>
            <a:ext cx="1287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1"/>
          <p:cNvSpPr txBox="1"/>
          <p:nvPr/>
        </p:nvSpPr>
        <p:spPr>
          <a:xfrm>
            <a:off x="7017900" y="2894250"/>
            <a:ext cx="14958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Non-editable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2713800" y="3191138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Adset </a:t>
            </a:r>
            <a:r>
              <a:rPr lang="en" sz="900"/>
              <a:t>Name</a:t>
            </a:r>
            <a:endParaRPr sz="900"/>
          </a:p>
        </p:txBody>
      </p:sp>
      <p:sp>
        <p:nvSpPr>
          <p:cNvPr id="215" name="Google Shape;215;p21"/>
          <p:cNvSpPr/>
          <p:nvPr/>
        </p:nvSpPr>
        <p:spPr>
          <a:xfrm>
            <a:off x="2713800" y="3356363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 </a:t>
            </a:r>
            <a:r>
              <a:rPr lang="en" sz="900"/>
              <a:t>Name</a:t>
            </a:r>
            <a:endParaRPr sz="900"/>
          </a:p>
        </p:txBody>
      </p:sp>
      <p:sp>
        <p:nvSpPr>
          <p:cNvPr id="216" name="Google Shape;216;p21"/>
          <p:cNvSpPr/>
          <p:nvPr/>
        </p:nvSpPr>
        <p:spPr>
          <a:xfrm>
            <a:off x="2713800" y="3515188"/>
            <a:ext cx="3017100" cy="1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Creative</a:t>
            </a:r>
            <a:endParaRPr sz="900"/>
          </a:p>
        </p:txBody>
      </p:sp>
      <p:cxnSp>
        <p:nvCxnSpPr>
          <p:cNvPr id="217" name="Google Shape;217;p21"/>
          <p:cNvCxnSpPr/>
          <p:nvPr/>
        </p:nvCxnSpPr>
        <p:spPr>
          <a:xfrm flipH="1" rot="10800000">
            <a:off x="5724900" y="3271625"/>
            <a:ext cx="12990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1"/>
          <p:cNvCxnSpPr>
            <a:stCxn id="215" idx="3"/>
          </p:cNvCxnSpPr>
          <p:nvPr/>
        </p:nvCxnSpPr>
        <p:spPr>
          <a:xfrm flipH="1" rot="10800000">
            <a:off x="5730900" y="3200063"/>
            <a:ext cx="1200900" cy="2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1"/>
          <p:cNvCxnSpPr>
            <a:stCxn id="214" idx="3"/>
          </p:cNvCxnSpPr>
          <p:nvPr/>
        </p:nvCxnSpPr>
        <p:spPr>
          <a:xfrm flipH="1" rot="10800000">
            <a:off x="5730900" y="3146438"/>
            <a:ext cx="1093500" cy="1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