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94" r:id="rId4"/>
    <p:sldId id="286" r:id="rId5"/>
    <p:sldId id="308" r:id="rId6"/>
    <p:sldId id="309" r:id="rId7"/>
    <p:sldId id="310" r:id="rId8"/>
    <p:sldId id="311" r:id="rId9"/>
    <p:sldId id="312" r:id="rId10"/>
    <p:sldId id="313" r:id="rId11"/>
    <p:sldId id="314" r:id="rId12"/>
    <p:sldId id="315" r:id="rId13"/>
    <p:sldId id="316" r:id="rId14"/>
    <p:sldId id="317"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2" r:id="rId38"/>
    <p:sldId id="341" r:id="rId39"/>
    <p:sldId id="346" r:id="rId40"/>
    <p:sldId id="343" r:id="rId41"/>
    <p:sldId id="344" r:id="rId42"/>
    <p:sldId id="345" r:id="rId43"/>
    <p:sldId id="347" r:id="rId44"/>
    <p:sldId id="348" r:id="rId45"/>
    <p:sldId id="349" r:id="rId46"/>
    <p:sldId id="350" r:id="rId47"/>
    <p:sldId id="351" r:id="rId48"/>
    <p:sldId id="352" r:id="rId49"/>
    <p:sldId id="353" r:id="rId50"/>
    <p:sldId id="354" r:id="rId51"/>
    <p:sldId id="359" r:id="rId52"/>
    <p:sldId id="360" r:id="rId53"/>
    <p:sldId id="361" r:id="rId54"/>
    <p:sldId id="363" r:id="rId55"/>
    <p:sldId id="362" r:id="rId56"/>
    <p:sldId id="364" r:id="rId57"/>
    <p:sldId id="366" r:id="rId58"/>
    <p:sldId id="365" r:id="rId59"/>
    <p:sldId id="355" r:id="rId60"/>
    <p:sldId id="356" r:id="rId61"/>
    <p:sldId id="357" r:id="rId62"/>
    <p:sldId id="358" r:id="rId63"/>
    <p:sldId id="367" r:id="rId64"/>
    <p:sldId id="368" r:id="rId65"/>
    <p:sldId id="369" r:id="rId66"/>
    <p:sldId id="37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8/20/2017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8/20/2017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8/20/2017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8/20/2017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8/20/2017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ackoverflow.com/questions/14694852/can-overridden-methods-differ-in-return-typ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eginnersbook.com/2013/05/java-interface/" TargetMode="External"/><Relationship Id="rId2" Type="http://schemas.openxmlformats.org/officeDocument/2006/relationships/hyperlink" Target="http://beginnersbook.com/2013/03/constructors-in-java/" TargetMode="External"/><Relationship Id="rId1" Type="http://schemas.openxmlformats.org/officeDocument/2006/relationships/slideLayout" Target="../slideLayouts/slideLayout2.xml"/><Relationship Id="rId4" Type="http://schemas.openxmlformats.org/officeDocument/2006/relationships/hyperlink" Target="http://beginnersbook.com/2013/04/java-finally-bloc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16.bin"/><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wmf"/><Relationship Id="rId5" Type="http://schemas.openxmlformats.org/officeDocument/2006/relationships/oleObject" Target="../embeddings/oleObject18.bin"/><Relationship Id="rId4" Type="http://schemas.openxmlformats.org/officeDocument/2006/relationships/image" Target="../media/image30.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4.wmf"/><Relationship Id="rId5" Type="http://schemas.openxmlformats.org/officeDocument/2006/relationships/oleObject" Target="../embeddings/oleObject20.bin"/><Relationship Id="rId4" Type="http://schemas.openxmlformats.org/officeDocument/2006/relationships/image" Target="../media/image3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Part-2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9.1.7-</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533400"/>
            <a:ext cx="8305800" cy="19697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Constructors in Java</a:t>
            </a:r>
            <a:endParaRPr lang="en-US" sz="1200" dirty="0" smtClean="0"/>
          </a:p>
          <a:p>
            <a:r>
              <a:rPr lang="en-US" sz="1000" dirty="0" smtClean="0"/>
              <a:t>A constructor is a special method that is used to initialize an </a:t>
            </a:r>
            <a:r>
              <a:rPr lang="en-US" sz="1000" dirty="0" err="1" smtClean="0"/>
              <a:t>object.Every</a:t>
            </a:r>
            <a:r>
              <a:rPr lang="en-US" sz="1000" dirty="0" smtClean="0"/>
              <a:t> class has a </a:t>
            </a:r>
            <a:r>
              <a:rPr lang="en-US" sz="1000" dirty="0" err="1" smtClean="0"/>
              <a:t>constructor,if</a:t>
            </a:r>
            <a:r>
              <a:rPr lang="en-US" sz="1000" dirty="0" smtClean="0"/>
              <a:t> we don't explicitly declare a constructor for any java class the compiler builds a default constructor for that class. A constructor does not have any return type.</a:t>
            </a:r>
          </a:p>
          <a:p>
            <a:r>
              <a:rPr lang="en-US" sz="1000" dirty="0" smtClean="0"/>
              <a:t> </a:t>
            </a:r>
          </a:p>
          <a:p>
            <a:r>
              <a:rPr lang="en-US" sz="1000" dirty="0" smtClean="0"/>
              <a:t>A constructor has same name as the class in which it resides. Constructor in Java can not be abstract, static, final or synchronized. These modifiers are not allowed for constructor.</a:t>
            </a:r>
          </a:p>
          <a:p>
            <a:endParaRPr lang="en-US" sz="1000" dirty="0" smtClean="0"/>
          </a:p>
          <a:p>
            <a:r>
              <a:rPr lang="en-US" sz="1000" b="1" u="sng" dirty="0" smtClean="0"/>
              <a:t>There are two types of Constructor</a:t>
            </a:r>
            <a:endParaRPr lang="en-US" sz="1000" dirty="0" smtClean="0"/>
          </a:p>
          <a:p>
            <a:pPr lvl="1"/>
            <a:r>
              <a:rPr lang="en-US" sz="1000" dirty="0" smtClean="0"/>
              <a:t>Default Constructor</a:t>
            </a:r>
          </a:p>
          <a:p>
            <a:pPr lvl="1"/>
            <a:r>
              <a:rPr lang="en-US" sz="1000" dirty="0" smtClean="0"/>
              <a:t>Parameterized constructor </a:t>
            </a:r>
          </a:p>
          <a:p>
            <a:pPr lvl="1"/>
            <a:endParaRPr lang="en-US" sz="1000" dirty="0" smtClean="0"/>
          </a:p>
          <a:p>
            <a:r>
              <a:rPr lang="en-US" sz="1000" dirty="0" smtClean="0"/>
              <a:t>Each time a new object is created at least one constructor will be invoked.</a:t>
            </a:r>
            <a:endParaRPr lang="en-US" sz="1000" dirty="0" smtClean="0">
              <a:latin typeface="Arial" pitchFamily="34" charset="0"/>
              <a:cs typeface="Arial" pitchFamily="34" charset="0"/>
            </a:endParaRPr>
          </a:p>
        </p:txBody>
      </p:sp>
      <p:sp>
        <p:nvSpPr>
          <p:cNvPr id="12" name="Rectangle 11"/>
          <p:cNvSpPr/>
          <p:nvPr/>
        </p:nvSpPr>
        <p:spPr>
          <a:xfrm>
            <a:off x="152400" y="2743200"/>
            <a:ext cx="2895600" cy="2723823"/>
          </a:xfrm>
          <a:prstGeom prst="rect">
            <a:avLst/>
          </a:prstGeom>
        </p:spPr>
        <p:txBody>
          <a:bodyPr wrap="square">
            <a:spAutoFit/>
          </a:bodyPr>
          <a:lstStyle/>
          <a:p>
            <a:r>
              <a:rPr lang="en-US" sz="900" b="1" dirty="0" smtClean="0"/>
              <a:t>class</a:t>
            </a:r>
            <a:r>
              <a:rPr lang="en-US" sz="900" dirty="0" smtClean="0"/>
              <a:t> Student4</a:t>
            </a:r>
          </a:p>
          <a:p>
            <a:r>
              <a:rPr lang="en-US" sz="900" dirty="0" smtClean="0"/>
              <a:t>{  </a:t>
            </a:r>
          </a:p>
          <a:p>
            <a:r>
              <a:rPr lang="en-US" sz="900" dirty="0" smtClean="0"/>
              <a:t>    </a:t>
            </a:r>
            <a:r>
              <a:rPr lang="en-US" sz="900" b="1" dirty="0" err="1" smtClean="0"/>
              <a:t>int</a:t>
            </a:r>
            <a:r>
              <a:rPr lang="en-US" sz="900" dirty="0" smtClean="0"/>
              <a:t> id;  </a:t>
            </a:r>
          </a:p>
          <a:p>
            <a:r>
              <a:rPr lang="en-US" sz="900" dirty="0" smtClean="0"/>
              <a:t>    String name;  </a:t>
            </a:r>
          </a:p>
          <a:p>
            <a:r>
              <a:rPr lang="en-US" sz="900" dirty="0" smtClean="0"/>
              <a:t>      </a:t>
            </a:r>
          </a:p>
          <a:p>
            <a:r>
              <a:rPr lang="en-US" sz="900" dirty="0" smtClean="0"/>
              <a:t>    Student4(</a:t>
            </a:r>
            <a:r>
              <a:rPr lang="en-US" sz="900" b="1" dirty="0" err="1" smtClean="0"/>
              <a:t>int</a:t>
            </a:r>
            <a:r>
              <a:rPr lang="en-US" sz="900" dirty="0" smtClean="0"/>
              <a:t> </a:t>
            </a:r>
            <a:r>
              <a:rPr lang="en-US" sz="900" dirty="0" err="1" smtClean="0"/>
              <a:t>i,String</a:t>
            </a:r>
            <a:r>
              <a:rPr lang="en-US" sz="900" dirty="0" smtClean="0"/>
              <a:t> n)</a:t>
            </a:r>
          </a:p>
          <a:p>
            <a:r>
              <a:rPr lang="en-US" sz="900" dirty="0" smtClean="0"/>
              <a:t>    {  </a:t>
            </a:r>
          </a:p>
          <a:p>
            <a:r>
              <a:rPr lang="en-US" sz="900" dirty="0" smtClean="0"/>
              <a:t>    id = </a:t>
            </a:r>
            <a:r>
              <a:rPr lang="en-US" sz="900" dirty="0" err="1" smtClean="0"/>
              <a:t>i</a:t>
            </a:r>
            <a:r>
              <a:rPr lang="en-US" sz="900" dirty="0" smtClean="0"/>
              <a:t>;  </a:t>
            </a:r>
          </a:p>
          <a:p>
            <a:r>
              <a:rPr lang="en-US" sz="900" dirty="0" smtClean="0"/>
              <a:t>    name = n;  </a:t>
            </a:r>
          </a:p>
          <a:p>
            <a:r>
              <a:rPr lang="en-US" sz="900" dirty="0" smtClean="0"/>
              <a:t>    }  </a:t>
            </a:r>
          </a:p>
          <a:p>
            <a:r>
              <a:rPr lang="en-US" sz="900" dirty="0" smtClean="0"/>
              <a:t>    </a:t>
            </a:r>
            <a:r>
              <a:rPr lang="en-US" sz="900" b="1" dirty="0" smtClean="0"/>
              <a:t>void</a:t>
            </a:r>
            <a:r>
              <a:rPr lang="en-US" sz="900" dirty="0" smtClean="0"/>
              <a:t> display(){</a:t>
            </a:r>
            <a:r>
              <a:rPr lang="en-US" sz="900" dirty="0" err="1" smtClean="0"/>
              <a:t>System.out.println</a:t>
            </a:r>
            <a:r>
              <a:rPr lang="en-US" sz="900" dirty="0" smtClean="0"/>
              <a:t>(id+" "+name);}  </a:t>
            </a:r>
          </a:p>
          <a:p>
            <a:r>
              <a:rPr lang="en-US" sz="900" dirty="0" smtClean="0"/>
              <a:t>   </a:t>
            </a:r>
          </a:p>
          <a:p>
            <a:r>
              <a:rPr lang="en-US" sz="900" dirty="0" smtClean="0"/>
              <a:t>    </a:t>
            </a:r>
            <a:r>
              <a:rPr lang="en-US" sz="900" b="1" dirty="0" smtClean="0"/>
              <a:t>public</a:t>
            </a:r>
            <a:r>
              <a:rPr lang="en-US" sz="900" dirty="0" smtClean="0"/>
              <a:t> </a:t>
            </a:r>
            <a:r>
              <a:rPr lang="en-US" sz="900" b="1" dirty="0" smtClean="0"/>
              <a:t>static</a:t>
            </a:r>
            <a:r>
              <a:rPr lang="en-US" sz="900" dirty="0" smtClean="0"/>
              <a:t> </a:t>
            </a:r>
            <a:r>
              <a:rPr lang="en-US" sz="900" b="1" dirty="0" smtClean="0"/>
              <a:t>void</a:t>
            </a:r>
            <a:r>
              <a:rPr lang="en-US" sz="900" dirty="0" smtClean="0"/>
              <a:t> main(String </a:t>
            </a:r>
            <a:r>
              <a:rPr lang="en-US" sz="900" dirty="0" err="1" smtClean="0"/>
              <a:t>args</a:t>
            </a:r>
            <a:r>
              <a:rPr lang="en-US" sz="900" dirty="0" smtClean="0"/>
              <a:t>[]){  </a:t>
            </a:r>
          </a:p>
          <a:p>
            <a:r>
              <a:rPr lang="en-US" sz="900" dirty="0" smtClean="0"/>
              <a:t>    Student4 s1 = </a:t>
            </a:r>
            <a:r>
              <a:rPr lang="en-US" sz="900" b="1" dirty="0" smtClean="0"/>
              <a:t>new</a:t>
            </a:r>
            <a:r>
              <a:rPr lang="en-US" sz="900" dirty="0" smtClean="0"/>
              <a:t> Student4(111,"Karan");  </a:t>
            </a:r>
          </a:p>
          <a:p>
            <a:r>
              <a:rPr lang="en-US" sz="900" dirty="0" smtClean="0"/>
              <a:t>    Student4 s2 = </a:t>
            </a:r>
            <a:r>
              <a:rPr lang="en-US" sz="900" b="1" dirty="0" smtClean="0"/>
              <a:t>new</a:t>
            </a:r>
            <a:r>
              <a:rPr lang="en-US" sz="900" dirty="0" smtClean="0"/>
              <a:t> Student4(222,"Aryan");  </a:t>
            </a:r>
          </a:p>
          <a:p>
            <a:r>
              <a:rPr lang="en-US" sz="900" dirty="0" smtClean="0"/>
              <a:t>    s1.display();  </a:t>
            </a:r>
          </a:p>
          <a:p>
            <a:r>
              <a:rPr lang="en-US" sz="900" dirty="0" smtClean="0"/>
              <a:t>    s2.display();  </a:t>
            </a:r>
          </a:p>
          <a:p>
            <a:r>
              <a:rPr lang="en-US" sz="900" dirty="0" smtClean="0"/>
              <a:t>   }  </a:t>
            </a:r>
          </a:p>
          <a:p>
            <a:r>
              <a:rPr lang="en-US" sz="900" dirty="0" smtClean="0"/>
              <a:t>}  </a:t>
            </a:r>
            <a:endParaRPr lang="en-US" sz="900" dirty="0"/>
          </a:p>
        </p:txBody>
      </p:sp>
      <p:sp>
        <p:nvSpPr>
          <p:cNvPr id="43012" name="Rectangle 4"/>
          <p:cNvSpPr>
            <a:spLocks noChangeArrowheads="1"/>
          </p:cNvSpPr>
          <p:nvPr/>
        </p:nvSpPr>
        <p:spPr bwMode="auto">
          <a:xfrm>
            <a:off x="152400" y="5867400"/>
            <a:ext cx="1828800" cy="5378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sng" strike="noStrike" cap="none" normalizeH="0" baseline="0" dirty="0" smtClean="0">
                <a:ln>
                  <a:noFill/>
                </a:ln>
                <a:solidFill>
                  <a:srgbClr val="000000"/>
                </a:solidFill>
                <a:effectLst/>
                <a:latin typeface="Verdana" pitchFamily="34" charset="0"/>
                <a:cs typeface="Arial" pitchFamily="34" charset="0"/>
              </a:rPr>
              <a:t>Output:</a:t>
            </a:r>
            <a:endParaRPr kumimoji="0" lang="en-US" sz="600" b="1" i="0" u="sng"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111 Karan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222 Aryan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nvGraphicFramePr>
        <p:xfrm>
          <a:off x="3733800" y="1447800"/>
          <a:ext cx="5029200" cy="762000"/>
        </p:xfrm>
        <a:graphic>
          <a:graphicData uri="http://schemas.openxmlformats.org/drawingml/2006/table">
            <a:tbl>
              <a:tblPr/>
              <a:tblGrid>
                <a:gridCol w="5029200">
                  <a:extLst>
                    <a:ext uri="{9D8B030D-6E8A-4147-A177-3AD203B41FA5}">
                      <a16:colId xmlns:a16="http://schemas.microsoft.com/office/drawing/2014/main" val="20000"/>
                    </a:ext>
                  </a:extLst>
                </a:gridCol>
              </a:tblGrid>
              <a:tr h="762000">
                <a:tc>
                  <a:txBody>
                    <a:bodyPr/>
                    <a:lstStyle/>
                    <a:p>
                      <a:pPr algn="just"/>
                      <a:r>
                        <a:rPr lang="en-US" sz="1000" b="1" u="sng" kern="1200" dirty="0" smtClean="0">
                          <a:solidFill>
                            <a:schemeClr val="tx1"/>
                          </a:solidFill>
                          <a:latin typeface="+mn-lt"/>
                          <a:ea typeface="+mn-ea"/>
                          <a:cs typeface="+mn-cs"/>
                        </a:rPr>
                        <a:t>Constructor overloading </a:t>
                      </a:r>
                      <a:r>
                        <a:rPr lang="en-US" sz="1000" kern="1200" dirty="0" smtClean="0">
                          <a:solidFill>
                            <a:schemeClr val="tx1"/>
                          </a:solidFill>
                          <a:latin typeface="+mn-lt"/>
                          <a:ea typeface="+mn-ea"/>
                          <a:cs typeface="+mn-cs"/>
                        </a:rPr>
                        <a:t>is a technique in Java in which a class can have any number of constructors that differ in parameter </a:t>
                      </a:r>
                      <a:r>
                        <a:rPr lang="en-US" sz="1000" kern="1200" dirty="0" err="1" smtClean="0">
                          <a:solidFill>
                            <a:schemeClr val="tx1"/>
                          </a:solidFill>
                          <a:latin typeface="+mn-lt"/>
                          <a:ea typeface="+mn-ea"/>
                          <a:cs typeface="+mn-cs"/>
                        </a:rPr>
                        <a:t>lists.The</a:t>
                      </a:r>
                      <a:r>
                        <a:rPr lang="en-US" sz="1000" kern="1200" dirty="0" smtClean="0">
                          <a:solidFill>
                            <a:schemeClr val="tx1"/>
                          </a:solidFill>
                          <a:latin typeface="+mn-lt"/>
                          <a:ea typeface="+mn-ea"/>
                          <a:cs typeface="+mn-cs"/>
                        </a:rPr>
                        <a:t> compiler differentiates these constructors by taking into account the number of parameters in the list and their type.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3810000" y="2743200"/>
            <a:ext cx="4572000" cy="3477875"/>
          </a:xfrm>
          <a:prstGeom prst="rect">
            <a:avLst/>
          </a:prstGeom>
        </p:spPr>
        <p:txBody>
          <a:bodyPr>
            <a:spAutoFit/>
          </a:bodyPr>
          <a:lstStyle/>
          <a:p>
            <a:r>
              <a:rPr lang="en-US" sz="1000" b="1" u="sng" dirty="0" smtClean="0"/>
              <a:t>Example- Constructor Overloading</a:t>
            </a:r>
          </a:p>
          <a:p>
            <a:r>
              <a:rPr lang="en-US" sz="1000" b="1" dirty="0" smtClean="0"/>
              <a:t>class</a:t>
            </a:r>
            <a:r>
              <a:rPr lang="en-US" sz="1000" dirty="0" smtClean="0"/>
              <a:t> Student5{  </a:t>
            </a:r>
          </a:p>
          <a:p>
            <a:r>
              <a:rPr lang="en-US" sz="1000" dirty="0" smtClean="0"/>
              <a:t>    </a:t>
            </a:r>
            <a:r>
              <a:rPr lang="en-US" sz="1000" b="1" dirty="0" err="1" smtClean="0"/>
              <a:t>int</a:t>
            </a:r>
            <a:r>
              <a:rPr lang="en-US" sz="1000" dirty="0" smtClean="0"/>
              <a:t> id;  </a:t>
            </a:r>
          </a:p>
          <a:p>
            <a:r>
              <a:rPr lang="en-US" sz="1000" dirty="0" smtClean="0"/>
              <a:t>    String name;  </a:t>
            </a:r>
          </a:p>
          <a:p>
            <a:r>
              <a:rPr lang="en-US" sz="1000" dirty="0" smtClean="0"/>
              <a:t>    </a:t>
            </a:r>
            <a:r>
              <a:rPr lang="en-US" sz="1000" b="1" dirty="0" err="1" smtClean="0"/>
              <a:t>int</a:t>
            </a:r>
            <a:r>
              <a:rPr lang="en-US" sz="1000" dirty="0" smtClean="0"/>
              <a:t> age;  </a:t>
            </a:r>
          </a:p>
          <a:p>
            <a:r>
              <a:rPr lang="en-US" sz="1000" dirty="0" smtClean="0"/>
              <a:t>    Student5(</a:t>
            </a:r>
            <a:r>
              <a:rPr lang="en-US" sz="1000" b="1" dirty="0" err="1" smtClean="0"/>
              <a:t>int</a:t>
            </a:r>
            <a:r>
              <a:rPr lang="en-US" sz="1000" dirty="0" smtClean="0"/>
              <a:t> </a:t>
            </a:r>
            <a:r>
              <a:rPr lang="en-US" sz="1000" dirty="0" err="1" smtClean="0"/>
              <a:t>i,String</a:t>
            </a:r>
            <a:r>
              <a:rPr lang="en-US" sz="1000" dirty="0" smtClean="0"/>
              <a:t> n){  </a:t>
            </a:r>
          </a:p>
          <a:p>
            <a:r>
              <a:rPr lang="en-US" sz="1000" dirty="0" smtClean="0"/>
              <a:t>    id = </a:t>
            </a:r>
            <a:r>
              <a:rPr lang="en-US" sz="1000" dirty="0" err="1" smtClean="0"/>
              <a:t>i</a:t>
            </a:r>
            <a:r>
              <a:rPr lang="en-US" sz="1000" dirty="0" smtClean="0"/>
              <a:t>;  </a:t>
            </a:r>
          </a:p>
          <a:p>
            <a:r>
              <a:rPr lang="en-US" sz="1000" dirty="0" smtClean="0"/>
              <a:t>    name = n;  </a:t>
            </a:r>
          </a:p>
          <a:p>
            <a:r>
              <a:rPr lang="en-US" sz="1000" dirty="0" smtClean="0"/>
              <a:t>    }  </a:t>
            </a:r>
          </a:p>
          <a:p>
            <a:r>
              <a:rPr lang="en-US" sz="1000" dirty="0" smtClean="0"/>
              <a:t>    Student5(</a:t>
            </a:r>
            <a:r>
              <a:rPr lang="en-US" sz="1000" b="1" dirty="0" err="1" smtClean="0"/>
              <a:t>int</a:t>
            </a:r>
            <a:r>
              <a:rPr lang="en-US" sz="1000" dirty="0" smtClean="0"/>
              <a:t> </a:t>
            </a:r>
            <a:r>
              <a:rPr lang="en-US" sz="1000" dirty="0" err="1" smtClean="0"/>
              <a:t>i,String</a:t>
            </a:r>
            <a:r>
              <a:rPr lang="en-US" sz="1000" dirty="0" smtClean="0"/>
              <a:t> </a:t>
            </a:r>
            <a:r>
              <a:rPr lang="en-US" sz="1000" dirty="0" err="1" smtClean="0"/>
              <a:t>n,</a:t>
            </a:r>
            <a:r>
              <a:rPr lang="en-US" sz="1000" b="1" dirty="0" err="1" smtClean="0"/>
              <a:t>int</a:t>
            </a:r>
            <a:r>
              <a:rPr lang="en-US" sz="1000" dirty="0" smtClean="0"/>
              <a:t> a){  </a:t>
            </a:r>
          </a:p>
          <a:p>
            <a:r>
              <a:rPr lang="en-US" sz="1000" dirty="0" smtClean="0"/>
              <a:t>    id = </a:t>
            </a:r>
            <a:r>
              <a:rPr lang="en-US" sz="1000" dirty="0" err="1" smtClean="0"/>
              <a:t>i</a:t>
            </a:r>
            <a:r>
              <a:rPr lang="en-US" sz="1000" dirty="0" smtClean="0"/>
              <a:t>;  </a:t>
            </a:r>
          </a:p>
          <a:p>
            <a:r>
              <a:rPr lang="en-US" sz="1000" dirty="0" smtClean="0"/>
              <a:t>    name = n;  </a:t>
            </a:r>
          </a:p>
          <a:p>
            <a:r>
              <a:rPr lang="en-US" sz="1000" dirty="0" smtClean="0"/>
              <a:t>    age=a;  </a:t>
            </a:r>
          </a:p>
          <a:p>
            <a:r>
              <a:rPr lang="en-US" sz="1000" dirty="0" smtClean="0"/>
              <a:t>    }  </a:t>
            </a:r>
          </a:p>
          <a:p>
            <a:r>
              <a:rPr lang="en-US" sz="1000" dirty="0" smtClean="0"/>
              <a:t>    </a:t>
            </a:r>
            <a:r>
              <a:rPr lang="en-US" sz="1000" b="1" dirty="0" smtClean="0"/>
              <a:t>void</a:t>
            </a:r>
            <a:r>
              <a:rPr lang="en-US" sz="1000" dirty="0" smtClean="0"/>
              <a:t> display(){</a:t>
            </a:r>
            <a:r>
              <a:rPr lang="en-US" sz="1000" dirty="0" err="1" smtClean="0"/>
              <a:t>System.out.println</a:t>
            </a:r>
            <a:r>
              <a:rPr lang="en-US" sz="1000" dirty="0" smtClean="0"/>
              <a:t>(id+" "+name+" "+age);}  </a:t>
            </a:r>
          </a:p>
          <a:p>
            <a:r>
              <a:rPr lang="en-US" sz="1000" dirty="0" smtClean="0"/>
              <a:t>   </a:t>
            </a:r>
          </a:p>
          <a:p>
            <a:r>
              <a:rPr lang="en-US" sz="1000" dirty="0" smtClean="0"/>
              <a:t>    </a:t>
            </a:r>
            <a:r>
              <a:rPr lang="en-US" sz="1000" b="1" dirty="0" smtClean="0"/>
              <a:t>public</a:t>
            </a:r>
            <a:r>
              <a:rPr lang="en-US" sz="1000" dirty="0" smtClean="0"/>
              <a:t> </a:t>
            </a:r>
            <a:r>
              <a:rPr lang="en-US" sz="1000" b="1" dirty="0" smtClean="0"/>
              <a:t>static</a:t>
            </a:r>
            <a:r>
              <a:rPr lang="en-US" sz="1000" dirty="0" smtClean="0"/>
              <a:t> </a:t>
            </a:r>
            <a:r>
              <a:rPr lang="en-US" sz="1000" b="1" dirty="0" smtClean="0"/>
              <a:t>void</a:t>
            </a:r>
            <a:r>
              <a:rPr lang="en-US" sz="1000" dirty="0" smtClean="0"/>
              <a:t> main(String </a:t>
            </a:r>
            <a:r>
              <a:rPr lang="en-US" sz="1000" dirty="0" err="1" smtClean="0"/>
              <a:t>args</a:t>
            </a:r>
            <a:r>
              <a:rPr lang="en-US" sz="1000" dirty="0" smtClean="0"/>
              <a:t>[]){  </a:t>
            </a:r>
          </a:p>
          <a:p>
            <a:r>
              <a:rPr lang="en-US" sz="1000" dirty="0" smtClean="0"/>
              <a:t>    Student5 s1 = </a:t>
            </a:r>
            <a:r>
              <a:rPr lang="en-US" sz="1000" b="1" dirty="0" smtClean="0"/>
              <a:t>new</a:t>
            </a:r>
            <a:r>
              <a:rPr lang="en-US" sz="1000" dirty="0" smtClean="0"/>
              <a:t> Student5(111,"Karan");  </a:t>
            </a:r>
          </a:p>
          <a:p>
            <a:r>
              <a:rPr lang="en-US" sz="1000" dirty="0" smtClean="0"/>
              <a:t>    Student5 s2 = </a:t>
            </a:r>
            <a:r>
              <a:rPr lang="en-US" sz="1000" b="1" dirty="0" smtClean="0"/>
              <a:t>new</a:t>
            </a:r>
            <a:r>
              <a:rPr lang="en-US" sz="1000" dirty="0" smtClean="0"/>
              <a:t> Student5(222,"Aryan",25);  </a:t>
            </a:r>
          </a:p>
          <a:p>
            <a:r>
              <a:rPr lang="en-US" sz="1000" dirty="0" smtClean="0"/>
              <a:t>    s1.display();  </a:t>
            </a:r>
          </a:p>
          <a:p>
            <a:r>
              <a:rPr lang="en-US" sz="1000" dirty="0" smtClean="0"/>
              <a:t>    s2.display();  </a:t>
            </a:r>
          </a:p>
          <a:p>
            <a:r>
              <a:rPr lang="en-US" sz="1000" dirty="0" smtClean="0"/>
              <a:t>   }  }  </a:t>
            </a:r>
            <a:endParaRPr lang="en-US" sz="1000" dirty="0"/>
          </a:p>
        </p:txBody>
      </p:sp>
      <p:sp>
        <p:nvSpPr>
          <p:cNvPr id="17" name="Rectangle 4"/>
          <p:cNvSpPr>
            <a:spLocks noChangeArrowheads="1"/>
          </p:cNvSpPr>
          <p:nvPr/>
        </p:nvSpPr>
        <p:spPr bwMode="auto">
          <a:xfrm>
            <a:off x="5029200" y="6156441"/>
            <a:ext cx="1828800"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sng" strike="noStrike" cap="none" normalizeH="0" baseline="0" dirty="0" smtClean="0">
                <a:ln>
                  <a:noFill/>
                </a:ln>
                <a:solidFill>
                  <a:srgbClr val="000000"/>
                </a:solidFill>
                <a:effectLst/>
                <a:latin typeface="Verdana" pitchFamily="34" charset="0"/>
                <a:cs typeface="Arial" pitchFamily="34" charset="0"/>
              </a:rPr>
              <a:t>Output:</a:t>
            </a:r>
          </a:p>
          <a:p>
            <a:pPr lvl="0" algn="just" fontAlgn="base">
              <a:spcBef>
                <a:spcPct val="0"/>
              </a:spcBef>
              <a:spcAft>
                <a:spcPct val="0"/>
              </a:spcAft>
            </a:pPr>
            <a:r>
              <a:rPr lang="en-US" sz="1100" b="1" dirty="0" smtClean="0"/>
              <a:t>111 Karan 0 </a:t>
            </a:r>
          </a:p>
          <a:p>
            <a:pPr lvl="0" algn="just" fontAlgn="base">
              <a:spcBef>
                <a:spcPct val="0"/>
              </a:spcBef>
              <a:spcAft>
                <a:spcPct val="0"/>
              </a:spcAft>
            </a:pPr>
            <a:r>
              <a:rPr lang="en-US" sz="1100" b="1" dirty="0" smtClean="0"/>
              <a:t>222 Aryan 25</a:t>
            </a:r>
            <a:endParaRPr kumimoji="0" lang="en-US" sz="1000" b="1" i="0" u="sng"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9.1.8-</a:t>
            </a:r>
            <a:r>
              <a:rPr lang="en-US" sz="3200" b="1" u="sng" dirty="0" smtClean="0"/>
              <a:t>Java - OOP Concepts </a:t>
            </a:r>
            <a:endParaRPr lang="en-US" sz="3000" b="1" u="sng" dirty="0"/>
          </a:p>
        </p:txBody>
      </p:sp>
      <p:graphicFrame>
        <p:nvGraphicFramePr>
          <p:cNvPr id="9" name="Table 8"/>
          <p:cNvGraphicFramePr>
            <a:graphicFrameLocks noGrp="1"/>
          </p:cNvGraphicFramePr>
          <p:nvPr/>
        </p:nvGraphicFramePr>
        <p:xfrm>
          <a:off x="381000" y="762000"/>
          <a:ext cx="8001001" cy="2209800"/>
        </p:xfrm>
        <a:graphic>
          <a:graphicData uri="http://schemas.openxmlformats.org/drawingml/2006/table">
            <a:tbl>
              <a:tblPr/>
              <a:tblGrid>
                <a:gridCol w="590002">
                  <a:extLst>
                    <a:ext uri="{9D8B030D-6E8A-4147-A177-3AD203B41FA5}">
                      <a16:colId xmlns:a16="http://schemas.microsoft.com/office/drawing/2014/main" val="20000"/>
                    </a:ext>
                  </a:extLst>
                </a:gridCol>
                <a:gridCol w="3381718">
                  <a:extLst>
                    <a:ext uri="{9D8B030D-6E8A-4147-A177-3AD203B41FA5}">
                      <a16:colId xmlns:a16="http://schemas.microsoft.com/office/drawing/2014/main" val="20001"/>
                    </a:ext>
                  </a:extLst>
                </a:gridCol>
                <a:gridCol w="4029281">
                  <a:extLst>
                    <a:ext uri="{9D8B030D-6E8A-4147-A177-3AD203B41FA5}">
                      <a16:colId xmlns:a16="http://schemas.microsoft.com/office/drawing/2014/main" val="20002"/>
                    </a:ext>
                  </a:extLst>
                </a:gridCol>
              </a:tblGrid>
              <a:tr h="275197">
                <a:tc>
                  <a:txBody>
                    <a:bodyPr/>
                    <a:lstStyle/>
                    <a:p>
                      <a:pPr marL="0" marR="0">
                        <a:lnSpc>
                          <a:spcPct val="115000"/>
                        </a:lnSpc>
                        <a:spcBef>
                          <a:spcPts val="0"/>
                        </a:spcBef>
                        <a:spcAft>
                          <a:spcPts val="0"/>
                        </a:spcAft>
                      </a:pPr>
                      <a:r>
                        <a:rPr lang="en-US" sz="1100" b="1">
                          <a:solidFill>
                            <a:srgbClr val="333333"/>
                          </a:solidFill>
                          <a:latin typeface="Arial"/>
                          <a:ea typeface="Times New Roman"/>
                        </a:rPr>
                        <a:t>  No.</a:t>
                      </a:r>
                      <a:endParaRPr lang="en-US" sz="1100" b="1">
                        <a:latin typeface="Calibri"/>
                        <a:ea typeface="Times New Roman"/>
                      </a:endParaRPr>
                    </a:p>
                  </a:txBody>
                  <a:tcPr marL="65784" marR="65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0"/>
                        </a:spcAft>
                      </a:pPr>
                      <a:r>
                        <a:rPr lang="en-US" sz="1100" b="1">
                          <a:solidFill>
                            <a:srgbClr val="333333"/>
                          </a:solidFill>
                          <a:latin typeface="Arial"/>
                          <a:ea typeface="Times New Roman"/>
                        </a:rPr>
                        <a:t>Methods</a:t>
                      </a:r>
                      <a:endParaRPr lang="en-US" sz="1100" b="1">
                        <a:latin typeface="Calibri"/>
                        <a:ea typeface="Times New Roman"/>
                      </a:endParaRPr>
                    </a:p>
                  </a:txBody>
                  <a:tcPr marL="65784" marR="65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0"/>
                        </a:spcAft>
                      </a:pPr>
                      <a:r>
                        <a:rPr lang="en-US" sz="1100" b="1">
                          <a:solidFill>
                            <a:srgbClr val="333333"/>
                          </a:solidFill>
                          <a:latin typeface="Arial"/>
                          <a:ea typeface="Times New Roman"/>
                        </a:rPr>
                        <a:t>Constructors</a:t>
                      </a:r>
                      <a:endParaRPr lang="en-US" sz="1100" b="1">
                        <a:latin typeface="Calibri"/>
                        <a:ea typeface="Times New Roman"/>
                      </a:endParaRPr>
                    </a:p>
                  </a:txBody>
                  <a:tcPr marL="65784" marR="65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391968">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1</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It is not necessary to use the same name of the class to create a Method.</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The name of the Constructor should be same as the class name it resides.</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1"/>
                  </a:ext>
                </a:extLst>
              </a:tr>
              <a:tr h="353669">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2</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Method is an ordinary member function which is used to expose  the behavior of an object</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Constructor is a member function of a class used to initialize the state of an object</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339250">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3</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Methods must have return type unless it is specified as void.</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Constructor does not have a return type.</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3"/>
                  </a:ext>
                </a:extLst>
              </a:tr>
              <a:tr h="353669">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4</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Compiler does not create a method in any case if one is not available.</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Java compiler creates default constructor if the program doesn’t have one.</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4"/>
                  </a:ext>
                </a:extLst>
              </a:tr>
              <a:tr h="496047">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5</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Methods invoked explicitly. </a:t>
                      </a:r>
                      <a:endParaRPr lang="en-US" sz="1100">
                        <a:latin typeface="Calibri"/>
                        <a:ea typeface="Calibri"/>
                        <a:cs typeface="Times New Roman"/>
                      </a:endParaRPr>
                    </a:p>
                    <a:p>
                      <a:pPr marL="0" marR="0">
                        <a:lnSpc>
                          <a:spcPct val="115000"/>
                        </a:lnSpc>
                        <a:spcBef>
                          <a:spcPts val="0"/>
                        </a:spcBef>
                        <a:spcAft>
                          <a:spcPts val="1000"/>
                        </a:spcAft>
                      </a:pPr>
                      <a:r>
                        <a:rPr lang="en-US" sz="900">
                          <a:solidFill>
                            <a:srgbClr val="333333"/>
                          </a:solidFill>
                          <a:latin typeface="Arial"/>
                          <a:ea typeface="Calibri"/>
                          <a:cs typeface="Times New Roman"/>
                        </a:rPr>
                        <a:t>Invoked using the dot operator.</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dirty="0">
                          <a:solidFill>
                            <a:srgbClr val="333333"/>
                          </a:solidFill>
                          <a:latin typeface="Arial"/>
                          <a:ea typeface="Calibri"/>
                          <a:cs typeface="Times New Roman"/>
                        </a:rPr>
                        <a:t>Constructor invoked implicitly. </a:t>
                      </a:r>
                      <a:r>
                        <a:rPr lang="en-US" sz="900" dirty="0" err="1">
                          <a:solidFill>
                            <a:srgbClr val="333333"/>
                          </a:solidFill>
                          <a:latin typeface="Arial"/>
                          <a:ea typeface="Calibri"/>
                          <a:cs typeface="Times New Roman"/>
                        </a:rPr>
                        <a:t>i</a:t>
                      </a:r>
                      <a:r>
                        <a:rPr lang="en-US" sz="900" dirty="0">
                          <a:solidFill>
                            <a:srgbClr val="333333"/>
                          </a:solidFill>
                          <a:latin typeface="Arial"/>
                          <a:ea typeface="Calibri"/>
                          <a:cs typeface="Times New Roman"/>
                        </a:rPr>
                        <a:t>. e. Invoked using the keyword ‘new’.</a:t>
                      </a:r>
                      <a:endParaRPr lang="en-US" sz="1100" dirty="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9.1.7-</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685800"/>
            <a:ext cx="88392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3- Inheritance</a:t>
            </a:r>
            <a:endParaRPr lang="en-US" sz="1100" dirty="0" smtClean="0">
              <a:latin typeface="Arial" pitchFamily="34" charset="0"/>
              <a:cs typeface="Arial" pitchFamily="34" charset="0"/>
            </a:endParaRPr>
          </a:p>
          <a:p>
            <a:pPr eaLnBrk="0" fontAlgn="base" hangingPunct="0">
              <a:spcBef>
                <a:spcPct val="0"/>
              </a:spcBef>
              <a:spcAft>
                <a:spcPct val="0"/>
              </a:spcAft>
            </a:pPr>
            <a:r>
              <a:rPr lang="en-US" sz="1000" dirty="0" smtClean="0"/>
              <a:t>When one object acquires all the properties and behaviors of parent object i.e. known as inheritance. </a:t>
            </a:r>
          </a:p>
          <a:p>
            <a:pPr eaLnBrk="0" fontAlgn="base" hangingPunct="0">
              <a:spcBef>
                <a:spcPct val="0"/>
              </a:spcBef>
              <a:spcAft>
                <a:spcPct val="0"/>
              </a:spcAft>
            </a:pPr>
            <a:endParaRPr lang="en-US" sz="1000" dirty="0" smtClean="0"/>
          </a:p>
          <a:p>
            <a:pPr>
              <a:buFont typeface="Arial" pitchFamily="34" charset="0"/>
              <a:buChar char="•"/>
            </a:pPr>
            <a:r>
              <a:rPr lang="en-US" sz="1000" dirty="0" smtClean="0"/>
              <a:t>Inheritance is one of the key features of Object Oriented Programming. </a:t>
            </a:r>
          </a:p>
          <a:p>
            <a:pPr>
              <a:buFont typeface="Arial" pitchFamily="34" charset="0"/>
              <a:buChar char="•"/>
            </a:pPr>
            <a:endParaRPr lang="en-US" sz="1000" dirty="0" smtClean="0"/>
          </a:p>
          <a:p>
            <a:pPr>
              <a:buFont typeface="Arial" pitchFamily="34" charset="0"/>
              <a:buChar char="•"/>
            </a:pPr>
            <a:r>
              <a:rPr lang="en-US" sz="1000" dirty="0" smtClean="0"/>
              <a:t>Inheritance provided mechanism that allowed </a:t>
            </a:r>
            <a:r>
              <a:rPr lang="en-US" sz="1000" b="1" dirty="0" smtClean="0"/>
              <a:t>a class to inherit property of another class</a:t>
            </a:r>
            <a:r>
              <a:rPr lang="en-US" sz="1000" dirty="0" smtClean="0"/>
              <a:t>. When a Class extends another class it inherits all non-private members including fields and methods. </a:t>
            </a:r>
          </a:p>
          <a:p>
            <a:pPr>
              <a:buFont typeface="Arial" pitchFamily="34" charset="0"/>
              <a:buChar char="•"/>
            </a:pPr>
            <a:endParaRPr lang="en-US" sz="1000" dirty="0" smtClean="0"/>
          </a:p>
          <a:p>
            <a:pPr>
              <a:buFont typeface="Arial" pitchFamily="34" charset="0"/>
              <a:buChar char="•"/>
            </a:pPr>
            <a:r>
              <a:rPr lang="en-US" sz="1000" dirty="0" smtClean="0"/>
              <a:t>Inheritance in Java can be best understood in terms of Parent and Child relationship, also known as </a:t>
            </a:r>
            <a:r>
              <a:rPr lang="en-US" sz="1000" b="1" dirty="0" smtClean="0"/>
              <a:t>Super class</a:t>
            </a:r>
            <a:r>
              <a:rPr lang="en-US" sz="1000" dirty="0" smtClean="0"/>
              <a:t>(Parent) and </a:t>
            </a:r>
            <a:r>
              <a:rPr lang="en-US" sz="1000" b="1" dirty="0" smtClean="0"/>
              <a:t>Sub class</a:t>
            </a:r>
            <a:r>
              <a:rPr lang="en-US" sz="1000" dirty="0" smtClean="0"/>
              <a:t>(child) in Java language.</a:t>
            </a:r>
          </a:p>
          <a:p>
            <a:pPr>
              <a:buFont typeface="Arial" pitchFamily="34" charset="0"/>
              <a:buChar char="•"/>
            </a:pPr>
            <a:endParaRPr lang="en-US" sz="1000" dirty="0" smtClean="0"/>
          </a:p>
          <a:p>
            <a:pPr>
              <a:buFont typeface="Arial" pitchFamily="34" charset="0"/>
              <a:buChar char="•"/>
            </a:pPr>
            <a:r>
              <a:rPr lang="en-US" sz="1000" dirty="0" smtClean="0"/>
              <a:t>Inheritance defines </a:t>
            </a:r>
            <a:r>
              <a:rPr lang="en-US" sz="1000" b="1" dirty="0" smtClean="0"/>
              <a:t>is-a</a:t>
            </a:r>
            <a:r>
              <a:rPr lang="en-US" sz="1000" dirty="0" smtClean="0"/>
              <a:t> relationship between a Super class and its Sub class. extends and </a:t>
            </a:r>
            <a:r>
              <a:rPr lang="en-US" sz="1000" b="1" dirty="0" smtClean="0"/>
              <a:t>implements</a:t>
            </a:r>
            <a:r>
              <a:rPr lang="en-US" sz="1000" dirty="0" smtClean="0"/>
              <a:t> keywords are used to describe inheritance in Java.</a:t>
            </a:r>
            <a:endParaRPr lang="en-US" sz="1000" b="1" u="sng" dirty="0" smtClean="0">
              <a:latin typeface="Calibri" pitchFamily="34" charset="0"/>
              <a:ea typeface="Times New Roman" pitchFamily="18" charset="0"/>
              <a:cs typeface="Times New Roman" pitchFamily="18" charset="0"/>
            </a:endParaRPr>
          </a:p>
        </p:txBody>
      </p:sp>
      <p:pic>
        <p:nvPicPr>
          <p:cNvPr id="45058" name="Picture 2" descr="what is inheritance in java के लिए चित्र परिणाम"/>
          <p:cNvPicPr>
            <a:picLocks noChangeAspect="1" noChangeArrowheads="1"/>
          </p:cNvPicPr>
          <p:nvPr/>
        </p:nvPicPr>
        <p:blipFill>
          <a:blip r:embed="rId2" cstate="print"/>
          <a:srcRect/>
          <a:stretch>
            <a:fillRect/>
          </a:stretch>
        </p:blipFill>
        <p:spPr bwMode="auto">
          <a:xfrm>
            <a:off x="76200" y="2895600"/>
            <a:ext cx="4876800" cy="3733800"/>
          </a:xfrm>
          <a:prstGeom prst="rect">
            <a:avLst/>
          </a:prstGeom>
          <a:noFill/>
        </p:spPr>
      </p:pic>
      <p:sp>
        <p:nvSpPr>
          <p:cNvPr id="12" name="Rectangle 11"/>
          <p:cNvSpPr/>
          <p:nvPr/>
        </p:nvSpPr>
        <p:spPr>
          <a:xfrm>
            <a:off x="5105400" y="2971800"/>
            <a:ext cx="3276600" cy="2800767"/>
          </a:xfrm>
          <a:prstGeom prst="rect">
            <a:avLst/>
          </a:prstGeom>
        </p:spPr>
        <p:txBody>
          <a:bodyPr wrap="square">
            <a:spAutoFit/>
          </a:bodyPr>
          <a:lstStyle/>
          <a:p>
            <a:r>
              <a:rPr lang="en-US" sz="800" b="1" u="sng" dirty="0" smtClean="0"/>
              <a:t>Example-3.1</a:t>
            </a:r>
          </a:p>
          <a:p>
            <a:endParaRPr lang="en-US" sz="800" b="1" u="sng" dirty="0" smtClean="0"/>
          </a:p>
          <a:p>
            <a:r>
              <a:rPr lang="en-US" sz="800" dirty="0" smtClean="0"/>
              <a:t>class Parent</a:t>
            </a:r>
          </a:p>
          <a:p>
            <a:r>
              <a:rPr lang="en-US" sz="800" dirty="0" smtClean="0"/>
              <a:t>{</a:t>
            </a:r>
          </a:p>
          <a:p>
            <a:r>
              <a:rPr lang="en-US" sz="800" dirty="0" smtClean="0"/>
              <a:t>    public void p1()</a:t>
            </a:r>
          </a:p>
          <a:p>
            <a:r>
              <a:rPr lang="en-US" sz="800" dirty="0" smtClean="0"/>
              <a:t>    {</a:t>
            </a:r>
          </a:p>
          <a:p>
            <a:r>
              <a:rPr lang="en-US" sz="800" dirty="0" smtClean="0"/>
              <a:t>        </a:t>
            </a:r>
            <a:r>
              <a:rPr lang="en-US" sz="800" dirty="0" err="1" smtClean="0"/>
              <a:t>System.out.println</a:t>
            </a:r>
            <a:r>
              <a:rPr lang="en-US" sz="800" dirty="0" smtClean="0"/>
              <a:t>("Parent method");</a:t>
            </a:r>
          </a:p>
          <a:p>
            <a:r>
              <a:rPr lang="en-US" sz="800" dirty="0" smtClean="0"/>
              <a:t>    }</a:t>
            </a:r>
          </a:p>
          <a:p>
            <a:r>
              <a:rPr lang="en-US" sz="800" dirty="0" smtClean="0"/>
              <a:t>}</a:t>
            </a:r>
          </a:p>
          <a:p>
            <a:r>
              <a:rPr lang="en-US" sz="800" dirty="0" smtClean="0"/>
              <a:t>public class Child extends Parent </a:t>
            </a:r>
          </a:p>
          <a:p>
            <a:r>
              <a:rPr lang="en-US" sz="800" dirty="0" smtClean="0"/>
              <a:t>{</a:t>
            </a:r>
          </a:p>
          <a:p>
            <a:r>
              <a:rPr lang="en-US" sz="800" dirty="0" smtClean="0"/>
              <a:t>    public void c1()</a:t>
            </a:r>
          </a:p>
          <a:p>
            <a:r>
              <a:rPr lang="en-US" sz="800" dirty="0" smtClean="0"/>
              <a:t>    {</a:t>
            </a:r>
          </a:p>
          <a:p>
            <a:r>
              <a:rPr lang="en-US" sz="800" dirty="0" smtClean="0"/>
              <a:t>        </a:t>
            </a:r>
            <a:r>
              <a:rPr lang="en-US" sz="800" dirty="0" err="1" smtClean="0"/>
              <a:t>System.out.println</a:t>
            </a:r>
            <a:r>
              <a:rPr lang="en-US" sz="800" dirty="0" smtClean="0"/>
              <a:t>("Child method");</a:t>
            </a:r>
          </a:p>
          <a:p>
            <a:r>
              <a:rPr lang="en-US" sz="800" dirty="0" smtClean="0"/>
              <a:t>    }</a:t>
            </a:r>
          </a:p>
          <a:p>
            <a:r>
              <a:rPr lang="en-US" sz="800" dirty="0" smtClean="0"/>
              <a:t>    public static void main(String[] </a:t>
            </a:r>
            <a:r>
              <a:rPr lang="en-US" sz="800" dirty="0" err="1" smtClean="0"/>
              <a:t>args</a:t>
            </a:r>
            <a:r>
              <a:rPr lang="en-US" sz="800" dirty="0" smtClean="0"/>
              <a:t>)</a:t>
            </a:r>
          </a:p>
          <a:p>
            <a:r>
              <a:rPr lang="en-US" sz="800" dirty="0" smtClean="0"/>
              <a:t>    {</a:t>
            </a:r>
          </a:p>
          <a:p>
            <a:r>
              <a:rPr lang="en-US" sz="800" dirty="0" smtClean="0"/>
              <a:t>        Child </a:t>
            </a:r>
            <a:r>
              <a:rPr lang="en-US" sz="800" dirty="0" err="1" smtClean="0"/>
              <a:t>cobj</a:t>
            </a:r>
            <a:r>
              <a:rPr lang="en-US" sz="800" dirty="0" smtClean="0"/>
              <a:t> = new Child();</a:t>
            </a:r>
          </a:p>
          <a:p>
            <a:r>
              <a:rPr lang="en-US" sz="800" dirty="0" smtClean="0"/>
              <a:t>        cobj.c1();   //method of Child class</a:t>
            </a:r>
          </a:p>
          <a:p>
            <a:r>
              <a:rPr lang="en-US" sz="800" dirty="0" smtClean="0"/>
              <a:t>        cobj.p1();   //method of Parent class </a:t>
            </a:r>
          </a:p>
          <a:p>
            <a:r>
              <a:rPr lang="en-US" sz="800" dirty="0" smtClean="0"/>
              <a:t>    }</a:t>
            </a:r>
          </a:p>
          <a:p>
            <a:r>
              <a:rPr lang="en-US" sz="800" dirty="0" smtClean="0"/>
              <a:t>}</a:t>
            </a:r>
            <a:endParaRPr lang="en-US" sz="800" dirty="0"/>
          </a:p>
        </p:txBody>
      </p:sp>
      <p:sp>
        <p:nvSpPr>
          <p:cNvPr id="14" name="Rectangle 13"/>
          <p:cNvSpPr/>
          <p:nvPr/>
        </p:nvSpPr>
        <p:spPr>
          <a:xfrm>
            <a:off x="5029200" y="5791200"/>
            <a:ext cx="1524000" cy="584775"/>
          </a:xfrm>
          <a:prstGeom prst="rect">
            <a:avLst/>
          </a:prstGeom>
        </p:spPr>
        <p:txBody>
          <a:bodyPr wrap="square">
            <a:spAutoFit/>
          </a:bodyPr>
          <a:lstStyle/>
          <a:p>
            <a:r>
              <a:rPr lang="en-US" sz="800" b="1" u="sng" dirty="0" smtClean="0"/>
              <a:t>Output :</a:t>
            </a:r>
          </a:p>
          <a:p>
            <a:endParaRPr lang="en-US" sz="800" dirty="0" smtClean="0"/>
          </a:p>
          <a:p>
            <a:r>
              <a:rPr lang="en-US" sz="800" dirty="0" smtClean="0"/>
              <a:t>Child method</a:t>
            </a:r>
          </a:p>
          <a:p>
            <a:r>
              <a:rPr lang="en-US" sz="800" dirty="0" smtClean="0"/>
              <a:t>Parent method</a:t>
            </a:r>
            <a:endParaRPr lang="en-US" sz="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381000"/>
          </a:xfrm>
        </p:spPr>
        <p:txBody>
          <a:bodyPr>
            <a:normAutofit fontScale="90000"/>
          </a:bodyPr>
          <a:lstStyle/>
          <a:p>
            <a:r>
              <a:rPr lang="en-US" sz="3000" b="1" u="sng" dirty="0" smtClean="0"/>
              <a:t>9.1.8-</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685800"/>
            <a:ext cx="88392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000" b="1" u="sng" dirty="0" smtClean="0"/>
              <a:t>Difference between this and super Keyword</a:t>
            </a:r>
            <a:endParaRPr lang="en-US" sz="1000" dirty="0" smtClean="0"/>
          </a:p>
          <a:p>
            <a:pPr fontAlgn="base">
              <a:spcBef>
                <a:spcPct val="0"/>
              </a:spcBef>
              <a:spcAft>
                <a:spcPct val="0"/>
              </a:spcAft>
            </a:pPr>
            <a:endParaRPr lang="en-US" sz="1000" b="1" u="sng" dirty="0" smtClean="0">
              <a:latin typeface="Calibri" pitchFamily="34" charset="0"/>
              <a:ea typeface="Times New Roman" pitchFamily="18" charset="0"/>
              <a:cs typeface="Times New Roman" pitchFamily="18" charset="0"/>
            </a:endParaRPr>
          </a:p>
          <a:p>
            <a:r>
              <a:rPr lang="en-US" sz="1000" b="1" u="sng" dirty="0" smtClean="0"/>
              <a:t>What is this Keyword</a:t>
            </a:r>
            <a:endParaRPr lang="en-US" sz="1000" u="sng" dirty="0" smtClean="0"/>
          </a:p>
          <a:p>
            <a:r>
              <a:rPr lang="en-US" sz="1000" dirty="0" smtClean="0"/>
              <a:t>This  is a keyword in Java. It can be used inside the Method or constructor of  Class. It(this) works as a reference to the current Object whose Method or constructor is being invoked. The this keyword can be used to refer to any member of the current object from within an instance Method or a constructor.</a:t>
            </a:r>
          </a:p>
          <a:p>
            <a:endParaRPr lang="en-US" sz="1000" b="1" dirty="0" smtClean="0"/>
          </a:p>
          <a:p>
            <a:r>
              <a:rPr lang="en-US" sz="1000" b="1" u="sng" dirty="0" smtClean="0"/>
              <a:t>What is Super keyword </a:t>
            </a:r>
          </a:p>
          <a:p>
            <a:r>
              <a:rPr lang="en-US" sz="1000" dirty="0" smtClean="0"/>
              <a:t>The super keyword in java is a reference variable that is used to refer immediate parent class object.</a:t>
            </a:r>
          </a:p>
          <a:p>
            <a:r>
              <a:rPr lang="en-US" sz="1000" dirty="0" smtClean="0"/>
              <a:t>Whenever you create the instance of subclass, an instance of parent class is created implicitly i.e. referred by super reference variable.</a:t>
            </a:r>
          </a:p>
          <a:p>
            <a:endParaRPr lang="en-US" sz="1000" dirty="0" smtClean="0"/>
          </a:p>
          <a:p>
            <a:r>
              <a:rPr lang="en-US" sz="1000" b="1" u="sng" dirty="0" smtClean="0"/>
              <a:t>Usage of java super Keyword</a:t>
            </a:r>
            <a:endParaRPr lang="en-US" sz="1000" u="sng" dirty="0" smtClean="0"/>
          </a:p>
          <a:p>
            <a:pPr lvl="0"/>
            <a:r>
              <a:rPr lang="en-US" sz="1000" dirty="0" smtClean="0"/>
              <a:t>super is used to refer immediate parent class instance variable.</a:t>
            </a:r>
          </a:p>
          <a:p>
            <a:pPr lvl="0"/>
            <a:r>
              <a:rPr lang="en-US" sz="1000" dirty="0" smtClean="0"/>
              <a:t>super() is used to invoke immediate parent class constructor.</a:t>
            </a:r>
          </a:p>
          <a:p>
            <a:pPr lvl="0"/>
            <a:r>
              <a:rPr lang="en-US" sz="1000" dirty="0" smtClean="0"/>
              <a:t>super is used to invoke immediate parent class method.</a:t>
            </a:r>
            <a:endParaRPr lang="en-US" sz="1000" b="1" u="sng" dirty="0" smtClean="0">
              <a:latin typeface="Calibri" pitchFamily="34" charset="0"/>
              <a:ea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381000" y="3276600"/>
          <a:ext cx="8077200" cy="3276601"/>
        </p:xfrm>
        <a:graphic>
          <a:graphicData uri="http://schemas.openxmlformats.org/drawingml/2006/table">
            <a:tbl>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247933">
                <a:tc>
                  <a:txBody>
                    <a:bodyPr/>
                    <a:lstStyle/>
                    <a:p>
                      <a:pPr marL="0" marR="0">
                        <a:lnSpc>
                          <a:spcPct val="115000"/>
                        </a:lnSpc>
                        <a:spcBef>
                          <a:spcPts val="0"/>
                        </a:spcBef>
                        <a:spcAft>
                          <a:spcPts val="0"/>
                        </a:spcAft>
                      </a:pPr>
                      <a:r>
                        <a:rPr lang="en-US" sz="1000" b="1" dirty="0">
                          <a:solidFill>
                            <a:srgbClr val="000000"/>
                          </a:solidFill>
                          <a:latin typeface="Lucida Sans Unicode"/>
                          <a:ea typeface="Times New Roman"/>
                          <a:cs typeface="Times New Roman"/>
                        </a:rPr>
                        <a:t>this(current class)</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b="1">
                          <a:solidFill>
                            <a:srgbClr val="000000"/>
                          </a:solidFill>
                          <a:latin typeface="Lucida Sans Unicode"/>
                          <a:ea typeface="Times New Roman"/>
                          <a:cs typeface="Times New Roman"/>
                        </a:rPr>
                        <a:t>super(super class)</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0"/>
                  </a:ext>
                </a:extLst>
              </a:tr>
              <a:tr h="471558">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1.It is a keyword used to store current object reference.</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1.It is a keyword used to store super class object in sub class.</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1"/>
                  </a:ext>
                </a:extLst>
              </a:tr>
              <a:tr h="471558">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2.Pre define instance variable used to hold current object reference.</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2.Pre define instance variable used to hold super class object reference through sub class object.</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2"/>
                  </a:ext>
                </a:extLst>
              </a:tr>
              <a:tr h="695185">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3.Used to separate state of multiple objects of same class and also used to separate local variables and class level variables in a non-static method if both have same name.</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3.Used to </a:t>
                      </a:r>
                      <a:r>
                        <a:rPr lang="en-US" sz="1000" dirty="0" err="1">
                          <a:solidFill>
                            <a:srgbClr val="000000"/>
                          </a:solidFill>
                          <a:latin typeface="Lucida Sans Unicode"/>
                          <a:ea typeface="Times New Roman"/>
                          <a:cs typeface="Times New Roman"/>
                        </a:rPr>
                        <a:t>seperate</a:t>
                      </a:r>
                      <a:r>
                        <a:rPr lang="en-US" sz="1000" dirty="0">
                          <a:solidFill>
                            <a:srgbClr val="000000"/>
                          </a:solidFill>
                          <a:latin typeface="Lucida Sans Unicode"/>
                          <a:ea typeface="Times New Roman"/>
                          <a:cs typeface="Times New Roman"/>
                        </a:rPr>
                        <a:t> super class and subclass members if both have same name.</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3"/>
                  </a:ext>
                </a:extLst>
              </a:tr>
              <a:tr h="471558">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4.It must be used explicitly if non-static variables and local variables or parameter name is same.</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4.It must be used explicitly if super class and sub class members have same names.</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4"/>
                  </a:ext>
                </a:extLst>
              </a:tr>
              <a:tr h="918809">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5.Can't be referred from static context. It can be printed, means can be called from </a:t>
                      </a:r>
                      <a:r>
                        <a:rPr lang="en-US" sz="1000" dirty="0" err="1">
                          <a:solidFill>
                            <a:srgbClr val="000000"/>
                          </a:solidFill>
                          <a:latin typeface="Lucida Sans Unicode"/>
                          <a:ea typeface="Times New Roman"/>
                          <a:cs typeface="Times New Roman"/>
                        </a:rPr>
                        <a:t>System.out.println</a:t>
                      </a:r>
                      <a:r>
                        <a:rPr lang="en-US" sz="1000" dirty="0">
                          <a:solidFill>
                            <a:srgbClr val="000000"/>
                          </a:solidFill>
                          <a:latin typeface="Lucida Sans Unicode"/>
                          <a:ea typeface="Times New Roman"/>
                          <a:cs typeface="Times New Roman"/>
                        </a:rPr>
                        <a:t>. For example </a:t>
                      </a:r>
                      <a:r>
                        <a:rPr lang="en-US" sz="1000" dirty="0" err="1">
                          <a:solidFill>
                            <a:srgbClr val="000000"/>
                          </a:solidFill>
                          <a:latin typeface="Lucida Sans Unicode"/>
                          <a:ea typeface="Times New Roman"/>
                          <a:cs typeface="Times New Roman"/>
                        </a:rPr>
                        <a:t>System.out.println</a:t>
                      </a:r>
                      <a:r>
                        <a:rPr lang="en-US" sz="1000" dirty="0">
                          <a:solidFill>
                            <a:srgbClr val="000000"/>
                          </a:solidFill>
                          <a:latin typeface="Lucida Sans Unicode"/>
                          <a:ea typeface="Times New Roman"/>
                          <a:cs typeface="Times New Roman"/>
                        </a:rPr>
                        <a:t>(</a:t>
                      </a:r>
                      <a:r>
                        <a:rPr lang="en-US" sz="1000" dirty="0" err="1">
                          <a:solidFill>
                            <a:srgbClr val="000000"/>
                          </a:solidFill>
                          <a:latin typeface="Lucida Sans Unicode"/>
                          <a:ea typeface="Times New Roman"/>
                          <a:cs typeface="Times New Roman"/>
                        </a:rPr>
                        <a:t>this.x</a:t>
                      </a:r>
                      <a:r>
                        <a:rPr lang="en-US" sz="1000" dirty="0">
                          <a:solidFill>
                            <a:srgbClr val="000000"/>
                          </a:solidFill>
                          <a:latin typeface="Lucida Sans Unicode"/>
                          <a:ea typeface="Times New Roman"/>
                          <a:cs typeface="Times New Roman"/>
                        </a:rPr>
                        <a:t>);</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5.Can't be referred from static </a:t>
                      </a:r>
                      <a:r>
                        <a:rPr lang="en-US" sz="1000" dirty="0" err="1">
                          <a:solidFill>
                            <a:srgbClr val="000000"/>
                          </a:solidFill>
                          <a:latin typeface="Lucida Sans Unicode"/>
                          <a:ea typeface="Times New Roman"/>
                          <a:cs typeface="Times New Roman"/>
                        </a:rPr>
                        <a:t>context.It</a:t>
                      </a:r>
                      <a:r>
                        <a:rPr lang="en-US" sz="1000" dirty="0">
                          <a:solidFill>
                            <a:srgbClr val="000000"/>
                          </a:solidFill>
                          <a:latin typeface="Lucida Sans Unicode"/>
                          <a:ea typeface="Times New Roman"/>
                          <a:cs typeface="Times New Roman"/>
                        </a:rPr>
                        <a:t> can't be printed, means cannot be called from </a:t>
                      </a:r>
                      <a:r>
                        <a:rPr lang="en-US" sz="1000" dirty="0" err="1">
                          <a:solidFill>
                            <a:srgbClr val="000000"/>
                          </a:solidFill>
                          <a:latin typeface="Lucida Sans Unicode"/>
                          <a:ea typeface="Times New Roman"/>
                          <a:cs typeface="Times New Roman"/>
                        </a:rPr>
                        <a:t>System.out.println</a:t>
                      </a:r>
                      <a:r>
                        <a:rPr lang="en-US" sz="1000" dirty="0">
                          <a:solidFill>
                            <a:srgbClr val="000000"/>
                          </a:solidFill>
                          <a:latin typeface="Lucida Sans Unicode"/>
                          <a:ea typeface="Times New Roman"/>
                          <a:cs typeface="Times New Roman"/>
                        </a:rPr>
                        <a:t>. For example </a:t>
                      </a:r>
                      <a:r>
                        <a:rPr lang="en-US" sz="1000" dirty="0" err="1">
                          <a:solidFill>
                            <a:srgbClr val="000000"/>
                          </a:solidFill>
                          <a:latin typeface="Lucida Sans Unicode"/>
                          <a:ea typeface="Times New Roman"/>
                          <a:cs typeface="Times New Roman"/>
                        </a:rPr>
                        <a:t>System.out.println</a:t>
                      </a:r>
                      <a:r>
                        <a:rPr lang="en-US" sz="1000" dirty="0">
                          <a:solidFill>
                            <a:srgbClr val="000000"/>
                          </a:solidFill>
                          <a:latin typeface="Lucida Sans Unicode"/>
                          <a:ea typeface="Times New Roman"/>
                          <a:cs typeface="Times New Roman"/>
                        </a:rPr>
                        <a:t>(</a:t>
                      </a:r>
                      <a:r>
                        <a:rPr lang="en-US" sz="1000" dirty="0" err="1">
                          <a:solidFill>
                            <a:srgbClr val="000000"/>
                          </a:solidFill>
                          <a:latin typeface="Lucida Sans Unicode"/>
                          <a:ea typeface="Times New Roman"/>
                          <a:cs typeface="Times New Roman"/>
                        </a:rPr>
                        <a:t>super.x</a:t>
                      </a:r>
                      <a:r>
                        <a:rPr lang="en-US" sz="1000" dirty="0">
                          <a:solidFill>
                            <a:srgbClr val="000000"/>
                          </a:solidFill>
                          <a:latin typeface="Lucida Sans Unicode"/>
                          <a:ea typeface="Times New Roman"/>
                          <a:cs typeface="Times New Roman"/>
                        </a:rPr>
                        <a:t>); it leads to compile time error.</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381000"/>
          </a:xfrm>
        </p:spPr>
        <p:txBody>
          <a:bodyPr>
            <a:normAutofit fontScale="90000"/>
          </a:bodyPr>
          <a:lstStyle/>
          <a:p>
            <a:r>
              <a:rPr lang="en-US" sz="3000" b="1" u="sng" dirty="0" smtClean="0"/>
              <a:t>9.1.9-</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685800"/>
            <a:ext cx="8839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000" b="1" u="sng" dirty="0" smtClean="0"/>
              <a:t>Difference between this and super Keyword Using Example</a:t>
            </a:r>
            <a:endParaRPr lang="en-US" sz="1000" dirty="0" smtClean="0"/>
          </a:p>
          <a:p>
            <a:pPr fontAlgn="base">
              <a:spcBef>
                <a:spcPct val="0"/>
              </a:spcBef>
              <a:spcAft>
                <a:spcPct val="0"/>
              </a:spcAft>
            </a:pPr>
            <a:endParaRPr lang="en-US" sz="1000" b="1" u="sng" dirty="0" smtClean="0">
              <a:latin typeface="Calibri" pitchFamily="34" charset="0"/>
              <a:ea typeface="Times New Roman" pitchFamily="18" charset="0"/>
              <a:cs typeface="Times New Roman" pitchFamily="18" charset="0"/>
            </a:endParaRPr>
          </a:p>
        </p:txBody>
      </p:sp>
      <p:sp>
        <p:nvSpPr>
          <p:cNvPr id="8" name="Rectangle 7"/>
          <p:cNvSpPr/>
          <p:nvPr/>
        </p:nvSpPr>
        <p:spPr>
          <a:xfrm>
            <a:off x="152400" y="990600"/>
            <a:ext cx="3429000" cy="3785652"/>
          </a:xfrm>
          <a:prstGeom prst="rect">
            <a:avLst/>
          </a:prstGeom>
        </p:spPr>
        <p:txBody>
          <a:bodyPr wrap="square">
            <a:spAutoFit/>
          </a:bodyPr>
          <a:lstStyle/>
          <a:p>
            <a:r>
              <a:rPr lang="en-US" sz="800" b="1" u="sng" dirty="0" smtClean="0"/>
              <a:t>Using This Keyword</a:t>
            </a:r>
          </a:p>
          <a:p>
            <a:endParaRPr lang="en-US" sz="800" dirty="0" smtClean="0"/>
          </a:p>
          <a:p>
            <a:r>
              <a:rPr lang="en-US" sz="800" dirty="0" smtClean="0"/>
              <a:t>class JBT </a:t>
            </a:r>
          </a:p>
          <a:p>
            <a:r>
              <a:rPr lang="en-US" sz="800" dirty="0" smtClean="0"/>
              <a:t>{ </a:t>
            </a:r>
          </a:p>
          <a:p>
            <a:r>
              <a:rPr lang="en-US" sz="800" dirty="0" smtClean="0"/>
              <a:t>  </a:t>
            </a:r>
            <a:r>
              <a:rPr lang="en-US" sz="800" dirty="0" err="1" smtClean="0"/>
              <a:t>int</a:t>
            </a:r>
            <a:r>
              <a:rPr lang="en-US" sz="800" dirty="0" smtClean="0"/>
              <a:t> variable = 5;</a:t>
            </a:r>
          </a:p>
          <a:p>
            <a:r>
              <a:rPr lang="en-US" sz="800" dirty="0" smtClean="0"/>
              <a:t>void method(</a:t>
            </a:r>
            <a:r>
              <a:rPr lang="en-US" sz="800" dirty="0" err="1" smtClean="0"/>
              <a:t>int</a:t>
            </a:r>
            <a:r>
              <a:rPr lang="en-US" sz="800" dirty="0" smtClean="0"/>
              <a:t> variable) </a:t>
            </a:r>
          </a:p>
          <a:p>
            <a:r>
              <a:rPr lang="en-US" sz="800" dirty="0" smtClean="0"/>
              <a:t>{</a:t>
            </a:r>
          </a:p>
          <a:p>
            <a:r>
              <a:rPr lang="en-US" sz="800" dirty="0" smtClean="0"/>
              <a:t>    variable = 10;</a:t>
            </a:r>
          </a:p>
          <a:p>
            <a:r>
              <a:rPr lang="en-US" sz="800" dirty="0" smtClean="0"/>
              <a:t>    </a:t>
            </a:r>
            <a:r>
              <a:rPr lang="en-US" sz="800" dirty="0" err="1" smtClean="0"/>
              <a:t>System.out.println</a:t>
            </a:r>
            <a:r>
              <a:rPr lang="en-US" sz="800" dirty="0" smtClean="0"/>
              <a:t>("Value of Instance variable :" + </a:t>
            </a:r>
            <a:r>
              <a:rPr lang="en-US" sz="800" dirty="0" err="1" smtClean="0"/>
              <a:t>this.variable</a:t>
            </a:r>
            <a:r>
              <a:rPr lang="en-US" sz="800" dirty="0" smtClean="0"/>
              <a:t>);</a:t>
            </a:r>
          </a:p>
          <a:p>
            <a:r>
              <a:rPr lang="en-US" sz="800" dirty="0" smtClean="0"/>
              <a:t>    </a:t>
            </a:r>
            <a:r>
              <a:rPr lang="en-US" sz="800" dirty="0" err="1" smtClean="0"/>
              <a:t>System.out.println</a:t>
            </a:r>
            <a:r>
              <a:rPr lang="en-US" sz="800" dirty="0" smtClean="0"/>
              <a:t>("Value of Local variable :" + variable);</a:t>
            </a:r>
          </a:p>
          <a:p>
            <a:r>
              <a:rPr lang="en-US" sz="800" dirty="0" smtClean="0"/>
              <a:t>}</a:t>
            </a:r>
          </a:p>
          <a:p>
            <a:r>
              <a:rPr lang="en-US" sz="800" dirty="0" smtClean="0"/>
              <a:t>void method() </a:t>
            </a:r>
          </a:p>
          <a:p>
            <a:r>
              <a:rPr lang="en-US" sz="800" dirty="0" smtClean="0"/>
              <a:t>{</a:t>
            </a:r>
          </a:p>
          <a:p>
            <a:r>
              <a:rPr lang="en-US" sz="800" dirty="0" smtClean="0"/>
              <a:t>     </a:t>
            </a:r>
            <a:r>
              <a:rPr lang="en-US" sz="800" dirty="0" err="1" smtClean="0"/>
              <a:t>int</a:t>
            </a:r>
            <a:r>
              <a:rPr lang="en-US" sz="800" dirty="0" smtClean="0"/>
              <a:t> variable = 40;</a:t>
            </a:r>
          </a:p>
          <a:p>
            <a:r>
              <a:rPr lang="en-US" sz="800" dirty="0" smtClean="0"/>
              <a:t>    </a:t>
            </a:r>
            <a:r>
              <a:rPr lang="en-US" sz="800" dirty="0" err="1" smtClean="0"/>
              <a:t>System.out.println</a:t>
            </a:r>
            <a:r>
              <a:rPr lang="en-US" sz="800" dirty="0" smtClean="0"/>
              <a:t>("Value of Instance variable :" + </a:t>
            </a:r>
            <a:r>
              <a:rPr lang="en-US" sz="800" dirty="0" err="1" smtClean="0"/>
              <a:t>this.variable</a:t>
            </a:r>
            <a:r>
              <a:rPr lang="en-US" sz="800" dirty="0" smtClean="0"/>
              <a:t>);</a:t>
            </a:r>
          </a:p>
          <a:p>
            <a:r>
              <a:rPr lang="en-US" sz="800" dirty="0" smtClean="0"/>
              <a:t>     </a:t>
            </a:r>
            <a:r>
              <a:rPr lang="en-US" sz="800" dirty="0" err="1" smtClean="0"/>
              <a:t>System.out.println</a:t>
            </a:r>
            <a:r>
              <a:rPr lang="en-US" sz="800" dirty="0" smtClean="0"/>
              <a:t>("Value of Local variable :" + variable);</a:t>
            </a:r>
          </a:p>
          <a:p>
            <a:r>
              <a:rPr lang="en-US" sz="800" dirty="0" smtClean="0"/>
              <a:t>}</a:t>
            </a:r>
          </a:p>
          <a:p>
            <a:r>
              <a:rPr lang="en-US" sz="800" dirty="0" smtClean="0"/>
              <a:t>}</a:t>
            </a:r>
          </a:p>
          <a:p>
            <a:endParaRPr lang="en-US" sz="800" dirty="0" smtClean="0"/>
          </a:p>
          <a:p>
            <a:r>
              <a:rPr lang="en-US" sz="800" dirty="0" smtClean="0"/>
              <a:t> public static void main(String </a:t>
            </a:r>
            <a:r>
              <a:rPr lang="en-US" sz="800" dirty="0" err="1" smtClean="0"/>
              <a:t>args</a:t>
            </a:r>
            <a:r>
              <a:rPr lang="en-US" sz="800" dirty="0" smtClean="0"/>
              <a:t>[]) </a:t>
            </a:r>
          </a:p>
          <a:p>
            <a:r>
              <a:rPr lang="en-US" sz="800" dirty="0" smtClean="0"/>
              <a:t>  {</a:t>
            </a:r>
          </a:p>
          <a:p>
            <a:r>
              <a:rPr lang="en-US" sz="800" dirty="0" smtClean="0"/>
              <a:t>      JBT </a:t>
            </a:r>
            <a:r>
              <a:rPr lang="en-US" sz="800" dirty="0" err="1" smtClean="0"/>
              <a:t>obj</a:t>
            </a:r>
            <a:r>
              <a:rPr lang="en-US" sz="800" dirty="0" smtClean="0"/>
              <a:t> = new JBT();</a:t>
            </a:r>
          </a:p>
          <a:p>
            <a:r>
              <a:rPr lang="en-US" sz="800" dirty="0" smtClean="0"/>
              <a:t>     </a:t>
            </a:r>
            <a:r>
              <a:rPr lang="en-US" sz="800" dirty="0" err="1" smtClean="0"/>
              <a:t>obj.method</a:t>
            </a:r>
            <a:r>
              <a:rPr lang="en-US" sz="800" dirty="0" smtClean="0"/>
              <a:t>(20);</a:t>
            </a:r>
          </a:p>
          <a:p>
            <a:r>
              <a:rPr lang="en-US" sz="800" dirty="0" smtClean="0"/>
              <a:t>      </a:t>
            </a:r>
            <a:r>
              <a:rPr lang="en-US" sz="800" dirty="0" err="1" smtClean="0"/>
              <a:t>obj.method</a:t>
            </a:r>
            <a:r>
              <a:rPr lang="en-US" sz="800" dirty="0" smtClean="0"/>
              <a:t>();</a:t>
            </a:r>
          </a:p>
          <a:p>
            <a:r>
              <a:rPr lang="en-US" sz="800" dirty="0" smtClean="0"/>
              <a:t>}</a:t>
            </a:r>
          </a:p>
          <a:p>
            <a:r>
              <a:rPr lang="en-US" sz="800" dirty="0" smtClean="0"/>
              <a:t>Output:-</a:t>
            </a:r>
          </a:p>
          <a:p>
            <a:r>
              <a:rPr lang="en-US" sz="800" dirty="0" smtClean="0"/>
              <a:t>Value of Instance variable :5</a:t>
            </a:r>
          </a:p>
          <a:p>
            <a:r>
              <a:rPr lang="en-US" sz="800" dirty="0" smtClean="0"/>
              <a:t>Value of Local variable :10</a:t>
            </a:r>
          </a:p>
          <a:p>
            <a:r>
              <a:rPr lang="en-US" sz="800" dirty="0" smtClean="0"/>
              <a:t>Value of Instance variable :5</a:t>
            </a:r>
          </a:p>
          <a:p>
            <a:r>
              <a:rPr lang="en-US" sz="800" dirty="0" smtClean="0"/>
              <a:t>Value of Local variable :40</a:t>
            </a:r>
            <a:endParaRPr lang="en-US" sz="800" dirty="0"/>
          </a:p>
        </p:txBody>
      </p:sp>
      <p:sp>
        <p:nvSpPr>
          <p:cNvPr id="9" name="Rectangle 8"/>
          <p:cNvSpPr/>
          <p:nvPr/>
        </p:nvSpPr>
        <p:spPr>
          <a:xfrm>
            <a:off x="4724400" y="228600"/>
            <a:ext cx="4114800" cy="6247864"/>
          </a:xfrm>
          <a:prstGeom prst="rect">
            <a:avLst/>
          </a:prstGeom>
        </p:spPr>
        <p:txBody>
          <a:bodyPr wrap="square">
            <a:spAutoFit/>
          </a:bodyPr>
          <a:lstStyle/>
          <a:p>
            <a:r>
              <a:rPr lang="en-US" sz="900" b="1" u="sng" dirty="0" smtClean="0"/>
              <a:t>Example-Using Super</a:t>
            </a:r>
          </a:p>
          <a:p>
            <a:r>
              <a:rPr lang="en-US" sz="800" dirty="0" smtClean="0"/>
              <a:t>public class Person </a:t>
            </a:r>
          </a:p>
          <a:p>
            <a:r>
              <a:rPr lang="en-US" sz="800" dirty="0" smtClean="0"/>
              <a:t>{</a:t>
            </a:r>
          </a:p>
          <a:p>
            <a:r>
              <a:rPr lang="en-US" sz="800" dirty="0" smtClean="0"/>
              <a:t> </a:t>
            </a:r>
            <a:r>
              <a:rPr lang="en-US" sz="800" dirty="0" err="1" smtClean="0"/>
              <a:t>int</a:t>
            </a:r>
            <a:r>
              <a:rPr lang="en-US" sz="800" dirty="0" smtClean="0"/>
              <a:t> speed=10;</a:t>
            </a:r>
          </a:p>
          <a:p>
            <a:r>
              <a:rPr lang="en-US" sz="800" dirty="0" smtClean="0"/>
              <a:t> Person()</a:t>
            </a:r>
          </a:p>
          <a:p>
            <a:r>
              <a:rPr lang="en-US" sz="800" dirty="0" smtClean="0"/>
              <a:t> {</a:t>
            </a:r>
          </a:p>
          <a:p>
            <a:r>
              <a:rPr lang="en-US" sz="800" dirty="0" smtClean="0"/>
              <a:t>	</a:t>
            </a:r>
            <a:r>
              <a:rPr lang="en-US" sz="800" dirty="0" err="1" smtClean="0"/>
              <a:t>System.out.println</a:t>
            </a:r>
            <a:r>
              <a:rPr lang="en-US" sz="800" dirty="0" smtClean="0"/>
              <a:t>("Person is created");</a:t>
            </a:r>
          </a:p>
          <a:p>
            <a:r>
              <a:rPr lang="en-US" sz="800" dirty="0" smtClean="0"/>
              <a:t> }  </a:t>
            </a:r>
          </a:p>
          <a:p>
            <a:r>
              <a:rPr lang="en-US" sz="800" dirty="0" smtClean="0"/>
              <a:t> void message()</a:t>
            </a:r>
          </a:p>
          <a:p>
            <a:r>
              <a:rPr lang="en-US" sz="800" dirty="0" smtClean="0"/>
              <a:t> {</a:t>
            </a:r>
          </a:p>
          <a:p>
            <a:r>
              <a:rPr lang="en-US" sz="800" dirty="0" smtClean="0"/>
              <a:t>	</a:t>
            </a:r>
            <a:r>
              <a:rPr lang="en-US" sz="800" dirty="0" err="1" smtClean="0"/>
              <a:t>System.out.println</a:t>
            </a:r>
            <a:r>
              <a:rPr lang="en-US" sz="800" dirty="0" smtClean="0"/>
              <a:t>("Person welcome");</a:t>
            </a:r>
          </a:p>
          <a:p>
            <a:r>
              <a:rPr lang="en-US" sz="800" dirty="0" smtClean="0"/>
              <a:t> }  </a:t>
            </a:r>
          </a:p>
          <a:p>
            <a:r>
              <a:rPr lang="en-US" sz="800" dirty="0" smtClean="0"/>
              <a:t>}</a:t>
            </a:r>
          </a:p>
          <a:p>
            <a:r>
              <a:rPr lang="en-US" sz="800" dirty="0" smtClean="0"/>
              <a:t>public class </a:t>
            </a:r>
            <a:r>
              <a:rPr lang="en-US" sz="800" dirty="0" err="1" smtClean="0"/>
              <a:t>PersonC</a:t>
            </a:r>
            <a:r>
              <a:rPr lang="en-US" sz="800" dirty="0" smtClean="0"/>
              <a:t> extends Person </a:t>
            </a:r>
          </a:p>
          <a:p>
            <a:r>
              <a:rPr lang="en-US" sz="800" dirty="0" smtClean="0"/>
              <a:t>{</a:t>
            </a:r>
          </a:p>
          <a:p>
            <a:r>
              <a:rPr lang="en-US" sz="800" dirty="0" smtClean="0"/>
              <a:t>  </a:t>
            </a:r>
            <a:r>
              <a:rPr lang="en-US" sz="800" dirty="0" err="1" smtClean="0"/>
              <a:t>int</a:t>
            </a:r>
            <a:r>
              <a:rPr lang="en-US" sz="800" dirty="0" smtClean="0"/>
              <a:t> speed=100;</a:t>
            </a:r>
          </a:p>
          <a:p>
            <a:r>
              <a:rPr lang="en-US" sz="800" dirty="0" smtClean="0"/>
              <a:t>  void </a:t>
            </a:r>
            <a:r>
              <a:rPr lang="en-US" sz="800" dirty="0" err="1" smtClean="0"/>
              <a:t>displaySpeed</a:t>
            </a:r>
            <a:r>
              <a:rPr lang="en-US" sz="800" dirty="0" smtClean="0"/>
              <a:t>()</a:t>
            </a:r>
          </a:p>
          <a:p>
            <a:r>
              <a:rPr lang="en-US" sz="800" dirty="0" smtClean="0"/>
              <a:t>  {  </a:t>
            </a:r>
          </a:p>
          <a:p>
            <a:r>
              <a:rPr lang="en-US" sz="800" dirty="0" smtClean="0"/>
              <a:t>   </a:t>
            </a:r>
            <a:r>
              <a:rPr lang="en-US" sz="800" dirty="0" err="1" smtClean="0"/>
              <a:t>System.out.println</a:t>
            </a:r>
            <a:r>
              <a:rPr lang="en-US" sz="800" dirty="0" smtClean="0"/>
              <a:t>(</a:t>
            </a:r>
            <a:r>
              <a:rPr lang="en-US" sz="800" dirty="0" err="1" smtClean="0"/>
              <a:t>super.speed</a:t>
            </a:r>
            <a:r>
              <a:rPr lang="en-US" sz="800" dirty="0" smtClean="0"/>
              <a:t>);//will print speed of Person now  </a:t>
            </a:r>
          </a:p>
          <a:p>
            <a:r>
              <a:rPr lang="en-US" sz="800" dirty="0" smtClean="0"/>
              <a:t>  }  </a:t>
            </a:r>
          </a:p>
          <a:p>
            <a:r>
              <a:rPr lang="en-US" sz="800" dirty="0" smtClean="0"/>
              <a:t>  </a:t>
            </a:r>
            <a:r>
              <a:rPr lang="en-US" sz="800" dirty="0" err="1" smtClean="0"/>
              <a:t>PersonC</a:t>
            </a:r>
            <a:r>
              <a:rPr lang="en-US" sz="800" dirty="0" smtClean="0"/>
              <a:t>()</a:t>
            </a:r>
          </a:p>
          <a:p>
            <a:r>
              <a:rPr lang="en-US" sz="800" dirty="0" smtClean="0"/>
              <a:t>  {  </a:t>
            </a:r>
          </a:p>
          <a:p>
            <a:r>
              <a:rPr lang="en-US" sz="800" dirty="0" smtClean="0"/>
              <a:t>	super();//will invoke parent class constructor  </a:t>
            </a:r>
          </a:p>
          <a:p>
            <a:r>
              <a:rPr lang="en-US" sz="800" dirty="0" smtClean="0"/>
              <a:t>	</a:t>
            </a:r>
            <a:r>
              <a:rPr lang="en-US" sz="800" dirty="0" err="1" smtClean="0"/>
              <a:t>System.out.println</a:t>
            </a:r>
            <a:r>
              <a:rPr lang="en-US" sz="800" dirty="0" smtClean="0"/>
              <a:t>("</a:t>
            </a:r>
            <a:r>
              <a:rPr lang="en-US" sz="800" dirty="0" err="1" smtClean="0"/>
              <a:t>PersonC</a:t>
            </a:r>
            <a:r>
              <a:rPr lang="en-US" sz="800" dirty="0" smtClean="0"/>
              <a:t> is created");  </a:t>
            </a:r>
          </a:p>
          <a:p>
            <a:r>
              <a:rPr lang="en-US" sz="800" dirty="0" smtClean="0"/>
              <a:t>  } </a:t>
            </a:r>
          </a:p>
          <a:p>
            <a:r>
              <a:rPr lang="en-US" sz="800" dirty="0" smtClean="0"/>
              <a:t> void message()</a:t>
            </a:r>
          </a:p>
          <a:p>
            <a:r>
              <a:rPr lang="en-US" sz="800" dirty="0" smtClean="0"/>
              <a:t> {</a:t>
            </a:r>
          </a:p>
          <a:p>
            <a:r>
              <a:rPr lang="en-US" sz="800" dirty="0" smtClean="0"/>
              <a:t>  </a:t>
            </a:r>
            <a:r>
              <a:rPr lang="en-US" sz="800" dirty="0" err="1" smtClean="0"/>
              <a:t>System.out.println</a:t>
            </a:r>
            <a:r>
              <a:rPr lang="en-US" sz="800" dirty="0" smtClean="0"/>
              <a:t>("welcome </a:t>
            </a:r>
            <a:r>
              <a:rPr lang="en-US" sz="800" dirty="0" err="1" smtClean="0"/>
              <a:t>PersonC</a:t>
            </a:r>
            <a:r>
              <a:rPr lang="en-US" sz="800" dirty="0" smtClean="0"/>
              <a:t>");</a:t>
            </a:r>
          </a:p>
          <a:p>
            <a:r>
              <a:rPr lang="en-US" sz="800" dirty="0" smtClean="0"/>
              <a:t> }  </a:t>
            </a:r>
          </a:p>
          <a:p>
            <a:r>
              <a:rPr lang="en-US" sz="800" dirty="0" smtClean="0"/>
              <a:t> void display()</a:t>
            </a:r>
          </a:p>
          <a:p>
            <a:r>
              <a:rPr lang="en-US" sz="800" dirty="0" smtClean="0"/>
              <a:t> {  </a:t>
            </a:r>
          </a:p>
          <a:p>
            <a:r>
              <a:rPr lang="en-US" sz="800" dirty="0" smtClean="0"/>
              <a:t>   </a:t>
            </a:r>
            <a:r>
              <a:rPr lang="en-US" sz="800" dirty="0" err="1" smtClean="0"/>
              <a:t>super.message</a:t>
            </a:r>
            <a:r>
              <a:rPr lang="en-US" sz="800" dirty="0" smtClean="0"/>
              <a:t>();//will invoke parent class message() method</a:t>
            </a:r>
          </a:p>
          <a:p>
            <a:r>
              <a:rPr lang="en-US" sz="800" dirty="0" smtClean="0"/>
              <a:t>   message();//will invoke current class message() method</a:t>
            </a:r>
          </a:p>
          <a:p>
            <a:r>
              <a:rPr lang="en-US" sz="800" dirty="0" smtClean="0"/>
              <a:t> }  </a:t>
            </a:r>
          </a:p>
          <a:p>
            <a:r>
              <a:rPr lang="en-US" sz="800" dirty="0" smtClean="0"/>
              <a:t>  </a:t>
            </a:r>
          </a:p>
          <a:p>
            <a:r>
              <a:rPr lang="en-US" sz="800" dirty="0" smtClean="0"/>
              <a:t>public static void main(String </a:t>
            </a:r>
            <a:r>
              <a:rPr lang="en-US" sz="800" dirty="0" err="1" smtClean="0"/>
              <a:t>args</a:t>
            </a:r>
            <a:r>
              <a:rPr lang="en-US" sz="800" dirty="0" smtClean="0"/>
              <a:t>[])</a:t>
            </a:r>
          </a:p>
          <a:p>
            <a:r>
              <a:rPr lang="en-US" sz="800" dirty="0" smtClean="0"/>
              <a:t>	{  </a:t>
            </a:r>
          </a:p>
          <a:p>
            <a:r>
              <a:rPr lang="en-US" sz="800" dirty="0" smtClean="0"/>
              <a:t>	   </a:t>
            </a:r>
            <a:r>
              <a:rPr lang="en-US" sz="800" dirty="0" err="1" smtClean="0"/>
              <a:t>PersonC</a:t>
            </a:r>
            <a:r>
              <a:rPr lang="en-US" sz="800" dirty="0" smtClean="0"/>
              <a:t> b=new </a:t>
            </a:r>
            <a:r>
              <a:rPr lang="en-US" sz="800" dirty="0" err="1" smtClean="0"/>
              <a:t>PersonC</a:t>
            </a:r>
            <a:r>
              <a:rPr lang="en-US" sz="800" dirty="0" smtClean="0"/>
              <a:t>();</a:t>
            </a:r>
          </a:p>
          <a:p>
            <a:r>
              <a:rPr lang="en-US" sz="800" dirty="0" smtClean="0"/>
              <a:t>	   </a:t>
            </a:r>
            <a:r>
              <a:rPr lang="en-US" sz="800" dirty="0" err="1" smtClean="0"/>
              <a:t>b.displaySpeed</a:t>
            </a:r>
            <a:r>
              <a:rPr lang="en-US" sz="800" dirty="0" smtClean="0"/>
              <a:t>();</a:t>
            </a:r>
          </a:p>
          <a:p>
            <a:r>
              <a:rPr lang="en-US" sz="800" dirty="0" smtClean="0"/>
              <a:t>	   </a:t>
            </a:r>
            <a:r>
              <a:rPr lang="en-US" sz="800" dirty="0" err="1" smtClean="0"/>
              <a:t>b.display</a:t>
            </a:r>
            <a:r>
              <a:rPr lang="en-US" sz="800" dirty="0" smtClean="0"/>
              <a:t>();</a:t>
            </a:r>
          </a:p>
          <a:p>
            <a:r>
              <a:rPr lang="en-US" sz="800" dirty="0" smtClean="0"/>
              <a:t>		        </a:t>
            </a:r>
          </a:p>
          <a:p>
            <a:r>
              <a:rPr lang="en-US" sz="800" dirty="0" smtClean="0"/>
              <a:t>	}  </a:t>
            </a:r>
          </a:p>
          <a:p>
            <a:r>
              <a:rPr lang="en-US" sz="800" dirty="0" smtClean="0"/>
              <a:t>}  </a:t>
            </a:r>
          </a:p>
          <a:p>
            <a:endParaRPr lang="en-US" sz="800" dirty="0" smtClean="0"/>
          </a:p>
          <a:p>
            <a:r>
              <a:rPr lang="en-US" sz="800" dirty="0" err="1" smtClean="0"/>
              <a:t>OutPut</a:t>
            </a:r>
            <a:r>
              <a:rPr lang="en-US" sz="800" dirty="0" smtClean="0"/>
              <a:t>:-</a:t>
            </a:r>
          </a:p>
          <a:p>
            <a:r>
              <a:rPr lang="en-US" sz="800" dirty="0" smtClean="0"/>
              <a:t>Person is created</a:t>
            </a:r>
          </a:p>
          <a:p>
            <a:r>
              <a:rPr lang="en-US" sz="800" dirty="0" err="1" smtClean="0"/>
              <a:t>PersonC</a:t>
            </a:r>
            <a:r>
              <a:rPr lang="en-US" sz="800" dirty="0" smtClean="0"/>
              <a:t> is created</a:t>
            </a:r>
          </a:p>
          <a:p>
            <a:r>
              <a:rPr lang="en-US" sz="800" dirty="0" smtClean="0"/>
              <a:t>10</a:t>
            </a:r>
          </a:p>
          <a:p>
            <a:r>
              <a:rPr lang="en-US" sz="800" dirty="0" smtClean="0"/>
              <a:t>welcome </a:t>
            </a:r>
            <a:r>
              <a:rPr lang="en-US" sz="800" dirty="0" err="1" smtClean="0"/>
              <a:t>PersonC</a:t>
            </a:r>
            <a:endParaRPr lang="en-US" sz="800" dirty="0" smtClean="0"/>
          </a:p>
          <a:p>
            <a:r>
              <a:rPr lang="en-US" sz="800" dirty="0" smtClean="0"/>
              <a:t>Person welcome</a:t>
            </a:r>
            <a:endParaRPr lang="en-US" sz="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9.1.10-</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1108993"/>
            <a:ext cx="8839200" cy="1215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4- Polymorphism</a:t>
            </a:r>
          </a:p>
          <a:p>
            <a:r>
              <a:rPr lang="en-US" sz="1100" dirty="0" smtClean="0"/>
              <a:t>When one task is performed by different ways i.e. known as polymorphism. For example: to convince the customer differently, to draw something e.g. shape or rectangle etc.</a:t>
            </a:r>
          </a:p>
          <a:p>
            <a:r>
              <a:rPr lang="en-US" sz="1100" dirty="0" smtClean="0"/>
              <a:t> </a:t>
            </a:r>
          </a:p>
          <a:p>
            <a:r>
              <a:rPr lang="en-US" sz="1100" dirty="0" smtClean="0"/>
              <a:t>In java, we use method overloading and method overriding to achieve polymorphism.</a:t>
            </a:r>
          </a:p>
          <a:p>
            <a:pPr fontAlgn="base">
              <a:spcBef>
                <a:spcPct val="0"/>
              </a:spcBef>
              <a:spcAft>
                <a:spcPct val="0"/>
              </a:spcAft>
            </a:pPr>
            <a:endParaRPr lang="en-US" sz="1100" dirty="0" smtClean="0">
              <a:latin typeface="Arial" pitchFamily="34" charset="0"/>
              <a:cs typeface="Arial" pitchFamily="34" charset="0"/>
            </a:endParaRPr>
          </a:p>
        </p:txBody>
      </p:sp>
      <p:pic>
        <p:nvPicPr>
          <p:cNvPr id="48130" name="Picture 2" descr="TIJ315.png"/>
          <p:cNvPicPr>
            <a:picLocks noChangeAspect="1" noChangeArrowheads="1"/>
          </p:cNvPicPr>
          <p:nvPr/>
        </p:nvPicPr>
        <p:blipFill>
          <a:blip r:embed="rId2" cstate="print"/>
          <a:srcRect/>
          <a:stretch>
            <a:fillRect/>
          </a:stretch>
        </p:blipFill>
        <p:spPr bwMode="auto">
          <a:xfrm>
            <a:off x="1143000" y="2895600"/>
            <a:ext cx="4524375" cy="260032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9.1.10-</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609600"/>
            <a:ext cx="8839200" cy="1215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4- Polymorphism</a:t>
            </a:r>
          </a:p>
          <a:p>
            <a:r>
              <a:rPr lang="en-US" sz="1100" dirty="0" smtClean="0"/>
              <a:t>When one task is performed by different ways i.e. known as polymorphism. For example: to convince the customer differently, to draw something e.g. shape or rectangle etc.</a:t>
            </a:r>
          </a:p>
          <a:p>
            <a:r>
              <a:rPr lang="en-US" sz="1100" dirty="0" smtClean="0"/>
              <a:t> </a:t>
            </a:r>
          </a:p>
          <a:p>
            <a:r>
              <a:rPr lang="en-US" sz="1100" b="1" dirty="0" smtClean="0"/>
              <a:t>Polymorphism in java</a:t>
            </a:r>
            <a:r>
              <a:rPr lang="en-US" sz="1100" dirty="0" smtClean="0"/>
              <a:t> is a concept by which we can perform a </a:t>
            </a:r>
            <a:r>
              <a:rPr lang="en-US" sz="1100" i="1" dirty="0" smtClean="0"/>
              <a:t>single action by different ways</a:t>
            </a:r>
            <a:r>
              <a:rPr lang="en-US" sz="1100" dirty="0" smtClean="0"/>
              <a:t>. Polymorphism is derived from 2 </a:t>
            </a:r>
            <a:r>
              <a:rPr lang="en-US" sz="1100" dirty="0" err="1" smtClean="0"/>
              <a:t>greek</a:t>
            </a:r>
            <a:r>
              <a:rPr lang="en-US" sz="1100" dirty="0" smtClean="0"/>
              <a:t> words: poly and morphs. The word "poly" means many and "morphs" means forms. So polymorphism means many forms.</a:t>
            </a:r>
            <a:endParaRPr lang="en-US" sz="1100" dirty="0" smtClean="0">
              <a:latin typeface="Arial" pitchFamily="34" charset="0"/>
              <a:cs typeface="Arial" pitchFamily="34" charset="0"/>
            </a:endParaRPr>
          </a:p>
        </p:txBody>
      </p:sp>
      <p:pic>
        <p:nvPicPr>
          <p:cNvPr id="48130" name="Picture 2" descr="TIJ315.png"/>
          <p:cNvPicPr>
            <a:picLocks noChangeAspect="1" noChangeArrowheads="1"/>
          </p:cNvPicPr>
          <p:nvPr/>
        </p:nvPicPr>
        <p:blipFill>
          <a:blip r:embed="rId2" cstate="print"/>
          <a:srcRect/>
          <a:stretch>
            <a:fillRect/>
          </a:stretch>
        </p:blipFill>
        <p:spPr bwMode="auto">
          <a:xfrm>
            <a:off x="263856" y="1869743"/>
            <a:ext cx="4524375" cy="2600325"/>
          </a:xfrm>
          <a:prstGeom prst="rect">
            <a:avLst/>
          </a:prstGeom>
          <a:noFill/>
        </p:spPr>
      </p:pic>
      <p:sp>
        <p:nvSpPr>
          <p:cNvPr id="5" name="Rectangle 4"/>
          <p:cNvSpPr/>
          <p:nvPr/>
        </p:nvSpPr>
        <p:spPr>
          <a:xfrm>
            <a:off x="4876800" y="1905000"/>
            <a:ext cx="4267200" cy="707886"/>
          </a:xfrm>
          <a:prstGeom prst="rect">
            <a:avLst/>
          </a:prstGeom>
        </p:spPr>
        <p:txBody>
          <a:bodyPr wrap="square">
            <a:spAutoFit/>
          </a:bodyPr>
          <a:lstStyle/>
          <a:p>
            <a:r>
              <a:rPr lang="en-US" sz="1000" dirty="0" smtClean="0"/>
              <a:t>In java language, polymorphism is essentially considered into two versions.:-</a:t>
            </a:r>
          </a:p>
          <a:p>
            <a:r>
              <a:rPr lang="en-US" sz="1000" dirty="0" smtClean="0"/>
              <a:t>1- Compile time polymorphism (static binding or method overloading)</a:t>
            </a:r>
          </a:p>
          <a:p>
            <a:r>
              <a:rPr lang="en-US" sz="1000" dirty="0" smtClean="0"/>
              <a:t>2-Runtime polymorphism (dynamic binding or method overriding)</a:t>
            </a:r>
            <a:endParaRPr lang="en-US" sz="1000" dirty="0"/>
          </a:p>
        </p:txBody>
      </p:sp>
      <p:sp>
        <p:nvSpPr>
          <p:cNvPr id="6" name="Rectangle 5"/>
          <p:cNvSpPr/>
          <p:nvPr/>
        </p:nvSpPr>
        <p:spPr>
          <a:xfrm>
            <a:off x="228600" y="4648200"/>
            <a:ext cx="8382000" cy="2092881"/>
          </a:xfrm>
          <a:prstGeom prst="rect">
            <a:avLst/>
          </a:prstGeom>
        </p:spPr>
        <p:txBody>
          <a:bodyPr wrap="square">
            <a:spAutoFit/>
          </a:bodyPr>
          <a:lstStyle/>
          <a:p>
            <a:r>
              <a:rPr lang="en-US" sz="1050" b="1" u="sng" dirty="0" smtClean="0"/>
              <a:t>1-Compile time polymorphism (static binding or method overloading):-</a:t>
            </a:r>
          </a:p>
          <a:p>
            <a:r>
              <a:rPr lang="en-US" sz="1000" dirty="0" smtClean="0"/>
              <a:t>As the meaning is implicit, this is used to write the program in such a way, that flow of control is decided in compile time itself. It is achieved using method overloading.</a:t>
            </a:r>
          </a:p>
          <a:p>
            <a:endParaRPr lang="en-US" sz="1000" dirty="0" smtClean="0"/>
          </a:p>
          <a:p>
            <a:r>
              <a:rPr lang="en-US" sz="1000" dirty="0" smtClean="0"/>
              <a:t>In Java, it is possible to define two or more methods of same name in a class, provided that there argument list or parameters are different. This concept is known as Method Overloading.</a:t>
            </a:r>
          </a:p>
          <a:p>
            <a:endParaRPr lang="en-US" sz="1000" dirty="0" smtClean="0"/>
          </a:p>
          <a:p>
            <a:r>
              <a:rPr lang="en-US" sz="1000" dirty="0" smtClean="0"/>
              <a:t>Types:-</a:t>
            </a:r>
          </a:p>
          <a:p>
            <a:r>
              <a:rPr lang="en-US" sz="1000" dirty="0" smtClean="0"/>
              <a:t>public static double Math.max(double a, double b){..}</a:t>
            </a:r>
          </a:p>
          <a:p>
            <a:r>
              <a:rPr lang="en-US" sz="1000" dirty="0" smtClean="0"/>
              <a:t>public static float Math.max(float a, float b){..}</a:t>
            </a:r>
          </a:p>
          <a:p>
            <a:r>
              <a:rPr lang="en-US" sz="1000" dirty="0" smtClean="0"/>
              <a:t>public static </a:t>
            </a:r>
            <a:r>
              <a:rPr lang="en-US" sz="1000" dirty="0" err="1" smtClean="0"/>
              <a:t>int</a:t>
            </a:r>
            <a:r>
              <a:rPr lang="en-US" sz="1000" dirty="0" smtClean="0"/>
              <a:t> Math.max(</a:t>
            </a:r>
            <a:r>
              <a:rPr lang="en-US" sz="1000" dirty="0" err="1" smtClean="0"/>
              <a:t>int</a:t>
            </a:r>
            <a:r>
              <a:rPr lang="en-US" sz="1000" dirty="0" smtClean="0"/>
              <a:t> a, </a:t>
            </a:r>
            <a:r>
              <a:rPr lang="en-US" sz="1000" dirty="0" err="1" smtClean="0"/>
              <a:t>int</a:t>
            </a:r>
            <a:r>
              <a:rPr lang="en-US" sz="1000" dirty="0" smtClean="0"/>
              <a:t> b){..}</a:t>
            </a:r>
          </a:p>
          <a:p>
            <a:r>
              <a:rPr lang="en-US" sz="1000" dirty="0" smtClean="0"/>
              <a:t>public static long Math.max(long a, long b</a:t>
            </a:r>
          </a:p>
          <a:p>
            <a:endParaRPr lang="en-US" sz="1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9.1.11-</a:t>
            </a:r>
            <a:r>
              <a:rPr lang="en-US" sz="3200" b="1" u="sng" dirty="0" smtClean="0"/>
              <a:t>Java - OOP Concepts </a:t>
            </a:r>
            <a:endParaRPr lang="en-US" sz="3000" b="1" u="sng" dirty="0"/>
          </a:p>
        </p:txBody>
      </p:sp>
      <p:sp>
        <p:nvSpPr>
          <p:cNvPr id="8" name="Rectangle 7"/>
          <p:cNvSpPr/>
          <p:nvPr/>
        </p:nvSpPr>
        <p:spPr>
          <a:xfrm>
            <a:off x="228600" y="685801"/>
            <a:ext cx="2819400" cy="4524315"/>
          </a:xfrm>
          <a:prstGeom prst="rect">
            <a:avLst/>
          </a:prstGeom>
        </p:spPr>
        <p:txBody>
          <a:bodyPr wrap="square">
            <a:spAutoFit/>
          </a:bodyPr>
          <a:lstStyle/>
          <a:p>
            <a:r>
              <a:rPr lang="en-US" sz="800" dirty="0" smtClean="0"/>
              <a:t>Example:- </a:t>
            </a:r>
            <a:r>
              <a:rPr lang="en-US" sz="800" b="1" dirty="0" smtClean="0"/>
              <a:t>Compile time polymorphism (static binding or method overloading)</a:t>
            </a:r>
          </a:p>
          <a:p>
            <a:endParaRPr lang="en-US" sz="800" dirty="0" smtClean="0"/>
          </a:p>
          <a:p>
            <a:r>
              <a:rPr lang="en-US" sz="800" dirty="0" smtClean="0"/>
              <a:t>class Overload</a:t>
            </a:r>
          </a:p>
          <a:p>
            <a:r>
              <a:rPr lang="en-US" sz="800" dirty="0" smtClean="0"/>
              <a:t>{</a:t>
            </a:r>
          </a:p>
          <a:p>
            <a:r>
              <a:rPr lang="en-US" sz="800" dirty="0" smtClean="0"/>
              <a:t>    void demo (</a:t>
            </a:r>
            <a:r>
              <a:rPr lang="en-US" sz="800" dirty="0" err="1" smtClean="0"/>
              <a:t>int</a:t>
            </a:r>
            <a:r>
              <a:rPr lang="en-US" sz="800" dirty="0" smtClean="0"/>
              <a:t> a)</a:t>
            </a:r>
          </a:p>
          <a:p>
            <a:r>
              <a:rPr lang="en-US" sz="800" dirty="0" smtClean="0"/>
              <a:t>    {</a:t>
            </a:r>
          </a:p>
          <a:p>
            <a:r>
              <a:rPr lang="en-US" sz="800" dirty="0" smtClean="0"/>
              <a:t>       </a:t>
            </a:r>
            <a:r>
              <a:rPr lang="en-US" sz="800" dirty="0" err="1" smtClean="0"/>
              <a:t>System.out.println</a:t>
            </a:r>
            <a:r>
              <a:rPr lang="en-US" sz="800" dirty="0" smtClean="0"/>
              <a:t> ("a: " + a);</a:t>
            </a:r>
          </a:p>
          <a:p>
            <a:r>
              <a:rPr lang="en-US" sz="800" dirty="0" smtClean="0"/>
              <a:t>    }</a:t>
            </a:r>
          </a:p>
          <a:p>
            <a:r>
              <a:rPr lang="en-US" sz="800" dirty="0" smtClean="0"/>
              <a:t>    void demo (</a:t>
            </a:r>
            <a:r>
              <a:rPr lang="en-US" sz="800" dirty="0" err="1" smtClean="0"/>
              <a:t>int</a:t>
            </a:r>
            <a:r>
              <a:rPr lang="en-US" sz="800" dirty="0" smtClean="0"/>
              <a:t> a, </a:t>
            </a:r>
            <a:r>
              <a:rPr lang="en-US" sz="800" dirty="0" err="1" smtClean="0"/>
              <a:t>int</a:t>
            </a:r>
            <a:r>
              <a:rPr lang="en-US" sz="800" dirty="0" smtClean="0"/>
              <a:t> b)</a:t>
            </a:r>
          </a:p>
          <a:p>
            <a:r>
              <a:rPr lang="en-US" sz="800" dirty="0" smtClean="0"/>
              <a:t>    {</a:t>
            </a:r>
          </a:p>
          <a:p>
            <a:r>
              <a:rPr lang="en-US" sz="800" dirty="0" smtClean="0"/>
              <a:t>       </a:t>
            </a:r>
            <a:r>
              <a:rPr lang="en-US" sz="800" dirty="0" err="1" smtClean="0"/>
              <a:t>System.out.println</a:t>
            </a:r>
            <a:r>
              <a:rPr lang="en-US" sz="800" dirty="0" smtClean="0"/>
              <a:t> ("a and b: " + a + "," + b);</a:t>
            </a:r>
          </a:p>
          <a:p>
            <a:r>
              <a:rPr lang="en-US" sz="800" dirty="0" smtClean="0"/>
              <a:t>    }</a:t>
            </a:r>
          </a:p>
          <a:p>
            <a:r>
              <a:rPr lang="en-US" sz="800" dirty="0" smtClean="0"/>
              <a:t>    double demo(double a) {</a:t>
            </a:r>
          </a:p>
          <a:p>
            <a:r>
              <a:rPr lang="en-US" sz="800" dirty="0" smtClean="0"/>
              <a:t>       </a:t>
            </a:r>
            <a:r>
              <a:rPr lang="en-US" sz="800" dirty="0" err="1" smtClean="0"/>
              <a:t>System.out.println</a:t>
            </a:r>
            <a:r>
              <a:rPr lang="en-US" sz="800" dirty="0" smtClean="0"/>
              <a:t>("double a: " + a);</a:t>
            </a:r>
          </a:p>
          <a:p>
            <a:r>
              <a:rPr lang="en-US" sz="800" dirty="0" smtClean="0"/>
              <a:t>       return a*a;</a:t>
            </a:r>
          </a:p>
          <a:p>
            <a:r>
              <a:rPr lang="en-US" sz="800" dirty="0" smtClean="0"/>
              <a:t>    }</a:t>
            </a:r>
          </a:p>
          <a:p>
            <a:r>
              <a:rPr lang="en-US" sz="800" dirty="0" smtClean="0"/>
              <a:t>}</a:t>
            </a:r>
          </a:p>
          <a:p>
            <a:r>
              <a:rPr lang="en-US" sz="800" dirty="0" smtClean="0"/>
              <a:t>class </a:t>
            </a:r>
            <a:r>
              <a:rPr lang="en-US" sz="800" dirty="0" err="1" smtClean="0"/>
              <a:t>MethodOverloading</a:t>
            </a:r>
            <a:endParaRPr lang="en-US" sz="800" dirty="0" smtClean="0"/>
          </a:p>
          <a:p>
            <a:r>
              <a:rPr lang="en-US" sz="800" dirty="0" smtClean="0"/>
              <a:t>{</a:t>
            </a:r>
          </a:p>
          <a:p>
            <a:r>
              <a:rPr lang="en-US" sz="800" dirty="0" smtClean="0"/>
              <a:t>    public static void main (String </a:t>
            </a:r>
            <a:r>
              <a:rPr lang="en-US" sz="800" dirty="0" err="1" smtClean="0"/>
              <a:t>args</a:t>
            </a:r>
            <a:r>
              <a:rPr lang="en-US" sz="800" dirty="0" smtClean="0"/>
              <a:t> [])</a:t>
            </a:r>
          </a:p>
          <a:p>
            <a:r>
              <a:rPr lang="en-US" sz="800" dirty="0" smtClean="0"/>
              <a:t>    {</a:t>
            </a:r>
          </a:p>
          <a:p>
            <a:r>
              <a:rPr lang="en-US" sz="800" dirty="0" smtClean="0"/>
              <a:t>        Overload </a:t>
            </a:r>
            <a:r>
              <a:rPr lang="en-US" sz="800" dirty="0" err="1" smtClean="0"/>
              <a:t>Obj</a:t>
            </a:r>
            <a:r>
              <a:rPr lang="en-US" sz="800" dirty="0" smtClean="0"/>
              <a:t> = new Overload();</a:t>
            </a:r>
          </a:p>
          <a:p>
            <a:r>
              <a:rPr lang="en-US" sz="800" dirty="0" smtClean="0"/>
              <a:t>        double result;</a:t>
            </a:r>
          </a:p>
          <a:p>
            <a:r>
              <a:rPr lang="en-US" sz="800" dirty="0" smtClean="0"/>
              <a:t>        </a:t>
            </a:r>
            <a:r>
              <a:rPr lang="en-US" sz="800" dirty="0" err="1" smtClean="0"/>
              <a:t>Obj</a:t>
            </a:r>
            <a:r>
              <a:rPr lang="en-US" sz="800" dirty="0" smtClean="0"/>
              <a:t> .demo(10);</a:t>
            </a:r>
          </a:p>
          <a:p>
            <a:r>
              <a:rPr lang="en-US" sz="800" dirty="0" smtClean="0"/>
              <a:t>        </a:t>
            </a:r>
            <a:r>
              <a:rPr lang="en-US" sz="800" dirty="0" err="1" smtClean="0"/>
              <a:t>Obj</a:t>
            </a:r>
            <a:r>
              <a:rPr lang="en-US" sz="800" dirty="0" smtClean="0"/>
              <a:t> .demo(10, 20);</a:t>
            </a:r>
          </a:p>
          <a:p>
            <a:r>
              <a:rPr lang="en-US" sz="800" dirty="0" smtClean="0"/>
              <a:t>        result = </a:t>
            </a:r>
            <a:r>
              <a:rPr lang="en-US" sz="800" dirty="0" err="1" smtClean="0"/>
              <a:t>Obj</a:t>
            </a:r>
            <a:r>
              <a:rPr lang="en-US" sz="800" dirty="0" smtClean="0"/>
              <a:t> .demo(5.5);</a:t>
            </a:r>
          </a:p>
          <a:p>
            <a:r>
              <a:rPr lang="en-US" sz="800" dirty="0" smtClean="0"/>
              <a:t>        </a:t>
            </a:r>
            <a:r>
              <a:rPr lang="en-US" sz="800" dirty="0" err="1" smtClean="0"/>
              <a:t>System.out.println</a:t>
            </a:r>
            <a:r>
              <a:rPr lang="en-US" sz="800" dirty="0" smtClean="0"/>
              <a:t>("O/P : " + result);</a:t>
            </a:r>
          </a:p>
          <a:p>
            <a:r>
              <a:rPr lang="en-US" sz="800" dirty="0" smtClean="0"/>
              <a:t>    }</a:t>
            </a:r>
          </a:p>
          <a:p>
            <a:r>
              <a:rPr lang="en-US" sz="800" dirty="0" smtClean="0"/>
              <a:t>}</a:t>
            </a:r>
          </a:p>
          <a:p>
            <a:endParaRPr lang="en-US" sz="800" dirty="0" smtClean="0"/>
          </a:p>
          <a:p>
            <a:r>
              <a:rPr lang="en-US" sz="800" dirty="0" smtClean="0"/>
              <a:t>Output</a:t>
            </a:r>
          </a:p>
          <a:p>
            <a:r>
              <a:rPr lang="en-US" sz="800" dirty="0" smtClean="0"/>
              <a:t>a: 10</a:t>
            </a:r>
          </a:p>
          <a:p>
            <a:r>
              <a:rPr lang="en-US" sz="800" dirty="0" smtClean="0"/>
              <a:t>a and b: 10,20</a:t>
            </a:r>
          </a:p>
          <a:p>
            <a:r>
              <a:rPr lang="en-US" sz="800" dirty="0" smtClean="0"/>
              <a:t>double a: 5.5</a:t>
            </a:r>
          </a:p>
          <a:p>
            <a:r>
              <a:rPr lang="en-US" sz="800" dirty="0" smtClean="0"/>
              <a:t>O/P : 30.25</a:t>
            </a:r>
            <a:endParaRPr lang="en-US" sz="800" dirty="0"/>
          </a:p>
        </p:txBody>
      </p:sp>
      <p:sp>
        <p:nvSpPr>
          <p:cNvPr id="10" name="Rectangle 9"/>
          <p:cNvSpPr/>
          <p:nvPr/>
        </p:nvSpPr>
        <p:spPr>
          <a:xfrm>
            <a:off x="3505200" y="762000"/>
            <a:ext cx="4572000" cy="1631216"/>
          </a:xfrm>
          <a:prstGeom prst="rect">
            <a:avLst/>
          </a:prstGeom>
        </p:spPr>
        <p:txBody>
          <a:bodyPr>
            <a:spAutoFit/>
          </a:bodyPr>
          <a:lstStyle/>
          <a:p>
            <a:r>
              <a:rPr lang="en-US" sz="1000" b="1" u="sng" dirty="0" smtClean="0"/>
              <a:t>Rules for Method Overloading</a:t>
            </a:r>
          </a:p>
          <a:p>
            <a:endParaRPr lang="en-US" sz="1000" b="1" u="sng" dirty="0" smtClean="0"/>
          </a:p>
          <a:p>
            <a:pPr>
              <a:buFont typeface="Arial" pitchFamily="34" charset="0"/>
              <a:buChar char="•"/>
            </a:pPr>
            <a:r>
              <a:rPr lang="en-US" sz="1000" dirty="0" smtClean="0"/>
              <a:t>Overloading can take place in the same class or in its sub-class.</a:t>
            </a:r>
          </a:p>
          <a:p>
            <a:pPr>
              <a:buFont typeface="Arial" pitchFamily="34" charset="0"/>
              <a:buChar char="•"/>
            </a:pPr>
            <a:r>
              <a:rPr lang="en-US" sz="1000" dirty="0" smtClean="0"/>
              <a:t>Constructor in Java can be overloaded</a:t>
            </a:r>
          </a:p>
          <a:p>
            <a:pPr>
              <a:buFont typeface="Arial" pitchFamily="34" charset="0"/>
              <a:buChar char="•"/>
            </a:pPr>
            <a:r>
              <a:rPr lang="en-US" sz="1000" dirty="0" smtClean="0"/>
              <a:t>Overloaded methods must have a different argument list.</a:t>
            </a:r>
          </a:p>
          <a:p>
            <a:pPr>
              <a:buFont typeface="Arial" pitchFamily="34" charset="0"/>
              <a:buChar char="•"/>
            </a:pPr>
            <a:r>
              <a:rPr lang="en-US" sz="1000" dirty="0" smtClean="0"/>
              <a:t>Overloaded method should always be the part of the same class (can also take place in sub class), with same name but different parameters.</a:t>
            </a:r>
          </a:p>
          <a:p>
            <a:pPr>
              <a:buFont typeface="Arial" pitchFamily="34" charset="0"/>
              <a:buChar char="•"/>
            </a:pPr>
            <a:r>
              <a:rPr lang="en-US" sz="1000" dirty="0" smtClean="0"/>
              <a:t>The parameters may differ in their type or number, or in both.</a:t>
            </a:r>
          </a:p>
          <a:p>
            <a:pPr>
              <a:buFont typeface="Arial" pitchFamily="34" charset="0"/>
              <a:buChar char="•"/>
            </a:pPr>
            <a:r>
              <a:rPr lang="en-US" sz="1000" dirty="0" smtClean="0"/>
              <a:t>They may have the same or different return types.</a:t>
            </a:r>
          </a:p>
          <a:p>
            <a:pPr>
              <a:buFont typeface="Arial" pitchFamily="34" charset="0"/>
              <a:buChar char="•"/>
            </a:pPr>
            <a:r>
              <a:rPr lang="en-US" sz="1000" dirty="0" smtClean="0"/>
              <a:t>It is also known as compile time polymorphism.</a:t>
            </a:r>
            <a:endParaRPr lang="en-US" sz="1000" dirty="0"/>
          </a:p>
        </p:txBody>
      </p:sp>
      <p:sp>
        <p:nvSpPr>
          <p:cNvPr id="11" name="Rectangle 10"/>
          <p:cNvSpPr/>
          <p:nvPr/>
        </p:nvSpPr>
        <p:spPr>
          <a:xfrm>
            <a:off x="3124200" y="2590800"/>
            <a:ext cx="5791200" cy="2092881"/>
          </a:xfrm>
          <a:prstGeom prst="rect">
            <a:avLst/>
          </a:prstGeom>
        </p:spPr>
        <p:txBody>
          <a:bodyPr wrap="square">
            <a:spAutoFit/>
          </a:bodyPr>
          <a:lstStyle/>
          <a:p>
            <a:r>
              <a:rPr lang="en-US" sz="1000" b="1" u="sng" dirty="0" smtClean="0"/>
              <a:t>2-Runtime polymorphism (dynamic binding or method overriding):-</a:t>
            </a:r>
          </a:p>
          <a:p>
            <a:r>
              <a:rPr lang="en-US" sz="1000" b="1" dirty="0" smtClean="0"/>
              <a:t>Runtime polymorphism is essentially referred as method overriding.</a:t>
            </a:r>
            <a:r>
              <a:rPr lang="en-US" sz="1000" dirty="0" smtClean="0"/>
              <a:t> Method overriding is a feature which you get when you implement inheritance in your program.</a:t>
            </a:r>
          </a:p>
          <a:p>
            <a:endParaRPr lang="en-US" sz="1000" dirty="0" smtClean="0"/>
          </a:p>
          <a:p>
            <a:r>
              <a:rPr lang="en-US" sz="1000" dirty="0" smtClean="0"/>
              <a:t>Child class has the same method as of base class. In such cases child class overrides the parent class method without even touching the source code of the base class. This feature is known as method overriding.</a:t>
            </a:r>
          </a:p>
          <a:p>
            <a:endParaRPr lang="en-US" sz="1000" dirty="0" smtClean="0"/>
          </a:p>
          <a:p>
            <a:r>
              <a:rPr lang="en-US" sz="1000" dirty="0" smtClean="0"/>
              <a:t>Let's first understand the </a:t>
            </a:r>
            <a:r>
              <a:rPr lang="en-US" sz="1000" dirty="0" err="1" smtClean="0"/>
              <a:t>upcasting</a:t>
            </a:r>
            <a:r>
              <a:rPr lang="en-US" sz="1000" dirty="0" smtClean="0"/>
              <a:t> before Runtime Polymorphism.</a:t>
            </a:r>
          </a:p>
          <a:p>
            <a:r>
              <a:rPr lang="en-US" sz="1000" b="1" u="sng" dirty="0" err="1" smtClean="0"/>
              <a:t>Upcasting</a:t>
            </a:r>
            <a:endParaRPr lang="en-US" sz="1000" b="1" u="sng" dirty="0" smtClean="0"/>
          </a:p>
          <a:p>
            <a:r>
              <a:rPr lang="en-US" sz="1000" dirty="0" smtClean="0"/>
              <a:t>When reference variable of Parent class refers to the object of Child class, it is known as </a:t>
            </a:r>
            <a:r>
              <a:rPr lang="en-US" sz="1000" dirty="0" err="1" smtClean="0"/>
              <a:t>upcasting</a:t>
            </a:r>
            <a:r>
              <a:rPr lang="en-US" sz="1000" dirty="0" smtClean="0"/>
              <a:t>. For example</a:t>
            </a:r>
          </a:p>
          <a:p>
            <a:endParaRPr lang="en-US" sz="1000" dirty="0"/>
          </a:p>
        </p:txBody>
      </p:sp>
      <p:pic>
        <p:nvPicPr>
          <p:cNvPr id="3075" name="Picture 3" descr="Upcasting in java"/>
          <p:cNvPicPr>
            <a:picLocks noChangeAspect="1" noChangeArrowheads="1"/>
          </p:cNvPicPr>
          <p:nvPr/>
        </p:nvPicPr>
        <p:blipFill>
          <a:blip r:embed="rId2" cstate="print"/>
          <a:srcRect/>
          <a:stretch>
            <a:fillRect/>
          </a:stretch>
        </p:blipFill>
        <p:spPr bwMode="auto">
          <a:xfrm>
            <a:off x="1752600" y="4495800"/>
            <a:ext cx="4876800" cy="914400"/>
          </a:xfrm>
          <a:prstGeom prst="rect">
            <a:avLst/>
          </a:prstGeom>
          <a:noFill/>
        </p:spPr>
      </p:pic>
      <p:sp>
        <p:nvSpPr>
          <p:cNvPr id="15" name="Rectangle 14"/>
          <p:cNvSpPr/>
          <p:nvPr/>
        </p:nvSpPr>
        <p:spPr>
          <a:xfrm>
            <a:off x="2362200" y="5486400"/>
            <a:ext cx="4572000" cy="861774"/>
          </a:xfrm>
          <a:prstGeom prst="rect">
            <a:avLst/>
          </a:prstGeom>
        </p:spPr>
        <p:txBody>
          <a:bodyPr>
            <a:spAutoFit/>
          </a:bodyPr>
          <a:lstStyle/>
          <a:p>
            <a:r>
              <a:rPr lang="en-US" sz="1000" b="1" dirty="0" smtClean="0"/>
              <a:t>class</a:t>
            </a:r>
            <a:r>
              <a:rPr lang="en-US" sz="1000" dirty="0" smtClean="0"/>
              <a:t> A{}  </a:t>
            </a:r>
          </a:p>
          <a:p>
            <a:r>
              <a:rPr lang="en-US" sz="1000" b="1" dirty="0" smtClean="0"/>
              <a:t>class</a:t>
            </a:r>
            <a:r>
              <a:rPr lang="en-US" sz="1000" dirty="0" smtClean="0"/>
              <a:t> B </a:t>
            </a:r>
            <a:r>
              <a:rPr lang="en-US" sz="1000" b="1" dirty="0" smtClean="0"/>
              <a:t>extends</a:t>
            </a:r>
            <a:r>
              <a:rPr lang="en-US" sz="1000" dirty="0" smtClean="0"/>
              <a:t> A{}  </a:t>
            </a:r>
          </a:p>
          <a:p>
            <a:r>
              <a:rPr lang="en-US" sz="1000" dirty="0" smtClean="0"/>
              <a:t>A </a:t>
            </a:r>
            <a:r>
              <a:rPr lang="en-US" sz="1000" dirty="0" err="1" smtClean="0"/>
              <a:t>a</a:t>
            </a:r>
            <a:r>
              <a:rPr lang="en-US" sz="1000" dirty="0" smtClean="0"/>
              <a:t>=</a:t>
            </a:r>
            <a:r>
              <a:rPr lang="en-US" sz="1000" b="1" dirty="0" smtClean="0"/>
              <a:t>new</a:t>
            </a:r>
            <a:r>
              <a:rPr lang="en-US" sz="1000" dirty="0" smtClean="0"/>
              <a:t> B();//</a:t>
            </a:r>
            <a:r>
              <a:rPr lang="en-US" sz="1000" dirty="0" err="1" smtClean="0"/>
              <a:t>upcasting</a:t>
            </a:r>
            <a:r>
              <a:rPr lang="en-US" sz="1000" dirty="0" smtClean="0"/>
              <a:t>  </a:t>
            </a:r>
          </a:p>
          <a:p>
            <a:r>
              <a:rPr lang="en-US" sz="1000" dirty="0" smtClean="0"/>
              <a:t/>
            </a:r>
            <a:br>
              <a:rPr lang="en-US" sz="1000" dirty="0" smtClean="0"/>
            </a:br>
            <a:endParaRPr lang="en-US" sz="1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9.1.12-</a:t>
            </a:r>
            <a:r>
              <a:rPr lang="en-US" sz="3200" b="1" u="sng" dirty="0" smtClean="0"/>
              <a:t>Java - OOP Concepts </a:t>
            </a:r>
            <a:endParaRPr lang="en-US" sz="3000" b="1" u="sng" dirty="0"/>
          </a:p>
        </p:txBody>
      </p:sp>
      <p:sp>
        <p:nvSpPr>
          <p:cNvPr id="8" name="Rectangle 7"/>
          <p:cNvSpPr/>
          <p:nvPr/>
        </p:nvSpPr>
        <p:spPr>
          <a:xfrm>
            <a:off x="228600" y="685801"/>
            <a:ext cx="2819400" cy="6247864"/>
          </a:xfrm>
          <a:prstGeom prst="rect">
            <a:avLst/>
          </a:prstGeom>
        </p:spPr>
        <p:txBody>
          <a:bodyPr wrap="square">
            <a:spAutoFit/>
          </a:bodyPr>
          <a:lstStyle/>
          <a:p>
            <a:r>
              <a:rPr lang="en-US" sz="1000" dirty="0" smtClean="0"/>
              <a:t>Example:- </a:t>
            </a:r>
            <a:r>
              <a:rPr lang="en-US" sz="1000" b="1" dirty="0" smtClean="0"/>
              <a:t>Runtime polymorphism (dynamic binding or method overriding)</a:t>
            </a:r>
          </a:p>
          <a:p>
            <a:endParaRPr lang="en-US" sz="1000" dirty="0" smtClean="0"/>
          </a:p>
          <a:p>
            <a:r>
              <a:rPr lang="en-US" sz="1000" dirty="0" smtClean="0"/>
              <a:t>public class </a:t>
            </a:r>
            <a:r>
              <a:rPr lang="en-US" sz="1000" dirty="0" err="1" smtClean="0"/>
              <a:t>BaseClass</a:t>
            </a:r>
            <a:endParaRPr lang="en-US" sz="1000" dirty="0" smtClean="0"/>
          </a:p>
          <a:p>
            <a:r>
              <a:rPr lang="en-US" sz="1000" dirty="0" smtClean="0"/>
              <a:t>{</a:t>
            </a:r>
          </a:p>
          <a:p>
            <a:r>
              <a:rPr lang="en-US" sz="1000" dirty="0" smtClean="0"/>
              <a:t>    public void </a:t>
            </a:r>
            <a:r>
              <a:rPr lang="en-US" sz="1000" dirty="0" err="1" smtClean="0"/>
              <a:t>methodToOverride</a:t>
            </a:r>
            <a:r>
              <a:rPr lang="en-US" sz="1000" dirty="0" smtClean="0"/>
              <a:t>() //Base class method</a:t>
            </a:r>
          </a:p>
          <a:p>
            <a:r>
              <a:rPr lang="en-US" sz="1000" dirty="0" smtClean="0"/>
              <a:t>    {</a:t>
            </a:r>
          </a:p>
          <a:p>
            <a:r>
              <a:rPr lang="en-US" sz="1000" dirty="0" smtClean="0"/>
              <a:t>         </a:t>
            </a:r>
            <a:r>
              <a:rPr lang="en-US" sz="1000" dirty="0" err="1" smtClean="0"/>
              <a:t>System.out.println</a:t>
            </a:r>
            <a:r>
              <a:rPr lang="en-US" sz="1000" dirty="0" smtClean="0"/>
              <a:t> ("I'm the method of </a:t>
            </a:r>
            <a:r>
              <a:rPr lang="en-US" sz="1000" dirty="0" err="1" smtClean="0"/>
              <a:t>BaseClass</a:t>
            </a:r>
            <a:r>
              <a:rPr lang="en-US" sz="1000" dirty="0" smtClean="0"/>
              <a:t>");</a:t>
            </a:r>
          </a:p>
          <a:p>
            <a:r>
              <a:rPr lang="en-US" sz="1000" dirty="0" smtClean="0"/>
              <a:t>    }</a:t>
            </a:r>
          </a:p>
          <a:p>
            <a:r>
              <a:rPr lang="en-US" sz="1000" dirty="0" smtClean="0"/>
              <a:t>}</a:t>
            </a:r>
          </a:p>
          <a:p>
            <a:r>
              <a:rPr lang="en-US" sz="1000" dirty="0" smtClean="0"/>
              <a:t>public class </a:t>
            </a:r>
            <a:r>
              <a:rPr lang="en-US" sz="1000" dirty="0" err="1" smtClean="0"/>
              <a:t>DerivedClass</a:t>
            </a:r>
            <a:r>
              <a:rPr lang="en-US" sz="1000" dirty="0" smtClean="0"/>
              <a:t> extends </a:t>
            </a:r>
            <a:r>
              <a:rPr lang="en-US" sz="1000" dirty="0" err="1" smtClean="0"/>
              <a:t>BaseClass</a:t>
            </a:r>
            <a:endParaRPr lang="en-US" sz="1000" dirty="0" smtClean="0"/>
          </a:p>
          <a:p>
            <a:r>
              <a:rPr lang="en-US" sz="1000" dirty="0" smtClean="0"/>
              <a:t>{</a:t>
            </a:r>
          </a:p>
          <a:p>
            <a:r>
              <a:rPr lang="en-US" sz="1000" dirty="0" smtClean="0"/>
              <a:t>    public void </a:t>
            </a:r>
            <a:r>
              <a:rPr lang="en-US" sz="1000" dirty="0" err="1" smtClean="0"/>
              <a:t>methodToOverride</a:t>
            </a:r>
            <a:r>
              <a:rPr lang="en-US" sz="1000" dirty="0" smtClean="0"/>
              <a:t>() //Derived Class method</a:t>
            </a:r>
          </a:p>
          <a:p>
            <a:r>
              <a:rPr lang="en-US" sz="1000" dirty="0" smtClean="0"/>
              <a:t>    {</a:t>
            </a:r>
          </a:p>
          <a:p>
            <a:r>
              <a:rPr lang="en-US" sz="1000" dirty="0" smtClean="0"/>
              <a:t>         </a:t>
            </a:r>
            <a:r>
              <a:rPr lang="en-US" sz="1000" dirty="0" err="1" smtClean="0"/>
              <a:t>System.out.println</a:t>
            </a:r>
            <a:r>
              <a:rPr lang="en-US" sz="1000" dirty="0" smtClean="0"/>
              <a:t> ("I'm the method of </a:t>
            </a:r>
            <a:r>
              <a:rPr lang="en-US" sz="1000" dirty="0" err="1" smtClean="0"/>
              <a:t>DerivedClass</a:t>
            </a:r>
            <a:r>
              <a:rPr lang="en-US" sz="1000" dirty="0" smtClean="0"/>
              <a:t>");</a:t>
            </a:r>
          </a:p>
          <a:p>
            <a:r>
              <a:rPr lang="en-US" sz="1000" dirty="0" smtClean="0"/>
              <a:t>    }</a:t>
            </a:r>
          </a:p>
          <a:p>
            <a:r>
              <a:rPr lang="en-US" sz="1000" dirty="0" smtClean="0"/>
              <a:t>}</a:t>
            </a:r>
          </a:p>
          <a:p>
            <a:endParaRPr lang="en-US" sz="1000" dirty="0" smtClean="0"/>
          </a:p>
          <a:p>
            <a:r>
              <a:rPr lang="en-US" sz="1000" dirty="0" smtClean="0"/>
              <a:t>public class </a:t>
            </a:r>
            <a:r>
              <a:rPr lang="en-US" sz="1000" dirty="0" err="1" smtClean="0"/>
              <a:t>TestMethod</a:t>
            </a:r>
            <a:endParaRPr lang="en-US" sz="1000" dirty="0" smtClean="0"/>
          </a:p>
          <a:p>
            <a:r>
              <a:rPr lang="en-US" sz="1000" dirty="0" smtClean="0"/>
              <a:t>{</a:t>
            </a:r>
          </a:p>
          <a:p>
            <a:r>
              <a:rPr lang="en-US" sz="1000" dirty="0" smtClean="0"/>
              <a:t>     public static void main (String </a:t>
            </a:r>
            <a:r>
              <a:rPr lang="en-US" sz="1000" dirty="0" err="1" smtClean="0"/>
              <a:t>args</a:t>
            </a:r>
            <a:r>
              <a:rPr lang="en-US" sz="1000" dirty="0" smtClean="0"/>
              <a:t> []) {</a:t>
            </a:r>
          </a:p>
          <a:p>
            <a:r>
              <a:rPr lang="en-US" sz="1000" dirty="0" smtClean="0"/>
              <a:t>        // </a:t>
            </a:r>
            <a:r>
              <a:rPr lang="en-US" sz="1000" dirty="0" err="1" smtClean="0"/>
              <a:t>BaseClass</a:t>
            </a:r>
            <a:r>
              <a:rPr lang="en-US" sz="1000" dirty="0" smtClean="0"/>
              <a:t> reference and object</a:t>
            </a:r>
          </a:p>
          <a:p>
            <a:r>
              <a:rPr lang="en-US" sz="1000" dirty="0" smtClean="0"/>
              <a:t>        </a:t>
            </a:r>
            <a:r>
              <a:rPr lang="en-US" sz="1000" dirty="0" err="1" smtClean="0"/>
              <a:t>BaseClass</a:t>
            </a:r>
            <a:r>
              <a:rPr lang="en-US" sz="1000" dirty="0" smtClean="0"/>
              <a:t> obj1 = new </a:t>
            </a:r>
            <a:r>
              <a:rPr lang="en-US" sz="1000" dirty="0" err="1" smtClean="0"/>
              <a:t>BaseClass</a:t>
            </a:r>
            <a:r>
              <a:rPr lang="en-US" sz="1000" dirty="0" smtClean="0"/>
              <a:t>(); </a:t>
            </a:r>
          </a:p>
          <a:p>
            <a:r>
              <a:rPr lang="en-US" sz="1000" dirty="0" smtClean="0"/>
              <a:t>        // </a:t>
            </a:r>
            <a:r>
              <a:rPr lang="en-US" sz="1000" dirty="0" err="1" smtClean="0"/>
              <a:t>BaseClass</a:t>
            </a:r>
            <a:r>
              <a:rPr lang="en-US" sz="1000" dirty="0" smtClean="0"/>
              <a:t> reference but </a:t>
            </a:r>
            <a:r>
              <a:rPr lang="en-US" sz="1000" dirty="0" err="1" smtClean="0"/>
              <a:t>DerivedClass</a:t>
            </a:r>
            <a:r>
              <a:rPr lang="en-US" sz="1000" dirty="0" smtClean="0"/>
              <a:t> object</a:t>
            </a:r>
          </a:p>
          <a:p>
            <a:r>
              <a:rPr lang="en-US" sz="1000" dirty="0" smtClean="0"/>
              <a:t>        </a:t>
            </a:r>
            <a:r>
              <a:rPr lang="en-US" sz="1000" dirty="0" err="1" smtClean="0"/>
              <a:t>BaseClass</a:t>
            </a:r>
            <a:r>
              <a:rPr lang="en-US" sz="1000" dirty="0" smtClean="0"/>
              <a:t> obj2 = new </a:t>
            </a:r>
            <a:r>
              <a:rPr lang="en-US" sz="1000" dirty="0" err="1" smtClean="0"/>
              <a:t>DerivedClass</a:t>
            </a:r>
            <a:r>
              <a:rPr lang="en-US" sz="1000" dirty="0" smtClean="0"/>
              <a:t>(); </a:t>
            </a:r>
          </a:p>
          <a:p>
            <a:r>
              <a:rPr lang="en-US" sz="1000" dirty="0" smtClean="0"/>
              <a:t>        // Calls the method from </a:t>
            </a:r>
            <a:r>
              <a:rPr lang="en-US" sz="1000" dirty="0" err="1" smtClean="0"/>
              <a:t>BaseClass</a:t>
            </a:r>
            <a:r>
              <a:rPr lang="en-US" sz="1000" dirty="0" smtClean="0"/>
              <a:t> class</a:t>
            </a:r>
          </a:p>
          <a:p>
            <a:r>
              <a:rPr lang="en-US" sz="1000" dirty="0" smtClean="0"/>
              <a:t>        obj1.methodToOverride(); </a:t>
            </a:r>
          </a:p>
          <a:p>
            <a:r>
              <a:rPr lang="en-US" sz="1000" dirty="0" smtClean="0"/>
              <a:t>        //Calls the method from </a:t>
            </a:r>
            <a:r>
              <a:rPr lang="en-US" sz="1000" dirty="0" err="1" smtClean="0"/>
              <a:t>DerivedClass</a:t>
            </a:r>
            <a:r>
              <a:rPr lang="en-US" sz="1000" dirty="0" smtClean="0"/>
              <a:t> class</a:t>
            </a:r>
          </a:p>
          <a:p>
            <a:r>
              <a:rPr lang="en-US" sz="1000" dirty="0" smtClean="0"/>
              <a:t>        obj2.methodToOverride(); </a:t>
            </a:r>
          </a:p>
          <a:p>
            <a:r>
              <a:rPr lang="en-US" sz="1000" dirty="0" smtClean="0"/>
              <a:t>     }</a:t>
            </a:r>
          </a:p>
          <a:p>
            <a:r>
              <a:rPr lang="en-US" sz="1000" dirty="0" smtClean="0"/>
              <a:t>}</a:t>
            </a:r>
          </a:p>
          <a:p>
            <a:r>
              <a:rPr lang="en-US" sz="1000" b="1" u="sng" dirty="0" smtClean="0"/>
              <a:t>Output:</a:t>
            </a:r>
          </a:p>
          <a:p>
            <a:r>
              <a:rPr lang="en-US" sz="1000" dirty="0" smtClean="0"/>
              <a:t>I'm the method of </a:t>
            </a:r>
            <a:r>
              <a:rPr lang="en-US" sz="1000" dirty="0" err="1" smtClean="0"/>
              <a:t>BaseClass</a:t>
            </a:r>
            <a:endParaRPr lang="en-US" sz="1000" dirty="0" smtClean="0"/>
          </a:p>
          <a:p>
            <a:r>
              <a:rPr lang="en-US" sz="1000" dirty="0" smtClean="0"/>
              <a:t>I'm the method of </a:t>
            </a:r>
            <a:r>
              <a:rPr lang="en-US" sz="1000" dirty="0" err="1" smtClean="0"/>
              <a:t>DerivedClass</a:t>
            </a:r>
            <a:endParaRPr lang="en-US" sz="1000" dirty="0"/>
          </a:p>
        </p:txBody>
      </p:sp>
      <p:sp>
        <p:nvSpPr>
          <p:cNvPr id="10" name="Rectangle 9"/>
          <p:cNvSpPr/>
          <p:nvPr/>
        </p:nvSpPr>
        <p:spPr>
          <a:xfrm>
            <a:off x="3581400" y="609600"/>
            <a:ext cx="5181600" cy="1785104"/>
          </a:xfrm>
          <a:prstGeom prst="rect">
            <a:avLst/>
          </a:prstGeom>
        </p:spPr>
        <p:txBody>
          <a:bodyPr wrap="square">
            <a:spAutoFit/>
          </a:bodyPr>
          <a:lstStyle/>
          <a:p>
            <a:r>
              <a:rPr lang="en-US" sz="1000" b="1" dirty="0" smtClean="0"/>
              <a:t>Rules for Method Overriding:</a:t>
            </a:r>
          </a:p>
          <a:p>
            <a:pPr>
              <a:buFont typeface="Arial" pitchFamily="34" charset="0"/>
              <a:buChar char="•"/>
            </a:pPr>
            <a:r>
              <a:rPr lang="en-US" sz="1000" dirty="0" smtClean="0"/>
              <a:t>applies only to inherited methods</a:t>
            </a:r>
          </a:p>
          <a:p>
            <a:pPr>
              <a:buFont typeface="Arial" pitchFamily="34" charset="0"/>
              <a:buChar char="•"/>
            </a:pPr>
            <a:r>
              <a:rPr lang="en-US" sz="1000" dirty="0" smtClean="0"/>
              <a:t>object type (NOT reference variable type) determines which overridden method will be used at runtime</a:t>
            </a:r>
          </a:p>
          <a:p>
            <a:pPr>
              <a:buFont typeface="Arial" pitchFamily="34" charset="0"/>
              <a:buChar char="•"/>
            </a:pPr>
            <a:r>
              <a:rPr lang="en-US" sz="1000" dirty="0" smtClean="0"/>
              <a:t>Overriding method can have different return type (</a:t>
            </a:r>
            <a:r>
              <a:rPr lang="en-US" sz="1000" b="1" dirty="0" smtClean="0">
                <a:hlinkClick r:id="rId2"/>
              </a:rPr>
              <a:t>refer this</a:t>
            </a:r>
            <a:r>
              <a:rPr lang="en-US" sz="1000" dirty="0" smtClean="0"/>
              <a:t>)</a:t>
            </a:r>
          </a:p>
          <a:p>
            <a:pPr>
              <a:buFont typeface="Arial" pitchFamily="34" charset="0"/>
              <a:buChar char="•"/>
            </a:pPr>
            <a:r>
              <a:rPr lang="en-US" sz="1000" dirty="0" smtClean="0"/>
              <a:t>Overriding method must not have more restrictive access modifier</a:t>
            </a:r>
          </a:p>
          <a:p>
            <a:pPr>
              <a:buFont typeface="Arial" pitchFamily="34" charset="0"/>
              <a:buChar char="•"/>
            </a:pPr>
            <a:r>
              <a:rPr lang="en-US" sz="1000" dirty="0" smtClean="0"/>
              <a:t>Abstract methods must be overridden</a:t>
            </a:r>
          </a:p>
          <a:p>
            <a:pPr>
              <a:buFont typeface="Arial" pitchFamily="34" charset="0"/>
              <a:buChar char="•"/>
            </a:pPr>
            <a:r>
              <a:rPr lang="en-US" sz="1000" dirty="0" smtClean="0"/>
              <a:t>Static and final methods cannot be overridden</a:t>
            </a:r>
          </a:p>
          <a:p>
            <a:pPr>
              <a:buFont typeface="Arial" pitchFamily="34" charset="0"/>
              <a:buChar char="•"/>
            </a:pPr>
            <a:r>
              <a:rPr lang="en-US" sz="1000" dirty="0" smtClean="0"/>
              <a:t>Constructors cannot be overridden</a:t>
            </a:r>
          </a:p>
          <a:p>
            <a:pPr>
              <a:buFont typeface="Arial" pitchFamily="34" charset="0"/>
              <a:buChar char="•"/>
            </a:pPr>
            <a:r>
              <a:rPr lang="en-US" sz="1000" dirty="0" smtClean="0"/>
              <a:t>It is also known as Runtime polymorphism.</a:t>
            </a:r>
          </a:p>
          <a:p>
            <a:endParaRPr lang="en-US" sz="1000" dirty="0"/>
          </a:p>
        </p:txBody>
      </p:sp>
      <p:sp>
        <p:nvSpPr>
          <p:cNvPr id="9" name="Rectangle 8"/>
          <p:cNvSpPr/>
          <p:nvPr/>
        </p:nvSpPr>
        <p:spPr>
          <a:xfrm>
            <a:off x="4038600" y="2456795"/>
            <a:ext cx="5105400" cy="4401205"/>
          </a:xfrm>
          <a:prstGeom prst="rect">
            <a:avLst/>
          </a:prstGeom>
        </p:spPr>
        <p:txBody>
          <a:bodyPr wrap="square">
            <a:spAutoFit/>
          </a:bodyPr>
          <a:lstStyle/>
          <a:p>
            <a:r>
              <a:rPr lang="en-US" sz="1000" b="1" u="sng" dirty="0" smtClean="0"/>
              <a:t>super keyword in Overriding:</a:t>
            </a:r>
          </a:p>
          <a:p>
            <a:endParaRPr lang="en-US" sz="1000" dirty="0" smtClean="0"/>
          </a:p>
          <a:p>
            <a:r>
              <a:rPr lang="en-US" sz="1000" dirty="0" smtClean="0"/>
              <a:t>When invoking a </a:t>
            </a:r>
            <a:r>
              <a:rPr lang="en-US" sz="1000" dirty="0" err="1" smtClean="0"/>
              <a:t>superclass</a:t>
            </a:r>
            <a:r>
              <a:rPr lang="en-US" sz="1000" dirty="0" smtClean="0"/>
              <a:t> version of an overridden method the super keyword is used.</a:t>
            </a:r>
          </a:p>
          <a:p>
            <a:r>
              <a:rPr lang="en-US" sz="1000" dirty="0" smtClean="0"/>
              <a:t>Example:</a:t>
            </a:r>
          </a:p>
          <a:p>
            <a:endParaRPr lang="en-US" sz="1000" dirty="0" smtClean="0"/>
          </a:p>
          <a:p>
            <a:r>
              <a:rPr lang="en-US" sz="1000" dirty="0" smtClean="0"/>
              <a:t>class Vehicle {</a:t>
            </a:r>
          </a:p>
          <a:p>
            <a:r>
              <a:rPr lang="en-US" sz="1000" dirty="0" smtClean="0"/>
              <a:t>    public void move () {</a:t>
            </a:r>
          </a:p>
          <a:p>
            <a:r>
              <a:rPr lang="en-US" sz="1000" dirty="0" smtClean="0"/>
              <a:t>         </a:t>
            </a:r>
            <a:r>
              <a:rPr lang="en-US" sz="1000" dirty="0" err="1" smtClean="0"/>
              <a:t>System.out.println</a:t>
            </a:r>
            <a:r>
              <a:rPr lang="en-US" sz="1000" dirty="0" smtClean="0"/>
              <a:t> ("Vehicles are used for moving from one place to another ");</a:t>
            </a:r>
          </a:p>
          <a:p>
            <a:r>
              <a:rPr lang="en-US" sz="1000" dirty="0" smtClean="0"/>
              <a:t>    }</a:t>
            </a:r>
          </a:p>
          <a:p>
            <a:r>
              <a:rPr lang="en-US" sz="1000" dirty="0" smtClean="0"/>
              <a:t>}</a:t>
            </a:r>
          </a:p>
          <a:p>
            <a:endParaRPr lang="en-US" sz="1000" dirty="0" smtClean="0"/>
          </a:p>
          <a:p>
            <a:r>
              <a:rPr lang="en-US" sz="1000" dirty="0" smtClean="0"/>
              <a:t>class Car extends Vehicle {</a:t>
            </a:r>
          </a:p>
          <a:p>
            <a:r>
              <a:rPr lang="en-US" sz="1000" dirty="0" smtClean="0"/>
              <a:t>    public void move () {</a:t>
            </a:r>
          </a:p>
          <a:p>
            <a:r>
              <a:rPr lang="en-US" sz="1000" dirty="0" smtClean="0"/>
              <a:t>      super. move (); // invokes the super class method</a:t>
            </a:r>
          </a:p>
          <a:p>
            <a:r>
              <a:rPr lang="en-US" sz="1000" dirty="0" smtClean="0"/>
              <a:t>      </a:t>
            </a:r>
            <a:r>
              <a:rPr lang="en-US" sz="1000" dirty="0" err="1" smtClean="0"/>
              <a:t>System.out.println</a:t>
            </a:r>
            <a:r>
              <a:rPr lang="en-US" sz="1000" dirty="0" smtClean="0"/>
              <a:t> ("Car is a good medium of transport ");</a:t>
            </a:r>
          </a:p>
          <a:p>
            <a:r>
              <a:rPr lang="en-US" sz="1000" dirty="0" smtClean="0"/>
              <a:t>    }</a:t>
            </a:r>
          </a:p>
          <a:p>
            <a:r>
              <a:rPr lang="en-US" sz="1000" dirty="0" smtClean="0"/>
              <a:t>}</a:t>
            </a:r>
          </a:p>
          <a:p>
            <a:endParaRPr lang="en-US" sz="1000" dirty="0" smtClean="0"/>
          </a:p>
          <a:p>
            <a:r>
              <a:rPr lang="en-US" sz="1000" dirty="0" smtClean="0"/>
              <a:t>public class </a:t>
            </a:r>
            <a:r>
              <a:rPr lang="en-US" sz="1000" dirty="0" err="1" smtClean="0"/>
              <a:t>TestCar</a:t>
            </a:r>
            <a:r>
              <a:rPr lang="en-US" sz="1000" dirty="0" smtClean="0"/>
              <a:t> {</a:t>
            </a:r>
          </a:p>
          <a:p>
            <a:r>
              <a:rPr lang="en-US" sz="1000" dirty="0" smtClean="0"/>
              <a:t>    public static void main (String </a:t>
            </a:r>
            <a:r>
              <a:rPr lang="en-US" sz="1000" dirty="0" err="1" smtClean="0"/>
              <a:t>args</a:t>
            </a:r>
            <a:r>
              <a:rPr lang="en-US" sz="1000" dirty="0" smtClean="0"/>
              <a:t> []){</a:t>
            </a:r>
          </a:p>
          <a:p>
            <a:r>
              <a:rPr lang="en-US" sz="1000" dirty="0" smtClean="0"/>
              <a:t>        Vehicle b = new Car (); // Vehicle reference but Car object</a:t>
            </a:r>
          </a:p>
          <a:p>
            <a:r>
              <a:rPr lang="en-US" sz="1000" dirty="0" smtClean="0"/>
              <a:t>        </a:t>
            </a:r>
            <a:r>
              <a:rPr lang="en-US" sz="1000" dirty="0" err="1" smtClean="0"/>
              <a:t>b.move</a:t>
            </a:r>
            <a:r>
              <a:rPr lang="en-US" sz="1000" dirty="0" smtClean="0"/>
              <a:t> (); //Calls the method in Car class</a:t>
            </a:r>
          </a:p>
          <a:p>
            <a:r>
              <a:rPr lang="en-US" sz="1000" dirty="0" smtClean="0"/>
              <a:t>    }</a:t>
            </a:r>
          </a:p>
          <a:p>
            <a:r>
              <a:rPr lang="en-US" sz="1000" dirty="0" smtClean="0"/>
              <a:t>}</a:t>
            </a:r>
          </a:p>
          <a:p>
            <a:endParaRPr lang="en-US" sz="1000" b="1" dirty="0" smtClean="0"/>
          </a:p>
          <a:p>
            <a:r>
              <a:rPr lang="en-US" sz="1000" b="1" dirty="0" smtClean="0"/>
              <a:t>Output</a:t>
            </a:r>
            <a:r>
              <a:rPr lang="en-US" sz="1000" dirty="0" smtClean="0"/>
              <a:t>:</a:t>
            </a:r>
          </a:p>
          <a:p>
            <a:r>
              <a:rPr lang="en-US" sz="1000" dirty="0" smtClean="0"/>
              <a:t>Vehicles are used for moving from one place to another</a:t>
            </a:r>
          </a:p>
          <a:p>
            <a:r>
              <a:rPr lang="en-US" sz="1000" dirty="0" smtClean="0"/>
              <a:t>Car is a good medium of transport</a:t>
            </a:r>
            <a:endParaRPr lang="en-US" sz="1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9.1.13-</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524232"/>
            <a:ext cx="8839200"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5- Abstraction</a:t>
            </a:r>
          </a:p>
          <a:p>
            <a:pPr fontAlgn="base">
              <a:spcBef>
                <a:spcPct val="0"/>
              </a:spcBef>
              <a:spcAft>
                <a:spcPct val="0"/>
              </a:spcAft>
            </a:pPr>
            <a:r>
              <a:rPr lang="en-US" sz="1000" dirty="0" smtClean="0"/>
              <a:t>Hiding internal details and showing functionality is known as abstraction. For example: phone call, we don't know the internal processing.</a:t>
            </a:r>
          </a:p>
          <a:p>
            <a:pPr fontAlgn="base">
              <a:spcBef>
                <a:spcPct val="0"/>
              </a:spcBef>
              <a:spcAft>
                <a:spcPct val="0"/>
              </a:spcAft>
            </a:pPr>
            <a:endParaRPr lang="en-US" sz="1000" dirty="0" smtClean="0"/>
          </a:p>
          <a:p>
            <a:r>
              <a:rPr lang="en-US" sz="1000" b="1" dirty="0" smtClean="0"/>
              <a:t>Abstraction</a:t>
            </a:r>
            <a:r>
              <a:rPr lang="en-US" sz="1000" dirty="0" smtClean="0"/>
              <a:t> is a process of hiding the implementation details and showing only functionality to the user.</a:t>
            </a:r>
          </a:p>
          <a:p>
            <a:endParaRPr lang="en-US" sz="1000" dirty="0" smtClean="0"/>
          </a:p>
          <a:p>
            <a:r>
              <a:rPr lang="en-US" sz="1000" dirty="0" smtClean="0"/>
              <a:t>Another way, it shows only important things to the user and hides the internal details for example sending </a:t>
            </a:r>
            <a:r>
              <a:rPr lang="en-US" sz="1000" dirty="0" err="1" smtClean="0"/>
              <a:t>sms</a:t>
            </a:r>
            <a:r>
              <a:rPr lang="en-US" sz="1000" dirty="0" smtClean="0"/>
              <a:t>, you just type the text and send the message. You don't know the internal processing about the message delivery.</a:t>
            </a:r>
          </a:p>
          <a:p>
            <a:endParaRPr lang="en-US" sz="1000" dirty="0" smtClean="0"/>
          </a:p>
          <a:p>
            <a:r>
              <a:rPr lang="en-US" sz="1000" dirty="0" smtClean="0"/>
              <a:t>Abstraction lets you focus on what the object does instead of how it does it.</a:t>
            </a:r>
          </a:p>
          <a:p>
            <a:endParaRPr lang="en-US" sz="1000" dirty="0" smtClean="0"/>
          </a:p>
          <a:p>
            <a:r>
              <a:rPr lang="en-US" sz="1000" dirty="0" smtClean="0"/>
              <a:t>Hiding internal details and showing functionality is known as abstraction. For example: phone call, we don't know the internal processing.</a:t>
            </a:r>
          </a:p>
          <a:p>
            <a:endParaRPr lang="en-US" sz="1000" dirty="0" smtClean="0"/>
          </a:p>
          <a:p>
            <a:r>
              <a:rPr lang="en-US" sz="1000" dirty="0" smtClean="0"/>
              <a:t>Ways to achieve Abstraction. There are two ways to achieve abstraction in java</a:t>
            </a:r>
          </a:p>
          <a:p>
            <a:pPr marL="228600" indent="-228600">
              <a:buFont typeface="+mj-lt"/>
              <a:buAutoNum type="arabicPeriod"/>
            </a:pPr>
            <a:r>
              <a:rPr lang="en-US" sz="1000" dirty="0" smtClean="0"/>
              <a:t>Abstract class (0 to 100%)</a:t>
            </a:r>
          </a:p>
          <a:p>
            <a:pPr marL="228600" indent="-228600">
              <a:buFont typeface="+mj-lt"/>
              <a:buAutoNum type="arabicPeriod"/>
            </a:pPr>
            <a:r>
              <a:rPr lang="en-US" sz="1000" dirty="0" smtClean="0"/>
              <a:t>Interface (100%)</a:t>
            </a:r>
            <a:endParaRPr lang="en-US" b="1" u="sng" dirty="0" smtClean="0">
              <a:latin typeface="Calibri" pitchFamily="34" charset="0"/>
              <a:ea typeface="Times New Roman" pitchFamily="18" charset="0"/>
              <a:cs typeface="Times New Roman" pitchFamily="18" charset="0"/>
            </a:endParaRPr>
          </a:p>
        </p:txBody>
      </p:sp>
      <p:sp>
        <p:nvSpPr>
          <p:cNvPr id="8" name="Rectangle 7"/>
          <p:cNvSpPr/>
          <p:nvPr/>
        </p:nvSpPr>
        <p:spPr>
          <a:xfrm>
            <a:off x="228600" y="3124200"/>
            <a:ext cx="8305800" cy="3170099"/>
          </a:xfrm>
          <a:prstGeom prst="rect">
            <a:avLst/>
          </a:prstGeom>
        </p:spPr>
        <p:txBody>
          <a:bodyPr wrap="square">
            <a:spAutoFit/>
          </a:bodyPr>
          <a:lstStyle/>
          <a:p>
            <a:r>
              <a:rPr lang="en-US" sz="1000" dirty="0" smtClean="0"/>
              <a:t>1-</a:t>
            </a:r>
            <a:r>
              <a:rPr lang="en-US" sz="1000" b="1" u="sng" dirty="0" smtClean="0"/>
              <a:t>What is an Abstract Class?</a:t>
            </a:r>
          </a:p>
          <a:p>
            <a:r>
              <a:rPr lang="en-US" sz="1000" dirty="0" smtClean="0"/>
              <a:t>A class that is declared as abstract is known as abstract class. It needs to be extended and its method implemented. It cannot be instantiated.</a:t>
            </a:r>
          </a:p>
          <a:p>
            <a:endParaRPr lang="en-US" sz="1000" dirty="0" smtClean="0"/>
          </a:p>
          <a:p>
            <a:r>
              <a:rPr lang="en-US" sz="1000" dirty="0" smtClean="0"/>
              <a:t>Let’s start understanding Abstract class first and then we will go over Example.</a:t>
            </a:r>
          </a:p>
          <a:p>
            <a:endParaRPr lang="en-US" sz="1000" dirty="0" smtClean="0"/>
          </a:p>
          <a:p>
            <a:r>
              <a:rPr lang="en-US" sz="1000" dirty="0" smtClean="0"/>
              <a:t>1.An abstract class is a class that is declared abstract</a:t>
            </a:r>
          </a:p>
          <a:p>
            <a:r>
              <a:rPr lang="en-US" sz="1000" dirty="0" smtClean="0"/>
              <a:t>2.Abstract classes cannot be instantiated</a:t>
            </a:r>
          </a:p>
          <a:p>
            <a:r>
              <a:rPr lang="en-US" sz="1000" dirty="0" smtClean="0"/>
              <a:t>3.Abstract classes can be </a:t>
            </a:r>
            <a:r>
              <a:rPr lang="en-US" sz="1000" dirty="0" err="1" smtClean="0"/>
              <a:t>subclassed</a:t>
            </a:r>
            <a:endParaRPr lang="en-US" sz="1000" dirty="0" smtClean="0"/>
          </a:p>
          <a:p>
            <a:r>
              <a:rPr lang="en-US" sz="1000" dirty="0" smtClean="0"/>
              <a:t>4.It may or may not include abstract methods</a:t>
            </a:r>
          </a:p>
          <a:p>
            <a:r>
              <a:rPr lang="en-US" sz="1000" dirty="0" smtClean="0"/>
              <a:t>5.When an abstract class is </a:t>
            </a:r>
            <a:r>
              <a:rPr lang="en-US" sz="1000" dirty="0" err="1" smtClean="0"/>
              <a:t>subclassed</a:t>
            </a:r>
            <a:r>
              <a:rPr lang="en-US" sz="1000" dirty="0" smtClean="0"/>
              <a:t>, the subclass usually provides implementations for all of the abstract methods in its parent class</a:t>
            </a:r>
          </a:p>
          <a:p>
            <a:r>
              <a:rPr lang="en-US" sz="1000" dirty="0" smtClean="0"/>
              <a:t>6.If subclass doesn’t provide implementations then the subclass must also be declared abstract.</a:t>
            </a:r>
          </a:p>
          <a:p>
            <a:r>
              <a:rPr lang="en-US" sz="1000" dirty="0" smtClean="0"/>
              <a:t>	</a:t>
            </a:r>
          </a:p>
          <a:p>
            <a:r>
              <a:rPr lang="en-US" sz="1000" dirty="0" smtClean="0"/>
              <a:t>Example-abstract class A{} </a:t>
            </a:r>
          </a:p>
          <a:p>
            <a:endParaRPr lang="en-US" sz="1000" dirty="0" smtClean="0"/>
          </a:p>
          <a:p>
            <a:r>
              <a:rPr lang="en-US" sz="1000" b="1" u="sng" dirty="0" smtClean="0"/>
              <a:t>What is an Abstract Method?</a:t>
            </a:r>
          </a:p>
          <a:p>
            <a:r>
              <a:rPr lang="en-US" sz="1000" dirty="0" smtClean="0"/>
              <a:t>An abstract method is a method that is declared without an implementation.</a:t>
            </a:r>
          </a:p>
          <a:p>
            <a:r>
              <a:rPr lang="en-US" sz="1000" dirty="0" smtClean="0"/>
              <a:t>It just has a method signature.</a:t>
            </a:r>
          </a:p>
          <a:p>
            <a:endParaRPr lang="en-US" sz="1000" dirty="0" smtClean="0"/>
          </a:p>
          <a:p>
            <a:r>
              <a:rPr lang="en-US" sz="1000" dirty="0" smtClean="0"/>
              <a:t>Example-abstract void </a:t>
            </a:r>
            <a:r>
              <a:rPr lang="en-US" sz="1000" dirty="0" err="1" smtClean="0"/>
              <a:t>printStatus</a:t>
            </a:r>
            <a:r>
              <a:rPr lang="en-US" sz="1000" dirty="0" smtClean="0"/>
              <a:t>();//no body and abstract  </a:t>
            </a:r>
          </a:p>
          <a:p>
            <a:endParaRPr 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9-Introduction to Core Java-2	</a:t>
            </a:r>
          </a:p>
          <a:p>
            <a:pPr lvl="1"/>
            <a:r>
              <a:rPr lang="en-IN" sz="1600" dirty="0" smtClean="0"/>
              <a:t>10-Introduction to </a:t>
            </a:r>
            <a:r>
              <a:rPr lang="en-IN" sz="1600" dirty="0" err="1" smtClean="0"/>
              <a:t>TestNG</a:t>
            </a:r>
            <a:r>
              <a:rPr lang="en-IN" sz="1600" dirty="0" smtClean="0"/>
              <a:t> Framework	</a:t>
            </a:r>
          </a:p>
          <a:p>
            <a:pPr lvl="1"/>
            <a:r>
              <a:rPr lang="en-IN" sz="1600" dirty="0" smtClean="0"/>
              <a:t>11-Introduction to Robot and </a:t>
            </a:r>
            <a:r>
              <a:rPr lang="en-IN" sz="1600" dirty="0" err="1" smtClean="0"/>
              <a:t>Sikuli</a:t>
            </a:r>
            <a:r>
              <a:rPr lang="en-IN" sz="1600" dirty="0" smtClean="0"/>
              <a:t> API	</a:t>
            </a:r>
          </a:p>
          <a:p>
            <a:pPr lvl="1"/>
            <a:r>
              <a:rPr lang="en-IN" sz="1600" dirty="0" smtClean="0"/>
              <a:t>12-Introduction to Apache Log4j API	</a:t>
            </a:r>
          </a:p>
          <a:p>
            <a:pPr lvl="1"/>
            <a:r>
              <a:rPr lang="en-IN" sz="1600" dirty="0" smtClean="0"/>
              <a:t>13-Introduction to Maven	</a:t>
            </a:r>
          </a:p>
          <a:p>
            <a:pPr lvl="1"/>
            <a:r>
              <a:rPr lang="en-IN" sz="1600" dirty="0" smtClean="0"/>
              <a:t>14-Automation Framework Development	</a:t>
            </a:r>
          </a:p>
          <a:p>
            <a:pPr lvl="1"/>
            <a:r>
              <a:rPr lang="en-IN" sz="1600" dirty="0" smtClean="0"/>
              <a:t>15-Continuous Integration Testing using Jenkins	</a:t>
            </a:r>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9.1.14-</a:t>
            </a:r>
            <a:r>
              <a:rPr lang="en-US" sz="3200" b="1" u="sng" dirty="0" smtClean="0"/>
              <a:t>Java - OOP Concepts </a:t>
            </a:r>
            <a:endParaRPr lang="en-US" sz="3000" b="1" u="sng" dirty="0"/>
          </a:p>
        </p:txBody>
      </p:sp>
      <p:sp>
        <p:nvSpPr>
          <p:cNvPr id="21505" name="Rectangle 1"/>
          <p:cNvSpPr>
            <a:spLocks noChangeArrowheads="1"/>
          </p:cNvSpPr>
          <p:nvPr/>
        </p:nvSpPr>
        <p:spPr bwMode="auto">
          <a:xfrm>
            <a:off x="304800" y="762000"/>
            <a:ext cx="8839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000" b="1" u="sng" dirty="0" smtClean="0">
                <a:latin typeface="Calibri" pitchFamily="34" charset="0"/>
                <a:ea typeface="Times New Roman" pitchFamily="18" charset="0"/>
                <a:cs typeface="Times New Roman" pitchFamily="18" charset="0"/>
              </a:rPr>
              <a:t>Understanding the real scenario of abstract class</a:t>
            </a:r>
          </a:p>
          <a:p>
            <a:pPr fontAlgn="base">
              <a:spcBef>
                <a:spcPct val="0"/>
              </a:spcBef>
              <a:spcAft>
                <a:spcPct val="0"/>
              </a:spcAft>
            </a:pPr>
            <a:endParaRPr lang="en-US" sz="1000" dirty="0" smtClean="0">
              <a:latin typeface="Calibri" pitchFamily="34" charset="0"/>
              <a:ea typeface="Times New Roman" pitchFamily="18" charset="0"/>
              <a:cs typeface="Times New Roman" pitchFamily="18" charset="0"/>
            </a:endParaRPr>
          </a:p>
          <a:p>
            <a:pPr fontAlgn="base">
              <a:spcBef>
                <a:spcPct val="0"/>
              </a:spcBef>
              <a:spcAft>
                <a:spcPct val="0"/>
              </a:spcAft>
            </a:pPr>
            <a:r>
              <a:rPr lang="en-US" sz="1000" dirty="0" smtClean="0">
                <a:latin typeface="Calibri" pitchFamily="34" charset="0"/>
                <a:ea typeface="Times New Roman" pitchFamily="18" charset="0"/>
                <a:cs typeface="Times New Roman" pitchFamily="18" charset="0"/>
              </a:rPr>
              <a:t>In this example, Shape is the abstract class, its implementation is provided by the Rectangle and Circle classes. Mostly, we don't know about the implementation class (i.e. hidden to the end user) and object of the implementation class is provided by the factory method.</a:t>
            </a:r>
          </a:p>
          <a:p>
            <a:pPr fontAlgn="base">
              <a:spcBef>
                <a:spcPct val="0"/>
              </a:spcBef>
              <a:spcAft>
                <a:spcPct val="0"/>
              </a:spcAft>
            </a:pPr>
            <a:endParaRPr lang="en-US" sz="1000" dirty="0" smtClean="0">
              <a:latin typeface="Calibri" pitchFamily="34" charset="0"/>
              <a:ea typeface="Times New Roman" pitchFamily="18" charset="0"/>
              <a:cs typeface="Times New Roman" pitchFamily="18" charset="0"/>
            </a:endParaRPr>
          </a:p>
          <a:p>
            <a:pPr fontAlgn="base">
              <a:spcBef>
                <a:spcPct val="0"/>
              </a:spcBef>
              <a:spcAft>
                <a:spcPct val="0"/>
              </a:spcAft>
            </a:pPr>
            <a:r>
              <a:rPr lang="en-US" sz="1000" dirty="0" smtClean="0">
                <a:latin typeface="Calibri" pitchFamily="34" charset="0"/>
                <a:ea typeface="Times New Roman" pitchFamily="18" charset="0"/>
                <a:cs typeface="Times New Roman" pitchFamily="18" charset="0"/>
              </a:rPr>
              <a:t>A factory method is the method that returns the instance of the class. We will learn about the factory method later.</a:t>
            </a:r>
          </a:p>
          <a:p>
            <a:pPr fontAlgn="base">
              <a:spcBef>
                <a:spcPct val="0"/>
              </a:spcBef>
              <a:spcAft>
                <a:spcPct val="0"/>
              </a:spcAft>
            </a:pPr>
            <a:endParaRPr lang="en-US" sz="1000" dirty="0" smtClean="0">
              <a:latin typeface="Calibri" pitchFamily="34" charset="0"/>
              <a:ea typeface="Times New Roman" pitchFamily="18" charset="0"/>
              <a:cs typeface="Times New Roman" pitchFamily="18" charset="0"/>
            </a:endParaRPr>
          </a:p>
          <a:p>
            <a:pPr fontAlgn="base">
              <a:spcBef>
                <a:spcPct val="0"/>
              </a:spcBef>
              <a:spcAft>
                <a:spcPct val="0"/>
              </a:spcAft>
            </a:pPr>
            <a:r>
              <a:rPr lang="en-US" sz="1000" dirty="0" smtClean="0">
                <a:latin typeface="Calibri" pitchFamily="34" charset="0"/>
                <a:ea typeface="Times New Roman" pitchFamily="18" charset="0"/>
                <a:cs typeface="Times New Roman" pitchFamily="18" charset="0"/>
              </a:rPr>
              <a:t>In this example, if you create the instance of Rectangle class, draw() method of Rectangle class will be invoked.</a:t>
            </a:r>
          </a:p>
        </p:txBody>
      </p:sp>
      <p:sp>
        <p:nvSpPr>
          <p:cNvPr id="5" name="Rectangle 4"/>
          <p:cNvSpPr/>
          <p:nvPr/>
        </p:nvSpPr>
        <p:spPr>
          <a:xfrm>
            <a:off x="457200" y="2286000"/>
            <a:ext cx="7239000" cy="4401205"/>
          </a:xfrm>
          <a:prstGeom prst="rect">
            <a:avLst/>
          </a:prstGeom>
        </p:spPr>
        <p:txBody>
          <a:bodyPr wrap="square">
            <a:spAutoFit/>
          </a:bodyPr>
          <a:lstStyle/>
          <a:p>
            <a:r>
              <a:rPr lang="en-US" sz="1000" dirty="0" smtClean="0"/>
              <a:t>abstract class Shape</a:t>
            </a:r>
          </a:p>
          <a:p>
            <a:r>
              <a:rPr lang="en-US" sz="1000" dirty="0" smtClean="0"/>
              <a:t>{  </a:t>
            </a:r>
          </a:p>
          <a:p>
            <a:r>
              <a:rPr lang="en-US" sz="1000" dirty="0" smtClean="0"/>
              <a:t>	abstract void draw();  </a:t>
            </a:r>
          </a:p>
          <a:p>
            <a:r>
              <a:rPr lang="en-US" sz="1000" dirty="0" smtClean="0"/>
              <a:t>}  </a:t>
            </a:r>
          </a:p>
          <a:p>
            <a:endParaRPr lang="en-US" sz="1000" dirty="0" smtClean="0"/>
          </a:p>
          <a:p>
            <a:r>
              <a:rPr lang="en-US" sz="1000" dirty="0" smtClean="0"/>
              <a:t>//In real scenario, implementation is provided by others i.e. unknown by end user  </a:t>
            </a:r>
          </a:p>
          <a:p>
            <a:r>
              <a:rPr lang="en-US" sz="1000" dirty="0" smtClean="0"/>
              <a:t>class Rectangle extends Shape</a:t>
            </a:r>
          </a:p>
          <a:p>
            <a:r>
              <a:rPr lang="en-US" sz="1000" dirty="0" smtClean="0"/>
              <a:t>{  </a:t>
            </a:r>
          </a:p>
          <a:p>
            <a:r>
              <a:rPr lang="en-US" sz="1000" dirty="0" smtClean="0"/>
              <a:t>	void draw(){</a:t>
            </a:r>
            <a:r>
              <a:rPr lang="en-US" sz="1000" dirty="0" err="1" smtClean="0"/>
              <a:t>System.out.println</a:t>
            </a:r>
            <a:r>
              <a:rPr lang="en-US" sz="1000" dirty="0" smtClean="0"/>
              <a:t>("drawing rectangle");}  </a:t>
            </a:r>
          </a:p>
          <a:p>
            <a:r>
              <a:rPr lang="en-US" sz="1000" dirty="0" smtClean="0"/>
              <a:t>}  </a:t>
            </a:r>
          </a:p>
          <a:p>
            <a:r>
              <a:rPr lang="en-US" sz="1000" dirty="0" smtClean="0"/>
              <a:t>class Circle1 extends Shape</a:t>
            </a:r>
          </a:p>
          <a:p>
            <a:r>
              <a:rPr lang="en-US" sz="1000" dirty="0" smtClean="0"/>
              <a:t>{  </a:t>
            </a:r>
          </a:p>
          <a:p>
            <a:r>
              <a:rPr lang="en-US" sz="1000" dirty="0" smtClean="0"/>
              <a:t>void draw(){</a:t>
            </a:r>
            <a:r>
              <a:rPr lang="en-US" sz="1000" dirty="0" err="1" smtClean="0"/>
              <a:t>System.out.println</a:t>
            </a:r>
            <a:r>
              <a:rPr lang="en-US" sz="1000" dirty="0" smtClean="0"/>
              <a:t>("drawing circle");}  </a:t>
            </a:r>
          </a:p>
          <a:p>
            <a:r>
              <a:rPr lang="en-US" sz="1000" dirty="0" smtClean="0"/>
              <a:t>}  </a:t>
            </a:r>
          </a:p>
          <a:p>
            <a:endParaRPr lang="en-US" sz="1000" dirty="0" smtClean="0"/>
          </a:p>
          <a:p>
            <a:r>
              <a:rPr lang="en-US" sz="1000" dirty="0" smtClean="0"/>
              <a:t>//In real scenario, method is called by programmer or user  </a:t>
            </a:r>
          </a:p>
          <a:p>
            <a:r>
              <a:rPr lang="en-US" sz="1000" dirty="0" smtClean="0"/>
              <a:t>class TestAbstraction1</a:t>
            </a:r>
          </a:p>
          <a:p>
            <a:r>
              <a:rPr lang="en-US" sz="1000" dirty="0" smtClean="0"/>
              <a:t>{  </a:t>
            </a:r>
          </a:p>
          <a:p>
            <a:r>
              <a:rPr lang="en-US" sz="1000" dirty="0" smtClean="0"/>
              <a:t>	public static void main(String </a:t>
            </a:r>
            <a:r>
              <a:rPr lang="en-US" sz="1000" dirty="0" err="1" smtClean="0"/>
              <a:t>args</a:t>
            </a:r>
            <a:r>
              <a:rPr lang="en-US" sz="1000" dirty="0" smtClean="0"/>
              <a:t>[])</a:t>
            </a:r>
          </a:p>
          <a:p>
            <a:r>
              <a:rPr lang="en-US" sz="1000" dirty="0" smtClean="0"/>
              <a:t>	{  </a:t>
            </a:r>
          </a:p>
          <a:p>
            <a:r>
              <a:rPr lang="en-US" sz="1000" dirty="0" smtClean="0"/>
              <a:t>	   Shape s=new Circle1();//In real scenario, object is provided through method e.g. </a:t>
            </a:r>
            <a:r>
              <a:rPr lang="en-US" sz="1000" dirty="0" err="1" smtClean="0"/>
              <a:t>getShape</a:t>
            </a:r>
            <a:r>
              <a:rPr lang="en-US" sz="1000" dirty="0" smtClean="0"/>
              <a:t>() method  </a:t>
            </a:r>
          </a:p>
          <a:p>
            <a:r>
              <a:rPr lang="en-US" sz="1000" dirty="0" smtClean="0"/>
              <a:t>	   </a:t>
            </a:r>
            <a:r>
              <a:rPr lang="en-US" sz="1000" dirty="0" err="1" smtClean="0"/>
              <a:t>s.draw</a:t>
            </a:r>
            <a:r>
              <a:rPr lang="en-US" sz="1000" dirty="0" smtClean="0"/>
              <a:t>();  </a:t>
            </a:r>
          </a:p>
          <a:p>
            <a:r>
              <a:rPr lang="en-US" sz="1000" dirty="0" smtClean="0"/>
              <a:t>	}  </a:t>
            </a:r>
          </a:p>
          <a:p>
            <a:r>
              <a:rPr lang="en-US" sz="1000" dirty="0" smtClean="0"/>
              <a:t>} </a:t>
            </a:r>
          </a:p>
          <a:p>
            <a:endParaRPr lang="en-US" sz="1000" dirty="0" smtClean="0"/>
          </a:p>
          <a:p>
            <a:r>
              <a:rPr lang="en-US" sz="1000" dirty="0" err="1" smtClean="0"/>
              <a:t>OutPut</a:t>
            </a:r>
            <a:endParaRPr lang="en-US" sz="1000" dirty="0" smtClean="0"/>
          </a:p>
          <a:p>
            <a:r>
              <a:rPr lang="en-US" sz="1000" dirty="0" smtClean="0"/>
              <a:t>drawing circle</a:t>
            </a:r>
            <a:endParaRPr lang="en-US" sz="1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9.1.15-</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533400"/>
            <a:ext cx="88392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000" dirty="0" smtClean="0"/>
              <a:t>2-</a:t>
            </a:r>
            <a:r>
              <a:rPr lang="en-US" sz="1000" b="1" u="sng" dirty="0" smtClean="0"/>
              <a:t>What is an Interface Class?</a:t>
            </a:r>
          </a:p>
          <a:p>
            <a:pPr fontAlgn="base">
              <a:spcBef>
                <a:spcPct val="0"/>
              </a:spcBef>
              <a:spcAft>
                <a:spcPct val="0"/>
              </a:spcAft>
            </a:pPr>
            <a:endParaRPr lang="en-US" sz="1000" dirty="0" smtClean="0">
              <a:latin typeface="Calibri" pitchFamily="34" charset="0"/>
              <a:ea typeface="Times New Roman" pitchFamily="18" charset="0"/>
              <a:cs typeface="Times New Roman" pitchFamily="18" charset="0"/>
            </a:endParaRPr>
          </a:p>
          <a:p>
            <a:r>
              <a:rPr lang="en-US" sz="1000" dirty="0" smtClean="0"/>
              <a:t>Interface is a pure abstract </a:t>
            </a:r>
            <a:r>
              <a:rPr lang="en-US" sz="1000" dirty="0" err="1" smtClean="0"/>
              <a:t>class.They</a:t>
            </a:r>
            <a:r>
              <a:rPr lang="en-US" sz="1000" dirty="0" smtClean="0"/>
              <a:t> are syntactically similar to classes, but you cannot create instance of an </a:t>
            </a:r>
            <a:r>
              <a:rPr lang="en-US" sz="1000" b="1" dirty="0" smtClean="0"/>
              <a:t>Interface</a:t>
            </a:r>
            <a:r>
              <a:rPr lang="en-US" sz="1000" dirty="0" smtClean="0"/>
              <a:t> and their methods are declared without any body. Interface is used to achieve complete </a:t>
            </a:r>
            <a:r>
              <a:rPr lang="en-US" sz="1000" b="1" dirty="0" smtClean="0"/>
              <a:t>abstraction</a:t>
            </a:r>
            <a:r>
              <a:rPr lang="en-US" sz="1000" dirty="0" smtClean="0"/>
              <a:t> in Java. When you create an interface it defines what a class can do without saying anything about how the class will do it..</a:t>
            </a:r>
          </a:p>
          <a:p>
            <a:endParaRPr lang="en-US" sz="1000" dirty="0" smtClean="0"/>
          </a:p>
          <a:p>
            <a:r>
              <a:rPr lang="en-US" sz="1000" dirty="0" smtClean="0"/>
              <a:t>Why use Java interface?</a:t>
            </a:r>
          </a:p>
          <a:p>
            <a:r>
              <a:rPr lang="en-US" sz="1000" dirty="0" smtClean="0"/>
              <a:t>There are mainly three reasons to use interface. They are given below.</a:t>
            </a:r>
          </a:p>
          <a:p>
            <a:endParaRPr lang="en-US" sz="1000" dirty="0" smtClean="0"/>
          </a:p>
          <a:p>
            <a:pPr>
              <a:buFont typeface="Arial" pitchFamily="34" charset="0"/>
              <a:buChar char="•"/>
            </a:pPr>
            <a:r>
              <a:rPr lang="en-US" sz="1000" dirty="0" smtClean="0"/>
              <a:t>It is used to achieve abstraction.</a:t>
            </a:r>
          </a:p>
          <a:p>
            <a:pPr>
              <a:buFont typeface="Arial" pitchFamily="34" charset="0"/>
              <a:buChar char="•"/>
            </a:pPr>
            <a:r>
              <a:rPr lang="en-US" sz="1000" dirty="0" smtClean="0"/>
              <a:t>By interface, we can support the functionality of multiple inheritance.</a:t>
            </a:r>
          </a:p>
          <a:p>
            <a:pPr>
              <a:buFont typeface="Arial" pitchFamily="34" charset="0"/>
              <a:buChar char="•"/>
            </a:pPr>
            <a:r>
              <a:rPr lang="en-US" sz="1000" dirty="0" smtClean="0"/>
              <a:t>It can be used to achieve loose coupling.</a:t>
            </a:r>
            <a:endParaRPr lang="en-US" sz="1000" dirty="0" smtClean="0">
              <a:latin typeface="Calibri" pitchFamily="34" charset="0"/>
              <a:ea typeface="Times New Roman" pitchFamily="18" charset="0"/>
              <a:cs typeface="Times New Roman" pitchFamily="18" charset="0"/>
            </a:endParaRPr>
          </a:p>
        </p:txBody>
      </p:sp>
      <p:sp>
        <p:nvSpPr>
          <p:cNvPr id="33793" name="Rectangle 1"/>
          <p:cNvSpPr>
            <a:spLocks noChangeArrowheads="1"/>
          </p:cNvSpPr>
          <p:nvPr/>
        </p:nvSpPr>
        <p:spPr bwMode="auto">
          <a:xfrm>
            <a:off x="304800" y="2605445"/>
            <a:ext cx="35052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1-Example of Interface implementation-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interface Moveable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AVG-SPEED = 40;</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void move();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 Vehicle implements Moveable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public void move()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System .out. print in ("Average speed is"+AVG-SPEED");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public static void main (String[]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arg</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Vehicle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vc</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new Vehicle();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vc.move</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OutPut</a:t>
            </a: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Average speed is 40.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794" name="Rectangle 2"/>
          <p:cNvSpPr>
            <a:spLocks noChangeArrowheads="1"/>
          </p:cNvSpPr>
          <p:nvPr/>
        </p:nvSpPr>
        <p:spPr bwMode="auto">
          <a:xfrm>
            <a:off x="4267200" y="1324690"/>
            <a:ext cx="46482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Example-2 Interfaces supports Multiple Inheritance-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Though classes in java doesn't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suppost</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multiple inheritance, but a class can implement more than one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interface Moveable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boolean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isMoveable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interface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Rollable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boolean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isRollable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class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Tyre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implements Moveable,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Rollable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int</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width;</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boolean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isMoveable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return true;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boolean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isRollable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return true;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public static void main(String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args</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Tyre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=new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Tyre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System.out.println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tr.isMoveable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System.out.println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tr.isRollable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Output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true</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9.1.16-</a:t>
            </a:r>
            <a:r>
              <a:rPr lang="en-US" sz="3200" b="1" u="sng" dirty="0" smtClean="0"/>
              <a:t>Java - OOP Concepts </a:t>
            </a:r>
            <a:endParaRPr lang="en-US" sz="3000" b="1" u="sng" dirty="0"/>
          </a:p>
        </p:txBody>
      </p:sp>
      <p:graphicFrame>
        <p:nvGraphicFramePr>
          <p:cNvPr id="6" name="Table 5"/>
          <p:cNvGraphicFramePr>
            <a:graphicFrameLocks noGrp="1"/>
          </p:cNvGraphicFramePr>
          <p:nvPr/>
        </p:nvGraphicFramePr>
        <p:xfrm>
          <a:off x="457200" y="1371600"/>
          <a:ext cx="8077200" cy="4495799"/>
        </p:xfrm>
        <a:graphic>
          <a:graphicData uri="http://schemas.openxmlformats.org/drawingml/2006/table">
            <a:tbl>
              <a:tblPr/>
              <a:tblGrid>
                <a:gridCol w="356900">
                  <a:extLst>
                    <a:ext uri="{9D8B030D-6E8A-4147-A177-3AD203B41FA5}">
                      <a16:colId xmlns:a16="http://schemas.microsoft.com/office/drawing/2014/main" val="20000"/>
                    </a:ext>
                  </a:extLst>
                </a:gridCol>
                <a:gridCol w="4104344">
                  <a:extLst>
                    <a:ext uri="{9D8B030D-6E8A-4147-A177-3AD203B41FA5}">
                      <a16:colId xmlns:a16="http://schemas.microsoft.com/office/drawing/2014/main" val="20001"/>
                    </a:ext>
                  </a:extLst>
                </a:gridCol>
                <a:gridCol w="3615956">
                  <a:extLst>
                    <a:ext uri="{9D8B030D-6E8A-4147-A177-3AD203B41FA5}">
                      <a16:colId xmlns:a16="http://schemas.microsoft.com/office/drawing/2014/main" val="20002"/>
                    </a:ext>
                  </a:extLst>
                </a:gridCol>
              </a:tblGrid>
              <a:tr h="326372">
                <a:tc>
                  <a:txBody>
                    <a:bodyPr/>
                    <a:lstStyle/>
                    <a:p>
                      <a:pPr marL="0" marR="0">
                        <a:lnSpc>
                          <a:spcPct val="115000"/>
                        </a:lnSpc>
                        <a:spcBef>
                          <a:spcPts val="0"/>
                        </a:spcBef>
                        <a:spcAft>
                          <a:spcPts val="0"/>
                        </a:spcAft>
                      </a:pPr>
                      <a:r>
                        <a:rPr lang="en-US" sz="800" b="1" u="sng">
                          <a:latin typeface="Calibri"/>
                          <a:ea typeface="Times New Roman"/>
                          <a:cs typeface="Times New Roman"/>
                        </a:rPr>
                        <a:t/>
                      </a:r>
                      <a:br>
                        <a:rPr lang="en-US" sz="800" b="1" u="sng">
                          <a:latin typeface="Calibri"/>
                          <a:ea typeface="Times New Roman"/>
                          <a:cs typeface="Times New Roman"/>
                        </a:rPr>
                      </a:br>
                      <a:r>
                        <a:rPr lang="en-US" sz="900">
                          <a:solidFill>
                            <a:srgbClr val="000000"/>
                          </a:solidFill>
                          <a:latin typeface="Calibri"/>
                          <a:ea typeface="Times New Roman"/>
                          <a:cs typeface="Times New Roman"/>
                        </a:rPr>
                        <a: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b="1">
                          <a:solidFill>
                            <a:srgbClr val="222426"/>
                          </a:solidFill>
                          <a:latin typeface="Trebuchet MS"/>
                          <a:ea typeface="Times New Roman"/>
                          <a:cs typeface="Times New Roman"/>
                        </a:rPr>
                        <a:t>abstract Classes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b="1">
                          <a:solidFill>
                            <a:srgbClr val="222426"/>
                          </a:solidFill>
                          <a:latin typeface="Trebuchet MS"/>
                          <a:ea typeface="Times New Roman"/>
                          <a:cs typeface="Times New Roman"/>
                        </a:rPr>
                        <a:t>Interfaces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34525">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1</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extend only one class or one abstract class at a time</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extend any number of interfaces at a time</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7337">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2</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extend from a class or from an abstract class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extend only from an interface</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87337">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3</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have  both  abstract and concrete methods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have only abstract methods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87337">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4</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 class can extend only one abstract class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 class can implement any number of interfaces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12700">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5</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 abstract class keyword ‘abstract’ is mandatory to declare a method as an abstract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 an interface keyword ‘abstract’ is optional to declare a method as an abstract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34525">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6</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have  protected , public and public abstract methods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have only public abstract methods i.e. by default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34525">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7</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have  static, final  or static final  variable with any access specifier</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have only static final (constant) variable i.e. by default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91141">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8</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000000"/>
                          </a:solidFill>
                          <a:latin typeface="Calibri"/>
                          <a:ea typeface="Times New Roman"/>
                          <a:cs typeface="Times New Roman"/>
                        </a:rPr>
                        <a:t>Example:</a:t>
                      </a:r>
                      <a:br>
                        <a:rPr lang="en-US" sz="900">
                          <a:solidFill>
                            <a:srgbClr val="000000"/>
                          </a:solidFill>
                          <a:latin typeface="Calibri"/>
                          <a:ea typeface="Times New Roman"/>
                          <a:cs typeface="Times New Roman"/>
                        </a:rPr>
                      </a:br>
                      <a:r>
                        <a:rPr lang="en-US" sz="900">
                          <a:solidFill>
                            <a:srgbClr val="000000"/>
                          </a:solidFill>
                          <a:latin typeface="Calibri"/>
                          <a:ea typeface="Times New Roman"/>
                          <a:cs typeface="Times New Roman"/>
                        </a:rPr>
                        <a:t>public abstract class Shape{</a:t>
                      </a:r>
                      <a:br>
                        <a:rPr lang="en-US" sz="900">
                          <a:solidFill>
                            <a:srgbClr val="000000"/>
                          </a:solidFill>
                          <a:latin typeface="Calibri"/>
                          <a:ea typeface="Times New Roman"/>
                          <a:cs typeface="Times New Roman"/>
                        </a:rPr>
                      </a:br>
                      <a:r>
                        <a:rPr lang="en-US" sz="900">
                          <a:solidFill>
                            <a:srgbClr val="000000"/>
                          </a:solidFill>
                          <a:latin typeface="Calibri"/>
                          <a:ea typeface="Times New Roman"/>
                          <a:cs typeface="Times New Roman"/>
                        </a:rPr>
                        <a:t>public abstract void draw();</a:t>
                      </a:r>
                      <a:br>
                        <a:rPr lang="en-US" sz="900">
                          <a:solidFill>
                            <a:srgbClr val="000000"/>
                          </a:solidFill>
                          <a:latin typeface="Calibri"/>
                          <a:ea typeface="Times New Roman"/>
                          <a:cs typeface="Times New Roman"/>
                        </a:rPr>
                      </a:br>
                      <a:r>
                        <a:rPr lang="en-US" sz="900">
                          <a:solidFill>
                            <a:srgbClr val="000000"/>
                          </a:solidFill>
                          <a:latin typeface="Calibri"/>
                          <a:ea typeface="Times New Roman"/>
                          <a:cs typeface="Times New Roman"/>
                        </a:rPr>
                        <a: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solidFill>
                            <a:srgbClr val="000000"/>
                          </a:solidFill>
                          <a:latin typeface="Calibri"/>
                          <a:ea typeface="Times New Roman"/>
                          <a:cs typeface="Times New Roman"/>
                        </a:rPr>
                        <a:t>Example:</a:t>
                      </a:r>
                      <a:br>
                        <a:rPr lang="en-US" sz="900" dirty="0">
                          <a:solidFill>
                            <a:srgbClr val="000000"/>
                          </a:solidFill>
                          <a:latin typeface="Calibri"/>
                          <a:ea typeface="Times New Roman"/>
                          <a:cs typeface="Times New Roman"/>
                        </a:rPr>
                      </a:br>
                      <a:r>
                        <a:rPr lang="en-US" sz="900" dirty="0">
                          <a:solidFill>
                            <a:srgbClr val="000000"/>
                          </a:solidFill>
                          <a:latin typeface="Calibri"/>
                          <a:ea typeface="Times New Roman"/>
                          <a:cs typeface="Times New Roman"/>
                        </a:rPr>
                        <a:t>public interface </a:t>
                      </a:r>
                      <a:r>
                        <a:rPr lang="en-US" sz="900" dirty="0" err="1">
                          <a:solidFill>
                            <a:srgbClr val="000000"/>
                          </a:solidFill>
                          <a:latin typeface="Calibri"/>
                          <a:ea typeface="Times New Roman"/>
                          <a:cs typeface="Times New Roman"/>
                        </a:rPr>
                        <a:t>Drawable</a:t>
                      </a:r>
                      <a:r>
                        <a:rPr lang="en-US" sz="900" dirty="0">
                          <a:solidFill>
                            <a:srgbClr val="000000"/>
                          </a:solidFill>
                          <a:latin typeface="Calibri"/>
                          <a:ea typeface="Times New Roman"/>
                          <a:cs typeface="Times New Roman"/>
                        </a:rPr>
                        <a:t>{</a:t>
                      </a:r>
                      <a:br>
                        <a:rPr lang="en-US" sz="900" dirty="0">
                          <a:solidFill>
                            <a:srgbClr val="000000"/>
                          </a:solidFill>
                          <a:latin typeface="Calibri"/>
                          <a:ea typeface="Times New Roman"/>
                          <a:cs typeface="Times New Roman"/>
                        </a:rPr>
                      </a:br>
                      <a:r>
                        <a:rPr lang="en-US" sz="900" dirty="0">
                          <a:solidFill>
                            <a:srgbClr val="000000"/>
                          </a:solidFill>
                          <a:latin typeface="Calibri"/>
                          <a:ea typeface="Times New Roman"/>
                          <a:cs typeface="Times New Roman"/>
                        </a:rPr>
                        <a:t>void draw();</a:t>
                      </a:r>
                      <a:br>
                        <a:rPr lang="en-US" sz="900" dirty="0">
                          <a:solidFill>
                            <a:srgbClr val="000000"/>
                          </a:solidFill>
                          <a:latin typeface="Calibri"/>
                          <a:ea typeface="Times New Roman"/>
                          <a:cs typeface="Times New Roman"/>
                        </a:rPr>
                      </a:br>
                      <a:r>
                        <a:rPr lang="en-US" sz="900" dirty="0">
                          <a:solidFill>
                            <a:srgbClr val="000000"/>
                          </a:solidFill>
                          <a:latin typeface="Calibri"/>
                          <a:ea typeface="Times New Roman"/>
                          <a:cs typeface="Times New Roman"/>
                        </a:rPr>
                        <a:t>}</a:t>
                      </a:r>
                      <a:endParaRPr lang="en-US" sz="900" dirty="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Rectangle 6"/>
          <p:cNvSpPr/>
          <p:nvPr/>
        </p:nvSpPr>
        <p:spPr>
          <a:xfrm>
            <a:off x="990600" y="838200"/>
            <a:ext cx="5715000" cy="261610"/>
          </a:xfrm>
          <a:prstGeom prst="rect">
            <a:avLst/>
          </a:prstGeom>
        </p:spPr>
        <p:txBody>
          <a:bodyPr wrap="square">
            <a:spAutoFit/>
          </a:bodyPr>
          <a:lstStyle/>
          <a:p>
            <a:r>
              <a:rPr lang="en-US" sz="1100" b="1" u="sng" dirty="0" smtClean="0"/>
              <a:t>Difference between abstract class and interface</a:t>
            </a:r>
            <a:endParaRPr 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9.1.17-</a:t>
            </a:r>
            <a:r>
              <a:rPr lang="en-US" sz="3200" b="1" u="sng" dirty="0" smtClean="0"/>
              <a:t>Java - OOP Concepts </a:t>
            </a:r>
            <a:endParaRPr lang="en-US" sz="3000" b="1" u="sng" dirty="0"/>
          </a:p>
        </p:txBody>
      </p:sp>
      <p:sp>
        <p:nvSpPr>
          <p:cNvPr id="21505" name="Rectangle 1"/>
          <p:cNvSpPr>
            <a:spLocks noChangeArrowheads="1"/>
          </p:cNvSpPr>
          <p:nvPr/>
        </p:nvSpPr>
        <p:spPr bwMode="auto">
          <a:xfrm>
            <a:off x="76200" y="609600"/>
            <a:ext cx="88392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6- Encapsulation</a:t>
            </a:r>
          </a:p>
          <a:p>
            <a:r>
              <a:rPr lang="en-US" sz="1000" dirty="0" smtClean="0"/>
              <a:t>Binding (or wrapping) code and data together into a single unit is known as encapsulation. For example: capsule, it is wrapped with different medicines.</a:t>
            </a:r>
          </a:p>
          <a:p>
            <a:r>
              <a:rPr lang="en-US" sz="1000" dirty="0" smtClean="0"/>
              <a:t> </a:t>
            </a:r>
          </a:p>
          <a:p>
            <a:r>
              <a:rPr lang="en-US" sz="1000" dirty="0" smtClean="0"/>
              <a:t>A java class is the example of encapsulation. Java bean is the fully encapsulated class because all the data members are private here.</a:t>
            </a:r>
          </a:p>
          <a:p>
            <a:pPr fontAlgn="base">
              <a:spcBef>
                <a:spcPct val="0"/>
              </a:spcBef>
              <a:spcAft>
                <a:spcPct val="0"/>
              </a:spcAft>
            </a:pPr>
            <a:endParaRPr lang="en-US" b="1" u="sng" dirty="0" smtClean="0">
              <a:latin typeface="Calibri" pitchFamily="34" charset="0"/>
              <a:ea typeface="Times New Roman" pitchFamily="18" charset="0"/>
              <a:cs typeface="Times New Roman" pitchFamily="18" charset="0"/>
            </a:endParaRPr>
          </a:p>
        </p:txBody>
      </p:sp>
      <p:pic>
        <p:nvPicPr>
          <p:cNvPr id="36866" name="Picture 2" descr="encapsulation in java के लिए चित्र परिणाम"/>
          <p:cNvPicPr>
            <a:picLocks noChangeAspect="1" noChangeArrowheads="1"/>
          </p:cNvPicPr>
          <p:nvPr/>
        </p:nvPicPr>
        <p:blipFill>
          <a:blip r:embed="rId2" cstate="print"/>
          <a:srcRect/>
          <a:stretch>
            <a:fillRect/>
          </a:stretch>
        </p:blipFill>
        <p:spPr bwMode="auto">
          <a:xfrm>
            <a:off x="152400" y="3048000"/>
            <a:ext cx="4800600" cy="1447800"/>
          </a:xfrm>
          <a:prstGeom prst="rect">
            <a:avLst/>
          </a:prstGeom>
          <a:noFill/>
        </p:spPr>
      </p:pic>
      <p:sp>
        <p:nvSpPr>
          <p:cNvPr id="6" name="Rectangle 5"/>
          <p:cNvSpPr/>
          <p:nvPr/>
        </p:nvSpPr>
        <p:spPr>
          <a:xfrm>
            <a:off x="304800" y="4648200"/>
            <a:ext cx="8458200" cy="1785104"/>
          </a:xfrm>
          <a:prstGeom prst="rect">
            <a:avLst/>
          </a:prstGeom>
        </p:spPr>
        <p:txBody>
          <a:bodyPr wrap="square">
            <a:spAutoFit/>
          </a:bodyPr>
          <a:lstStyle/>
          <a:p>
            <a:r>
              <a:rPr lang="en-US" sz="1000" b="1" u="sng" dirty="0" smtClean="0"/>
              <a:t>Advantage of Encapsulation in java</a:t>
            </a:r>
          </a:p>
          <a:p>
            <a:pPr marL="228600" indent="-228600">
              <a:buFont typeface="+mj-lt"/>
              <a:buAutoNum type="arabicPeriod"/>
            </a:pPr>
            <a:r>
              <a:rPr lang="en-US" sz="1000" dirty="0" smtClean="0"/>
              <a:t>By providing only setter or getter method, you can make the class </a:t>
            </a:r>
            <a:r>
              <a:rPr lang="en-US" sz="1000" b="1" dirty="0" smtClean="0"/>
              <a:t>read-only or write-only</a:t>
            </a:r>
            <a:r>
              <a:rPr lang="en-US" sz="1000" dirty="0" smtClean="0"/>
              <a:t>.</a:t>
            </a:r>
          </a:p>
          <a:p>
            <a:pPr marL="228600" indent="-228600">
              <a:buFont typeface="+mj-lt"/>
              <a:buAutoNum type="arabicPeriod"/>
            </a:pPr>
            <a:endParaRPr lang="en-US" sz="1000" dirty="0" smtClean="0"/>
          </a:p>
          <a:p>
            <a:pPr marL="228600" indent="-228600">
              <a:buFont typeface="+mj-lt"/>
              <a:buAutoNum type="arabicPeriod"/>
            </a:pPr>
            <a:r>
              <a:rPr lang="en-US" sz="1000" dirty="0" smtClean="0"/>
              <a:t>It provides you the </a:t>
            </a:r>
            <a:r>
              <a:rPr lang="en-US" sz="1000" b="1" dirty="0" smtClean="0"/>
              <a:t>control over the data</a:t>
            </a:r>
            <a:r>
              <a:rPr lang="en-US" sz="1000" dirty="0" smtClean="0"/>
              <a:t>. Suppose you want to set the value of id i.e. greater than 100 only, you can write the logic inside the setter method</a:t>
            </a:r>
          </a:p>
          <a:p>
            <a:pPr marL="228600" indent="-228600">
              <a:buFont typeface="+mj-lt"/>
              <a:buAutoNum type="arabicPeriod"/>
            </a:pPr>
            <a:r>
              <a:rPr lang="en-US" sz="1000" dirty="0" smtClean="0"/>
              <a:t>The fields of a class can be made read-only or write-only.</a:t>
            </a:r>
          </a:p>
          <a:p>
            <a:pPr marL="228600" indent="-228600">
              <a:buFont typeface="+mj-lt"/>
              <a:buAutoNum type="arabicPeriod"/>
            </a:pPr>
            <a:endParaRPr lang="en-US" sz="1000" dirty="0" smtClean="0"/>
          </a:p>
          <a:p>
            <a:pPr marL="228600" indent="-228600">
              <a:buFont typeface="+mj-lt"/>
              <a:buAutoNum type="arabicPeriod"/>
            </a:pPr>
            <a:r>
              <a:rPr lang="en-US" sz="1000" dirty="0" smtClean="0"/>
              <a:t>A class can have total control over what is stored in its fields.</a:t>
            </a:r>
          </a:p>
          <a:p>
            <a:pPr marL="228600" indent="-228600">
              <a:buFont typeface="+mj-lt"/>
              <a:buAutoNum type="arabicPeriod"/>
            </a:pPr>
            <a:endParaRPr lang="en-US" sz="1000" dirty="0" smtClean="0"/>
          </a:p>
          <a:p>
            <a:pPr marL="228600" indent="-228600">
              <a:buFont typeface="+mj-lt"/>
              <a:buAutoNum type="arabicPeriod"/>
            </a:pPr>
            <a:r>
              <a:rPr lang="en-US" sz="1000" dirty="0" smtClean="0"/>
              <a:t>The users of a class do not know how the class stores its data. A class can change the data type of a field and users of the class do not need to change any of their code</a:t>
            </a:r>
            <a:endParaRPr lang="en-US" sz="1000" dirty="0"/>
          </a:p>
        </p:txBody>
      </p:sp>
      <p:sp>
        <p:nvSpPr>
          <p:cNvPr id="7" name="Rectangle 6"/>
          <p:cNvSpPr/>
          <p:nvPr/>
        </p:nvSpPr>
        <p:spPr>
          <a:xfrm>
            <a:off x="76200" y="1447800"/>
            <a:ext cx="8839200" cy="1631216"/>
          </a:xfrm>
          <a:prstGeom prst="rect">
            <a:avLst/>
          </a:prstGeom>
        </p:spPr>
        <p:txBody>
          <a:bodyPr wrap="square">
            <a:spAutoFit/>
          </a:bodyPr>
          <a:lstStyle/>
          <a:p>
            <a:r>
              <a:rPr lang="en-US" sz="1000" dirty="0" smtClean="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data hiding.</a:t>
            </a:r>
          </a:p>
          <a:p>
            <a:endParaRPr lang="en-US" sz="1000" dirty="0" smtClean="0"/>
          </a:p>
          <a:p>
            <a:r>
              <a:rPr lang="en-US" sz="1000" dirty="0" smtClean="0"/>
              <a:t>To achieve encapsulation in Java −</a:t>
            </a:r>
          </a:p>
          <a:p>
            <a:endParaRPr lang="en-US" sz="1000" dirty="0" smtClean="0"/>
          </a:p>
          <a:p>
            <a:pPr marL="228600" indent="-228600">
              <a:buFont typeface="+mj-lt"/>
              <a:buAutoNum type="arabicPeriod"/>
            </a:pPr>
            <a:r>
              <a:rPr lang="en-US" sz="1000" dirty="0" smtClean="0"/>
              <a:t>Declare the variables of a class as private.</a:t>
            </a:r>
          </a:p>
          <a:p>
            <a:pPr marL="228600" indent="-228600">
              <a:buFont typeface="+mj-lt"/>
              <a:buAutoNum type="arabicPeriod"/>
            </a:pPr>
            <a:endParaRPr lang="en-US" sz="1000" dirty="0" smtClean="0"/>
          </a:p>
          <a:p>
            <a:pPr marL="228600" indent="-228600">
              <a:buFont typeface="+mj-lt"/>
              <a:buAutoNum type="arabicPeriod"/>
            </a:pPr>
            <a:r>
              <a:rPr lang="en-US" sz="1000" dirty="0" smtClean="0"/>
              <a:t>Provide public setter and getter methods to modify and view the variables values.</a:t>
            </a:r>
          </a:p>
          <a:p>
            <a:endParaRPr lang="en-US" sz="1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9.1.18-</a:t>
            </a:r>
            <a:r>
              <a:rPr lang="en-US" sz="3200" b="1" u="sng" dirty="0" smtClean="0"/>
              <a:t>Java - OOP Concepts </a:t>
            </a:r>
            <a:endParaRPr lang="en-US" sz="3000" b="1" u="sng" dirty="0"/>
          </a:p>
        </p:txBody>
      </p:sp>
      <p:sp>
        <p:nvSpPr>
          <p:cNvPr id="8" name="Rectangle 7"/>
          <p:cNvSpPr/>
          <p:nvPr/>
        </p:nvSpPr>
        <p:spPr>
          <a:xfrm>
            <a:off x="228600" y="609600"/>
            <a:ext cx="3657600" cy="5324535"/>
          </a:xfrm>
          <a:prstGeom prst="rect">
            <a:avLst/>
          </a:prstGeom>
        </p:spPr>
        <p:txBody>
          <a:bodyPr wrap="square">
            <a:spAutoFit/>
          </a:bodyPr>
          <a:lstStyle/>
          <a:p>
            <a:r>
              <a:rPr lang="en-US" sz="1000" dirty="0" smtClean="0"/>
              <a:t>Example</a:t>
            </a:r>
          </a:p>
          <a:p>
            <a:r>
              <a:rPr lang="en-US" sz="1000" dirty="0" smtClean="0"/>
              <a:t>Following is an example that demonstrates how to achieve Encapsulation in Java −</a:t>
            </a:r>
          </a:p>
          <a:p>
            <a:endParaRPr lang="en-US" sz="1000" dirty="0" smtClean="0"/>
          </a:p>
          <a:p>
            <a:r>
              <a:rPr lang="en-US" sz="1000" dirty="0" smtClean="0"/>
              <a:t>/* File name : EncapTest.java */</a:t>
            </a:r>
          </a:p>
          <a:p>
            <a:r>
              <a:rPr lang="en-US" sz="1000" dirty="0" smtClean="0"/>
              <a:t>public class </a:t>
            </a:r>
            <a:r>
              <a:rPr lang="en-US" sz="1000" dirty="0" err="1" smtClean="0"/>
              <a:t>EncapTest</a:t>
            </a:r>
            <a:r>
              <a:rPr lang="en-US" sz="1000" dirty="0" smtClean="0"/>
              <a:t> {</a:t>
            </a:r>
          </a:p>
          <a:p>
            <a:r>
              <a:rPr lang="en-US" sz="1000" dirty="0" smtClean="0"/>
              <a:t>   private String name;</a:t>
            </a:r>
          </a:p>
          <a:p>
            <a:r>
              <a:rPr lang="en-US" sz="1000" dirty="0" smtClean="0"/>
              <a:t>   private String </a:t>
            </a:r>
            <a:r>
              <a:rPr lang="en-US" sz="1000" dirty="0" err="1" smtClean="0"/>
              <a:t>idNum</a:t>
            </a:r>
            <a:r>
              <a:rPr lang="en-US" sz="1000" dirty="0" smtClean="0"/>
              <a:t>;</a:t>
            </a:r>
          </a:p>
          <a:p>
            <a:r>
              <a:rPr lang="en-US" sz="1000" dirty="0" smtClean="0"/>
              <a:t>   private </a:t>
            </a:r>
            <a:r>
              <a:rPr lang="en-US" sz="1000" dirty="0" err="1" smtClean="0"/>
              <a:t>int</a:t>
            </a:r>
            <a:r>
              <a:rPr lang="en-US" sz="1000" dirty="0" smtClean="0"/>
              <a:t> age;</a:t>
            </a:r>
          </a:p>
          <a:p>
            <a:endParaRPr lang="en-US" sz="1000" dirty="0" smtClean="0"/>
          </a:p>
          <a:p>
            <a:r>
              <a:rPr lang="en-US" sz="1000" dirty="0" smtClean="0"/>
              <a:t>   public </a:t>
            </a:r>
            <a:r>
              <a:rPr lang="en-US" sz="1000" dirty="0" err="1" smtClean="0"/>
              <a:t>int</a:t>
            </a:r>
            <a:r>
              <a:rPr lang="en-US" sz="1000" dirty="0" smtClean="0"/>
              <a:t> </a:t>
            </a:r>
            <a:r>
              <a:rPr lang="en-US" sz="1000" dirty="0" err="1" smtClean="0"/>
              <a:t>getAge</a:t>
            </a:r>
            <a:r>
              <a:rPr lang="en-US" sz="1000" dirty="0" smtClean="0"/>
              <a:t>() {</a:t>
            </a:r>
          </a:p>
          <a:p>
            <a:r>
              <a:rPr lang="en-US" sz="1000" dirty="0" smtClean="0"/>
              <a:t>      return age;</a:t>
            </a:r>
          </a:p>
          <a:p>
            <a:r>
              <a:rPr lang="en-US" sz="1000" dirty="0" smtClean="0"/>
              <a:t>   }</a:t>
            </a:r>
          </a:p>
          <a:p>
            <a:endParaRPr lang="en-US" sz="1000" dirty="0" smtClean="0"/>
          </a:p>
          <a:p>
            <a:r>
              <a:rPr lang="en-US" sz="1000" dirty="0" smtClean="0"/>
              <a:t>   public String </a:t>
            </a:r>
            <a:r>
              <a:rPr lang="en-US" sz="1000" dirty="0" err="1" smtClean="0"/>
              <a:t>getName</a:t>
            </a:r>
            <a:r>
              <a:rPr lang="en-US" sz="1000" dirty="0" smtClean="0"/>
              <a:t>() {</a:t>
            </a:r>
          </a:p>
          <a:p>
            <a:r>
              <a:rPr lang="en-US" sz="1000" dirty="0" smtClean="0"/>
              <a:t>      return name;</a:t>
            </a:r>
          </a:p>
          <a:p>
            <a:r>
              <a:rPr lang="en-US" sz="1000" dirty="0" smtClean="0"/>
              <a:t>   }</a:t>
            </a:r>
          </a:p>
          <a:p>
            <a:endParaRPr lang="en-US" sz="1000" dirty="0" smtClean="0"/>
          </a:p>
          <a:p>
            <a:r>
              <a:rPr lang="en-US" sz="1000" dirty="0" smtClean="0"/>
              <a:t>   public String </a:t>
            </a:r>
            <a:r>
              <a:rPr lang="en-US" sz="1000" dirty="0" err="1" smtClean="0"/>
              <a:t>getIdNum</a:t>
            </a:r>
            <a:r>
              <a:rPr lang="en-US" sz="1000" dirty="0" smtClean="0"/>
              <a:t>() {</a:t>
            </a:r>
          </a:p>
          <a:p>
            <a:r>
              <a:rPr lang="en-US" sz="1000" dirty="0" smtClean="0"/>
              <a:t>      return </a:t>
            </a:r>
            <a:r>
              <a:rPr lang="en-US" sz="1000" dirty="0" err="1" smtClean="0"/>
              <a:t>idNum</a:t>
            </a:r>
            <a:r>
              <a:rPr lang="en-US" sz="1000" dirty="0" smtClean="0"/>
              <a:t>;</a:t>
            </a:r>
          </a:p>
          <a:p>
            <a:r>
              <a:rPr lang="en-US" sz="1000" dirty="0" smtClean="0"/>
              <a:t>   }</a:t>
            </a:r>
          </a:p>
          <a:p>
            <a:endParaRPr lang="en-US" sz="1000" dirty="0" smtClean="0"/>
          </a:p>
          <a:p>
            <a:r>
              <a:rPr lang="en-US" sz="1000" dirty="0" smtClean="0"/>
              <a:t>   public void </a:t>
            </a:r>
            <a:r>
              <a:rPr lang="en-US" sz="1000" dirty="0" err="1" smtClean="0"/>
              <a:t>setAge</a:t>
            </a:r>
            <a:r>
              <a:rPr lang="en-US" sz="1000" dirty="0" smtClean="0"/>
              <a:t>( </a:t>
            </a:r>
            <a:r>
              <a:rPr lang="en-US" sz="1000" dirty="0" err="1" smtClean="0"/>
              <a:t>int</a:t>
            </a:r>
            <a:r>
              <a:rPr lang="en-US" sz="1000" dirty="0" smtClean="0"/>
              <a:t> </a:t>
            </a:r>
            <a:r>
              <a:rPr lang="en-US" sz="1000" dirty="0" err="1" smtClean="0"/>
              <a:t>newAge</a:t>
            </a:r>
            <a:r>
              <a:rPr lang="en-US" sz="1000" dirty="0" smtClean="0"/>
              <a:t>) {</a:t>
            </a:r>
          </a:p>
          <a:p>
            <a:r>
              <a:rPr lang="en-US" sz="1000" dirty="0" smtClean="0"/>
              <a:t>      age = </a:t>
            </a:r>
            <a:r>
              <a:rPr lang="en-US" sz="1000" dirty="0" err="1" smtClean="0"/>
              <a:t>newAge</a:t>
            </a:r>
            <a:r>
              <a:rPr lang="en-US" sz="1000" dirty="0" smtClean="0"/>
              <a:t>;</a:t>
            </a:r>
          </a:p>
          <a:p>
            <a:r>
              <a:rPr lang="en-US" sz="1000" dirty="0" smtClean="0"/>
              <a:t>   }</a:t>
            </a:r>
          </a:p>
          <a:p>
            <a:endParaRPr lang="en-US" sz="1000" dirty="0" smtClean="0"/>
          </a:p>
          <a:p>
            <a:r>
              <a:rPr lang="en-US" sz="1000" dirty="0" smtClean="0"/>
              <a:t>   public void </a:t>
            </a:r>
            <a:r>
              <a:rPr lang="en-US" sz="1000" dirty="0" err="1" smtClean="0"/>
              <a:t>setName</a:t>
            </a:r>
            <a:r>
              <a:rPr lang="en-US" sz="1000" dirty="0" smtClean="0"/>
              <a:t>(String </a:t>
            </a:r>
            <a:r>
              <a:rPr lang="en-US" sz="1000" dirty="0" err="1" smtClean="0"/>
              <a:t>newName</a:t>
            </a:r>
            <a:r>
              <a:rPr lang="en-US" sz="1000" dirty="0" smtClean="0"/>
              <a:t>) {</a:t>
            </a:r>
          </a:p>
          <a:p>
            <a:r>
              <a:rPr lang="en-US" sz="1000" dirty="0" smtClean="0"/>
              <a:t>      name = </a:t>
            </a:r>
            <a:r>
              <a:rPr lang="en-US" sz="1000" dirty="0" err="1" smtClean="0"/>
              <a:t>newName</a:t>
            </a:r>
            <a:r>
              <a:rPr lang="en-US" sz="1000" dirty="0" smtClean="0"/>
              <a:t>;</a:t>
            </a:r>
          </a:p>
          <a:p>
            <a:r>
              <a:rPr lang="en-US" sz="1000" dirty="0" smtClean="0"/>
              <a:t>   }</a:t>
            </a:r>
          </a:p>
          <a:p>
            <a:endParaRPr lang="en-US" sz="1000" dirty="0" smtClean="0"/>
          </a:p>
          <a:p>
            <a:r>
              <a:rPr lang="en-US" sz="1000" dirty="0" smtClean="0"/>
              <a:t>   public void </a:t>
            </a:r>
            <a:r>
              <a:rPr lang="en-US" sz="1000" dirty="0" err="1" smtClean="0"/>
              <a:t>setIdNum</a:t>
            </a:r>
            <a:r>
              <a:rPr lang="en-US" sz="1000" dirty="0" smtClean="0"/>
              <a:t>( String </a:t>
            </a:r>
            <a:r>
              <a:rPr lang="en-US" sz="1000" dirty="0" err="1" smtClean="0"/>
              <a:t>newId</a:t>
            </a:r>
            <a:r>
              <a:rPr lang="en-US" sz="1000" dirty="0" smtClean="0"/>
              <a:t>) {</a:t>
            </a:r>
          </a:p>
          <a:p>
            <a:r>
              <a:rPr lang="en-US" sz="1000" dirty="0" smtClean="0"/>
              <a:t>      </a:t>
            </a:r>
            <a:r>
              <a:rPr lang="en-US" sz="1000" dirty="0" err="1" smtClean="0"/>
              <a:t>idNum</a:t>
            </a:r>
            <a:r>
              <a:rPr lang="en-US" sz="1000" dirty="0" smtClean="0"/>
              <a:t> = </a:t>
            </a:r>
            <a:r>
              <a:rPr lang="en-US" sz="1000" dirty="0" err="1" smtClean="0"/>
              <a:t>newId</a:t>
            </a:r>
            <a:r>
              <a:rPr lang="en-US" sz="1000" dirty="0" smtClean="0"/>
              <a:t>;</a:t>
            </a:r>
          </a:p>
          <a:p>
            <a:r>
              <a:rPr lang="en-US" sz="1000" dirty="0" smtClean="0"/>
              <a:t>   }</a:t>
            </a:r>
          </a:p>
          <a:p>
            <a:r>
              <a:rPr lang="en-US" sz="1000" dirty="0" smtClean="0"/>
              <a:t>}</a:t>
            </a:r>
            <a:endParaRPr lang="en-US" sz="1000" dirty="0"/>
          </a:p>
        </p:txBody>
      </p:sp>
      <p:sp>
        <p:nvSpPr>
          <p:cNvPr id="9" name="Rectangle 8"/>
          <p:cNvSpPr/>
          <p:nvPr/>
        </p:nvSpPr>
        <p:spPr>
          <a:xfrm>
            <a:off x="3810000" y="762000"/>
            <a:ext cx="4800600" cy="3631763"/>
          </a:xfrm>
          <a:prstGeom prst="rect">
            <a:avLst/>
          </a:prstGeom>
        </p:spPr>
        <p:txBody>
          <a:bodyPr wrap="square">
            <a:spAutoFit/>
          </a:bodyPr>
          <a:lstStyle/>
          <a:p>
            <a:r>
              <a:rPr lang="en-US" sz="1000" dirty="0" smtClean="0"/>
              <a:t>The public </a:t>
            </a:r>
            <a:r>
              <a:rPr lang="en-US" sz="1000" dirty="0" err="1" smtClean="0"/>
              <a:t>setXXX</a:t>
            </a:r>
            <a:r>
              <a:rPr lang="en-US" sz="1000" dirty="0" smtClean="0"/>
              <a:t>() and </a:t>
            </a:r>
            <a:r>
              <a:rPr lang="en-US" sz="1000" dirty="0" err="1" smtClean="0"/>
              <a:t>getXXX</a:t>
            </a:r>
            <a:r>
              <a:rPr lang="en-US" sz="1000" dirty="0" smtClean="0"/>
              <a:t>() methods are the access points of the instance variables of the </a:t>
            </a:r>
            <a:r>
              <a:rPr lang="en-US" sz="1000" dirty="0" err="1" smtClean="0"/>
              <a:t>EncapTest</a:t>
            </a:r>
            <a:r>
              <a:rPr lang="en-US" sz="1000" dirty="0" smtClean="0"/>
              <a:t> class. Normally, these methods are referred as getters and setters. Therefore, any class that wants to access the variables should access them through these getters and setters.</a:t>
            </a:r>
          </a:p>
          <a:p>
            <a:endParaRPr lang="en-US" sz="1000" dirty="0" smtClean="0"/>
          </a:p>
          <a:p>
            <a:r>
              <a:rPr lang="en-US" sz="1000" dirty="0" smtClean="0"/>
              <a:t>The variables of the </a:t>
            </a:r>
            <a:r>
              <a:rPr lang="en-US" sz="1000" dirty="0" err="1" smtClean="0"/>
              <a:t>EncapTest</a:t>
            </a:r>
            <a:r>
              <a:rPr lang="en-US" sz="1000" dirty="0" smtClean="0"/>
              <a:t> class can be accessed using the following program −</a:t>
            </a:r>
          </a:p>
          <a:p>
            <a:r>
              <a:rPr lang="en-US" sz="1000" dirty="0" smtClean="0"/>
              <a:t>/* File name : RunEncap.java */</a:t>
            </a:r>
          </a:p>
          <a:p>
            <a:r>
              <a:rPr lang="en-US" sz="1000" dirty="0" smtClean="0"/>
              <a:t>public class </a:t>
            </a:r>
            <a:r>
              <a:rPr lang="en-US" sz="1000" dirty="0" err="1" smtClean="0"/>
              <a:t>RunEncap</a:t>
            </a:r>
            <a:r>
              <a:rPr lang="en-US" sz="1000" dirty="0" smtClean="0"/>
              <a:t> {</a:t>
            </a:r>
          </a:p>
          <a:p>
            <a:endParaRPr lang="en-US" sz="1000" dirty="0" smtClean="0"/>
          </a:p>
          <a:p>
            <a:r>
              <a:rPr lang="en-US" sz="1000" dirty="0" smtClean="0"/>
              <a:t>   public static void main(String </a:t>
            </a:r>
            <a:r>
              <a:rPr lang="en-US" sz="1000" dirty="0" err="1" smtClean="0"/>
              <a:t>args</a:t>
            </a:r>
            <a:r>
              <a:rPr lang="en-US" sz="1000" dirty="0" smtClean="0"/>
              <a:t>[]) </a:t>
            </a:r>
          </a:p>
          <a:p>
            <a:r>
              <a:rPr lang="en-US" sz="1000" dirty="0" smtClean="0"/>
              <a:t>{</a:t>
            </a:r>
          </a:p>
          <a:p>
            <a:r>
              <a:rPr lang="en-US" sz="1000" dirty="0" smtClean="0"/>
              <a:t>      </a:t>
            </a:r>
            <a:r>
              <a:rPr lang="en-US" sz="1000" dirty="0" err="1" smtClean="0"/>
              <a:t>EncapTest</a:t>
            </a:r>
            <a:r>
              <a:rPr lang="en-US" sz="1000" dirty="0" smtClean="0"/>
              <a:t> </a:t>
            </a:r>
            <a:r>
              <a:rPr lang="en-US" sz="1000" dirty="0" err="1" smtClean="0"/>
              <a:t>encap</a:t>
            </a:r>
            <a:r>
              <a:rPr lang="en-US" sz="1000" dirty="0" smtClean="0"/>
              <a:t> = new </a:t>
            </a:r>
            <a:r>
              <a:rPr lang="en-US" sz="1000" dirty="0" err="1" smtClean="0"/>
              <a:t>EncapTest</a:t>
            </a:r>
            <a:r>
              <a:rPr lang="en-US" sz="1000" dirty="0" smtClean="0"/>
              <a:t>();</a:t>
            </a:r>
          </a:p>
          <a:p>
            <a:r>
              <a:rPr lang="en-US" sz="1000" dirty="0" smtClean="0"/>
              <a:t>      </a:t>
            </a:r>
            <a:r>
              <a:rPr lang="en-US" sz="1000" dirty="0" err="1" smtClean="0"/>
              <a:t>encap.setName</a:t>
            </a:r>
            <a:r>
              <a:rPr lang="en-US" sz="1000" dirty="0" smtClean="0"/>
              <a:t>("James");</a:t>
            </a:r>
          </a:p>
          <a:p>
            <a:r>
              <a:rPr lang="en-US" sz="1000" dirty="0" smtClean="0"/>
              <a:t>      </a:t>
            </a:r>
            <a:r>
              <a:rPr lang="en-US" sz="1000" dirty="0" err="1" smtClean="0"/>
              <a:t>encap.setAge</a:t>
            </a:r>
            <a:r>
              <a:rPr lang="en-US" sz="1000" dirty="0" smtClean="0"/>
              <a:t>(20);</a:t>
            </a:r>
          </a:p>
          <a:p>
            <a:r>
              <a:rPr lang="en-US" sz="1000" dirty="0" smtClean="0"/>
              <a:t>      </a:t>
            </a:r>
            <a:r>
              <a:rPr lang="en-US" sz="1000" dirty="0" err="1" smtClean="0"/>
              <a:t>encap.setIdNum</a:t>
            </a:r>
            <a:r>
              <a:rPr lang="en-US" sz="1000" dirty="0" smtClean="0"/>
              <a:t>("12343ms");</a:t>
            </a:r>
          </a:p>
          <a:p>
            <a:endParaRPr lang="en-US" sz="1000" dirty="0" smtClean="0"/>
          </a:p>
          <a:p>
            <a:r>
              <a:rPr lang="en-US" sz="1000" dirty="0" smtClean="0"/>
              <a:t>      </a:t>
            </a:r>
            <a:r>
              <a:rPr lang="en-US" sz="1000" dirty="0" err="1" smtClean="0"/>
              <a:t>System.out.print</a:t>
            </a:r>
            <a:r>
              <a:rPr lang="en-US" sz="1000" dirty="0" smtClean="0"/>
              <a:t>("Name : " + </a:t>
            </a:r>
            <a:r>
              <a:rPr lang="en-US" sz="1000" dirty="0" err="1" smtClean="0"/>
              <a:t>encap.getName</a:t>
            </a:r>
            <a:r>
              <a:rPr lang="en-US" sz="1000" dirty="0" smtClean="0"/>
              <a:t>() + " Age : " + </a:t>
            </a:r>
            <a:r>
              <a:rPr lang="en-US" sz="1000" dirty="0" err="1" smtClean="0"/>
              <a:t>encap.getAge</a:t>
            </a:r>
            <a:r>
              <a:rPr lang="en-US" sz="1000" dirty="0" smtClean="0"/>
              <a:t>());</a:t>
            </a:r>
          </a:p>
          <a:p>
            <a:r>
              <a:rPr lang="en-US" sz="1000" dirty="0" smtClean="0"/>
              <a:t>   }</a:t>
            </a:r>
          </a:p>
          <a:p>
            <a:r>
              <a:rPr lang="en-US" sz="1000" dirty="0" smtClean="0"/>
              <a:t>}</a:t>
            </a:r>
          </a:p>
          <a:p>
            <a:r>
              <a:rPr lang="en-US" sz="1000" dirty="0" smtClean="0"/>
              <a:t>This will produce the following result −</a:t>
            </a:r>
          </a:p>
          <a:p>
            <a:endParaRPr lang="en-US" sz="1000" dirty="0" smtClean="0"/>
          </a:p>
          <a:p>
            <a:r>
              <a:rPr lang="en-US" sz="1000" dirty="0" smtClean="0"/>
              <a:t>Output</a:t>
            </a:r>
          </a:p>
          <a:p>
            <a:r>
              <a:rPr lang="en-US" sz="1000" dirty="0" smtClean="0"/>
              <a:t>Name : James Age : 20</a:t>
            </a:r>
            <a:endParaRPr lang="en-US" sz="1000" dirty="0"/>
          </a:p>
        </p:txBody>
      </p:sp>
      <p:sp>
        <p:nvSpPr>
          <p:cNvPr id="10" name="Rectangle 9"/>
          <p:cNvSpPr/>
          <p:nvPr/>
        </p:nvSpPr>
        <p:spPr>
          <a:xfrm>
            <a:off x="3276600" y="4800600"/>
            <a:ext cx="4572000" cy="1323439"/>
          </a:xfrm>
          <a:prstGeom prst="rect">
            <a:avLst/>
          </a:prstGeom>
        </p:spPr>
        <p:txBody>
          <a:bodyPr>
            <a:spAutoFit/>
          </a:bodyPr>
          <a:lstStyle/>
          <a:p>
            <a:r>
              <a:rPr lang="en-US" sz="1000" b="1" u="sng" dirty="0" smtClean="0"/>
              <a:t>Encapsulation is also known as “data Hiding”.</a:t>
            </a:r>
          </a:p>
          <a:p>
            <a:pPr marL="228600" indent="-228600">
              <a:buFont typeface="+mj-lt"/>
              <a:buAutoNum type="arabicPeriod"/>
            </a:pPr>
            <a:r>
              <a:rPr lang="en-US" sz="1000" dirty="0" smtClean="0"/>
              <a:t>Objects encapsulate data and implementation details. To the outside world, an object is a black box that exhibits a certain behavior.</a:t>
            </a:r>
          </a:p>
          <a:p>
            <a:pPr marL="228600" indent="-228600">
              <a:buFont typeface="+mj-lt"/>
              <a:buAutoNum type="arabicPeriod"/>
            </a:pPr>
            <a:r>
              <a:rPr lang="en-US" sz="1000" dirty="0" smtClean="0"/>
              <a:t>The behavior of this object is what which is useful for the external world or other objects.</a:t>
            </a:r>
          </a:p>
          <a:p>
            <a:pPr marL="228600" indent="-228600">
              <a:buFont typeface="+mj-lt"/>
              <a:buAutoNum type="arabicPeriod"/>
            </a:pPr>
            <a:r>
              <a:rPr lang="en-US" sz="1000" dirty="0" smtClean="0"/>
              <a:t>An object exposes its behavior by means of public methods or functions.</a:t>
            </a:r>
          </a:p>
          <a:p>
            <a:pPr marL="228600" indent="-228600">
              <a:buFont typeface="+mj-lt"/>
              <a:buAutoNum type="arabicPeriod"/>
            </a:pPr>
            <a:r>
              <a:rPr lang="en-US" sz="1000" dirty="0" smtClean="0"/>
              <a:t>The set of functions an object exposes to other objects or external world acts as the interface of the object.</a:t>
            </a:r>
            <a:endParaRPr lang="en-US" sz="1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smtClean="0"/>
              <a:t>9.1.19-</a:t>
            </a:r>
            <a:r>
              <a:rPr lang="en-US" sz="3200" b="1" u="sng" smtClean="0"/>
              <a:t>Java </a:t>
            </a:r>
            <a:r>
              <a:rPr lang="en-US" sz="3200" b="1" u="sng" dirty="0" smtClean="0"/>
              <a:t>- OOP Concepts </a:t>
            </a:r>
            <a:endParaRPr lang="en-US" sz="3000" b="1" u="sng" dirty="0"/>
          </a:p>
        </p:txBody>
      </p:sp>
      <p:sp>
        <p:nvSpPr>
          <p:cNvPr id="7" name="Rectangle 6"/>
          <p:cNvSpPr/>
          <p:nvPr/>
        </p:nvSpPr>
        <p:spPr>
          <a:xfrm>
            <a:off x="990600" y="838200"/>
            <a:ext cx="5715000" cy="261610"/>
          </a:xfrm>
          <a:prstGeom prst="rect">
            <a:avLst/>
          </a:prstGeom>
        </p:spPr>
        <p:txBody>
          <a:bodyPr wrap="square">
            <a:spAutoFit/>
          </a:bodyPr>
          <a:lstStyle/>
          <a:p>
            <a:r>
              <a:rPr lang="en-US" sz="1100" b="1" u="sng" dirty="0" smtClean="0"/>
              <a:t>Difference between Abstraction and Encapsulation</a:t>
            </a:r>
            <a:endParaRPr lang="en-US" sz="1100" dirty="0"/>
          </a:p>
        </p:txBody>
      </p:sp>
      <p:pic>
        <p:nvPicPr>
          <p:cNvPr id="37890" name="Picture 2" descr="संबंधित चित्र"/>
          <p:cNvPicPr>
            <a:picLocks noChangeAspect="1" noChangeArrowheads="1"/>
          </p:cNvPicPr>
          <p:nvPr/>
        </p:nvPicPr>
        <p:blipFill>
          <a:blip r:embed="rId2" cstate="print"/>
          <a:srcRect/>
          <a:stretch>
            <a:fillRect/>
          </a:stretch>
        </p:blipFill>
        <p:spPr bwMode="auto">
          <a:xfrm>
            <a:off x="381000" y="1600200"/>
            <a:ext cx="8305800" cy="43434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9.2.1-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85800"/>
            <a:ext cx="8915400" cy="1046440"/>
          </a:xfrm>
          <a:prstGeom prst="rect">
            <a:avLst/>
          </a:prstGeom>
        </p:spPr>
        <p:txBody>
          <a:bodyPr wrap="square">
            <a:spAutoFit/>
          </a:bodyPr>
          <a:lstStyle/>
          <a:p>
            <a:pPr fontAlgn="base"/>
            <a:r>
              <a:rPr lang="en-US" sz="1400" b="1" u="sng" dirty="0" smtClean="0"/>
              <a:t>1-Break Keyword-</a:t>
            </a:r>
          </a:p>
          <a:p>
            <a:pPr fontAlgn="base"/>
            <a:r>
              <a:rPr lang="en-US" sz="1200" dirty="0" smtClean="0"/>
              <a:t>The break statement in Java programming language has the following two usages −</a:t>
            </a:r>
          </a:p>
          <a:p>
            <a:pPr marL="685800" lvl="1" indent="-228600" fontAlgn="base">
              <a:buFont typeface="+mj-lt"/>
              <a:buAutoNum type="arabicPeriod"/>
            </a:pPr>
            <a:r>
              <a:rPr lang="en-US" sz="1200" dirty="0" smtClean="0"/>
              <a:t>When the break statement is encountered inside a loop, the loop is immediately terminated and the program control resumes at the next statement following the loop.</a:t>
            </a:r>
          </a:p>
          <a:p>
            <a:pPr marL="685800" lvl="1" indent="-228600" fontAlgn="base">
              <a:buFont typeface="+mj-lt"/>
              <a:buAutoNum type="arabicPeriod"/>
            </a:pPr>
            <a:r>
              <a:rPr lang="en-US" sz="1200" dirty="0" smtClean="0"/>
              <a:t>It can be used to terminate a case in the switch statement.</a:t>
            </a:r>
            <a:endParaRPr lang="en-US" sz="1200" dirty="0"/>
          </a:p>
        </p:txBody>
      </p:sp>
      <p:sp>
        <p:nvSpPr>
          <p:cNvPr id="10" name="Rectangle 9"/>
          <p:cNvSpPr/>
          <p:nvPr/>
        </p:nvSpPr>
        <p:spPr>
          <a:xfrm>
            <a:off x="152400" y="1828800"/>
            <a:ext cx="8991600" cy="4708981"/>
          </a:xfrm>
          <a:prstGeom prst="rect">
            <a:avLst/>
          </a:prstGeom>
        </p:spPr>
        <p:txBody>
          <a:bodyPr wrap="square">
            <a:spAutoFit/>
          </a:bodyPr>
          <a:lstStyle/>
          <a:p>
            <a:pPr fontAlgn="base"/>
            <a:r>
              <a:rPr lang="en-US" sz="1400" b="1" u="sng" dirty="0" smtClean="0"/>
              <a:t>2-Enum Keyword</a:t>
            </a:r>
          </a:p>
          <a:p>
            <a:pPr fontAlgn="base"/>
            <a:r>
              <a:rPr lang="en-US" sz="1100" dirty="0" err="1" smtClean="0"/>
              <a:t>Enum</a:t>
            </a:r>
            <a:r>
              <a:rPr lang="en-US" sz="1100" dirty="0" smtClean="0"/>
              <a:t> in java is a data type that contains fixed set of constants.</a:t>
            </a:r>
          </a:p>
          <a:p>
            <a:pPr fontAlgn="base"/>
            <a:endParaRPr lang="en-US" sz="1100" dirty="0" smtClean="0"/>
          </a:p>
          <a:p>
            <a:pPr fontAlgn="base"/>
            <a:r>
              <a:rPr lang="en-US" sz="1100" dirty="0" smtClean="0"/>
              <a:t>It can be used for days of the week (SUNDAY, MONDAY, TUESDAY, WEDNESDAY, THURSDAY, FRIDAY and SATURDAY) , directions (NORTH, SOUTH, EAST and WEST) etc. The java </a:t>
            </a:r>
            <a:r>
              <a:rPr lang="en-US" sz="1100" dirty="0" err="1" smtClean="0"/>
              <a:t>enum</a:t>
            </a:r>
            <a:r>
              <a:rPr lang="en-US" sz="1100" dirty="0" smtClean="0"/>
              <a:t> constants are static and final implicitly. It is available from JDK 1.5.</a:t>
            </a:r>
          </a:p>
          <a:p>
            <a:pPr fontAlgn="base"/>
            <a:endParaRPr lang="en-US" sz="1100" dirty="0" smtClean="0"/>
          </a:p>
          <a:p>
            <a:pPr fontAlgn="base"/>
            <a:r>
              <a:rPr lang="en-US" sz="1100" dirty="0" smtClean="0"/>
              <a:t>Java </a:t>
            </a:r>
            <a:r>
              <a:rPr lang="en-US" sz="1100" dirty="0" err="1" smtClean="0"/>
              <a:t>Enums</a:t>
            </a:r>
            <a:r>
              <a:rPr lang="en-US" sz="1100" dirty="0" smtClean="0"/>
              <a:t> can be thought of as classes that have fixed set of constants.</a:t>
            </a:r>
          </a:p>
          <a:p>
            <a:pPr fontAlgn="base"/>
            <a:endParaRPr lang="en-US" sz="1100" b="1" u="sng" dirty="0" smtClean="0"/>
          </a:p>
          <a:p>
            <a:pPr fontAlgn="base"/>
            <a:r>
              <a:rPr lang="en-US" sz="1100" b="1" u="sng" dirty="0" smtClean="0"/>
              <a:t>Points to remember for Java </a:t>
            </a:r>
            <a:r>
              <a:rPr lang="en-US" sz="1100" b="1" u="sng" dirty="0" err="1" smtClean="0"/>
              <a:t>Enum</a:t>
            </a:r>
            <a:endParaRPr lang="en-US" sz="1100" b="1" u="sng" dirty="0" smtClean="0"/>
          </a:p>
          <a:p>
            <a:pPr marL="228600" indent="-228600" fontAlgn="base">
              <a:buFont typeface="+mj-lt"/>
              <a:buAutoNum type="arabicPeriod"/>
            </a:pPr>
            <a:r>
              <a:rPr lang="en-US" sz="1100" dirty="0" err="1" smtClean="0"/>
              <a:t>enum</a:t>
            </a:r>
            <a:r>
              <a:rPr lang="en-US" sz="1100" dirty="0" smtClean="0"/>
              <a:t> improves type safety</a:t>
            </a:r>
          </a:p>
          <a:p>
            <a:pPr marL="228600" indent="-228600" fontAlgn="base">
              <a:buFont typeface="+mj-lt"/>
              <a:buAutoNum type="arabicPeriod"/>
            </a:pPr>
            <a:r>
              <a:rPr lang="en-US" sz="1100" dirty="0" err="1" smtClean="0"/>
              <a:t>enum</a:t>
            </a:r>
            <a:r>
              <a:rPr lang="en-US" sz="1100" dirty="0" smtClean="0"/>
              <a:t> can be easily used in switch</a:t>
            </a:r>
          </a:p>
          <a:p>
            <a:pPr marL="228600" indent="-228600" fontAlgn="base">
              <a:buFont typeface="+mj-lt"/>
              <a:buAutoNum type="arabicPeriod"/>
            </a:pPr>
            <a:r>
              <a:rPr lang="en-US" sz="1100" dirty="0" err="1" smtClean="0"/>
              <a:t>enum</a:t>
            </a:r>
            <a:r>
              <a:rPr lang="en-US" sz="1100" dirty="0" smtClean="0"/>
              <a:t> can be traversed</a:t>
            </a:r>
          </a:p>
          <a:p>
            <a:pPr marL="228600" indent="-228600" fontAlgn="base">
              <a:buFont typeface="+mj-lt"/>
              <a:buAutoNum type="arabicPeriod"/>
            </a:pPr>
            <a:r>
              <a:rPr lang="en-US" sz="1100" dirty="0" err="1" smtClean="0"/>
              <a:t>enum</a:t>
            </a:r>
            <a:r>
              <a:rPr lang="en-US" sz="1100" dirty="0" smtClean="0"/>
              <a:t> can have fields, constructors and methods</a:t>
            </a:r>
          </a:p>
          <a:p>
            <a:pPr marL="228600" indent="-228600" fontAlgn="base">
              <a:buFont typeface="+mj-lt"/>
              <a:buAutoNum type="arabicPeriod"/>
            </a:pPr>
            <a:r>
              <a:rPr lang="en-US" sz="1100" dirty="0" err="1" smtClean="0"/>
              <a:t>enum</a:t>
            </a:r>
            <a:r>
              <a:rPr lang="en-US" sz="1100" dirty="0" smtClean="0"/>
              <a:t> may implement many interfaces but cannot extend any class because it internally extends </a:t>
            </a:r>
            <a:r>
              <a:rPr lang="en-US" sz="1100" dirty="0" err="1" smtClean="0"/>
              <a:t>Enum</a:t>
            </a:r>
            <a:r>
              <a:rPr lang="en-US" sz="1100" dirty="0" smtClean="0"/>
              <a:t> class</a:t>
            </a:r>
          </a:p>
          <a:p>
            <a:pPr fontAlgn="base"/>
            <a:endParaRPr lang="en-US" sz="1100" dirty="0" smtClean="0"/>
          </a:p>
          <a:p>
            <a:pPr fontAlgn="base"/>
            <a:r>
              <a:rPr lang="en-US" sz="1100" b="1" u="sng" dirty="0" smtClean="0"/>
              <a:t>Rules for </a:t>
            </a:r>
            <a:r>
              <a:rPr lang="en-US" sz="1100" b="1" u="sng" dirty="0" err="1" smtClean="0"/>
              <a:t>enum</a:t>
            </a:r>
            <a:r>
              <a:rPr lang="en-US" sz="1100" b="1" u="sng" dirty="0" smtClean="0"/>
              <a:t> type</a:t>
            </a:r>
          </a:p>
          <a:p>
            <a:pPr marL="228600" indent="-228600" fontAlgn="base">
              <a:buFont typeface="+mj-lt"/>
              <a:buAutoNum type="arabicPeriod"/>
            </a:pPr>
            <a:r>
              <a:rPr lang="en-US" sz="1100" dirty="0" smtClean="0"/>
              <a:t>An </a:t>
            </a:r>
            <a:r>
              <a:rPr lang="en-US" sz="1100" dirty="0" err="1" smtClean="0"/>
              <a:t>enum</a:t>
            </a:r>
            <a:r>
              <a:rPr lang="en-US" sz="1100" dirty="0" smtClean="0"/>
              <a:t> constant specifies an instance of the </a:t>
            </a:r>
            <a:r>
              <a:rPr lang="en-US" sz="1100" dirty="0" err="1" smtClean="0"/>
              <a:t>enum</a:t>
            </a:r>
            <a:r>
              <a:rPr lang="en-US" sz="1100" dirty="0" smtClean="0"/>
              <a:t> type.</a:t>
            </a:r>
          </a:p>
          <a:p>
            <a:pPr marL="228600" indent="-228600" fontAlgn="base">
              <a:buFont typeface="+mj-lt"/>
              <a:buAutoNum type="arabicPeriod"/>
            </a:pPr>
            <a:r>
              <a:rPr lang="en-US" sz="1100" dirty="0" smtClean="0"/>
              <a:t>An </a:t>
            </a:r>
            <a:r>
              <a:rPr lang="en-US" sz="1100" dirty="0" err="1" smtClean="0"/>
              <a:t>enum</a:t>
            </a:r>
            <a:r>
              <a:rPr lang="en-US" sz="1100" dirty="0" smtClean="0"/>
              <a:t> constant can be optionally followed by a list of arguments and a class body. The class body is an anonymous class which conforms to rules of anonymous classes and:</a:t>
            </a:r>
          </a:p>
          <a:p>
            <a:pPr fontAlgn="base"/>
            <a:r>
              <a:rPr lang="en-US" sz="1100" dirty="0" smtClean="0"/>
              <a:t>             It cannot have any constructor.</a:t>
            </a:r>
          </a:p>
          <a:p>
            <a:pPr fontAlgn="base"/>
            <a:r>
              <a:rPr lang="en-US" sz="1100" dirty="0" smtClean="0"/>
              <a:t>             It cannot have any abstract methods.</a:t>
            </a:r>
          </a:p>
          <a:p>
            <a:pPr fontAlgn="base"/>
            <a:r>
              <a:rPr lang="en-US" sz="1100" dirty="0" smtClean="0"/>
              <a:t>            Instance methods declared in the class body are only accessible if they override accessible methods declared in the enclosing </a:t>
            </a:r>
            <a:r>
              <a:rPr lang="en-US" sz="1100" dirty="0" err="1" smtClean="0"/>
              <a:t>enum</a:t>
            </a:r>
            <a:r>
              <a:rPr lang="en-US" sz="1100" dirty="0" smtClean="0"/>
              <a:t> type.</a:t>
            </a:r>
          </a:p>
          <a:p>
            <a:pPr marL="228600" indent="-228600" fontAlgn="base">
              <a:buFont typeface="+mj-lt"/>
              <a:buAutoNum type="arabicPeriod"/>
            </a:pPr>
            <a:r>
              <a:rPr lang="en-US" sz="1100" dirty="0" smtClean="0"/>
              <a:t>An </a:t>
            </a:r>
            <a:r>
              <a:rPr lang="en-US" sz="1100" dirty="0" err="1" smtClean="0"/>
              <a:t>enum</a:t>
            </a:r>
            <a:r>
              <a:rPr lang="en-US" sz="1100" dirty="0" smtClean="0"/>
              <a:t> type cannot be declared abstract or final.</a:t>
            </a:r>
          </a:p>
          <a:p>
            <a:pPr marL="228600" indent="-228600" fontAlgn="base">
              <a:buFont typeface="+mj-lt"/>
              <a:buAutoNum type="arabicPeriod"/>
            </a:pPr>
            <a:r>
              <a:rPr lang="en-US" sz="1100" dirty="0" smtClean="0"/>
              <a:t>The </a:t>
            </a:r>
            <a:r>
              <a:rPr lang="en-US" sz="1100" dirty="0" err="1" smtClean="0"/>
              <a:t>Enum</a:t>
            </a:r>
            <a:r>
              <a:rPr lang="en-US" sz="1100" dirty="0" smtClean="0"/>
              <a:t>&lt;E&gt; is the direct </a:t>
            </a:r>
            <a:r>
              <a:rPr lang="en-US" sz="1100" dirty="0" err="1" smtClean="0"/>
              <a:t>superclass</a:t>
            </a:r>
            <a:r>
              <a:rPr lang="en-US" sz="1100" dirty="0" smtClean="0"/>
              <a:t> of an </a:t>
            </a:r>
            <a:r>
              <a:rPr lang="en-US" sz="1100" dirty="0" err="1" smtClean="0"/>
              <a:t>enum</a:t>
            </a:r>
            <a:r>
              <a:rPr lang="en-US" sz="1100" dirty="0" smtClean="0"/>
              <a:t> type.</a:t>
            </a:r>
          </a:p>
          <a:p>
            <a:pPr marL="228600" indent="-228600" fontAlgn="base">
              <a:buFont typeface="+mj-lt"/>
              <a:buAutoNum type="arabicPeriod"/>
            </a:pPr>
            <a:r>
              <a:rPr lang="en-US" sz="1100" dirty="0" smtClean="0"/>
              <a:t>An </a:t>
            </a:r>
            <a:r>
              <a:rPr lang="en-US" sz="1100" dirty="0" err="1" smtClean="0"/>
              <a:t>enum</a:t>
            </a:r>
            <a:r>
              <a:rPr lang="en-US" sz="1100" dirty="0" smtClean="0"/>
              <a:t> type can be only declared inside class level, same as class level or in a separate source file. It cannot be declared inside a method or an inner class.</a:t>
            </a:r>
          </a:p>
          <a:p>
            <a:pPr marL="228600" indent="-228600" fontAlgn="base">
              <a:buFont typeface="+mj-lt"/>
              <a:buAutoNum type="arabicPeriod"/>
            </a:pPr>
            <a:r>
              <a:rPr lang="en-US" sz="1100" dirty="0" smtClean="0"/>
              <a:t>An </a:t>
            </a:r>
            <a:r>
              <a:rPr lang="en-US" sz="1100" dirty="0" err="1" smtClean="0"/>
              <a:t>enum</a:t>
            </a:r>
            <a:r>
              <a:rPr lang="en-US" sz="1100" dirty="0" smtClean="0"/>
              <a:t> type can have constructors, methods and variables just like a regular Java class.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9.2.2-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8915400" cy="6217087"/>
          </a:xfrm>
          <a:prstGeom prst="rect">
            <a:avLst/>
          </a:prstGeom>
        </p:spPr>
        <p:txBody>
          <a:bodyPr wrap="square">
            <a:spAutoFit/>
          </a:bodyPr>
          <a:lstStyle/>
          <a:p>
            <a:pPr fontAlgn="base"/>
            <a:r>
              <a:rPr lang="en-US" sz="1400" b="1" u="sng" dirty="0" smtClean="0"/>
              <a:t>3-Final Keyword-</a:t>
            </a:r>
          </a:p>
          <a:p>
            <a:pPr fontAlgn="base"/>
            <a:r>
              <a:rPr lang="en-US" sz="1200" dirty="0" smtClean="0"/>
              <a:t>The final keyword in java is used to restrict the user. The java final keyword can be used in many context. Final can be:</a:t>
            </a:r>
          </a:p>
          <a:p>
            <a:pPr fontAlgn="base"/>
            <a:endParaRPr lang="en-US" sz="1200" dirty="0" smtClean="0"/>
          </a:p>
          <a:p>
            <a:pPr fontAlgn="base">
              <a:buFont typeface="Arial" pitchFamily="34" charset="0"/>
              <a:buChar char="•"/>
            </a:pPr>
            <a:r>
              <a:rPr lang="en-US" sz="1200" dirty="0" smtClean="0"/>
              <a:t>Class</a:t>
            </a:r>
          </a:p>
          <a:p>
            <a:pPr fontAlgn="base">
              <a:buFont typeface="Arial" pitchFamily="34" charset="0"/>
              <a:buChar char="•"/>
            </a:pPr>
            <a:r>
              <a:rPr lang="en-US" sz="1200" dirty="0" smtClean="0"/>
              <a:t>Method</a:t>
            </a:r>
          </a:p>
          <a:p>
            <a:pPr fontAlgn="base">
              <a:buFont typeface="Arial" pitchFamily="34" charset="0"/>
              <a:buChar char="•"/>
            </a:pPr>
            <a:r>
              <a:rPr lang="en-US" sz="1200" dirty="0" smtClean="0"/>
              <a:t>Variable</a:t>
            </a:r>
          </a:p>
          <a:p>
            <a:pPr fontAlgn="base">
              <a:buFont typeface="Arial" pitchFamily="34" charset="0"/>
              <a:buChar char="•"/>
            </a:pPr>
            <a:endParaRPr lang="en-US" sz="1200" dirty="0" smtClean="0"/>
          </a:p>
          <a:p>
            <a:pPr fontAlgn="base"/>
            <a:r>
              <a:rPr lang="en-US" sz="1200" b="1" u="sng" dirty="0" smtClean="0"/>
              <a:t>Final class: -</a:t>
            </a:r>
            <a:r>
              <a:rPr lang="en-US" sz="1200" dirty="0" smtClean="0"/>
              <a:t>if a class is marked as final, it cannot be </a:t>
            </a:r>
            <a:r>
              <a:rPr lang="en-US" sz="1200" dirty="0" err="1" smtClean="0"/>
              <a:t>subclassed</a:t>
            </a:r>
            <a:r>
              <a:rPr lang="en-US" sz="1200" dirty="0" smtClean="0"/>
              <a:t>/inherited by another class. For example:</a:t>
            </a:r>
          </a:p>
          <a:p>
            <a:pPr fontAlgn="base"/>
            <a:endParaRPr lang="en-US" sz="1200" dirty="0" smtClean="0"/>
          </a:p>
          <a:p>
            <a:pPr fontAlgn="base"/>
            <a:r>
              <a:rPr lang="en-US" sz="1200" dirty="0" smtClean="0"/>
              <a:t>final class A { }</a:t>
            </a:r>
          </a:p>
          <a:p>
            <a:pPr fontAlgn="base"/>
            <a:r>
              <a:rPr lang="en-US" sz="1200" dirty="0" smtClean="0"/>
              <a:t>then the following code will not compile:</a:t>
            </a:r>
          </a:p>
          <a:p>
            <a:pPr fontAlgn="base"/>
            <a:endParaRPr lang="en-US" sz="1200" dirty="0" smtClean="0"/>
          </a:p>
          <a:p>
            <a:pPr fontAlgn="base"/>
            <a:r>
              <a:rPr lang="en-US" sz="1200" dirty="0" smtClean="0"/>
              <a:t>class B extends A {} // compile error</a:t>
            </a:r>
          </a:p>
          <a:p>
            <a:pPr fontAlgn="base"/>
            <a:endParaRPr lang="en-US" sz="1200" dirty="0" smtClean="0"/>
          </a:p>
          <a:p>
            <a:pPr fontAlgn="base"/>
            <a:endParaRPr lang="en-US" sz="1200" dirty="0" smtClean="0"/>
          </a:p>
          <a:p>
            <a:pPr fontAlgn="base"/>
            <a:r>
              <a:rPr lang="en-US" sz="1200" b="1" u="sng" dirty="0" smtClean="0"/>
              <a:t>Final method</a:t>
            </a:r>
            <a:r>
              <a:rPr lang="en-US" sz="1200" dirty="0" smtClean="0"/>
              <a:t>: when a method is final, that means it cannot be </a:t>
            </a:r>
            <a:r>
              <a:rPr lang="en-US" sz="1200" dirty="0" err="1" smtClean="0"/>
              <a:t>overriden</a:t>
            </a:r>
            <a:r>
              <a:rPr lang="en-US" sz="1200" dirty="0" smtClean="0"/>
              <a:t>, neither by methods in the same class or in sub class. For example:</a:t>
            </a:r>
          </a:p>
          <a:p>
            <a:pPr fontAlgn="base"/>
            <a:r>
              <a:rPr lang="en-US" sz="1200" dirty="0" smtClean="0"/>
              <a:t>class C </a:t>
            </a:r>
          </a:p>
          <a:p>
            <a:pPr fontAlgn="base"/>
            <a:r>
              <a:rPr lang="en-US" sz="1200" dirty="0" smtClean="0"/>
              <a:t>{</a:t>
            </a:r>
          </a:p>
          <a:p>
            <a:pPr fontAlgn="base"/>
            <a:r>
              <a:rPr lang="en-US" sz="1200" dirty="0" smtClean="0"/>
              <a:t>    final void </a:t>
            </a:r>
            <a:r>
              <a:rPr lang="en-US" sz="1200" dirty="0" err="1" smtClean="0"/>
              <a:t>foo</a:t>
            </a:r>
            <a:r>
              <a:rPr lang="en-US" sz="1200" dirty="0" smtClean="0"/>
              <a:t>() { }</a:t>
            </a:r>
          </a:p>
          <a:p>
            <a:pPr fontAlgn="base"/>
            <a:r>
              <a:rPr lang="en-US" sz="1200" dirty="0" smtClean="0"/>
              <a:t>}</a:t>
            </a:r>
          </a:p>
          <a:p>
            <a:pPr fontAlgn="base"/>
            <a:r>
              <a:rPr lang="en-US" sz="1200" dirty="0" smtClean="0"/>
              <a:t>the subclass D attempts to override the method </a:t>
            </a:r>
            <a:r>
              <a:rPr lang="en-US" sz="1200" dirty="0" err="1" smtClean="0"/>
              <a:t>foo</a:t>
            </a:r>
            <a:r>
              <a:rPr lang="en-US" sz="1200" dirty="0" smtClean="0"/>
              <a:t>(), but fail because </a:t>
            </a:r>
            <a:r>
              <a:rPr lang="en-US" sz="1200" dirty="0" err="1" smtClean="0"/>
              <a:t>foo</a:t>
            </a:r>
            <a:r>
              <a:rPr lang="en-US" sz="1200" dirty="0" smtClean="0"/>
              <a:t>() is marked as final:</a:t>
            </a:r>
          </a:p>
          <a:p>
            <a:pPr fontAlgn="base"/>
            <a:r>
              <a:rPr lang="en-US" sz="1200" dirty="0" smtClean="0"/>
              <a:t>class D extends C</a:t>
            </a:r>
          </a:p>
          <a:p>
            <a:pPr fontAlgn="base"/>
            <a:r>
              <a:rPr lang="en-US" sz="1200" dirty="0" smtClean="0"/>
              <a:t> {</a:t>
            </a:r>
          </a:p>
          <a:p>
            <a:pPr fontAlgn="base"/>
            <a:r>
              <a:rPr lang="en-US" sz="1200" dirty="0" smtClean="0"/>
              <a:t>    void </a:t>
            </a:r>
            <a:r>
              <a:rPr lang="en-US" sz="1200" dirty="0" err="1" smtClean="0"/>
              <a:t>foo</a:t>
            </a:r>
            <a:r>
              <a:rPr lang="en-US" sz="1200" dirty="0" smtClean="0"/>
              <a:t>() { } // compile error</a:t>
            </a:r>
          </a:p>
          <a:p>
            <a:pPr fontAlgn="base"/>
            <a:r>
              <a:rPr lang="en-US" sz="1200" dirty="0" smtClean="0"/>
              <a:t>}</a:t>
            </a:r>
          </a:p>
          <a:p>
            <a:pPr fontAlgn="base"/>
            <a:endParaRPr lang="en-US" sz="1200" dirty="0" smtClean="0"/>
          </a:p>
          <a:p>
            <a:pPr fontAlgn="base"/>
            <a:r>
              <a:rPr lang="en-US" sz="1200" b="1" u="sng" dirty="0" smtClean="0"/>
              <a:t>Final variable</a:t>
            </a:r>
            <a:r>
              <a:rPr lang="en-US" sz="1200" dirty="0" smtClean="0"/>
              <a:t>:- if a variable is marked as final, its reference cannot be changed to refer to another object, once initialized. For example:</a:t>
            </a:r>
          </a:p>
          <a:p>
            <a:pPr fontAlgn="base"/>
            <a:endParaRPr lang="en-US" sz="1200" dirty="0" smtClean="0"/>
          </a:p>
          <a:p>
            <a:pPr fontAlgn="base"/>
            <a:r>
              <a:rPr lang="en-US" sz="1200" dirty="0" smtClean="0"/>
              <a:t>final String message = "HELLO";</a:t>
            </a:r>
          </a:p>
          <a:p>
            <a:pPr fontAlgn="base"/>
            <a:r>
              <a:rPr lang="en-US" sz="1200" dirty="0" smtClean="0"/>
              <a:t>Once the variable message is initialized and marked as final, the following code attempts to assign another value to it, will fails:</a:t>
            </a:r>
          </a:p>
          <a:p>
            <a:pPr fontAlgn="base"/>
            <a:r>
              <a:rPr lang="en-US" sz="1200" dirty="0" smtClean="0"/>
              <a:t>message = "BONJOUR";    // compile error</a:t>
            </a:r>
            <a:endParaRPr lang="en-US"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9.2.3-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8915400" cy="1938992"/>
          </a:xfrm>
          <a:prstGeom prst="rect">
            <a:avLst/>
          </a:prstGeom>
        </p:spPr>
        <p:txBody>
          <a:bodyPr wrap="square">
            <a:spAutoFit/>
          </a:bodyPr>
          <a:lstStyle/>
          <a:p>
            <a:pPr fontAlgn="base"/>
            <a:r>
              <a:rPr lang="en-US" sz="1200" b="1" dirty="0" smtClean="0"/>
              <a:t>Points to Remember for </a:t>
            </a:r>
            <a:r>
              <a:rPr lang="en-US" sz="1200" b="1" dirty="0" err="1" smtClean="0"/>
              <a:t>fianl</a:t>
            </a:r>
            <a:r>
              <a:rPr lang="en-US" sz="1200" b="1" dirty="0" smtClean="0"/>
              <a:t>:</a:t>
            </a:r>
            <a:r>
              <a:rPr lang="en-US" sz="1200" dirty="0" smtClean="0"/>
              <a:t/>
            </a:r>
            <a:br>
              <a:rPr lang="en-US" sz="1200" dirty="0" smtClean="0"/>
            </a:br>
            <a:r>
              <a:rPr lang="en-US" sz="1200" dirty="0" smtClean="0"/>
              <a:t>1) A </a:t>
            </a:r>
            <a:r>
              <a:rPr lang="en-US" sz="1200" dirty="0" smtClean="0">
                <a:hlinkClick r:id="rId2" tooltip="Constructors in Java – A complete study!!"/>
              </a:rPr>
              <a:t>constructor</a:t>
            </a:r>
            <a:r>
              <a:rPr lang="en-US" sz="1200" dirty="0" smtClean="0"/>
              <a:t> cannot be declared as final.</a:t>
            </a:r>
            <a:br>
              <a:rPr lang="en-US" sz="1200" dirty="0" smtClean="0"/>
            </a:br>
            <a:r>
              <a:rPr lang="en-US" sz="1200" dirty="0" smtClean="0"/>
              <a:t>2) Local final variable must be initializing during declaration.</a:t>
            </a:r>
            <a:br>
              <a:rPr lang="en-US" sz="1200" dirty="0" smtClean="0"/>
            </a:br>
            <a:r>
              <a:rPr lang="en-US" sz="1200" dirty="0" smtClean="0"/>
              <a:t>3) All variables declared in an </a:t>
            </a:r>
            <a:r>
              <a:rPr lang="en-US" sz="1200" dirty="0" smtClean="0">
                <a:hlinkClick r:id="rId3" tooltip="Interface in java with example programs"/>
              </a:rPr>
              <a:t>interface</a:t>
            </a:r>
            <a:r>
              <a:rPr lang="en-US" sz="1200" dirty="0" smtClean="0"/>
              <a:t> are by default final.</a:t>
            </a:r>
            <a:br>
              <a:rPr lang="en-US" sz="1200" dirty="0" smtClean="0"/>
            </a:br>
            <a:r>
              <a:rPr lang="en-US" sz="1200" dirty="0" smtClean="0"/>
              <a:t>4) We cannot change the value of a final variable.</a:t>
            </a:r>
            <a:br>
              <a:rPr lang="en-US" sz="1200" dirty="0" smtClean="0"/>
            </a:br>
            <a:r>
              <a:rPr lang="en-US" sz="1200" dirty="0" smtClean="0"/>
              <a:t>5) A final method cannot be overridden.</a:t>
            </a:r>
            <a:br>
              <a:rPr lang="en-US" sz="1200" dirty="0" smtClean="0"/>
            </a:br>
            <a:r>
              <a:rPr lang="en-US" sz="1200" dirty="0" smtClean="0"/>
              <a:t>6) A final class not be inherited.</a:t>
            </a:r>
            <a:br>
              <a:rPr lang="en-US" sz="1200" dirty="0" smtClean="0"/>
            </a:br>
            <a:r>
              <a:rPr lang="en-US" sz="1200" dirty="0" smtClean="0"/>
              <a:t>7) If method parameters are declared final then the value of these parameters cannot be changed.</a:t>
            </a:r>
            <a:br>
              <a:rPr lang="en-US" sz="1200" dirty="0" smtClean="0"/>
            </a:br>
            <a:r>
              <a:rPr lang="en-US" sz="1200" dirty="0" smtClean="0"/>
              <a:t>8) It is a good practice to name final variable in all CAPS.</a:t>
            </a:r>
            <a:br>
              <a:rPr lang="en-US" sz="1200" dirty="0" smtClean="0"/>
            </a:br>
            <a:r>
              <a:rPr lang="en-US" sz="1200" dirty="0" smtClean="0"/>
              <a:t>9) final, </a:t>
            </a:r>
            <a:r>
              <a:rPr lang="en-US" sz="1200" dirty="0" smtClean="0">
                <a:hlinkClick r:id="rId4" tooltip="Java Finally block – Exception handling"/>
              </a:rPr>
              <a:t>finally</a:t>
            </a:r>
            <a:r>
              <a:rPr lang="en-US" sz="1200" dirty="0" smtClean="0"/>
              <a:t> and finalize are three different terms. finally is used in exception </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9.2.4-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8915400" cy="6032421"/>
          </a:xfrm>
          <a:prstGeom prst="rect">
            <a:avLst/>
          </a:prstGeom>
        </p:spPr>
        <p:txBody>
          <a:bodyPr wrap="square">
            <a:spAutoFit/>
          </a:bodyPr>
          <a:lstStyle/>
          <a:p>
            <a:pPr fontAlgn="base"/>
            <a:r>
              <a:rPr lang="en-US" sz="1400" b="1" u="sng" dirty="0" smtClean="0"/>
              <a:t>4-Static Keyword-</a:t>
            </a:r>
          </a:p>
          <a:p>
            <a:pPr fontAlgn="base"/>
            <a:r>
              <a:rPr lang="en-US" sz="1200" dirty="0" smtClean="0"/>
              <a:t>The static keyword in java is used for memory management mainly. We can apply java static keyword with variables, methods, blocks and nested class. The static keyword belongs to the class than instance of the class.</a:t>
            </a:r>
          </a:p>
          <a:p>
            <a:pPr fontAlgn="base"/>
            <a:endParaRPr lang="en-US" sz="1200" dirty="0" smtClean="0"/>
          </a:p>
          <a:p>
            <a:pPr fontAlgn="base"/>
            <a:r>
              <a:rPr lang="en-US" sz="1200" dirty="0" smtClean="0"/>
              <a:t>The static can be:</a:t>
            </a:r>
          </a:p>
          <a:p>
            <a:pPr marL="228600" indent="-228600" fontAlgn="base"/>
            <a:r>
              <a:rPr lang="en-US" sz="1200" dirty="0" smtClean="0"/>
              <a:t>I-variable (also known as class variable)</a:t>
            </a:r>
          </a:p>
          <a:p>
            <a:pPr marL="228600" indent="-228600" fontAlgn="base"/>
            <a:r>
              <a:rPr lang="en-US" sz="1200" dirty="0" smtClean="0"/>
              <a:t>II-method (also known as class method)</a:t>
            </a:r>
          </a:p>
          <a:p>
            <a:pPr marL="228600" indent="-228600" fontAlgn="base"/>
            <a:r>
              <a:rPr lang="en-US" sz="1200" dirty="0" smtClean="0"/>
              <a:t>III-block</a:t>
            </a:r>
          </a:p>
          <a:p>
            <a:pPr marL="228600" indent="-228600" fontAlgn="base"/>
            <a:endParaRPr lang="en-US" sz="1200" dirty="0" smtClean="0"/>
          </a:p>
          <a:p>
            <a:pPr marL="228600" indent="-228600" fontAlgn="base"/>
            <a:r>
              <a:rPr lang="en-US" sz="1200" u="sng" dirty="0" smtClean="0"/>
              <a:t>I-</a:t>
            </a:r>
            <a:r>
              <a:rPr lang="en-US" sz="1200" b="1" u="sng" dirty="0" smtClean="0"/>
              <a:t>Static variable</a:t>
            </a:r>
          </a:p>
          <a:p>
            <a:r>
              <a:rPr lang="en-US" sz="1200" dirty="0" smtClean="0"/>
              <a:t>If you declare any variable as static, it is known static variable:-</a:t>
            </a:r>
          </a:p>
          <a:p>
            <a:endParaRPr lang="en-US" sz="1200" dirty="0" smtClean="0"/>
          </a:p>
          <a:p>
            <a:pPr>
              <a:buFont typeface="Arial" pitchFamily="34" charset="0"/>
              <a:buChar char="•"/>
            </a:pPr>
            <a:r>
              <a:rPr lang="en-US" sz="1200" dirty="0" smtClean="0"/>
              <a:t>The static variable can be used to refer the common property of all objects (that is not unique for each object) e.g. company name of </a:t>
            </a:r>
            <a:r>
              <a:rPr lang="en-US" sz="1200" dirty="0" err="1" smtClean="0"/>
              <a:t>employees,college</a:t>
            </a:r>
            <a:r>
              <a:rPr lang="en-US" sz="1200" dirty="0" smtClean="0"/>
              <a:t> name of students etc.</a:t>
            </a:r>
          </a:p>
          <a:p>
            <a:pPr>
              <a:buFont typeface="Arial" pitchFamily="34" charset="0"/>
              <a:buChar char="•"/>
            </a:pPr>
            <a:r>
              <a:rPr lang="en-US" sz="1200" dirty="0" smtClean="0"/>
              <a:t>The static variable gets memory only once in class area at the time of class loading.</a:t>
            </a:r>
          </a:p>
          <a:p>
            <a:pPr>
              <a:buFont typeface="Arial" pitchFamily="34" charset="0"/>
              <a:buChar char="•"/>
            </a:pPr>
            <a:r>
              <a:rPr lang="en-US" sz="1200" dirty="0" smtClean="0"/>
              <a:t>It makes your program </a:t>
            </a:r>
            <a:r>
              <a:rPr lang="en-US" sz="1200" b="1" dirty="0" smtClean="0"/>
              <a:t>memory efficient</a:t>
            </a:r>
            <a:r>
              <a:rPr lang="en-US" sz="1200" dirty="0" smtClean="0"/>
              <a:t> (</a:t>
            </a:r>
            <a:r>
              <a:rPr lang="en-US" sz="1200" dirty="0" err="1" smtClean="0"/>
              <a:t>i.e</a:t>
            </a:r>
            <a:r>
              <a:rPr lang="en-US" sz="1200" dirty="0" smtClean="0"/>
              <a:t> it saves memory).</a:t>
            </a:r>
          </a:p>
          <a:p>
            <a:pPr>
              <a:buFont typeface="Arial" pitchFamily="34" charset="0"/>
              <a:buChar char="•"/>
            </a:pPr>
            <a:endParaRPr lang="en-US" sz="1200" dirty="0" smtClean="0"/>
          </a:p>
          <a:p>
            <a:r>
              <a:rPr lang="en-US" sz="1200" dirty="0" smtClean="0"/>
              <a:t>Suppose we want to store record of all employee of any company, in this case employee id is unique for every employee but company name is common for all. When we create a static variable as a company name then only once memory is allocated otherwise it allocate a memory space each time for every employee.</a:t>
            </a:r>
          </a:p>
          <a:p>
            <a:endParaRPr lang="en-US" sz="1200" dirty="0" smtClean="0"/>
          </a:p>
          <a:p>
            <a:r>
              <a:rPr lang="en-US" sz="1200" u="sng" dirty="0" smtClean="0"/>
              <a:t>II-</a:t>
            </a:r>
            <a:r>
              <a:rPr lang="en-US" sz="1200" b="1" u="sng" dirty="0" smtClean="0"/>
              <a:t>Static Method</a:t>
            </a:r>
          </a:p>
          <a:p>
            <a:r>
              <a:rPr lang="en-US" sz="1200" dirty="0" smtClean="0"/>
              <a:t>If you apply static keyword with any method, it is known as static method:-</a:t>
            </a:r>
          </a:p>
          <a:p>
            <a:endParaRPr lang="en-US" sz="1200" dirty="0" smtClean="0"/>
          </a:p>
          <a:p>
            <a:pPr>
              <a:buFont typeface="Arial" pitchFamily="34" charset="0"/>
              <a:buChar char="•"/>
            </a:pPr>
            <a:r>
              <a:rPr lang="en-US" sz="1200" dirty="0" smtClean="0"/>
              <a:t>A static method belongs to the class rather than object of a class.</a:t>
            </a:r>
          </a:p>
          <a:p>
            <a:pPr>
              <a:buFont typeface="Arial" pitchFamily="34" charset="0"/>
              <a:buChar char="•"/>
            </a:pPr>
            <a:r>
              <a:rPr lang="en-US" sz="1200" dirty="0" smtClean="0"/>
              <a:t>A static method can be invoked without the need for creating an instance of a class.</a:t>
            </a:r>
          </a:p>
          <a:p>
            <a:pPr>
              <a:buFont typeface="Arial" pitchFamily="34" charset="0"/>
              <a:buChar char="•"/>
            </a:pPr>
            <a:r>
              <a:rPr lang="en-US" sz="1200" dirty="0" smtClean="0"/>
              <a:t>static method can access static data member and can change the value of it.</a:t>
            </a:r>
          </a:p>
          <a:p>
            <a:pPr>
              <a:buFont typeface="Arial" pitchFamily="34" charset="0"/>
              <a:buChar char="•"/>
            </a:pPr>
            <a:endParaRPr lang="en-US" sz="1200" dirty="0" smtClean="0"/>
          </a:p>
          <a:p>
            <a:r>
              <a:rPr lang="en-US" sz="1200" b="1" u="sng" dirty="0" smtClean="0"/>
              <a:t>Restrictions for static method</a:t>
            </a:r>
          </a:p>
          <a:p>
            <a:pPr>
              <a:buFont typeface="Arial" pitchFamily="34" charset="0"/>
              <a:buChar char="•"/>
            </a:pPr>
            <a:r>
              <a:rPr lang="en-US" sz="1200" dirty="0" smtClean="0"/>
              <a:t>The static method can not use non static data member or call non-static method directly.</a:t>
            </a:r>
          </a:p>
          <a:p>
            <a:pPr>
              <a:buFont typeface="Arial" pitchFamily="34" charset="0"/>
              <a:buChar char="•"/>
            </a:pPr>
            <a:r>
              <a:rPr lang="en-US" sz="1200" dirty="0" smtClean="0"/>
              <a:t>this and super cannot be used in static context.</a:t>
            </a:r>
            <a:endParaRPr lang="en-US" sz="1200" u="sng"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9-Introduction to Core Java-2</a:t>
            </a:r>
            <a:r>
              <a:rPr lang="en-US" sz="1600" dirty="0" smtClean="0"/>
              <a:t>	</a:t>
            </a:r>
          </a:p>
          <a:p>
            <a:r>
              <a:rPr lang="en-US" sz="1600" dirty="0" smtClean="0"/>
              <a:t>	9.1- Java - OOP Concepts </a:t>
            </a:r>
          </a:p>
          <a:p>
            <a:r>
              <a:rPr lang="en-US" sz="1600" dirty="0" smtClean="0"/>
              <a:t>	9.2- Java - Final, Static</a:t>
            </a:r>
          </a:p>
          <a:p>
            <a:r>
              <a:rPr lang="en-US" sz="1600" dirty="0" smtClean="0"/>
              <a:t>	9.3- Java Collections </a:t>
            </a:r>
          </a:p>
          <a:p>
            <a:r>
              <a:rPr lang="en-US" sz="1600" dirty="0" smtClean="0"/>
              <a:t>	9.4- Java – Files(</a:t>
            </a:r>
            <a:r>
              <a:rPr lang="en-US" sz="1600" dirty="0" err="1" smtClean="0"/>
              <a:t>txt,xml,exl</a:t>
            </a:r>
            <a:r>
              <a:rPr lang="en-US" sz="1600" dirty="0" smtClean="0"/>
              <a:t>) I/O</a:t>
            </a:r>
          </a:p>
          <a:p>
            <a:r>
              <a:rPr lang="en-US" sz="1600" dirty="0" smtClean="0"/>
              <a:t>	9.5- Java Threading</a:t>
            </a:r>
            <a:endParaRPr lang="en-IN" sz="1600" dirty="0" smtClean="0"/>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9.2.5-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8915400" cy="2123658"/>
          </a:xfrm>
          <a:prstGeom prst="rect">
            <a:avLst/>
          </a:prstGeom>
        </p:spPr>
        <p:txBody>
          <a:bodyPr wrap="square">
            <a:spAutoFit/>
          </a:bodyPr>
          <a:lstStyle/>
          <a:p>
            <a:r>
              <a:rPr lang="en-US" sz="1200" u="sng" dirty="0" smtClean="0"/>
              <a:t>II-</a:t>
            </a:r>
            <a:r>
              <a:rPr lang="en-US" sz="1200" b="1" u="sng" dirty="0" smtClean="0"/>
              <a:t>Static Block</a:t>
            </a:r>
          </a:p>
          <a:p>
            <a:r>
              <a:rPr lang="en-US" sz="1200" dirty="0" smtClean="0"/>
              <a:t>Static blocks are nothing but a normal block of code, enclosed in braces { }, preceded with static keyword. These static blocks will be called when JVM loads the class into memory. Incase a class has multiple static blocks across the class, then JVM combines all these blocks as a single block of code and executes it. Static blocks will be called only once, when it is loaded into memory. These are also called initialization blocks.</a:t>
            </a:r>
            <a:endParaRPr lang="en-US" sz="1200" u="sng" dirty="0" smtClean="0"/>
          </a:p>
          <a:p>
            <a:pPr>
              <a:buFont typeface="Arial" pitchFamily="34" charset="0"/>
              <a:buChar char="•"/>
            </a:pPr>
            <a:endParaRPr lang="en-US" sz="1200" b="1" u="sng" dirty="0" smtClean="0"/>
          </a:p>
          <a:p>
            <a:pPr>
              <a:buFont typeface="Arial" pitchFamily="34" charset="0"/>
              <a:buChar char="•"/>
            </a:pPr>
            <a:r>
              <a:rPr lang="en-US" sz="1200" dirty="0" smtClean="0"/>
              <a:t>Is used to initialize the static data member.</a:t>
            </a:r>
          </a:p>
          <a:p>
            <a:pPr>
              <a:buFont typeface="Arial" pitchFamily="34" charset="0"/>
              <a:buChar char="•"/>
            </a:pPr>
            <a:r>
              <a:rPr lang="en-US" sz="1200" dirty="0" smtClean="0"/>
              <a:t>It is executed before main method at the time of class loading even before the constructor.</a:t>
            </a:r>
          </a:p>
          <a:p>
            <a:pPr>
              <a:buFont typeface="Arial" pitchFamily="34" charset="0"/>
              <a:buChar char="•"/>
            </a:pPr>
            <a:endParaRPr lang="en-US" sz="1200" dirty="0" smtClean="0"/>
          </a:p>
          <a:p>
            <a:pPr>
              <a:buFont typeface="Arial" pitchFamily="34" charset="0"/>
              <a:buChar char="•"/>
            </a:pPr>
            <a:r>
              <a:rPr lang="en-US" sz="1200" dirty="0" smtClean="0"/>
              <a:t>This code inside static block is executed only once: the first time you make an object of that class or the first time you access a static member of that class (even if you never make an object of that class). </a:t>
            </a:r>
          </a:p>
        </p:txBody>
      </p:sp>
      <p:graphicFrame>
        <p:nvGraphicFramePr>
          <p:cNvPr id="6" name="Object 5"/>
          <p:cNvGraphicFramePr>
            <a:graphicFrameLocks noChangeAspect="1"/>
          </p:cNvGraphicFramePr>
          <p:nvPr/>
        </p:nvGraphicFramePr>
        <p:xfrm>
          <a:off x="3835400" y="3084513"/>
          <a:ext cx="2946400" cy="1376257"/>
        </p:xfrm>
        <a:graphic>
          <a:graphicData uri="http://schemas.openxmlformats.org/presentationml/2006/ole">
            <mc:AlternateContent xmlns:mc="http://schemas.openxmlformats.org/markup-compatibility/2006">
              <mc:Choice xmlns:v="urn:schemas-microsoft-com:vml" Requires="v">
                <p:oleObj spid="_x0000_s1034" name="Packager Shell Object" r:id="rId3" imgW="1472040" imgH="686880" progId="Package">
                  <p:embed/>
                </p:oleObj>
              </mc:Choice>
              <mc:Fallback>
                <p:oleObj name="Packager Shell Object" r:id="rId3" imgW="1472040" imgH="6868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3084513"/>
                        <a:ext cx="2946400" cy="1376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486490"/>
            <a:ext cx="89916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Java Collections Framework is a collection of interfaces and classes which helps in storing and processing the data efficiently. This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framework has several useful classes which have tons of useful functions which makes a programmer task super easy.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i="1" u="sng" dirty="0" smtClean="0">
              <a:latin typeface="Calibri" pitchFamily="34" charset="0"/>
              <a:cs typeface="Times New Roman" pitchFamily="18" charset="0"/>
            </a:endParaRPr>
          </a:p>
          <a:p>
            <a:pPr eaLnBrk="0" fontAlgn="base" hangingPunct="0">
              <a:spcBef>
                <a:spcPct val="0"/>
              </a:spcBef>
              <a:spcAft>
                <a:spcPct val="0"/>
              </a:spcAft>
            </a:pPr>
            <a:r>
              <a:rPr lang="en-US" sz="1600" b="1" i="1" u="sng" dirty="0" smtClean="0">
                <a:latin typeface="Calibri" pitchFamily="34" charset="0"/>
                <a:ea typeface="Times New Roman" pitchFamily="18" charset="0"/>
                <a:cs typeface="Times New Roman" pitchFamily="18" charset="0"/>
              </a:rPr>
              <a:t>Advantages of Collection Framework:</a:t>
            </a: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Consistent API : The API has basic set of interfaces like Collection, Set, List, or Map. All those classes (such as </a:t>
            </a:r>
            <a:r>
              <a:rPr lang="en-US" sz="1600" dirty="0" err="1" smtClean="0">
                <a:latin typeface="Calibri" pitchFamily="34" charset="0"/>
                <a:ea typeface="Times New Roman" pitchFamily="18" charset="0"/>
                <a:cs typeface="Times New Roman" pitchFamily="18" charset="0"/>
              </a:rPr>
              <a:t>ArrayList</a:t>
            </a:r>
            <a:r>
              <a:rPr lang="en-US" sz="1600" dirty="0" smtClean="0">
                <a:latin typeface="Calibri" pitchFamily="34" charset="0"/>
                <a:ea typeface="Times New Roman" pitchFamily="18" charset="0"/>
                <a:cs typeface="Times New Roman" pitchFamily="18" charset="0"/>
              </a:rPr>
              <a:t>, </a:t>
            </a:r>
            <a:r>
              <a:rPr lang="en-US" sz="1600" dirty="0" err="1" smtClean="0">
                <a:latin typeface="Calibri" pitchFamily="34" charset="0"/>
                <a:ea typeface="Times New Roman" pitchFamily="18" charset="0"/>
                <a:cs typeface="Times New Roman" pitchFamily="18" charset="0"/>
              </a:rPr>
              <a:t>LinkedList</a:t>
            </a:r>
            <a:r>
              <a:rPr lang="en-US" sz="1600" dirty="0" smtClean="0">
                <a:latin typeface="Calibri" pitchFamily="34" charset="0"/>
                <a:ea typeface="Times New Roman" pitchFamily="18" charset="0"/>
                <a:cs typeface="Times New Roman" pitchFamily="18" charset="0"/>
              </a:rPr>
              <a:t>, Vector etc) which implements, these interfaces have some common set of methods.</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Reduces programming effort: The programmer need not to worry about design of Collection rather than he can focus on its best use in his program.</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Increases program speed and quality: Increases performance by providing high-performance implementations of useful data structures and algorithms.</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Reusability and Interoperability</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Code quality is enhanced with the use of well tested collections framework classes.</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b="1" u="sng" dirty="0" smtClean="0">
                <a:latin typeface="Calibri" pitchFamily="34" charset="0"/>
                <a:ea typeface="Times New Roman" pitchFamily="18" charset="0"/>
                <a:cs typeface="Times New Roman" pitchFamily="18" charset="0"/>
              </a:rPr>
              <a:t>Disadvantages of collections framework:</a:t>
            </a: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It must cast to correct type.</a:t>
            </a: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It can't be done compile-time type checking.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9.3.2 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pic>
        <p:nvPicPr>
          <p:cNvPr id="46086" name="Picture 6" descr="Related image"/>
          <p:cNvPicPr>
            <a:picLocks noChangeAspect="1" noChangeArrowheads="1"/>
          </p:cNvPicPr>
          <p:nvPr/>
        </p:nvPicPr>
        <p:blipFill>
          <a:blip r:embed="rId2" cstate="print"/>
          <a:srcRect/>
          <a:stretch>
            <a:fillRect/>
          </a:stretch>
        </p:blipFill>
        <p:spPr bwMode="auto">
          <a:xfrm>
            <a:off x="76200" y="609600"/>
            <a:ext cx="8915400" cy="60198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9.3.3 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5" name="Table 4"/>
          <p:cNvGraphicFramePr>
            <a:graphicFrameLocks noGrp="1"/>
          </p:cNvGraphicFramePr>
          <p:nvPr/>
        </p:nvGraphicFramePr>
        <p:xfrm>
          <a:off x="304800" y="1219200"/>
          <a:ext cx="8229600" cy="49530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76375">
                <a:tc>
                  <a:txBody>
                    <a:bodyPr/>
                    <a:lstStyle/>
                    <a:p>
                      <a:endParaRPr lang="en-US" dirty="0"/>
                    </a:p>
                  </a:txBody>
                  <a:tcPr/>
                </a:tc>
                <a:tc>
                  <a:txBody>
                    <a:bodyPr/>
                    <a:lstStyle/>
                    <a:p>
                      <a:r>
                        <a:rPr lang="en-US" dirty="0" smtClean="0"/>
                        <a:t>List</a:t>
                      </a:r>
                      <a:endParaRPr lang="en-US" dirty="0"/>
                    </a:p>
                  </a:txBody>
                  <a:tcPr/>
                </a:tc>
                <a:tc>
                  <a:txBody>
                    <a:bodyPr/>
                    <a:lstStyle/>
                    <a:p>
                      <a:r>
                        <a:rPr lang="en-US" dirty="0" smtClean="0"/>
                        <a:t>Set</a:t>
                      </a:r>
                      <a:endParaRPr lang="en-US" dirty="0"/>
                    </a:p>
                  </a:txBody>
                  <a:tcPr/>
                </a:tc>
                <a:tc>
                  <a:txBody>
                    <a:bodyPr/>
                    <a:lstStyle/>
                    <a:p>
                      <a:r>
                        <a:rPr lang="en-US" dirty="0" smtClean="0"/>
                        <a:t>Map</a:t>
                      </a:r>
                      <a:endParaRPr lang="en-US" dirty="0"/>
                    </a:p>
                  </a:txBody>
                  <a:tcPr/>
                </a:tc>
                <a:extLst>
                  <a:ext uri="{0D108BD9-81ED-4DB2-BD59-A6C34878D82A}">
                    <a16:rowId xmlns:a16="http://schemas.microsoft.com/office/drawing/2014/main" val="10000"/>
                  </a:ext>
                </a:extLst>
              </a:tr>
              <a:tr h="822238">
                <a:tc>
                  <a:txBody>
                    <a:bodyPr/>
                    <a:lstStyle/>
                    <a:p>
                      <a:r>
                        <a:rPr lang="en-US" dirty="0" smtClean="0"/>
                        <a:t>Storage</a:t>
                      </a:r>
                      <a:r>
                        <a:rPr lang="en-US" baseline="0" dirty="0" smtClean="0"/>
                        <a:t> Type</a:t>
                      </a:r>
                      <a:endParaRPr lang="en-US" dirty="0"/>
                    </a:p>
                  </a:txBody>
                  <a:tcPr/>
                </a:tc>
                <a:tc>
                  <a:txBody>
                    <a:bodyPr/>
                    <a:lstStyle/>
                    <a:p>
                      <a:r>
                        <a:rPr lang="en-US" dirty="0" smtClean="0"/>
                        <a:t>Value</a:t>
                      </a:r>
                      <a:endParaRPr lang="en-US" dirty="0"/>
                    </a:p>
                  </a:txBody>
                  <a:tcPr/>
                </a:tc>
                <a:tc>
                  <a:txBody>
                    <a:bodyPr/>
                    <a:lstStyle/>
                    <a:p>
                      <a:r>
                        <a:rPr lang="en-US" dirty="0" smtClean="0"/>
                        <a:t>Value</a:t>
                      </a:r>
                      <a:endParaRPr lang="en-US" dirty="0"/>
                    </a:p>
                  </a:txBody>
                  <a:tcPr/>
                </a:tc>
                <a:tc>
                  <a:txBody>
                    <a:bodyPr/>
                    <a:lstStyle/>
                    <a:p>
                      <a:r>
                        <a:rPr lang="en-US" dirty="0" smtClean="0"/>
                        <a:t>Key and Value pair</a:t>
                      </a:r>
                      <a:endParaRPr lang="en-US" dirty="0"/>
                    </a:p>
                  </a:txBody>
                  <a:tcPr/>
                </a:tc>
                <a:extLst>
                  <a:ext uri="{0D108BD9-81ED-4DB2-BD59-A6C34878D82A}">
                    <a16:rowId xmlns:a16="http://schemas.microsoft.com/office/drawing/2014/main" val="10001"/>
                  </a:ext>
                </a:extLst>
              </a:tr>
              <a:tr h="476375">
                <a:tc>
                  <a:txBody>
                    <a:bodyPr/>
                    <a:lstStyle/>
                    <a:p>
                      <a:r>
                        <a:rPr lang="en-US" sz="1800" b="0" i="0" kern="1200" dirty="0" smtClean="0">
                          <a:solidFill>
                            <a:schemeClr val="dk1"/>
                          </a:solidFill>
                          <a:latin typeface="+mn-lt"/>
                          <a:ea typeface="+mn-ea"/>
                          <a:cs typeface="+mn-cs"/>
                        </a:rPr>
                        <a:t> Ordered </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2"/>
                  </a:ext>
                </a:extLst>
              </a:tr>
              <a:tr h="1174625">
                <a:tc>
                  <a:txBody>
                    <a:bodyPr/>
                    <a:lstStyle/>
                    <a:p>
                      <a:r>
                        <a:rPr lang="en-US" sz="1800" b="0" i="0" kern="1200" dirty="0" smtClean="0">
                          <a:solidFill>
                            <a:schemeClr val="dk1"/>
                          </a:solidFill>
                          <a:latin typeface="+mn-lt"/>
                          <a:ea typeface="+mn-ea"/>
                          <a:cs typeface="+mn-cs"/>
                        </a:rPr>
                        <a:t>Duplicate elements</a:t>
                      </a:r>
                      <a:endParaRPr lang="en-US" dirty="0"/>
                    </a:p>
                  </a:txBody>
                  <a:tcPr/>
                </a:tc>
                <a:tc>
                  <a:txBody>
                    <a:bodyPr/>
                    <a:lstStyle/>
                    <a:p>
                      <a:r>
                        <a:rPr lang="en-US" sz="1800" b="1" i="0" kern="1200" dirty="0" smtClean="0">
                          <a:solidFill>
                            <a:schemeClr val="dk1"/>
                          </a:solidFill>
                          <a:latin typeface="+mn-lt"/>
                          <a:ea typeface="+mn-ea"/>
                          <a:cs typeface="+mn-cs"/>
                        </a:rPr>
                        <a:t>hold duplicate elements</a:t>
                      </a:r>
                      <a:endParaRPr lang="en-US" dirty="0"/>
                    </a:p>
                  </a:txBody>
                  <a:tcPr/>
                </a:tc>
                <a:tc>
                  <a:txBody>
                    <a:bodyPr/>
                    <a:lstStyle/>
                    <a:p>
                      <a:r>
                        <a:rPr lang="en-US" sz="1800" b="1" i="0" kern="1200" dirty="0" smtClean="0">
                          <a:solidFill>
                            <a:schemeClr val="dk1"/>
                          </a:solidFill>
                          <a:latin typeface="+mn-lt"/>
                          <a:ea typeface="+mn-ea"/>
                          <a:cs typeface="+mn-cs"/>
                        </a:rPr>
                        <a:t>unique elements</a:t>
                      </a:r>
                      <a:r>
                        <a:rPr lang="en-US" sz="1800" b="0" i="0" kern="1200" baseline="0" dirty="0" smtClean="0">
                          <a:solidFill>
                            <a:schemeClr val="dk1"/>
                          </a:solidFill>
                          <a:latin typeface="+mn-lt"/>
                          <a:ea typeface="+mn-ea"/>
                          <a:cs typeface="+mn-cs"/>
                        </a:rPr>
                        <a:t> allowed</a:t>
                      </a:r>
                      <a:endParaRPr lang="en-US" dirty="0"/>
                    </a:p>
                  </a:txBody>
                  <a:tcPr/>
                </a:tc>
                <a:tc>
                  <a:txBody>
                    <a:bodyPr/>
                    <a:lstStyle/>
                    <a:p>
                      <a:r>
                        <a:rPr lang="en-US" sz="1800" b="1" i="0" kern="1200" dirty="0" smtClean="0">
                          <a:solidFill>
                            <a:schemeClr val="dk1"/>
                          </a:solidFill>
                          <a:latin typeface="+mn-lt"/>
                          <a:ea typeface="+mn-ea"/>
                          <a:cs typeface="+mn-cs"/>
                        </a:rPr>
                        <a:t>unique keys allowed</a:t>
                      </a:r>
                    </a:p>
                    <a:p>
                      <a:endParaRPr lang="en-US" dirty="0"/>
                    </a:p>
                  </a:txBody>
                  <a:tcPr/>
                </a:tc>
                <a:extLst>
                  <a:ext uri="{0D108BD9-81ED-4DB2-BD59-A6C34878D82A}">
                    <a16:rowId xmlns:a16="http://schemas.microsoft.com/office/drawing/2014/main" val="10003"/>
                  </a:ext>
                </a:extLst>
              </a:tr>
              <a:tr h="1527012">
                <a:tc>
                  <a:txBody>
                    <a:bodyPr/>
                    <a:lstStyle/>
                    <a:p>
                      <a:r>
                        <a:rPr lang="en-US" sz="1800" b="0" i="0" kern="1200" dirty="0" smtClean="0">
                          <a:solidFill>
                            <a:schemeClr val="dk1"/>
                          </a:solidFill>
                          <a:latin typeface="+mn-lt"/>
                          <a:ea typeface="+mn-ea"/>
                          <a:cs typeface="+mn-cs"/>
                        </a:rPr>
                        <a:t> Null elements</a:t>
                      </a:r>
                      <a:endParaRPr lang="en-US" dirty="0"/>
                    </a:p>
                  </a:txBody>
                  <a:tcPr/>
                </a:tc>
                <a:tc>
                  <a:txBody>
                    <a:bodyPr/>
                    <a:lstStyle/>
                    <a:p>
                      <a:r>
                        <a:rPr lang="en-US" sz="1800" b="1" i="0" kern="1200" dirty="0" smtClean="0">
                          <a:solidFill>
                            <a:schemeClr val="dk1"/>
                          </a:solidFill>
                          <a:latin typeface="+mn-lt"/>
                          <a:ea typeface="+mn-ea"/>
                          <a:cs typeface="+mn-cs"/>
                        </a:rPr>
                        <a:t>multiple null elements</a:t>
                      </a:r>
                      <a:endParaRPr lang="en-US" dirty="0"/>
                    </a:p>
                  </a:txBody>
                  <a:tcPr/>
                </a:tc>
                <a:tc>
                  <a:txBody>
                    <a:bodyPr/>
                    <a:lstStyle/>
                    <a:p>
                      <a:r>
                        <a:rPr lang="en-US" sz="1800" b="1" i="0" kern="1200" dirty="0" smtClean="0">
                          <a:solidFill>
                            <a:schemeClr val="dk1"/>
                          </a:solidFill>
                          <a:latin typeface="+mn-lt"/>
                          <a:ea typeface="+mn-ea"/>
                          <a:cs typeface="+mn-cs"/>
                        </a:rPr>
                        <a:t>single null element</a:t>
                      </a:r>
                      <a:endParaRPr lang="en-US" dirty="0"/>
                    </a:p>
                  </a:txBody>
                  <a:tcPr/>
                </a:tc>
                <a:tc>
                  <a:txBody>
                    <a:bodyPr/>
                    <a:lstStyle/>
                    <a:p>
                      <a:r>
                        <a:rPr lang="en-US" sz="1800" b="1" i="0" kern="1200" dirty="0" smtClean="0">
                          <a:solidFill>
                            <a:schemeClr val="dk1"/>
                          </a:solidFill>
                          <a:latin typeface="+mn-lt"/>
                          <a:ea typeface="+mn-ea"/>
                          <a:cs typeface="+mn-cs"/>
                        </a:rPr>
                        <a:t>Single null key and multiple null values</a:t>
                      </a:r>
                      <a:endParaRPr lang="en-US" dirty="0"/>
                    </a:p>
                  </a:txBody>
                  <a:tcPr/>
                </a:tc>
                <a:extLst>
                  <a:ext uri="{0D108BD9-81ED-4DB2-BD59-A6C34878D82A}">
                    <a16:rowId xmlns:a16="http://schemas.microsoft.com/office/drawing/2014/main" val="10004"/>
                  </a:ext>
                </a:extLst>
              </a:tr>
              <a:tr h="4763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304800" y="609600"/>
            <a:ext cx="5181600" cy="400110"/>
          </a:xfrm>
          <a:prstGeom prst="rect">
            <a:avLst/>
          </a:prstGeom>
        </p:spPr>
        <p:txBody>
          <a:bodyPr wrap="square">
            <a:spAutoFit/>
          </a:bodyPr>
          <a:lstStyle/>
          <a:p>
            <a:r>
              <a:rPr lang="en-US" sz="2000" b="1" u="sng" dirty="0" smtClean="0"/>
              <a:t>Difference between List Set Map</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9.3.4-Java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303314"/>
            <a:ext cx="89916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600" b="1" u="sng" dirty="0" err="1" smtClean="0">
                <a:latin typeface="Calibri" pitchFamily="34" charset="0"/>
                <a:ea typeface="Times New Roman" pitchFamily="18" charset="0"/>
                <a:cs typeface="Times New Roman" pitchFamily="18" charset="0"/>
              </a:rPr>
              <a:t>Iterator</a:t>
            </a:r>
            <a:r>
              <a:rPr lang="en-US" sz="1600" b="1" u="sng" dirty="0" smtClean="0">
                <a:latin typeface="Calibri" pitchFamily="34" charset="0"/>
                <a:ea typeface="Times New Roman" pitchFamily="18" charset="0"/>
                <a:cs typeface="Times New Roman" pitchFamily="18" charset="0"/>
              </a:rPr>
              <a:t> interface:-</a:t>
            </a:r>
          </a:p>
          <a:p>
            <a:pPr eaLnBrk="0" fontAlgn="base" hangingPunct="0">
              <a:spcBef>
                <a:spcPct val="0"/>
              </a:spcBef>
              <a:spcAft>
                <a:spcPct val="0"/>
              </a:spcAft>
            </a:pP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is used for iterating (looping) various collection classes such as </a:t>
            </a:r>
            <a:r>
              <a:rPr lang="en-US" sz="1600" dirty="0" err="1" smtClean="0">
                <a:latin typeface="Calibri" pitchFamily="34" charset="0"/>
                <a:ea typeface="Times New Roman" pitchFamily="18" charset="0"/>
                <a:cs typeface="Times New Roman" pitchFamily="18" charset="0"/>
              </a:rPr>
              <a:t>HashMap</a:t>
            </a:r>
            <a:r>
              <a:rPr lang="en-US" sz="1600" dirty="0" smtClean="0">
                <a:latin typeface="Calibri" pitchFamily="34" charset="0"/>
                <a:ea typeface="Times New Roman" pitchFamily="18" charset="0"/>
                <a:cs typeface="Times New Roman" pitchFamily="18" charset="0"/>
              </a:rPr>
              <a:t>, </a:t>
            </a:r>
            <a:r>
              <a:rPr lang="en-US" sz="1600" dirty="0" err="1" smtClean="0">
                <a:latin typeface="Calibri" pitchFamily="34" charset="0"/>
                <a:ea typeface="Times New Roman" pitchFamily="18" charset="0"/>
                <a:cs typeface="Times New Roman" pitchFamily="18" charset="0"/>
              </a:rPr>
              <a:t>ArrayList</a:t>
            </a:r>
            <a:r>
              <a:rPr lang="en-US" sz="1600" dirty="0" smtClean="0">
                <a:latin typeface="Calibri" pitchFamily="34" charset="0"/>
                <a:ea typeface="Times New Roman" pitchFamily="18" charset="0"/>
                <a:cs typeface="Times New Roman" pitchFamily="18" charset="0"/>
              </a:rPr>
              <a:t>, </a:t>
            </a:r>
            <a:r>
              <a:rPr lang="en-US" sz="1600" dirty="0" err="1" smtClean="0">
                <a:latin typeface="Calibri" pitchFamily="34" charset="0"/>
                <a:ea typeface="Times New Roman" pitchFamily="18" charset="0"/>
                <a:cs typeface="Times New Roman" pitchFamily="18" charset="0"/>
              </a:rPr>
              <a:t>LinkedList</a:t>
            </a:r>
            <a:r>
              <a:rPr lang="en-US" sz="1600" dirty="0" smtClean="0">
                <a:latin typeface="Calibri" pitchFamily="34" charset="0"/>
                <a:ea typeface="Times New Roman" pitchFamily="18" charset="0"/>
                <a:cs typeface="Times New Roman" pitchFamily="18" charset="0"/>
              </a:rPr>
              <a:t> etc</a:t>
            </a:r>
          </a:p>
          <a:p>
            <a:pPr eaLnBrk="0" fontAlgn="base" hangingPunct="0">
              <a:spcBef>
                <a:spcPct val="0"/>
              </a:spcBef>
              <a:spcAft>
                <a:spcPct val="0"/>
              </a:spcAft>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b="1" dirty="0" smtClean="0"/>
              <a:t>Methods of </a:t>
            </a:r>
            <a:r>
              <a:rPr lang="en-US" sz="1600" b="1" dirty="0" err="1" smtClean="0"/>
              <a:t>Iterator</a:t>
            </a:r>
            <a:r>
              <a:rPr lang="en-US" sz="1600" b="1" dirty="0" smtClean="0"/>
              <a:t> interface</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•There are only three methods in the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interface. They are:</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•public </a:t>
            </a:r>
            <a:r>
              <a:rPr lang="en-US" sz="1600" dirty="0" err="1" smtClean="0">
                <a:latin typeface="Calibri" pitchFamily="34" charset="0"/>
                <a:ea typeface="Times New Roman" pitchFamily="18" charset="0"/>
                <a:cs typeface="Times New Roman" pitchFamily="18" charset="0"/>
              </a:rPr>
              <a:t>boolean</a:t>
            </a:r>
            <a:r>
              <a:rPr lang="en-US" sz="1600" dirty="0" smtClean="0">
                <a:latin typeface="Calibri" pitchFamily="34" charset="0"/>
                <a:ea typeface="Times New Roman" pitchFamily="18" charset="0"/>
                <a:cs typeface="Times New Roman" pitchFamily="18" charset="0"/>
              </a:rPr>
              <a:t> </a:t>
            </a:r>
            <a:r>
              <a:rPr lang="en-US" sz="1600" dirty="0" err="1" smtClean="0">
                <a:latin typeface="Calibri" pitchFamily="34" charset="0"/>
                <a:ea typeface="Times New Roman" pitchFamily="18" charset="0"/>
                <a:cs typeface="Times New Roman" pitchFamily="18" charset="0"/>
              </a:rPr>
              <a:t>hasNext</a:t>
            </a:r>
            <a:r>
              <a:rPr lang="en-US" sz="1600" dirty="0" smtClean="0">
                <a:latin typeface="Calibri" pitchFamily="34" charset="0"/>
                <a:ea typeface="Times New Roman" pitchFamily="18" charset="0"/>
                <a:cs typeface="Times New Roman" pitchFamily="18" charset="0"/>
              </a:rPr>
              <a:t>() it returns true if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has more elements.</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•public object next() it returns the element and moves the cursor pointer to the next element.</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•public void remove() it removes the last elements returned by the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It is rarely used.</a:t>
            </a:r>
          </a:p>
          <a:p>
            <a:pPr eaLnBrk="0" fontAlgn="base" hangingPunct="0">
              <a:spcBef>
                <a:spcPct val="0"/>
              </a:spcBef>
              <a:spcAft>
                <a:spcPct val="0"/>
              </a:spcAft>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dirty="0" err="1" smtClean="0"/>
              <a:t>Iterator</a:t>
            </a:r>
            <a:r>
              <a:rPr lang="en-US" sz="1600" dirty="0" smtClean="0"/>
              <a:t> </a:t>
            </a:r>
            <a:r>
              <a:rPr lang="en-US" sz="1600" dirty="0" err="1" smtClean="0"/>
              <a:t>itr</a:t>
            </a:r>
            <a:r>
              <a:rPr lang="en-US" sz="1600" dirty="0" smtClean="0"/>
              <a:t> = </a:t>
            </a:r>
            <a:r>
              <a:rPr lang="en-US" sz="1600" dirty="0" err="1" smtClean="0"/>
              <a:t>al.iterator</a:t>
            </a:r>
            <a:r>
              <a:rPr lang="en-US" sz="1600" dirty="0" smtClean="0"/>
              <a:t>(); </a:t>
            </a:r>
          </a:p>
          <a:p>
            <a:pPr eaLnBrk="0" fontAlgn="base" hangingPunct="0">
              <a:spcBef>
                <a:spcPct val="0"/>
              </a:spcBef>
              <a:spcAft>
                <a:spcPct val="0"/>
              </a:spcAft>
            </a:pPr>
            <a:r>
              <a:rPr lang="en-US" sz="1600" dirty="0" smtClean="0"/>
              <a:t>while(</a:t>
            </a:r>
            <a:r>
              <a:rPr lang="en-US" sz="1600" dirty="0" err="1" smtClean="0"/>
              <a:t>itr.hasNext</a:t>
            </a:r>
            <a:r>
              <a:rPr lang="en-US" sz="1600" dirty="0" smtClean="0"/>
              <a:t>()) </a:t>
            </a:r>
          </a:p>
          <a:p>
            <a:pPr eaLnBrk="0" fontAlgn="base" hangingPunct="0">
              <a:spcBef>
                <a:spcPct val="0"/>
              </a:spcBef>
              <a:spcAft>
                <a:spcPct val="0"/>
              </a:spcAft>
            </a:pPr>
            <a:r>
              <a:rPr lang="en-US" sz="1600" dirty="0" smtClean="0"/>
              <a:t>{</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a:t>
            </a:r>
          </a:p>
          <a:p>
            <a:pPr eaLnBrk="0" fontAlgn="base" hangingPunct="0">
              <a:spcBef>
                <a:spcPct val="0"/>
              </a:spcBef>
              <a:spcAft>
                <a:spcPct val="0"/>
              </a:spcAft>
            </a:pPr>
            <a:r>
              <a:rPr lang="en-US" sz="1600" b="1" u="sng" dirty="0" err="1" smtClean="0">
                <a:latin typeface="Calibri" pitchFamily="34" charset="0"/>
                <a:ea typeface="Times New Roman" pitchFamily="18" charset="0"/>
                <a:cs typeface="Times New Roman" pitchFamily="18" charset="0"/>
              </a:rPr>
              <a:t>Iterator</a:t>
            </a:r>
            <a:r>
              <a:rPr lang="en-US" sz="1600" b="1" u="sng" dirty="0" smtClean="0">
                <a:latin typeface="Calibri" pitchFamily="34" charset="0"/>
                <a:ea typeface="Times New Roman" pitchFamily="18" charset="0"/>
                <a:cs typeface="Times New Roman" pitchFamily="18" charset="0"/>
              </a:rPr>
              <a:t>/</a:t>
            </a:r>
            <a:r>
              <a:rPr lang="en-US" sz="1600" b="1" u="sng" dirty="0" err="1" smtClean="0">
                <a:latin typeface="Calibri" pitchFamily="34" charset="0"/>
                <a:ea typeface="Times New Roman" pitchFamily="18" charset="0"/>
                <a:cs typeface="Times New Roman" pitchFamily="18" charset="0"/>
              </a:rPr>
              <a:t>ListIterator</a:t>
            </a:r>
            <a:endParaRPr lang="en-US" sz="1600" b="1" u="sng"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Both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and </a:t>
            </a:r>
            <a:r>
              <a:rPr lang="en-US" sz="1600" dirty="0" err="1" smtClean="0">
                <a:latin typeface="Calibri" pitchFamily="34" charset="0"/>
                <a:ea typeface="Times New Roman" pitchFamily="18" charset="0"/>
                <a:cs typeface="Times New Roman" pitchFamily="18" charset="0"/>
              </a:rPr>
              <a:t>ListIterator</a:t>
            </a:r>
            <a:r>
              <a:rPr lang="en-US" sz="1600" dirty="0" smtClean="0">
                <a:latin typeface="Calibri" pitchFamily="34" charset="0"/>
                <a:ea typeface="Times New Roman" pitchFamily="18" charset="0"/>
                <a:cs typeface="Times New Roman" pitchFamily="18" charset="0"/>
              </a:rPr>
              <a:t> are used to iterate through elements of a collection class. Using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we can traverse in one direction (forward) while using </a:t>
            </a:r>
            <a:r>
              <a:rPr lang="en-US" sz="1600" dirty="0" err="1" smtClean="0">
                <a:latin typeface="Calibri" pitchFamily="34" charset="0"/>
                <a:ea typeface="Times New Roman" pitchFamily="18" charset="0"/>
                <a:cs typeface="Times New Roman" pitchFamily="18" charset="0"/>
              </a:rPr>
              <a:t>ListIterator</a:t>
            </a:r>
            <a:r>
              <a:rPr lang="en-US" sz="1600" dirty="0" smtClean="0">
                <a:latin typeface="Calibri" pitchFamily="34" charset="0"/>
                <a:ea typeface="Times New Roman" pitchFamily="18" charset="0"/>
                <a:cs typeface="Times New Roman" pitchFamily="18" charset="0"/>
              </a:rPr>
              <a:t> we can traverse the collection class on both the directions(backward and forward). </a:t>
            </a:r>
          </a:p>
          <a:p>
            <a:pPr eaLnBrk="0" fontAlgn="base" hangingPunct="0">
              <a:spcBef>
                <a:spcPct val="0"/>
              </a:spcBef>
              <a:spcAft>
                <a:spcPct val="0"/>
              </a:spcAft>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b="1" u="sng" dirty="0" smtClean="0">
                <a:latin typeface="Calibri" pitchFamily="34" charset="0"/>
                <a:ea typeface="Times New Roman" pitchFamily="18" charset="0"/>
                <a:cs typeface="Times New Roman" pitchFamily="18" charset="0"/>
              </a:rPr>
              <a:t>Difference between </a:t>
            </a:r>
            <a:r>
              <a:rPr lang="en-US" sz="1600" b="1" u="sng" dirty="0" err="1" smtClean="0">
                <a:latin typeface="Calibri" pitchFamily="34" charset="0"/>
                <a:ea typeface="Times New Roman" pitchFamily="18" charset="0"/>
                <a:cs typeface="Times New Roman" pitchFamily="18" charset="0"/>
              </a:rPr>
              <a:t>Iterator</a:t>
            </a:r>
            <a:r>
              <a:rPr lang="en-US" sz="1600" b="1" u="sng" dirty="0" smtClean="0">
                <a:latin typeface="Calibri" pitchFamily="34" charset="0"/>
                <a:ea typeface="Times New Roman" pitchFamily="18" charset="0"/>
                <a:cs typeface="Times New Roman" pitchFamily="18" charset="0"/>
              </a:rPr>
              <a:t> </a:t>
            </a:r>
            <a:r>
              <a:rPr lang="en-US" sz="1600" b="1" u="sng" dirty="0" err="1" smtClean="0">
                <a:latin typeface="Calibri" pitchFamily="34" charset="0"/>
                <a:ea typeface="Times New Roman" pitchFamily="18" charset="0"/>
                <a:cs typeface="Times New Roman" pitchFamily="18" charset="0"/>
              </a:rPr>
              <a:t>vs</a:t>
            </a:r>
            <a:r>
              <a:rPr lang="en-US" sz="1600" b="1" u="sng" dirty="0" smtClean="0">
                <a:latin typeface="Calibri" pitchFamily="34" charset="0"/>
                <a:ea typeface="Times New Roman" pitchFamily="18" charset="0"/>
                <a:cs typeface="Times New Roman" pitchFamily="18" charset="0"/>
              </a:rPr>
              <a:t> </a:t>
            </a:r>
            <a:r>
              <a:rPr lang="en-US" sz="1600" b="1" u="sng" dirty="0" err="1" smtClean="0">
                <a:latin typeface="Calibri" pitchFamily="34" charset="0"/>
                <a:ea typeface="Times New Roman" pitchFamily="18" charset="0"/>
                <a:cs typeface="Times New Roman" pitchFamily="18" charset="0"/>
              </a:rPr>
              <a:t>ListIterator</a:t>
            </a:r>
            <a:endParaRPr lang="en-US" sz="1600" b="1" u="sng"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endParaRPr lang="en-US" sz="1600" dirty="0" smtClean="0">
              <a:latin typeface="Calibri" pitchFamily="34" charset="0"/>
              <a:ea typeface="Times New Roman" pitchFamily="18" charset="0"/>
              <a:cs typeface="Times New Roman" pitchFamily="18" charset="0"/>
            </a:endParaRPr>
          </a:p>
          <a:p>
            <a:r>
              <a:rPr lang="en-US" sz="1600" dirty="0" err="1" smtClean="0"/>
              <a:t>Iterator</a:t>
            </a:r>
            <a:r>
              <a:rPr lang="en-US" sz="1600" dirty="0" smtClean="0"/>
              <a:t> is used for traversing List and Set both.</a:t>
            </a:r>
          </a:p>
          <a:p>
            <a:r>
              <a:rPr lang="en-US" sz="1600" dirty="0" smtClean="0"/>
              <a:t>We can use </a:t>
            </a:r>
            <a:r>
              <a:rPr lang="en-US" sz="1600" dirty="0" err="1" smtClean="0"/>
              <a:t>ListIterator</a:t>
            </a:r>
            <a:r>
              <a:rPr lang="en-US" sz="1600" dirty="0" smtClean="0"/>
              <a:t> to traverse List only, we cannot traverse Set using </a:t>
            </a:r>
            <a:r>
              <a:rPr lang="en-US" sz="1600" dirty="0" err="1" smtClean="0"/>
              <a:t>ListIterator</a:t>
            </a:r>
            <a:r>
              <a:rPr lang="en-US" sz="1600" dirty="0" smtClean="0"/>
              <a:t>.</a:t>
            </a:r>
          </a:p>
          <a:p>
            <a:endParaRPr lang="en-US" sz="1600" dirty="0" smtClean="0"/>
          </a:p>
          <a:p>
            <a:r>
              <a:rPr lang="en-US" sz="1600" dirty="0" smtClean="0"/>
              <a:t>We can traverse in only forward direction using </a:t>
            </a:r>
            <a:r>
              <a:rPr lang="en-US" sz="1600" dirty="0" err="1" smtClean="0"/>
              <a:t>Iterator</a:t>
            </a:r>
            <a:r>
              <a:rPr lang="en-US" sz="1600" dirty="0" smtClean="0"/>
              <a:t>.</a:t>
            </a:r>
          </a:p>
          <a:p>
            <a:r>
              <a:rPr lang="en-US" sz="1600" dirty="0" smtClean="0"/>
              <a:t>Using </a:t>
            </a:r>
            <a:r>
              <a:rPr lang="en-US" sz="1600" dirty="0" err="1" smtClean="0"/>
              <a:t>ListIterator</a:t>
            </a:r>
            <a:r>
              <a:rPr lang="en-US" sz="1600" dirty="0" smtClean="0"/>
              <a:t>, we can traverse a List in both the directions (forward and Backward).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9.3.5-Java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417240"/>
            <a:ext cx="8991600" cy="60785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b="1" u="sng" dirty="0" smtClean="0">
                <a:latin typeface="+mj-lt"/>
                <a:cs typeface="Arial" pitchFamily="34" charset="0"/>
              </a:rPr>
              <a:t>1-List</a:t>
            </a:r>
          </a:p>
          <a:p>
            <a:pPr eaLnBrk="0" fontAlgn="base" hangingPunct="0">
              <a:spcBef>
                <a:spcPct val="0"/>
              </a:spcBef>
              <a:spcAft>
                <a:spcPct val="0"/>
              </a:spcAft>
            </a:pPr>
            <a:endParaRPr lang="en-US" sz="2200" b="1" u="sng" dirty="0" smtClean="0">
              <a:latin typeface="+mj-lt"/>
              <a:cs typeface="Arial" pitchFamily="34" charset="0"/>
            </a:endParaRPr>
          </a:p>
          <a:p>
            <a:pPr eaLnBrk="0" fontAlgn="base" hangingPunct="0">
              <a:spcBef>
                <a:spcPct val="0"/>
              </a:spcBef>
              <a:spcAft>
                <a:spcPct val="0"/>
              </a:spcAft>
            </a:pPr>
            <a:r>
              <a:rPr lang="en-US" sz="1500" dirty="0" smtClean="0">
                <a:latin typeface="+mj-lt"/>
                <a:cs typeface="Arial" pitchFamily="34" charset="0"/>
              </a:rPr>
              <a:t>A List is an ordered Collection (sometimes called a sequence). Lists may contain duplicate elements. Elements can be inserted or accessed by their position in the list, using a zero-based index.</a:t>
            </a:r>
          </a:p>
          <a:p>
            <a:pPr marL="342900" indent="-342900" eaLnBrk="0" fontAlgn="base" hangingPunct="0">
              <a:spcBef>
                <a:spcPct val="0"/>
              </a:spcBef>
              <a:spcAft>
                <a:spcPct val="0"/>
              </a:spcAft>
            </a:pPr>
            <a:r>
              <a:rPr lang="en-US" sz="1500" dirty="0" smtClean="0">
                <a:latin typeface="+mj-lt"/>
                <a:cs typeface="Arial" pitchFamily="34" charset="0"/>
              </a:rPr>
              <a:t>1-ArrayList</a:t>
            </a:r>
          </a:p>
          <a:p>
            <a:pPr marL="342900" indent="-342900" eaLnBrk="0" fontAlgn="base" hangingPunct="0">
              <a:spcBef>
                <a:spcPct val="0"/>
              </a:spcBef>
              <a:spcAft>
                <a:spcPct val="0"/>
              </a:spcAft>
            </a:pPr>
            <a:r>
              <a:rPr lang="en-US" sz="1500" dirty="0" smtClean="0">
                <a:latin typeface="+mj-lt"/>
                <a:cs typeface="Arial" pitchFamily="34" charset="0"/>
              </a:rPr>
              <a:t>2-LinkedList</a:t>
            </a:r>
          </a:p>
          <a:p>
            <a:r>
              <a:rPr lang="en-US" sz="1500" b="1" u="sng" dirty="0" smtClean="0">
                <a:latin typeface="+mj-lt"/>
                <a:cs typeface="Arial" pitchFamily="34" charset="0"/>
              </a:rPr>
              <a:t>3-Vector-</a:t>
            </a:r>
            <a:r>
              <a:rPr lang="en-US" sz="1500" dirty="0" smtClean="0">
                <a:latin typeface="+mj-lt"/>
                <a:cs typeface="Arial" pitchFamily="34" charset="0"/>
              </a:rPr>
              <a:t>The Vector class implements a </a:t>
            </a:r>
            <a:r>
              <a:rPr lang="en-US" sz="1500" dirty="0" err="1" smtClean="0">
                <a:latin typeface="+mj-lt"/>
                <a:cs typeface="Arial" pitchFamily="34" charset="0"/>
              </a:rPr>
              <a:t>growable</a:t>
            </a:r>
            <a:r>
              <a:rPr lang="en-US" sz="1500" dirty="0" smtClean="0">
                <a:latin typeface="+mj-lt"/>
                <a:cs typeface="Arial" pitchFamily="34" charset="0"/>
              </a:rPr>
              <a:t> array of objects. Similar to array, elements of Vector can be accessed using an integer index. However, the size of a Vector can grow or shrink as needed to accommodate adding and removing items after the Vector has been created.</a:t>
            </a:r>
          </a:p>
          <a:p>
            <a:r>
              <a:rPr lang="en-US" sz="1500" dirty="0" smtClean="0">
                <a:latin typeface="+mj-lt"/>
                <a:cs typeface="Arial" pitchFamily="34" charset="0"/>
              </a:rPr>
              <a:t>Vector is synchronized which means it is suitable for thread-safe operations but it gives poor performance when used in multi-thread environment. It is recommended to use </a:t>
            </a:r>
            <a:r>
              <a:rPr lang="en-US" sz="1500" dirty="0" err="1" smtClean="0">
                <a:latin typeface="+mj-lt"/>
                <a:cs typeface="Arial" pitchFamily="34" charset="0"/>
              </a:rPr>
              <a:t>ArrayList</a:t>
            </a:r>
            <a:r>
              <a:rPr lang="en-US" sz="1500" dirty="0" smtClean="0">
                <a:latin typeface="+mj-lt"/>
                <a:cs typeface="Arial" pitchFamily="34" charset="0"/>
              </a:rPr>
              <a:t> (it is non-synchronized, gives good performance)  in place of Vector when there is no need of thread-safe operations</a:t>
            </a:r>
          </a:p>
          <a:p>
            <a:pPr eaLnBrk="0" fontAlgn="base" hangingPunct="0">
              <a:spcBef>
                <a:spcPct val="0"/>
              </a:spcBef>
              <a:spcAft>
                <a:spcPct val="0"/>
              </a:spcAft>
            </a:pPr>
            <a:endParaRPr lang="en-US" sz="1500" dirty="0" smtClean="0">
              <a:latin typeface="+mj-lt"/>
              <a:cs typeface="Arial" pitchFamily="34" charset="0"/>
            </a:endParaRPr>
          </a:p>
          <a:p>
            <a:r>
              <a:rPr lang="en-US" sz="1500" b="1" u="sng" dirty="0" smtClean="0"/>
              <a:t>The List interface extends Collection and declares the behavior of a collection that stores a sequence of elements:-</a:t>
            </a:r>
          </a:p>
          <a:p>
            <a:endParaRPr lang="en-US" sz="1500" dirty="0" smtClean="0"/>
          </a:p>
          <a:p>
            <a:pPr>
              <a:buFont typeface="Arial" pitchFamily="34" charset="0"/>
              <a:buChar char="•"/>
            </a:pPr>
            <a:r>
              <a:rPr lang="en-US" sz="1500" dirty="0" smtClean="0"/>
              <a:t>Elements can be inserted or accessed by their position in the list, using a zero-based index.</a:t>
            </a:r>
          </a:p>
          <a:p>
            <a:pPr>
              <a:buFont typeface="Arial" pitchFamily="34" charset="0"/>
              <a:buChar char="•"/>
            </a:pPr>
            <a:r>
              <a:rPr lang="en-US" sz="1500" dirty="0" smtClean="0"/>
              <a:t>A list may contain duplicate elements.</a:t>
            </a:r>
          </a:p>
          <a:p>
            <a:pPr>
              <a:buFont typeface="Arial" pitchFamily="34" charset="0"/>
              <a:buChar char="•"/>
            </a:pPr>
            <a:endParaRPr lang="en-US" sz="1500" dirty="0" smtClean="0"/>
          </a:p>
          <a:p>
            <a:pPr>
              <a:buFont typeface="Arial" pitchFamily="34" charset="0"/>
              <a:buChar char="•"/>
            </a:pPr>
            <a:r>
              <a:rPr lang="en-US" sz="1500" dirty="0" smtClean="0"/>
              <a:t>In addition to the methods defined by </a:t>
            </a:r>
            <a:r>
              <a:rPr lang="en-US" sz="1500" b="1" dirty="0" smtClean="0"/>
              <a:t>Collection</a:t>
            </a:r>
            <a:r>
              <a:rPr lang="en-US" sz="1500" dirty="0" smtClean="0"/>
              <a:t>, List defines some of its own, which are summarized in the following table.</a:t>
            </a:r>
          </a:p>
          <a:p>
            <a:pPr>
              <a:buFont typeface="Arial" pitchFamily="34" charset="0"/>
              <a:buChar char="•"/>
            </a:pPr>
            <a:endParaRPr lang="en-US" sz="1500" dirty="0" smtClean="0"/>
          </a:p>
          <a:p>
            <a:pPr>
              <a:buFont typeface="Arial" pitchFamily="34" charset="0"/>
              <a:buChar char="•"/>
            </a:pPr>
            <a:r>
              <a:rPr lang="en-US" sz="1500" dirty="0" smtClean="0"/>
              <a:t>Several of the list methods will throw an </a:t>
            </a:r>
            <a:r>
              <a:rPr lang="en-US" sz="1500" dirty="0" err="1" smtClean="0"/>
              <a:t>UnsupportedOperationException</a:t>
            </a:r>
            <a:r>
              <a:rPr lang="en-US" sz="1500" dirty="0" smtClean="0"/>
              <a:t> if the collection cannot be modified, and a </a:t>
            </a:r>
            <a:r>
              <a:rPr lang="en-US" sz="1500" dirty="0" err="1" smtClean="0"/>
              <a:t>ClassCastException</a:t>
            </a:r>
            <a:r>
              <a:rPr lang="en-US" sz="1500" dirty="0" smtClean="0"/>
              <a:t> is generated when one object is incompatible with another.</a:t>
            </a:r>
            <a:endParaRPr kumimoji="0" lang="en-US" sz="15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9.3.6-Java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140777"/>
            <a:ext cx="8991600" cy="68788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b="1" u="sng" dirty="0" smtClean="0">
                <a:latin typeface="+mj-lt"/>
                <a:cs typeface="Arial" pitchFamily="34" charset="0"/>
              </a:rPr>
              <a:t>List -ArrayList-1</a:t>
            </a:r>
          </a:p>
          <a:p>
            <a:pPr eaLnBrk="0" fontAlgn="base" hangingPunct="0">
              <a:spcBef>
                <a:spcPct val="0"/>
              </a:spcBef>
              <a:spcAft>
                <a:spcPct val="0"/>
              </a:spcAft>
            </a:pPr>
            <a:r>
              <a:rPr lang="en-US" sz="1500" dirty="0" err="1" smtClean="0">
                <a:latin typeface="+mj-lt"/>
                <a:cs typeface="Arial" pitchFamily="34" charset="0"/>
              </a:rPr>
              <a:t>ArrayList</a:t>
            </a:r>
            <a:r>
              <a:rPr lang="en-US" sz="1500" dirty="0" smtClean="0">
                <a:latin typeface="+mj-lt"/>
                <a:cs typeface="Arial" pitchFamily="34" charset="0"/>
              </a:rPr>
              <a:t> is a resizable-array implementation of the List interface. It implements all optional list operations, and permits all elements, including null. In addition to implementing the List interface, this class provides methods to manipulate the size of the array that is used internally to store the list. Java </a:t>
            </a:r>
            <a:r>
              <a:rPr lang="en-US" sz="1500" dirty="0" err="1" smtClean="0">
                <a:latin typeface="+mj-lt"/>
                <a:cs typeface="Arial" pitchFamily="34" charset="0"/>
              </a:rPr>
              <a:t>ArrayList</a:t>
            </a:r>
            <a:r>
              <a:rPr lang="en-US" sz="1500" dirty="0" smtClean="0">
                <a:latin typeface="+mj-lt"/>
                <a:cs typeface="Arial" pitchFamily="34" charset="0"/>
              </a:rPr>
              <a:t> class uses a dynamic array for storing the elements. It inherits </a:t>
            </a:r>
            <a:r>
              <a:rPr lang="en-US" sz="1500" dirty="0" err="1" smtClean="0">
                <a:latin typeface="+mj-lt"/>
                <a:cs typeface="Arial" pitchFamily="34" charset="0"/>
              </a:rPr>
              <a:t>AbstractList</a:t>
            </a:r>
            <a:r>
              <a:rPr lang="en-US" sz="1500" dirty="0" smtClean="0">
                <a:latin typeface="+mj-lt"/>
                <a:cs typeface="Arial" pitchFamily="34" charset="0"/>
              </a:rPr>
              <a:t> class and implements List interface.</a:t>
            </a:r>
          </a:p>
          <a:p>
            <a:pPr eaLnBrk="0" fontAlgn="base" hangingPunct="0">
              <a:spcBef>
                <a:spcPct val="0"/>
              </a:spcBef>
              <a:spcAft>
                <a:spcPct val="0"/>
              </a:spcAft>
            </a:pPr>
            <a:r>
              <a:rPr lang="en-US" sz="1500" dirty="0" smtClean="0">
                <a:latin typeface="+mj-lt"/>
                <a:cs typeface="Arial" pitchFamily="34" charset="0"/>
              </a:rPr>
              <a:t> </a:t>
            </a:r>
          </a:p>
          <a:p>
            <a:pPr eaLnBrk="0" fontAlgn="base" hangingPunct="0">
              <a:spcBef>
                <a:spcPct val="0"/>
              </a:spcBef>
              <a:spcAft>
                <a:spcPct val="0"/>
              </a:spcAft>
            </a:pPr>
            <a:r>
              <a:rPr lang="en-US" sz="1500" b="1" u="sng" dirty="0" smtClean="0">
                <a:latin typeface="+mj-lt"/>
                <a:cs typeface="Arial" pitchFamily="34" charset="0"/>
              </a:rPr>
              <a:t>The important points about Java </a:t>
            </a:r>
            <a:r>
              <a:rPr lang="en-US" sz="1500" b="1" u="sng" dirty="0" err="1" smtClean="0">
                <a:latin typeface="+mj-lt"/>
                <a:cs typeface="Arial" pitchFamily="34" charset="0"/>
              </a:rPr>
              <a:t>ArrayList</a:t>
            </a:r>
            <a:r>
              <a:rPr lang="en-US" sz="1500" b="1" u="sng" dirty="0" smtClean="0">
                <a:latin typeface="+mj-lt"/>
                <a:cs typeface="Arial" pitchFamily="34" charset="0"/>
              </a:rPr>
              <a:t> class are:</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Java </a:t>
            </a:r>
            <a:r>
              <a:rPr lang="en-US" sz="1500" dirty="0" err="1" smtClean="0">
                <a:latin typeface="+mj-lt"/>
                <a:cs typeface="Arial" pitchFamily="34" charset="0"/>
              </a:rPr>
              <a:t>ArrayList</a:t>
            </a:r>
            <a:r>
              <a:rPr lang="en-US" sz="1500" dirty="0" smtClean="0">
                <a:latin typeface="+mj-lt"/>
                <a:cs typeface="Arial" pitchFamily="34" charset="0"/>
              </a:rPr>
              <a:t> class can contain duplicate elements.</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Java </a:t>
            </a:r>
            <a:r>
              <a:rPr lang="en-US" sz="1500" dirty="0" err="1" smtClean="0">
                <a:latin typeface="+mj-lt"/>
                <a:cs typeface="Arial" pitchFamily="34" charset="0"/>
              </a:rPr>
              <a:t>ArrayList</a:t>
            </a:r>
            <a:r>
              <a:rPr lang="en-US" sz="1500" dirty="0" smtClean="0">
                <a:latin typeface="+mj-lt"/>
                <a:cs typeface="Arial" pitchFamily="34" charset="0"/>
              </a:rPr>
              <a:t> class maintains insertion order.</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Java </a:t>
            </a:r>
            <a:r>
              <a:rPr lang="en-US" sz="1500" dirty="0" err="1" smtClean="0">
                <a:latin typeface="+mj-lt"/>
                <a:cs typeface="Arial" pitchFamily="34" charset="0"/>
              </a:rPr>
              <a:t>ArrayList</a:t>
            </a:r>
            <a:r>
              <a:rPr lang="en-US" sz="1500" dirty="0" smtClean="0">
                <a:latin typeface="+mj-lt"/>
                <a:cs typeface="Arial" pitchFamily="34" charset="0"/>
              </a:rPr>
              <a:t> class is non synchronized.</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Java </a:t>
            </a:r>
            <a:r>
              <a:rPr lang="en-US" sz="1500" dirty="0" err="1" smtClean="0">
                <a:latin typeface="+mj-lt"/>
                <a:cs typeface="Arial" pitchFamily="34" charset="0"/>
              </a:rPr>
              <a:t>ArrayList</a:t>
            </a:r>
            <a:r>
              <a:rPr lang="en-US" sz="1500" dirty="0" smtClean="0">
                <a:latin typeface="+mj-lt"/>
                <a:cs typeface="Arial" pitchFamily="34" charset="0"/>
              </a:rPr>
              <a:t> allows random access because array works at the index basis.</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In Java </a:t>
            </a:r>
            <a:r>
              <a:rPr lang="en-US" sz="1500" dirty="0" err="1" smtClean="0">
                <a:latin typeface="+mj-lt"/>
                <a:cs typeface="Arial" pitchFamily="34" charset="0"/>
              </a:rPr>
              <a:t>ArrayList</a:t>
            </a:r>
            <a:r>
              <a:rPr lang="en-US" sz="1500" dirty="0" smtClean="0">
                <a:latin typeface="+mj-lt"/>
                <a:cs typeface="Arial" pitchFamily="34" charset="0"/>
              </a:rPr>
              <a:t> class, manipulation is slow because a lot of shifting needs to be occurred if any element is removed from the array list.</a:t>
            </a:r>
          </a:p>
          <a:p>
            <a:pPr eaLnBrk="0" fontAlgn="base" hangingPunct="0">
              <a:spcBef>
                <a:spcPct val="0"/>
              </a:spcBef>
              <a:spcAft>
                <a:spcPct val="0"/>
              </a:spcAft>
              <a:buFont typeface="Arial" pitchFamily="34" charset="0"/>
              <a:buChar char="•"/>
            </a:pPr>
            <a:endParaRPr lang="en-US" sz="1500" dirty="0" smtClean="0">
              <a:latin typeface="+mj-lt"/>
              <a:cs typeface="Arial" pitchFamily="34" charset="0"/>
            </a:endParaRPr>
          </a:p>
          <a:p>
            <a:r>
              <a:rPr lang="en-US" sz="1500" dirty="0" err="1" smtClean="0"/>
              <a:t>ArrayList</a:t>
            </a:r>
            <a:r>
              <a:rPr lang="en-US" sz="1500" dirty="0" smtClean="0"/>
              <a:t> al=</a:t>
            </a:r>
            <a:r>
              <a:rPr lang="en-US" sz="1500" b="1" dirty="0" smtClean="0"/>
              <a:t>new</a:t>
            </a:r>
            <a:r>
              <a:rPr lang="en-US" sz="1500" dirty="0" smtClean="0"/>
              <a:t> </a:t>
            </a:r>
            <a:r>
              <a:rPr lang="en-US" sz="1500" dirty="0" err="1" smtClean="0"/>
              <a:t>ArrayList</a:t>
            </a:r>
            <a:r>
              <a:rPr lang="en-US" sz="1500" dirty="0" smtClean="0"/>
              <a:t>(); 	//creating old non-generic </a:t>
            </a:r>
            <a:r>
              <a:rPr lang="en-US" sz="1500" dirty="0" err="1" smtClean="0"/>
              <a:t>arraylist</a:t>
            </a:r>
            <a:r>
              <a:rPr lang="en-US" sz="1500" dirty="0" smtClean="0"/>
              <a:t>  </a:t>
            </a:r>
          </a:p>
          <a:p>
            <a:r>
              <a:rPr lang="en-US" sz="1500" dirty="0" err="1" smtClean="0"/>
              <a:t>ArrayList</a:t>
            </a:r>
            <a:r>
              <a:rPr lang="en-US" sz="1500" dirty="0" smtClean="0"/>
              <a:t>&lt;String&gt; al=</a:t>
            </a:r>
            <a:r>
              <a:rPr lang="en-US" sz="1500" b="1" dirty="0" smtClean="0"/>
              <a:t>new</a:t>
            </a:r>
            <a:r>
              <a:rPr lang="en-US" sz="1500" dirty="0" smtClean="0"/>
              <a:t> </a:t>
            </a:r>
            <a:r>
              <a:rPr lang="en-US" sz="1500" dirty="0" err="1" smtClean="0"/>
              <a:t>ArrayList</a:t>
            </a:r>
            <a:r>
              <a:rPr lang="en-US" sz="1500" dirty="0" smtClean="0"/>
              <a:t>&lt;String&gt;(); //creating new generic </a:t>
            </a:r>
            <a:r>
              <a:rPr lang="en-US" sz="1500" dirty="0" err="1" smtClean="0"/>
              <a:t>arraylist</a:t>
            </a:r>
            <a:r>
              <a:rPr lang="en-US" sz="1500" dirty="0" smtClean="0"/>
              <a:t>  </a:t>
            </a:r>
          </a:p>
          <a:p>
            <a:r>
              <a:rPr lang="en-US" sz="1600" dirty="0" err="1" smtClean="0"/>
              <a:t>races.add</a:t>
            </a:r>
            <a:r>
              <a:rPr lang="en-US" sz="1600" dirty="0" smtClean="0"/>
              <a:t>(s);</a:t>
            </a:r>
            <a:endParaRPr lang="en-US" sz="1500" dirty="0" smtClean="0"/>
          </a:p>
          <a:p>
            <a:pPr eaLnBrk="0" fontAlgn="base" hangingPunct="0">
              <a:spcBef>
                <a:spcPct val="0"/>
              </a:spcBef>
              <a:spcAft>
                <a:spcPct val="0"/>
              </a:spcAft>
            </a:pPr>
            <a:endParaRPr lang="en-US" sz="1500" dirty="0" smtClean="0">
              <a:latin typeface="+mj-lt"/>
              <a:cs typeface="Arial" pitchFamily="34" charset="0"/>
            </a:endParaRPr>
          </a:p>
          <a:p>
            <a:pPr eaLnBrk="0" fontAlgn="base" hangingPunct="0">
              <a:spcBef>
                <a:spcPct val="0"/>
              </a:spcBef>
              <a:spcAft>
                <a:spcPct val="0"/>
              </a:spcAft>
            </a:pPr>
            <a:r>
              <a:rPr lang="en-US" sz="1500" b="1" u="sng" dirty="0" err="1" smtClean="0">
                <a:latin typeface="+mj-lt"/>
                <a:cs typeface="Arial" pitchFamily="34" charset="0"/>
              </a:rPr>
              <a:t>ArrayList</a:t>
            </a:r>
            <a:r>
              <a:rPr lang="en-US" sz="1500" b="1" u="sng" dirty="0" smtClean="0">
                <a:latin typeface="+mj-lt"/>
                <a:cs typeface="Arial" pitchFamily="34" charset="0"/>
              </a:rPr>
              <a:t> class provides methods for basic array operations:</a:t>
            </a: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add( Object o ) - puts reference to object into </a:t>
            </a:r>
            <a:r>
              <a:rPr lang="en-US" sz="1500" dirty="0" err="1" smtClean="0">
                <a:latin typeface="+mj-lt"/>
                <a:cs typeface="Arial" pitchFamily="34" charset="0"/>
              </a:rPr>
              <a:t>ArrayList</a:t>
            </a:r>
            <a:endParaRPr lang="en-US" sz="1500" dirty="0" smtClean="0">
              <a:latin typeface="+mj-lt"/>
              <a:cs typeface="Arial" pitchFamily="34" charset="0"/>
            </a:endParaRP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get( </a:t>
            </a:r>
            <a:r>
              <a:rPr lang="en-US" sz="1500" dirty="0" err="1" smtClean="0">
                <a:latin typeface="+mj-lt"/>
                <a:cs typeface="Arial" pitchFamily="34" charset="0"/>
              </a:rPr>
              <a:t>int</a:t>
            </a:r>
            <a:r>
              <a:rPr lang="en-US" sz="1500" dirty="0" smtClean="0">
                <a:latin typeface="+mj-lt"/>
                <a:cs typeface="Arial" pitchFamily="34" charset="0"/>
              </a:rPr>
              <a:t> index ) - retrieves object reference from </a:t>
            </a:r>
            <a:r>
              <a:rPr lang="en-US" sz="1500" dirty="0" err="1" smtClean="0">
                <a:latin typeface="+mj-lt"/>
                <a:cs typeface="Arial" pitchFamily="34" charset="0"/>
              </a:rPr>
              <a:t>ArrayList</a:t>
            </a:r>
            <a:r>
              <a:rPr lang="en-US" sz="1500" dirty="0" smtClean="0">
                <a:latin typeface="+mj-lt"/>
                <a:cs typeface="Arial" pitchFamily="34" charset="0"/>
              </a:rPr>
              <a:t> index position</a:t>
            </a: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size() - returns </a:t>
            </a:r>
            <a:r>
              <a:rPr lang="en-US" sz="1500" dirty="0" err="1" smtClean="0">
                <a:latin typeface="+mj-lt"/>
                <a:cs typeface="Arial" pitchFamily="34" charset="0"/>
              </a:rPr>
              <a:t>ArrayList</a:t>
            </a:r>
            <a:r>
              <a:rPr lang="en-US" sz="1500" dirty="0" smtClean="0">
                <a:latin typeface="+mj-lt"/>
                <a:cs typeface="Arial" pitchFamily="34" charset="0"/>
              </a:rPr>
              <a:t> size</a:t>
            </a: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remove( </a:t>
            </a:r>
            <a:r>
              <a:rPr lang="en-US" sz="1500" dirty="0" err="1" smtClean="0">
                <a:latin typeface="+mj-lt"/>
                <a:cs typeface="Arial" pitchFamily="34" charset="0"/>
              </a:rPr>
              <a:t>int</a:t>
            </a:r>
            <a:r>
              <a:rPr lang="en-US" sz="1500" dirty="0" smtClean="0">
                <a:latin typeface="+mj-lt"/>
                <a:cs typeface="Arial" pitchFamily="34" charset="0"/>
              </a:rPr>
              <a:t> index ) - removes the element at the specified position in this list. Shifts any subsequent elements to the left and returns the element that was removed from the list.</a:t>
            </a:r>
          </a:p>
          <a:p>
            <a:pPr lvl="0" eaLnBrk="0" fontAlgn="base" hangingPunct="0">
              <a:spcBef>
                <a:spcPct val="0"/>
              </a:spcBef>
              <a:spcAft>
                <a:spcPct val="0"/>
              </a:spcAft>
              <a:buFont typeface="Arial" pitchFamily="34" charset="0"/>
              <a:buChar char="•"/>
            </a:pPr>
            <a:r>
              <a:rPr lang="en-US" sz="1500" dirty="0" err="1" smtClean="0">
                <a:latin typeface="+mj-lt"/>
                <a:cs typeface="Arial" pitchFamily="34" charset="0"/>
              </a:rPr>
              <a:t>indexOf</a:t>
            </a:r>
            <a:r>
              <a:rPr lang="en-US" sz="1500" dirty="0" smtClean="0">
                <a:latin typeface="+mj-lt"/>
                <a:cs typeface="Arial" pitchFamily="34" charset="0"/>
              </a:rPr>
              <a:t>( Object o) - finds the index in this list of the first occurrence of the specified element</a:t>
            </a: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clear() - removes all of the elements</a:t>
            </a:r>
          </a:p>
          <a:p>
            <a:pPr eaLnBrk="0" fontAlgn="base" hangingPunct="0">
              <a:spcBef>
                <a:spcPct val="0"/>
              </a:spcBef>
              <a:spcAft>
                <a:spcPct val="0"/>
              </a:spcAft>
              <a:buFont typeface="Arial" pitchFamily="34" charset="0"/>
              <a:buChar char="•"/>
            </a:pPr>
            <a:endParaRPr lang="en-US" sz="1500" dirty="0" smtClean="0">
              <a:latin typeface="+mj-lt"/>
              <a:cs typeface="Arial" pitchFamily="34" charset="0"/>
            </a:endParaRPr>
          </a:p>
          <a:p>
            <a:pPr eaLnBrk="0" fontAlgn="base" hangingPunct="0">
              <a:spcBef>
                <a:spcPct val="0"/>
              </a:spcBef>
              <a:spcAft>
                <a:spcPct val="0"/>
              </a:spcAft>
            </a:pPr>
            <a:endParaRPr lang="en-US" sz="1500" dirty="0" smtClean="0">
              <a:latin typeface="+mj-lt"/>
              <a:cs typeface="Arial" pitchFamily="34" charset="0"/>
            </a:endParaRPr>
          </a:p>
          <a:p>
            <a:pPr eaLnBrk="0" fontAlgn="base" hangingPunct="0">
              <a:spcBef>
                <a:spcPct val="0"/>
              </a:spcBef>
              <a:spcAft>
                <a:spcPct val="0"/>
              </a:spcAft>
            </a:pP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5" name="Object 4"/>
          <p:cNvGraphicFramePr>
            <a:graphicFrameLocks noChangeAspect="1"/>
          </p:cNvGraphicFramePr>
          <p:nvPr/>
        </p:nvGraphicFramePr>
        <p:xfrm>
          <a:off x="7086600" y="5943600"/>
          <a:ext cx="1408113" cy="687387"/>
        </p:xfrm>
        <a:graphic>
          <a:graphicData uri="http://schemas.openxmlformats.org/presentationml/2006/ole">
            <mc:AlternateContent xmlns:mc="http://schemas.openxmlformats.org/markup-compatibility/2006">
              <mc:Choice xmlns:v="urn:schemas-microsoft-com:vml" Requires="v">
                <p:oleObj spid="_x0000_s47114" name="Packager Shell Object" showAsIcon="1" r:id="rId3" imgW="1408680" imgH="686880" progId="Package">
                  <p:embed/>
                </p:oleObj>
              </mc:Choice>
              <mc:Fallback>
                <p:oleObj name="Packager Shell Object" showAsIcon="1" r:id="rId3" imgW="1408680" imgH="6868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5943600"/>
                        <a:ext cx="14081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9.3.7-Java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6" name="Table 5"/>
          <p:cNvGraphicFramePr>
            <a:graphicFrameLocks noGrp="1"/>
          </p:cNvGraphicFramePr>
          <p:nvPr/>
        </p:nvGraphicFramePr>
        <p:xfrm>
          <a:off x="152400" y="685802"/>
          <a:ext cx="8839200" cy="5324891"/>
        </p:xfrm>
        <a:graphic>
          <a:graphicData uri="http://schemas.openxmlformats.org/drawingml/2006/table">
            <a:tbl>
              <a:tblPr/>
              <a:tblGrid>
                <a:gridCol w="4368605">
                  <a:extLst>
                    <a:ext uri="{9D8B030D-6E8A-4147-A177-3AD203B41FA5}">
                      <a16:colId xmlns:a16="http://schemas.microsoft.com/office/drawing/2014/main" val="20000"/>
                    </a:ext>
                  </a:extLst>
                </a:gridCol>
                <a:gridCol w="4470595">
                  <a:extLst>
                    <a:ext uri="{9D8B030D-6E8A-4147-A177-3AD203B41FA5}">
                      <a16:colId xmlns:a16="http://schemas.microsoft.com/office/drawing/2014/main" val="20001"/>
                    </a:ext>
                  </a:extLst>
                </a:gridCol>
              </a:tblGrid>
              <a:tr h="552617">
                <a:tc>
                  <a:txBody>
                    <a:bodyPr/>
                    <a:lstStyle/>
                    <a:p>
                      <a:pPr marL="0" marR="0">
                        <a:lnSpc>
                          <a:spcPct val="115000"/>
                        </a:lnSpc>
                        <a:spcBef>
                          <a:spcPts val="0"/>
                        </a:spcBef>
                        <a:spcAft>
                          <a:spcPts val="0"/>
                        </a:spcAft>
                      </a:pPr>
                      <a:r>
                        <a:rPr lang="en-US" sz="1500" dirty="0">
                          <a:latin typeface="Calibri"/>
                          <a:ea typeface="Times New Roman"/>
                          <a:cs typeface="Times New Roman"/>
                        </a:rPr>
                        <a:t/>
                      </a:r>
                      <a:br>
                        <a:rPr lang="en-US" sz="1500" dirty="0">
                          <a:latin typeface="Calibri"/>
                          <a:ea typeface="Times New Roman"/>
                          <a:cs typeface="Times New Roman"/>
                        </a:rPr>
                      </a:br>
                      <a:r>
                        <a:rPr lang="en-US" sz="1500" b="1" dirty="0">
                          <a:solidFill>
                            <a:srgbClr val="000000"/>
                          </a:solidFill>
                          <a:latin typeface="Times New Roman"/>
                          <a:ea typeface="Times New Roman"/>
                          <a:cs typeface="Times New Roman"/>
                        </a:rPr>
                        <a:t>Array</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500" b="1">
                          <a:solidFill>
                            <a:srgbClr val="000000"/>
                          </a:solidFill>
                          <a:latin typeface="Times New Roman"/>
                          <a:ea typeface="Times New Roman"/>
                          <a:cs typeface="Times New Roman"/>
                        </a:rPr>
                        <a:t>ArrayList</a:t>
                      </a:r>
                      <a:endParaRPr lang="en-US" sz="1500">
                        <a:latin typeface="Calibri"/>
                        <a:ea typeface="Calibri"/>
                        <a:cs typeface="Times New Roman"/>
                      </a:endParaRPr>
                    </a:p>
                  </a:txBody>
                  <a:tcPr marL="63305" marR="63305"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722151">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Arrays are static in nature. Arrays are fixed length data structures. You can’t change their size once they are created.</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ArrayList is dynamic in nature. Its size is automatically increased if you add elements beyond its capacity.</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5147">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Arrays can hold both primitives as well as objects.</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can hold only objects.</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23662">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Arrays can be iterated only through </a:t>
                      </a:r>
                      <a:r>
                        <a:rPr lang="en-US" sz="1500" i="1" dirty="0">
                          <a:solidFill>
                            <a:srgbClr val="444444"/>
                          </a:solidFill>
                          <a:latin typeface="Trebuchet MS"/>
                          <a:ea typeface="Times New Roman"/>
                          <a:cs typeface="Times New Roman"/>
                        </a:rPr>
                        <a:t>for</a:t>
                      </a:r>
                      <a:r>
                        <a:rPr lang="en-US" sz="1500" dirty="0">
                          <a:solidFill>
                            <a:srgbClr val="444444"/>
                          </a:solidFill>
                          <a:latin typeface="Trebuchet MS"/>
                          <a:ea typeface="Times New Roman"/>
                          <a:cs typeface="Times New Roman"/>
                        </a:rPr>
                        <a:t> loop or </a:t>
                      </a:r>
                      <a:r>
                        <a:rPr lang="en-US" sz="1500" i="1" dirty="0">
                          <a:solidFill>
                            <a:srgbClr val="444444"/>
                          </a:solidFill>
                          <a:latin typeface="Trebuchet MS"/>
                          <a:ea typeface="Times New Roman"/>
                          <a:cs typeface="Times New Roman"/>
                        </a:rPr>
                        <a:t>for-each</a:t>
                      </a:r>
                      <a:r>
                        <a:rPr lang="en-US" sz="1500" dirty="0">
                          <a:solidFill>
                            <a:srgbClr val="444444"/>
                          </a:solidFill>
                          <a:latin typeface="Trebuchet MS"/>
                          <a:ea typeface="Times New Roman"/>
                          <a:cs typeface="Times New Roman"/>
                        </a:rPr>
                        <a:t> loop.</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ArrayList provides iterators to iterate through their elements.</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18637">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The size of an array is checked using </a:t>
                      </a:r>
                      <a:r>
                        <a:rPr lang="en-US" sz="1500" i="1" dirty="0">
                          <a:solidFill>
                            <a:srgbClr val="444444"/>
                          </a:solidFill>
                          <a:latin typeface="Trebuchet MS"/>
                          <a:ea typeface="Times New Roman"/>
                          <a:cs typeface="Times New Roman"/>
                        </a:rPr>
                        <a:t>length </a:t>
                      </a:r>
                      <a:r>
                        <a:rPr lang="en-US" sz="1500" dirty="0">
                          <a:solidFill>
                            <a:srgbClr val="444444"/>
                          </a:solidFill>
                          <a:latin typeface="Trebuchet MS"/>
                          <a:ea typeface="Times New Roman"/>
                          <a:cs typeface="Times New Roman"/>
                        </a:rPr>
                        <a:t>attribute.</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The size of an ArrayList can be checked using </a:t>
                      </a:r>
                      <a:r>
                        <a:rPr lang="en-US" sz="1500" i="1">
                          <a:solidFill>
                            <a:srgbClr val="444444"/>
                          </a:solidFill>
                          <a:latin typeface="Trebuchet MS"/>
                          <a:ea typeface="Times New Roman"/>
                          <a:cs typeface="Times New Roman"/>
                        </a:rPr>
                        <a:t>size()</a:t>
                      </a:r>
                      <a:r>
                        <a:rPr lang="en-US" sz="1500">
                          <a:solidFill>
                            <a:srgbClr val="444444"/>
                          </a:solidFill>
                          <a:latin typeface="Trebuchet MS"/>
                          <a:ea typeface="Times New Roman"/>
                          <a:cs typeface="Times New Roman"/>
                        </a:rPr>
                        <a:t> method.</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722151">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Array gives constant time performance for both add and get operations.</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also gives constant time performance for both add and get operations provided adding an element doesn’t trigger resize.</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6308">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Arrays don’t support generics.</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supports generics.</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76308">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Arrays are not type safe.</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are type safe.</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7"/>
                  </a:ext>
                </a:extLst>
              </a:tr>
              <a:tr h="276308">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Arrays can be multi-dimensional.</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can’t be multi-dimensional.</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66308">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Elements are added using assignment operator.</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Elements are added using add() method.</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9.3.8-Java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7" name="Table 6"/>
          <p:cNvGraphicFramePr>
            <a:graphicFrameLocks noGrp="1"/>
          </p:cNvGraphicFramePr>
          <p:nvPr/>
        </p:nvGraphicFramePr>
        <p:xfrm>
          <a:off x="228600" y="3200400"/>
          <a:ext cx="8763000" cy="3574624"/>
        </p:xfrm>
        <a:graphic>
          <a:graphicData uri="http://schemas.openxmlformats.org/drawingml/2006/table">
            <a:tbl>
              <a:tblPr/>
              <a:tblGrid>
                <a:gridCol w="22098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198297">
                <a:tc>
                  <a:txBody>
                    <a:bodyPr/>
                    <a:lstStyle/>
                    <a:p>
                      <a:pPr algn="l" fontAlgn="t"/>
                      <a:r>
                        <a:rPr lang="en-US" sz="1200" dirty="0" smtClean="0">
                          <a:solidFill>
                            <a:srgbClr val="000000"/>
                          </a:solidFill>
                          <a:latin typeface="times new roman"/>
                        </a:rPr>
                        <a:t>Linked List Methods</a:t>
                      </a:r>
                      <a:endParaRPr lang="en-US" sz="1200" dirty="0">
                        <a:solidFill>
                          <a:srgbClr val="000000"/>
                        </a:solidFill>
                        <a:latin typeface="times new roman"/>
                      </a:endParaRPr>
                    </a:p>
                  </a:txBody>
                  <a:tcPr marL="49885" marR="49885" marT="49885" marB="49885">
                    <a:lnL w="9525" cap="flat" cmpd="sng" algn="ctr">
                      <a:solidFill>
                        <a:srgbClr val="10E934"/>
                      </a:solidFill>
                      <a:prstDash val="solid"/>
                      <a:round/>
                      <a:headEnd type="none" w="med" len="med"/>
                      <a:tailEnd type="none" w="med" len="med"/>
                    </a:lnL>
                    <a:lnR w="9525" cap="flat" cmpd="sng" algn="ctr">
                      <a:solidFill>
                        <a:srgbClr val="10E934"/>
                      </a:solidFill>
                      <a:prstDash val="solid"/>
                      <a:round/>
                      <a:headEnd type="none" w="med" len="med"/>
                      <a:tailEnd type="none" w="med" len="med"/>
                    </a:lnR>
                    <a:lnT w="9525" cap="flat" cmpd="sng" algn="ctr">
                      <a:solidFill>
                        <a:srgbClr val="10E93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dirty="0">
                          <a:solidFill>
                            <a:srgbClr val="000000"/>
                          </a:solidFill>
                          <a:latin typeface="times new roman"/>
                        </a:rPr>
                        <a:t>Description</a:t>
                      </a:r>
                    </a:p>
                  </a:txBody>
                  <a:tcPr marL="49885" marR="49885" marT="49885" marB="49885">
                    <a:lnL w="9525" cap="flat" cmpd="sng" algn="ctr">
                      <a:solidFill>
                        <a:srgbClr val="10E934"/>
                      </a:solidFill>
                      <a:prstDash val="solid"/>
                      <a:round/>
                      <a:headEnd type="none" w="med" len="med"/>
                      <a:tailEnd type="none" w="med" len="med"/>
                    </a:lnL>
                    <a:lnR w="9525" cap="flat" cmpd="sng" algn="ctr">
                      <a:solidFill>
                        <a:srgbClr val="10E934"/>
                      </a:solidFill>
                      <a:prstDash val="solid"/>
                      <a:round/>
                      <a:headEnd type="none" w="med" len="med"/>
                      <a:tailEnd type="none" w="med" len="med"/>
                    </a:lnR>
                    <a:lnT w="9525" cap="flat" cmpd="sng" algn="ctr">
                      <a:solidFill>
                        <a:srgbClr val="10E93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03267">
                <a:tc>
                  <a:txBody>
                    <a:bodyPr/>
                    <a:lstStyle/>
                    <a:p>
                      <a:pPr algn="just" fontAlgn="t"/>
                      <a:r>
                        <a:rPr lang="en-US" sz="1200" b="0" i="0" dirty="0">
                          <a:solidFill>
                            <a:srgbClr val="000000"/>
                          </a:solidFill>
                          <a:latin typeface="verdana"/>
                        </a:rPr>
                        <a:t>void add(</a:t>
                      </a:r>
                      <a:r>
                        <a:rPr lang="en-US" sz="1200" b="0" i="0" dirty="0" err="1">
                          <a:solidFill>
                            <a:srgbClr val="000000"/>
                          </a:solidFill>
                          <a:latin typeface="verdana"/>
                        </a:rPr>
                        <a:t>int</a:t>
                      </a:r>
                      <a:r>
                        <a:rPr lang="en-US" sz="1200" b="0" i="0" dirty="0">
                          <a:solidFill>
                            <a:srgbClr val="000000"/>
                          </a:solidFill>
                          <a:latin typeface="verdana"/>
                        </a:rPr>
                        <a:t> index, Object element)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latin typeface="verdana"/>
                        </a:rPr>
                        <a:t>It is used to insert the specified element at the specified position index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4966">
                <a:tc>
                  <a:txBody>
                    <a:bodyPr/>
                    <a:lstStyle/>
                    <a:p>
                      <a:pPr algn="just" fontAlgn="t"/>
                      <a:r>
                        <a:rPr lang="en-US" sz="1200" b="0" i="0" dirty="0">
                          <a:solidFill>
                            <a:srgbClr val="000000"/>
                          </a:solidFill>
                          <a:latin typeface="verdana"/>
                        </a:rPr>
                        <a:t>void </a:t>
                      </a:r>
                      <a:r>
                        <a:rPr lang="en-US" sz="1200" b="0" i="0" dirty="0" err="1">
                          <a:solidFill>
                            <a:srgbClr val="000000"/>
                          </a:solidFill>
                          <a:latin typeface="verdana"/>
                        </a:rPr>
                        <a:t>addFirst</a:t>
                      </a:r>
                      <a:r>
                        <a:rPr lang="en-US" sz="1200" b="0" i="0" dirty="0">
                          <a:solidFill>
                            <a:srgbClr val="000000"/>
                          </a:solidFill>
                          <a:latin typeface="verdana"/>
                        </a:rPr>
                        <a:t>(Object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a:solidFill>
                            <a:srgbClr val="000000"/>
                          </a:solidFill>
                          <a:latin typeface="verdana"/>
                        </a:rPr>
                        <a:t>It is used to insert the given element at the beginning of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74966">
                <a:tc>
                  <a:txBody>
                    <a:bodyPr/>
                    <a:lstStyle/>
                    <a:p>
                      <a:pPr algn="just" fontAlgn="t"/>
                      <a:r>
                        <a:rPr lang="en-US" sz="1200" b="0" i="0" dirty="0">
                          <a:solidFill>
                            <a:srgbClr val="000000"/>
                          </a:solidFill>
                          <a:latin typeface="verdana"/>
                        </a:rPr>
                        <a:t>void </a:t>
                      </a:r>
                      <a:r>
                        <a:rPr lang="en-US" sz="1200" b="0" i="0" dirty="0" err="1">
                          <a:solidFill>
                            <a:srgbClr val="000000"/>
                          </a:solidFill>
                          <a:latin typeface="verdana"/>
                        </a:rPr>
                        <a:t>addLast</a:t>
                      </a:r>
                      <a:r>
                        <a:rPr lang="en-US" sz="1200" b="0" i="0" dirty="0">
                          <a:solidFill>
                            <a:srgbClr val="000000"/>
                          </a:solidFill>
                          <a:latin typeface="verdana"/>
                        </a:rPr>
                        <a:t>(Object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dirty="0">
                          <a:solidFill>
                            <a:srgbClr val="000000"/>
                          </a:solidFill>
                          <a:latin typeface="verdana"/>
                        </a:rPr>
                        <a:t>It is used to append the given element to the end of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74966">
                <a:tc>
                  <a:txBody>
                    <a:bodyPr/>
                    <a:lstStyle/>
                    <a:p>
                      <a:pPr algn="just" fontAlgn="t"/>
                      <a:r>
                        <a:rPr lang="en-US" sz="1200" b="0" i="0" dirty="0" err="1">
                          <a:solidFill>
                            <a:srgbClr val="000000"/>
                          </a:solidFill>
                          <a:latin typeface="verdana"/>
                        </a:rPr>
                        <a:t>int</a:t>
                      </a:r>
                      <a:r>
                        <a:rPr lang="en-US" sz="1200" b="0" i="0" dirty="0">
                          <a:solidFill>
                            <a:srgbClr val="000000"/>
                          </a:solidFill>
                          <a:latin typeface="verdana"/>
                        </a:rPr>
                        <a:t> size()</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dirty="0">
                          <a:solidFill>
                            <a:srgbClr val="000000"/>
                          </a:solidFill>
                          <a:latin typeface="verdana"/>
                        </a:rPr>
                        <a:t>It is used to return the number of elements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74966">
                <a:tc>
                  <a:txBody>
                    <a:bodyPr/>
                    <a:lstStyle/>
                    <a:p>
                      <a:pPr algn="just" fontAlgn="t"/>
                      <a:r>
                        <a:rPr lang="en-US" sz="1200" b="0" i="0" dirty="0" err="1">
                          <a:solidFill>
                            <a:srgbClr val="000000"/>
                          </a:solidFill>
                          <a:latin typeface="verdana"/>
                        </a:rPr>
                        <a:t>boolean</a:t>
                      </a:r>
                      <a:r>
                        <a:rPr lang="en-US" sz="1200" b="0" i="0" dirty="0">
                          <a:solidFill>
                            <a:srgbClr val="000000"/>
                          </a:solidFill>
                          <a:latin typeface="verdana"/>
                        </a:rPr>
                        <a:t> add(Object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dirty="0">
                          <a:solidFill>
                            <a:srgbClr val="000000"/>
                          </a:solidFill>
                          <a:latin typeface="verdana"/>
                        </a:rPr>
                        <a:t>It is used to append the specified element to the end of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74966">
                <a:tc>
                  <a:txBody>
                    <a:bodyPr/>
                    <a:lstStyle/>
                    <a:p>
                      <a:pPr algn="just" fontAlgn="t"/>
                      <a:r>
                        <a:rPr lang="en-US" sz="1200" b="0" i="0" dirty="0" err="1">
                          <a:solidFill>
                            <a:srgbClr val="000000"/>
                          </a:solidFill>
                          <a:latin typeface="verdana"/>
                        </a:rPr>
                        <a:t>boolean</a:t>
                      </a:r>
                      <a:r>
                        <a:rPr lang="en-US" sz="1200" b="0" i="0" dirty="0">
                          <a:solidFill>
                            <a:srgbClr val="000000"/>
                          </a:solidFill>
                          <a:latin typeface="verdana"/>
                        </a:rPr>
                        <a:t> contains(Object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dirty="0">
                          <a:solidFill>
                            <a:srgbClr val="000000"/>
                          </a:solidFill>
                          <a:latin typeface="verdana"/>
                        </a:rPr>
                        <a:t>It is used to return true if the list contains a specified element.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74966">
                <a:tc>
                  <a:txBody>
                    <a:bodyPr/>
                    <a:lstStyle/>
                    <a:p>
                      <a:pPr algn="just" fontAlgn="t"/>
                      <a:r>
                        <a:rPr lang="en-US" sz="1200" b="0" i="0" dirty="0" err="1">
                          <a:solidFill>
                            <a:srgbClr val="000000"/>
                          </a:solidFill>
                          <a:latin typeface="verdana"/>
                        </a:rPr>
                        <a:t>boolean</a:t>
                      </a:r>
                      <a:r>
                        <a:rPr lang="en-US" sz="1200" b="0" i="0" dirty="0">
                          <a:solidFill>
                            <a:srgbClr val="000000"/>
                          </a:solidFill>
                          <a:latin typeface="verdana"/>
                        </a:rPr>
                        <a:t> remove(Object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latin typeface="verdana"/>
                        </a:rPr>
                        <a:t>It is used to remove the first occurence of the specified element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74966">
                <a:tc>
                  <a:txBody>
                    <a:bodyPr/>
                    <a:lstStyle/>
                    <a:p>
                      <a:pPr algn="just" fontAlgn="t"/>
                      <a:r>
                        <a:rPr lang="en-US" sz="1200" b="0" i="0" dirty="0">
                          <a:solidFill>
                            <a:srgbClr val="000000"/>
                          </a:solidFill>
                          <a:latin typeface="verdana"/>
                        </a:rPr>
                        <a:t>Object </a:t>
                      </a:r>
                      <a:r>
                        <a:rPr lang="en-US" sz="1200" b="0" i="0" dirty="0" err="1">
                          <a:solidFill>
                            <a:srgbClr val="000000"/>
                          </a:solidFill>
                          <a:latin typeface="verdana"/>
                        </a:rPr>
                        <a:t>getFirst</a:t>
                      </a:r>
                      <a:r>
                        <a:rPr lang="en-US" sz="1200" b="0" i="0" dirty="0">
                          <a:solidFill>
                            <a:srgbClr val="000000"/>
                          </a:solidFill>
                          <a:latin typeface="verdana"/>
                        </a:rPr>
                        <a: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a:solidFill>
                            <a:srgbClr val="000000"/>
                          </a:solidFill>
                          <a:latin typeface="verdana"/>
                        </a:rPr>
                        <a:t>It is used to return the first element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174966">
                <a:tc>
                  <a:txBody>
                    <a:bodyPr/>
                    <a:lstStyle/>
                    <a:p>
                      <a:pPr algn="just" fontAlgn="t"/>
                      <a:r>
                        <a:rPr lang="en-US" sz="1200" b="0" i="0" dirty="0">
                          <a:solidFill>
                            <a:srgbClr val="000000"/>
                          </a:solidFill>
                          <a:latin typeface="verdana"/>
                        </a:rPr>
                        <a:t>Object </a:t>
                      </a:r>
                      <a:r>
                        <a:rPr lang="en-US" sz="1200" b="0" i="0" dirty="0" err="1">
                          <a:solidFill>
                            <a:srgbClr val="000000"/>
                          </a:solidFill>
                          <a:latin typeface="verdana"/>
                        </a:rPr>
                        <a:t>getLast</a:t>
                      </a:r>
                      <a:r>
                        <a:rPr lang="en-US" sz="1200" b="0" i="0" dirty="0">
                          <a:solidFill>
                            <a:srgbClr val="000000"/>
                          </a:solidFill>
                          <a:latin typeface="verdana"/>
                        </a:rPr>
                        <a: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dirty="0">
                          <a:solidFill>
                            <a:srgbClr val="000000"/>
                          </a:solidFill>
                          <a:latin typeface="verdana"/>
                        </a:rPr>
                        <a:t>It is used to return the last element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03267">
                <a:tc>
                  <a:txBody>
                    <a:bodyPr/>
                    <a:lstStyle/>
                    <a:p>
                      <a:pPr algn="just" fontAlgn="t"/>
                      <a:r>
                        <a:rPr lang="en-US" sz="1200" b="0" i="0">
                          <a:solidFill>
                            <a:srgbClr val="000000"/>
                          </a:solidFill>
                          <a:latin typeface="verdana"/>
                        </a:rPr>
                        <a:t>int indexOf(Object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dirty="0">
                          <a:solidFill>
                            <a:srgbClr val="000000"/>
                          </a:solidFill>
                          <a:latin typeface="verdana"/>
                        </a:rPr>
                        <a:t>It is used to return the index in a list of the first occurrence of the specified element, or -1 if the list does not contain any element.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03267">
                <a:tc>
                  <a:txBody>
                    <a:bodyPr/>
                    <a:lstStyle/>
                    <a:p>
                      <a:pPr algn="just" fontAlgn="t"/>
                      <a:r>
                        <a:rPr lang="en-US" sz="1200" b="0" i="0" dirty="0" err="1">
                          <a:solidFill>
                            <a:srgbClr val="000000"/>
                          </a:solidFill>
                          <a:latin typeface="verdana"/>
                        </a:rPr>
                        <a:t>int</a:t>
                      </a:r>
                      <a:r>
                        <a:rPr lang="en-US" sz="1200" b="0" i="0" dirty="0">
                          <a:solidFill>
                            <a:srgbClr val="000000"/>
                          </a:solidFill>
                          <a:latin typeface="verdana"/>
                        </a:rPr>
                        <a:t> </a:t>
                      </a:r>
                      <a:r>
                        <a:rPr lang="en-US" sz="1200" b="0" i="0" dirty="0" err="1">
                          <a:solidFill>
                            <a:srgbClr val="000000"/>
                          </a:solidFill>
                          <a:latin typeface="verdana"/>
                        </a:rPr>
                        <a:t>lastIndexOf</a:t>
                      </a:r>
                      <a:r>
                        <a:rPr lang="en-US" sz="1200" b="0" i="0" dirty="0">
                          <a:solidFill>
                            <a:srgbClr val="000000"/>
                          </a:solidFill>
                          <a:latin typeface="verdana"/>
                        </a:rPr>
                        <a:t>(Object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dirty="0">
                          <a:solidFill>
                            <a:srgbClr val="000000"/>
                          </a:solidFill>
                          <a:latin typeface="verdana"/>
                        </a:rPr>
                        <a:t>It is used to return the index in a list of the last occurrence of the specified element, or -1 if the list does not contain any element.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10" name="Rectangle 1"/>
          <p:cNvSpPr>
            <a:spLocks noChangeArrowheads="1"/>
          </p:cNvSpPr>
          <p:nvPr/>
        </p:nvSpPr>
        <p:spPr bwMode="auto">
          <a:xfrm>
            <a:off x="152400" y="183446"/>
            <a:ext cx="8839200" cy="30931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1500" b="1" u="sng" dirty="0" smtClean="0">
                <a:latin typeface="+mj-lt"/>
                <a:cs typeface="Arial" pitchFamily="34" charset="0"/>
              </a:rPr>
              <a:t>List -LiknedList-2</a:t>
            </a:r>
          </a:p>
          <a:p>
            <a:r>
              <a:rPr lang="en-US" sz="1500" dirty="0" smtClean="0">
                <a:latin typeface="+mj-lt"/>
              </a:rPr>
              <a:t>Java </a:t>
            </a:r>
            <a:r>
              <a:rPr lang="en-US" sz="1500" dirty="0" err="1" smtClean="0">
                <a:latin typeface="+mj-lt"/>
              </a:rPr>
              <a:t>LinkedList</a:t>
            </a:r>
            <a:r>
              <a:rPr lang="en-US" sz="1500" dirty="0" smtClean="0">
                <a:latin typeface="+mj-lt"/>
              </a:rPr>
              <a:t> class uses doubly linked list to store the elements. It provides a linked-list data structure. It inherits the </a:t>
            </a:r>
            <a:r>
              <a:rPr lang="en-US" sz="1500" dirty="0" err="1" smtClean="0">
                <a:latin typeface="+mj-lt"/>
              </a:rPr>
              <a:t>AbstractList</a:t>
            </a:r>
            <a:r>
              <a:rPr lang="en-US" sz="1500" dirty="0" smtClean="0">
                <a:latin typeface="+mj-lt"/>
              </a:rPr>
              <a:t> class and implements List and </a:t>
            </a:r>
            <a:r>
              <a:rPr lang="en-US" sz="1500" dirty="0" err="1" smtClean="0">
                <a:latin typeface="+mj-lt"/>
              </a:rPr>
              <a:t>Deque</a:t>
            </a:r>
            <a:r>
              <a:rPr lang="en-US" sz="1500" dirty="0" smtClean="0">
                <a:latin typeface="+mj-lt"/>
              </a:rPr>
              <a:t> interfaces.</a:t>
            </a:r>
          </a:p>
          <a:p>
            <a:endParaRPr lang="en-US" sz="1500" dirty="0" smtClean="0">
              <a:latin typeface="+mj-lt"/>
            </a:endParaRPr>
          </a:p>
          <a:p>
            <a:r>
              <a:rPr lang="en-US" sz="1500" b="1" u="sng" dirty="0" smtClean="0">
                <a:latin typeface="+mj-lt"/>
              </a:rPr>
              <a:t>The important points about Java </a:t>
            </a:r>
            <a:r>
              <a:rPr lang="en-US" sz="1500" b="1" u="sng" dirty="0" err="1" smtClean="0">
                <a:latin typeface="+mj-lt"/>
              </a:rPr>
              <a:t>LinkedList</a:t>
            </a:r>
            <a:r>
              <a:rPr lang="en-US" sz="1500" b="1" u="sng" dirty="0" smtClean="0">
                <a:latin typeface="+mj-lt"/>
              </a:rPr>
              <a:t> are:</a:t>
            </a:r>
          </a:p>
          <a:p>
            <a:pPr lvl="0">
              <a:buFont typeface="Arial" pitchFamily="34" charset="0"/>
              <a:buChar char="•"/>
            </a:pPr>
            <a:r>
              <a:rPr lang="en-US" sz="1500" dirty="0" smtClean="0">
                <a:latin typeface="+mj-lt"/>
              </a:rPr>
              <a:t>Java </a:t>
            </a:r>
            <a:r>
              <a:rPr lang="en-US" sz="1500" dirty="0" err="1" smtClean="0">
                <a:latin typeface="+mj-lt"/>
              </a:rPr>
              <a:t>LinkedList</a:t>
            </a:r>
            <a:r>
              <a:rPr lang="en-US" sz="1500" dirty="0" smtClean="0">
                <a:latin typeface="+mj-lt"/>
              </a:rPr>
              <a:t> class can contain duplicate elements.</a:t>
            </a:r>
          </a:p>
          <a:p>
            <a:pPr lvl="0">
              <a:buFont typeface="Arial" pitchFamily="34" charset="0"/>
              <a:buChar char="•"/>
            </a:pPr>
            <a:r>
              <a:rPr lang="en-US" sz="1500" dirty="0" smtClean="0">
                <a:latin typeface="+mj-lt"/>
              </a:rPr>
              <a:t>Java </a:t>
            </a:r>
            <a:r>
              <a:rPr lang="en-US" sz="1500" dirty="0" err="1" smtClean="0">
                <a:latin typeface="+mj-lt"/>
              </a:rPr>
              <a:t>LinkedList</a:t>
            </a:r>
            <a:r>
              <a:rPr lang="en-US" sz="1500" dirty="0" smtClean="0">
                <a:latin typeface="+mj-lt"/>
              </a:rPr>
              <a:t> class maintains insertion order.</a:t>
            </a:r>
          </a:p>
          <a:p>
            <a:pPr lvl="0">
              <a:buFont typeface="Arial" pitchFamily="34" charset="0"/>
              <a:buChar char="•"/>
            </a:pPr>
            <a:r>
              <a:rPr lang="en-US" sz="1500" dirty="0" smtClean="0">
                <a:latin typeface="+mj-lt"/>
              </a:rPr>
              <a:t>Java </a:t>
            </a:r>
            <a:r>
              <a:rPr lang="en-US" sz="1500" dirty="0" err="1" smtClean="0">
                <a:latin typeface="+mj-lt"/>
              </a:rPr>
              <a:t>LinkedList</a:t>
            </a:r>
            <a:r>
              <a:rPr lang="en-US" sz="1500" dirty="0" smtClean="0">
                <a:latin typeface="+mj-lt"/>
              </a:rPr>
              <a:t> class is non synchronized.</a:t>
            </a:r>
          </a:p>
          <a:p>
            <a:pPr lvl="0">
              <a:buFont typeface="Arial" pitchFamily="34" charset="0"/>
              <a:buChar char="•"/>
            </a:pPr>
            <a:r>
              <a:rPr lang="en-US" sz="1500" dirty="0" smtClean="0">
                <a:latin typeface="+mj-lt"/>
              </a:rPr>
              <a:t>In Java </a:t>
            </a:r>
            <a:r>
              <a:rPr lang="en-US" sz="1500" dirty="0" err="1" smtClean="0">
                <a:latin typeface="+mj-lt"/>
              </a:rPr>
              <a:t>LinkedList</a:t>
            </a:r>
            <a:r>
              <a:rPr lang="en-US" sz="1500" dirty="0" smtClean="0">
                <a:latin typeface="+mj-lt"/>
              </a:rPr>
              <a:t> class, manipulation is fast because no shifting needs to be occurred.</a:t>
            </a:r>
          </a:p>
          <a:p>
            <a:pPr>
              <a:buFont typeface="Arial" pitchFamily="34" charset="0"/>
              <a:buChar char="•"/>
            </a:pPr>
            <a:r>
              <a:rPr lang="en-US" sz="1500" dirty="0" smtClean="0">
                <a:latin typeface="+mj-lt"/>
              </a:rPr>
              <a:t>Java </a:t>
            </a:r>
            <a:r>
              <a:rPr lang="en-US" sz="1500" dirty="0" err="1" smtClean="0">
                <a:latin typeface="+mj-lt"/>
              </a:rPr>
              <a:t>LinkedList</a:t>
            </a:r>
            <a:r>
              <a:rPr lang="en-US" sz="1500" dirty="0" smtClean="0">
                <a:latin typeface="+mj-lt"/>
              </a:rPr>
              <a:t> class can be used as list, stack or queue.</a:t>
            </a:r>
          </a:p>
          <a:p>
            <a:endParaRPr lang="en-US" sz="1500" b="1" u="sng" dirty="0" smtClean="0">
              <a:latin typeface="+mj-lt"/>
              <a:cs typeface="Arial" pitchFamily="34" charset="0"/>
            </a:endParaRPr>
          </a:p>
          <a:p>
            <a:r>
              <a:rPr lang="en-US" sz="1500" b="1" u="sng" dirty="0" smtClean="0">
                <a:latin typeface="+mj-lt"/>
                <a:cs typeface="Arial" pitchFamily="34" charset="0"/>
              </a:rPr>
              <a:t>Ex- </a:t>
            </a:r>
            <a:r>
              <a:rPr lang="en-US" sz="1500" b="1" u="sng" dirty="0" err="1" smtClean="0">
                <a:latin typeface="+mj-lt"/>
                <a:cs typeface="Arial" pitchFamily="34" charset="0"/>
              </a:rPr>
              <a:t>LinkedList</a:t>
            </a:r>
            <a:r>
              <a:rPr lang="en-US" sz="1500" b="1" u="sng" dirty="0" smtClean="0">
                <a:latin typeface="+mj-lt"/>
                <a:cs typeface="Arial" pitchFamily="34" charset="0"/>
              </a:rPr>
              <a:t>&lt;String&gt; </a:t>
            </a:r>
            <a:r>
              <a:rPr lang="en-US" sz="1500" b="1" u="sng" dirty="0" err="1" smtClean="0">
                <a:latin typeface="+mj-lt"/>
                <a:cs typeface="Arial" pitchFamily="34" charset="0"/>
              </a:rPr>
              <a:t>ls</a:t>
            </a:r>
            <a:r>
              <a:rPr lang="en-US" sz="1500" b="1" u="sng" dirty="0" smtClean="0">
                <a:latin typeface="+mj-lt"/>
                <a:cs typeface="Arial" pitchFamily="34" charset="0"/>
              </a:rPr>
              <a:t>= new </a:t>
            </a:r>
            <a:r>
              <a:rPr lang="en-US" sz="1500" b="1" u="sng" dirty="0" err="1" smtClean="0">
                <a:latin typeface="+mj-lt"/>
                <a:cs typeface="Arial" pitchFamily="34" charset="0"/>
              </a:rPr>
              <a:t>LinkedList</a:t>
            </a:r>
            <a:r>
              <a:rPr lang="en-US" sz="1500" b="1" u="sng" dirty="0" smtClean="0">
                <a:latin typeface="+mj-lt"/>
                <a:cs typeface="Arial" pitchFamily="34" charset="0"/>
              </a:rPr>
              <a:t>&lt;String&gt;();</a:t>
            </a:r>
          </a:p>
          <a:p>
            <a:r>
              <a:rPr lang="en-US" sz="1500" b="1" u="sng" dirty="0" err="1" smtClean="0">
                <a:latin typeface="+mj-lt"/>
                <a:cs typeface="Arial" pitchFamily="34" charset="0"/>
              </a:rPr>
              <a:t>ls.add</a:t>
            </a:r>
            <a:r>
              <a:rPr lang="en-US" sz="1500" b="1" u="sng" dirty="0" smtClean="0">
                <a:latin typeface="+mj-lt"/>
                <a:cs typeface="Arial" pitchFamily="34" charset="0"/>
              </a:rPr>
              <a:t>(“</a:t>
            </a:r>
            <a:r>
              <a:rPr lang="en-US" sz="1500" b="1" u="sng" dirty="0" err="1" smtClean="0">
                <a:latin typeface="+mj-lt"/>
                <a:cs typeface="Arial" pitchFamily="34" charset="0"/>
              </a:rPr>
              <a:t>abce</a:t>
            </a:r>
            <a:r>
              <a:rPr lang="en-US" sz="1500" b="1" u="sng" dirty="0" smtClean="0">
                <a:latin typeface="+mj-lt"/>
                <a:cs typeface="Arial" pitchFamily="34" charset="0"/>
              </a:rPr>
              <a:t>”)</a:t>
            </a:r>
          </a:p>
        </p:txBody>
      </p:sp>
      <p:graphicFrame>
        <p:nvGraphicFramePr>
          <p:cNvPr id="48132" name="Object 4"/>
          <p:cNvGraphicFramePr>
            <a:graphicFrameLocks noChangeAspect="1"/>
          </p:cNvGraphicFramePr>
          <p:nvPr/>
        </p:nvGraphicFramePr>
        <p:xfrm>
          <a:off x="7315200" y="1524000"/>
          <a:ext cx="1522413" cy="687388"/>
        </p:xfrm>
        <a:graphic>
          <a:graphicData uri="http://schemas.openxmlformats.org/presentationml/2006/ole">
            <mc:AlternateContent xmlns:mc="http://schemas.openxmlformats.org/markup-compatibility/2006">
              <mc:Choice xmlns:v="urn:schemas-microsoft-com:vml" Requires="v">
                <p:oleObj spid="_x0000_s48140" name="Packager Shell Object" showAsIcon="1" r:id="rId3" imgW="1522800" imgH="686880" progId="Package">
                  <p:embed/>
                </p:oleObj>
              </mc:Choice>
              <mc:Fallback>
                <p:oleObj name="Packager Shell Object" showAsIcon="1" r:id="rId3" imgW="1522800" imgH="686880" progId="Package">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524000"/>
                        <a:ext cx="1522413"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9.3.8-Java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9" name="Table 8"/>
          <p:cNvGraphicFramePr>
            <a:graphicFrameLocks noGrp="1"/>
          </p:cNvGraphicFramePr>
          <p:nvPr/>
        </p:nvGraphicFramePr>
        <p:xfrm>
          <a:off x="76200" y="457199"/>
          <a:ext cx="8991600" cy="1970970"/>
        </p:xfrm>
        <a:graphic>
          <a:graphicData uri="http://schemas.openxmlformats.org/drawingml/2006/table">
            <a:tbl>
              <a:tblPr/>
              <a:tblGrid>
                <a:gridCol w="4764862">
                  <a:extLst>
                    <a:ext uri="{9D8B030D-6E8A-4147-A177-3AD203B41FA5}">
                      <a16:colId xmlns:a16="http://schemas.microsoft.com/office/drawing/2014/main" val="20000"/>
                    </a:ext>
                  </a:extLst>
                </a:gridCol>
                <a:gridCol w="4226738">
                  <a:extLst>
                    <a:ext uri="{9D8B030D-6E8A-4147-A177-3AD203B41FA5}">
                      <a16:colId xmlns:a16="http://schemas.microsoft.com/office/drawing/2014/main" val="20001"/>
                    </a:ext>
                  </a:extLst>
                </a:gridCol>
              </a:tblGrid>
              <a:tr h="237000">
                <a:tc>
                  <a:txBody>
                    <a:bodyPr/>
                    <a:lstStyle/>
                    <a:p>
                      <a:pPr marL="0" marR="0">
                        <a:lnSpc>
                          <a:spcPct val="115000"/>
                        </a:lnSpc>
                        <a:spcBef>
                          <a:spcPts val="0"/>
                        </a:spcBef>
                        <a:spcAft>
                          <a:spcPts val="0"/>
                        </a:spcAft>
                      </a:pPr>
                      <a:r>
                        <a:rPr lang="en-US" sz="1300" b="1" dirty="0" err="1">
                          <a:solidFill>
                            <a:srgbClr val="000000"/>
                          </a:solidFill>
                          <a:latin typeface="Times New Roman"/>
                          <a:ea typeface="Times New Roman"/>
                          <a:cs typeface="Times New Roman"/>
                        </a:rPr>
                        <a:t>ArrayList</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300" b="1">
                          <a:solidFill>
                            <a:srgbClr val="000000"/>
                          </a:solidFill>
                          <a:latin typeface="Times New Roman"/>
                          <a:ea typeface="Times New Roman"/>
                          <a:cs typeface="Times New Roman"/>
                        </a:rPr>
                        <a:t>LinkedList</a:t>
                      </a:r>
                      <a:endParaRPr lang="en-US" sz="1100">
                        <a:latin typeface="Calibri"/>
                        <a:ea typeface="Calibri"/>
                        <a:cs typeface="Times New Roman"/>
                      </a:endParaRPr>
                    </a:p>
                  </a:txBody>
                  <a:tcPr marL="68580" marR="68580"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364617">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1) ArrayList internally uses </a:t>
                      </a:r>
                      <a:r>
                        <a:rPr lang="en-US" sz="1000" b="1">
                          <a:solidFill>
                            <a:srgbClr val="000000"/>
                          </a:solidFill>
                          <a:latin typeface="Verdana"/>
                          <a:ea typeface="Times New Roman"/>
                          <a:cs typeface="Times New Roman"/>
                        </a:rPr>
                        <a:t>dynamic array</a:t>
                      </a:r>
                      <a:r>
                        <a:rPr lang="en-US" sz="1000">
                          <a:solidFill>
                            <a:srgbClr val="000000"/>
                          </a:solidFill>
                          <a:latin typeface="Verdana"/>
                          <a:ea typeface="Times New Roman"/>
                          <a:cs typeface="Times New Roman"/>
                        </a:rPr>
                        <a:t> to store the elements.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LinkedList internally uses </a:t>
                      </a:r>
                      <a:r>
                        <a:rPr lang="en-US" sz="1000" b="1">
                          <a:solidFill>
                            <a:srgbClr val="000000"/>
                          </a:solidFill>
                          <a:latin typeface="Verdana"/>
                          <a:ea typeface="Times New Roman"/>
                          <a:cs typeface="Times New Roman"/>
                        </a:rPr>
                        <a:t>doubly linked list</a:t>
                      </a:r>
                      <a:r>
                        <a:rPr lang="en-US" sz="1000">
                          <a:solidFill>
                            <a:srgbClr val="000000"/>
                          </a:solidFill>
                          <a:latin typeface="Verdana"/>
                          <a:ea typeface="Times New Roman"/>
                          <a:cs typeface="Times New Roman"/>
                        </a:rPr>
                        <a:t> to store the elements.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5676">
                <a:tc>
                  <a:txBody>
                    <a:bodyPr/>
                    <a:lstStyle/>
                    <a:p>
                      <a:pPr marL="0" marR="0" algn="just">
                        <a:lnSpc>
                          <a:spcPct val="115000"/>
                        </a:lnSpc>
                        <a:spcBef>
                          <a:spcPts val="0"/>
                        </a:spcBef>
                        <a:spcAft>
                          <a:spcPts val="0"/>
                        </a:spcAft>
                      </a:pPr>
                      <a:r>
                        <a:rPr lang="en-US" sz="1000" dirty="0">
                          <a:solidFill>
                            <a:srgbClr val="000000"/>
                          </a:solidFill>
                          <a:latin typeface="Verdana"/>
                          <a:ea typeface="Times New Roman"/>
                          <a:cs typeface="Times New Roman"/>
                        </a:rPr>
                        <a:t>2) Manipulation with </a:t>
                      </a:r>
                      <a:r>
                        <a:rPr lang="en-US" sz="1000" dirty="0" err="1">
                          <a:solidFill>
                            <a:srgbClr val="000000"/>
                          </a:solidFill>
                          <a:latin typeface="Verdana"/>
                          <a:ea typeface="Times New Roman"/>
                          <a:cs typeface="Times New Roman"/>
                        </a:rPr>
                        <a:t>ArrayList</a:t>
                      </a:r>
                      <a:r>
                        <a:rPr lang="en-US" sz="1000" dirty="0">
                          <a:solidFill>
                            <a:srgbClr val="000000"/>
                          </a:solidFill>
                          <a:latin typeface="Verdana"/>
                          <a:ea typeface="Times New Roman"/>
                          <a:cs typeface="Times New Roman"/>
                        </a:rPr>
                        <a:t> is </a:t>
                      </a:r>
                      <a:r>
                        <a:rPr lang="en-US" sz="1000" b="1" dirty="0">
                          <a:solidFill>
                            <a:srgbClr val="000000"/>
                          </a:solidFill>
                          <a:latin typeface="Verdana"/>
                          <a:ea typeface="Times New Roman"/>
                          <a:cs typeface="Times New Roman"/>
                        </a:rPr>
                        <a:t>slow</a:t>
                      </a:r>
                      <a:r>
                        <a:rPr lang="en-US" sz="1000" dirty="0">
                          <a:solidFill>
                            <a:srgbClr val="000000"/>
                          </a:solidFill>
                          <a:latin typeface="Verdana"/>
                          <a:ea typeface="Times New Roman"/>
                          <a:cs typeface="Times New Roman"/>
                        </a:rPr>
                        <a:t> because it internally uses array. If any element is removed from the array, all the bits are shifted in memory.</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Manipulation with LinkedList is </a:t>
                      </a:r>
                      <a:r>
                        <a:rPr lang="en-US" sz="1000" b="1">
                          <a:solidFill>
                            <a:srgbClr val="000000"/>
                          </a:solidFill>
                          <a:latin typeface="Verdana"/>
                          <a:ea typeface="Times New Roman"/>
                          <a:cs typeface="Times New Roman"/>
                        </a:rPr>
                        <a:t>faster</a:t>
                      </a:r>
                      <a:r>
                        <a:rPr lang="en-US" sz="1000">
                          <a:solidFill>
                            <a:srgbClr val="000000"/>
                          </a:solidFill>
                          <a:latin typeface="Verdana"/>
                          <a:ea typeface="Times New Roman"/>
                          <a:cs typeface="Times New Roman"/>
                        </a:rPr>
                        <a:t> than ArrayList because it uses doubly linked list so no bit shifting is required in memory.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56451">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3) ArrayList class can </a:t>
                      </a:r>
                      <a:r>
                        <a:rPr lang="en-US" sz="1000" b="1">
                          <a:solidFill>
                            <a:srgbClr val="000000"/>
                          </a:solidFill>
                          <a:latin typeface="Verdana"/>
                          <a:ea typeface="Times New Roman"/>
                          <a:cs typeface="Times New Roman"/>
                        </a:rPr>
                        <a:t>act as a list</a:t>
                      </a:r>
                      <a:r>
                        <a:rPr lang="en-US" sz="1000">
                          <a:solidFill>
                            <a:srgbClr val="000000"/>
                          </a:solidFill>
                          <a:latin typeface="Verdana"/>
                          <a:ea typeface="Times New Roman"/>
                          <a:cs typeface="Times New Roman"/>
                        </a:rPr>
                        <a:t> only because it implements List only.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LinkedList class can </a:t>
                      </a:r>
                      <a:r>
                        <a:rPr lang="en-US" sz="1000" b="1">
                          <a:solidFill>
                            <a:srgbClr val="000000"/>
                          </a:solidFill>
                          <a:latin typeface="Verdana"/>
                          <a:ea typeface="Times New Roman"/>
                          <a:cs typeface="Times New Roman"/>
                        </a:rPr>
                        <a:t>act as a list and queue</a:t>
                      </a:r>
                      <a:r>
                        <a:rPr lang="en-US" sz="1000">
                          <a:solidFill>
                            <a:srgbClr val="000000"/>
                          </a:solidFill>
                          <a:latin typeface="Verdana"/>
                          <a:ea typeface="Times New Roman"/>
                          <a:cs typeface="Times New Roman"/>
                        </a:rPr>
                        <a:t> both because it implements List and Deque interfaces.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07226">
                <a:tc>
                  <a:txBody>
                    <a:bodyPr/>
                    <a:lstStyle/>
                    <a:p>
                      <a:pPr marL="0" marR="0" algn="just">
                        <a:lnSpc>
                          <a:spcPct val="115000"/>
                        </a:lnSpc>
                        <a:spcBef>
                          <a:spcPts val="0"/>
                        </a:spcBef>
                        <a:spcAft>
                          <a:spcPts val="0"/>
                        </a:spcAft>
                      </a:pPr>
                      <a:r>
                        <a:rPr lang="en-US" sz="1000" dirty="0">
                          <a:solidFill>
                            <a:srgbClr val="000000"/>
                          </a:solidFill>
                          <a:latin typeface="Verdana"/>
                          <a:ea typeface="Times New Roman"/>
                          <a:cs typeface="Times New Roman"/>
                        </a:rPr>
                        <a:t>4) </a:t>
                      </a:r>
                      <a:r>
                        <a:rPr lang="en-US" sz="1000" dirty="0" err="1">
                          <a:solidFill>
                            <a:srgbClr val="000000"/>
                          </a:solidFill>
                          <a:latin typeface="Verdana"/>
                          <a:ea typeface="Times New Roman"/>
                          <a:cs typeface="Times New Roman"/>
                        </a:rPr>
                        <a:t>ArrayList</a:t>
                      </a:r>
                      <a:r>
                        <a:rPr lang="en-US" sz="1000" dirty="0">
                          <a:solidFill>
                            <a:srgbClr val="000000"/>
                          </a:solidFill>
                          <a:latin typeface="Verdana"/>
                          <a:ea typeface="Times New Roman"/>
                          <a:cs typeface="Times New Roman"/>
                        </a:rPr>
                        <a:t> is </a:t>
                      </a:r>
                      <a:r>
                        <a:rPr lang="en-US" sz="1000" b="1" dirty="0">
                          <a:solidFill>
                            <a:srgbClr val="000000"/>
                          </a:solidFill>
                          <a:latin typeface="Verdana"/>
                          <a:ea typeface="Times New Roman"/>
                          <a:cs typeface="Times New Roman"/>
                        </a:rPr>
                        <a:t>better for storing and accessing</a:t>
                      </a:r>
                      <a:r>
                        <a:rPr lang="en-US" sz="1000" dirty="0">
                          <a:solidFill>
                            <a:srgbClr val="000000"/>
                          </a:solidFill>
                          <a:latin typeface="Verdana"/>
                          <a:ea typeface="Times New Roman"/>
                          <a:cs typeface="Times New Roman"/>
                        </a:rPr>
                        <a:t> data.</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dirty="0" err="1">
                          <a:solidFill>
                            <a:srgbClr val="000000"/>
                          </a:solidFill>
                          <a:latin typeface="Verdana"/>
                          <a:ea typeface="Times New Roman"/>
                          <a:cs typeface="Times New Roman"/>
                        </a:rPr>
                        <a:t>LinkedList</a:t>
                      </a:r>
                      <a:r>
                        <a:rPr lang="en-US" sz="1000" dirty="0">
                          <a:solidFill>
                            <a:srgbClr val="000000"/>
                          </a:solidFill>
                          <a:latin typeface="Verdana"/>
                          <a:ea typeface="Times New Roman"/>
                          <a:cs typeface="Times New Roman"/>
                        </a:rPr>
                        <a:t> is </a:t>
                      </a:r>
                      <a:r>
                        <a:rPr lang="en-US" sz="1000" b="1" dirty="0">
                          <a:solidFill>
                            <a:srgbClr val="000000"/>
                          </a:solidFill>
                          <a:latin typeface="Verdana"/>
                          <a:ea typeface="Times New Roman"/>
                          <a:cs typeface="Times New Roman"/>
                        </a:rPr>
                        <a:t>better for manipulating</a:t>
                      </a:r>
                      <a:r>
                        <a:rPr lang="en-US" sz="1000" dirty="0">
                          <a:solidFill>
                            <a:srgbClr val="000000"/>
                          </a:solidFill>
                          <a:latin typeface="Verdana"/>
                          <a:ea typeface="Times New Roman"/>
                          <a:cs typeface="Times New Roman"/>
                        </a:rPr>
                        <a:t> data.</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152400" y="2525592"/>
          <a:ext cx="8839201" cy="4286688"/>
        </p:xfrm>
        <a:graphic>
          <a:graphicData uri="http://schemas.openxmlformats.org/drawingml/2006/table">
            <a:tbl>
              <a:tblPr/>
              <a:tblGrid>
                <a:gridCol w="457200">
                  <a:extLst>
                    <a:ext uri="{9D8B030D-6E8A-4147-A177-3AD203B41FA5}">
                      <a16:colId xmlns:a16="http://schemas.microsoft.com/office/drawing/2014/main" val="20000"/>
                    </a:ext>
                  </a:extLst>
                </a:gridCol>
                <a:gridCol w="4246589">
                  <a:extLst>
                    <a:ext uri="{9D8B030D-6E8A-4147-A177-3AD203B41FA5}">
                      <a16:colId xmlns:a16="http://schemas.microsoft.com/office/drawing/2014/main" val="20001"/>
                    </a:ext>
                  </a:extLst>
                </a:gridCol>
                <a:gridCol w="4135412">
                  <a:extLst>
                    <a:ext uri="{9D8B030D-6E8A-4147-A177-3AD203B41FA5}">
                      <a16:colId xmlns:a16="http://schemas.microsoft.com/office/drawing/2014/main" val="20002"/>
                    </a:ext>
                  </a:extLst>
                </a:gridCol>
              </a:tblGrid>
              <a:tr h="171639">
                <a:tc>
                  <a:txBody>
                    <a:bodyPr/>
                    <a:lstStyle/>
                    <a:p>
                      <a:pPr algn="ctr" fontAlgn="b"/>
                      <a:r>
                        <a:rPr lang="en-US" sz="1400" b="1" i="0" u="none" strike="noStrike" dirty="0" err="1">
                          <a:solidFill>
                            <a:srgbClr val="FFFFFF"/>
                          </a:solidFill>
                          <a:latin typeface="Calibri"/>
                        </a:rPr>
                        <a:t>S.No</a:t>
                      </a:r>
                      <a:r>
                        <a:rPr lang="en-US" sz="1400" b="1" i="0" u="none" strike="noStrike" dirty="0">
                          <a:solidFill>
                            <a:srgbClr val="FFFFFF"/>
                          </a:solidFill>
                          <a:latin typeface="Calibri"/>
                        </a:rPr>
                        <a: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1400" b="1" i="0" u="none" strike="noStrike" dirty="0">
                          <a:solidFill>
                            <a:srgbClr val="FFFFFF"/>
                          </a:solidFill>
                          <a:latin typeface="Calibri"/>
                        </a:rPr>
                        <a:t>Singly Linked List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1400" b="1" i="0" u="none" strike="noStrike" dirty="0">
                          <a:solidFill>
                            <a:srgbClr val="FFFFFF"/>
                          </a:solidFill>
                          <a:latin typeface="Calibri"/>
                        </a:rPr>
                        <a:t>Doubly Linked List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171639">
                <a:tc>
                  <a:txBody>
                    <a:bodyPr/>
                    <a:lstStyle/>
                    <a:p>
                      <a:pPr algn="r" fontAlgn="b"/>
                      <a:r>
                        <a:rPr lang="en-US" sz="1200" b="0" i="0" u="none" strike="noStrike" dirty="0">
                          <a:solidFill>
                            <a:srgbClr val="000000"/>
                          </a:solidFill>
                          <a:latin typeface="Calibri"/>
                        </a:rPr>
                        <a:t>1</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Singly linked list allows you to go one way direction</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Doubly linked list has two way directions next and previous</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38221">
                <a:tc>
                  <a:txBody>
                    <a:bodyPr/>
                    <a:lstStyle/>
                    <a:p>
                      <a:pPr algn="r" fontAlgn="b"/>
                      <a:r>
                        <a:rPr lang="en-US" sz="1200" b="0" i="0" u="none" strike="noStrike" dirty="0">
                          <a:solidFill>
                            <a:srgbClr val="000000"/>
                          </a:solidFill>
                          <a:latin typeface="Calibri"/>
                        </a:rPr>
                        <a:t>2</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Singly linked list uses less memory per node (one pointer)</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Doubly linked list uses More memory per node than Singly Linked list (two pointers)</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1385">
                <a:tc>
                  <a:txBody>
                    <a:bodyPr/>
                    <a:lstStyle/>
                    <a:p>
                      <a:pPr algn="r" fontAlgn="b"/>
                      <a:r>
                        <a:rPr lang="en-US" sz="1200" b="0" i="0" u="none" strike="noStrike" dirty="0">
                          <a:solidFill>
                            <a:srgbClr val="000000"/>
                          </a:solidFill>
                          <a:latin typeface="Calibri"/>
                        </a:rPr>
                        <a:t>3</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There is a little-known trick that lets you delete from a singly-linked list in O(1), but the list must be circular for it to work (move the content of next into the current, and delete next).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latin typeface="Calibri"/>
                        </a:rPr>
                        <a:t>Doubly-linked lists can be used in places where singly-linked lists would not work (a doubly-ended queue), but they require slightly more "housekeeping", and are slightly less efficient on insertions as the result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3"/>
                  </a:ext>
                </a:extLst>
              </a:tr>
              <a:tr h="171639">
                <a:tc>
                  <a:txBody>
                    <a:bodyPr/>
                    <a:lstStyle/>
                    <a:p>
                      <a:pPr algn="r" fontAlgn="b"/>
                      <a:r>
                        <a:rPr lang="en-US" sz="1200" b="0" i="0" u="none" strike="noStrike">
                          <a:solidFill>
                            <a:srgbClr val="000000"/>
                          </a:solidFill>
                          <a:latin typeface="Calibri"/>
                        </a:rPr>
                        <a:t>4</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Complexity of Insertion and Deletion at known position is O (n).</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Complexity of Insertion and Deletion at known position is O (1).</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4803">
                <a:tc>
                  <a:txBody>
                    <a:bodyPr/>
                    <a:lstStyle/>
                    <a:p>
                      <a:pPr algn="r" fontAlgn="b"/>
                      <a:r>
                        <a:rPr lang="en-US" sz="1200" b="0" i="0" u="none" strike="noStrike">
                          <a:solidFill>
                            <a:srgbClr val="000000"/>
                          </a:solidFill>
                          <a:latin typeface="Calibri"/>
                        </a:rPr>
                        <a:t>5</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If we need to save memory in need to update node values frequently and searching is not required, we can use Singly Linked list.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latin typeface="Calibri"/>
                        </a:rPr>
                        <a:t>If we need faster performance in searching and memory is not a limitation we use Doubly Linked List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38221">
                <a:tc>
                  <a:txBody>
                    <a:bodyPr/>
                    <a:lstStyle/>
                    <a:p>
                      <a:pPr algn="r" fontAlgn="b"/>
                      <a:r>
                        <a:rPr lang="en-US" sz="1200" b="0" i="0" u="none" strike="noStrike">
                          <a:solidFill>
                            <a:srgbClr val="000000"/>
                          </a:solidFill>
                          <a:latin typeface="Calibri"/>
                        </a:rPr>
                        <a:t>6</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For B-Tree, Heap we need doubly linked list. .Net Framework only provides the LinkedList&lt;T&gt; class which is double-linked.</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71385">
                <a:tc>
                  <a:txBody>
                    <a:bodyPr/>
                    <a:lstStyle/>
                    <a:p>
                      <a:pPr algn="r" fontAlgn="b"/>
                      <a:r>
                        <a:rPr lang="en-US" sz="1200" b="0" i="0" u="none" strike="noStrike">
                          <a:solidFill>
                            <a:srgbClr val="000000"/>
                          </a:solidFill>
                          <a:latin typeface="Calibri"/>
                        </a:rPr>
                        <a:t>7</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If we know in advance that element to be searched is found near the end of the list(for example name '</a:t>
                      </a:r>
                      <a:r>
                        <a:rPr lang="en-US" sz="1200" b="0" i="0" u="none" strike="noStrike" dirty="0" err="1">
                          <a:solidFill>
                            <a:srgbClr val="000000"/>
                          </a:solidFill>
                          <a:latin typeface="Calibri"/>
                        </a:rPr>
                        <a:t>Yogesh</a:t>
                      </a:r>
                      <a:r>
                        <a:rPr lang="en-US" sz="1200" b="0" i="0" u="none" strike="noStrike" dirty="0">
                          <a:solidFill>
                            <a:srgbClr val="000000"/>
                          </a:solidFill>
                          <a:latin typeface="Calibri"/>
                        </a:rPr>
                        <a:t>' in a telephone directory), even then singly linked list is traversed sequentially from beginning.</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latin typeface="Calibri"/>
                        </a:rPr>
                        <a:t>In doubly linked list If we know in advance that element to be searched is found near the end of the list(for example name 'Yogesh' in a telephone directory), then the list can traversed from the end thereby saving time</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7"/>
                  </a:ext>
                </a:extLst>
              </a:tr>
              <a:tr h="837967">
                <a:tc>
                  <a:txBody>
                    <a:bodyPr/>
                    <a:lstStyle/>
                    <a:p>
                      <a:pPr algn="r" fontAlgn="b"/>
                      <a:r>
                        <a:rPr lang="en-US" sz="1200" b="0" i="0" u="none" strike="noStrike">
                          <a:solidFill>
                            <a:srgbClr val="000000"/>
                          </a:solidFill>
                          <a:latin typeface="Calibri"/>
                        </a:rPr>
                        <a:t>8</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 single list Each node contains at least two parts:</a:t>
                      </a:r>
                      <a:br>
                        <a:rPr lang="en-US" sz="1200" b="0" i="0" u="none" strike="noStrike" dirty="0">
                          <a:solidFill>
                            <a:srgbClr val="000000"/>
                          </a:solidFill>
                          <a:latin typeface="Calibri"/>
                        </a:rPr>
                      </a:br>
                      <a:r>
                        <a:rPr lang="en-US" sz="1200" b="0" i="0" u="none" strike="noStrike" dirty="0">
                          <a:solidFill>
                            <a:srgbClr val="000000"/>
                          </a:solidFill>
                          <a:latin typeface="Calibri"/>
                        </a:rPr>
                        <a:t>a) info</a:t>
                      </a:r>
                      <a:br>
                        <a:rPr lang="en-US" sz="1200" b="0" i="0" u="none" strike="noStrike" dirty="0">
                          <a:solidFill>
                            <a:srgbClr val="000000"/>
                          </a:solidFill>
                          <a:latin typeface="Calibri"/>
                        </a:rPr>
                      </a:br>
                      <a:r>
                        <a:rPr lang="en-US" sz="1200" b="0" i="0" u="none" strike="noStrike" dirty="0">
                          <a:solidFill>
                            <a:srgbClr val="000000"/>
                          </a:solidFill>
                          <a:latin typeface="Calibri"/>
                        </a:rPr>
                        <a:t>b) link</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 doubly linked list Each node contains at least three parts:</a:t>
                      </a:r>
                      <a:br>
                        <a:rPr lang="en-US" sz="1200" b="0" i="0" u="none" strike="noStrike" dirty="0">
                          <a:solidFill>
                            <a:srgbClr val="000000"/>
                          </a:solidFill>
                          <a:latin typeface="Calibri"/>
                        </a:rPr>
                      </a:br>
                      <a:r>
                        <a:rPr lang="en-US" sz="1200" b="0" i="0" u="none" strike="noStrike" dirty="0">
                          <a:solidFill>
                            <a:srgbClr val="000000"/>
                          </a:solidFill>
                          <a:latin typeface="Calibri"/>
                        </a:rPr>
                        <a:t>a) info</a:t>
                      </a:r>
                      <a:br>
                        <a:rPr lang="en-US" sz="1200" b="0" i="0" u="none" strike="noStrike" dirty="0">
                          <a:solidFill>
                            <a:srgbClr val="000000"/>
                          </a:solidFill>
                          <a:latin typeface="Calibri"/>
                        </a:rPr>
                      </a:br>
                      <a:r>
                        <a:rPr lang="en-US" sz="1200" b="0" i="0" u="none" strike="noStrike" dirty="0">
                          <a:solidFill>
                            <a:srgbClr val="000000"/>
                          </a:solidFill>
                          <a:latin typeface="Calibri"/>
                        </a:rPr>
                        <a:t>b) link to next node</a:t>
                      </a:r>
                      <a:br>
                        <a:rPr lang="en-US" sz="1200" b="0" i="0" u="none" strike="noStrike" dirty="0">
                          <a:solidFill>
                            <a:srgbClr val="000000"/>
                          </a:solidFill>
                          <a:latin typeface="Calibri"/>
                        </a:rPr>
                      </a:br>
                      <a:r>
                        <a:rPr lang="en-US" sz="1200" b="0" i="0" u="none" strike="noStrike" dirty="0">
                          <a:solidFill>
                            <a:srgbClr val="000000"/>
                          </a:solidFill>
                          <a:latin typeface="Calibri"/>
                        </a:rPr>
                        <a:t>c) link to previous node</a:t>
                      </a:r>
                      <a:br>
                        <a:rPr lang="en-US" sz="1200" b="0" i="0" u="none" strike="noStrike" dirty="0">
                          <a:solidFill>
                            <a:srgbClr val="000000"/>
                          </a:solidFill>
                          <a:latin typeface="Calibri"/>
                        </a:rPr>
                      </a:br>
                      <a:endParaRPr lang="en-US" sz="1200" b="0" i="0" u="none" strike="noStrike" dirty="0">
                        <a:solidFill>
                          <a:srgbClr val="000000"/>
                        </a:solidFill>
                        <a:latin typeface="Calibri"/>
                      </a:endParaRP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9.1.1-</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776646"/>
            <a:ext cx="8763000"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sz="1000" dirty="0" smtClean="0"/>
              <a:t>Object means a real word entity such as pen, chair, table etc. Object-Oriented Programming is a methodology or paradigm to design a program using classes and objects. It simplifies the software development and maintenance by providing some concepts:</a:t>
            </a:r>
          </a:p>
          <a:p>
            <a:pPr marR="0" lvl="0" indent="0" fontAlgn="base">
              <a:lnSpc>
                <a:spcPct val="100000"/>
              </a:lnSpc>
              <a:spcBef>
                <a:spcPct val="0"/>
              </a:spcBef>
              <a:spcAft>
                <a:spcPct val="0"/>
              </a:spcAft>
              <a:buClrTx/>
              <a:buSzTx/>
              <a:buFontTx/>
              <a:buNone/>
              <a:tabLst/>
            </a:pPr>
            <a:endParaRPr lang="en-US" sz="1000" dirty="0" smtClean="0"/>
          </a:p>
          <a:p>
            <a:pPr lvl="1" fontAlgn="base">
              <a:spcBef>
                <a:spcPct val="0"/>
              </a:spcBef>
              <a:spcAft>
                <a:spcPct val="0"/>
              </a:spcAft>
              <a:buFontTx/>
              <a:buChar char="•"/>
            </a:pPr>
            <a:r>
              <a:rPr lang="en-US" sz="1000" dirty="0" smtClean="0"/>
              <a:t>Object</a:t>
            </a:r>
          </a:p>
          <a:p>
            <a:pPr lvl="1" fontAlgn="base">
              <a:spcBef>
                <a:spcPct val="0"/>
              </a:spcBef>
              <a:spcAft>
                <a:spcPct val="0"/>
              </a:spcAft>
              <a:buFontTx/>
              <a:buChar char="•"/>
            </a:pPr>
            <a:r>
              <a:rPr lang="en-US" sz="1000" dirty="0" smtClean="0"/>
              <a:t>Class</a:t>
            </a:r>
          </a:p>
          <a:p>
            <a:pPr lvl="1" fontAlgn="base">
              <a:spcBef>
                <a:spcPct val="0"/>
              </a:spcBef>
              <a:spcAft>
                <a:spcPct val="0"/>
              </a:spcAft>
              <a:buFontTx/>
              <a:buChar char="•"/>
            </a:pPr>
            <a:r>
              <a:rPr lang="en-US" sz="1000" dirty="0" smtClean="0"/>
              <a:t>Inheritance</a:t>
            </a:r>
          </a:p>
          <a:p>
            <a:pPr lvl="1" fontAlgn="base">
              <a:spcBef>
                <a:spcPct val="0"/>
              </a:spcBef>
              <a:spcAft>
                <a:spcPct val="0"/>
              </a:spcAft>
              <a:buFontTx/>
              <a:buChar char="•"/>
              <a:tabLst>
                <a:tab pos="228600" algn="l"/>
              </a:tabLst>
            </a:pPr>
            <a:r>
              <a:rPr lang="en-US" sz="1000" dirty="0" smtClean="0"/>
              <a:t>Polymorphism</a:t>
            </a:r>
          </a:p>
          <a:p>
            <a:pPr lvl="1" fontAlgn="base">
              <a:spcBef>
                <a:spcPct val="0"/>
              </a:spcBef>
              <a:spcAft>
                <a:spcPct val="0"/>
              </a:spcAft>
              <a:buFontTx/>
              <a:buChar char="•"/>
            </a:pPr>
            <a:r>
              <a:rPr lang="en-US" sz="1000" dirty="0" smtClean="0"/>
              <a:t>Abstraction</a:t>
            </a:r>
          </a:p>
          <a:p>
            <a:pPr lvl="1" fontAlgn="base">
              <a:spcBef>
                <a:spcPct val="0"/>
              </a:spcBef>
              <a:spcAft>
                <a:spcPct val="0"/>
              </a:spcAft>
              <a:buFontTx/>
              <a:buChar char="•"/>
            </a:pPr>
            <a:r>
              <a:rPr lang="en-US" sz="1000" dirty="0" smtClean="0"/>
              <a:t>Encapsulation</a:t>
            </a:r>
          </a:p>
          <a:p>
            <a:pPr lvl="0" fontAlgn="base">
              <a:spcBef>
                <a:spcPct val="0"/>
              </a:spcBef>
              <a:spcAft>
                <a:spcPct val="0"/>
              </a:spcAft>
            </a:pPr>
            <a:r>
              <a:rPr lang="en-US" b="1" u="sng" dirty="0" smtClean="0">
                <a:latin typeface="Calibri" pitchFamily="34" charset="0"/>
                <a:ea typeface="Times New Roman" pitchFamily="18" charset="0"/>
                <a:cs typeface="Times New Roman" pitchFamily="18" charset="0"/>
              </a:rPr>
              <a:t>1- Object</a:t>
            </a:r>
            <a:endParaRPr lang="en-US" sz="1100" dirty="0" smtClean="0">
              <a:latin typeface="Arial" pitchFamily="34" charset="0"/>
              <a:cs typeface="Arial" pitchFamily="34" charset="0"/>
            </a:endParaRPr>
          </a:p>
          <a:p>
            <a:pPr lvl="0" eaLnBrk="0" fontAlgn="base" hangingPunct="0">
              <a:spcBef>
                <a:spcPct val="0"/>
              </a:spcBef>
              <a:spcAft>
                <a:spcPct val="0"/>
              </a:spcAft>
            </a:pPr>
            <a:r>
              <a:rPr lang="en-US" sz="1000" dirty="0" smtClean="0">
                <a:latin typeface="Calibri" pitchFamily="34" charset="0"/>
                <a:ea typeface="Times New Roman" pitchFamily="18" charset="0"/>
                <a:cs typeface="Times New Roman" pitchFamily="18" charset="0"/>
              </a:rPr>
              <a:t>Any entity that has state and behavior is known as an object. For example: chair, pen, table, keyboard, bike etc. It can be physical and logical and object has attributes,</a:t>
            </a:r>
            <a:endParaRPr lang="en-US" sz="1000" b="1" u="sng"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000" b="1" u="sng"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r>
              <a:rPr lang="en-US" sz="2000" b="1" u="sng" dirty="0" smtClean="0">
                <a:latin typeface="Calibri" pitchFamily="34" charset="0"/>
                <a:ea typeface="Times New Roman" pitchFamily="18" charset="0"/>
                <a:cs typeface="Times New Roman" pitchFamily="18" charset="0"/>
              </a:rPr>
              <a:t>2-Class</a:t>
            </a:r>
            <a:endParaRPr lang="en-US" sz="1200" dirty="0" smtClean="0">
              <a:latin typeface="Arial" pitchFamily="34" charset="0"/>
              <a:cs typeface="Arial" pitchFamily="34" charset="0"/>
            </a:endParaRPr>
          </a:p>
          <a:p>
            <a:pPr lvl="0" eaLnBrk="0" fontAlgn="base" hangingPunct="0">
              <a:spcBef>
                <a:spcPct val="0"/>
              </a:spcBef>
              <a:spcAft>
                <a:spcPct val="0"/>
              </a:spcAft>
            </a:pPr>
            <a:r>
              <a:rPr lang="en-US" sz="1000" dirty="0" smtClean="0">
                <a:latin typeface="Calibri" pitchFamily="34" charset="0"/>
                <a:ea typeface="Times New Roman" pitchFamily="18" charset="0"/>
                <a:cs typeface="Times New Roman" pitchFamily="18" charset="0"/>
              </a:rPr>
              <a:t>A class is a group of objects that has common properties. A class in java can contain:</a:t>
            </a:r>
            <a:endParaRPr lang="en-US" sz="600" dirty="0" smtClean="0">
              <a:latin typeface="Arial" pitchFamily="34" charset="0"/>
              <a:cs typeface="Arial" pitchFamily="34" charset="0"/>
            </a:endParaRPr>
          </a:p>
        </p:txBody>
      </p:sp>
      <p:pic>
        <p:nvPicPr>
          <p:cNvPr id="21508" name="Picture 4" descr="संबंधित चित्र"/>
          <p:cNvPicPr>
            <a:picLocks noChangeAspect="1" noChangeArrowheads="1"/>
          </p:cNvPicPr>
          <p:nvPr/>
        </p:nvPicPr>
        <p:blipFill>
          <a:blip r:embed="rId2" cstate="print"/>
          <a:srcRect/>
          <a:stretch>
            <a:fillRect/>
          </a:stretch>
        </p:blipFill>
        <p:spPr bwMode="auto">
          <a:xfrm>
            <a:off x="304800" y="3276600"/>
            <a:ext cx="6934200" cy="2800350"/>
          </a:xfrm>
          <a:prstGeom prst="rect">
            <a:avLst/>
          </a:prstGeom>
          <a:noFill/>
        </p:spPr>
      </p:pic>
      <p:cxnSp>
        <p:nvCxnSpPr>
          <p:cNvPr id="9" name="Straight Arrow Connector 8"/>
          <p:cNvCxnSpPr/>
          <p:nvPr/>
        </p:nvCxnSpPr>
        <p:spPr>
          <a:xfrm flipV="1">
            <a:off x="6019800" y="3962400"/>
            <a:ext cx="1600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00" y="3733800"/>
            <a:ext cx="1295400" cy="369332"/>
          </a:xfrm>
          <a:prstGeom prst="rect">
            <a:avLst/>
          </a:prstGeom>
          <a:noFill/>
        </p:spPr>
        <p:txBody>
          <a:bodyPr wrap="square" rtlCol="0">
            <a:spAutoFit/>
          </a:bodyPr>
          <a:lstStyle/>
          <a:p>
            <a:r>
              <a:rPr lang="en-US" dirty="0" smtClean="0"/>
              <a:t>Attributes</a:t>
            </a:r>
            <a:endParaRPr lang="en-US" dirty="0"/>
          </a:p>
        </p:txBody>
      </p:sp>
      <p:cxnSp>
        <p:nvCxnSpPr>
          <p:cNvPr id="13" name="Straight Arrow Connector 12"/>
          <p:cNvCxnSpPr/>
          <p:nvPr/>
        </p:nvCxnSpPr>
        <p:spPr>
          <a:xfrm flipV="1">
            <a:off x="6248400" y="4114800"/>
            <a:ext cx="1676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2"/>
          </p:cNvCxnSpPr>
          <p:nvPr/>
        </p:nvCxnSpPr>
        <p:spPr>
          <a:xfrm flipV="1">
            <a:off x="6553200" y="4103132"/>
            <a:ext cx="1714500" cy="77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705600" y="4255532"/>
            <a:ext cx="1714500" cy="926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9.3.9-Java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487234"/>
            <a:ext cx="8991600" cy="16619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b="1" u="sng" dirty="0" smtClean="0">
                <a:latin typeface="+mj-lt"/>
                <a:cs typeface="Arial" pitchFamily="34" charset="0"/>
              </a:rPr>
              <a:t>2-Set</a:t>
            </a:r>
          </a:p>
          <a:p>
            <a:r>
              <a:rPr lang="en-US" sz="1600" dirty="0" smtClean="0">
                <a:latin typeface="+mj-lt"/>
              </a:rPr>
              <a:t>Basically, Set is a type of collection that does not allow duplicate elements. That means an element can only exist once in a Set. It models the set abstraction in mathematics. The following picture illustrates three sets of numbers in mathematics:</a:t>
            </a:r>
          </a:p>
          <a:p>
            <a:r>
              <a:rPr lang="en-US" sz="1600" dirty="0" smtClean="0">
                <a:latin typeface="+mj-lt"/>
              </a:rPr>
              <a:t> </a:t>
            </a:r>
          </a:p>
          <a:p>
            <a:pPr eaLnBrk="0" fontAlgn="base" hangingPunct="0">
              <a:spcBef>
                <a:spcPct val="0"/>
              </a:spcBef>
              <a:spcAft>
                <a:spcPct val="0"/>
              </a:spcAft>
            </a:pPr>
            <a:endParaRPr lang="en-US" sz="1600" u="sng" dirty="0" smtClean="0">
              <a:latin typeface="+mj-lt"/>
              <a:cs typeface="Arial" pitchFamily="34" charset="0"/>
            </a:endParaRPr>
          </a:p>
        </p:txBody>
      </p:sp>
      <p:pic>
        <p:nvPicPr>
          <p:cNvPr id="5" name="Picture 4" descr="C:\Users\hitendra.pawar\Desktop\SetsInMath.png"/>
          <p:cNvPicPr/>
          <p:nvPr/>
        </p:nvPicPr>
        <p:blipFill>
          <a:blip r:embed="rId2" cstate="print"/>
          <a:srcRect/>
          <a:stretch>
            <a:fillRect/>
          </a:stretch>
        </p:blipFill>
        <p:spPr bwMode="auto">
          <a:xfrm>
            <a:off x="6248400" y="2828925"/>
            <a:ext cx="2686050" cy="1362075"/>
          </a:xfrm>
          <a:prstGeom prst="rect">
            <a:avLst/>
          </a:prstGeom>
          <a:noFill/>
          <a:ln w="9525">
            <a:noFill/>
            <a:miter lim="800000"/>
            <a:headEnd/>
            <a:tailEnd/>
          </a:ln>
        </p:spPr>
      </p:pic>
      <p:sp>
        <p:nvSpPr>
          <p:cNvPr id="7" name="Rectangle 6"/>
          <p:cNvSpPr/>
          <p:nvPr/>
        </p:nvSpPr>
        <p:spPr>
          <a:xfrm>
            <a:off x="76200" y="1600200"/>
            <a:ext cx="8839200" cy="5262979"/>
          </a:xfrm>
          <a:prstGeom prst="rect">
            <a:avLst/>
          </a:prstGeom>
        </p:spPr>
        <p:txBody>
          <a:bodyPr wrap="square">
            <a:spAutoFit/>
          </a:bodyPr>
          <a:lstStyle/>
          <a:p>
            <a:endParaRPr lang="en-US" sz="1400" b="1" u="sng" dirty="0" smtClean="0">
              <a:latin typeface="+mj-lt"/>
            </a:endParaRPr>
          </a:p>
          <a:p>
            <a:r>
              <a:rPr lang="en-US" sz="1400" b="1" u="sng" dirty="0" smtClean="0">
                <a:latin typeface="+mj-lt"/>
              </a:rPr>
              <a:t>Characteristics of a Set collection:</a:t>
            </a:r>
          </a:p>
          <a:p>
            <a:r>
              <a:rPr lang="en-US" sz="1400" dirty="0" smtClean="0">
                <a:latin typeface="+mj-lt"/>
              </a:rPr>
              <a:t>The following characteristics differentiate a Set collection from others in the Java Collections framework:</a:t>
            </a:r>
          </a:p>
          <a:p>
            <a:r>
              <a:rPr lang="en-US" sz="1400" dirty="0" smtClean="0">
                <a:latin typeface="+mj-lt"/>
              </a:rPr>
              <a:t>•Duplicate elements are not allowed.</a:t>
            </a:r>
          </a:p>
          <a:p>
            <a:r>
              <a:rPr lang="en-US" sz="1400" dirty="0" smtClean="0">
                <a:latin typeface="+mj-lt"/>
              </a:rPr>
              <a:t>•Elements are not stored in order. That means you cannot expect elements sorted in any order when iterating over elements of a Set.</a:t>
            </a:r>
          </a:p>
          <a:p>
            <a:r>
              <a:rPr lang="en-US" sz="1400" dirty="0" smtClean="0">
                <a:latin typeface="+mj-lt"/>
              </a:rPr>
              <a:t> </a:t>
            </a:r>
          </a:p>
          <a:p>
            <a:r>
              <a:rPr lang="en-US" sz="1400" b="1" u="sng" dirty="0" smtClean="0">
                <a:latin typeface="+mj-lt"/>
              </a:rPr>
              <a:t>Why and When Use Sets?</a:t>
            </a:r>
          </a:p>
          <a:p>
            <a:r>
              <a:rPr lang="en-US" sz="1400" dirty="0" smtClean="0">
                <a:latin typeface="+mj-lt"/>
              </a:rPr>
              <a:t>Based on the characteristics, consider using a Set collection when:</a:t>
            </a:r>
          </a:p>
          <a:p>
            <a:r>
              <a:rPr lang="en-US" sz="1400" dirty="0" smtClean="0">
                <a:latin typeface="+mj-lt"/>
              </a:rPr>
              <a:t>•You want to store elements distinctly without duplication, or unique elements.</a:t>
            </a:r>
          </a:p>
          <a:p>
            <a:r>
              <a:rPr lang="en-US" sz="1400" dirty="0" smtClean="0">
                <a:latin typeface="+mj-lt"/>
              </a:rPr>
              <a:t>•You don’t care about the order of elements.</a:t>
            </a:r>
          </a:p>
          <a:p>
            <a:endParaRPr lang="en-US" sz="1400" dirty="0" smtClean="0">
              <a:latin typeface="+mj-lt"/>
            </a:endParaRPr>
          </a:p>
          <a:p>
            <a:endParaRPr lang="en-US" sz="1400" dirty="0" smtClean="0">
              <a:latin typeface="+mj-lt"/>
            </a:endParaRPr>
          </a:p>
          <a:p>
            <a:r>
              <a:rPr lang="en-US" sz="1400" dirty="0" smtClean="0">
                <a:latin typeface="+mj-lt"/>
              </a:rPr>
              <a:t>For example, you can use a Set to store unique integer numbers; you can use a Set to store cards randomly in a card game; you can use a Set to store numbers in random order, etc.</a:t>
            </a:r>
          </a:p>
          <a:p>
            <a:endParaRPr lang="en-US" sz="1400" dirty="0" smtClean="0">
              <a:latin typeface="+mj-lt"/>
            </a:endParaRPr>
          </a:p>
          <a:p>
            <a:r>
              <a:rPr lang="en-US" sz="1400" dirty="0" smtClean="0">
                <a:latin typeface="+mj-lt"/>
              </a:rPr>
              <a:t>Implementation of Set</a:t>
            </a:r>
          </a:p>
          <a:p>
            <a:endParaRPr lang="en-US" sz="1400" dirty="0" smtClean="0">
              <a:latin typeface="+mj-lt"/>
            </a:endParaRPr>
          </a:p>
          <a:p>
            <a:r>
              <a:rPr lang="en-US" sz="1400" dirty="0" smtClean="0">
                <a:latin typeface="+mj-lt"/>
              </a:rPr>
              <a:t>•</a:t>
            </a:r>
            <a:r>
              <a:rPr lang="en-US" sz="1400" b="1" dirty="0" err="1" smtClean="0">
                <a:latin typeface="+mj-lt"/>
              </a:rPr>
              <a:t>HashSet</a:t>
            </a:r>
            <a:r>
              <a:rPr lang="en-US" sz="1400" dirty="0" smtClean="0">
                <a:latin typeface="+mj-lt"/>
              </a:rPr>
              <a:t>: is the best-performing implementation and is a widely-used Set implementation. It represents the core characteristics of sets: no duplication and unordered.</a:t>
            </a:r>
          </a:p>
          <a:p>
            <a:r>
              <a:rPr lang="en-US" sz="1400" dirty="0" smtClean="0">
                <a:latin typeface="+mj-lt"/>
              </a:rPr>
              <a:t>•</a:t>
            </a:r>
            <a:r>
              <a:rPr lang="en-US" sz="1400" b="1" dirty="0" err="1" smtClean="0">
                <a:latin typeface="+mj-lt"/>
              </a:rPr>
              <a:t>LinkedHashSet</a:t>
            </a:r>
            <a:r>
              <a:rPr lang="en-US" sz="1400" dirty="0" smtClean="0">
                <a:latin typeface="+mj-lt"/>
              </a:rPr>
              <a:t>: This implementation orders its elements based on insertion order. So consider using a </a:t>
            </a:r>
            <a:r>
              <a:rPr lang="en-US" sz="1400" dirty="0" err="1" smtClean="0">
                <a:latin typeface="+mj-lt"/>
              </a:rPr>
              <a:t>LinkedHashSet</a:t>
            </a:r>
            <a:r>
              <a:rPr lang="en-US" sz="1400" dirty="0" smtClean="0">
                <a:latin typeface="+mj-lt"/>
              </a:rPr>
              <a:t> when you want to store unique elements in order.</a:t>
            </a:r>
          </a:p>
          <a:p>
            <a:r>
              <a:rPr lang="en-US" sz="1400" dirty="0" smtClean="0">
                <a:latin typeface="+mj-lt"/>
              </a:rPr>
              <a:t>•</a:t>
            </a:r>
            <a:r>
              <a:rPr lang="en-US" sz="1400" b="1" dirty="0" err="1" smtClean="0">
                <a:latin typeface="+mj-lt"/>
              </a:rPr>
              <a:t>TreeSet</a:t>
            </a:r>
            <a:r>
              <a:rPr lang="en-US" sz="1400" b="1" dirty="0" smtClean="0">
                <a:latin typeface="+mj-lt"/>
              </a:rPr>
              <a:t>: </a:t>
            </a:r>
            <a:r>
              <a:rPr lang="en-US" sz="1400" dirty="0" smtClean="0">
                <a:latin typeface="+mj-lt"/>
              </a:rPr>
              <a:t>This implementation orders its elements based on their values, either by their natural ordering, or by a Comparator provided at creation time.</a:t>
            </a:r>
            <a:endParaRPr lang="en-US" sz="1400"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9.3.10-Java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274719"/>
            <a:ext cx="8991600" cy="77098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sz="1500" b="1" u="sng" dirty="0" smtClean="0">
              <a:latin typeface="+mj-lt"/>
              <a:cs typeface="Arial" pitchFamily="34" charset="0"/>
            </a:endParaRPr>
          </a:p>
          <a:p>
            <a:pPr algn="ctr" eaLnBrk="0" fontAlgn="base" hangingPunct="0">
              <a:spcBef>
                <a:spcPct val="0"/>
              </a:spcBef>
              <a:spcAft>
                <a:spcPct val="0"/>
              </a:spcAft>
            </a:pPr>
            <a:endParaRPr lang="en-US" sz="1500" b="1" u="sng" dirty="0" smtClean="0">
              <a:latin typeface="+mj-lt"/>
              <a:cs typeface="Arial" pitchFamily="34" charset="0"/>
            </a:endParaRPr>
          </a:p>
          <a:p>
            <a:pPr algn="ctr" eaLnBrk="0" fontAlgn="base" hangingPunct="0">
              <a:spcBef>
                <a:spcPct val="0"/>
              </a:spcBef>
              <a:spcAft>
                <a:spcPct val="0"/>
              </a:spcAft>
            </a:pPr>
            <a:r>
              <a:rPr lang="en-US" b="1" u="sng" dirty="0" smtClean="0">
                <a:latin typeface="+mj-lt"/>
                <a:cs typeface="Arial" pitchFamily="34" charset="0"/>
              </a:rPr>
              <a:t>Set -HashSet-1</a:t>
            </a:r>
          </a:p>
          <a:p>
            <a:r>
              <a:rPr lang="en-US" sz="1500" dirty="0" smtClean="0">
                <a:latin typeface="+mj-lt"/>
                <a:cs typeface="Arial" pitchFamily="34" charset="0"/>
              </a:rPr>
              <a:t>Java </a:t>
            </a:r>
            <a:r>
              <a:rPr lang="en-US" sz="1500" dirty="0" err="1" smtClean="0">
                <a:latin typeface="+mj-lt"/>
                <a:cs typeface="Arial" pitchFamily="34" charset="0"/>
              </a:rPr>
              <a:t>HashSet</a:t>
            </a:r>
            <a:r>
              <a:rPr lang="en-US" sz="1500" dirty="0" smtClean="0">
                <a:latin typeface="+mj-lt"/>
                <a:cs typeface="Arial" pitchFamily="34" charset="0"/>
              </a:rPr>
              <a:t> class is used to create a collection that uses a hash table for storage. </a:t>
            </a:r>
          </a:p>
          <a:p>
            <a:endParaRPr lang="en-US" sz="1500" dirty="0" smtClean="0">
              <a:latin typeface="+mj-lt"/>
              <a:cs typeface="Arial" pitchFamily="34" charset="0"/>
            </a:endParaRPr>
          </a:p>
          <a:p>
            <a:r>
              <a:rPr lang="en-US" sz="1500" dirty="0" err="1" smtClean="0">
                <a:latin typeface="+mj-lt"/>
                <a:cs typeface="Arial" pitchFamily="34" charset="0"/>
              </a:rPr>
              <a:t>HashSet</a:t>
            </a:r>
            <a:r>
              <a:rPr lang="en-US" sz="1500" dirty="0" smtClean="0">
                <a:latin typeface="+mj-lt"/>
                <a:cs typeface="Arial" pitchFamily="34" charset="0"/>
              </a:rPr>
              <a:t>&lt;String&gt; </a:t>
            </a:r>
            <a:r>
              <a:rPr lang="en-US" sz="1500" dirty="0" err="1" smtClean="0">
                <a:latin typeface="+mj-lt"/>
                <a:cs typeface="Arial" pitchFamily="34" charset="0"/>
              </a:rPr>
              <a:t>hs</a:t>
            </a:r>
            <a:r>
              <a:rPr lang="en-US" sz="1500" dirty="0" smtClean="0">
                <a:latin typeface="+mj-lt"/>
                <a:cs typeface="Arial" pitchFamily="34" charset="0"/>
              </a:rPr>
              <a:t>=new </a:t>
            </a:r>
            <a:r>
              <a:rPr lang="en-US" sz="1500" dirty="0" err="1" smtClean="0">
                <a:latin typeface="+mj-lt"/>
                <a:cs typeface="Arial" pitchFamily="34" charset="0"/>
              </a:rPr>
              <a:t>HashSet</a:t>
            </a:r>
            <a:r>
              <a:rPr lang="en-US" sz="1500" dirty="0" smtClean="0">
                <a:latin typeface="+mj-lt"/>
                <a:cs typeface="Arial" pitchFamily="34" charset="0"/>
              </a:rPr>
              <a:t>&lt;Book&gt;();</a:t>
            </a:r>
          </a:p>
          <a:p>
            <a:r>
              <a:rPr lang="en-US" sz="1500" dirty="0" err="1" smtClean="0">
                <a:latin typeface="+mj-lt"/>
                <a:cs typeface="Arial" pitchFamily="34" charset="0"/>
              </a:rPr>
              <a:t>hs.add</a:t>
            </a:r>
            <a:r>
              <a:rPr lang="en-US" sz="1500" dirty="0" smtClean="0">
                <a:latin typeface="+mj-lt"/>
                <a:cs typeface="Arial" pitchFamily="34" charset="0"/>
              </a:rPr>
              <a:t>(“</a:t>
            </a:r>
            <a:r>
              <a:rPr lang="en-US" sz="1500" dirty="0" err="1" smtClean="0">
                <a:latin typeface="+mj-lt"/>
                <a:cs typeface="Arial" pitchFamily="34" charset="0"/>
              </a:rPr>
              <a:t>abc</a:t>
            </a:r>
            <a:r>
              <a:rPr lang="en-US" sz="1500" dirty="0" smtClean="0">
                <a:latin typeface="+mj-lt"/>
                <a:cs typeface="Arial" pitchFamily="34" charset="0"/>
              </a:rPr>
              <a:t>”)</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u="sng" dirty="0" err="1" smtClean="0">
                <a:latin typeface="+mj-lt"/>
                <a:cs typeface="Arial" pitchFamily="34" charset="0"/>
              </a:rPr>
              <a:t>HashSet</a:t>
            </a:r>
            <a:r>
              <a:rPr lang="en-US" sz="1500" b="1" u="sng" dirty="0" smtClean="0">
                <a:latin typeface="+mj-lt"/>
                <a:cs typeface="Arial" pitchFamily="34" charset="0"/>
              </a:rPr>
              <a:t> class are:- </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stores the elements by using a mechanism called hashing.</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doesn’t maintain any order, the elements would be returned in any random order.</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doesn’t allow duplicates. If you try to add a duplicate element in </a:t>
            </a:r>
            <a:r>
              <a:rPr lang="en-US" sz="1500" dirty="0" err="1" smtClean="0">
                <a:latin typeface="+mj-lt"/>
                <a:cs typeface="Arial" pitchFamily="34" charset="0"/>
              </a:rPr>
              <a:t>HashSet</a:t>
            </a:r>
            <a:r>
              <a:rPr lang="en-US" sz="1500" dirty="0" smtClean="0">
                <a:latin typeface="+mj-lt"/>
                <a:cs typeface="Arial" pitchFamily="34" charset="0"/>
              </a:rPr>
              <a:t>, the old value would be overwritten.</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allows null values however if you insert more than one nulls it would still return only one null value.</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is non-synchronized.</a:t>
            </a:r>
          </a:p>
          <a:p>
            <a:pPr lvl="0">
              <a:buFont typeface="Arial" pitchFamily="34" charset="0"/>
              <a:buChar char="•"/>
            </a:pPr>
            <a:r>
              <a:rPr lang="en-US" sz="1500" dirty="0" smtClean="0">
                <a:latin typeface="+mj-lt"/>
                <a:cs typeface="Arial" pitchFamily="34" charset="0"/>
              </a:rPr>
              <a:t>The </a:t>
            </a:r>
            <a:r>
              <a:rPr lang="en-US" sz="1500" dirty="0" err="1" smtClean="0">
                <a:latin typeface="+mj-lt"/>
                <a:cs typeface="Arial" pitchFamily="34" charset="0"/>
              </a:rPr>
              <a:t>iterator</a:t>
            </a:r>
            <a:r>
              <a:rPr lang="en-US" sz="1500" dirty="0" smtClean="0">
                <a:latin typeface="+mj-lt"/>
                <a:cs typeface="Arial" pitchFamily="34" charset="0"/>
              </a:rPr>
              <a:t> returned by this class is fail-fast which means </a:t>
            </a:r>
            <a:r>
              <a:rPr lang="en-US" sz="1500" dirty="0" err="1" smtClean="0">
                <a:latin typeface="+mj-lt"/>
                <a:cs typeface="Arial" pitchFamily="34" charset="0"/>
              </a:rPr>
              <a:t>iterator</a:t>
            </a:r>
            <a:r>
              <a:rPr lang="en-US" sz="1500" dirty="0" smtClean="0">
                <a:latin typeface="+mj-lt"/>
                <a:cs typeface="Arial" pitchFamily="34" charset="0"/>
              </a:rPr>
              <a:t> would throw </a:t>
            </a:r>
            <a:r>
              <a:rPr lang="en-US" sz="1500" dirty="0" err="1" smtClean="0">
                <a:latin typeface="+mj-lt"/>
                <a:cs typeface="Arial" pitchFamily="34" charset="0"/>
              </a:rPr>
              <a:t>ConcurrentModificationException</a:t>
            </a:r>
            <a:r>
              <a:rPr lang="en-US" sz="1500" dirty="0" smtClean="0">
                <a:latin typeface="+mj-lt"/>
                <a:cs typeface="Arial" pitchFamily="34" charset="0"/>
              </a:rPr>
              <a:t> if </a:t>
            </a:r>
            <a:r>
              <a:rPr lang="en-US" sz="1500" dirty="0" err="1" smtClean="0">
                <a:latin typeface="+mj-lt"/>
                <a:cs typeface="Arial" pitchFamily="34" charset="0"/>
              </a:rPr>
              <a:t>HashSet</a:t>
            </a:r>
            <a:r>
              <a:rPr lang="en-US" sz="1500" dirty="0" smtClean="0">
                <a:latin typeface="+mj-lt"/>
                <a:cs typeface="Arial" pitchFamily="34" charset="0"/>
              </a:rPr>
              <a:t> has been modified after creation of </a:t>
            </a:r>
            <a:r>
              <a:rPr lang="en-US" sz="1500" dirty="0" err="1" smtClean="0">
                <a:latin typeface="+mj-lt"/>
                <a:cs typeface="Arial" pitchFamily="34" charset="0"/>
              </a:rPr>
              <a:t>iterator</a:t>
            </a:r>
            <a:r>
              <a:rPr lang="en-US" sz="1500" dirty="0" smtClean="0">
                <a:latin typeface="+mj-lt"/>
                <a:cs typeface="Arial" pitchFamily="34" charset="0"/>
              </a:rPr>
              <a:t>, by any means except </a:t>
            </a:r>
            <a:r>
              <a:rPr lang="en-US" sz="1500" dirty="0" err="1" smtClean="0">
                <a:latin typeface="+mj-lt"/>
                <a:cs typeface="Arial" pitchFamily="34" charset="0"/>
              </a:rPr>
              <a:t>iterator’s</a:t>
            </a:r>
            <a:r>
              <a:rPr lang="en-US" sz="1500" dirty="0" smtClean="0">
                <a:latin typeface="+mj-lt"/>
                <a:cs typeface="Arial" pitchFamily="34" charset="0"/>
              </a:rPr>
              <a:t> own remove method.</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contains unique elements only.</a:t>
            </a:r>
          </a:p>
          <a:p>
            <a:pPr eaLnBrk="0" fontAlgn="base" hangingPunct="0">
              <a:spcBef>
                <a:spcPct val="0"/>
              </a:spcBef>
              <a:spcAft>
                <a:spcPct val="0"/>
              </a:spcAft>
              <a:buFont typeface="Arial" pitchFamily="34" charset="0"/>
              <a:buChar char="•"/>
            </a:pPr>
            <a:endParaRPr lang="en-US" sz="1500" dirty="0" smtClean="0">
              <a:latin typeface="+mj-lt"/>
              <a:cs typeface="Arial" pitchFamily="34" charset="0"/>
            </a:endParaRPr>
          </a:p>
          <a:p>
            <a:pPr eaLnBrk="0" fontAlgn="base" hangingPunct="0">
              <a:spcBef>
                <a:spcPct val="0"/>
              </a:spcBef>
              <a:spcAft>
                <a:spcPct val="0"/>
              </a:spcAft>
            </a:pPr>
            <a:r>
              <a:rPr lang="en-US" sz="1500" b="1" u="sng" dirty="0" err="1" smtClean="0">
                <a:latin typeface="+mj-lt"/>
                <a:cs typeface="Arial" pitchFamily="34" charset="0"/>
              </a:rPr>
              <a:t>HashSet</a:t>
            </a:r>
            <a:r>
              <a:rPr lang="en-US" sz="1500" b="1" u="sng" dirty="0" smtClean="0">
                <a:latin typeface="+mj-lt"/>
                <a:cs typeface="Arial" pitchFamily="34" charset="0"/>
              </a:rPr>
              <a:t> Methods</a:t>
            </a:r>
          </a:p>
          <a:p>
            <a:pPr eaLnBrk="0" fontAlgn="base" hangingPunct="0">
              <a:spcBef>
                <a:spcPct val="0"/>
              </a:spcBef>
              <a:spcAft>
                <a:spcPct val="0"/>
              </a:spcAft>
            </a:pPr>
            <a:r>
              <a:rPr lang="en-US" sz="1500" b="1" u="sng" dirty="0" smtClean="0">
                <a:latin typeface="+mj-lt"/>
                <a:cs typeface="Arial" pitchFamily="34" charset="0"/>
              </a:rPr>
              <a:t>void clear()-</a:t>
            </a:r>
            <a:r>
              <a:rPr lang="en-US" sz="1500" dirty="0" smtClean="0">
                <a:latin typeface="+mj-lt"/>
                <a:cs typeface="Arial" pitchFamily="34" charset="0"/>
              </a:rPr>
              <a:t>It is used to remove all of the elements from this set.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contains(Object o)-</a:t>
            </a:r>
            <a:r>
              <a:rPr lang="en-US" sz="1500" dirty="0" smtClean="0">
                <a:latin typeface="+mj-lt"/>
                <a:cs typeface="Arial" pitchFamily="34" charset="0"/>
              </a:rPr>
              <a:t>It is used to return true if this set contains the specified element.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add(Object o)-</a:t>
            </a:r>
            <a:r>
              <a:rPr lang="en-US" sz="1500" dirty="0" smtClean="0">
                <a:latin typeface="+mj-lt"/>
                <a:cs typeface="Arial" pitchFamily="34" charset="0"/>
              </a:rPr>
              <a:t>It is used to adds the specified element to this set if it is not already present.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a:t>
            </a:r>
            <a:r>
              <a:rPr lang="en-US" sz="1500" b="1" u="sng" dirty="0" err="1" smtClean="0">
                <a:latin typeface="+mj-lt"/>
                <a:cs typeface="Arial" pitchFamily="34" charset="0"/>
              </a:rPr>
              <a:t>isEmpty</a:t>
            </a:r>
            <a:r>
              <a:rPr lang="en-US" sz="1500" b="1" u="sng" dirty="0" smtClean="0">
                <a:latin typeface="+mj-lt"/>
                <a:cs typeface="Arial" pitchFamily="34" charset="0"/>
              </a:rPr>
              <a:t>()-</a:t>
            </a:r>
            <a:r>
              <a:rPr lang="en-US" sz="1500" dirty="0" smtClean="0">
                <a:latin typeface="+mj-lt"/>
                <a:cs typeface="Arial" pitchFamily="34" charset="0"/>
              </a:rPr>
              <a:t>It is used to return true if this set contains no elements.</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remove(Object o)-</a:t>
            </a:r>
            <a:r>
              <a:rPr lang="en-US" sz="1500" dirty="0" smtClean="0">
                <a:latin typeface="+mj-lt"/>
                <a:cs typeface="Arial" pitchFamily="34" charset="0"/>
              </a:rPr>
              <a:t>It is used to remove the specified element from this set if it is present.</a:t>
            </a:r>
          </a:p>
          <a:p>
            <a:pPr eaLnBrk="0" fontAlgn="base" hangingPunct="0">
              <a:spcBef>
                <a:spcPct val="0"/>
              </a:spcBef>
              <a:spcAft>
                <a:spcPct val="0"/>
              </a:spcAft>
            </a:pPr>
            <a:r>
              <a:rPr lang="en-US" sz="1500" b="1" u="sng" dirty="0" smtClean="0">
                <a:latin typeface="+mj-lt"/>
                <a:cs typeface="Arial" pitchFamily="34" charset="0"/>
              </a:rPr>
              <a:t>Object clone()-</a:t>
            </a:r>
            <a:r>
              <a:rPr lang="en-US" sz="1500" dirty="0" smtClean="0">
                <a:latin typeface="+mj-lt"/>
                <a:cs typeface="Arial" pitchFamily="34" charset="0"/>
              </a:rPr>
              <a:t>It is used to return a shallow copy of this </a:t>
            </a:r>
            <a:r>
              <a:rPr lang="en-US" sz="1500" dirty="0" err="1" smtClean="0">
                <a:latin typeface="+mj-lt"/>
                <a:cs typeface="Arial" pitchFamily="34" charset="0"/>
              </a:rPr>
              <a:t>HashSet</a:t>
            </a:r>
            <a:r>
              <a:rPr lang="en-US" sz="1500" dirty="0" smtClean="0">
                <a:latin typeface="+mj-lt"/>
                <a:cs typeface="Arial" pitchFamily="34" charset="0"/>
              </a:rPr>
              <a:t> instance: the elements themselves are not cloned.</a:t>
            </a:r>
          </a:p>
          <a:p>
            <a:pPr eaLnBrk="0" fontAlgn="base" hangingPunct="0">
              <a:spcBef>
                <a:spcPct val="0"/>
              </a:spcBef>
              <a:spcAft>
                <a:spcPct val="0"/>
              </a:spcAft>
            </a:pPr>
            <a:r>
              <a:rPr lang="en-US" sz="1500" b="1" u="sng" dirty="0" err="1" smtClean="0">
                <a:latin typeface="+mj-lt"/>
                <a:cs typeface="Arial" pitchFamily="34" charset="0"/>
              </a:rPr>
              <a:t>Iterator</a:t>
            </a:r>
            <a:r>
              <a:rPr lang="en-US" sz="1500" b="1" u="sng" dirty="0" smtClean="0">
                <a:latin typeface="+mj-lt"/>
                <a:cs typeface="Arial" pitchFamily="34" charset="0"/>
              </a:rPr>
              <a:t> </a:t>
            </a:r>
            <a:r>
              <a:rPr lang="en-US" sz="1500" b="1" u="sng" dirty="0" err="1" smtClean="0">
                <a:latin typeface="+mj-lt"/>
                <a:cs typeface="Arial" pitchFamily="34" charset="0"/>
              </a:rPr>
              <a:t>iterator</a:t>
            </a:r>
            <a:r>
              <a:rPr lang="en-US" sz="1500" b="1" u="sng" dirty="0" smtClean="0">
                <a:latin typeface="+mj-lt"/>
                <a:cs typeface="Arial" pitchFamily="34" charset="0"/>
              </a:rPr>
              <a:t>()-</a:t>
            </a:r>
            <a:r>
              <a:rPr lang="en-US" sz="1500" dirty="0" smtClean="0">
                <a:latin typeface="+mj-lt"/>
                <a:cs typeface="Arial" pitchFamily="34" charset="0"/>
              </a:rPr>
              <a:t>It is used to return an </a:t>
            </a:r>
            <a:r>
              <a:rPr lang="en-US" sz="1500" dirty="0" err="1" smtClean="0">
                <a:latin typeface="+mj-lt"/>
                <a:cs typeface="Arial" pitchFamily="34" charset="0"/>
              </a:rPr>
              <a:t>iterator</a:t>
            </a:r>
            <a:r>
              <a:rPr lang="en-US" sz="1500" dirty="0" smtClean="0">
                <a:latin typeface="+mj-lt"/>
                <a:cs typeface="Arial" pitchFamily="34" charset="0"/>
              </a:rPr>
              <a:t> over the elements in this set.</a:t>
            </a:r>
          </a:p>
          <a:p>
            <a:pPr eaLnBrk="0" fontAlgn="base" hangingPunct="0">
              <a:spcBef>
                <a:spcPct val="0"/>
              </a:spcBef>
              <a:spcAft>
                <a:spcPct val="0"/>
              </a:spcAft>
            </a:pPr>
            <a:r>
              <a:rPr lang="en-US" sz="1500" b="1" u="sng" dirty="0" err="1" smtClean="0">
                <a:latin typeface="+mj-lt"/>
                <a:cs typeface="Arial" pitchFamily="34" charset="0"/>
              </a:rPr>
              <a:t>int</a:t>
            </a:r>
            <a:r>
              <a:rPr lang="en-US" sz="1500" b="1" u="sng" dirty="0" smtClean="0">
                <a:latin typeface="+mj-lt"/>
                <a:cs typeface="Arial" pitchFamily="34" charset="0"/>
              </a:rPr>
              <a:t> size()-</a:t>
            </a:r>
            <a:r>
              <a:rPr lang="en-US" sz="1500" dirty="0" smtClean="0">
                <a:latin typeface="+mj-lt"/>
                <a:cs typeface="Arial" pitchFamily="34" charset="0"/>
              </a:rPr>
              <a:t>It is used to return the number of elements in this set.</a:t>
            </a:r>
          </a:p>
          <a:p>
            <a:pPr eaLnBrk="0" fontAlgn="base" hangingPunct="0">
              <a:spcBef>
                <a:spcPct val="0"/>
              </a:spcBef>
              <a:spcAft>
                <a:spcPct val="0"/>
              </a:spcAft>
              <a:buFont typeface="Arial" pitchFamily="34" charset="0"/>
              <a:buChar char="•"/>
            </a:pPr>
            <a:endParaRPr lang="en-US" sz="1500" dirty="0" smtClean="0">
              <a:latin typeface="+mj-lt"/>
              <a:cs typeface="Arial" pitchFamily="34" charset="0"/>
            </a:endParaRPr>
          </a:p>
          <a:p>
            <a:pPr eaLnBrk="0" fontAlgn="base" hangingPunct="0">
              <a:spcBef>
                <a:spcPct val="0"/>
              </a:spcBef>
              <a:spcAft>
                <a:spcPct val="0"/>
              </a:spcAft>
            </a:pPr>
            <a:endParaRPr lang="en-US" sz="1500" dirty="0" smtClean="0">
              <a:latin typeface="+mj-lt"/>
              <a:cs typeface="Arial" pitchFamily="34" charset="0"/>
            </a:endParaRPr>
          </a:p>
          <a:p>
            <a:pPr eaLnBrk="0" fontAlgn="base" hangingPunct="0">
              <a:spcBef>
                <a:spcPct val="0"/>
              </a:spcBef>
              <a:spcAft>
                <a:spcPct val="0"/>
              </a:spcAft>
            </a:pP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6" name="Object 5"/>
          <p:cNvGraphicFramePr>
            <a:graphicFrameLocks noChangeAspect="1"/>
          </p:cNvGraphicFramePr>
          <p:nvPr/>
        </p:nvGraphicFramePr>
        <p:xfrm>
          <a:off x="7239000" y="3886200"/>
          <a:ext cx="1408113" cy="687387"/>
        </p:xfrm>
        <a:graphic>
          <a:graphicData uri="http://schemas.openxmlformats.org/presentationml/2006/ole">
            <mc:AlternateContent xmlns:mc="http://schemas.openxmlformats.org/markup-compatibility/2006">
              <mc:Choice xmlns:v="urn:schemas-microsoft-com:vml" Requires="v">
                <p:oleObj spid="_x0000_s54283" name="Packager Shell Object" showAsIcon="1" r:id="rId3" imgW="1408680" imgH="686880" progId="Package">
                  <p:embed/>
                </p:oleObj>
              </mc:Choice>
              <mc:Fallback>
                <p:oleObj name="Packager Shell Object" showAsIcon="1" r:id="rId3" imgW="1408680" imgH="686880" progId="Package">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886200"/>
                        <a:ext cx="14081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212736"/>
            <a:ext cx="89916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sz="1500" b="1" u="sng" dirty="0" smtClean="0">
              <a:latin typeface="+mj-lt"/>
              <a:cs typeface="Arial" pitchFamily="34" charset="0"/>
            </a:endParaRPr>
          </a:p>
          <a:p>
            <a:pPr algn="ctr" eaLnBrk="0" fontAlgn="base" hangingPunct="0">
              <a:spcBef>
                <a:spcPct val="0"/>
              </a:spcBef>
              <a:spcAft>
                <a:spcPct val="0"/>
              </a:spcAft>
            </a:pPr>
            <a:r>
              <a:rPr lang="en-US" b="1" u="sng" dirty="0" smtClean="0">
                <a:latin typeface="+mj-lt"/>
                <a:cs typeface="Arial" pitchFamily="34" charset="0"/>
              </a:rPr>
              <a:t>Set -</a:t>
            </a:r>
            <a:r>
              <a:rPr lang="en-US" b="1" u="sng" dirty="0" smtClean="0"/>
              <a:t>LinkedHashSet</a:t>
            </a:r>
            <a:r>
              <a:rPr lang="en-US" b="1" u="sng" dirty="0" smtClean="0">
                <a:latin typeface="+mj-lt"/>
                <a:cs typeface="Arial" pitchFamily="34" charset="0"/>
              </a:rPr>
              <a:t>-2</a:t>
            </a:r>
          </a:p>
          <a:p>
            <a:r>
              <a:rPr lang="en-US" sz="1500" dirty="0" smtClean="0"/>
              <a:t>Java </a:t>
            </a:r>
            <a:r>
              <a:rPr lang="en-US" sz="1500" dirty="0" err="1" smtClean="0"/>
              <a:t>LinkedHashSet</a:t>
            </a:r>
            <a:r>
              <a:rPr lang="en-US" sz="1500" dirty="0" smtClean="0"/>
              <a:t> class is a Hash table and Linked list implementation of the set interface. It inherits </a:t>
            </a:r>
            <a:r>
              <a:rPr lang="en-US" sz="1500" dirty="0" err="1" smtClean="0"/>
              <a:t>HashSet</a:t>
            </a:r>
            <a:r>
              <a:rPr lang="en-US" sz="1500" dirty="0" smtClean="0"/>
              <a:t> class and implements Set interface.</a:t>
            </a:r>
          </a:p>
          <a:p>
            <a:endParaRPr lang="en-US" sz="1500" dirty="0" smtClean="0"/>
          </a:p>
          <a:p>
            <a:r>
              <a:rPr lang="en-US" sz="1500" dirty="0" err="1" smtClean="0"/>
              <a:t>LinkedHashSet</a:t>
            </a:r>
            <a:r>
              <a:rPr lang="en-US" sz="1500" dirty="0" smtClean="0"/>
              <a:t>&lt;String&gt; al=</a:t>
            </a:r>
            <a:r>
              <a:rPr lang="en-US" sz="1500" b="1" dirty="0" smtClean="0"/>
              <a:t>new</a:t>
            </a:r>
            <a:r>
              <a:rPr lang="en-US" sz="1500" dirty="0" smtClean="0"/>
              <a:t> </a:t>
            </a:r>
            <a:r>
              <a:rPr lang="en-US" sz="1500" dirty="0" err="1" smtClean="0"/>
              <a:t>LinkedHashSet</a:t>
            </a:r>
            <a:r>
              <a:rPr lang="en-US" sz="1500" dirty="0" smtClean="0"/>
              <a:t>&lt;String&gt;();  </a:t>
            </a:r>
          </a:p>
          <a:p>
            <a:r>
              <a:rPr lang="en-US" sz="1500" dirty="0" smtClean="0"/>
              <a:t>  </a:t>
            </a:r>
            <a:r>
              <a:rPr lang="en-US" sz="1500" dirty="0" err="1" smtClean="0"/>
              <a:t>al.add</a:t>
            </a:r>
            <a:r>
              <a:rPr lang="en-US" sz="1500" dirty="0" smtClean="0"/>
              <a:t>("Ravi");  </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u="sng" dirty="0" err="1" smtClean="0">
                <a:latin typeface="+mj-lt"/>
                <a:cs typeface="Arial" pitchFamily="34" charset="0"/>
              </a:rPr>
              <a:t>LinkedHashSet</a:t>
            </a:r>
            <a:r>
              <a:rPr lang="en-US" sz="1500" b="1" u="sng" dirty="0" smtClean="0">
                <a:latin typeface="+mj-lt"/>
                <a:cs typeface="Arial" pitchFamily="34" charset="0"/>
              </a:rPr>
              <a:t> class are:</a:t>
            </a:r>
          </a:p>
          <a:p>
            <a:r>
              <a:rPr lang="en-US" sz="1500" dirty="0" smtClean="0">
                <a:latin typeface="+mj-lt"/>
                <a:cs typeface="Arial" pitchFamily="34" charset="0"/>
              </a:rPr>
              <a:t>•Contains unique elements only like </a:t>
            </a:r>
            <a:r>
              <a:rPr lang="en-US" sz="1500" dirty="0" err="1" smtClean="0">
                <a:latin typeface="+mj-lt"/>
                <a:cs typeface="Arial" pitchFamily="34" charset="0"/>
              </a:rPr>
              <a:t>HashSet</a:t>
            </a:r>
            <a:r>
              <a:rPr lang="en-US" sz="1500" dirty="0" smtClean="0">
                <a:latin typeface="+mj-lt"/>
                <a:cs typeface="Arial" pitchFamily="34" charset="0"/>
              </a:rPr>
              <a:t>.</a:t>
            </a:r>
          </a:p>
          <a:p>
            <a:pPr eaLnBrk="0" fontAlgn="base" hangingPunct="0">
              <a:spcBef>
                <a:spcPct val="0"/>
              </a:spcBef>
              <a:spcAft>
                <a:spcPct val="0"/>
              </a:spcAft>
            </a:pPr>
            <a:r>
              <a:rPr lang="en-US" sz="1500" dirty="0" smtClean="0">
                <a:latin typeface="+mj-lt"/>
                <a:cs typeface="Arial" pitchFamily="34" charset="0"/>
              </a:rPr>
              <a:t>•Provides all optional set operations, and permits null elements.</a:t>
            </a:r>
          </a:p>
          <a:p>
            <a:pPr eaLnBrk="0" fontAlgn="base" hangingPunct="0">
              <a:spcBef>
                <a:spcPct val="0"/>
              </a:spcBef>
              <a:spcAft>
                <a:spcPct val="0"/>
              </a:spcAft>
            </a:pPr>
            <a:r>
              <a:rPr lang="en-US" sz="1500" dirty="0" smtClean="0">
                <a:latin typeface="+mj-lt"/>
                <a:cs typeface="Arial" pitchFamily="34" charset="0"/>
              </a:rPr>
              <a:t>•Maintains insertion order. </a:t>
            </a:r>
          </a:p>
          <a:p>
            <a:pPr eaLnBrk="0" fontAlgn="base" hangingPunct="0">
              <a:spcBef>
                <a:spcPct val="0"/>
              </a:spcBef>
              <a:spcAft>
                <a:spcPct val="0"/>
              </a:spcAft>
            </a:pPr>
            <a:r>
              <a:rPr lang="en-US" sz="1500" dirty="0" smtClean="0">
                <a:latin typeface="+mj-lt"/>
                <a:cs typeface="Arial" pitchFamily="34" charset="0"/>
              </a:rPr>
              <a:t>•</a:t>
            </a:r>
            <a:r>
              <a:rPr lang="en-US" sz="1500" dirty="0" err="1" smtClean="0">
                <a:latin typeface="+mj-lt"/>
                <a:cs typeface="Arial" pitchFamily="34" charset="0"/>
              </a:rPr>
              <a:t>HashSet</a:t>
            </a:r>
            <a:r>
              <a:rPr lang="en-US" sz="1500" dirty="0" smtClean="0">
                <a:latin typeface="+mj-lt"/>
                <a:cs typeface="Arial" pitchFamily="34" charset="0"/>
              </a:rPr>
              <a:t> doesn’t maintain any kind of order of its elements.</a:t>
            </a:r>
          </a:p>
          <a:p>
            <a:pPr eaLnBrk="0" fontAlgn="base" hangingPunct="0">
              <a:spcBef>
                <a:spcPct val="0"/>
              </a:spcBef>
              <a:spcAft>
                <a:spcPct val="0"/>
              </a:spcAft>
            </a:pPr>
            <a:r>
              <a:rPr lang="en-US" sz="1500" dirty="0" smtClean="0">
                <a:latin typeface="+mj-lt"/>
                <a:cs typeface="Arial" pitchFamily="34" charset="0"/>
              </a:rPr>
              <a:t>•</a:t>
            </a:r>
            <a:r>
              <a:rPr lang="en-US" sz="1500" dirty="0" err="1" smtClean="0">
                <a:latin typeface="+mj-lt"/>
                <a:cs typeface="Arial" pitchFamily="34" charset="0"/>
              </a:rPr>
              <a:t>TreeSet</a:t>
            </a:r>
            <a:r>
              <a:rPr lang="en-US" sz="1500" dirty="0" smtClean="0">
                <a:latin typeface="+mj-lt"/>
                <a:cs typeface="Arial" pitchFamily="34" charset="0"/>
              </a:rPr>
              <a:t> sorts the elements in ascending order. </a:t>
            </a:r>
          </a:p>
          <a:p>
            <a:pPr eaLnBrk="0" fontAlgn="base" hangingPunct="0">
              <a:spcBef>
                <a:spcPct val="0"/>
              </a:spcBef>
              <a:spcAft>
                <a:spcPct val="0"/>
              </a:spcAft>
            </a:pPr>
            <a:r>
              <a:rPr lang="en-US" sz="1500" dirty="0" smtClean="0">
                <a:latin typeface="+mj-lt"/>
                <a:cs typeface="Arial" pitchFamily="34" charset="0"/>
              </a:rPr>
              <a:t>•</a:t>
            </a:r>
            <a:r>
              <a:rPr lang="en-US" sz="1500" dirty="0" err="1" smtClean="0">
                <a:latin typeface="+mj-lt"/>
                <a:cs typeface="Arial" pitchFamily="34" charset="0"/>
              </a:rPr>
              <a:t>LinkedHashSet</a:t>
            </a:r>
            <a:r>
              <a:rPr lang="en-US" sz="1500" dirty="0" smtClean="0">
                <a:latin typeface="+mj-lt"/>
                <a:cs typeface="Arial" pitchFamily="34" charset="0"/>
              </a:rPr>
              <a:t> maintains the insertion order. Elements gets sorted in the same sequence in which they have been added to the Set.</a:t>
            </a:r>
          </a:p>
          <a:p>
            <a:pPr eaLnBrk="0" fontAlgn="base" hangingPunct="0">
              <a:spcBef>
                <a:spcPct val="0"/>
              </a:spcBef>
              <a:spcAft>
                <a:spcPct val="0"/>
              </a:spcAft>
            </a:pPr>
            <a:endParaRPr lang="en-US" sz="1500" dirty="0" smtClean="0">
              <a:latin typeface="+mj-lt"/>
              <a:cs typeface="Arial" pitchFamily="34" charset="0"/>
            </a:endParaRPr>
          </a:p>
          <a:p>
            <a:pPr eaLnBrk="0" fontAlgn="base" hangingPunct="0">
              <a:spcBef>
                <a:spcPct val="0"/>
              </a:spcBef>
              <a:spcAft>
                <a:spcPct val="0"/>
              </a:spcAft>
            </a:pPr>
            <a:r>
              <a:rPr lang="en-US" sz="1500" b="1" u="sng" dirty="0" err="1" smtClean="0">
                <a:cs typeface="Arial" pitchFamily="34" charset="0"/>
              </a:rPr>
              <a:t>LinkedHashSet</a:t>
            </a:r>
            <a:r>
              <a:rPr lang="en-US" sz="1500" b="1" u="sng" dirty="0" smtClean="0">
                <a:cs typeface="Arial" pitchFamily="34" charset="0"/>
              </a:rPr>
              <a:t> </a:t>
            </a:r>
            <a:r>
              <a:rPr lang="en-US" sz="1500" b="1" u="sng" dirty="0" smtClean="0">
                <a:latin typeface="+mj-lt"/>
                <a:cs typeface="Arial" pitchFamily="34" charset="0"/>
              </a:rPr>
              <a:t>Methods</a:t>
            </a:r>
          </a:p>
          <a:p>
            <a:pPr eaLnBrk="0" fontAlgn="base" hangingPunct="0">
              <a:spcBef>
                <a:spcPct val="0"/>
              </a:spcBef>
              <a:spcAft>
                <a:spcPct val="0"/>
              </a:spcAft>
            </a:pPr>
            <a:r>
              <a:rPr lang="en-US" sz="1500" b="1" u="sng" dirty="0" smtClean="0">
                <a:latin typeface="+mj-lt"/>
                <a:cs typeface="Arial" pitchFamily="34" charset="0"/>
              </a:rPr>
              <a:t>void clear()-</a:t>
            </a:r>
            <a:r>
              <a:rPr lang="en-US" sz="1500" dirty="0" smtClean="0">
                <a:latin typeface="+mj-lt"/>
                <a:cs typeface="Arial" pitchFamily="34" charset="0"/>
              </a:rPr>
              <a:t>It is used to remove all of the elements from this set.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contains(Object o)-</a:t>
            </a:r>
            <a:r>
              <a:rPr lang="en-US" sz="1500" dirty="0" smtClean="0">
                <a:latin typeface="+mj-lt"/>
                <a:cs typeface="Arial" pitchFamily="34" charset="0"/>
              </a:rPr>
              <a:t>It is used to return true if this set contains the specified element.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add(Object o)-</a:t>
            </a:r>
            <a:r>
              <a:rPr lang="en-US" sz="1500" dirty="0" smtClean="0">
                <a:latin typeface="+mj-lt"/>
                <a:cs typeface="Arial" pitchFamily="34" charset="0"/>
              </a:rPr>
              <a:t>It is used to adds the specified element to this set if it is not already present.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a:t>
            </a:r>
            <a:r>
              <a:rPr lang="en-US" sz="1500" b="1" u="sng" dirty="0" err="1" smtClean="0">
                <a:latin typeface="+mj-lt"/>
                <a:cs typeface="Arial" pitchFamily="34" charset="0"/>
              </a:rPr>
              <a:t>isEmpty</a:t>
            </a:r>
            <a:r>
              <a:rPr lang="en-US" sz="1500" b="1" u="sng" dirty="0" smtClean="0">
                <a:latin typeface="+mj-lt"/>
                <a:cs typeface="Arial" pitchFamily="34" charset="0"/>
              </a:rPr>
              <a:t>()-</a:t>
            </a:r>
            <a:r>
              <a:rPr lang="en-US" sz="1500" dirty="0" smtClean="0">
                <a:latin typeface="+mj-lt"/>
                <a:cs typeface="Arial" pitchFamily="34" charset="0"/>
              </a:rPr>
              <a:t>It is used to return true if this set contains no elements.</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remove(Object o)-</a:t>
            </a:r>
            <a:r>
              <a:rPr lang="en-US" sz="1500" dirty="0" smtClean="0">
                <a:latin typeface="+mj-lt"/>
                <a:cs typeface="Arial" pitchFamily="34" charset="0"/>
              </a:rPr>
              <a:t>It is used to remove the specified element from this set if it is present.</a:t>
            </a:r>
          </a:p>
          <a:p>
            <a:pPr eaLnBrk="0" fontAlgn="base" hangingPunct="0">
              <a:spcBef>
                <a:spcPct val="0"/>
              </a:spcBef>
              <a:spcAft>
                <a:spcPct val="0"/>
              </a:spcAft>
            </a:pPr>
            <a:r>
              <a:rPr lang="en-US" sz="1500" b="1" u="sng" dirty="0" smtClean="0">
                <a:latin typeface="+mj-lt"/>
                <a:cs typeface="Arial" pitchFamily="34" charset="0"/>
              </a:rPr>
              <a:t>Object clone()-</a:t>
            </a:r>
            <a:r>
              <a:rPr lang="en-US" sz="1500" dirty="0" smtClean="0">
                <a:latin typeface="+mj-lt"/>
                <a:cs typeface="Arial" pitchFamily="34" charset="0"/>
              </a:rPr>
              <a:t>It is used to return a shallow copy of this </a:t>
            </a:r>
            <a:r>
              <a:rPr lang="en-US" sz="1500" dirty="0" err="1" smtClean="0">
                <a:latin typeface="+mj-lt"/>
                <a:cs typeface="Arial" pitchFamily="34" charset="0"/>
              </a:rPr>
              <a:t>HashSet</a:t>
            </a:r>
            <a:r>
              <a:rPr lang="en-US" sz="1500" dirty="0" smtClean="0">
                <a:latin typeface="+mj-lt"/>
                <a:cs typeface="Arial" pitchFamily="34" charset="0"/>
              </a:rPr>
              <a:t> instance: the elements themselves are not cloned.</a:t>
            </a:r>
          </a:p>
          <a:p>
            <a:pPr eaLnBrk="0" fontAlgn="base" hangingPunct="0">
              <a:spcBef>
                <a:spcPct val="0"/>
              </a:spcBef>
              <a:spcAft>
                <a:spcPct val="0"/>
              </a:spcAft>
            </a:pPr>
            <a:r>
              <a:rPr lang="en-US" sz="1500" b="1" u="sng" dirty="0" err="1" smtClean="0">
                <a:latin typeface="+mj-lt"/>
                <a:cs typeface="Arial" pitchFamily="34" charset="0"/>
              </a:rPr>
              <a:t>Iterator</a:t>
            </a:r>
            <a:r>
              <a:rPr lang="en-US" sz="1500" b="1" u="sng" dirty="0" smtClean="0">
                <a:latin typeface="+mj-lt"/>
                <a:cs typeface="Arial" pitchFamily="34" charset="0"/>
              </a:rPr>
              <a:t> </a:t>
            </a:r>
            <a:r>
              <a:rPr lang="en-US" sz="1500" b="1" u="sng" dirty="0" err="1" smtClean="0">
                <a:latin typeface="+mj-lt"/>
                <a:cs typeface="Arial" pitchFamily="34" charset="0"/>
              </a:rPr>
              <a:t>iterator</a:t>
            </a:r>
            <a:r>
              <a:rPr lang="en-US" sz="1500" b="1" u="sng" dirty="0" smtClean="0">
                <a:latin typeface="+mj-lt"/>
                <a:cs typeface="Arial" pitchFamily="34" charset="0"/>
              </a:rPr>
              <a:t>()-</a:t>
            </a:r>
            <a:r>
              <a:rPr lang="en-US" sz="1500" dirty="0" smtClean="0">
                <a:latin typeface="+mj-lt"/>
                <a:cs typeface="Arial" pitchFamily="34" charset="0"/>
              </a:rPr>
              <a:t>It is used to return an </a:t>
            </a:r>
            <a:r>
              <a:rPr lang="en-US" sz="1500" dirty="0" err="1" smtClean="0">
                <a:latin typeface="+mj-lt"/>
                <a:cs typeface="Arial" pitchFamily="34" charset="0"/>
              </a:rPr>
              <a:t>iterator</a:t>
            </a:r>
            <a:r>
              <a:rPr lang="en-US" sz="1500" dirty="0" smtClean="0">
                <a:latin typeface="+mj-lt"/>
                <a:cs typeface="Arial" pitchFamily="34" charset="0"/>
              </a:rPr>
              <a:t> over the elements in this set.</a:t>
            </a:r>
          </a:p>
          <a:p>
            <a:pPr eaLnBrk="0" fontAlgn="base" hangingPunct="0">
              <a:spcBef>
                <a:spcPct val="0"/>
              </a:spcBef>
              <a:spcAft>
                <a:spcPct val="0"/>
              </a:spcAft>
            </a:pPr>
            <a:r>
              <a:rPr lang="en-US" sz="1500" b="1" u="sng" dirty="0" err="1" smtClean="0">
                <a:latin typeface="+mj-lt"/>
                <a:cs typeface="Arial" pitchFamily="34" charset="0"/>
              </a:rPr>
              <a:t>int</a:t>
            </a:r>
            <a:r>
              <a:rPr lang="en-US" sz="1500" b="1" u="sng" dirty="0" smtClean="0">
                <a:latin typeface="+mj-lt"/>
                <a:cs typeface="Arial" pitchFamily="34" charset="0"/>
              </a:rPr>
              <a:t> size()-</a:t>
            </a:r>
            <a:r>
              <a:rPr lang="en-US" sz="1500" dirty="0" smtClean="0">
                <a:latin typeface="+mj-lt"/>
                <a:cs typeface="Arial" pitchFamily="34" charset="0"/>
              </a:rPr>
              <a:t>It is used to return the number of elements in this set.</a:t>
            </a:r>
          </a:p>
          <a:p>
            <a:pPr eaLnBrk="0" fontAlgn="base" hangingPunct="0">
              <a:spcBef>
                <a:spcPct val="0"/>
              </a:spcBef>
              <a:spcAft>
                <a:spcPct val="0"/>
              </a:spcAft>
            </a:pP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7" name="Object 6"/>
          <p:cNvGraphicFramePr>
            <a:graphicFrameLocks noChangeAspect="1"/>
          </p:cNvGraphicFramePr>
          <p:nvPr/>
        </p:nvGraphicFramePr>
        <p:xfrm>
          <a:off x="7010400" y="1905000"/>
          <a:ext cx="1966913" cy="687387"/>
        </p:xfrm>
        <a:graphic>
          <a:graphicData uri="http://schemas.openxmlformats.org/presentationml/2006/ole">
            <mc:AlternateContent xmlns:mc="http://schemas.openxmlformats.org/markup-compatibility/2006">
              <mc:Choice xmlns:v="urn:schemas-microsoft-com:vml" Requires="v">
                <p:oleObj spid="_x0000_s55307" name="Packager Shell Object" showAsIcon="1" r:id="rId3" imgW="1967040" imgH="686880" progId="Package">
                  <p:embed/>
                </p:oleObj>
              </mc:Choice>
              <mc:Fallback>
                <p:oleObj name="Packager Shell Object" showAsIcon="1" r:id="rId3" imgW="1967040" imgH="686880" progId="Package">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905000"/>
                        <a:ext cx="19669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9.3.12-Java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166570"/>
            <a:ext cx="8991600"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b="1" u="sng" dirty="0" smtClean="0">
              <a:latin typeface="+mj-lt"/>
              <a:cs typeface="Arial" pitchFamily="34" charset="0"/>
            </a:endParaRPr>
          </a:p>
          <a:p>
            <a:pPr algn="ctr" eaLnBrk="0" fontAlgn="base" hangingPunct="0">
              <a:spcBef>
                <a:spcPct val="0"/>
              </a:spcBef>
              <a:spcAft>
                <a:spcPct val="0"/>
              </a:spcAft>
            </a:pPr>
            <a:r>
              <a:rPr lang="en-US" b="1" u="sng" dirty="0" smtClean="0">
                <a:latin typeface="+mj-lt"/>
                <a:cs typeface="Arial" pitchFamily="34" charset="0"/>
              </a:rPr>
              <a:t>Set -Tree</a:t>
            </a:r>
            <a:r>
              <a:rPr lang="en-US" b="1" u="sng" dirty="0" smtClean="0"/>
              <a:t>Set</a:t>
            </a:r>
            <a:r>
              <a:rPr lang="en-US" b="1" u="sng" dirty="0" smtClean="0">
                <a:latin typeface="+mj-lt"/>
                <a:cs typeface="Arial" pitchFamily="34" charset="0"/>
              </a:rPr>
              <a:t>-3</a:t>
            </a:r>
            <a:endParaRPr lang="en-US" sz="1500" b="1" u="sng" dirty="0" smtClean="0">
              <a:latin typeface="+mj-lt"/>
              <a:cs typeface="Arial" pitchFamily="34" charset="0"/>
            </a:endParaRPr>
          </a:p>
          <a:p>
            <a:r>
              <a:rPr lang="en-US" sz="1500" dirty="0" smtClean="0"/>
              <a:t>Java </a:t>
            </a:r>
            <a:r>
              <a:rPr lang="en-US" sz="1500" dirty="0" err="1" smtClean="0"/>
              <a:t>TreeSet</a:t>
            </a:r>
            <a:r>
              <a:rPr lang="en-US" sz="1500" dirty="0" smtClean="0"/>
              <a:t> class implements the Set interface that uses a tree for storage</a:t>
            </a:r>
          </a:p>
          <a:p>
            <a:r>
              <a:rPr lang="en-US" sz="1500" dirty="0" smtClean="0"/>
              <a:t> </a:t>
            </a:r>
          </a:p>
          <a:p>
            <a:r>
              <a:rPr lang="en-US" sz="1500" dirty="0" err="1" smtClean="0"/>
              <a:t>TreeSet</a:t>
            </a:r>
            <a:r>
              <a:rPr lang="en-US" sz="1500" dirty="0" smtClean="0"/>
              <a:t> is similar to </a:t>
            </a:r>
            <a:r>
              <a:rPr lang="en-US" sz="1500" dirty="0" err="1" smtClean="0"/>
              <a:t>HashSet</a:t>
            </a:r>
            <a:r>
              <a:rPr lang="en-US" sz="1500" dirty="0" smtClean="0"/>
              <a:t> except that it sorts the elements in the ascending order while </a:t>
            </a:r>
            <a:r>
              <a:rPr lang="en-US" sz="1500" dirty="0" err="1" smtClean="0"/>
              <a:t>HashSet</a:t>
            </a:r>
            <a:r>
              <a:rPr lang="en-US" sz="1500" dirty="0" smtClean="0"/>
              <a:t> doesn’t maintain any order. </a:t>
            </a:r>
            <a:r>
              <a:rPr lang="en-US" sz="1500" dirty="0" err="1" smtClean="0"/>
              <a:t>TreeSet</a:t>
            </a:r>
            <a:r>
              <a:rPr lang="en-US" sz="1500" dirty="0" smtClean="0"/>
              <a:t> allows null element but like </a:t>
            </a:r>
            <a:r>
              <a:rPr lang="en-US" sz="1500" dirty="0" err="1" smtClean="0"/>
              <a:t>HashSet</a:t>
            </a:r>
            <a:r>
              <a:rPr lang="en-US" sz="1500" dirty="0" smtClean="0"/>
              <a:t> it doesn’t allow. </a:t>
            </a:r>
          </a:p>
          <a:p>
            <a:r>
              <a:rPr lang="en-US" sz="1500" dirty="0" smtClean="0"/>
              <a:t>Like most of the other collection classes this class is also not synchronized, however it can be synchronized explicitly.</a:t>
            </a:r>
          </a:p>
          <a:p>
            <a:endParaRPr lang="en-US" sz="1500" dirty="0" smtClean="0">
              <a:latin typeface="+mj-lt"/>
              <a:cs typeface="Arial" pitchFamily="34" charset="0"/>
            </a:endParaRPr>
          </a:p>
          <a:p>
            <a:r>
              <a:rPr lang="en-US" sz="1500" dirty="0" err="1" smtClean="0"/>
              <a:t>TreeSet</a:t>
            </a:r>
            <a:r>
              <a:rPr lang="en-US" sz="1500" dirty="0" smtClean="0"/>
              <a:t>&lt;String&gt; al=</a:t>
            </a:r>
            <a:r>
              <a:rPr lang="en-US" sz="1500" b="1" dirty="0" smtClean="0"/>
              <a:t>new</a:t>
            </a:r>
            <a:r>
              <a:rPr lang="en-US" sz="1500" dirty="0" smtClean="0"/>
              <a:t> </a:t>
            </a:r>
            <a:r>
              <a:rPr lang="en-US" sz="1500" dirty="0" err="1" smtClean="0"/>
              <a:t>TreeSet</a:t>
            </a:r>
            <a:r>
              <a:rPr lang="en-US" sz="1500" dirty="0" smtClean="0"/>
              <a:t>&lt;String&gt;();  </a:t>
            </a:r>
          </a:p>
          <a:p>
            <a:r>
              <a:rPr lang="en-US" sz="1500" dirty="0" smtClean="0"/>
              <a:t>  </a:t>
            </a:r>
            <a:r>
              <a:rPr lang="en-US" sz="1500" dirty="0" err="1" smtClean="0"/>
              <a:t>al.add</a:t>
            </a:r>
            <a:r>
              <a:rPr lang="en-US" sz="1500" dirty="0" smtClean="0"/>
              <a:t>("Ravi");</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dirty="0" err="1" smtClean="0"/>
              <a:t>TreeSet</a:t>
            </a:r>
            <a:r>
              <a:rPr lang="en-US" sz="1500" b="1" dirty="0" smtClean="0"/>
              <a:t> </a:t>
            </a:r>
            <a:r>
              <a:rPr lang="en-US" sz="1500" b="1" u="sng" dirty="0" smtClean="0">
                <a:latin typeface="+mj-lt"/>
                <a:cs typeface="Arial" pitchFamily="34" charset="0"/>
              </a:rPr>
              <a:t>class are:</a:t>
            </a:r>
            <a:r>
              <a:rPr lang="en-US" sz="1500" b="1" dirty="0" smtClean="0"/>
              <a:t> </a:t>
            </a:r>
          </a:p>
          <a:p>
            <a:pPr lvl="0">
              <a:buFont typeface="Arial" pitchFamily="34" charset="0"/>
              <a:buChar char="•"/>
            </a:pPr>
            <a:r>
              <a:rPr lang="en-US" sz="1500" dirty="0" smtClean="0"/>
              <a:t>Contains unique elements only like </a:t>
            </a:r>
            <a:r>
              <a:rPr lang="en-US" sz="1500" dirty="0" err="1" smtClean="0"/>
              <a:t>HashSet</a:t>
            </a:r>
            <a:r>
              <a:rPr lang="en-US" sz="1500" dirty="0" smtClean="0"/>
              <a:t>.</a:t>
            </a:r>
          </a:p>
          <a:p>
            <a:pPr lvl="0">
              <a:buFont typeface="Arial" pitchFamily="34" charset="0"/>
              <a:buChar char="•"/>
            </a:pPr>
            <a:r>
              <a:rPr lang="en-US" sz="1500" dirty="0" smtClean="0"/>
              <a:t>Access and retrieval times are quiet fast.</a:t>
            </a:r>
          </a:p>
          <a:p>
            <a:pPr lvl="0">
              <a:buFont typeface="Arial" pitchFamily="34" charset="0"/>
              <a:buChar char="•"/>
            </a:pPr>
            <a:r>
              <a:rPr lang="en-US" sz="1500" dirty="0" smtClean="0"/>
              <a:t>Maintains ascending order</a:t>
            </a:r>
          </a:p>
          <a:p>
            <a:pPr eaLnBrk="0" fontAlgn="base" hangingPunct="0">
              <a:spcBef>
                <a:spcPct val="0"/>
              </a:spcBef>
              <a:spcAft>
                <a:spcPct val="0"/>
              </a:spcAft>
            </a:pPr>
            <a:endParaRPr lang="en-US" sz="1500" b="1" u="sng" dirty="0" smtClean="0">
              <a:latin typeface="+mj-lt"/>
              <a:cs typeface="Arial" pitchFamily="34" charset="0"/>
            </a:endParaRPr>
          </a:p>
          <a:p>
            <a:pPr eaLnBrk="0" fontAlgn="base" hangingPunct="0">
              <a:spcBef>
                <a:spcPct val="0"/>
              </a:spcBef>
              <a:spcAft>
                <a:spcPct val="0"/>
              </a:spcAft>
            </a:pPr>
            <a:r>
              <a:rPr lang="en-US" sz="1500" b="1" u="sng" dirty="0" err="1" smtClean="0">
                <a:cs typeface="Arial" pitchFamily="34" charset="0"/>
              </a:rPr>
              <a:t>LinkedHashSet</a:t>
            </a:r>
            <a:r>
              <a:rPr lang="en-US" sz="1500" b="1" u="sng" dirty="0" smtClean="0">
                <a:cs typeface="Arial" pitchFamily="34" charset="0"/>
              </a:rPr>
              <a:t> </a:t>
            </a:r>
            <a:r>
              <a:rPr lang="en-US" sz="1500" b="1" u="sng" dirty="0" smtClean="0">
                <a:latin typeface="+mj-lt"/>
                <a:cs typeface="Arial" pitchFamily="34" charset="0"/>
              </a:rPr>
              <a:t>Methods-</a:t>
            </a:r>
          </a:p>
          <a:p>
            <a:pPr eaLnBrk="0" fontAlgn="base" hangingPunct="0">
              <a:spcBef>
                <a:spcPct val="0"/>
              </a:spcBef>
              <a:spcAft>
                <a:spcPct val="0"/>
              </a:spcAft>
              <a:buFont typeface="Arial" pitchFamily="34" charset="0"/>
              <a:buChar char="•"/>
            </a:pPr>
            <a:r>
              <a:rPr lang="en-US" sz="1500" b="1" u="sng" dirty="0" err="1" smtClean="0">
                <a:latin typeface="+mj-lt"/>
                <a:cs typeface="Arial" pitchFamily="34" charset="0"/>
              </a:rPr>
              <a:t>boolean</a:t>
            </a:r>
            <a:r>
              <a:rPr lang="en-US" sz="1500" b="1" u="sng" dirty="0" smtClean="0">
                <a:latin typeface="+mj-lt"/>
                <a:cs typeface="Arial" pitchFamily="34" charset="0"/>
              </a:rPr>
              <a:t> </a:t>
            </a:r>
            <a:r>
              <a:rPr lang="en-US" sz="1500" b="1" u="sng" dirty="0" err="1" smtClean="0">
                <a:latin typeface="+mj-lt"/>
                <a:cs typeface="Arial" pitchFamily="34" charset="0"/>
              </a:rPr>
              <a:t>addAll</a:t>
            </a:r>
            <a:r>
              <a:rPr lang="en-US" sz="1500" b="1" u="sng" dirty="0" smtClean="0">
                <a:latin typeface="+mj-lt"/>
                <a:cs typeface="Arial" pitchFamily="34" charset="0"/>
              </a:rPr>
              <a:t>(Collection c)-</a:t>
            </a:r>
            <a:r>
              <a:rPr lang="en-US" sz="1500" dirty="0" smtClean="0">
                <a:latin typeface="+mj-lt"/>
                <a:cs typeface="Arial" pitchFamily="34" charset="0"/>
              </a:rPr>
              <a:t>It is used to add all of the elements in the specified collection to this set.</a:t>
            </a:r>
          </a:p>
          <a:p>
            <a:pPr eaLnBrk="0" fontAlgn="base" hangingPunct="0">
              <a:spcBef>
                <a:spcPct val="0"/>
              </a:spcBef>
              <a:spcAft>
                <a:spcPct val="0"/>
              </a:spcAft>
              <a:buFont typeface="Arial" pitchFamily="34" charset="0"/>
              <a:buChar char="•"/>
            </a:pPr>
            <a:r>
              <a:rPr lang="en-US" sz="1500" b="1" u="sng" dirty="0" err="1" smtClean="0">
                <a:latin typeface="+mj-lt"/>
                <a:cs typeface="Arial" pitchFamily="34" charset="0"/>
              </a:rPr>
              <a:t>boolean</a:t>
            </a:r>
            <a:r>
              <a:rPr lang="en-US" sz="1500" b="1" u="sng" dirty="0" smtClean="0">
                <a:latin typeface="+mj-lt"/>
                <a:cs typeface="Arial" pitchFamily="34" charset="0"/>
              </a:rPr>
              <a:t> contains(Object o)-</a:t>
            </a:r>
            <a:r>
              <a:rPr lang="en-US" sz="1500" dirty="0" smtClean="0">
                <a:latin typeface="+mj-lt"/>
                <a:cs typeface="Arial" pitchFamily="34" charset="0"/>
              </a:rPr>
              <a:t>It is used to return true if this set contains the specified element.</a:t>
            </a:r>
          </a:p>
          <a:p>
            <a:pPr eaLnBrk="0" fontAlgn="base" hangingPunct="0">
              <a:spcBef>
                <a:spcPct val="0"/>
              </a:spcBef>
              <a:spcAft>
                <a:spcPct val="0"/>
              </a:spcAft>
              <a:buFont typeface="Arial" pitchFamily="34" charset="0"/>
              <a:buChar char="•"/>
            </a:pPr>
            <a:r>
              <a:rPr lang="en-US" sz="1500" b="1" u="sng" dirty="0" err="1" smtClean="0">
                <a:latin typeface="+mj-lt"/>
                <a:cs typeface="Arial" pitchFamily="34" charset="0"/>
              </a:rPr>
              <a:t>boolean</a:t>
            </a:r>
            <a:r>
              <a:rPr lang="en-US" sz="1500" b="1" u="sng" dirty="0" smtClean="0">
                <a:latin typeface="+mj-lt"/>
                <a:cs typeface="Arial" pitchFamily="34" charset="0"/>
              </a:rPr>
              <a:t> </a:t>
            </a:r>
            <a:r>
              <a:rPr lang="en-US" sz="1500" b="1" u="sng" dirty="0" err="1" smtClean="0">
                <a:latin typeface="+mj-lt"/>
                <a:cs typeface="Arial" pitchFamily="34" charset="0"/>
              </a:rPr>
              <a:t>isEmpty</a:t>
            </a:r>
            <a:r>
              <a:rPr lang="en-US" sz="1500" b="1" u="sng" dirty="0" smtClean="0">
                <a:latin typeface="+mj-lt"/>
                <a:cs typeface="Arial" pitchFamily="34" charset="0"/>
              </a:rPr>
              <a:t>()-</a:t>
            </a:r>
            <a:r>
              <a:rPr lang="en-US" sz="1500" dirty="0" smtClean="0">
                <a:latin typeface="+mj-lt"/>
                <a:cs typeface="Arial" pitchFamily="34" charset="0"/>
              </a:rPr>
              <a:t>It is used to return true if this set contains no elements.</a:t>
            </a:r>
          </a:p>
          <a:p>
            <a:pPr eaLnBrk="0" fontAlgn="base" hangingPunct="0">
              <a:spcBef>
                <a:spcPct val="0"/>
              </a:spcBef>
              <a:spcAft>
                <a:spcPct val="0"/>
              </a:spcAft>
              <a:buFont typeface="Arial" pitchFamily="34" charset="0"/>
              <a:buChar char="•"/>
            </a:pPr>
            <a:r>
              <a:rPr lang="en-US" sz="1500" b="1" u="sng" dirty="0" err="1" smtClean="0">
                <a:latin typeface="+mj-lt"/>
                <a:cs typeface="Arial" pitchFamily="34" charset="0"/>
              </a:rPr>
              <a:t>boolean</a:t>
            </a:r>
            <a:r>
              <a:rPr lang="en-US" sz="1500" b="1" u="sng" dirty="0" smtClean="0">
                <a:latin typeface="+mj-lt"/>
                <a:cs typeface="Arial" pitchFamily="34" charset="0"/>
              </a:rPr>
              <a:t> remove(Object o)</a:t>
            </a:r>
            <a:r>
              <a:rPr lang="en-US" sz="1500" dirty="0" smtClean="0">
                <a:latin typeface="+mj-lt"/>
                <a:cs typeface="Arial" pitchFamily="34" charset="0"/>
              </a:rPr>
              <a:t>-It is used to remove the specified element from this set if it is present.</a:t>
            </a: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void add(Object o)-</a:t>
            </a:r>
            <a:r>
              <a:rPr lang="en-US" sz="1500" dirty="0" smtClean="0">
                <a:latin typeface="+mj-lt"/>
                <a:cs typeface="Arial" pitchFamily="34" charset="0"/>
              </a:rPr>
              <a:t>It is used to add the specified element to this set if it is not already present.</a:t>
            </a:r>
            <a:endParaRPr lang="en-US" sz="1500" b="1" u="sng" dirty="0" smtClean="0">
              <a:latin typeface="+mj-lt"/>
              <a:cs typeface="Arial" pitchFamily="34" charset="0"/>
            </a:endParaRP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void clear()-</a:t>
            </a:r>
            <a:r>
              <a:rPr lang="en-US" sz="1500" dirty="0" smtClean="0">
                <a:latin typeface="+mj-lt"/>
                <a:cs typeface="Arial" pitchFamily="34" charset="0"/>
              </a:rPr>
              <a:t>It is used to remove all of the elements from this set.</a:t>
            </a: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Object clone()-</a:t>
            </a:r>
            <a:r>
              <a:rPr lang="en-US" sz="1500" dirty="0" smtClean="0">
                <a:latin typeface="+mj-lt"/>
                <a:cs typeface="Arial" pitchFamily="34" charset="0"/>
              </a:rPr>
              <a:t>It is used to return a shallow copy of this </a:t>
            </a:r>
            <a:r>
              <a:rPr lang="en-US" sz="1500" dirty="0" err="1" smtClean="0">
                <a:latin typeface="+mj-lt"/>
                <a:cs typeface="Arial" pitchFamily="34" charset="0"/>
              </a:rPr>
              <a:t>TreeSet</a:t>
            </a:r>
            <a:r>
              <a:rPr lang="en-US" sz="1500" dirty="0" smtClean="0">
                <a:latin typeface="+mj-lt"/>
                <a:cs typeface="Arial" pitchFamily="34" charset="0"/>
              </a:rPr>
              <a:t> instance.</a:t>
            </a: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Object first()-</a:t>
            </a:r>
            <a:r>
              <a:rPr lang="en-US" sz="1500" dirty="0" smtClean="0">
                <a:latin typeface="+mj-lt"/>
                <a:cs typeface="Arial" pitchFamily="34" charset="0"/>
              </a:rPr>
              <a:t>It is used to return the first (lowest) element currently in this sorted set.</a:t>
            </a:r>
            <a:endParaRPr lang="en-US" sz="1500" b="1" u="sng" dirty="0" smtClean="0">
              <a:latin typeface="+mj-lt"/>
              <a:cs typeface="Arial" pitchFamily="34" charset="0"/>
            </a:endParaRP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Object last()-</a:t>
            </a:r>
            <a:r>
              <a:rPr lang="en-US" sz="1500" dirty="0" smtClean="0">
                <a:latin typeface="+mj-lt"/>
                <a:cs typeface="Arial" pitchFamily="34" charset="0"/>
              </a:rPr>
              <a:t>It is used to return the last (highest) element currently in this sorted set</a:t>
            </a:r>
            <a:r>
              <a:rPr lang="en-US" sz="1500" b="1" u="sng" dirty="0" smtClean="0"/>
              <a:t>.</a:t>
            </a:r>
          </a:p>
          <a:p>
            <a:pPr eaLnBrk="0" fontAlgn="base" hangingPunct="0">
              <a:spcBef>
                <a:spcPct val="0"/>
              </a:spcBef>
              <a:spcAft>
                <a:spcPct val="0"/>
              </a:spcAft>
              <a:buFont typeface="Arial" pitchFamily="34" charset="0"/>
              <a:buChar char="•"/>
            </a:pPr>
            <a:r>
              <a:rPr lang="en-US" sz="1500" b="1" u="sng" dirty="0" err="1" smtClean="0"/>
              <a:t>int</a:t>
            </a:r>
            <a:r>
              <a:rPr lang="en-US" sz="1500" b="1" u="sng" dirty="0" smtClean="0"/>
              <a:t> size()-</a:t>
            </a:r>
            <a:r>
              <a:rPr lang="en-US" sz="1500" dirty="0" smtClean="0">
                <a:latin typeface="+mj-lt"/>
                <a:cs typeface="Arial" pitchFamily="34" charset="0"/>
              </a:rPr>
              <a:t>It is used to return the number of elements in this set.</a:t>
            </a: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6" name="Object 5"/>
          <p:cNvGraphicFramePr>
            <a:graphicFrameLocks noChangeAspect="1"/>
          </p:cNvGraphicFramePr>
          <p:nvPr/>
        </p:nvGraphicFramePr>
        <p:xfrm>
          <a:off x="7620000" y="2895600"/>
          <a:ext cx="1344613" cy="723900"/>
        </p:xfrm>
        <a:graphic>
          <a:graphicData uri="http://schemas.openxmlformats.org/presentationml/2006/ole">
            <mc:AlternateContent xmlns:mc="http://schemas.openxmlformats.org/markup-compatibility/2006">
              <mc:Choice xmlns:v="urn:schemas-microsoft-com:vml" Requires="v">
                <p:oleObj spid="_x0000_s57355" name="Packager Shell Object" r:id="rId3" imgW="1345320" imgH="686880" progId="Package">
                  <p:embed/>
                </p:oleObj>
              </mc:Choice>
              <mc:Fallback>
                <p:oleObj name="Packager Shell Object" r:id="rId3" imgW="1345320" imgH="686880" progId="Package">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2895600"/>
                        <a:ext cx="1344613"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9.3.15-Java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533400"/>
            <a:ext cx="8991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1600" b="1" u="sng" dirty="0" err="1" smtClean="0"/>
              <a:t>HashSet</a:t>
            </a:r>
            <a:r>
              <a:rPr lang="en-US" sz="1600" b="1" u="sng" dirty="0" smtClean="0"/>
              <a:t> Vs </a:t>
            </a:r>
            <a:r>
              <a:rPr lang="en-US" sz="1600" b="1" u="sng" dirty="0" err="1" smtClean="0"/>
              <a:t>LinkedHashSet</a:t>
            </a:r>
            <a:r>
              <a:rPr lang="en-US" sz="1600" b="1" u="sng" dirty="0" smtClean="0"/>
              <a:t> Vs </a:t>
            </a:r>
            <a:r>
              <a:rPr lang="en-US" sz="1600" b="1" u="sng" dirty="0" err="1" smtClean="0"/>
              <a:t>TreeSet</a:t>
            </a:r>
            <a:endParaRPr kumimoji="0" lang="en-US" sz="1600" b="0" i="0" u="none" strike="noStrike" cap="none" normalizeH="0" baseline="0" dirty="0" smtClean="0">
              <a:ln>
                <a:noFill/>
              </a:ln>
              <a:solidFill>
                <a:schemeClr val="tx1"/>
              </a:solidFill>
              <a:effectLst/>
              <a:latin typeface="+mj-lt"/>
              <a:cs typeface="Arial" pitchFamily="34" charset="0"/>
            </a:endParaRPr>
          </a:p>
        </p:txBody>
      </p:sp>
      <p:graphicFrame>
        <p:nvGraphicFramePr>
          <p:cNvPr id="7" name="Table 6"/>
          <p:cNvGraphicFramePr>
            <a:graphicFrameLocks noGrp="1"/>
          </p:cNvGraphicFramePr>
          <p:nvPr/>
        </p:nvGraphicFramePr>
        <p:xfrm>
          <a:off x="152400" y="914402"/>
          <a:ext cx="8686801" cy="5904985"/>
        </p:xfrm>
        <a:graphic>
          <a:graphicData uri="http://schemas.openxmlformats.org/drawingml/2006/table">
            <a:tbl>
              <a:tblPr/>
              <a:tblGrid>
                <a:gridCol w="1255871">
                  <a:extLst>
                    <a:ext uri="{9D8B030D-6E8A-4147-A177-3AD203B41FA5}">
                      <a16:colId xmlns:a16="http://schemas.microsoft.com/office/drawing/2014/main" val="20000"/>
                    </a:ext>
                  </a:extLst>
                </a:gridCol>
                <a:gridCol w="1955506">
                  <a:extLst>
                    <a:ext uri="{9D8B030D-6E8A-4147-A177-3AD203B41FA5}">
                      <a16:colId xmlns:a16="http://schemas.microsoft.com/office/drawing/2014/main" val="20001"/>
                    </a:ext>
                  </a:extLst>
                </a:gridCol>
                <a:gridCol w="2503052">
                  <a:extLst>
                    <a:ext uri="{9D8B030D-6E8A-4147-A177-3AD203B41FA5}">
                      <a16:colId xmlns:a16="http://schemas.microsoft.com/office/drawing/2014/main" val="20002"/>
                    </a:ext>
                  </a:extLst>
                </a:gridCol>
                <a:gridCol w="2972372">
                  <a:extLst>
                    <a:ext uri="{9D8B030D-6E8A-4147-A177-3AD203B41FA5}">
                      <a16:colId xmlns:a16="http://schemas.microsoft.com/office/drawing/2014/main" val="20003"/>
                    </a:ext>
                  </a:extLst>
                </a:gridCol>
              </a:tblGrid>
              <a:tr h="148492">
                <a:tc>
                  <a:txBody>
                    <a:bodyPr/>
                    <a:lstStyle/>
                    <a:p>
                      <a:pPr marL="0" marR="0">
                        <a:lnSpc>
                          <a:spcPct val="115000"/>
                        </a:lnSpc>
                        <a:spcBef>
                          <a:spcPts val="0"/>
                        </a:spcBef>
                        <a:spcAft>
                          <a:spcPts val="0"/>
                        </a:spcAft>
                      </a:pPr>
                      <a:r>
                        <a:rPr lang="en-US" sz="1000" b="1">
                          <a:solidFill>
                            <a:srgbClr val="000000"/>
                          </a:solidFill>
                          <a:latin typeface="Calibri"/>
                          <a:ea typeface="Times New Roman"/>
                          <a:cs typeface="Times New Roman"/>
                        </a:rPr>
                        <a:t>Points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solidFill>
                            <a:srgbClr val="444444"/>
                          </a:solidFill>
                          <a:latin typeface="Trebuchet MS"/>
                          <a:ea typeface="Times New Roman"/>
                          <a:cs typeface="Times New Roman"/>
                        </a:rPr>
                        <a:t>HashSet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b="1">
                          <a:solidFill>
                            <a:srgbClr val="444444"/>
                          </a:solidFill>
                          <a:latin typeface="Trebuchet MS"/>
                          <a:ea typeface="Times New Roman"/>
                          <a:cs typeface="Times New Roman"/>
                        </a:rPr>
                        <a:t>LinkedHashSet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b="1">
                          <a:solidFill>
                            <a:srgbClr val="444444"/>
                          </a:solidFill>
                          <a:latin typeface="Trebuchet MS"/>
                          <a:ea typeface="Times New Roman"/>
                          <a:cs typeface="Times New Roman"/>
                        </a:rPr>
                        <a:t>TreeSet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6775">
                <a:tc>
                  <a:txBody>
                    <a:bodyPr/>
                    <a:lstStyle/>
                    <a:p>
                      <a:pPr marL="0" marR="0">
                        <a:lnSpc>
                          <a:spcPct val="115000"/>
                        </a:lnSpc>
                        <a:spcBef>
                          <a:spcPts val="0"/>
                        </a:spcBef>
                        <a:spcAft>
                          <a:spcPts val="0"/>
                        </a:spcAft>
                      </a:pPr>
                      <a:r>
                        <a:rPr lang="en-US" sz="1000" dirty="0">
                          <a:solidFill>
                            <a:srgbClr val="444444"/>
                          </a:solidFill>
                          <a:latin typeface="Trebuchet MS"/>
                          <a:ea typeface="Times New Roman"/>
                          <a:cs typeface="Times New Roman"/>
                        </a:rPr>
                        <a:t>How they work internally?</a:t>
                      </a:r>
                      <a:endParaRPr lang="en-US" sz="1000" dirty="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uses HashMap internally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uses  LinkedHashMap internally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uses TreeMap internally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0968">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doesn’t maintain any 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maintains insertion order of elements. i.e elements are placed as they are inserted.</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orders the elements according to supplied Comparator. If no comparator is supplied, elements will be placed in their natural ascending order.</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17741">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Performance</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gives better performance than the LinkedHashSet and TreeSet.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The performance of LinkedHashSet is between HashSet and TreeSet. It’s performance is almost similar to HashSet. But slightly in the slower side as it also maintains LinkedList internally to maintain the insertion 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gives less performance than the HashSet and LinkedHashSet as it has to sort the elements after each insertion and removal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20968">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Insertion, Removal And Retrieval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gives performance of order O(1) for insertion, removal and retrieval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also gives performance of order O(1) for insertion, removal and retrieval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gives performance of order O(log(n)) for insertion, removal and retrieval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69355">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How they compare the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uses equals() and hashCode() methods to compare the elements and thus removing the possible duplicate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also uses equals() and hashCode() methods to compare the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uses compare() or compareTo() methods to compare the elements and thus removing the possible duplicate elements. It doesn’t use equals() and hashCode() methods for comparision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74965">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Null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allows maximum one null element.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also allows maximum one null element.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doesn’t allow even a single null element. If you try to insert null element into TreeSet, it throws NullPointerException.</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745161">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Memory Occupation</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requires less memory than LinkedHashSet and TreeSet as it uses only HashMap internally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requires more memory than HashSet as it also maintains LinkedList along with HashMap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also requires more memory than HashSet as it also maintains Comparator to sort the elements along with the TreeMap.</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96775">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When To Use?</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Use HashSet if you don’t want to maintain any 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Use LinkedHashSet if you want to maintain insertion 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dirty="0">
                          <a:solidFill>
                            <a:srgbClr val="444444"/>
                          </a:solidFill>
                          <a:latin typeface="Trebuchet MS"/>
                          <a:ea typeface="Times New Roman"/>
                          <a:cs typeface="Times New Roman"/>
                        </a:rPr>
                        <a:t>Use </a:t>
                      </a:r>
                      <a:r>
                        <a:rPr lang="en-US" sz="1000" dirty="0" err="1">
                          <a:solidFill>
                            <a:srgbClr val="444444"/>
                          </a:solidFill>
                          <a:latin typeface="Trebuchet MS"/>
                          <a:ea typeface="Times New Roman"/>
                          <a:cs typeface="Times New Roman"/>
                        </a:rPr>
                        <a:t>TreeSet</a:t>
                      </a:r>
                      <a:r>
                        <a:rPr lang="en-US" sz="1000" dirty="0">
                          <a:solidFill>
                            <a:srgbClr val="444444"/>
                          </a:solidFill>
                          <a:latin typeface="Trebuchet MS"/>
                          <a:ea typeface="Times New Roman"/>
                          <a:cs typeface="Times New Roman"/>
                        </a:rPr>
                        <a:t> if you want to sort the elements according to some Comparator.</a:t>
                      </a:r>
                      <a:endParaRPr lang="en-US" sz="1000" dirty="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9.3.16-Java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144735"/>
            <a:ext cx="8991600"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b="1" u="sng" dirty="0" smtClean="0">
                <a:cs typeface="Arial" pitchFamily="34" charset="0"/>
              </a:rPr>
              <a:t>3-Map</a:t>
            </a:r>
            <a:endParaRPr lang="en-US" dirty="0" smtClean="0">
              <a:latin typeface="+mj-lt"/>
            </a:endParaRPr>
          </a:p>
          <a:p>
            <a:r>
              <a:rPr lang="en-US" sz="1300" dirty="0" smtClean="0">
                <a:latin typeface="+mj-lt"/>
              </a:rPr>
              <a:t>A map contains values on the basis of key i.e. key and value pair. Each key and value pair is known as an entry. Map contains only unique keys. Map is useful if you have to search, update or delete elements on the basis of key.</a:t>
            </a:r>
          </a:p>
          <a:p>
            <a:r>
              <a:rPr lang="en-US" sz="1300" dirty="0" smtClean="0">
                <a:latin typeface="+mj-lt"/>
              </a:rPr>
              <a:t> </a:t>
            </a:r>
          </a:p>
          <a:p>
            <a:pPr lvl="0">
              <a:buFont typeface="Arial" pitchFamily="34" charset="0"/>
              <a:buChar char="•"/>
            </a:pPr>
            <a:r>
              <a:rPr lang="en-US" sz="1300" dirty="0" smtClean="0">
                <a:latin typeface="+mj-lt"/>
              </a:rPr>
              <a:t>Given a key and a value, you can store the value in a Map object. After the value is stored, you can retrieve it by using its key.</a:t>
            </a:r>
          </a:p>
          <a:p>
            <a:pPr lvl="0">
              <a:buFont typeface="Arial" pitchFamily="34" charset="0"/>
              <a:buChar char="•"/>
            </a:pPr>
            <a:r>
              <a:rPr lang="en-US" sz="1300" dirty="0" smtClean="0">
                <a:latin typeface="+mj-lt"/>
              </a:rPr>
              <a:t>Several methods throw a </a:t>
            </a:r>
            <a:r>
              <a:rPr lang="en-US" sz="1300" dirty="0" err="1" smtClean="0">
                <a:latin typeface="+mj-lt"/>
              </a:rPr>
              <a:t>NoSuchElementException</a:t>
            </a:r>
            <a:r>
              <a:rPr lang="en-US" sz="1300" dirty="0" smtClean="0">
                <a:latin typeface="+mj-lt"/>
              </a:rPr>
              <a:t> when no items exist in the invoking map.</a:t>
            </a:r>
          </a:p>
          <a:p>
            <a:pPr lvl="0">
              <a:buFont typeface="Arial" pitchFamily="34" charset="0"/>
              <a:buChar char="•"/>
            </a:pPr>
            <a:r>
              <a:rPr lang="en-US" sz="1300" dirty="0" smtClean="0">
                <a:latin typeface="+mj-lt"/>
              </a:rPr>
              <a:t>A </a:t>
            </a:r>
            <a:r>
              <a:rPr lang="en-US" sz="1300" dirty="0" err="1" smtClean="0">
                <a:latin typeface="+mj-lt"/>
              </a:rPr>
              <a:t>ClassCastException</a:t>
            </a:r>
            <a:r>
              <a:rPr lang="en-US" sz="1300" dirty="0" smtClean="0">
                <a:latin typeface="+mj-lt"/>
              </a:rPr>
              <a:t> is thrown when an object is incompatible with the elements in a map.</a:t>
            </a:r>
          </a:p>
          <a:p>
            <a:pPr lvl="0">
              <a:buFont typeface="Arial" pitchFamily="34" charset="0"/>
              <a:buChar char="•"/>
            </a:pPr>
            <a:r>
              <a:rPr lang="en-US" sz="1300" dirty="0" smtClean="0">
                <a:latin typeface="+mj-lt"/>
              </a:rPr>
              <a:t>A </a:t>
            </a:r>
            <a:r>
              <a:rPr lang="en-US" sz="1300" dirty="0" err="1" smtClean="0">
                <a:latin typeface="+mj-lt"/>
              </a:rPr>
              <a:t>NullPointerException</a:t>
            </a:r>
            <a:r>
              <a:rPr lang="en-US" sz="1300" dirty="0" smtClean="0">
                <a:latin typeface="+mj-lt"/>
              </a:rPr>
              <a:t> is thrown if an attempt is made to use a null object and null is not allowed in the map.</a:t>
            </a:r>
          </a:p>
          <a:p>
            <a:pPr lvl="0">
              <a:buFont typeface="Arial" pitchFamily="34" charset="0"/>
              <a:buChar char="•"/>
            </a:pPr>
            <a:r>
              <a:rPr lang="en-US" sz="1300" dirty="0" smtClean="0">
                <a:latin typeface="+mj-lt"/>
              </a:rPr>
              <a:t>An </a:t>
            </a:r>
            <a:r>
              <a:rPr lang="en-US" sz="1300" dirty="0" err="1" smtClean="0">
                <a:latin typeface="+mj-lt"/>
              </a:rPr>
              <a:t>UnsupportedOperationException</a:t>
            </a:r>
            <a:r>
              <a:rPr lang="en-US" sz="1300" dirty="0" smtClean="0">
                <a:latin typeface="+mj-lt"/>
              </a:rPr>
              <a:t> is thrown when an attempt is made to change an </a:t>
            </a:r>
            <a:r>
              <a:rPr lang="en-US" sz="1300" dirty="0" err="1" smtClean="0">
                <a:latin typeface="+mj-lt"/>
              </a:rPr>
              <a:t>unmodifiable</a:t>
            </a:r>
            <a:r>
              <a:rPr lang="en-US" sz="1300" dirty="0" smtClean="0">
                <a:latin typeface="+mj-lt"/>
              </a:rPr>
              <a:t> map.</a:t>
            </a:r>
          </a:p>
          <a:p>
            <a:pPr>
              <a:buFont typeface="Arial" pitchFamily="34" charset="0"/>
              <a:buChar char="•"/>
            </a:pPr>
            <a:r>
              <a:rPr lang="en-US" sz="1300" dirty="0" smtClean="0">
                <a:latin typeface="+mj-lt"/>
              </a:rPr>
              <a:t> A Map is an object that maps keys to values. A map cannot contain duplicate keys </a:t>
            </a:r>
          </a:p>
          <a:p>
            <a:endParaRPr lang="en-US" sz="1300" b="1" u="sng" dirty="0" smtClean="0">
              <a:latin typeface="+mj-lt"/>
            </a:endParaRPr>
          </a:p>
          <a:p>
            <a:r>
              <a:rPr lang="en-US" sz="1300" b="1" u="sng" dirty="0" smtClean="0">
                <a:latin typeface="+mj-lt"/>
              </a:rPr>
              <a:t>The </a:t>
            </a:r>
            <a:r>
              <a:rPr lang="en-US" sz="1300" b="1" u="sng" dirty="0" err="1" smtClean="0">
                <a:latin typeface="+mj-lt"/>
              </a:rPr>
              <a:t>entrySet</a:t>
            </a:r>
            <a:r>
              <a:rPr lang="en-US" sz="1300" b="1" u="sng" dirty="0" smtClean="0">
                <a:latin typeface="+mj-lt"/>
              </a:rPr>
              <a:t>() -</a:t>
            </a:r>
            <a:r>
              <a:rPr lang="en-US" sz="1300" dirty="0" smtClean="0">
                <a:latin typeface="+mj-lt"/>
              </a:rPr>
              <a:t>method is used to return a Set view of the mappings contained in this map. The set's </a:t>
            </a:r>
            <a:r>
              <a:rPr lang="en-US" sz="1300" dirty="0" err="1" smtClean="0">
                <a:latin typeface="+mj-lt"/>
              </a:rPr>
              <a:t>iterator</a:t>
            </a:r>
            <a:r>
              <a:rPr lang="en-US" sz="1300" dirty="0" smtClean="0">
                <a:latin typeface="+mj-lt"/>
              </a:rPr>
              <a:t> returns the entries in ascending key order. The set is backed by the map, so changes to the map are reflected in the set, and vice-versa.</a:t>
            </a:r>
          </a:p>
          <a:p>
            <a:r>
              <a:rPr lang="en-US" sz="1300" b="1" u="sng" dirty="0" err="1" smtClean="0"/>
              <a:t>Map.Entry</a:t>
            </a:r>
            <a:r>
              <a:rPr lang="en-US" sz="1300" dirty="0" smtClean="0"/>
              <a:t>-</a:t>
            </a:r>
            <a:r>
              <a:rPr lang="en-US" sz="1300" dirty="0" smtClean="0">
                <a:latin typeface="+mj-lt"/>
              </a:rPr>
              <a:t>Sometimes you need to work with map entry. This can be done using </a:t>
            </a:r>
            <a:r>
              <a:rPr lang="en-US" sz="1300" dirty="0" err="1" smtClean="0">
                <a:latin typeface="+mj-lt"/>
              </a:rPr>
              <a:t>Map.Entry</a:t>
            </a:r>
            <a:r>
              <a:rPr lang="en-US" sz="1300" dirty="0" smtClean="0">
                <a:latin typeface="+mj-lt"/>
              </a:rPr>
              <a:t> Interface of Java.</a:t>
            </a:r>
          </a:p>
          <a:p>
            <a:r>
              <a:rPr lang="en-US" sz="1300" dirty="0" smtClean="0">
                <a:latin typeface="+mj-lt"/>
              </a:rPr>
              <a:t>Object </a:t>
            </a:r>
            <a:r>
              <a:rPr lang="en-US" sz="1300" dirty="0" err="1" smtClean="0">
                <a:latin typeface="+mj-lt"/>
              </a:rPr>
              <a:t>getKey</a:t>
            </a:r>
            <a:r>
              <a:rPr lang="en-US" sz="1300" dirty="0" smtClean="0">
                <a:latin typeface="+mj-lt"/>
              </a:rPr>
              <a:t>()	It is used to obtain key.</a:t>
            </a:r>
          </a:p>
          <a:p>
            <a:r>
              <a:rPr lang="en-US" sz="1300" dirty="0" smtClean="0">
                <a:latin typeface="+mj-lt"/>
              </a:rPr>
              <a:t>Object </a:t>
            </a:r>
            <a:r>
              <a:rPr lang="en-US" sz="1300" dirty="0" err="1" smtClean="0">
                <a:latin typeface="+mj-lt"/>
              </a:rPr>
              <a:t>getValue</a:t>
            </a:r>
            <a:r>
              <a:rPr lang="en-US" sz="1300" dirty="0" smtClean="0">
                <a:latin typeface="+mj-lt"/>
              </a:rPr>
              <a:t>()	It is used to obtain value.</a:t>
            </a:r>
          </a:p>
          <a:p>
            <a:endParaRPr lang="en-US" sz="1300" dirty="0" smtClean="0">
              <a:latin typeface="+mj-lt"/>
            </a:endParaRPr>
          </a:p>
          <a:p>
            <a:r>
              <a:rPr lang="en-US" sz="1300" b="1" u="sng" dirty="0" smtClean="0">
                <a:latin typeface="+mj-lt"/>
              </a:rPr>
              <a:t>There are three main implementations of Map interfaces: </a:t>
            </a:r>
          </a:p>
          <a:p>
            <a:endParaRPr lang="en-US" sz="1300" b="1" u="sng" dirty="0" smtClean="0">
              <a:latin typeface="+mj-lt"/>
            </a:endParaRPr>
          </a:p>
          <a:p>
            <a:pPr marL="342900" lvl="0" indent="-342900"/>
            <a:r>
              <a:rPr lang="en-US" sz="1300" b="1" u="sng" dirty="0" smtClean="0">
                <a:latin typeface="+mj-lt"/>
              </a:rPr>
              <a:t>1-HashMap</a:t>
            </a:r>
            <a:r>
              <a:rPr lang="en-US" sz="1300" dirty="0" smtClean="0">
                <a:latin typeface="+mj-lt"/>
              </a:rPr>
              <a:t>: it makes no guarantees concerning the order of iteration</a:t>
            </a:r>
          </a:p>
          <a:p>
            <a:pPr marL="342900" lvl="0" indent="-342900"/>
            <a:r>
              <a:rPr lang="en-US" sz="1300" b="1" u="sng" dirty="0" smtClean="0">
                <a:latin typeface="+mj-lt"/>
              </a:rPr>
              <a:t>2-TreeMap: </a:t>
            </a:r>
            <a:r>
              <a:rPr lang="en-US" sz="1300" dirty="0" smtClean="0">
                <a:latin typeface="+mj-lt"/>
              </a:rPr>
              <a:t>It stores its elements in a red-black tree, orders its elements based on their values; it is substantially </a:t>
            </a:r>
          </a:p>
          <a:p>
            <a:pPr marL="342900" lvl="0" indent="-342900"/>
            <a:r>
              <a:rPr lang="en-US" sz="1300" dirty="0" smtClean="0">
                <a:latin typeface="+mj-lt"/>
              </a:rPr>
              <a:t>slower than </a:t>
            </a:r>
            <a:r>
              <a:rPr lang="en-US" sz="1300" dirty="0" err="1" smtClean="0">
                <a:latin typeface="+mj-lt"/>
              </a:rPr>
              <a:t>HashMap</a:t>
            </a:r>
            <a:r>
              <a:rPr lang="en-US" sz="1300" dirty="0" smtClean="0">
                <a:latin typeface="+mj-lt"/>
              </a:rPr>
              <a:t>.</a:t>
            </a:r>
          </a:p>
          <a:p>
            <a:pPr marL="342900" lvl="0" indent="-342900"/>
            <a:r>
              <a:rPr lang="en-US" sz="1300" b="1" u="sng" dirty="0" smtClean="0">
                <a:latin typeface="+mj-lt"/>
              </a:rPr>
              <a:t>3-LinkedHashMap:</a:t>
            </a:r>
            <a:r>
              <a:rPr lang="en-US" sz="1300" dirty="0" smtClean="0">
                <a:latin typeface="+mj-lt"/>
              </a:rPr>
              <a:t> It orders its elements based on the order in which they were inserted into the set (insertion-order).</a:t>
            </a:r>
            <a:endParaRPr lang="en-US" sz="1300" u="sng" dirty="0" smtClean="0">
              <a:latin typeface="+mj-lt"/>
              <a:cs typeface="Arial" pitchFamily="34" charset="0"/>
            </a:endParaRPr>
          </a:p>
        </p:txBody>
      </p:sp>
      <p:graphicFrame>
        <p:nvGraphicFramePr>
          <p:cNvPr id="8" name="Table 7"/>
          <p:cNvGraphicFramePr>
            <a:graphicFrameLocks noGrp="1"/>
          </p:cNvGraphicFramePr>
          <p:nvPr/>
        </p:nvGraphicFramePr>
        <p:xfrm>
          <a:off x="152400" y="4953000"/>
          <a:ext cx="8458200" cy="1892808"/>
        </p:xfrm>
        <a:graphic>
          <a:graphicData uri="http://schemas.openxmlformats.org/drawingml/2006/table">
            <a:tbl>
              <a:tblPr/>
              <a:tblGrid>
                <a:gridCol w="3601662">
                  <a:extLst>
                    <a:ext uri="{9D8B030D-6E8A-4147-A177-3AD203B41FA5}">
                      <a16:colId xmlns:a16="http://schemas.microsoft.com/office/drawing/2014/main" val="20000"/>
                    </a:ext>
                  </a:extLst>
                </a:gridCol>
                <a:gridCol w="4856538">
                  <a:extLst>
                    <a:ext uri="{9D8B030D-6E8A-4147-A177-3AD203B41FA5}">
                      <a16:colId xmlns:a16="http://schemas.microsoft.com/office/drawing/2014/main" val="20001"/>
                    </a:ext>
                  </a:extLst>
                </a:gridCol>
              </a:tblGrid>
              <a:tr h="118064">
                <a:tc>
                  <a:txBody>
                    <a:bodyPr/>
                    <a:lstStyle/>
                    <a:p>
                      <a:pPr marL="0" marR="0">
                        <a:lnSpc>
                          <a:spcPct val="115000"/>
                        </a:lnSpc>
                        <a:spcBef>
                          <a:spcPts val="0"/>
                        </a:spcBef>
                        <a:spcAft>
                          <a:spcPts val="0"/>
                        </a:spcAft>
                      </a:pPr>
                      <a:r>
                        <a:rPr lang="en-US" sz="1200" b="1" dirty="0" smtClean="0">
                          <a:solidFill>
                            <a:srgbClr val="000000"/>
                          </a:solidFill>
                          <a:latin typeface="Times New Roman"/>
                          <a:ea typeface="Times New Roman"/>
                          <a:cs typeface="Times New Roman"/>
                        </a:rPr>
                        <a:t>Map Method</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200" b="1">
                          <a:solidFill>
                            <a:srgbClr val="000000"/>
                          </a:solidFill>
                          <a:latin typeface="Times New Roman"/>
                          <a:ea typeface="Times New Roman"/>
                          <a:cs typeface="Times New Roman"/>
                        </a:rPr>
                        <a:t>Description</a:t>
                      </a:r>
                      <a:endParaRPr lang="en-US" sz="1200">
                        <a:latin typeface="Calibri"/>
                        <a:ea typeface="Calibri"/>
                        <a:cs typeface="Times New Roman"/>
                      </a:endParaRPr>
                    </a:p>
                  </a:txBody>
                  <a:tcPr marL="63427" marR="63427"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Object put(Object key, Object value)</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It is used to insert an entry in this map.</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void </a:t>
                      </a:r>
                      <a:r>
                        <a:rPr lang="en-US" sz="1200" dirty="0" err="1">
                          <a:solidFill>
                            <a:srgbClr val="000000"/>
                          </a:solidFill>
                          <a:latin typeface="Verdana"/>
                          <a:ea typeface="Times New Roman"/>
                          <a:cs typeface="Times New Roman"/>
                        </a:rPr>
                        <a:t>putAll</a:t>
                      </a:r>
                      <a:r>
                        <a:rPr lang="en-US" sz="1200" dirty="0">
                          <a:solidFill>
                            <a:srgbClr val="000000"/>
                          </a:solidFill>
                          <a:latin typeface="Verdana"/>
                          <a:ea typeface="Times New Roman"/>
                          <a:cs typeface="Times New Roman"/>
                        </a:rPr>
                        <a:t>(Map </a:t>
                      </a:r>
                      <a:r>
                        <a:rPr lang="en-US" sz="1200" dirty="0" err="1">
                          <a:solidFill>
                            <a:srgbClr val="000000"/>
                          </a:solidFill>
                          <a:latin typeface="Verdana"/>
                          <a:ea typeface="Times New Roman"/>
                          <a:cs typeface="Times New Roman"/>
                        </a:rPr>
                        <a:t>map</a:t>
                      </a:r>
                      <a:r>
                        <a:rPr lang="en-US" sz="1200" dirty="0">
                          <a:solidFill>
                            <a:srgbClr val="000000"/>
                          </a:solidFill>
                          <a:latin typeface="Verdana"/>
                          <a:ea typeface="Times New Roman"/>
                          <a:cs typeface="Times New Roman"/>
                        </a:rPr>
                        <a:t>)</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It is used to insert the specified map in this map.</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Object remove(Object key)</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It is used to delete an entry for the specified key.</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Object get(Object key)</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It is used to return the value for the specified key.</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117531">
                <a:tc>
                  <a:txBody>
                    <a:bodyPr/>
                    <a:lstStyle/>
                    <a:p>
                      <a:pPr marL="0" marR="0" algn="just">
                        <a:lnSpc>
                          <a:spcPct val="115000"/>
                        </a:lnSpc>
                        <a:spcBef>
                          <a:spcPts val="0"/>
                        </a:spcBef>
                        <a:spcAft>
                          <a:spcPts val="0"/>
                        </a:spcAft>
                      </a:pPr>
                      <a:r>
                        <a:rPr lang="en-US" sz="1200" dirty="0" err="1">
                          <a:solidFill>
                            <a:srgbClr val="000000"/>
                          </a:solidFill>
                          <a:latin typeface="Verdana"/>
                          <a:ea typeface="Times New Roman"/>
                          <a:cs typeface="Times New Roman"/>
                        </a:rPr>
                        <a:t>pboolean</a:t>
                      </a:r>
                      <a:r>
                        <a:rPr lang="en-US" sz="1200" dirty="0">
                          <a:solidFill>
                            <a:srgbClr val="000000"/>
                          </a:solidFill>
                          <a:latin typeface="Verdana"/>
                          <a:ea typeface="Times New Roman"/>
                          <a:cs typeface="Times New Roman"/>
                        </a:rPr>
                        <a:t> </a:t>
                      </a:r>
                      <a:r>
                        <a:rPr lang="en-US" sz="1200" dirty="0" err="1">
                          <a:solidFill>
                            <a:srgbClr val="000000"/>
                          </a:solidFill>
                          <a:latin typeface="Verdana"/>
                          <a:ea typeface="Times New Roman"/>
                          <a:cs typeface="Times New Roman"/>
                        </a:rPr>
                        <a:t>containsKey</a:t>
                      </a:r>
                      <a:r>
                        <a:rPr lang="en-US" sz="1200" dirty="0">
                          <a:solidFill>
                            <a:srgbClr val="000000"/>
                          </a:solidFill>
                          <a:latin typeface="Verdana"/>
                          <a:ea typeface="Times New Roman"/>
                          <a:cs typeface="Times New Roman"/>
                        </a:rPr>
                        <a:t>(Object key)</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It is used to search the specified key from this map.</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Set </a:t>
                      </a:r>
                      <a:r>
                        <a:rPr lang="en-US" sz="1200" dirty="0" err="1">
                          <a:solidFill>
                            <a:srgbClr val="000000"/>
                          </a:solidFill>
                          <a:latin typeface="Verdana"/>
                          <a:ea typeface="Times New Roman"/>
                          <a:cs typeface="Times New Roman"/>
                        </a:rPr>
                        <a:t>keySet</a:t>
                      </a:r>
                      <a:r>
                        <a:rPr lang="en-US" sz="1200" dirty="0">
                          <a:solidFill>
                            <a:srgbClr val="000000"/>
                          </a:solidFill>
                          <a:latin typeface="Verdana"/>
                          <a:ea typeface="Times New Roman"/>
                          <a:cs typeface="Times New Roman"/>
                        </a:rPr>
                        <a:t>()</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It is used to return the Set view containing all the keys.</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43547">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Set entrySet()</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It is used to return the Set view containing all the keys and values.</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9.3.17-Java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161455"/>
            <a:ext cx="8991600" cy="40780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sz="1500" b="1" u="sng" dirty="0" smtClean="0">
              <a:latin typeface="+mj-lt"/>
              <a:cs typeface="Arial" pitchFamily="34" charset="0"/>
            </a:endParaRPr>
          </a:p>
          <a:p>
            <a:pPr algn="ctr" eaLnBrk="0" fontAlgn="base" hangingPunct="0">
              <a:spcBef>
                <a:spcPct val="0"/>
              </a:spcBef>
              <a:spcAft>
                <a:spcPct val="0"/>
              </a:spcAft>
            </a:pPr>
            <a:r>
              <a:rPr lang="en-US" b="1" u="sng" dirty="0" smtClean="0">
                <a:latin typeface="+mj-lt"/>
                <a:cs typeface="Arial" pitchFamily="34" charset="0"/>
              </a:rPr>
              <a:t>Map -HashMap-1</a:t>
            </a:r>
          </a:p>
          <a:p>
            <a:r>
              <a:rPr lang="en-US" sz="1500" dirty="0" smtClean="0">
                <a:latin typeface="+mj-lt"/>
              </a:rPr>
              <a:t>Java </a:t>
            </a:r>
            <a:r>
              <a:rPr lang="en-US" sz="1500" dirty="0" err="1" smtClean="0">
                <a:latin typeface="+mj-lt"/>
              </a:rPr>
              <a:t>HashMap</a:t>
            </a:r>
            <a:r>
              <a:rPr lang="en-US" sz="1500" dirty="0" smtClean="0">
                <a:latin typeface="+mj-lt"/>
              </a:rPr>
              <a:t> class implements the map interface by using a </a:t>
            </a:r>
            <a:r>
              <a:rPr lang="en-US" sz="1500" dirty="0" err="1" smtClean="0">
                <a:latin typeface="+mj-lt"/>
              </a:rPr>
              <a:t>hashtable</a:t>
            </a:r>
            <a:r>
              <a:rPr lang="en-US" sz="1500" dirty="0" smtClean="0">
                <a:latin typeface="+mj-lt"/>
              </a:rPr>
              <a:t>. It inherits </a:t>
            </a:r>
            <a:r>
              <a:rPr lang="en-US" sz="1500" dirty="0" err="1" smtClean="0">
                <a:latin typeface="+mj-lt"/>
              </a:rPr>
              <a:t>AbstractMap</a:t>
            </a:r>
            <a:r>
              <a:rPr lang="en-US" sz="1500" dirty="0" smtClean="0">
                <a:latin typeface="+mj-lt"/>
              </a:rPr>
              <a:t> class and implements Map interface.</a:t>
            </a:r>
          </a:p>
          <a:p>
            <a:endParaRPr lang="en-US" sz="1500" dirty="0" smtClean="0">
              <a:latin typeface="+mj-lt"/>
            </a:endParaRPr>
          </a:p>
          <a:p>
            <a:r>
              <a:rPr lang="en-US" sz="1500" dirty="0" err="1" smtClean="0">
                <a:latin typeface="+mj-lt"/>
              </a:rPr>
              <a:t>HashMap</a:t>
            </a:r>
            <a:r>
              <a:rPr lang="en-US" sz="1500" dirty="0" smtClean="0">
                <a:latin typeface="+mj-lt"/>
              </a:rPr>
              <a:t>&lt;Integer, String&gt; </a:t>
            </a:r>
            <a:r>
              <a:rPr lang="en-US" sz="1500" dirty="0" err="1" smtClean="0">
                <a:latin typeface="+mj-lt"/>
              </a:rPr>
              <a:t>hmap</a:t>
            </a:r>
            <a:r>
              <a:rPr lang="en-US" sz="1500" dirty="0" smtClean="0">
                <a:latin typeface="+mj-lt"/>
              </a:rPr>
              <a:t> = new </a:t>
            </a:r>
            <a:r>
              <a:rPr lang="en-US" sz="1500" dirty="0" err="1" smtClean="0">
                <a:latin typeface="+mj-lt"/>
              </a:rPr>
              <a:t>HashMap</a:t>
            </a:r>
            <a:r>
              <a:rPr lang="en-US" sz="1500" dirty="0" smtClean="0">
                <a:latin typeface="+mj-lt"/>
              </a:rPr>
              <a:t>&lt;Integer, String&gt;(); </a:t>
            </a:r>
          </a:p>
          <a:p>
            <a:r>
              <a:rPr lang="en-US" sz="1500" dirty="0" err="1" smtClean="0">
                <a:latin typeface="+mj-lt"/>
              </a:rPr>
              <a:t>HashMap</a:t>
            </a:r>
            <a:r>
              <a:rPr lang="en-US" sz="1500" dirty="0" smtClean="0">
                <a:latin typeface="+mj-lt"/>
              </a:rPr>
              <a:t>*/ </a:t>
            </a:r>
            <a:r>
              <a:rPr lang="en-US" sz="1500" dirty="0" err="1" smtClean="0">
                <a:latin typeface="+mj-lt"/>
              </a:rPr>
              <a:t>hmap.put</a:t>
            </a:r>
            <a:r>
              <a:rPr lang="en-US" sz="1500" dirty="0" smtClean="0">
                <a:latin typeface="+mj-lt"/>
              </a:rPr>
              <a:t>(12, "</a:t>
            </a:r>
            <a:r>
              <a:rPr lang="en-US" sz="1500" dirty="0" err="1" smtClean="0">
                <a:latin typeface="+mj-lt"/>
              </a:rPr>
              <a:t>Chaitanya</a:t>
            </a:r>
            <a:r>
              <a:rPr lang="en-US" sz="1500" dirty="0" smtClean="0">
                <a:latin typeface="+mj-lt"/>
              </a:rPr>
              <a:t>");</a:t>
            </a:r>
          </a:p>
          <a:p>
            <a:r>
              <a:rPr lang="en-US" sz="1600" dirty="0" smtClean="0"/>
              <a:t>Set </a:t>
            </a:r>
            <a:r>
              <a:rPr lang="en-US" sz="1600" dirty="0" err="1" smtClean="0"/>
              <a:t>mapset</a:t>
            </a:r>
            <a:r>
              <a:rPr lang="en-US" sz="1600" dirty="0" smtClean="0"/>
              <a:t>=</a:t>
            </a:r>
            <a:r>
              <a:rPr lang="en-US" sz="1600" dirty="0" err="1" smtClean="0"/>
              <a:t>hmap.entrySet</a:t>
            </a:r>
            <a:r>
              <a:rPr lang="en-US" sz="1600" dirty="0" smtClean="0"/>
              <a:t>();</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u="sng" dirty="0" err="1" smtClean="0">
                <a:latin typeface="+mj-lt"/>
              </a:rPr>
              <a:t>HashMap</a:t>
            </a:r>
            <a:r>
              <a:rPr lang="en-US" sz="1500" b="1" u="sng" dirty="0" smtClean="0">
                <a:latin typeface="+mj-lt"/>
              </a:rPr>
              <a:t> </a:t>
            </a:r>
            <a:r>
              <a:rPr lang="en-US" sz="1500" b="1" u="sng" dirty="0" smtClean="0">
                <a:latin typeface="+mj-lt"/>
                <a:cs typeface="Arial" pitchFamily="34" charset="0"/>
              </a:rPr>
              <a:t>class are:</a:t>
            </a:r>
            <a:r>
              <a:rPr lang="en-US" sz="1500" b="1" u="sng" dirty="0" smtClean="0">
                <a:latin typeface="+mj-lt"/>
              </a:rPr>
              <a:t> </a:t>
            </a:r>
          </a:p>
          <a:p>
            <a:pPr lvl="0">
              <a:buFont typeface="Arial" pitchFamily="34" charset="0"/>
              <a:buChar char="•"/>
            </a:pPr>
            <a:r>
              <a:rPr lang="en-US" sz="1500" dirty="0" smtClean="0">
                <a:latin typeface="+mj-lt"/>
              </a:rPr>
              <a:t>A </a:t>
            </a:r>
            <a:r>
              <a:rPr lang="en-US" sz="1500" dirty="0" err="1" smtClean="0">
                <a:latin typeface="+mj-lt"/>
              </a:rPr>
              <a:t>HashMap</a:t>
            </a:r>
            <a:r>
              <a:rPr lang="en-US" sz="1500" dirty="0" smtClean="0">
                <a:latin typeface="+mj-lt"/>
              </a:rPr>
              <a:t> contains values based on the key.</a:t>
            </a:r>
          </a:p>
          <a:p>
            <a:pPr lvl="0">
              <a:buFont typeface="Arial" pitchFamily="34" charset="0"/>
              <a:buChar char="•"/>
            </a:pPr>
            <a:r>
              <a:rPr lang="en-US" sz="1500" dirty="0" smtClean="0">
                <a:latin typeface="+mj-lt"/>
              </a:rPr>
              <a:t>It contains only unique elements.</a:t>
            </a:r>
          </a:p>
          <a:p>
            <a:pPr lvl="0">
              <a:buFont typeface="Arial" pitchFamily="34" charset="0"/>
              <a:buChar char="•"/>
            </a:pPr>
            <a:r>
              <a:rPr lang="en-US" sz="1500" dirty="0" smtClean="0">
                <a:latin typeface="+mj-lt"/>
              </a:rPr>
              <a:t>It may have one null key and multiple null values.</a:t>
            </a:r>
          </a:p>
          <a:p>
            <a:pPr lvl="0">
              <a:buFont typeface="Arial" pitchFamily="34" charset="0"/>
              <a:buChar char="•"/>
            </a:pPr>
            <a:r>
              <a:rPr lang="en-US" sz="1500" dirty="0" smtClean="0">
                <a:latin typeface="+mj-lt"/>
              </a:rPr>
              <a:t>It maintains no order.</a:t>
            </a:r>
          </a:p>
          <a:p>
            <a:pPr lvl="0">
              <a:buFont typeface="Arial" pitchFamily="34" charset="0"/>
              <a:buChar char="•"/>
            </a:pPr>
            <a:r>
              <a:rPr lang="en-US" sz="1500" dirty="0" smtClean="0">
                <a:latin typeface="+mj-lt"/>
              </a:rPr>
              <a:t>It is a Map based collection class that is used for storing Key &amp; value pairs. This class makes no guarantees as to the order of the map. </a:t>
            </a:r>
          </a:p>
          <a:p>
            <a:pPr lvl="0">
              <a:buFont typeface="Arial" pitchFamily="34" charset="0"/>
              <a:buChar char="•"/>
            </a:pPr>
            <a:r>
              <a:rPr lang="en-US" sz="1500" dirty="0" smtClean="0">
                <a:latin typeface="+mj-lt"/>
              </a:rPr>
              <a:t>It is similar to the </a:t>
            </a:r>
            <a:r>
              <a:rPr lang="en-US" sz="1500" dirty="0" err="1" smtClean="0">
                <a:latin typeface="+mj-lt"/>
              </a:rPr>
              <a:t>Hashtable</a:t>
            </a:r>
            <a:r>
              <a:rPr lang="en-US" sz="1500" dirty="0" smtClean="0">
                <a:latin typeface="+mj-lt"/>
              </a:rPr>
              <a:t> class except that it is unsynchronized.</a:t>
            </a: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7" name="Table 6"/>
          <p:cNvGraphicFramePr>
            <a:graphicFrameLocks noGrp="1"/>
          </p:cNvGraphicFramePr>
          <p:nvPr/>
        </p:nvGraphicFramePr>
        <p:xfrm>
          <a:off x="228600" y="3860676"/>
          <a:ext cx="8763000" cy="2935914"/>
        </p:xfrm>
        <a:graphic>
          <a:graphicData uri="http://schemas.openxmlformats.org/drawingml/2006/table">
            <a:tbl>
              <a:tblPr/>
              <a:tblGrid>
                <a:gridCol w="2976165">
                  <a:extLst>
                    <a:ext uri="{9D8B030D-6E8A-4147-A177-3AD203B41FA5}">
                      <a16:colId xmlns:a16="http://schemas.microsoft.com/office/drawing/2014/main" val="20000"/>
                    </a:ext>
                  </a:extLst>
                </a:gridCol>
                <a:gridCol w="5786835">
                  <a:extLst>
                    <a:ext uri="{9D8B030D-6E8A-4147-A177-3AD203B41FA5}">
                      <a16:colId xmlns:a16="http://schemas.microsoft.com/office/drawing/2014/main" val="20001"/>
                    </a:ext>
                  </a:extLst>
                </a:gridCol>
              </a:tblGrid>
              <a:tr h="162891">
                <a:tc>
                  <a:txBody>
                    <a:bodyPr/>
                    <a:lstStyle/>
                    <a:p>
                      <a:pPr marL="0" marR="0">
                        <a:lnSpc>
                          <a:spcPct val="115000"/>
                        </a:lnSpc>
                        <a:spcBef>
                          <a:spcPts val="0"/>
                        </a:spcBef>
                        <a:spcAft>
                          <a:spcPts val="0"/>
                        </a:spcAft>
                      </a:pPr>
                      <a:r>
                        <a:rPr lang="en-US" sz="1100" b="1" dirty="0" err="1" smtClean="0">
                          <a:solidFill>
                            <a:srgbClr val="000000"/>
                          </a:solidFill>
                          <a:latin typeface="Times New Roman"/>
                          <a:ea typeface="Times New Roman"/>
                          <a:cs typeface="Times New Roman"/>
                        </a:rPr>
                        <a:t>HashMap</a:t>
                      </a:r>
                      <a:r>
                        <a:rPr lang="en-US" sz="1100" b="1" baseline="0" dirty="0" smtClean="0">
                          <a:solidFill>
                            <a:srgbClr val="000000"/>
                          </a:solidFill>
                          <a:latin typeface="Times New Roman"/>
                          <a:ea typeface="Times New Roman"/>
                          <a:cs typeface="Times New Roman"/>
                        </a:rPr>
                        <a:t> </a:t>
                      </a:r>
                      <a:r>
                        <a:rPr lang="en-US" sz="1100" b="1" dirty="0" smtClean="0">
                          <a:solidFill>
                            <a:srgbClr val="000000"/>
                          </a:solidFill>
                          <a:latin typeface="Times New Roman"/>
                          <a:ea typeface="Times New Roman"/>
                          <a:cs typeface="Times New Roman"/>
                        </a:rPr>
                        <a:t>Methods</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100" b="1" dirty="0">
                          <a:solidFill>
                            <a:srgbClr val="000000"/>
                          </a:solidFill>
                          <a:latin typeface="Times New Roman"/>
                          <a:ea typeface="Times New Roman"/>
                          <a:cs typeface="Times New Roman"/>
                        </a:rPr>
                        <a:t>Description</a:t>
                      </a:r>
                      <a:endParaRPr lang="en-US" sz="1100" dirty="0">
                        <a:latin typeface="Calibri"/>
                        <a:ea typeface="Calibri"/>
                        <a:cs typeface="Times New Roman"/>
                      </a:endParaRPr>
                    </a:p>
                  </a:txBody>
                  <a:tcPr marL="68580" marR="68580"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62156">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void clear()</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remove all of the mappings from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6018">
                <a:tc>
                  <a:txBody>
                    <a:bodyPr/>
                    <a:lstStyle/>
                    <a:p>
                      <a:pPr marL="0" marR="0" algn="just">
                        <a:lnSpc>
                          <a:spcPct val="115000"/>
                        </a:lnSpc>
                        <a:spcBef>
                          <a:spcPts val="0"/>
                        </a:spcBef>
                        <a:spcAft>
                          <a:spcPts val="0"/>
                        </a:spcAft>
                      </a:pPr>
                      <a:r>
                        <a:rPr lang="en-US" sz="1100" dirty="0" err="1">
                          <a:solidFill>
                            <a:srgbClr val="000000"/>
                          </a:solidFill>
                          <a:latin typeface="Verdana"/>
                          <a:ea typeface="Times New Roman"/>
                          <a:cs typeface="Times New Roman"/>
                        </a:rPr>
                        <a:t>boolean</a:t>
                      </a:r>
                      <a:r>
                        <a:rPr lang="en-US" sz="1100" dirty="0">
                          <a:solidFill>
                            <a:srgbClr val="000000"/>
                          </a:solidFill>
                          <a:latin typeface="Verdana"/>
                          <a:ea typeface="Times New Roman"/>
                          <a:cs typeface="Times New Roman"/>
                        </a:rPr>
                        <a:t> </a:t>
                      </a:r>
                      <a:r>
                        <a:rPr lang="en-US" sz="1100" dirty="0" err="1">
                          <a:solidFill>
                            <a:srgbClr val="000000"/>
                          </a:solidFill>
                          <a:latin typeface="Verdana"/>
                          <a:ea typeface="Times New Roman"/>
                          <a:cs typeface="Times New Roman"/>
                        </a:rPr>
                        <a:t>containsKey</a:t>
                      </a:r>
                      <a:r>
                        <a:rPr lang="en-US" sz="1100" dirty="0">
                          <a:solidFill>
                            <a:srgbClr val="000000"/>
                          </a:solidFill>
                          <a:latin typeface="Verdana"/>
                          <a:ea typeface="Times New Roman"/>
                          <a:cs typeface="Times New Roman"/>
                        </a:rPr>
                        <a:t>(Object key)</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true if this map contains a mapping for the specified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336018">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boolean containsValue(Object value)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true if this map maps one or more keys to the specified value.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62156">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boolean isEmpty()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true if this map contains no key-value mappings.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336018">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Object clone()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a shallow copy of this HashMap instance: the keys and values themselves are not cloned.</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6018">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Set entrySet()</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dirty="0">
                          <a:solidFill>
                            <a:srgbClr val="000000"/>
                          </a:solidFill>
                          <a:latin typeface="Verdana"/>
                          <a:ea typeface="Times New Roman"/>
                          <a:cs typeface="Times New Roman"/>
                        </a:rPr>
                        <a:t>It is used to return a collection view of the mappings contained in this map.</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162156">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Set keySet()</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a set view of the keys contained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36018">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Object put(Object key, Object value)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associate the specified value with the specified key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r h="162156">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int size()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the number of key-value mappings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91712">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Collection values()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dirty="0">
                          <a:solidFill>
                            <a:srgbClr val="000000"/>
                          </a:solidFill>
                          <a:latin typeface="Verdana"/>
                          <a:ea typeface="Times New Roman"/>
                          <a:cs typeface="Times New Roman"/>
                        </a:rPr>
                        <a:t>It is used to return a collection view of the values contained in this map.</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10"/>
                  </a:ext>
                </a:extLst>
              </a:tr>
            </a:tbl>
          </a:graphicData>
        </a:graphic>
      </p:graphicFrame>
      <p:graphicFrame>
        <p:nvGraphicFramePr>
          <p:cNvPr id="8" name="Object 7"/>
          <p:cNvGraphicFramePr>
            <a:graphicFrameLocks noChangeAspect="1"/>
          </p:cNvGraphicFramePr>
          <p:nvPr/>
        </p:nvGraphicFramePr>
        <p:xfrm>
          <a:off x="6934200" y="1524000"/>
          <a:ext cx="2057400" cy="687387"/>
        </p:xfrm>
        <a:graphic>
          <a:graphicData uri="http://schemas.openxmlformats.org/presentationml/2006/ole">
            <mc:AlternateContent xmlns:mc="http://schemas.openxmlformats.org/markup-compatibility/2006">
              <mc:Choice xmlns:v="urn:schemas-microsoft-com:vml" Requires="v">
                <p:oleObj spid="_x0000_s60427" name="Packager Shell Object" showAsIcon="1" r:id="rId3" imgW="1535400" imgH="686880" progId="Package">
                  <p:embed/>
                </p:oleObj>
              </mc:Choice>
              <mc:Fallback>
                <p:oleObj name="Packager Shell Object" showAsIcon="1" r:id="rId3" imgW="1535400" imgH="686880" progId="Package">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524000"/>
                        <a:ext cx="20574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9.3.18-Java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68048"/>
            <a:ext cx="8991600" cy="63248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sz="2000" b="1" u="sng" dirty="0" smtClean="0">
              <a:latin typeface="+mj-lt"/>
              <a:cs typeface="Arial" pitchFamily="34" charset="0"/>
            </a:endParaRPr>
          </a:p>
          <a:p>
            <a:pPr algn="ctr" eaLnBrk="0" fontAlgn="base" hangingPunct="0">
              <a:spcBef>
                <a:spcPct val="0"/>
              </a:spcBef>
              <a:spcAft>
                <a:spcPct val="0"/>
              </a:spcAft>
            </a:pPr>
            <a:r>
              <a:rPr lang="en-US" sz="2000" b="1" u="sng" dirty="0" smtClean="0">
                <a:latin typeface="+mj-lt"/>
                <a:cs typeface="Arial" pitchFamily="34" charset="0"/>
              </a:rPr>
              <a:t>Map -TreeMap-2</a:t>
            </a:r>
          </a:p>
          <a:p>
            <a:pPr algn="ctr" eaLnBrk="0" fontAlgn="base" hangingPunct="0">
              <a:spcBef>
                <a:spcPct val="0"/>
              </a:spcBef>
              <a:spcAft>
                <a:spcPct val="0"/>
              </a:spcAft>
            </a:pPr>
            <a:endParaRPr lang="en-US" sz="2000" b="1" u="sng" dirty="0" smtClean="0">
              <a:latin typeface="+mj-lt"/>
              <a:cs typeface="Arial" pitchFamily="34" charset="0"/>
            </a:endParaRPr>
          </a:p>
          <a:p>
            <a:r>
              <a:rPr lang="en-US" sz="1500" dirty="0" smtClean="0">
                <a:latin typeface="+mj-lt"/>
              </a:rPr>
              <a:t>The </a:t>
            </a:r>
            <a:r>
              <a:rPr lang="en-US" sz="1500" dirty="0" err="1" smtClean="0">
                <a:latin typeface="+mj-lt"/>
              </a:rPr>
              <a:t>TreeMap</a:t>
            </a:r>
            <a:r>
              <a:rPr lang="en-US" sz="1500" dirty="0" smtClean="0">
                <a:latin typeface="+mj-lt"/>
              </a:rPr>
              <a:t> class implements the Map interface by using a tree. A </a:t>
            </a:r>
            <a:r>
              <a:rPr lang="en-US" sz="1500" dirty="0" err="1" smtClean="0">
                <a:latin typeface="+mj-lt"/>
              </a:rPr>
              <a:t>TreeMap</a:t>
            </a:r>
            <a:r>
              <a:rPr lang="en-US" sz="1500" dirty="0" smtClean="0">
                <a:latin typeface="+mj-lt"/>
              </a:rPr>
              <a:t> provides an efficient means of storing key/value pairs in sorted order, and allows rapid retrieval.</a:t>
            </a:r>
          </a:p>
          <a:p>
            <a:r>
              <a:rPr lang="en-US" sz="1500" dirty="0" smtClean="0">
                <a:latin typeface="+mj-lt"/>
              </a:rPr>
              <a:t>You should note that, unlike a hash map, a tree map guarantees that its elements will be sorted in an ascending key order. </a:t>
            </a:r>
            <a:r>
              <a:rPr lang="en-US" sz="1500" dirty="0" err="1" smtClean="0">
                <a:latin typeface="+mj-lt"/>
              </a:rPr>
              <a:t>TreeMap</a:t>
            </a:r>
            <a:r>
              <a:rPr lang="en-US" sz="1500" dirty="0" smtClean="0">
                <a:latin typeface="+mj-lt"/>
              </a:rPr>
              <a:t> is unsynchronized collection class which means it is not suitable for thread-safe operations until unless synchronized explicitly.</a:t>
            </a:r>
          </a:p>
          <a:p>
            <a:endParaRPr lang="en-US" sz="1500" dirty="0" smtClean="0">
              <a:latin typeface="+mj-lt"/>
              <a:cs typeface="Arial" pitchFamily="34" charset="0"/>
            </a:endParaRPr>
          </a:p>
          <a:p>
            <a:r>
              <a:rPr lang="en-US" sz="1500" dirty="0" err="1" smtClean="0">
                <a:latin typeface="+mj-lt"/>
              </a:rPr>
              <a:t>TreeMap</a:t>
            </a:r>
            <a:r>
              <a:rPr lang="en-US" sz="1500" dirty="0" smtClean="0">
                <a:latin typeface="+mj-lt"/>
              </a:rPr>
              <a:t>&lt;Integer, String&gt; </a:t>
            </a:r>
            <a:r>
              <a:rPr lang="en-US" sz="1500" dirty="0" err="1" smtClean="0">
                <a:latin typeface="+mj-lt"/>
              </a:rPr>
              <a:t>tmap</a:t>
            </a:r>
            <a:r>
              <a:rPr lang="en-US" sz="1500" dirty="0" smtClean="0">
                <a:latin typeface="+mj-lt"/>
              </a:rPr>
              <a:t> = new </a:t>
            </a:r>
            <a:r>
              <a:rPr lang="en-US" sz="1500" dirty="0" err="1" smtClean="0">
                <a:latin typeface="+mj-lt"/>
              </a:rPr>
              <a:t>TreeMap</a:t>
            </a:r>
            <a:r>
              <a:rPr lang="en-US" sz="1500" dirty="0" smtClean="0">
                <a:latin typeface="+mj-lt"/>
              </a:rPr>
              <a:t>&lt;Integer, String&gt;(); </a:t>
            </a:r>
          </a:p>
          <a:p>
            <a:r>
              <a:rPr lang="en-US" sz="1500" dirty="0" err="1" smtClean="0">
                <a:latin typeface="+mj-lt"/>
              </a:rPr>
              <a:t>tmap.put</a:t>
            </a:r>
            <a:r>
              <a:rPr lang="en-US" sz="1500" dirty="0" smtClean="0">
                <a:latin typeface="+mj-lt"/>
              </a:rPr>
              <a:t>(1, "Data1");</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u="sng" dirty="0" err="1" smtClean="0">
                <a:latin typeface="+mj-lt"/>
              </a:rPr>
              <a:t>TreeMap</a:t>
            </a:r>
            <a:r>
              <a:rPr lang="en-US" sz="1500" b="1" u="sng" dirty="0" smtClean="0">
                <a:latin typeface="+mj-lt"/>
              </a:rPr>
              <a:t> </a:t>
            </a:r>
            <a:r>
              <a:rPr lang="en-US" sz="1500" b="1" u="sng" dirty="0" smtClean="0">
                <a:latin typeface="+mj-lt"/>
                <a:cs typeface="Arial" pitchFamily="34" charset="0"/>
              </a:rPr>
              <a:t>class are:</a:t>
            </a:r>
            <a:r>
              <a:rPr lang="en-US" sz="1500" b="1" u="sng" dirty="0" smtClean="0">
                <a:latin typeface="+mj-lt"/>
              </a:rPr>
              <a:t> </a:t>
            </a:r>
          </a:p>
          <a:p>
            <a:pPr marL="342900" lvl="0" indent="-342900">
              <a:buFont typeface="+mj-lt"/>
              <a:buAutoNum type="arabicPeriod"/>
            </a:pPr>
            <a:r>
              <a:rPr lang="en-US" sz="1500" dirty="0" smtClean="0">
                <a:latin typeface="+mj-lt"/>
              </a:rPr>
              <a:t>It implements Map interface similar to </a:t>
            </a:r>
            <a:r>
              <a:rPr lang="en-US" sz="1500" dirty="0" err="1" smtClean="0">
                <a:latin typeface="+mj-lt"/>
              </a:rPr>
              <a:t>HashMap</a:t>
            </a:r>
            <a:r>
              <a:rPr lang="en-US" sz="1500" dirty="0" smtClean="0">
                <a:latin typeface="+mj-lt"/>
              </a:rPr>
              <a:t> class.</a:t>
            </a:r>
          </a:p>
          <a:p>
            <a:pPr marL="342900" lvl="0" indent="-342900">
              <a:buFont typeface="+mj-lt"/>
              <a:buAutoNum type="arabicPeriod"/>
            </a:pPr>
            <a:r>
              <a:rPr lang="en-US" sz="1500" dirty="0" smtClean="0">
                <a:latin typeface="+mj-lt"/>
              </a:rPr>
              <a:t>The main difference between them is that </a:t>
            </a:r>
            <a:r>
              <a:rPr lang="en-US" sz="1500" dirty="0" err="1" smtClean="0">
                <a:latin typeface="+mj-lt"/>
              </a:rPr>
              <a:t>HashMap</a:t>
            </a:r>
            <a:r>
              <a:rPr lang="en-US" sz="1500" dirty="0" smtClean="0">
                <a:latin typeface="+mj-lt"/>
              </a:rPr>
              <a:t> is an unordered collection while </a:t>
            </a:r>
            <a:r>
              <a:rPr lang="en-US" sz="1500" dirty="0" err="1" smtClean="0">
                <a:latin typeface="+mj-lt"/>
              </a:rPr>
              <a:t>TreeMap</a:t>
            </a:r>
            <a:r>
              <a:rPr lang="en-US" sz="1500" dirty="0" smtClean="0">
                <a:latin typeface="+mj-lt"/>
              </a:rPr>
              <a:t> is sorted in the ascending order of its keys. </a:t>
            </a:r>
          </a:p>
          <a:p>
            <a:pPr marL="342900" lvl="0" indent="-342900">
              <a:buFont typeface="+mj-lt"/>
              <a:buAutoNum type="arabicPeriod"/>
            </a:pPr>
            <a:r>
              <a:rPr lang="en-US" sz="1500" dirty="0" smtClean="0">
                <a:latin typeface="+mj-lt"/>
              </a:rPr>
              <a:t>It is unsynchronized collection class which means it is not suitable for thread-safe operations until unless synchronized explicitly.</a:t>
            </a:r>
          </a:p>
          <a:p>
            <a:pPr marL="342900" lvl="0" indent="-342900">
              <a:buFont typeface="+mj-lt"/>
              <a:buAutoNum type="arabicPeriod"/>
            </a:pPr>
            <a:r>
              <a:rPr lang="en-US" sz="1500" dirty="0" smtClean="0">
                <a:latin typeface="+mj-lt"/>
              </a:rPr>
              <a:t>It implements the Map interface by using a tree. It provides an efficient means of storing key/value pairs in sorted order.</a:t>
            </a:r>
          </a:p>
          <a:p>
            <a:pPr marL="342900" lvl="0" indent="-342900">
              <a:buFont typeface="+mj-lt"/>
              <a:buAutoNum type="arabicPeriod"/>
            </a:pPr>
            <a:r>
              <a:rPr lang="en-US" sz="1500" dirty="0" smtClean="0">
                <a:latin typeface="+mj-lt"/>
              </a:rPr>
              <a:t>It contains values based on the key. It implements the </a:t>
            </a:r>
            <a:r>
              <a:rPr lang="en-US" sz="1500" dirty="0" err="1" smtClean="0">
                <a:latin typeface="+mj-lt"/>
              </a:rPr>
              <a:t>NavigableMap</a:t>
            </a:r>
            <a:r>
              <a:rPr lang="en-US" sz="1500" dirty="0" smtClean="0">
                <a:latin typeface="+mj-lt"/>
              </a:rPr>
              <a:t> interface and extends </a:t>
            </a:r>
            <a:r>
              <a:rPr lang="en-US" sz="1500" dirty="0" err="1" smtClean="0">
                <a:latin typeface="+mj-lt"/>
              </a:rPr>
              <a:t>AbstractMap</a:t>
            </a:r>
            <a:r>
              <a:rPr lang="en-US" sz="1500" dirty="0" smtClean="0">
                <a:latin typeface="+mj-lt"/>
              </a:rPr>
              <a:t> class.</a:t>
            </a:r>
          </a:p>
          <a:p>
            <a:pPr marL="342900" lvl="0" indent="-342900">
              <a:buFont typeface="+mj-lt"/>
              <a:buAutoNum type="arabicPeriod"/>
            </a:pPr>
            <a:r>
              <a:rPr lang="en-US" sz="1500" dirty="0" smtClean="0">
                <a:latin typeface="+mj-lt"/>
              </a:rPr>
              <a:t>It contains only unique elements.</a:t>
            </a:r>
          </a:p>
          <a:p>
            <a:pPr marL="342900" lvl="0" indent="-342900">
              <a:buFont typeface="+mj-lt"/>
              <a:buAutoNum type="arabicPeriod"/>
            </a:pPr>
            <a:r>
              <a:rPr lang="en-US" sz="1500" dirty="0" smtClean="0">
                <a:latin typeface="+mj-lt"/>
              </a:rPr>
              <a:t>It cannot have null key but can have multiple null values.</a:t>
            </a:r>
          </a:p>
          <a:p>
            <a:pPr marL="342900" lvl="0" indent="-342900">
              <a:buFont typeface="+mj-lt"/>
              <a:buAutoNum type="arabicPeriod"/>
            </a:pPr>
            <a:r>
              <a:rPr lang="en-US" sz="1500" dirty="0" smtClean="0">
                <a:latin typeface="+mj-lt"/>
              </a:rPr>
              <a:t>It is same as </a:t>
            </a:r>
            <a:r>
              <a:rPr lang="en-US" sz="1500" dirty="0" err="1" smtClean="0">
                <a:latin typeface="+mj-lt"/>
              </a:rPr>
              <a:t>HashMap</a:t>
            </a:r>
            <a:r>
              <a:rPr lang="en-US" sz="1500" dirty="0" smtClean="0">
                <a:latin typeface="+mj-lt"/>
              </a:rPr>
              <a:t> instead maintains ascending order.</a:t>
            </a:r>
          </a:p>
          <a:p>
            <a:pPr marL="342900" indent="-342900">
              <a:buFont typeface="+mj-lt"/>
              <a:buAutoNum type="arabicPeriod"/>
            </a:pPr>
            <a:endParaRPr lang="en-US" sz="1500" dirty="0" smtClean="0">
              <a:latin typeface="+mj-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9.3.19-Java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5" name="Table 4"/>
          <p:cNvGraphicFramePr>
            <a:graphicFrameLocks noGrp="1"/>
          </p:cNvGraphicFramePr>
          <p:nvPr/>
        </p:nvGraphicFramePr>
        <p:xfrm>
          <a:off x="228600" y="1219200"/>
          <a:ext cx="8229600" cy="3122295"/>
        </p:xfrm>
        <a:graphic>
          <a:graphicData uri="http://schemas.openxmlformats.org/drawingml/2006/table">
            <a:tbl>
              <a:tblPr/>
              <a:tblGrid>
                <a:gridCol w="3079800">
                  <a:extLst>
                    <a:ext uri="{9D8B030D-6E8A-4147-A177-3AD203B41FA5}">
                      <a16:colId xmlns:a16="http://schemas.microsoft.com/office/drawing/2014/main" val="20000"/>
                    </a:ext>
                  </a:extLst>
                </a:gridCol>
                <a:gridCol w="5149800">
                  <a:extLst>
                    <a:ext uri="{9D8B030D-6E8A-4147-A177-3AD203B41FA5}">
                      <a16:colId xmlns:a16="http://schemas.microsoft.com/office/drawing/2014/main" val="20001"/>
                    </a:ext>
                  </a:extLst>
                </a:gridCol>
              </a:tblGrid>
              <a:tr h="188595">
                <a:tc>
                  <a:txBody>
                    <a:bodyPr/>
                    <a:lstStyle/>
                    <a:p>
                      <a:pPr marL="0" marR="0">
                        <a:lnSpc>
                          <a:spcPct val="115000"/>
                        </a:lnSpc>
                        <a:spcBef>
                          <a:spcPts val="0"/>
                        </a:spcBef>
                        <a:spcAft>
                          <a:spcPts val="0"/>
                        </a:spcAft>
                      </a:pPr>
                      <a:r>
                        <a:rPr lang="en-US" sz="1000" b="1" dirty="0">
                          <a:solidFill>
                            <a:srgbClr val="000000"/>
                          </a:solidFill>
                          <a:latin typeface="Times New Roman"/>
                          <a:ea typeface="Times New Roman"/>
                          <a:cs typeface="Times New Roman"/>
                        </a:rPr>
                        <a:t>Method</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000" b="1">
                          <a:solidFill>
                            <a:srgbClr val="000000"/>
                          </a:solidFill>
                          <a:latin typeface="Times New Roman"/>
                          <a:ea typeface="Times New Roman"/>
                          <a:cs typeface="Times New Roman"/>
                        </a:rPr>
                        <a:t>Description</a:t>
                      </a:r>
                      <a:endParaRPr lang="en-US" sz="1100">
                        <a:latin typeface="Calibri"/>
                        <a:ea typeface="Calibri"/>
                        <a:cs typeface="Times New Roman"/>
                      </a:endParaRPr>
                    </a:p>
                  </a:txBody>
                  <a:tcPr marL="68580" marR="68580"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boolean containsKey(Object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true if this map contains a mapping for the specified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7020">
                <a:tc>
                  <a:txBody>
                    <a:bodyPr/>
                    <a:lstStyle/>
                    <a:p>
                      <a:pPr marL="0" marR="0" algn="just">
                        <a:lnSpc>
                          <a:spcPct val="115000"/>
                        </a:lnSpc>
                        <a:spcBef>
                          <a:spcPts val="0"/>
                        </a:spcBef>
                        <a:spcAft>
                          <a:spcPts val="0"/>
                        </a:spcAft>
                      </a:pPr>
                      <a:r>
                        <a:rPr lang="en-US" sz="1000" dirty="0" err="1">
                          <a:solidFill>
                            <a:srgbClr val="000000"/>
                          </a:solidFill>
                          <a:latin typeface="Verdana"/>
                          <a:ea typeface="Times New Roman"/>
                          <a:cs typeface="Times New Roman"/>
                        </a:rPr>
                        <a:t>boolean</a:t>
                      </a:r>
                      <a:r>
                        <a:rPr lang="en-US" sz="1000" dirty="0">
                          <a:solidFill>
                            <a:srgbClr val="000000"/>
                          </a:solidFill>
                          <a:latin typeface="Verdana"/>
                          <a:ea typeface="Times New Roman"/>
                          <a:cs typeface="Times New Roman"/>
                        </a:rPr>
                        <a:t> </a:t>
                      </a:r>
                      <a:r>
                        <a:rPr lang="en-US" sz="1000" dirty="0" err="1">
                          <a:solidFill>
                            <a:srgbClr val="000000"/>
                          </a:solidFill>
                          <a:latin typeface="Verdana"/>
                          <a:ea typeface="Times New Roman"/>
                          <a:cs typeface="Times New Roman"/>
                        </a:rPr>
                        <a:t>containsValue</a:t>
                      </a:r>
                      <a:r>
                        <a:rPr lang="en-US" sz="1000" dirty="0">
                          <a:solidFill>
                            <a:srgbClr val="000000"/>
                          </a:solidFill>
                          <a:latin typeface="Verdana"/>
                          <a:ea typeface="Times New Roman"/>
                          <a:cs typeface="Times New Roman"/>
                        </a:rPr>
                        <a:t>(Object value)</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true if this map maps one or more keys to the specified value.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Object firstKey()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the first (lowest) key currently in this sorted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Object get(Object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the value to which this map maps the specified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Object lastKey()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the last (highest) key currently in this sorted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Object remove(Object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remove the mapping for this key from this TreeMap if present.</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void putAll(Map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copy all of the mappings from the specified map to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Set entrySet()</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a set view of the mappings contained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int size()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the number of key-value mappings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Collection values()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dirty="0">
                          <a:solidFill>
                            <a:srgbClr val="000000"/>
                          </a:solidFill>
                          <a:latin typeface="Verdana"/>
                          <a:ea typeface="Times New Roman"/>
                          <a:cs typeface="Times New Roman"/>
                        </a:rPr>
                        <a:t>It is used to return a collection view of the values contained in this map.</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10"/>
                  </a:ext>
                </a:extLst>
              </a:tr>
            </a:tbl>
          </a:graphicData>
        </a:graphic>
      </p:graphicFrame>
      <p:sp>
        <p:nvSpPr>
          <p:cNvPr id="62465" name="Rectangle 1"/>
          <p:cNvSpPr>
            <a:spLocks noChangeArrowheads="1"/>
          </p:cNvSpPr>
          <p:nvPr/>
        </p:nvSpPr>
        <p:spPr bwMode="auto">
          <a:xfrm>
            <a:off x="0" y="752817"/>
            <a:ext cx="2722540" cy="323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Methods of Java </a:t>
            </a:r>
            <a:r>
              <a:rPr kumimoji="0" lang="en-US" sz="1500" b="1"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TreeMap</a:t>
            </a:r>
            <a:r>
              <a:rPr kumimoji="0" lang="en-US" sz="15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class-</a:t>
            </a: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Object 6"/>
          <p:cNvGraphicFramePr>
            <a:graphicFrameLocks noChangeAspect="1"/>
          </p:cNvGraphicFramePr>
          <p:nvPr/>
        </p:nvGraphicFramePr>
        <p:xfrm>
          <a:off x="2743200" y="5486400"/>
          <a:ext cx="1143000" cy="687387"/>
        </p:xfrm>
        <a:graphic>
          <a:graphicData uri="http://schemas.openxmlformats.org/presentationml/2006/ole">
            <mc:AlternateContent xmlns:mc="http://schemas.openxmlformats.org/markup-compatibility/2006">
              <mc:Choice xmlns:v="urn:schemas-microsoft-com:vml" Requires="v">
                <p:oleObj spid="_x0000_s62482" name="Packager Shell Object" r:id="rId3" imgW="1142280" imgH="686880" progId="Package">
                  <p:embed/>
                </p:oleObj>
              </mc:Choice>
              <mc:Fallback>
                <p:oleObj name="Packager Shell Object" r:id="rId3" imgW="1142280" imgH="6868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5486400"/>
                        <a:ext cx="11430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267200" y="5486400"/>
          <a:ext cx="1143000" cy="687387"/>
        </p:xfrm>
        <a:graphic>
          <a:graphicData uri="http://schemas.openxmlformats.org/presentationml/2006/ole">
            <mc:AlternateContent xmlns:mc="http://schemas.openxmlformats.org/markup-compatibility/2006">
              <mc:Choice xmlns:v="urn:schemas-microsoft-com:vml" Requires="v">
                <p:oleObj spid="_x0000_s62483" name="Packager Shell Object" r:id="rId5" imgW="1142280" imgH="686880" progId="Package">
                  <p:embed/>
                </p:oleObj>
              </mc:Choice>
              <mc:Fallback>
                <p:oleObj name="Packager Shell Object" r:id="rId5" imgW="1142280" imgH="68688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5486400"/>
                        <a:ext cx="11430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9.3.20-Java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410291"/>
            <a:ext cx="8991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b="1" u="sng" dirty="0" smtClean="0">
                <a:latin typeface="+mj-lt"/>
                <a:cs typeface="Arial" pitchFamily="34" charset="0"/>
              </a:rPr>
              <a:t>Map -</a:t>
            </a:r>
            <a:r>
              <a:rPr lang="en-US" b="1" u="sng" dirty="0" smtClean="0">
                <a:latin typeface="+mj-lt"/>
              </a:rPr>
              <a:t>LinkedHash</a:t>
            </a:r>
            <a:r>
              <a:rPr lang="en-US" b="1" u="sng" dirty="0" smtClean="0">
                <a:latin typeface="+mj-lt"/>
                <a:cs typeface="Arial" pitchFamily="34" charset="0"/>
              </a:rPr>
              <a:t>-3</a:t>
            </a:r>
          </a:p>
          <a:p>
            <a:r>
              <a:rPr lang="en-US" sz="1500" dirty="0" smtClean="0">
                <a:latin typeface="+mj-lt"/>
              </a:rPr>
              <a:t>It  is a Hash table and linked list implementation of the Map interface, with predictable iteration order. This implementation differs from </a:t>
            </a:r>
            <a:r>
              <a:rPr lang="en-US" sz="1500" dirty="0" err="1" smtClean="0">
                <a:latin typeface="+mj-lt"/>
              </a:rPr>
              <a:t>HashMap</a:t>
            </a:r>
            <a:r>
              <a:rPr lang="en-US" sz="1500" dirty="0" smtClean="0">
                <a:latin typeface="+mj-lt"/>
              </a:rPr>
              <a:t> in that it maintains a doubly-linked list running through all of its entries. This linked list defines the iteration ordering, which is normally the order in which keys were inserted into the map (insertion-order). </a:t>
            </a:r>
          </a:p>
          <a:p>
            <a:endParaRPr lang="en-US" sz="1500" dirty="0" smtClean="0">
              <a:latin typeface="+mj-lt"/>
            </a:endParaRPr>
          </a:p>
          <a:p>
            <a:r>
              <a:rPr lang="en-US" sz="1500" dirty="0" err="1" smtClean="0"/>
              <a:t>LinkedHashMap</a:t>
            </a:r>
            <a:r>
              <a:rPr lang="en-US" sz="1500" dirty="0" smtClean="0"/>
              <a:t>&lt;Integer, String&gt; </a:t>
            </a:r>
            <a:r>
              <a:rPr lang="en-US" sz="1500" dirty="0" err="1" smtClean="0"/>
              <a:t>lhmap</a:t>
            </a:r>
            <a:r>
              <a:rPr lang="en-US" sz="1500" dirty="0" smtClean="0"/>
              <a:t> = new </a:t>
            </a:r>
            <a:r>
              <a:rPr lang="en-US" sz="1500" dirty="0" err="1" smtClean="0"/>
              <a:t>LinkedHashMap</a:t>
            </a:r>
            <a:r>
              <a:rPr lang="en-US" sz="1500" dirty="0" smtClean="0"/>
              <a:t>&lt;Integer, String&gt;(); </a:t>
            </a:r>
          </a:p>
          <a:p>
            <a:r>
              <a:rPr lang="en-US" sz="1500" dirty="0" err="1" smtClean="0"/>
              <a:t>lhmap.put</a:t>
            </a:r>
            <a:r>
              <a:rPr lang="en-US" sz="1500" dirty="0" smtClean="0"/>
              <a:t>(22, "</a:t>
            </a:r>
            <a:r>
              <a:rPr lang="en-US" sz="1500" dirty="0" err="1" smtClean="0"/>
              <a:t>Abey</a:t>
            </a:r>
            <a:r>
              <a:rPr lang="en-US" sz="1500" dirty="0" smtClean="0"/>
              <a:t>");</a:t>
            </a:r>
            <a:endParaRPr lang="en-US" sz="1500" dirty="0" smtClean="0">
              <a:latin typeface="+mj-lt"/>
            </a:endParaRPr>
          </a:p>
          <a:p>
            <a:endParaRPr lang="en-US" sz="1500" dirty="0" smtClean="0">
              <a:latin typeface="+mj-lt"/>
            </a:endParaRPr>
          </a:p>
          <a:p>
            <a:r>
              <a:rPr lang="en-US" sz="1500" b="1" u="sng" dirty="0" smtClean="0">
                <a:latin typeface="+mj-lt"/>
              </a:rPr>
              <a:t>The important points about Java </a:t>
            </a:r>
            <a:r>
              <a:rPr lang="en-US" sz="1500" b="1" u="sng" dirty="0" err="1" smtClean="0">
                <a:latin typeface="+mj-lt"/>
              </a:rPr>
              <a:t>LinkedHashMap</a:t>
            </a:r>
            <a:r>
              <a:rPr lang="en-US" sz="1500" b="1" u="sng" dirty="0" smtClean="0">
                <a:latin typeface="+mj-lt"/>
              </a:rPr>
              <a:t> class are:</a:t>
            </a:r>
            <a:endParaRPr lang="en-US" sz="1500" dirty="0" smtClean="0">
              <a:latin typeface="+mj-lt"/>
            </a:endParaRPr>
          </a:p>
          <a:p>
            <a:r>
              <a:rPr lang="en-US" sz="1500" dirty="0" smtClean="0">
                <a:latin typeface="+mj-lt"/>
              </a:rPr>
              <a:t> </a:t>
            </a:r>
          </a:p>
          <a:p>
            <a:pPr marL="342900" lvl="0" indent="-342900">
              <a:buFont typeface="+mj-lt"/>
              <a:buAutoNum type="arabicPeriod"/>
            </a:pPr>
            <a:r>
              <a:rPr lang="en-US" sz="1500" dirty="0" smtClean="0">
                <a:latin typeface="+mj-lt"/>
              </a:rPr>
              <a:t>A </a:t>
            </a:r>
            <a:r>
              <a:rPr lang="en-US" sz="1500" dirty="0" err="1" smtClean="0">
                <a:latin typeface="+mj-lt"/>
              </a:rPr>
              <a:t>LinkedHashMap</a:t>
            </a:r>
            <a:r>
              <a:rPr lang="en-US" sz="1500" dirty="0" smtClean="0">
                <a:latin typeface="+mj-lt"/>
              </a:rPr>
              <a:t> contains values based on the key.</a:t>
            </a:r>
          </a:p>
          <a:p>
            <a:pPr marL="342900" lvl="0" indent="-342900">
              <a:buFont typeface="+mj-lt"/>
              <a:buAutoNum type="arabicPeriod"/>
            </a:pPr>
            <a:r>
              <a:rPr lang="en-US" sz="1500" dirty="0" smtClean="0">
                <a:latin typeface="+mj-lt"/>
              </a:rPr>
              <a:t>It contains only unique elements.</a:t>
            </a:r>
          </a:p>
          <a:p>
            <a:pPr marL="342900" lvl="0" indent="-342900">
              <a:buFont typeface="+mj-lt"/>
              <a:buAutoNum type="arabicPeriod"/>
            </a:pPr>
            <a:r>
              <a:rPr lang="en-US" sz="1500" dirty="0" smtClean="0">
                <a:latin typeface="+mj-lt"/>
              </a:rPr>
              <a:t>It may have one null key and multiple null values.</a:t>
            </a:r>
          </a:p>
          <a:p>
            <a:pPr marL="342900" lvl="0" indent="-342900">
              <a:buFont typeface="+mj-lt"/>
              <a:buAutoNum type="arabicPeriod"/>
            </a:pPr>
            <a:r>
              <a:rPr lang="en-US" sz="1500" dirty="0" smtClean="0">
                <a:latin typeface="+mj-lt"/>
              </a:rPr>
              <a:t>It is same as </a:t>
            </a:r>
            <a:r>
              <a:rPr lang="en-US" sz="1500" dirty="0" err="1" smtClean="0">
                <a:latin typeface="+mj-lt"/>
              </a:rPr>
              <a:t>HashMap</a:t>
            </a:r>
            <a:r>
              <a:rPr lang="en-US" sz="1500" dirty="0" smtClean="0">
                <a:latin typeface="+mj-lt"/>
              </a:rPr>
              <a:t> instead maintains insertion order.</a:t>
            </a:r>
          </a:p>
          <a:p>
            <a:pPr marL="342900" lvl="0" indent="-342900">
              <a:buFont typeface="+mj-lt"/>
              <a:buAutoNum type="arabicPeriod"/>
            </a:pPr>
            <a:r>
              <a:rPr lang="en-US" sz="1500" dirty="0" err="1" smtClean="0">
                <a:latin typeface="+mj-lt"/>
              </a:rPr>
              <a:t>HashMap</a:t>
            </a:r>
            <a:r>
              <a:rPr lang="en-US" sz="1500" dirty="0" smtClean="0">
                <a:latin typeface="+mj-lt"/>
              </a:rPr>
              <a:t> doesn’t maintain any order.</a:t>
            </a:r>
          </a:p>
          <a:p>
            <a:pPr marL="342900" lvl="0" indent="-342900">
              <a:buFont typeface="+mj-lt"/>
              <a:buAutoNum type="arabicPeriod"/>
            </a:pPr>
            <a:r>
              <a:rPr lang="en-US" sz="1500" dirty="0" err="1" smtClean="0">
                <a:latin typeface="+mj-lt"/>
              </a:rPr>
              <a:t>TreeMap</a:t>
            </a:r>
            <a:r>
              <a:rPr lang="en-US" sz="1500" dirty="0" smtClean="0">
                <a:latin typeface="+mj-lt"/>
              </a:rPr>
              <a:t> sort the entries in ascending order of keys.</a:t>
            </a:r>
          </a:p>
          <a:p>
            <a:pPr marL="342900" lvl="0" indent="-342900">
              <a:buFont typeface="+mj-lt"/>
              <a:buAutoNum type="arabicPeriod"/>
            </a:pPr>
            <a:r>
              <a:rPr lang="en-US" sz="1500" dirty="0" err="1" smtClean="0">
                <a:latin typeface="+mj-lt"/>
              </a:rPr>
              <a:t>LinkedHashMap</a:t>
            </a:r>
            <a:r>
              <a:rPr lang="en-US" sz="1500" dirty="0" smtClean="0">
                <a:latin typeface="+mj-lt"/>
              </a:rPr>
              <a:t> maintains the insertion order.</a:t>
            </a:r>
          </a:p>
          <a:p>
            <a:pPr marL="342900" indent="-342900">
              <a:buFont typeface="+mj-lt"/>
              <a:buAutoNum type="arabicPeriod"/>
            </a:pPr>
            <a:endParaRPr lang="en-US" sz="1500" dirty="0" smtClean="0">
              <a:latin typeface="+mj-lt"/>
            </a:endParaRPr>
          </a:p>
        </p:txBody>
      </p:sp>
      <p:graphicFrame>
        <p:nvGraphicFramePr>
          <p:cNvPr id="5" name="Table 4"/>
          <p:cNvGraphicFramePr>
            <a:graphicFrameLocks noGrp="1"/>
          </p:cNvGraphicFramePr>
          <p:nvPr/>
        </p:nvGraphicFramePr>
        <p:xfrm>
          <a:off x="228600" y="4882888"/>
          <a:ext cx="8305800" cy="1570826"/>
        </p:xfrm>
        <a:graphic>
          <a:graphicData uri="http://schemas.openxmlformats.org/drawingml/2006/table">
            <a:tbl>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248725">
                <a:tc>
                  <a:txBody>
                    <a:bodyPr/>
                    <a:lstStyle/>
                    <a:p>
                      <a:pPr algn="l" fontAlgn="t"/>
                      <a:r>
                        <a:rPr lang="en-US" sz="1100" dirty="0">
                          <a:solidFill>
                            <a:srgbClr val="000000"/>
                          </a:solidFill>
                          <a:latin typeface="times new roman"/>
                        </a:rPr>
                        <a:t>Method</a:t>
                      </a:r>
                    </a:p>
                  </a:txBody>
                  <a:tcPr marL="71647" marR="71647" marT="71647" marB="71647">
                    <a:lnL w="9525" cap="flat" cmpd="sng" algn="ctr">
                      <a:solidFill>
                        <a:srgbClr val="C08E25"/>
                      </a:solidFill>
                      <a:prstDash val="solid"/>
                      <a:round/>
                      <a:headEnd type="none" w="med" len="med"/>
                      <a:tailEnd type="none" w="med" len="med"/>
                    </a:lnL>
                    <a:lnR w="9525" cap="flat" cmpd="sng" algn="ctr">
                      <a:solidFill>
                        <a:srgbClr val="C08E25"/>
                      </a:solidFill>
                      <a:prstDash val="solid"/>
                      <a:round/>
                      <a:headEnd type="none" w="med" len="med"/>
                      <a:tailEnd type="none" w="med" len="med"/>
                    </a:lnR>
                    <a:lnT w="9525" cap="flat" cmpd="sng" algn="ctr">
                      <a:solidFill>
                        <a:srgbClr val="C08E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a:solidFill>
                            <a:srgbClr val="000000"/>
                          </a:solidFill>
                          <a:latin typeface="times new roman"/>
                        </a:rPr>
                        <a:t>Description</a:t>
                      </a:r>
                    </a:p>
                  </a:txBody>
                  <a:tcPr marL="71647" marR="71647" marT="71647" marB="71647">
                    <a:lnL w="9525" cap="flat" cmpd="sng" algn="ctr">
                      <a:solidFill>
                        <a:srgbClr val="C08E25"/>
                      </a:solidFill>
                      <a:prstDash val="solid"/>
                      <a:round/>
                      <a:headEnd type="none" w="med" len="med"/>
                      <a:tailEnd type="none" w="med" len="med"/>
                    </a:lnL>
                    <a:lnR w="9525" cap="flat" cmpd="sng" algn="ctr">
                      <a:solidFill>
                        <a:srgbClr val="C08E25"/>
                      </a:solidFill>
                      <a:prstDash val="solid"/>
                      <a:round/>
                      <a:headEnd type="none" w="med" len="med"/>
                      <a:tailEnd type="none" w="med" len="med"/>
                    </a:lnR>
                    <a:lnT w="9525" cap="flat" cmpd="sng" algn="ctr">
                      <a:solidFill>
                        <a:srgbClr val="C08E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46707">
                <a:tc>
                  <a:txBody>
                    <a:bodyPr/>
                    <a:lstStyle/>
                    <a:p>
                      <a:pPr algn="just" fontAlgn="t"/>
                      <a:r>
                        <a:rPr lang="en-US" sz="1100" b="0" i="0">
                          <a:solidFill>
                            <a:srgbClr val="000000"/>
                          </a:solidFill>
                          <a:latin typeface="verdana"/>
                        </a:rPr>
                        <a:t>Object get(Object key)</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a:solidFill>
                            <a:srgbClr val="000000"/>
                          </a:solidFill>
                          <a:latin typeface="verdana"/>
                        </a:rPr>
                        <a:t>It is used to return the value to which this map maps the specified key.</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6707">
                <a:tc>
                  <a:txBody>
                    <a:bodyPr/>
                    <a:lstStyle/>
                    <a:p>
                      <a:pPr algn="just" fontAlgn="t"/>
                      <a:r>
                        <a:rPr lang="en-US" sz="1100" b="0" i="0" dirty="0">
                          <a:solidFill>
                            <a:srgbClr val="000000"/>
                          </a:solidFill>
                          <a:latin typeface="verdana"/>
                        </a:rPr>
                        <a:t>void clear()</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b="0" i="0">
                          <a:solidFill>
                            <a:srgbClr val="000000"/>
                          </a:solidFill>
                          <a:latin typeface="verdana"/>
                        </a:rPr>
                        <a:t>It is used to remove all mappings from this map.</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82375">
                <a:tc>
                  <a:txBody>
                    <a:bodyPr/>
                    <a:lstStyle/>
                    <a:p>
                      <a:pPr algn="just" fontAlgn="t"/>
                      <a:r>
                        <a:rPr lang="en-US" sz="1100" b="0" i="0">
                          <a:solidFill>
                            <a:srgbClr val="000000"/>
                          </a:solidFill>
                          <a:latin typeface="verdana"/>
                        </a:rPr>
                        <a:t>boolean containsKey(Object key)</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dirty="0">
                          <a:solidFill>
                            <a:srgbClr val="000000"/>
                          </a:solidFill>
                          <a:latin typeface="verdana"/>
                        </a:rPr>
                        <a:t>It is used to return true if this map maps one or more keys to the specified value.</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6" name="Object 5"/>
          <p:cNvGraphicFramePr>
            <a:graphicFrameLocks noChangeAspect="1"/>
          </p:cNvGraphicFramePr>
          <p:nvPr/>
        </p:nvGraphicFramePr>
        <p:xfrm>
          <a:off x="7086600" y="1600200"/>
          <a:ext cx="1725613" cy="687387"/>
        </p:xfrm>
        <a:graphic>
          <a:graphicData uri="http://schemas.openxmlformats.org/presentationml/2006/ole">
            <mc:AlternateContent xmlns:mc="http://schemas.openxmlformats.org/markup-compatibility/2006">
              <mc:Choice xmlns:v="urn:schemas-microsoft-com:vml" Requires="v">
                <p:oleObj spid="_x0000_s63505" name="Packager Shell Object" r:id="rId3" imgW="1725840" imgH="686880" progId="Package">
                  <p:embed/>
                </p:oleObj>
              </mc:Choice>
              <mc:Fallback>
                <p:oleObj name="Packager Shell Object" r:id="rId3" imgW="1725840" imgH="686880" progId="Package">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600200"/>
                        <a:ext cx="17256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7162800" y="2438400"/>
          <a:ext cx="1725613" cy="687387"/>
        </p:xfrm>
        <a:graphic>
          <a:graphicData uri="http://schemas.openxmlformats.org/presentationml/2006/ole">
            <mc:AlternateContent xmlns:mc="http://schemas.openxmlformats.org/markup-compatibility/2006">
              <mc:Choice xmlns:v="urn:schemas-microsoft-com:vml" Requires="v">
                <p:oleObj spid="_x0000_s63506" name="Packager Shell Object" r:id="rId5" imgW="1725840" imgH="686880" progId="Package">
                  <p:embed/>
                </p:oleObj>
              </mc:Choice>
              <mc:Fallback>
                <p:oleObj name="Packager Shell Object" r:id="rId5" imgW="1725840" imgH="686880" progId="Package">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2438400"/>
                        <a:ext cx="17256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382000" cy="381000"/>
          </a:xfrm>
        </p:spPr>
        <p:txBody>
          <a:bodyPr>
            <a:normAutofit fontScale="90000"/>
          </a:bodyPr>
          <a:lstStyle/>
          <a:p>
            <a:r>
              <a:rPr lang="en-US" sz="3000" b="1" u="sng" dirty="0" smtClean="0"/>
              <a:t>9.1.2-</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184924"/>
            <a:ext cx="8763000" cy="48474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100" b="1" u="sng" dirty="0" smtClean="0"/>
          </a:p>
          <a:p>
            <a:r>
              <a:rPr lang="en-US" sz="1100" b="1" u="sng" dirty="0" smtClean="0"/>
              <a:t>Object in Java</a:t>
            </a:r>
            <a:endParaRPr lang="en-US" sz="1100" dirty="0" smtClean="0"/>
          </a:p>
          <a:p>
            <a:r>
              <a:rPr lang="en-US" sz="900" b="1" dirty="0" smtClean="0"/>
              <a:t>Object is an instance of a class.</a:t>
            </a:r>
            <a:r>
              <a:rPr lang="en-US" sz="900" dirty="0" smtClean="0"/>
              <a:t> Class is a template or blueprint from which objects are created. So object is the instance(result) of a class.</a:t>
            </a:r>
          </a:p>
          <a:p>
            <a:endParaRPr lang="en-US" sz="500" b="1" u="sng" dirty="0" smtClean="0"/>
          </a:p>
          <a:p>
            <a:r>
              <a:rPr lang="en-US" sz="1100" b="1" u="sng" dirty="0" smtClean="0"/>
              <a:t>Creating an Object:</a:t>
            </a:r>
            <a:endParaRPr lang="en-US" sz="1100" dirty="0" smtClean="0"/>
          </a:p>
          <a:p>
            <a:r>
              <a:rPr lang="en-US" sz="900" dirty="0" smtClean="0"/>
              <a:t>There are three steps for creating object from class. </a:t>
            </a:r>
          </a:p>
          <a:p>
            <a:r>
              <a:rPr lang="en-US" sz="900" b="1" dirty="0" smtClean="0"/>
              <a:t>Declaration</a:t>
            </a:r>
            <a:r>
              <a:rPr lang="en-US" sz="900" dirty="0" smtClean="0"/>
              <a:t>: A variable declaration with a variable name with an object type.</a:t>
            </a:r>
          </a:p>
          <a:p>
            <a:r>
              <a:rPr lang="en-US" sz="900" b="1" dirty="0" smtClean="0"/>
              <a:t>Instantiation</a:t>
            </a:r>
            <a:r>
              <a:rPr lang="en-US" sz="900" dirty="0" smtClean="0"/>
              <a:t>: The 'new' key word is used to create the object.</a:t>
            </a:r>
          </a:p>
          <a:p>
            <a:r>
              <a:rPr lang="en-US" sz="900" b="1" dirty="0" smtClean="0"/>
              <a:t>Initialization</a:t>
            </a:r>
            <a:r>
              <a:rPr lang="en-US" sz="900" dirty="0" smtClean="0"/>
              <a:t>: The 'new' keyword is followed by a call to a constructor. This call initializes the new object. </a:t>
            </a:r>
          </a:p>
          <a:p>
            <a:endParaRPr lang="en-US" sz="1100" dirty="0" smtClean="0"/>
          </a:p>
          <a:p>
            <a:r>
              <a:rPr lang="en-US" sz="1000" b="1" u="sng" dirty="0" smtClean="0"/>
              <a:t>Example - </a:t>
            </a:r>
            <a:r>
              <a:rPr lang="en-US" sz="1000" dirty="0" smtClean="0"/>
              <a:t>Student s1=</a:t>
            </a:r>
            <a:r>
              <a:rPr lang="en-US" sz="1000" b="1" dirty="0" smtClean="0"/>
              <a:t>new</a:t>
            </a:r>
            <a:r>
              <a:rPr lang="en-US" sz="1000" dirty="0" smtClean="0"/>
              <a:t> Student();//creating an object of Student  </a:t>
            </a:r>
          </a:p>
          <a:p>
            <a:endParaRPr lang="en-US" sz="1100" b="1" u="sng" dirty="0" smtClean="0"/>
          </a:p>
          <a:p>
            <a:r>
              <a:rPr lang="en-US" sz="1100" b="1" u="sng" dirty="0" smtClean="0"/>
              <a:t>Class in Java</a:t>
            </a:r>
            <a:endParaRPr lang="en-US" sz="1100" dirty="0" smtClean="0"/>
          </a:p>
          <a:p>
            <a:r>
              <a:rPr lang="en-US" sz="900" dirty="0" smtClean="0"/>
              <a:t>A class is a group of objects that has common properties. A class in java can contain:</a:t>
            </a:r>
          </a:p>
          <a:p>
            <a:pPr lvl="1"/>
            <a:r>
              <a:rPr lang="en-US" sz="900" b="1" dirty="0" smtClean="0"/>
              <a:t>Variables</a:t>
            </a:r>
            <a:endParaRPr lang="en-US" sz="900" dirty="0" smtClean="0"/>
          </a:p>
          <a:p>
            <a:pPr lvl="1"/>
            <a:r>
              <a:rPr lang="en-US" sz="900" b="1" dirty="0" smtClean="0"/>
              <a:t>Method</a:t>
            </a:r>
            <a:endParaRPr lang="en-US" sz="900" dirty="0" smtClean="0"/>
          </a:p>
          <a:p>
            <a:endParaRPr lang="en-US" sz="900" b="1" u="sng" dirty="0" smtClean="0"/>
          </a:p>
          <a:p>
            <a:r>
              <a:rPr lang="en-US" sz="900" b="1" u="sng" dirty="0" smtClean="0"/>
              <a:t>Variables  in  Java</a:t>
            </a:r>
            <a:endParaRPr lang="en-US" sz="900" dirty="0" smtClean="0"/>
          </a:p>
          <a:p>
            <a:r>
              <a:rPr lang="en-US" sz="900" dirty="0" smtClean="0"/>
              <a:t>A variable provides us with named storage that our programs can manipulate. Each variable in Java has a specific type, which determines the size and layout of the variable's memory; the range of values that can be stored within that memory; and the set of operations that can be applied to the variable</a:t>
            </a:r>
          </a:p>
          <a:p>
            <a:endParaRPr lang="en-US" sz="1000" dirty="0" smtClean="0"/>
          </a:p>
          <a:p>
            <a:r>
              <a:rPr lang="en-US" sz="1000" b="1" u="sng" dirty="0" smtClean="0"/>
              <a:t>There are three kinds of Java variables:-</a:t>
            </a:r>
          </a:p>
          <a:p>
            <a:pPr marL="685800" lvl="1" indent="-228600">
              <a:buFont typeface="+mj-lt"/>
              <a:buAutoNum type="arabicPeriod"/>
            </a:pPr>
            <a:r>
              <a:rPr lang="en-US" sz="1000" dirty="0" smtClean="0"/>
              <a:t>Local variables  Instance variables   Class/Static variables</a:t>
            </a:r>
          </a:p>
          <a:p>
            <a:pPr lvl="0"/>
            <a:endParaRPr lang="en-US" sz="1000" b="1" dirty="0" smtClean="0"/>
          </a:p>
          <a:p>
            <a:pPr lvl="0"/>
            <a:r>
              <a:rPr lang="en-US" sz="1000" b="1" dirty="0" smtClean="0"/>
              <a:t>1-Local variables</a:t>
            </a:r>
            <a:r>
              <a:rPr lang="en-US" sz="1000" dirty="0" smtClean="0"/>
              <a:t> -</a:t>
            </a:r>
          </a:p>
          <a:p>
            <a:pPr lvl="0">
              <a:buFont typeface="Arial" pitchFamily="34" charset="0"/>
              <a:buChar char="•"/>
            </a:pPr>
            <a:r>
              <a:rPr lang="en-US" sz="1000" dirty="0" smtClean="0"/>
              <a:t>Local variables are declared in methods, constructors, or blocks.</a:t>
            </a:r>
          </a:p>
          <a:p>
            <a:pPr lvl="0">
              <a:buFont typeface="Arial" pitchFamily="34" charset="0"/>
              <a:buChar char="•"/>
            </a:pPr>
            <a:r>
              <a:rPr lang="en-US" sz="1000" dirty="0" smtClean="0"/>
              <a:t>Local variables are created when the method, constructor or block is entered and the variable will be destroyed once it exits the method, constructor, or block.</a:t>
            </a:r>
          </a:p>
          <a:p>
            <a:pPr lvl="0">
              <a:buFont typeface="Arial" pitchFamily="34" charset="0"/>
              <a:buChar char="•"/>
            </a:pPr>
            <a:r>
              <a:rPr lang="en-US" sz="1000" dirty="0" smtClean="0"/>
              <a:t>Access modifiers cannot be used for local variables.</a:t>
            </a:r>
          </a:p>
          <a:p>
            <a:pPr lvl="0">
              <a:buFont typeface="Arial" pitchFamily="34" charset="0"/>
              <a:buChar char="•"/>
            </a:pPr>
            <a:r>
              <a:rPr lang="en-US" sz="1000" dirty="0" smtClean="0"/>
              <a:t>Local variables are visible only within the declared method, constructor, or block.</a:t>
            </a:r>
          </a:p>
          <a:p>
            <a:pPr lvl="0">
              <a:buFont typeface="Arial" pitchFamily="34" charset="0"/>
              <a:buChar char="•"/>
            </a:pPr>
            <a:r>
              <a:rPr lang="en-US" sz="1000" dirty="0" smtClean="0"/>
              <a:t>Local variables are implemented at stack level internally.</a:t>
            </a:r>
          </a:p>
          <a:p>
            <a:pPr lvl="0">
              <a:buFont typeface="Arial" pitchFamily="34" charset="0"/>
              <a:buChar char="•"/>
            </a:pPr>
            <a:r>
              <a:rPr lang="en-US" sz="1000" dirty="0" smtClean="0"/>
              <a:t>There is no default value for local variables, so local variables should be declared and an initial value should be assigned before the first use.</a:t>
            </a:r>
            <a:endParaRPr lang="en-US" sz="600" dirty="0" smtClean="0">
              <a:latin typeface="Arial" pitchFamily="34" charset="0"/>
              <a:cs typeface="Arial" pitchFamily="34" charset="0"/>
            </a:endParaRPr>
          </a:p>
        </p:txBody>
      </p:sp>
      <p:sp>
        <p:nvSpPr>
          <p:cNvPr id="12" name="Rectangle 11"/>
          <p:cNvSpPr/>
          <p:nvPr/>
        </p:nvSpPr>
        <p:spPr>
          <a:xfrm>
            <a:off x="304800" y="5072896"/>
            <a:ext cx="4343400" cy="1785104"/>
          </a:xfrm>
          <a:prstGeom prst="rect">
            <a:avLst/>
          </a:prstGeom>
        </p:spPr>
        <p:txBody>
          <a:bodyPr wrap="square">
            <a:spAutoFit/>
          </a:bodyPr>
          <a:lstStyle/>
          <a:p>
            <a:r>
              <a:rPr lang="en-US" sz="1000" b="1" u="sng" dirty="0" smtClean="0"/>
              <a:t>Example</a:t>
            </a:r>
          </a:p>
          <a:p>
            <a:r>
              <a:rPr lang="en-US" sz="1000" dirty="0" smtClean="0"/>
              <a:t>public class Test {</a:t>
            </a:r>
          </a:p>
          <a:p>
            <a:r>
              <a:rPr lang="en-US" sz="1000" dirty="0" smtClean="0"/>
              <a:t>   public void </a:t>
            </a:r>
            <a:r>
              <a:rPr lang="en-US" sz="1000" dirty="0" err="1" smtClean="0"/>
              <a:t>pupAge</a:t>
            </a:r>
            <a:r>
              <a:rPr lang="en-US" sz="1000" dirty="0" smtClean="0"/>
              <a:t>() {</a:t>
            </a:r>
          </a:p>
          <a:p>
            <a:r>
              <a:rPr lang="en-US" sz="1000" dirty="0" smtClean="0"/>
              <a:t>      </a:t>
            </a:r>
            <a:r>
              <a:rPr lang="en-US" sz="1000" dirty="0" err="1" smtClean="0"/>
              <a:t>int</a:t>
            </a:r>
            <a:r>
              <a:rPr lang="en-US" sz="1000" dirty="0" smtClean="0"/>
              <a:t> age = 0;</a:t>
            </a:r>
          </a:p>
          <a:p>
            <a:r>
              <a:rPr lang="en-US" sz="1000" dirty="0" smtClean="0"/>
              <a:t>      age = age + 7;</a:t>
            </a:r>
          </a:p>
          <a:p>
            <a:r>
              <a:rPr lang="en-US" sz="1000" dirty="0" smtClean="0"/>
              <a:t>      </a:t>
            </a:r>
            <a:r>
              <a:rPr lang="en-US" sz="1000" dirty="0" err="1" smtClean="0"/>
              <a:t>System.out.println</a:t>
            </a:r>
            <a:r>
              <a:rPr lang="en-US" sz="1000" dirty="0" smtClean="0"/>
              <a:t>("Puppy age is : " + age);</a:t>
            </a:r>
          </a:p>
          <a:p>
            <a:r>
              <a:rPr lang="en-US" sz="1000" dirty="0" smtClean="0"/>
              <a:t>   }</a:t>
            </a:r>
          </a:p>
          <a:p>
            <a:r>
              <a:rPr lang="en-US" sz="1000" dirty="0" smtClean="0"/>
              <a:t>   public static void main(String </a:t>
            </a:r>
            <a:r>
              <a:rPr lang="en-US" sz="1000" dirty="0" err="1" smtClean="0"/>
              <a:t>args</a:t>
            </a:r>
            <a:r>
              <a:rPr lang="en-US" sz="1000" dirty="0" smtClean="0"/>
              <a:t>[]) {</a:t>
            </a:r>
          </a:p>
          <a:p>
            <a:r>
              <a:rPr lang="en-US" sz="1000" dirty="0" smtClean="0"/>
              <a:t>      Test </a:t>
            </a:r>
            <a:r>
              <a:rPr lang="en-US" sz="1000" dirty="0" err="1" smtClean="0"/>
              <a:t>test</a:t>
            </a:r>
            <a:r>
              <a:rPr lang="en-US" sz="1000" dirty="0" smtClean="0"/>
              <a:t> = new Test();</a:t>
            </a:r>
          </a:p>
          <a:p>
            <a:r>
              <a:rPr lang="en-US" sz="1000" dirty="0" smtClean="0"/>
              <a:t>      </a:t>
            </a:r>
            <a:r>
              <a:rPr lang="en-US" sz="1000" dirty="0" err="1" smtClean="0"/>
              <a:t>test.pupAge</a:t>
            </a:r>
            <a:r>
              <a:rPr lang="en-US" sz="1000" dirty="0" smtClean="0"/>
              <a:t>();</a:t>
            </a:r>
          </a:p>
          <a:p>
            <a:r>
              <a:rPr lang="en-US" sz="1000" dirty="0" smtClean="0"/>
              <a:t>   }}</a:t>
            </a:r>
            <a:endParaRPr lang="en-US" sz="1000" dirty="0"/>
          </a:p>
        </p:txBody>
      </p:sp>
      <p:sp>
        <p:nvSpPr>
          <p:cNvPr id="14" name="Rectangle 13"/>
          <p:cNvSpPr/>
          <p:nvPr/>
        </p:nvSpPr>
        <p:spPr>
          <a:xfrm>
            <a:off x="5562600" y="5867400"/>
            <a:ext cx="3352800" cy="861774"/>
          </a:xfrm>
          <a:prstGeom prst="rect">
            <a:avLst/>
          </a:prstGeom>
        </p:spPr>
        <p:txBody>
          <a:bodyPr wrap="square">
            <a:spAutoFit/>
          </a:bodyPr>
          <a:lstStyle/>
          <a:p>
            <a:r>
              <a:rPr lang="en-US" sz="1000" dirty="0" smtClean="0"/>
              <a:t>Here, </a:t>
            </a:r>
            <a:r>
              <a:rPr lang="en-US" sz="1000" i="1" dirty="0" smtClean="0"/>
              <a:t>age</a:t>
            </a:r>
            <a:r>
              <a:rPr lang="en-US" sz="1000" dirty="0" smtClean="0"/>
              <a:t> is a local variable. This is defined inside </a:t>
            </a:r>
            <a:r>
              <a:rPr lang="en-US" sz="1000" i="1" dirty="0" err="1" smtClean="0"/>
              <a:t>pupAge</a:t>
            </a:r>
            <a:r>
              <a:rPr lang="en-US" sz="1000" i="1" dirty="0" smtClean="0"/>
              <a:t>()</a:t>
            </a:r>
            <a:r>
              <a:rPr lang="en-US" sz="1000" dirty="0" smtClean="0"/>
              <a:t> method and its scope is limited to only this method.</a:t>
            </a:r>
          </a:p>
          <a:p>
            <a:r>
              <a:rPr lang="en-US" sz="1000" b="1" u="sng" dirty="0" smtClean="0"/>
              <a:t>Output</a:t>
            </a:r>
          </a:p>
          <a:p>
            <a:r>
              <a:rPr lang="en-US" sz="1000" dirty="0" smtClean="0"/>
              <a:t>Puppy age is: 7</a:t>
            </a:r>
            <a:endParaRPr lang="en-US" sz="1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9.3.20-Java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8" name="Table 7"/>
          <p:cNvGraphicFramePr>
            <a:graphicFrameLocks noGrp="1"/>
          </p:cNvGraphicFramePr>
          <p:nvPr/>
        </p:nvGraphicFramePr>
        <p:xfrm>
          <a:off x="228600" y="556610"/>
          <a:ext cx="8534400" cy="6295230"/>
        </p:xfrm>
        <a:graphic>
          <a:graphicData uri="http://schemas.openxmlformats.org/drawingml/2006/table">
            <a:tbl>
              <a:tblPr/>
              <a:tblGrid>
                <a:gridCol w="2652959">
                  <a:extLst>
                    <a:ext uri="{9D8B030D-6E8A-4147-A177-3AD203B41FA5}">
                      <a16:colId xmlns:a16="http://schemas.microsoft.com/office/drawing/2014/main" val="20000"/>
                    </a:ext>
                  </a:extLst>
                </a:gridCol>
                <a:gridCol w="2888303">
                  <a:extLst>
                    <a:ext uri="{9D8B030D-6E8A-4147-A177-3AD203B41FA5}">
                      <a16:colId xmlns:a16="http://schemas.microsoft.com/office/drawing/2014/main" val="20001"/>
                    </a:ext>
                  </a:extLst>
                </a:gridCol>
                <a:gridCol w="2993138">
                  <a:extLst>
                    <a:ext uri="{9D8B030D-6E8A-4147-A177-3AD203B41FA5}">
                      <a16:colId xmlns:a16="http://schemas.microsoft.com/office/drawing/2014/main" val="20002"/>
                    </a:ext>
                  </a:extLst>
                </a:gridCol>
              </a:tblGrid>
              <a:tr h="195577">
                <a:tc>
                  <a:txBody>
                    <a:bodyPr/>
                    <a:lstStyle/>
                    <a:p>
                      <a:pPr marL="0" marR="0">
                        <a:lnSpc>
                          <a:spcPct val="115000"/>
                        </a:lnSpc>
                        <a:spcBef>
                          <a:spcPts val="0"/>
                        </a:spcBef>
                        <a:spcAft>
                          <a:spcPts val="0"/>
                        </a:spcAft>
                      </a:pPr>
                      <a:r>
                        <a:rPr lang="en-US" sz="1200" b="1" dirty="0" err="1">
                          <a:solidFill>
                            <a:srgbClr val="333333"/>
                          </a:solidFill>
                          <a:latin typeface="+mj-lt"/>
                          <a:ea typeface="Times New Roman"/>
                          <a:cs typeface="Times New Roman"/>
                        </a:rPr>
                        <a:t>HashMap</a:t>
                      </a:r>
                      <a:r>
                        <a:rPr lang="en-US" sz="1200" b="1" dirty="0">
                          <a:solidFill>
                            <a:srgbClr val="333333"/>
                          </a:solidFill>
                          <a:latin typeface="+mj-lt"/>
                          <a:ea typeface="Times New Roman"/>
                          <a:cs typeface="Courier New"/>
                        </a:rPr>
                        <a:t> </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solidFill>
                            <a:srgbClr val="333333"/>
                          </a:solidFill>
                          <a:latin typeface="+mj-lt"/>
                          <a:ea typeface="Times New Roman"/>
                          <a:cs typeface="Times New Roman"/>
                        </a:rPr>
                        <a:t>LinkedHashMap</a:t>
                      </a:r>
                      <a:r>
                        <a:rPr lang="en-US" sz="1200" b="1">
                          <a:solidFill>
                            <a:srgbClr val="333333"/>
                          </a:solidFill>
                          <a:latin typeface="+mj-lt"/>
                          <a:ea typeface="Times New Roman"/>
                          <a:cs typeface="Courier New"/>
                        </a:rPr>
                        <a:t> </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err="1">
                          <a:solidFill>
                            <a:srgbClr val="333333"/>
                          </a:solidFill>
                          <a:latin typeface="+mj-lt"/>
                          <a:ea typeface="Times New Roman"/>
                          <a:cs typeface="Times New Roman"/>
                        </a:rPr>
                        <a:t>TreeMap</a:t>
                      </a:r>
                      <a:r>
                        <a:rPr lang="en-US" sz="1200" b="1" dirty="0">
                          <a:solidFill>
                            <a:srgbClr val="333333"/>
                          </a:solidFill>
                          <a:latin typeface="+mj-lt"/>
                          <a:ea typeface="Times New Roman"/>
                          <a:cs typeface="Courier New"/>
                        </a:rPr>
                        <a:t> </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4619">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Extends AbstractMap class.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Extends HashMap class.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Extends AbstractMap class.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3323">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Implements Map interface.</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Implements Map interface. Implementation of Hash Table and Linked List.</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Implements NavigableMap and SortedMap interfaces.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03323">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Provide constant time performance for ‘get’ and ‘put’ operations.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Maintains a doubly-linked list</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Underlying data structure is Red-Black Tree.</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50101">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No Iteration Order.</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Iteration takes place in the order in which the entries were put into the map.</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Insertion order is not maintained. Sorted according to the natural order of keys.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0101">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Key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Value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Key can’t be null; if it’s null,  java.lang.NullPointerException occurs.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95577">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Value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Value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Value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4619">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Fail-fast.</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Fail-fast.</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Fail-fast behavior is not guaranteed always.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4619">
                <a:tc>
                  <a:txBody>
                    <a:bodyPr/>
                    <a:lstStyle/>
                    <a:p>
                      <a:pPr marL="0" marR="0">
                        <a:lnSpc>
                          <a:spcPct val="115000"/>
                        </a:lnSpc>
                        <a:spcBef>
                          <a:spcPts val="0"/>
                        </a:spcBef>
                        <a:spcAft>
                          <a:spcPts val="0"/>
                        </a:spcAft>
                      </a:pPr>
                      <a:r>
                        <a:rPr lang="en-US" sz="1200" dirty="0">
                          <a:solidFill>
                            <a:srgbClr val="444444"/>
                          </a:solidFill>
                          <a:latin typeface="+mj-lt"/>
                          <a:ea typeface="Times New Roman"/>
                          <a:cs typeface="Times New Roman"/>
                        </a:rPr>
                        <a:t>Duplicate keys are not allowed.</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Duplicate keys are not allowed.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Duplicate keys are not allowed.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44619">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Implementation is not synchronized.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Implementation is not synchronized.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Implementation is not synchronized.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649796">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HashMap doesn't provide any ordering guarantee for entries, which means, you can not assume any order while iterating over keys and values of HashMap. This behavior of HashMap is similar to Hashtable while other two Map implementation provides ordering guarantee.</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LinkedHashMap can be used to maintain insertion order, on which keys are inserted into Map or it can also be used to maintain an access order, on which keys are accessed. This provides LinkedHashMap an edge over HashMap without compromising too much performance</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TreeMap provides you complete control over sorting elements by passing custom Comparator of your choice, but with the expense of some performance. Since entries are stored in a tree-based data structure, it provides lower performance than HashMap and LinkedHashMap.</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442051">
                <a:tc>
                  <a:txBody>
                    <a:bodyPr/>
                    <a:lstStyle/>
                    <a:p>
                      <a:pPr marL="0" marR="0">
                        <a:lnSpc>
                          <a:spcPct val="115000"/>
                        </a:lnSpc>
                        <a:spcBef>
                          <a:spcPts val="0"/>
                        </a:spcBef>
                        <a:spcAft>
                          <a:spcPts val="0"/>
                        </a:spcAft>
                      </a:pPr>
                      <a:r>
                        <a:rPr lang="en-US" sz="1200" dirty="0" err="1">
                          <a:solidFill>
                            <a:srgbClr val="444444"/>
                          </a:solidFill>
                          <a:latin typeface="+mj-lt"/>
                          <a:ea typeface="Times New Roman"/>
                          <a:cs typeface="Times New Roman"/>
                        </a:rPr>
                        <a:t>HashMap</a:t>
                      </a:r>
                      <a:r>
                        <a:rPr lang="en-US" sz="1200" dirty="0">
                          <a:solidFill>
                            <a:srgbClr val="444444"/>
                          </a:solidFill>
                          <a:latin typeface="+mj-lt"/>
                          <a:ea typeface="Times New Roman"/>
                          <a:cs typeface="Times New Roman"/>
                        </a:rPr>
                        <a:t> allows one null key and multiple null values. It keeps null key based entries on index[0] on an internal bucket. If you look at the put() method of </a:t>
                      </a:r>
                      <a:r>
                        <a:rPr lang="en-US" sz="1200" dirty="0" err="1">
                          <a:solidFill>
                            <a:srgbClr val="444444"/>
                          </a:solidFill>
                          <a:latin typeface="+mj-lt"/>
                          <a:ea typeface="Times New Roman"/>
                          <a:cs typeface="Times New Roman"/>
                        </a:rPr>
                        <a:t>HashMap</a:t>
                      </a:r>
                      <a:r>
                        <a:rPr lang="en-US" sz="1200" dirty="0">
                          <a:solidFill>
                            <a:srgbClr val="444444"/>
                          </a:solidFill>
                          <a:latin typeface="+mj-lt"/>
                          <a:ea typeface="Times New Roman"/>
                          <a:cs typeface="Times New Roman"/>
                        </a:rPr>
                        <a:t>, you can see, it doesn't throw </a:t>
                      </a:r>
                      <a:r>
                        <a:rPr lang="en-US" sz="1200" dirty="0" err="1">
                          <a:solidFill>
                            <a:srgbClr val="444444"/>
                          </a:solidFill>
                          <a:latin typeface="+mj-lt"/>
                          <a:ea typeface="Times New Roman"/>
                          <a:cs typeface="Times New Roman"/>
                        </a:rPr>
                        <a:t>NullPointerException</a:t>
                      </a:r>
                      <a:r>
                        <a:rPr lang="en-US" sz="1200" dirty="0">
                          <a:solidFill>
                            <a:srgbClr val="444444"/>
                          </a:solidFill>
                          <a:latin typeface="+mj-lt"/>
                          <a:ea typeface="Times New Roman"/>
                          <a:cs typeface="Times New Roman"/>
                        </a:rPr>
                        <a:t> for null keys</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dirty="0" err="1">
                          <a:solidFill>
                            <a:srgbClr val="444444"/>
                          </a:solidFill>
                          <a:latin typeface="+mj-lt"/>
                          <a:ea typeface="Times New Roman"/>
                          <a:cs typeface="Times New Roman"/>
                        </a:rPr>
                        <a:t>LinkedHashMap</a:t>
                      </a:r>
                      <a:r>
                        <a:rPr lang="en-US" sz="1200" dirty="0">
                          <a:solidFill>
                            <a:srgbClr val="444444"/>
                          </a:solidFill>
                          <a:latin typeface="+mj-lt"/>
                          <a:ea typeface="Times New Roman"/>
                          <a:cs typeface="Times New Roman"/>
                        </a:rPr>
                        <a:t> is a subclass of </a:t>
                      </a:r>
                      <a:r>
                        <a:rPr lang="en-US" sz="1200" dirty="0" err="1">
                          <a:solidFill>
                            <a:srgbClr val="444444"/>
                          </a:solidFill>
                          <a:latin typeface="+mj-lt"/>
                          <a:ea typeface="Times New Roman"/>
                          <a:cs typeface="Times New Roman"/>
                        </a:rPr>
                        <a:t>HashMap</a:t>
                      </a:r>
                      <a:r>
                        <a:rPr lang="en-US" sz="1200" dirty="0">
                          <a:solidFill>
                            <a:srgbClr val="444444"/>
                          </a:solidFill>
                          <a:latin typeface="+mj-lt"/>
                          <a:ea typeface="Times New Roman"/>
                          <a:cs typeface="Times New Roman"/>
                        </a:rPr>
                        <a:t>, it also allows null keys and values.</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dirty="0" err="1">
                          <a:solidFill>
                            <a:srgbClr val="444444"/>
                          </a:solidFill>
                          <a:latin typeface="+mj-lt"/>
                          <a:ea typeface="Times New Roman"/>
                          <a:cs typeface="Times New Roman"/>
                        </a:rPr>
                        <a:t>TreeMap</a:t>
                      </a:r>
                      <a:r>
                        <a:rPr lang="en-US" sz="1200" dirty="0">
                          <a:solidFill>
                            <a:srgbClr val="444444"/>
                          </a:solidFill>
                          <a:latin typeface="+mj-lt"/>
                          <a:ea typeface="Times New Roman"/>
                          <a:cs typeface="Times New Roman"/>
                        </a:rPr>
                        <a:t>, which sorts elements in natural order doesn't allow null keys because </a:t>
                      </a:r>
                      <a:r>
                        <a:rPr lang="en-US" sz="1200" dirty="0" err="1">
                          <a:solidFill>
                            <a:srgbClr val="444444"/>
                          </a:solidFill>
                          <a:latin typeface="+mj-lt"/>
                          <a:ea typeface="Times New Roman"/>
                          <a:cs typeface="Times New Roman"/>
                        </a:rPr>
                        <a:t>compareTo</a:t>
                      </a:r>
                      <a:r>
                        <a:rPr lang="en-US" sz="1200" dirty="0">
                          <a:solidFill>
                            <a:srgbClr val="444444"/>
                          </a:solidFill>
                          <a:latin typeface="+mj-lt"/>
                          <a:ea typeface="Times New Roman"/>
                          <a:cs typeface="Times New Roman"/>
                        </a:rPr>
                        <a:t>() method throws </a:t>
                      </a:r>
                      <a:r>
                        <a:rPr lang="en-US" sz="1200" dirty="0" err="1">
                          <a:solidFill>
                            <a:srgbClr val="444444"/>
                          </a:solidFill>
                          <a:latin typeface="+mj-lt"/>
                          <a:ea typeface="Times New Roman"/>
                          <a:cs typeface="Times New Roman"/>
                        </a:rPr>
                        <a:t>NullPointerException</a:t>
                      </a:r>
                      <a:r>
                        <a:rPr lang="en-US" sz="1200" dirty="0">
                          <a:solidFill>
                            <a:srgbClr val="444444"/>
                          </a:solidFill>
                          <a:latin typeface="+mj-lt"/>
                          <a:ea typeface="Times New Roman"/>
                          <a:cs typeface="Times New Roman"/>
                        </a:rPr>
                        <a:t> if compared with null. If you are using </a:t>
                      </a:r>
                      <a:r>
                        <a:rPr lang="en-US" sz="1200" dirty="0" err="1">
                          <a:solidFill>
                            <a:srgbClr val="444444"/>
                          </a:solidFill>
                          <a:latin typeface="+mj-lt"/>
                          <a:ea typeface="Times New Roman"/>
                          <a:cs typeface="Times New Roman"/>
                        </a:rPr>
                        <a:t>TreeMap</a:t>
                      </a:r>
                      <a:r>
                        <a:rPr lang="en-US" sz="1200" dirty="0">
                          <a:solidFill>
                            <a:srgbClr val="444444"/>
                          </a:solidFill>
                          <a:latin typeface="+mj-lt"/>
                          <a:ea typeface="Times New Roman"/>
                          <a:cs typeface="Times New Roman"/>
                        </a:rPr>
                        <a:t> with user defined Comparator than it depends upon the implementation of compare() method.</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9.4.1-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17004"/>
            <a:ext cx="86868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IO Stream</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Java performs I/O through Streams. A Stream is linked to a physical layer by java I/O system to make input and output operation in java. In general, a stream means continuous flow of data. Streams are clean way to deal with input/output without having every part of your code understand the physical.</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Java encapsulates Stream under java.io package. Java defines two types of streams. They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Byte Stream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It provides a convenient means for handling input and output of byte.</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Character Stream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It provides a convenient means for handling input and output of characters. Character stream uses Unicode and therefore can be internationalized.</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Some important Byte stream classes.</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BufferedInputStream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Used for Buffered Input Stream.</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BufferedOutputStream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Used for Buffered Output Stream.</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DataInputStream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Contains method for reading java standard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datatype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DataOutputStream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An output stream that contain method for writing java standard data type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FileInputStream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Input stream that reads from a file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FileOutputStream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Output stream that write to a file.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InputStream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Abstract class that describe stream input.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OutputStream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Abstract class that describe stream output.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PrintStream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Output Stream that contain print() and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println</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Some important </a:t>
            </a:r>
            <a:r>
              <a:rPr kumimoji="0" lang="en-US" sz="1400" b="1"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Charcter</a:t>
            </a:r>
            <a:r>
              <a:rPr kumimoji="0" lang="en-US" sz="14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stream classes.</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BufferedReader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Handles buffered input stream.</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BufferedWriter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Handles buffered output stream.</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FileReader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Input stream that reads from file.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FileWriter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Output stream that writes to file.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InputStreamReader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Input stream that translate byte to character</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OutputStreamReader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Output stream that translate character to byte.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PrintWriter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Output Stream that contain print() and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println</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method.</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Reader	- Abstract class that define character stream input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Writer	- Abstract class that define character stream output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9.4.2-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17004"/>
            <a:ext cx="86868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1-IO For Text File</a:t>
            </a:r>
          </a:p>
          <a:p>
            <a:r>
              <a:rPr lang="en-US" sz="1200" b="1" u="sng" dirty="0" smtClean="0"/>
              <a:t>How to create a file in Java-</a:t>
            </a:r>
          </a:p>
          <a:p>
            <a:r>
              <a:rPr lang="en-US" sz="1200" dirty="0" smtClean="0"/>
              <a:t>The </a:t>
            </a:r>
            <a:r>
              <a:rPr lang="en-US" sz="1200" dirty="0" err="1" smtClean="0"/>
              <a:t>File.createNewFile</a:t>
            </a:r>
            <a:r>
              <a:rPr lang="en-US" sz="1200" dirty="0" smtClean="0"/>
              <a:t>() method is used to create a file in Java, and return a </a:t>
            </a:r>
            <a:r>
              <a:rPr lang="en-US" sz="1200" dirty="0" err="1" smtClean="0"/>
              <a:t>boolean</a:t>
            </a:r>
            <a:r>
              <a:rPr lang="en-US" sz="1200" dirty="0" smtClean="0"/>
              <a:t> value : true if the file is created successful; false if the file is already exists or the operation failed.</a:t>
            </a:r>
          </a:p>
          <a:p>
            <a:r>
              <a:rPr lang="en-US" sz="1200" dirty="0" smtClean="0"/>
              <a:t> </a:t>
            </a:r>
          </a:p>
          <a:p>
            <a:r>
              <a:rPr lang="en-US" sz="1200" dirty="0" err="1" smtClean="0"/>
              <a:t>Exampe</a:t>
            </a:r>
            <a:r>
              <a:rPr lang="en-US" sz="1200" dirty="0" smtClean="0"/>
              <a:t>-</a:t>
            </a:r>
          </a:p>
          <a:p>
            <a:r>
              <a:rPr lang="en-US" sz="1200" dirty="0" smtClean="0"/>
              <a:t>package </a:t>
            </a:r>
            <a:r>
              <a:rPr lang="en-US" sz="1200" dirty="0" err="1" smtClean="0"/>
              <a:t>com.mkyong.file</a:t>
            </a:r>
            <a:r>
              <a:rPr lang="en-US" sz="1200" dirty="0" smtClean="0"/>
              <a:t>;</a:t>
            </a:r>
          </a:p>
          <a:p>
            <a:r>
              <a:rPr lang="en-US" sz="1200" dirty="0" smtClean="0"/>
              <a:t> </a:t>
            </a:r>
          </a:p>
          <a:p>
            <a:r>
              <a:rPr lang="en-US" sz="1200" dirty="0" smtClean="0"/>
              <a:t>import </a:t>
            </a:r>
            <a:r>
              <a:rPr lang="en-US" sz="1200" dirty="0" err="1" smtClean="0"/>
              <a:t>java.io.File</a:t>
            </a:r>
            <a:r>
              <a:rPr lang="en-US" sz="1200" dirty="0" smtClean="0"/>
              <a:t>;</a:t>
            </a:r>
          </a:p>
          <a:p>
            <a:r>
              <a:rPr lang="en-US" sz="1200" dirty="0" smtClean="0"/>
              <a:t>import </a:t>
            </a:r>
            <a:r>
              <a:rPr lang="en-US" sz="1200" dirty="0" err="1" smtClean="0"/>
              <a:t>java.io.IOException</a:t>
            </a:r>
            <a:r>
              <a:rPr lang="en-US" sz="1200" dirty="0" smtClean="0"/>
              <a:t>;</a:t>
            </a:r>
          </a:p>
          <a:p>
            <a:r>
              <a:rPr lang="en-US" sz="1200" dirty="0" smtClean="0"/>
              <a:t> </a:t>
            </a:r>
          </a:p>
          <a:p>
            <a:r>
              <a:rPr lang="en-US" sz="1200" dirty="0" smtClean="0"/>
              <a:t>public class </a:t>
            </a:r>
            <a:r>
              <a:rPr lang="en-US" sz="1200" dirty="0" err="1" smtClean="0"/>
              <a:t>CreateFileExample</a:t>
            </a:r>
            <a:endParaRPr lang="en-US" sz="1200" dirty="0" smtClean="0"/>
          </a:p>
          <a:p>
            <a:r>
              <a:rPr lang="en-US" sz="1200" dirty="0" smtClean="0"/>
              <a:t>{</a:t>
            </a:r>
          </a:p>
          <a:p>
            <a:r>
              <a:rPr lang="en-US" sz="1200" dirty="0" smtClean="0"/>
              <a:t>    public static void main( String[] </a:t>
            </a:r>
            <a:r>
              <a:rPr lang="en-US" sz="1200" dirty="0" err="1" smtClean="0"/>
              <a:t>args</a:t>
            </a:r>
            <a:r>
              <a:rPr lang="en-US" sz="1200" dirty="0" smtClean="0"/>
              <a:t> )</a:t>
            </a:r>
          </a:p>
          <a:p>
            <a:r>
              <a:rPr lang="en-US" sz="1200" dirty="0" smtClean="0"/>
              <a:t>    {</a:t>
            </a:r>
          </a:p>
          <a:p>
            <a:r>
              <a:rPr lang="en-US" sz="1200" dirty="0" smtClean="0"/>
              <a:t>    	try {</a:t>
            </a:r>
          </a:p>
          <a:p>
            <a:r>
              <a:rPr lang="en-US" sz="1200" dirty="0" smtClean="0"/>
              <a:t> </a:t>
            </a:r>
          </a:p>
          <a:p>
            <a:r>
              <a:rPr lang="en-US" sz="1200" dirty="0" smtClean="0"/>
              <a:t>	      File </a:t>
            </a:r>
            <a:r>
              <a:rPr lang="en-US" sz="1200" dirty="0" err="1" smtClean="0"/>
              <a:t>file</a:t>
            </a:r>
            <a:r>
              <a:rPr lang="en-US" sz="1200" dirty="0" smtClean="0"/>
              <a:t> = new File("c:\\newfile.txt");</a:t>
            </a:r>
          </a:p>
          <a:p>
            <a:r>
              <a:rPr lang="en-US" sz="1200" dirty="0" smtClean="0"/>
              <a:t> </a:t>
            </a:r>
          </a:p>
          <a:p>
            <a:r>
              <a:rPr lang="en-US" sz="1200" dirty="0" smtClean="0"/>
              <a:t>	      if (</a:t>
            </a:r>
            <a:r>
              <a:rPr lang="en-US" sz="1200" dirty="0" err="1" smtClean="0"/>
              <a:t>file.createNewFile</a:t>
            </a:r>
            <a:r>
              <a:rPr lang="en-US" sz="1200" dirty="0" smtClean="0"/>
              <a:t>()){</a:t>
            </a:r>
          </a:p>
          <a:p>
            <a:r>
              <a:rPr lang="en-US" sz="1200" dirty="0" smtClean="0"/>
              <a:t>	        </a:t>
            </a:r>
            <a:r>
              <a:rPr lang="en-US" sz="1200" dirty="0" err="1" smtClean="0"/>
              <a:t>System.out.println</a:t>
            </a:r>
            <a:r>
              <a:rPr lang="en-US" sz="1200" dirty="0" smtClean="0"/>
              <a:t>("File is created!");</a:t>
            </a:r>
          </a:p>
          <a:p>
            <a:r>
              <a:rPr lang="en-US" sz="1200" dirty="0" smtClean="0"/>
              <a:t>	      }else{</a:t>
            </a:r>
          </a:p>
          <a:p>
            <a:r>
              <a:rPr lang="en-US" sz="1200" dirty="0" smtClean="0"/>
              <a:t>	        </a:t>
            </a:r>
            <a:r>
              <a:rPr lang="en-US" sz="1200" dirty="0" err="1" smtClean="0"/>
              <a:t>System.out.println</a:t>
            </a:r>
            <a:r>
              <a:rPr lang="en-US" sz="1200" dirty="0" smtClean="0"/>
              <a:t>("File already exists.");</a:t>
            </a:r>
          </a:p>
          <a:p>
            <a:r>
              <a:rPr lang="en-US" sz="1200" dirty="0" smtClean="0"/>
              <a:t>	      }</a:t>
            </a:r>
          </a:p>
          <a:p>
            <a:r>
              <a:rPr lang="en-US" sz="1200" dirty="0" smtClean="0"/>
              <a:t> </a:t>
            </a:r>
          </a:p>
          <a:p>
            <a:r>
              <a:rPr lang="en-US" sz="1200" dirty="0" smtClean="0"/>
              <a:t>    	} catch (</a:t>
            </a:r>
            <a:r>
              <a:rPr lang="en-US" sz="1200" dirty="0" err="1" smtClean="0"/>
              <a:t>IOException</a:t>
            </a:r>
            <a:r>
              <a:rPr lang="en-US" sz="1200" dirty="0" smtClean="0"/>
              <a:t> e) {</a:t>
            </a:r>
          </a:p>
          <a:p>
            <a:r>
              <a:rPr lang="en-US" sz="1200" dirty="0" smtClean="0"/>
              <a:t>	      </a:t>
            </a:r>
            <a:r>
              <a:rPr lang="en-US" sz="1200" dirty="0" err="1" smtClean="0"/>
              <a:t>e.printStackTrace</a:t>
            </a:r>
            <a:r>
              <a:rPr lang="en-US" sz="1200" dirty="0" smtClean="0"/>
              <a:t>();</a:t>
            </a:r>
          </a:p>
          <a:p>
            <a:r>
              <a:rPr lang="en-US" sz="1200" dirty="0" smtClean="0"/>
              <a:t>	}</a:t>
            </a:r>
          </a:p>
          <a:p>
            <a:r>
              <a:rPr lang="en-US" sz="1200" dirty="0" smtClean="0"/>
              <a:t>    }</a:t>
            </a:r>
          </a:p>
          <a:p>
            <a:r>
              <a:rPr lang="en-US" sz="12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Object 4"/>
          <p:cNvGraphicFramePr>
            <a:graphicFrameLocks noChangeAspect="1"/>
          </p:cNvGraphicFramePr>
          <p:nvPr/>
        </p:nvGraphicFramePr>
        <p:xfrm>
          <a:off x="6705600" y="5334000"/>
          <a:ext cx="1571625" cy="547687"/>
        </p:xfrm>
        <a:graphic>
          <a:graphicData uri="http://schemas.openxmlformats.org/presentationml/2006/ole">
            <mc:AlternateContent xmlns:mc="http://schemas.openxmlformats.org/markup-compatibility/2006">
              <mc:Choice xmlns:v="urn:schemas-microsoft-com:vml" Requires="v">
                <p:oleObj spid="_x0000_s77834" name="Packager Shell Object" showAsIcon="1" r:id="rId3" imgW="1571040" imgH="547920" progId="Package">
                  <p:embed/>
                </p:oleObj>
              </mc:Choice>
              <mc:Fallback>
                <p:oleObj name="Packager Shell Object" showAsIcon="1" r:id="rId3" imgW="1571040" imgH="54792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5334000"/>
                        <a:ext cx="157162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9.4.3-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94692"/>
            <a:ext cx="86868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2-IO For XML File</a:t>
            </a:r>
          </a:p>
          <a:p>
            <a:r>
              <a:rPr lang="en-US" sz="1200" b="1" u="sng" dirty="0" smtClean="0">
                <a:latin typeface="+mj-lt"/>
              </a:rPr>
              <a:t>What is XML?</a:t>
            </a:r>
          </a:p>
          <a:p>
            <a:r>
              <a:rPr lang="en-US" sz="1200" dirty="0" smtClean="0">
                <a:latin typeface="+mj-lt"/>
              </a:rPr>
              <a:t>XML is a markup language for documents containing structured information.</a:t>
            </a:r>
          </a:p>
          <a:p>
            <a:r>
              <a:rPr lang="en-US" sz="1200" dirty="0" smtClean="0">
                <a:latin typeface="+mj-lt"/>
              </a:rPr>
              <a:t>Structured information contains both content (words, pictures, etc.) and some indication of what role that content plays (for example, content in a section heading has a different meaning from content in a footnote, which means something different than content in a figure caption or content in a database table, etc.). Almost all documents have some structure.</a:t>
            </a:r>
          </a:p>
          <a:p>
            <a:endParaRPr lang="en-US" sz="1200" dirty="0" smtClean="0">
              <a:latin typeface="+mj-lt"/>
            </a:endParaRPr>
          </a:p>
          <a:p>
            <a:r>
              <a:rPr lang="en-US" sz="1200" b="1" u="sng" dirty="0" smtClean="0">
                <a:latin typeface="+mj-lt"/>
              </a:rPr>
              <a:t>XML Document</a:t>
            </a:r>
          </a:p>
          <a:p>
            <a:r>
              <a:rPr lang="en-US" sz="1200" dirty="0" smtClean="0">
                <a:latin typeface="+mj-lt"/>
              </a:rPr>
              <a:t>An XML </a:t>
            </a:r>
            <a:r>
              <a:rPr lang="en-US" sz="1200" i="1" dirty="0" smtClean="0">
                <a:latin typeface="+mj-lt"/>
              </a:rPr>
              <a:t>document</a:t>
            </a:r>
            <a:r>
              <a:rPr lang="en-US" sz="1200" dirty="0" smtClean="0">
                <a:latin typeface="+mj-lt"/>
              </a:rPr>
              <a:t> is a basic unit of XML information composed of elements and other markup in an orderly package. An XML </a:t>
            </a:r>
            <a:r>
              <a:rPr lang="en-US" sz="1200" i="1" dirty="0" smtClean="0">
                <a:latin typeface="+mj-lt"/>
              </a:rPr>
              <a:t>document</a:t>
            </a:r>
            <a:r>
              <a:rPr lang="en-US" sz="1200" dirty="0" smtClean="0">
                <a:latin typeface="+mj-lt"/>
              </a:rPr>
              <a:t> can contains wide variety of data. For example, database of numbers, numbers representing molecular structure or a mathematical equation.</a:t>
            </a:r>
          </a:p>
          <a:p>
            <a:endParaRPr lang="en-US" sz="1200" dirty="0" smtClean="0">
              <a:latin typeface="+mj-lt"/>
            </a:endParaRPr>
          </a:p>
          <a:p>
            <a:r>
              <a:rPr lang="en-US" sz="1200" b="1" u="sng" dirty="0" smtClean="0">
                <a:latin typeface="+mj-lt"/>
              </a:rPr>
              <a:t>What is DOM</a:t>
            </a:r>
          </a:p>
          <a:p>
            <a:endParaRPr lang="en-US" sz="1200" b="1" u="sng" dirty="0" smtClean="0">
              <a:latin typeface="+mj-lt"/>
            </a:endParaRPr>
          </a:p>
          <a:p>
            <a:r>
              <a:rPr lang="en-US" sz="1200" dirty="0" smtClean="0">
                <a:latin typeface="+mj-lt"/>
              </a:rPr>
              <a:t>The Document Object Model (DOM) is an application programming interface (API) for valid HTML and well-formed XML documents. It defines the logical structure of documents and the way a document is accessed and manipulated. In the DOM specification, the term "document" is used in the broad sense - increasingly, XML is being used as a way of representing many different kinds of information that may be stored in diverse systems, and much of this would traditionally be seen as data rather than as documents. Nevertheless, XML presents this data as documents, and the DOM may be used to manage this data.</a:t>
            </a:r>
          </a:p>
          <a:p>
            <a:endParaRPr lang="en-US" sz="1200" dirty="0" smtClean="0">
              <a:latin typeface="+mj-lt"/>
            </a:endParaRPr>
          </a:p>
          <a:p>
            <a:r>
              <a:rPr lang="en-US" sz="1200" dirty="0" smtClean="0"/>
              <a:t>DOM provides many handy classes to create XML file easily. Firstly, you have to create a Document with </a:t>
            </a:r>
            <a:r>
              <a:rPr lang="en-US" sz="1200" dirty="0" err="1" smtClean="0"/>
              <a:t>DocumentBuilder</a:t>
            </a:r>
            <a:r>
              <a:rPr lang="en-US" sz="1200" dirty="0" smtClean="0"/>
              <a:t> class, define all the XML content – node, attribute with Element class. In last, use Transformer class to output the entire XML content to stream output, typically a File.</a:t>
            </a:r>
          </a:p>
          <a:p>
            <a:endParaRPr lang="en-US" sz="1200" dirty="0" smtClean="0"/>
          </a:p>
          <a:p>
            <a:r>
              <a:rPr lang="en-US" sz="1200" dirty="0" smtClean="0"/>
              <a:t>The Document Object Model is an official recommendation of the World Wide Web Consortium (W3C). It defines an interface that enables programs to access and update the style, </a:t>
            </a:r>
            <a:r>
              <a:rPr lang="en-US" sz="1200" dirty="0" err="1" smtClean="0"/>
              <a:t>structure,and</a:t>
            </a:r>
            <a:r>
              <a:rPr lang="en-US" sz="1200" dirty="0" smtClean="0"/>
              <a:t> contents of XML documents. XML parsers that support the DOM implement that interface.</a:t>
            </a:r>
          </a:p>
          <a:p>
            <a:endParaRPr lang="en-US" sz="1200" dirty="0" smtClean="0"/>
          </a:p>
          <a:p>
            <a:r>
              <a:rPr lang="en-US" sz="1200" b="1" u="sng" dirty="0" smtClean="0"/>
              <a:t>When to use?</a:t>
            </a:r>
          </a:p>
          <a:p>
            <a:r>
              <a:rPr lang="en-US" sz="1200" dirty="0" smtClean="0"/>
              <a:t>You should use a DOM parser when:</a:t>
            </a:r>
          </a:p>
          <a:p>
            <a:r>
              <a:rPr lang="en-US" sz="1200" dirty="0" smtClean="0"/>
              <a:t>You need to know a lot about the structure of a document</a:t>
            </a:r>
          </a:p>
          <a:p>
            <a:r>
              <a:rPr lang="en-US" sz="1200" dirty="0" smtClean="0"/>
              <a:t>You need to move parts of the document around (you might want to sort certain elements, for example)</a:t>
            </a:r>
          </a:p>
          <a:p>
            <a:r>
              <a:rPr lang="en-US" sz="1200" dirty="0" smtClean="0"/>
              <a:t>You need to use the information in the document more than once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9.4.4-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81000"/>
            <a:ext cx="8686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Advantages</a:t>
            </a:r>
          </a:p>
          <a:p>
            <a:endParaRPr lang="en-US" sz="1200" b="1" u="sng" dirty="0" smtClean="0"/>
          </a:p>
          <a:p>
            <a:r>
              <a:rPr lang="en-US" sz="1200" dirty="0" smtClean="0"/>
              <a:t>The DOM is a common interface for manipulating document structures. One of its design goals is that Java code written for one DOM-compliant parser should run on any other DOM-compliant parser without changes.</a:t>
            </a:r>
          </a:p>
          <a:p>
            <a:endParaRPr lang="en-US" sz="1200" b="1" u="sng" dirty="0" smtClean="0"/>
          </a:p>
          <a:p>
            <a:r>
              <a:rPr lang="en-US" sz="1200" b="1" u="sng" dirty="0" smtClean="0"/>
              <a:t>DOM interfaces</a:t>
            </a:r>
            <a:endParaRPr lang="en-US" sz="1200" dirty="0" smtClean="0"/>
          </a:p>
          <a:p>
            <a:r>
              <a:rPr lang="en-US" sz="1200" dirty="0" smtClean="0"/>
              <a:t>The DOM defines several Java interfaces. Here are the most common interfaces:</a:t>
            </a:r>
          </a:p>
          <a:p>
            <a:r>
              <a:rPr lang="en-US" sz="1200" b="1" dirty="0" smtClean="0"/>
              <a:t>Node</a:t>
            </a:r>
            <a:r>
              <a:rPr lang="en-US" sz="1200" dirty="0" smtClean="0"/>
              <a:t> - The base </a:t>
            </a:r>
            <a:r>
              <a:rPr lang="en-US" sz="1200" dirty="0" err="1" smtClean="0"/>
              <a:t>datatype</a:t>
            </a:r>
            <a:r>
              <a:rPr lang="en-US" sz="1200" dirty="0" smtClean="0"/>
              <a:t> of the DOM.</a:t>
            </a:r>
          </a:p>
          <a:p>
            <a:r>
              <a:rPr lang="en-US" sz="1200" b="1" dirty="0" smtClean="0"/>
              <a:t>Element</a:t>
            </a:r>
            <a:r>
              <a:rPr lang="en-US" sz="1200" dirty="0" smtClean="0"/>
              <a:t> - The vast majority of the objects you'll deal with are Elements.</a:t>
            </a:r>
          </a:p>
          <a:p>
            <a:r>
              <a:rPr lang="en-US" sz="1200" b="1" dirty="0" err="1" smtClean="0"/>
              <a:t>Attr</a:t>
            </a:r>
            <a:r>
              <a:rPr lang="en-US" sz="1200" dirty="0" smtClean="0"/>
              <a:t> Represents an attribute of an element.</a:t>
            </a:r>
          </a:p>
          <a:p>
            <a:r>
              <a:rPr lang="en-US" sz="1200" b="1" dirty="0" smtClean="0"/>
              <a:t>Text</a:t>
            </a:r>
            <a:r>
              <a:rPr lang="en-US" sz="1200" dirty="0" smtClean="0"/>
              <a:t> The actual content of an Element or </a:t>
            </a:r>
            <a:r>
              <a:rPr lang="en-US" sz="1200" dirty="0" err="1" smtClean="0"/>
              <a:t>Attr</a:t>
            </a:r>
            <a:r>
              <a:rPr lang="en-US" sz="1200" dirty="0" smtClean="0"/>
              <a:t>.</a:t>
            </a:r>
          </a:p>
          <a:p>
            <a:r>
              <a:rPr lang="en-US" sz="1200" b="1" dirty="0" smtClean="0"/>
              <a:t>Document</a:t>
            </a:r>
            <a:r>
              <a:rPr lang="en-US" sz="1200" dirty="0" smtClean="0"/>
              <a:t> Represents the entire XML document. A Document object is often referred to as a DOM tree.</a:t>
            </a:r>
          </a:p>
          <a:p>
            <a:endParaRPr lang="en-US" sz="1200" dirty="0" smtClean="0"/>
          </a:p>
          <a:p>
            <a:endParaRPr lang="en-US" sz="1200" dirty="0" smtClean="0"/>
          </a:p>
          <a:p>
            <a:endParaRPr lang="en-US" sz="1200" dirty="0" smtClean="0"/>
          </a:p>
        </p:txBody>
      </p:sp>
      <p:sp>
        <p:nvSpPr>
          <p:cNvPr id="5" name="Rectangle 4"/>
          <p:cNvSpPr/>
          <p:nvPr/>
        </p:nvSpPr>
        <p:spPr>
          <a:xfrm>
            <a:off x="228600" y="2887682"/>
            <a:ext cx="4572000" cy="3970318"/>
          </a:xfrm>
          <a:prstGeom prst="rect">
            <a:avLst/>
          </a:prstGeom>
        </p:spPr>
        <p:txBody>
          <a:bodyPr wrap="square">
            <a:spAutoFit/>
          </a:bodyPr>
          <a:lstStyle/>
          <a:p>
            <a:r>
              <a:rPr lang="en-US" sz="1200" dirty="0" smtClean="0"/>
              <a:t>&lt;?xml version="1.0" encoding="UTF-8</a:t>
            </a:r>
            <a:r>
              <a:rPr lang="en-US" sz="1200" b="1" dirty="0" smtClean="0"/>
              <a:t>"</a:t>
            </a:r>
            <a:r>
              <a:rPr lang="en-US" sz="1200" dirty="0" smtClean="0"/>
              <a:t>?&gt;</a:t>
            </a:r>
            <a:br>
              <a:rPr lang="en-US" sz="1200" dirty="0" smtClean="0"/>
            </a:br>
            <a:r>
              <a:rPr lang="en-US" sz="1200" dirty="0" smtClean="0"/>
              <a:t>&lt;bookstore&gt;</a:t>
            </a:r>
            <a:br>
              <a:rPr lang="en-US" sz="1200" dirty="0" smtClean="0"/>
            </a:br>
            <a:r>
              <a:rPr lang="en-US" sz="1200" dirty="0" smtClean="0"/>
              <a:t>  &lt;book category="cooking"&gt;</a:t>
            </a:r>
            <a:br>
              <a:rPr lang="en-US" sz="1200" dirty="0" smtClean="0"/>
            </a:br>
            <a:r>
              <a:rPr lang="en-US" sz="1200" dirty="0" smtClean="0"/>
              <a:t>    &lt;title </a:t>
            </a:r>
            <a:r>
              <a:rPr lang="en-US" sz="1200" dirty="0" err="1" smtClean="0"/>
              <a:t>lang</a:t>
            </a:r>
            <a:r>
              <a:rPr lang="en-US" sz="1200" dirty="0" smtClean="0"/>
              <a:t>="en"&gt;Everyday Italian&lt;/title&gt;</a:t>
            </a:r>
            <a:br>
              <a:rPr lang="en-US" sz="1200" dirty="0" smtClean="0"/>
            </a:br>
            <a:r>
              <a:rPr lang="en-US" sz="1200" dirty="0" smtClean="0"/>
              <a:t>    &lt;author&gt;</a:t>
            </a:r>
            <a:r>
              <a:rPr lang="en-US" sz="1200" dirty="0" err="1" smtClean="0"/>
              <a:t>Giada</a:t>
            </a:r>
            <a:r>
              <a:rPr lang="en-US" sz="1200" dirty="0" smtClean="0"/>
              <a:t> De </a:t>
            </a:r>
            <a:r>
              <a:rPr lang="en-US" sz="1200" dirty="0" err="1" smtClean="0"/>
              <a:t>Laurentiis</a:t>
            </a:r>
            <a:r>
              <a:rPr lang="en-US" sz="1200" dirty="0" smtClean="0"/>
              <a:t>&lt;/author&gt;</a:t>
            </a:r>
            <a:br>
              <a:rPr lang="en-US" sz="1200" dirty="0" smtClean="0"/>
            </a:br>
            <a:r>
              <a:rPr lang="en-US" sz="1200" dirty="0" smtClean="0"/>
              <a:t>    &lt;year&gt;2005&lt;/year&gt;</a:t>
            </a:r>
            <a:br>
              <a:rPr lang="en-US" sz="1200" dirty="0" smtClean="0"/>
            </a:br>
            <a:r>
              <a:rPr lang="en-US" sz="1200" dirty="0" smtClean="0"/>
              <a:t>    &lt;price&gt;30.00&lt;/price&gt;</a:t>
            </a:r>
            <a:br>
              <a:rPr lang="en-US" sz="1200" dirty="0" smtClean="0"/>
            </a:br>
            <a:r>
              <a:rPr lang="en-US" sz="1200" dirty="0" smtClean="0"/>
              <a:t>  &lt;/book&gt;</a:t>
            </a:r>
            <a:br>
              <a:rPr lang="en-US" sz="1200" dirty="0" smtClean="0"/>
            </a:br>
            <a:r>
              <a:rPr lang="en-US" sz="1200" dirty="0" smtClean="0"/>
              <a:t>  &lt;book category="children"&gt;</a:t>
            </a:r>
            <a:br>
              <a:rPr lang="en-US" sz="1200" dirty="0" smtClean="0"/>
            </a:br>
            <a:r>
              <a:rPr lang="en-US" sz="1200" dirty="0" smtClean="0"/>
              <a:t>    &lt;title </a:t>
            </a:r>
            <a:r>
              <a:rPr lang="en-US" sz="1200" dirty="0" err="1" smtClean="0"/>
              <a:t>lang</a:t>
            </a:r>
            <a:r>
              <a:rPr lang="en-US" sz="1200" dirty="0" smtClean="0"/>
              <a:t>="en"&gt;Harry Potter&lt;/title&gt;</a:t>
            </a:r>
            <a:br>
              <a:rPr lang="en-US" sz="1200" dirty="0" smtClean="0"/>
            </a:br>
            <a:r>
              <a:rPr lang="en-US" sz="1200" dirty="0" smtClean="0"/>
              <a:t>    &lt;author&gt;J K. Rowling&lt;/author&gt;</a:t>
            </a:r>
            <a:br>
              <a:rPr lang="en-US" sz="1200" dirty="0" smtClean="0"/>
            </a:br>
            <a:r>
              <a:rPr lang="en-US" sz="1200" dirty="0" smtClean="0"/>
              <a:t>    &lt;year&gt;2005&lt;/year&gt;</a:t>
            </a:r>
            <a:br>
              <a:rPr lang="en-US" sz="1200" dirty="0" smtClean="0"/>
            </a:br>
            <a:r>
              <a:rPr lang="en-US" sz="1200" dirty="0" smtClean="0"/>
              <a:t>    &lt;price&gt;29.99&lt;/price&gt;</a:t>
            </a:r>
            <a:br>
              <a:rPr lang="en-US" sz="1200" dirty="0" smtClean="0"/>
            </a:br>
            <a:r>
              <a:rPr lang="en-US" sz="1200" dirty="0" smtClean="0"/>
              <a:t>  &lt;/book&gt;</a:t>
            </a:r>
            <a:br>
              <a:rPr lang="en-US" sz="1200" dirty="0" smtClean="0"/>
            </a:br>
            <a:r>
              <a:rPr lang="en-US" sz="1200" dirty="0" smtClean="0"/>
              <a:t>  &lt;book category="web"&gt;</a:t>
            </a:r>
            <a:br>
              <a:rPr lang="en-US" sz="1200" dirty="0" smtClean="0"/>
            </a:br>
            <a:r>
              <a:rPr lang="en-US" sz="1200" dirty="0" smtClean="0"/>
              <a:t>    &lt;title </a:t>
            </a:r>
            <a:r>
              <a:rPr lang="en-US" sz="1200" dirty="0" err="1" smtClean="0"/>
              <a:t>lang</a:t>
            </a:r>
            <a:r>
              <a:rPr lang="en-US" sz="1200" dirty="0" smtClean="0"/>
              <a:t>="en"&gt;Learning XML&lt;/title&gt;</a:t>
            </a:r>
            <a:br>
              <a:rPr lang="en-US" sz="1200" dirty="0" smtClean="0"/>
            </a:br>
            <a:r>
              <a:rPr lang="en-US" sz="1200" dirty="0" smtClean="0"/>
              <a:t>    &lt;author&gt;Erik T. Ray&lt;/author&gt;</a:t>
            </a:r>
            <a:br>
              <a:rPr lang="en-US" sz="1200" dirty="0" smtClean="0"/>
            </a:br>
            <a:r>
              <a:rPr lang="en-US" sz="1200" dirty="0" smtClean="0"/>
              <a:t>    &lt;year&gt;2003&lt;/year&gt;</a:t>
            </a:r>
            <a:br>
              <a:rPr lang="en-US" sz="1200" dirty="0" smtClean="0"/>
            </a:br>
            <a:r>
              <a:rPr lang="en-US" sz="1200" dirty="0" smtClean="0"/>
              <a:t>    &lt;price&gt;39.95&lt;/price&gt;</a:t>
            </a:r>
            <a:br>
              <a:rPr lang="en-US" sz="1200" dirty="0" smtClean="0"/>
            </a:br>
            <a:r>
              <a:rPr lang="en-US" sz="1200" dirty="0" smtClean="0"/>
              <a:t>  &lt;/book&gt;</a:t>
            </a:r>
            <a:br>
              <a:rPr lang="en-US" sz="1200" dirty="0" smtClean="0"/>
            </a:br>
            <a:r>
              <a:rPr lang="en-US" sz="1200" dirty="0" smtClean="0"/>
              <a:t>&lt;/bookstore&gt;</a:t>
            </a:r>
            <a:endParaRPr lang="en-US" sz="1200" dirty="0"/>
          </a:p>
        </p:txBody>
      </p:sp>
      <p:pic>
        <p:nvPicPr>
          <p:cNvPr id="6" name="Picture 2" descr="DOM node tree"/>
          <p:cNvPicPr>
            <a:picLocks noChangeAspect="1" noChangeArrowheads="1"/>
          </p:cNvPicPr>
          <p:nvPr/>
        </p:nvPicPr>
        <p:blipFill>
          <a:blip r:embed="rId2" cstate="print"/>
          <a:srcRect/>
          <a:stretch>
            <a:fillRect/>
          </a:stretch>
        </p:blipFill>
        <p:spPr bwMode="auto">
          <a:xfrm>
            <a:off x="4800600" y="2819400"/>
            <a:ext cx="4038600" cy="33528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9.4.5-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684074"/>
            <a:ext cx="8686800" cy="58169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Common DOM methods</a:t>
            </a:r>
          </a:p>
          <a:p>
            <a:r>
              <a:rPr lang="en-US" sz="1200" dirty="0" smtClean="0"/>
              <a:t>When you are working with the DOM, there are several methods you'll use often:-</a:t>
            </a:r>
          </a:p>
          <a:p>
            <a:r>
              <a:rPr lang="en-US" sz="1200" b="1" dirty="0" err="1" smtClean="0"/>
              <a:t>Document.getDocumentElement</a:t>
            </a:r>
            <a:r>
              <a:rPr lang="en-US" sz="1200" b="1" dirty="0" smtClean="0"/>
              <a:t>()</a:t>
            </a:r>
            <a:r>
              <a:rPr lang="en-US" sz="1200" dirty="0" smtClean="0"/>
              <a:t> - Returns the root element of the document.</a:t>
            </a:r>
          </a:p>
          <a:p>
            <a:endParaRPr lang="en-US" sz="1200" dirty="0" smtClean="0"/>
          </a:p>
          <a:p>
            <a:r>
              <a:rPr lang="en-US" sz="1200" b="1" dirty="0" err="1" smtClean="0"/>
              <a:t>Node.getFirstChild</a:t>
            </a:r>
            <a:r>
              <a:rPr lang="en-US" sz="1200" b="1" dirty="0" smtClean="0"/>
              <a:t>()</a:t>
            </a:r>
            <a:r>
              <a:rPr lang="en-US" sz="1200" dirty="0" smtClean="0"/>
              <a:t> - Returns the first child of a given Node.</a:t>
            </a:r>
          </a:p>
          <a:p>
            <a:endParaRPr lang="en-US" sz="1200" dirty="0" smtClean="0"/>
          </a:p>
          <a:p>
            <a:r>
              <a:rPr lang="en-US" sz="1200" b="1" dirty="0" err="1" smtClean="0"/>
              <a:t>Node.getLastChild</a:t>
            </a:r>
            <a:r>
              <a:rPr lang="en-US" sz="1200" b="1" dirty="0" smtClean="0"/>
              <a:t>()</a:t>
            </a:r>
            <a:r>
              <a:rPr lang="en-US" sz="1200" dirty="0" smtClean="0"/>
              <a:t> - Returns the last child of a given Node.</a:t>
            </a:r>
          </a:p>
          <a:p>
            <a:endParaRPr lang="en-US" sz="1200" dirty="0" smtClean="0"/>
          </a:p>
          <a:p>
            <a:r>
              <a:rPr lang="en-US" sz="1200" b="1" dirty="0" err="1" smtClean="0"/>
              <a:t>Node.getNextSibling</a:t>
            </a:r>
            <a:r>
              <a:rPr lang="en-US" sz="1200" b="1" dirty="0" smtClean="0"/>
              <a:t>()</a:t>
            </a:r>
            <a:r>
              <a:rPr lang="en-US" sz="1200" dirty="0" smtClean="0"/>
              <a:t> - These methods return the next sibling of a given Node.</a:t>
            </a:r>
          </a:p>
          <a:p>
            <a:endParaRPr lang="en-US" sz="1200" dirty="0" smtClean="0"/>
          </a:p>
          <a:p>
            <a:r>
              <a:rPr lang="en-US" sz="1200" b="1" dirty="0" err="1" smtClean="0"/>
              <a:t>Node.getPreviousSibling</a:t>
            </a:r>
            <a:r>
              <a:rPr lang="en-US" sz="1200" b="1" dirty="0" smtClean="0"/>
              <a:t>()</a:t>
            </a:r>
            <a:r>
              <a:rPr lang="en-US" sz="1200" dirty="0" smtClean="0"/>
              <a:t> - These methods return the previous sibling of a given Node.</a:t>
            </a:r>
          </a:p>
          <a:p>
            <a:endParaRPr lang="en-US" sz="1200" dirty="0" smtClean="0"/>
          </a:p>
          <a:p>
            <a:r>
              <a:rPr lang="en-US" sz="1200" b="1" dirty="0" err="1" smtClean="0"/>
              <a:t>Node.getAttribute</a:t>
            </a:r>
            <a:r>
              <a:rPr lang="en-US" sz="1200" b="1" dirty="0" smtClean="0"/>
              <a:t>(</a:t>
            </a:r>
            <a:r>
              <a:rPr lang="en-US" sz="1200" b="1" dirty="0" err="1" smtClean="0"/>
              <a:t>attrName</a:t>
            </a:r>
            <a:r>
              <a:rPr lang="en-US" sz="1200" b="1" dirty="0" smtClean="0"/>
              <a:t>)</a:t>
            </a:r>
            <a:r>
              <a:rPr lang="en-US" sz="1200" dirty="0" smtClean="0"/>
              <a:t> - For a given Node, returns the attribute with the requested name.</a:t>
            </a:r>
          </a:p>
          <a:p>
            <a:endParaRPr lang="en-US" sz="1200" dirty="0" smtClean="0"/>
          </a:p>
          <a:p>
            <a:r>
              <a:rPr lang="en-US" sz="1200" b="1" u="sng" dirty="0" smtClean="0"/>
              <a:t>Steps to Using DOM</a:t>
            </a:r>
          </a:p>
          <a:p>
            <a:endParaRPr lang="en-US" sz="1200" b="1" u="sng" dirty="0" smtClean="0"/>
          </a:p>
          <a:p>
            <a:r>
              <a:rPr lang="en-US" sz="1200" dirty="0" smtClean="0"/>
              <a:t>Following are the steps used while parsing a document using DOM Parser:-</a:t>
            </a:r>
          </a:p>
          <a:p>
            <a:endParaRPr lang="en-US" sz="1200" dirty="0" smtClean="0"/>
          </a:p>
          <a:p>
            <a:pPr marL="228600" indent="-228600">
              <a:buFont typeface="+mj-lt"/>
              <a:buAutoNum type="arabicPeriod"/>
            </a:pPr>
            <a:r>
              <a:rPr lang="en-US" sz="1200" dirty="0" smtClean="0"/>
              <a:t>Import XML-related packages.</a:t>
            </a:r>
          </a:p>
          <a:p>
            <a:pPr marL="228600" indent="-228600">
              <a:buFont typeface="+mj-lt"/>
              <a:buAutoNum type="arabicPeriod"/>
            </a:pPr>
            <a:endParaRPr lang="en-US" sz="1200" dirty="0" smtClean="0"/>
          </a:p>
          <a:p>
            <a:pPr marL="228600" indent="-228600">
              <a:buFont typeface="+mj-lt"/>
              <a:buAutoNum type="arabicPeriod"/>
            </a:pPr>
            <a:r>
              <a:rPr lang="en-US" sz="1200" dirty="0" smtClean="0"/>
              <a:t>Create a </a:t>
            </a:r>
            <a:r>
              <a:rPr lang="en-US" sz="1200" dirty="0" err="1" smtClean="0"/>
              <a:t>DocumentBuilder</a:t>
            </a:r>
            <a:endParaRPr lang="en-US" sz="1200" dirty="0" smtClean="0"/>
          </a:p>
          <a:p>
            <a:pPr marL="228600" indent="-228600">
              <a:buFont typeface="+mj-lt"/>
              <a:buAutoNum type="arabicPeriod"/>
            </a:pPr>
            <a:endParaRPr lang="en-US" sz="1200" dirty="0" smtClean="0"/>
          </a:p>
          <a:p>
            <a:pPr marL="228600" indent="-228600">
              <a:buFont typeface="+mj-lt"/>
              <a:buAutoNum type="arabicPeriod"/>
            </a:pPr>
            <a:r>
              <a:rPr lang="en-US" sz="1200" dirty="0" smtClean="0"/>
              <a:t>Create a Document from a file or stream</a:t>
            </a:r>
          </a:p>
          <a:p>
            <a:pPr marL="228600" indent="-228600">
              <a:buFont typeface="+mj-lt"/>
              <a:buAutoNum type="arabicPeriod"/>
            </a:pPr>
            <a:endParaRPr lang="en-US" sz="1200" dirty="0" smtClean="0"/>
          </a:p>
          <a:p>
            <a:pPr marL="228600" indent="-228600">
              <a:buFont typeface="+mj-lt"/>
              <a:buAutoNum type="arabicPeriod"/>
            </a:pPr>
            <a:r>
              <a:rPr lang="en-US" sz="1200" dirty="0" smtClean="0"/>
              <a:t>Extract the root element</a:t>
            </a:r>
          </a:p>
          <a:p>
            <a:pPr marL="228600" indent="-228600">
              <a:buFont typeface="+mj-lt"/>
              <a:buAutoNum type="arabicPeriod"/>
            </a:pPr>
            <a:endParaRPr lang="en-US" sz="1200" dirty="0" smtClean="0"/>
          </a:p>
          <a:p>
            <a:pPr marL="228600" indent="-228600">
              <a:buFont typeface="+mj-lt"/>
              <a:buAutoNum type="arabicPeriod"/>
            </a:pPr>
            <a:r>
              <a:rPr lang="en-US" sz="1200" dirty="0" smtClean="0"/>
              <a:t>Examine attributes</a:t>
            </a:r>
          </a:p>
          <a:p>
            <a:pPr marL="228600" indent="-228600">
              <a:buFont typeface="+mj-lt"/>
              <a:buAutoNum type="arabicPeriod"/>
            </a:pPr>
            <a:endParaRPr lang="en-US" sz="1200" dirty="0" smtClean="0"/>
          </a:p>
          <a:p>
            <a:pPr marL="228600" indent="-228600">
              <a:buFont typeface="+mj-lt"/>
              <a:buAutoNum type="arabicPeriod"/>
            </a:pPr>
            <a:r>
              <a:rPr lang="en-US" sz="1200" dirty="0" smtClean="0"/>
              <a:t>Examine sub-elements</a:t>
            </a:r>
          </a:p>
          <a:p>
            <a:endParaRPr lang="en-US" sz="1200" dirty="0" smtClean="0"/>
          </a:p>
          <a:p>
            <a:pPr marL="0" marR="0" lvl="0" indent="0" algn="ctr" defTabSz="914400" rtl="0" eaLnBrk="1" fontAlgn="base" latinLnBrk="0" hangingPunct="1">
              <a:lnSpc>
                <a:spcPct val="100000"/>
              </a:lnSpc>
              <a:spcBef>
                <a:spcPct val="0"/>
              </a:spcBef>
              <a:spcAft>
                <a:spcPct val="0"/>
              </a:spcAft>
              <a:buClrTx/>
              <a:buSzTx/>
              <a:buFontTx/>
              <a:buNone/>
              <a:tabLst/>
            </a:pPr>
            <a:endParaRPr lang="en-US" sz="1200" dirty="0" smtClean="0"/>
          </a:p>
        </p:txBody>
      </p:sp>
      <p:graphicFrame>
        <p:nvGraphicFramePr>
          <p:cNvPr id="5" name="Object 4"/>
          <p:cNvGraphicFramePr>
            <a:graphicFrameLocks noChangeAspect="1"/>
          </p:cNvGraphicFramePr>
          <p:nvPr/>
        </p:nvGraphicFramePr>
        <p:xfrm>
          <a:off x="7391400" y="4648200"/>
          <a:ext cx="1012825" cy="547687"/>
        </p:xfrm>
        <a:graphic>
          <a:graphicData uri="http://schemas.openxmlformats.org/presentationml/2006/ole">
            <mc:AlternateContent xmlns:mc="http://schemas.openxmlformats.org/markup-compatibility/2006">
              <mc:Choice xmlns:v="urn:schemas-microsoft-com:vml" Requires="v">
                <p:oleObj spid="_x0000_s85010" name="Packager Shell Object" r:id="rId3" imgW="1013400" imgH="547920" progId="Package">
                  <p:embed/>
                </p:oleObj>
              </mc:Choice>
              <mc:Fallback>
                <p:oleObj name="Packager Shell Object" r:id="rId3" imgW="1013400" imgH="54792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648200"/>
                        <a:ext cx="101282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7543800" y="5562600"/>
          <a:ext cx="912813" cy="547687"/>
        </p:xfrm>
        <a:graphic>
          <a:graphicData uri="http://schemas.openxmlformats.org/presentationml/2006/ole">
            <mc:AlternateContent xmlns:mc="http://schemas.openxmlformats.org/markup-compatibility/2006">
              <mc:Choice xmlns:v="urn:schemas-microsoft-com:vml" Requires="v">
                <p:oleObj spid="_x0000_s85011" name="Packager Shell Object" r:id="rId5" imgW="912240" imgH="547920" progId="Package">
                  <p:embed/>
                </p:oleObj>
              </mc:Choice>
              <mc:Fallback>
                <p:oleObj name="Packager Shell Object" r:id="rId5" imgW="912240" imgH="54792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5562600"/>
                        <a:ext cx="91281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9.4.6-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94692"/>
            <a:ext cx="86868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3-IO For Excel File</a:t>
            </a:r>
          </a:p>
          <a:p>
            <a:r>
              <a:rPr lang="en-US" sz="1200" dirty="0" smtClean="0"/>
              <a:t>The fundamental interfaces of an Excel includes:</a:t>
            </a:r>
          </a:p>
          <a:p>
            <a:pPr marL="228600" indent="-228600">
              <a:buFont typeface="+mj-lt"/>
              <a:buAutoNum type="arabicPeriod"/>
            </a:pPr>
            <a:r>
              <a:rPr lang="en-US" sz="1200" dirty="0" smtClean="0"/>
              <a:t>Workbook</a:t>
            </a:r>
          </a:p>
          <a:p>
            <a:pPr marL="228600" indent="-228600">
              <a:buFont typeface="+mj-lt"/>
              <a:buAutoNum type="arabicPeriod"/>
            </a:pPr>
            <a:r>
              <a:rPr lang="en-US" sz="1200" dirty="0" smtClean="0"/>
              <a:t> Sheet</a:t>
            </a:r>
          </a:p>
          <a:p>
            <a:pPr marL="228600" indent="-228600">
              <a:buFont typeface="+mj-lt"/>
              <a:buAutoNum type="arabicPeriod"/>
            </a:pPr>
            <a:r>
              <a:rPr lang="en-US" sz="1200" dirty="0" smtClean="0"/>
              <a:t>Row </a:t>
            </a:r>
          </a:p>
          <a:p>
            <a:pPr marL="228600" indent="-228600">
              <a:buFont typeface="+mj-lt"/>
              <a:buAutoNum type="arabicPeriod"/>
            </a:pPr>
            <a:r>
              <a:rPr lang="en-US" sz="1200" dirty="0" smtClean="0"/>
              <a:t>Cell. </a:t>
            </a:r>
          </a:p>
          <a:p>
            <a:endParaRPr lang="en-US" sz="1200" dirty="0" smtClean="0"/>
          </a:p>
          <a:p>
            <a:r>
              <a:rPr lang="en-US" sz="1200" dirty="0" smtClean="0"/>
              <a:t>For basic formatting, use the </a:t>
            </a:r>
            <a:r>
              <a:rPr lang="en-US" sz="1200" dirty="0" err="1" smtClean="0"/>
              <a:t>CellStyle</a:t>
            </a:r>
            <a:r>
              <a:rPr lang="en-US" sz="1200" dirty="0" smtClean="0"/>
              <a:t> and Font interfaces. Concrete implementing classes include:</a:t>
            </a:r>
          </a:p>
          <a:p>
            <a:r>
              <a:rPr lang="en-US" sz="1200" dirty="0" smtClean="0"/>
              <a:t> </a:t>
            </a:r>
          </a:p>
          <a:p>
            <a:r>
              <a:rPr lang="en-US" sz="1200" dirty="0" smtClean="0"/>
              <a:t>Excel 2003: </a:t>
            </a:r>
            <a:r>
              <a:rPr lang="en-US" sz="1200" dirty="0" err="1" smtClean="0"/>
              <a:t>HSSFWorkbook</a:t>
            </a:r>
            <a:r>
              <a:rPr lang="en-US" sz="1200" dirty="0" smtClean="0"/>
              <a:t>, </a:t>
            </a:r>
            <a:r>
              <a:rPr lang="en-US" sz="1200" dirty="0" err="1" smtClean="0"/>
              <a:t>HSSFSheet</a:t>
            </a:r>
            <a:r>
              <a:rPr lang="en-US" sz="1200" dirty="0" smtClean="0"/>
              <a:t>, </a:t>
            </a:r>
            <a:r>
              <a:rPr lang="en-US" sz="1200" dirty="0" err="1" smtClean="0"/>
              <a:t>HSSFRow</a:t>
            </a:r>
            <a:r>
              <a:rPr lang="en-US" sz="1200" dirty="0" smtClean="0"/>
              <a:t>, </a:t>
            </a:r>
            <a:r>
              <a:rPr lang="en-US" sz="1200" dirty="0" err="1" smtClean="0"/>
              <a:t>HSSFCell</a:t>
            </a:r>
            <a:r>
              <a:rPr lang="en-US" sz="1200" dirty="0" smtClean="0"/>
              <a:t>, etc.</a:t>
            </a:r>
          </a:p>
          <a:p>
            <a:r>
              <a:rPr lang="en-US" sz="1200" dirty="0" smtClean="0"/>
              <a:t>Excel 2007: </a:t>
            </a:r>
            <a:r>
              <a:rPr lang="en-US" sz="1200" dirty="0" err="1" smtClean="0"/>
              <a:t>XSSFWorkbook</a:t>
            </a:r>
            <a:r>
              <a:rPr lang="en-US" sz="1200" dirty="0" smtClean="0"/>
              <a:t>, </a:t>
            </a:r>
            <a:r>
              <a:rPr lang="en-US" sz="1200" dirty="0" err="1" smtClean="0"/>
              <a:t>XSSFSheet</a:t>
            </a:r>
            <a:r>
              <a:rPr lang="en-US" sz="1200" dirty="0" smtClean="0"/>
              <a:t>, </a:t>
            </a:r>
            <a:r>
              <a:rPr lang="en-US" sz="1200" dirty="0" err="1" smtClean="0"/>
              <a:t>XSSFRow</a:t>
            </a:r>
            <a:r>
              <a:rPr lang="en-US" sz="1200" dirty="0" smtClean="0"/>
              <a:t>, </a:t>
            </a:r>
            <a:r>
              <a:rPr lang="en-US" sz="1200" dirty="0" err="1" smtClean="0"/>
              <a:t>XSSFCell</a:t>
            </a:r>
            <a:r>
              <a:rPr lang="en-US" sz="1200" dirty="0" smtClean="0"/>
              <a:t>, etc.</a:t>
            </a:r>
          </a:p>
          <a:p>
            <a:endParaRPr lang="en-US" sz="1200" dirty="0" smtClean="0"/>
          </a:p>
          <a:p>
            <a:r>
              <a:rPr lang="en-US" sz="1200" b="1" u="sng" dirty="0" smtClean="0"/>
              <a:t>Here are the basic steps for writing an Excel file:-</a:t>
            </a:r>
          </a:p>
          <a:p>
            <a:pPr marL="228600" lvl="1" indent="-228600">
              <a:buFont typeface="+mj-lt"/>
              <a:buAutoNum type="arabicPeriod"/>
            </a:pPr>
            <a:r>
              <a:rPr lang="en-US" sz="1200" dirty="0" smtClean="0"/>
              <a:t>Create a Workbook.</a:t>
            </a:r>
          </a:p>
          <a:p>
            <a:pPr marL="228600" lvl="1" indent="-228600">
              <a:buFont typeface="+mj-lt"/>
              <a:buAutoNum type="arabicPeriod"/>
            </a:pPr>
            <a:r>
              <a:rPr lang="en-US" sz="1200" dirty="0" smtClean="0"/>
              <a:t>Create a Sheet.</a:t>
            </a:r>
          </a:p>
          <a:p>
            <a:pPr marL="228600" lvl="1" indent="-228600">
              <a:buFont typeface="+mj-lt"/>
              <a:buAutoNum type="arabicPeriod"/>
            </a:pPr>
            <a:r>
              <a:rPr lang="en-US" sz="1200" dirty="0" smtClean="0"/>
              <a:t>Repeat the following steps until all data is processed:</a:t>
            </a:r>
          </a:p>
          <a:p>
            <a:pPr marL="228600" lvl="1" indent="-228600">
              <a:buFont typeface="+mj-lt"/>
              <a:buAutoNum type="arabicPeriod"/>
            </a:pPr>
            <a:r>
              <a:rPr lang="en-US" sz="1200" dirty="0" smtClean="0"/>
              <a:t>Create a Row.</a:t>
            </a:r>
          </a:p>
          <a:p>
            <a:pPr marL="228600" lvl="1" indent="-228600">
              <a:buFont typeface="+mj-lt"/>
              <a:buAutoNum type="arabicPeriod"/>
            </a:pPr>
            <a:r>
              <a:rPr lang="en-US" sz="1200" dirty="0" smtClean="0"/>
              <a:t>Create Cells in a Row. Apply formatting using </a:t>
            </a:r>
            <a:r>
              <a:rPr lang="en-US" sz="1200" dirty="0" err="1" smtClean="0"/>
              <a:t>CellStyle</a:t>
            </a:r>
            <a:r>
              <a:rPr lang="en-US" sz="1200" dirty="0" smtClean="0"/>
              <a:t>.</a:t>
            </a:r>
          </a:p>
          <a:p>
            <a:pPr marL="228600" lvl="1" indent="-228600">
              <a:buFont typeface="+mj-lt"/>
              <a:buAutoNum type="arabicPeriod"/>
            </a:pPr>
            <a:r>
              <a:rPr lang="en-US" sz="1200" dirty="0" smtClean="0"/>
              <a:t>Write to an </a:t>
            </a:r>
            <a:r>
              <a:rPr lang="en-US" sz="1200" dirty="0" err="1" smtClean="0"/>
              <a:t>OutputStream</a:t>
            </a:r>
            <a:r>
              <a:rPr lang="en-US" sz="1200" dirty="0" smtClean="0"/>
              <a:t>.</a:t>
            </a:r>
          </a:p>
          <a:p>
            <a:pPr marL="228600" lvl="1" indent="-228600">
              <a:buFont typeface="+mj-lt"/>
              <a:buAutoNum type="arabicPeriod"/>
            </a:pPr>
            <a:r>
              <a:rPr lang="en-US" sz="1200" dirty="0" smtClean="0"/>
              <a:t>Close the output stream.</a:t>
            </a:r>
          </a:p>
          <a:p>
            <a:pPr marL="228600" lvl="1" indent="-228600"/>
            <a:endParaRPr lang="en-US" sz="1200" dirty="0" smtClean="0"/>
          </a:p>
          <a:p>
            <a:pPr marL="228600" lvl="1" indent="-228600"/>
            <a:r>
              <a:rPr lang="en-US" sz="1200" b="1" u="sng" dirty="0" smtClean="0"/>
              <a:t>Here are the basic steps for Reading an Excel file:-</a:t>
            </a:r>
          </a:p>
          <a:p>
            <a:pPr marL="228600" indent="-228600">
              <a:buFont typeface="+mj-lt"/>
              <a:buAutoNum type="arabicPeriod"/>
            </a:pPr>
            <a:r>
              <a:rPr lang="en-US" sz="1200" dirty="0" smtClean="0"/>
              <a:t>Create workbook instance from excel sheet</a:t>
            </a:r>
          </a:p>
          <a:p>
            <a:pPr marL="228600" indent="-228600">
              <a:buFont typeface="+mj-lt"/>
              <a:buAutoNum type="arabicPeriod"/>
            </a:pPr>
            <a:r>
              <a:rPr lang="en-US" sz="1200" dirty="0" smtClean="0"/>
              <a:t>Get to the desired sheet</a:t>
            </a:r>
          </a:p>
          <a:p>
            <a:pPr marL="228600" indent="-228600">
              <a:buFont typeface="+mj-lt"/>
              <a:buAutoNum type="arabicPeriod"/>
            </a:pPr>
            <a:r>
              <a:rPr lang="en-US" sz="1200" dirty="0" smtClean="0"/>
              <a:t>Increment row number</a:t>
            </a:r>
          </a:p>
          <a:p>
            <a:pPr marL="228600" indent="-228600">
              <a:buFont typeface="+mj-lt"/>
              <a:buAutoNum type="arabicPeriod"/>
            </a:pPr>
            <a:r>
              <a:rPr lang="en-US" sz="1200" dirty="0" smtClean="0"/>
              <a:t>iterate over all cells in a row</a:t>
            </a:r>
          </a:p>
          <a:p>
            <a:pPr marL="228600" indent="-228600">
              <a:buFont typeface="+mj-lt"/>
              <a:buAutoNum type="arabicPeriod"/>
            </a:pPr>
            <a:r>
              <a:rPr lang="en-US" sz="1200" dirty="0" smtClean="0"/>
              <a:t>repeat step 3 and 4 until all data is read</a:t>
            </a:r>
          </a:p>
          <a:p>
            <a:endParaRPr lang="en-US" sz="1200" dirty="0" smtClean="0">
              <a:latin typeface="+mj-lt"/>
            </a:endParaRPr>
          </a:p>
          <a:p>
            <a:pPr marL="0" lvl="1"/>
            <a:r>
              <a:rPr lang="en-US" sz="1200" b="1" u="sng" dirty="0" smtClean="0"/>
              <a:t>Here are the basic </a:t>
            </a:r>
            <a:r>
              <a:rPr lang="en-US" sz="1200" b="1" u="sng" dirty="0" err="1" smtClean="0"/>
              <a:t>Loginc</a:t>
            </a:r>
            <a:r>
              <a:rPr lang="en-US" sz="1200" b="1" u="sng" dirty="0" smtClean="0"/>
              <a:t> for Reading an Excel file:-</a:t>
            </a:r>
          </a:p>
          <a:p>
            <a:pPr marL="228600" indent="-228600">
              <a:buFont typeface="+mj-lt"/>
              <a:buAutoNum type="arabicPeriod"/>
            </a:pPr>
            <a:r>
              <a:rPr lang="en-US" sz="1200" dirty="0" smtClean="0">
                <a:latin typeface="+mj-lt"/>
              </a:rPr>
              <a:t>We  will get the workbook instance for XLS and takes excel file to read</a:t>
            </a:r>
          </a:p>
          <a:p>
            <a:pPr marL="228600" indent="-228600">
              <a:buFont typeface="+mj-lt"/>
              <a:buAutoNum type="arabicPeriod"/>
            </a:pPr>
            <a:r>
              <a:rPr lang="en-US" sz="1200" dirty="0" smtClean="0">
                <a:latin typeface="+mj-lt"/>
              </a:rPr>
              <a:t>We will pass the name / index of the sheet which starts from '0'.</a:t>
            </a:r>
          </a:p>
          <a:p>
            <a:pPr marL="228600" indent="-228600">
              <a:buFont typeface="+mj-lt"/>
              <a:buAutoNum type="arabicPeriod"/>
            </a:pPr>
            <a:r>
              <a:rPr lang="en-US" sz="1200" dirty="0" smtClean="0">
                <a:latin typeface="+mj-lt"/>
              </a:rPr>
              <a:t>We will iterate all the rows in the sheet</a:t>
            </a:r>
          </a:p>
          <a:p>
            <a:pPr marL="228600" indent="-228600">
              <a:buFont typeface="+mj-lt"/>
              <a:buAutoNum type="arabicPeriod"/>
            </a:pPr>
            <a:r>
              <a:rPr lang="en-US" sz="1200" dirty="0" smtClean="0">
                <a:latin typeface="+mj-lt"/>
              </a:rPr>
              <a:t>We will be iterating all the cells of the current row</a:t>
            </a:r>
          </a:p>
        </p:txBody>
      </p:sp>
      <p:graphicFrame>
        <p:nvGraphicFramePr>
          <p:cNvPr id="5" name="Object 4"/>
          <p:cNvGraphicFramePr>
            <a:graphicFrameLocks noChangeAspect="1"/>
          </p:cNvGraphicFramePr>
          <p:nvPr/>
        </p:nvGraphicFramePr>
        <p:xfrm>
          <a:off x="6238875" y="3257550"/>
          <a:ext cx="1620838" cy="954088"/>
        </p:xfrm>
        <a:graphic>
          <a:graphicData uri="http://schemas.openxmlformats.org/presentationml/2006/ole">
            <mc:AlternateContent xmlns:mc="http://schemas.openxmlformats.org/markup-compatibility/2006">
              <mc:Choice xmlns:v="urn:schemas-microsoft-com:vml" Requires="v">
                <p:oleObj spid="_x0000_s88083" name="Packager Shell Object" showAsIcon="1" r:id="rId3" imgW="1294560" imgH="685800" progId="Package">
                  <p:embed/>
                </p:oleObj>
              </mc:Choice>
              <mc:Fallback>
                <p:oleObj name="Packager Shell Object" showAsIcon="1" r:id="rId3" imgW="1294560" imgH="68580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75" y="3257550"/>
                        <a:ext cx="1620838"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6151563" y="4638675"/>
          <a:ext cx="1717675" cy="858838"/>
        </p:xfrm>
        <a:graphic>
          <a:graphicData uri="http://schemas.openxmlformats.org/presentationml/2006/ole">
            <mc:AlternateContent xmlns:mc="http://schemas.openxmlformats.org/markup-compatibility/2006">
              <mc:Choice xmlns:v="urn:schemas-microsoft-com:vml" Requires="v">
                <p:oleObj spid="_x0000_s88084" name="Packager Shell Object" showAsIcon="1" r:id="rId5" imgW="1167480" imgH="685800" progId="Package">
                  <p:embed/>
                </p:oleObj>
              </mc:Choice>
              <mc:Fallback>
                <p:oleObj name="Packager Shell Object" showAsIcon="1" r:id="rId5" imgW="1167480" imgH="685800" progId="Package">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1563" y="4638675"/>
                        <a:ext cx="1717675"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9.5.1- Java Threading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256193"/>
            <a:ext cx="8686800" cy="66018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u="sng" dirty="0" smtClean="0">
                <a:latin typeface="Calibri" pitchFamily="34" charset="0"/>
                <a:ea typeface="Times New Roman" pitchFamily="18" charset="0"/>
                <a:cs typeface="Times New Roman" pitchFamily="18" charset="0"/>
              </a:rPr>
              <a:t>1</a:t>
            </a: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-Multi-Threading</a:t>
            </a:r>
          </a:p>
          <a:p>
            <a:r>
              <a:rPr lang="en-US" sz="1500" b="1" u="sng" dirty="0" smtClean="0"/>
              <a:t>What are Java Threads?</a:t>
            </a:r>
          </a:p>
          <a:p>
            <a:r>
              <a:rPr lang="en-US" sz="1500" dirty="0" smtClean="0"/>
              <a:t>A thread is a:</a:t>
            </a:r>
          </a:p>
          <a:p>
            <a:pPr>
              <a:buFont typeface="Arial" pitchFamily="34" charset="0"/>
              <a:buChar char="•"/>
            </a:pPr>
            <a:r>
              <a:rPr lang="en-US" sz="1500" dirty="0" smtClean="0"/>
              <a:t>Facility to allow multiple activities within a single process</a:t>
            </a:r>
          </a:p>
          <a:p>
            <a:pPr>
              <a:buFont typeface="Arial" pitchFamily="34" charset="0"/>
              <a:buChar char="•"/>
            </a:pPr>
            <a:r>
              <a:rPr lang="en-US" sz="1500" dirty="0" smtClean="0"/>
              <a:t>Referred as lightweight process</a:t>
            </a:r>
          </a:p>
          <a:p>
            <a:pPr>
              <a:buFont typeface="Arial" pitchFamily="34" charset="0"/>
              <a:buChar char="•"/>
            </a:pPr>
            <a:r>
              <a:rPr lang="en-US" sz="1500" dirty="0" smtClean="0"/>
              <a:t>A thread is a series of executed statements</a:t>
            </a:r>
          </a:p>
          <a:p>
            <a:pPr>
              <a:buFont typeface="Arial" pitchFamily="34" charset="0"/>
              <a:buChar char="•"/>
            </a:pPr>
            <a:r>
              <a:rPr lang="en-US" sz="1500" dirty="0" smtClean="0"/>
              <a:t>Each thread has its own program counter, stack and local variables</a:t>
            </a:r>
          </a:p>
          <a:p>
            <a:pPr>
              <a:buFont typeface="Arial" pitchFamily="34" charset="0"/>
              <a:buChar char="•"/>
            </a:pPr>
            <a:r>
              <a:rPr lang="en-US" sz="1500" dirty="0" smtClean="0"/>
              <a:t>A thread is a nested sequence of method calls</a:t>
            </a:r>
          </a:p>
          <a:p>
            <a:pPr>
              <a:buFont typeface="Arial" pitchFamily="34" charset="0"/>
              <a:buChar char="•"/>
            </a:pPr>
            <a:r>
              <a:rPr lang="en-US" sz="1500" dirty="0" smtClean="0"/>
              <a:t>Its shares memory, files and per-process state</a:t>
            </a:r>
          </a:p>
          <a:p>
            <a:endParaRPr lang="en-US" sz="1500" b="1" u="sng" dirty="0" smtClean="0"/>
          </a:p>
          <a:p>
            <a:r>
              <a:rPr lang="en-US" sz="1500" b="1" u="sng" dirty="0" smtClean="0"/>
              <a:t>What's the need of a thread or why we use Threads?</a:t>
            </a:r>
          </a:p>
          <a:p>
            <a:pPr>
              <a:buFont typeface="Arial" pitchFamily="34" charset="0"/>
              <a:buChar char="•"/>
            </a:pPr>
            <a:r>
              <a:rPr lang="en-US" sz="1500" dirty="0" smtClean="0"/>
              <a:t>To perform asynchronous or background processing</a:t>
            </a:r>
          </a:p>
          <a:p>
            <a:pPr>
              <a:buFont typeface="Arial" pitchFamily="34" charset="0"/>
              <a:buChar char="•"/>
            </a:pPr>
            <a:r>
              <a:rPr lang="en-US" sz="1500" dirty="0" smtClean="0"/>
              <a:t>Increases the responsiveness of GUI applications</a:t>
            </a:r>
          </a:p>
          <a:p>
            <a:pPr>
              <a:buFont typeface="Arial" pitchFamily="34" charset="0"/>
              <a:buChar char="•"/>
            </a:pPr>
            <a:r>
              <a:rPr lang="en-US" sz="1500" dirty="0" smtClean="0"/>
              <a:t>Take advantage of multiprocessor systems</a:t>
            </a:r>
          </a:p>
          <a:p>
            <a:pPr>
              <a:buFont typeface="Arial" pitchFamily="34" charset="0"/>
              <a:buChar char="•"/>
            </a:pPr>
            <a:r>
              <a:rPr lang="en-US" sz="1500" dirty="0" smtClean="0"/>
              <a:t>Simplify program logic when there are multiple independent entities</a:t>
            </a:r>
          </a:p>
          <a:p>
            <a:endParaRPr lang="en-US" sz="1500" dirty="0" smtClean="0"/>
          </a:p>
          <a:p>
            <a:r>
              <a:rPr lang="en-US" sz="1500" b="1" u="sng" dirty="0" smtClean="0"/>
              <a:t>What happens when a thread is invoked?</a:t>
            </a:r>
          </a:p>
          <a:p>
            <a:r>
              <a:rPr lang="en-US" sz="1500" dirty="0" smtClean="0"/>
              <a:t>When a thread is invoked, there will be two paths of execution. One path will execute the thread and the other path will follow the statement after the thread invocation. There will be a separate stack and memory space for each thread.</a:t>
            </a:r>
          </a:p>
          <a:p>
            <a:endParaRPr lang="en-US" sz="1500" dirty="0" smtClean="0"/>
          </a:p>
          <a:p>
            <a:r>
              <a:rPr lang="en-US" sz="1500" b="1" u="sng" dirty="0" smtClean="0"/>
              <a:t>Thread </a:t>
            </a:r>
            <a:r>
              <a:rPr lang="en-US" sz="1500" b="1" u="sng" dirty="0" err="1" smtClean="0"/>
              <a:t>vs</a:t>
            </a:r>
            <a:r>
              <a:rPr lang="en-US" sz="1500" b="1" u="sng" dirty="0" smtClean="0"/>
              <a:t> Process</a:t>
            </a:r>
          </a:p>
          <a:p>
            <a:r>
              <a:rPr lang="en-US" sz="1500" dirty="0" smtClean="0"/>
              <a:t>1) A program in execution is often referred as process. A thread is a subset(part) of the process.</a:t>
            </a:r>
          </a:p>
          <a:p>
            <a:r>
              <a:rPr lang="en-US" sz="1500" dirty="0" smtClean="0"/>
              <a:t>2) A process consists of multiple threads. A thread is a smallest part of the process that can execute concurrently with other parts(threads) of the process.</a:t>
            </a:r>
          </a:p>
          <a:p>
            <a:r>
              <a:rPr lang="en-US" sz="1500" dirty="0" smtClean="0"/>
              <a:t>3) A process is sometime referred as task. A thread is often referred as lightweight process.</a:t>
            </a:r>
          </a:p>
          <a:p>
            <a:r>
              <a:rPr lang="en-US" sz="1500" dirty="0" smtClean="0"/>
              <a:t>4) A process has its own address space. A thread uses the process’s address space and share it with the other threads of that process.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9.5.2- Java Threading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152400" y="10924"/>
            <a:ext cx="88392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400" b="1" dirty="0" smtClean="0"/>
          </a:p>
          <a:p>
            <a:endParaRPr lang="en-US" sz="1400" b="1" dirty="0" smtClean="0"/>
          </a:p>
          <a:p>
            <a:r>
              <a:rPr lang="en-US" sz="1400" b="1" dirty="0" smtClean="0"/>
              <a:t>What is Multi-Threading</a:t>
            </a:r>
          </a:p>
          <a:p>
            <a:r>
              <a:rPr lang="en-US" sz="1400" dirty="0" smtClean="0"/>
              <a:t>Java is a </a:t>
            </a:r>
            <a:r>
              <a:rPr lang="en-US" sz="1400" i="1" dirty="0" smtClean="0"/>
              <a:t>multi-threaded programming language</a:t>
            </a:r>
            <a:r>
              <a:rPr lang="en-US" sz="1400" dirty="0" smtClean="0"/>
              <a:t>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endParaRPr lang="en-US" sz="1400" dirty="0" smtClean="0"/>
          </a:p>
          <a:p>
            <a:r>
              <a:rPr lang="en-US" sz="1400" b="1" u="sng" dirty="0" smtClean="0"/>
              <a:t>Life Cycle of a Thread</a:t>
            </a:r>
          </a:p>
          <a:p>
            <a:r>
              <a:rPr lang="en-US" sz="1400" dirty="0" smtClean="0"/>
              <a:t>A thread goes through various stages in its life cycle. For example, a thread is born, started, runs, and then dies. The following diagram shows the complete life cycle of a thread.</a:t>
            </a:r>
          </a:p>
        </p:txBody>
      </p:sp>
      <p:pic>
        <p:nvPicPr>
          <p:cNvPr id="92165" name="Picture 5" descr="Java Thread"/>
          <p:cNvPicPr>
            <a:picLocks noChangeAspect="1" noChangeArrowheads="1"/>
          </p:cNvPicPr>
          <p:nvPr/>
        </p:nvPicPr>
        <p:blipFill>
          <a:blip r:embed="rId2" cstate="print"/>
          <a:srcRect/>
          <a:stretch>
            <a:fillRect/>
          </a:stretch>
        </p:blipFill>
        <p:spPr bwMode="auto">
          <a:xfrm>
            <a:off x="381000" y="2514600"/>
            <a:ext cx="7620000" cy="2362200"/>
          </a:xfrm>
          <a:prstGeom prst="rect">
            <a:avLst/>
          </a:prstGeom>
          <a:noFill/>
        </p:spPr>
      </p:pic>
      <p:sp>
        <p:nvSpPr>
          <p:cNvPr id="8" name="Rectangle 7"/>
          <p:cNvSpPr/>
          <p:nvPr/>
        </p:nvSpPr>
        <p:spPr>
          <a:xfrm>
            <a:off x="304800" y="4876800"/>
            <a:ext cx="8153400" cy="1600438"/>
          </a:xfrm>
          <a:prstGeom prst="rect">
            <a:avLst/>
          </a:prstGeom>
        </p:spPr>
        <p:txBody>
          <a:bodyPr wrap="square">
            <a:spAutoFit/>
          </a:bodyPr>
          <a:lstStyle/>
          <a:p>
            <a:r>
              <a:rPr lang="en-US" sz="1400" b="1" dirty="0" smtClean="0"/>
              <a:t>Thread creation in Java</a:t>
            </a:r>
          </a:p>
          <a:p>
            <a:endParaRPr lang="en-US" sz="1400" b="1" dirty="0" smtClean="0"/>
          </a:p>
          <a:p>
            <a:r>
              <a:rPr lang="en-US" sz="1400" dirty="0" smtClean="0"/>
              <a:t>Thread implementation in java can be achieved in two ways:</a:t>
            </a:r>
          </a:p>
          <a:p>
            <a:pPr marL="342900" indent="-342900">
              <a:buFont typeface="+mj-lt"/>
              <a:buAutoNum type="arabicPeriod"/>
            </a:pPr>
            <a:r>
              <a:rPr lang="en-US" sz="1400" dirty="0" smtClean="0"/>
              <a:t>Extending the </a:t>
            </a:r>
            <a:r>
              <a:rPr lang="en-US" sz="1400" dirty="0" err="1" smtClean="0"/>
              <a:t>java.lang.Thread</a:t>
            </a:r>
            <a:r>
              <a:rPr lang="en-US" sz="1400" dirty="0" smtClean="0"/>
              <a:t> class</a:t>
            </a:r>
          </a:p>
          <a:p>
            <a:pPr marL="342900" indent="-342900">
              <a:buFont typeface="+mj-lt"/>
              <a:buAutoNum type="arabicPeriod"/>
            </a:pPr>
            <a:r>
              <a:rPr lang="en-US" sz="1400" dirty="0" smtClean="0"/>
              <a:t>Implementing the </a:t>
            </a:r>
            <a:r>
              <a:rPr lang="en-US" sz="1400" dirty="0" err="1" smtClean="0"/>
              <a:t>java.lang.Runnable</a:t>
            </a:r>
            <a:r>
              <a:rPr lang="en-US" sz="1400" dirty="0" smtClean="0"/>
              <a:t> Interface</a:t>
            </a:r>
          </a:p>
          <a:p>
            <a:pPr marL="342900" indent="-342900">
              <a:buFont typeface="+mj-lt"/>
              <a:buAutoNum type="arabicPeriod"/>
            </a:pPr>
            <a:endParaRPr lang="en-US" sz="1400" dirty="0" smtClean="0"/>
          </a:p>
          <a:p>
            <a:r>
              <a:rPr lang="en-US" sz="1400" dirty="0" smtClean="0"/>
              <a:t>Note: The Thread and </a:t>
            </a:r>
            <a:r>
              <a:rPr lang="en-US" sz="1400" dirty="0" err="1" smtClean="0"/>
              <a:t>Runnable</a:t>
            </a:r>
            <a:r>
              <a:rPr lang="en-US" sz="1400" dirty="0" smtClean="0"/>
              <a:t> are available in the   </a:t>
            </a:r>
            <a:r>
              <a:rPr lang="en-US" sz="1400" dirty="0" err="1" smtClean="0"/>
              <a:t>java.lang</a:t>
            </a:r>
            <a:r>
              <a:rPr lang="en-US" sz="1400" dirty="0" smtClean="0"/>
              <a:t>.* package</a:t>
            </a:r>
            <a:endParaRPr lang="en-US" sz="1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10-Introduction to </a:t>
            </a:r>
            <a:r>
              <a:rPr lang="en-US" sz="3200" dirty="0" err="1" smtClean="0"/>
              <a:t>TestNG</a:t>
            </a:r>
            <a:endParaRPr lang="en-US" sz="1600" dirty="0" smtClean="0"/>
          </a:p>
          <a:p>
            <a:r>
              <a:rPr lang="en-US" sz="1600" dirty="0" smtClean="0"/>
              <a:t>	</a:t>
            </a:r>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9.1.3-</a:t>
            </a:r>
            <a:r>
              <a:rPr lang="en-US" sz="3200" b="1" u="sng" dirty="0" smtClean="0"/>
              <a:t>Java - OOP Concepts </a:t>
            </a:r>
            <a:endParaRPr lang="en-US" sz="3000" b="1" u="sng" dirty="0"/>
          </a:p>
        </p:txBody>
      </p:sp>
      <p:sp>
        <p:nvSpPr>
          <p:cNvPr id="21505" name="Rectangle 1"/>
          <p:cNvSpPr>
            <a:spLocks noChangeArrowheads="1"/>
          </p:cNvSpPr>
          <p:nvPr/>
        </p:nvSpPr>
        <p:spPr bwMode="auto">
          <a:xfrm>
            <a:off x="228600" y="838200"/>
            <a:ext cx="5334000" cy="32624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000" b="1" u="sng" dirty="0" smtClean="0"/>
              <a:t>2-Instance Variables</a:t>
            </a:r>
          </a:p>
          <a:p>
            <a:pPr>
              <a:buFont typeface="Arial" pitchFamily="34" charset="0"/>
              <a:buChar char="•"/>
            </a:pPr>
            <a:r>
              <a:rPr lang="en-US" sz="1000" dirty="0" smtClean="0"/>
              <a:t>Instance variables are declared in a class, but outside a method, constructor or any block.</a:t>
            </a:r>
          </a:p>
          <a:p>
            <a:pPr>
              <a:buFont typeface="Arial" pitchFamily="34" charset="0"/>
              <a:buChar char="•"/>
            </a:pPr>
            <a:r>
              <a:rPr lang="en-US" sz="1000" dirty="0" smtClean="0"/>
              <a:t>When a space is allocated for an object in the heap, a slot for each instance variable value is created.</a:t>
            </a:r>
          </a:p>
          <a:p>
            <a:pPr>
              <a:buFont typeface="Arial" pitchFamily="34" charset="0"/>
              <a:buChar char="•"/>
            </a:pPr>
            <a:r>
              <a:rPr lang="en-US" sz="1000" dirty="0" smtClean="0"/>
              <a:t>Instance variables are created when an object is created with the use of the keyword 'new' and destroyed when the object is destroyed.</a:t>
            </a:r>
          </a:p>
          <a:p>
            <a:pPr>
              <a:buFont typeface="Arial" pitchFamily="34" charset="0"/>
              <a:buChar char="•"/>
            </a:pPr>
            <a:r>
              <a:rPr lang="en-US" sz="1000" dirty="0" smtClean="0"/>
              <a:t>Instance variables hold values that must be referenced by more than one method, constructor or block, or essential parts of an object's state that must be present throughout the class.</a:t>
            </a:r>
          </a:p>
          <a:p>
            <a:pPr>
              <a:buFont typeface="Arial" pitchFamily="34" charset="0"/>
              <a:buChar char="•"/>
            </a:pPr>
            <a:r>
              <a:rPr lang="en-US" sz="1000" dirty="0" smtClean="0"/>
              <a:t>Instance variables can be declared in class level before or after use.</a:t>
            </a:r>
          </a:p>
          <a:p>
            <a:pPr>
              <a:buFont typeface="Arial" pitchFamily="34" charset="0"/>
              <a:buChar char="•"/>
            </a:pPr>
            <a:r>
              <a:rPr lang="en-US" sz="1000" dirty="0" smtClean="0"/>
              <a:t>Access modifiers can be given for instance variables.</a:t>
            </a:r>
          </a:p>
          <a:p>
            <a:pPr>
              <a:buFont typeface="Arial" pitchFamily="34" charset="0"/>
              <a:buChar char="•"/>
            </a:pPr>
            <a:r>
              <a:rPr lang="en-US" sz="1000" dirty="0" smtClean="0"/>
              <a:t>The instance variables are visible for all methods, constructors and block in the class. Normally, it is recommended to make these variables private (access level). However, visibility for subclasses can be given for these variables with the use of access modifiers.</a:t>
            </a:r>
          </a:p>
          <a:p>
            <a:pPr>
              <a:buFont typeface="Arial" pitchFamily="34" charset="0"/>
              <a:buChar char="•"/>
            </a:pPr>
            <a:r>
              <a:rPr lang="en-US" sz="1000" dirty="0" smtClean="0"/>
              <a:t>Instance variables have default values. For numbers, the default value is 0, for Booleans it is false, and for object references it is null. Values can be assigned during the declaration or within the constructor.</a:t>
            </a:r>
          </a:p>
          <a:p>
            <a:pPr>
              <a:buFont typeface="Arial" pitchFamily="34" charset="0"/>
              <a:buChar char="•"/>
            </a:pPr>
            <a:r>
              <a:rPr lang="en-US" sz="1000" dirty="0" smtClean="0"/>
              <a:t>Instance variables can be accessed directly by calling the variable name inside the class. However, within static methods (when instance variables are given accessibility), they should be called using the fully qualified name. </a:t>
            </a:r>
            <a:r>
              <a:rPr lang="en-US" sz="1000" i="1" dirty="0" err="1" smtClean="0"/>
              <a:t>ObjectReference.VariableName</a:t>
            </a:r>
            <a:r>
              <a:rPr lang="en-US" sz="1000" dirty="0" smtClean="0"/>
              <a:t>.</a:t>
            </a:r>
          </a:p>
          <a:p>
            <a:endParaRPr lang="en-US" sz="600" dirty="0" smtClean="0">
              <a:latin typeface="Arial" pitchFamily="34" charset="0"/>
              <a:cs typeface="Arial" pitchFamily="34" charset="0"/>
            </a:endParaRPr>
          </a:p>
        </p:txBody>
      </p:sp>
      <p:sp>
        <p:nvSpPr>
          <p:cNvPr id="12" name="Rectangle 11"/>
          <p:cNvSpPr/>
          <p:nvPr/>
        </p:nvSpPr>
        <p:spPr>
          <a:xfrm>
            <a:off x="5486400" y="457200"/>
            <a:ext cx="3505200" cy="5632311"/>
          </a:xfrm>
          <a:prstGeom prst="rect">
            <a:avLst/>
          </a:prstGeom>
        </p:spPr>
        <p:txBody>
          <a:bodyPr wrap="square">
            <a:spAutoFit/>
          </a:bodyPr>
          <a:lstStyle/>
          <a:p>
            <a:r>
              <a:rPr lang="en-US" sz="1000" b="1" u="sng" dirty="0" smtClean="0"/>
              <a:t>Example-2</a:t>
            </a:r>
          </a:p>
          <a:p>
            <a:r>
              <a:rPr lang="en-US" sz="1000" dirty="0" smtClean="0"/>
              <a:t>import java.io.*;</a:t>
            </a:r>
          </a:p>
          <a:p>
            <a:r>
              <a:rPr lang="en-US" sz="1000" dirty="0" smtClean="0"/>
              <a:t>public class Employee </a:t>
            </a:r>
          </a:p>
          <a:p>
            <a:r>
              <a:rPr lang="en-US" sz="1000" dirty="0" smtClean="0"/>
              <a:t>{</a:t>
            </a:r>
          </a:p>
          <a:p>
            <a:r>
              <a:rPr lang="en-US" sz="1000" dirty="0" smtClean="0"/>
              <a:t>   // this instance variable is visible for any child class.</a:t>
            </a:r>
          </a:p>
          <a:p>
            <a:r>
              <a:rPr lang="en-US" sz="1000" dirty="0" smtClean="0"/>
              <a:t>   public String name;</a:t>
            </a:r>
          </a:p>
          <a:p>
            <a:endParaRPr lang="en-US" sz="1000" dirty="0" smtClean="0"/>
          </a:p>
          <a:p>
            <a:r>
              <a:rPr lang="en-US" sz="1000" dirty="0" smtClean="0"/>
              <a:t>   // salary  variable is visible in Employee class only.</a:t>
            </a:r>
          </a:p>
          <a:p>
            <a:r>
              <a:rPr lang="en-US" sz="1000" dirty="0" smtClean="0"/>
              <a:t>   private double salary;</a:t>
            </a:r>
          </a:p>
          <a:p>
            <a:endParaRPr lang="en-US" sz="1000" dirty="0" smtClean="0"/>
          </a:p>
          <a:p>
            <a:r>
              <a:rPr lang="en-US" sz="1000" dirty="0" smtClean="0"/>
              <a:t>   // The name variable is assigned in the constructor.</a:t>
            </a:r>
          </a:p>
          <a:p>
            <a:r>
              <a:rPr lang="en-US" sz="1000" dirty="0" smtClean="0"/>
              <a:t>   public Employee (String </a:t>
            </a:r>
            <a:r>
              <a:rPr lang="en-US" sz="1000" dirty="0" err="1" smtClean="0"/>
              <a:t>empName</a:t>
            </a:r>
            <a:r>
              <a:rPr lang="en-US" sz="1000" dirty="0" smtClean="0"/>
              <a:t>) </a:t>
            </a:r>
          </a:p>
          <a:p>
            <a:r>
              <a:rPr lang="en-US" sz="1000" dirty="0" smtClean="0"/>
              <a:t>   {</a:t>
            </a:r>
          </a:p>
          <a:p>
            <a:r>
              <a:rPr lang="en-US" sz="1000" dirty="0" smtClean="0"/>
              <a:t>      name = </a:t>
            </a:r>
            <a:r>
              <a:rPr lang="en-US" sz="1000" dirty="0" err="1" smtClean="0"/>
              <a:t>empName</a:t>
            </a:r>
            <a:r>
              <a:rPr lang="en-US" sz="1000" dirty="0" smtClean="0"/>
              <a:t>;</a:t>
            </a:r>
          </a:p>
          <a:p>
            <a:r>
              <a:rPr lang="en-US" sz="1000" dirty="0" smtClean="0"/>
              <a:t>   }</a:t>
            </a:r>
          </a:p>
          <a:p>
            <a:endParaRPr lang="en-US" sz="1000" dirty="0" smtClean="0"/>
          </a:p>
          <a:p>
            <a:r>
              <a:rPr lang="en-US" sz="1000" dirty="0" smtClean="0"/>
              <a:t>   // The salary variable is assigned a value.</a:t>
            </a:r>
          </a:p>
          <a:p>
            <a:r>
              <a:rPr lang="en-US" sz="1000" dirty="0" smtClean="0"/>
              <a:t>   public void </a:t>
            </a:r>
            <a:r>
              <a:rPr lang="en-US" sz="1000" dirty="0" err="1" smtClean="0"/>
              <a:t>setSalary</a:t>
            </a:r>
            <a:r>
              <a:rPr lang="en-US" sz="1000" dirty="0" smtClean="0"/>
              <a:t>(double </a:t>
            </a:r>
            <a:r>
              <a:rPr lang="en-US" sz="1000" dirty="0" err="1" smtClean="0"/>
              <a:t>empSal</a:t>
            </a:r>
            <a:r>
              <a:rPr lang="en-US" sz="1000" dirty="0" smtClean="0"/>
              <a:t>) </a:t>
            </a:r>
          </a:p>
          <a:p>
            <a:r>
              <a:rPr lang="en-US" sz="1000" dirty="0" smtClean="0"/>
              <a:t>   {</a:t>
            </a:r>
          </a:p>
          <a:p>
            <a:r>
              <a:rPr lang="en-US" sz="1000" dirty="0" smtClean="0"/>
              <a:t>      salary = </a:t>
            </a:r>
            <a:r>
              <a:rPr lang="en-US" sz="1000" dirty="0" err="1" smtClean="0"/>
              <a:t>empSal</a:t>
            </a:r>
            <a:r>
              <a:rPr lang="en-US" sz="1000" dirty="0" smtClean="0"/>
              <a:t>;</a:t>
            </a:r>
          </a:p>
          <a:p>
            <a:r>
              <a:rPr lang="en-US" sz="1000" dirty="0" smtClean="0"/>
              <a:t>   }</a:t>
            </a:r>
          </a:p>
          <a:p>
            <a:endParaRPr lang="en-US" sz="1000" dirty="0" smtClean="0"/>
          </a:p>
          <a:p>
            <a:r>
              <a:rPr lang="en-US" sz="1000" dirty="0" smtClean="0"/>
              <a:t>   // This method prints the employee details.</a:t>
            </a:r>
          </a:p>
          <a:p>
            <a:r>
              <a:rPr lang="en-US" sz="1000" dirty="0" smtClean="0"/>
              <a:t>   public void </a:t>
            </a:r>
            <a:r>
              <a:rPr lang="en-US" sz="1000" dirty="0" err="1" smtClean="0"/>
              <a:t>printEmp</a:t>
            </a:r>
            <a:r>
              <a:rPr lang="en-US" sz="1000" dirty="0" smtClean="0"/>
              <a:t>() </a:t>
            </a:r>
          </a:p>
          <a:p>
            <a:r>
              <a:rPr lang="en-US" sz="1000" dirty="0" smtClean="0"/>
              <a:t>   {</a:t>
            </a:r>
          </a:p>
          <a:p>
            <a:r>
              <a:rPr lang="en-US" sz="1000" dirty="0" smtClean="0"/>
              <a:t>      </a:t>
            </a:r>
            <a:r>
              <a:rPr lang="en-US" sz="1000" dirty="0" err="1" smtClean="0"/>
              <a:t>System.out.println</a:t>
            </a:r>
            <a:r>
              <a:rPr lang="en-US" sz="1000" dirty="0" smtClean="0"/>
              <a:t>("name  : " + name );</a:t>
            </a:r>
          </a:p>
          <a:p>
            <a:r>
              <a:rPr lang="en-US" sz="1000" dirty="0" smtClean="0"/>
              <a:t>      </a:t>
            </a:r>
            <a:r>
              <a:rPr lang="en-US" sz="1000" dirty="0" err="1" smtClean="0"/>
              <a:t>System.out.println</a:t>
            </a:r>
            <a:r>
              <a:rPr lang="en-US" sz="1000" dirty="0" smtClean="0"/>
              <a:t>("salary :" + salary);</a:t>
            </a:r>
          </a:p>
          <a:p>
            <a:r>
              <a:rPr lang="en-US" sz="1000" dirty="0" smtClean="0"/>
              <a:t>   }</a:t>
            </a:r>
          </a:p>
          <a:p>
            <a:endParaRPr lang="en-US" sz="1000" dirty="0" smtClean="0"/>
          </a:p>
          <a:p>
            <a:r>
              <a:rPr lang="en-US" sz="1000" dirty="0" smtClean="0"/>
              <a:t>   public static void main(String </a:t>
            </a:r>
            <a:r>
              <a:rPr lang="en-US" sz="1000" dirty="0" err="1" smtClean="0"/>
              <a:t>args</a:t>
            </a:r>
            <a:r>
              <a:rPr lang="en-US" sz="1000" dirty="0" smtClean="0"/>
              <a:t>[]) </a:t>
            </a:r>
          </a:p>
          <a:p>
            <a:r>
              <a:rPr lang="en-US" sz="1000" dirty="0" smtClean="0"/>
              <a:t>   {</a:t>
            </a:r>
          </a:p>
          <a:p>
            <a:r>
              <a:rPr lang="en-US" sz="1000" dirty="0" smtClean="0"/>
              <a:t>      Employee </a:t>
            </a:r>
            <a:r>
              <a:rPr lang="en-US" sz="1000" dirty="0" err="1" smtClean="0"/>
              <a:t>empOne</a:t>
            </a:r>
            <a:r>
              <a:rPr lang="en-US" sz="1000" dirty="0" smtClean="0"/>
              <a:t> = new Employee("</a:t>
            </a:r>
            <a:r>
              <a:rPr lang="en-US" sz="1000" dirty="0" err="1" smtClean="0"/>
              <a:t>Ransika</a:t>
            </a:r>
            <a:r>
              <a:rPr lang="en-US" sz="1000" dirty="0" smtClean="0"/>
              <a:t>");</a:t>
            </a:r>
          </a:p>
          <a:p>
            <a:r>
              <a:rPr lang="en-US" sz="1000" dirty="0" smtClean="0"/>
              <a:t>      </a:t>
            </a:r>
            <a:r>
              <a:rPr lang="en-US" sz="1000" dirty="0" err="1" smtClean="0"/>
              <a:t>empOne.setSalary</a:t>
            </a:r>
            <a:r>
              <a:rPr lang="en-US" sz="1000" dirty="0" smtClean="0"/>
              <a:t>(1000);</a:t>
            </a:r>
          </a:p>
          <a:p>
            <a:r>
              <a:rPr lang="en-US" sz="1000" dirty="0" smtClean="0"/>
              <a:t>      </a:t>
            </a:r>
            <a:r>
              <a:rPr lang="en-US" sz="1000" dirty="0" err="1" smtClean="0"/>
              <a:t>empOne.printEmp</a:t>
            </a:r>
            <a:r>
              <a:rPr lang="en-US" sz="1000" dirty="0" smtClean="0"/>
              <a:t>();</a:t>
            </a:r>
          </a:p>
          <a:p>
            <a:r>
              <a:rPr lang="en-US" sz="1000" dirty="0" smtClean="0"/>
              <a:t>   }</a:t>
            </a:r>
          </a:p>
          <a:p>
            <a:r>
              <a:rPr lang="en-US" sz="1000" dirty="0" smtClean="0"/>
              <a:t>}</a:t>
            </a:r>
            <a:endParaRPr lang="en-US" sz="1000" dirty="0"/>
          </a:p>
        </p:txBody>
      </p:sp>
      <p:sp>
        <p:nvSpPr>
          <p:cNvPr id="14" name="Rectangle 13"/>
          <p:cNvSpPr/>
          <p:nvPr/>
        </p:nvSpPr>
        <p:spPr>
          <a:xfrm>
            <a:off x="609600" y="4800600"/>
            <a:ext cx="2971800" cy="553998"/>
          </a:xfrm>
          <a:prstGeom prst="rect">
            <a:avLst/>
          </a:prstGeom>
        </p:spPr>
        <p:txBody>
          <a:bodyPr wrap="square">
            <a:spAutoFit/>
          </a:bodyPr>
          <a:lstStyle/>
          <a:p>
            <a:r>
              <a:rPr lang="en-US" sz="1000" b="1" u="sng" dirty="0" smtClean="0"/>
              <a:t>Output</a:t>
            </a:r>
          </a:p>
          <a:p>
            <a:r>
              <a:rPr lang="en-US" sz="1000" dirty="0" smtClean="0"/>
              <a:t>name : </a:t>
            </a:r>
            <a:r>
              <a:rPr lang="en-US" sz="1000" dirty="0" err="1" smtClean="0"/>
              <a:t>Ransika</a:t>
            </a:r>
            <a:r>
              <a:rPr lang="en-US" sz="1000" dirty="0" smtClean="0"/>
              <a:t> </a:t>
            </a:r>
          </a:p>
          <a:p>
            <a:r>
              <a:rPr lang="en-US" sz="1000" dirty="0" smtClean="0"/>
              <a:t>salary :1000.0</a:t>
            </a:r>
            <a:endParaRPr lang="en-US" sz="1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10.1-Java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479542"/>
            <a:ext cx="8991600" cy="43858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400" b="1" u="sng" dirty="0" err="1" smtClean="0">
                <a:latin typeface="+mj-lt"/>
                <a:cs typeface="Arial" pitchFamily="34" charset="0"/>
              </a:rPr>
              <a:t>TestNG</a:t>
            </a:r>
            <a:endParaRPr lang="en-US" b="1" u="sng" dirty="0" smtClean="0">
              <a:latin typeface="+mj-lt"/>
              <a:cs typeface="Arial" pitchFamily="34" charset="0"/>
            </a:endParaRPr>
          </a:p>
          <a:p>
            <a:r>
              <a:rPr lang="en-US" sz="1500" dirty="0" err="1" smtClean="0">
                <a:latin typeface="+mj-lt"/>
              </a:rPr>
              <a:t>TestNG</a:t>
            </a:r>
            <a:r>
              <a:rPr lang="en-US" sz="1500" dirty="0" smtClean="0">
                <a:latin typeface="+mj-lt"/>
              </a:rPr>
              <a:t> is a testing framework inspired from </a:t>
            </a:r>
            <a:r>
              <a:rPr lang="en-US" sz="1500" dirty="0" err="1" smtClean="0">
                <a:latin typeface="+mj-lt"/>
              </a:rPr>
              <a:t>JUnit</a:t>
            </a:r>
            <a:r>
              <a:rPr lang="en-US" sz="1500" dirty="0" smtClean="0">
                <a:latin typeface="+mj-lt"/>
              </a:rPr>
              <a:t> and </a:t>
            </a:r>
            <a:r>
              <a:rPr lang="en-US" sz="1500" dirty="0" err="1" smtClean="0">
                <a:latin typeface="+mj-lt"/>
              </a:rPr>
              <a:t>NUnit</a:t>
            </a:r>
            <a:r>
              <a:rPr lang="en-US" sz="1500" dirty="0" smtClean="0">
                <a:latin typeface="+mj-lt"/>
              </a:rPr>
              <a:t> but introducing some new functionality that make it more powerful and easier to use.</a:t>
            </a:r>
          </a:p>
          <a:p>
            <a:endParaRPr lang="en-US" sz="1500" dirty="0" smtClean="0">
              <a:latin typeface="+mj-lt"/>
            </a:endParaRPr>
          </a:p>
          <a:p>
            <a:r>
              <a:rPr lang="en-US" sz="1500" dirty="0" smtClean="0">
                <a:latin typeface="+mj-lt"/>
              </a:rPr>
              <a:t>It is an open source automated testing framework; where NG of </a:t>
            </a:r>
            <a:r>
              <a:rPr lang="en-US" sz="1500" dirty="0" err="1" smtClean="0">
                <a:latin typeface="+mj-lt"/>
              </a:rPr>
              <a:t>TestNG</a:t>
            </a:r>
            <a:r>
              <a:rPr lang="en-US" sz="1500" dirty="0" smtClean="0">
                <a:latin typeface="+mj-lt"/>
              </a:rPr>
              <a:t> means Next Generation. </a:t>
            </a:r>
            <a:r>
              <a:rPr lang="en-US" sz="1500" dirty="0" err="1" smtClean="0">
                <a:latin typeface="+mj-lt"/>
              </a:rPr>
              <a:t>TestNG</a:t>
            </a:r>
            <a:r>
              <a:rPr lang="en-US" sz="1500" dirty="0" smtClean="0">
                <a:latin typeface="+mj-lt"/>
              </a:rPr>
              <a:t> is similar to </a:t>
            </a:r>
            <a:r>
              <a:rPr lang="en-US" sz="1500" dirty="0" err="1" smtClean="0">
                <a:latin typeface="+mj-lt"/>
              </a:rPr>
              <a:t>JUnit</a:t>
            </a:r>
            <a:r>
              <a:rPr lang="en-US" sz="1500" dirty="0" smtClean="0">
                <a:latin typeface="+mj-lt"/>
              </a:rPr>
              <a:t> but it is much more powerful than </a:t>
            </a:r>
            <a:r>
              <a:rPr lang="en-US" sz="1500" dirty="0" err="1" smtClean="0">
                <a:latin typeface="+mj-lt"/>
              </a:rPr>
              <a:t>JUnit</a:t>
            </a:r>
            <a:r>
              <a:rPr lang="en-US" sz="1500" dirty="0" smtClean="0">
                <a:latin typeface="+mj-lt"/>
              </a:rPr>
              <a:t> but still it’s inspired by </a:t>
            </a:r>
            <a:r>
              <a:rPr lang="en-US" sz="1500" dirty="0" err="1" smtClean="0">
                <a:latin typeface="+mj-lt"/>
              </a:rPr>
              <a:t>JUnit</a:t>
            </a:r>
            <a:r>
              <a:rPr lang="en-US" sz="1500" dirty="0" smtClean="0">
                <a:latin typeface="+mj-lt"/>
              </a:rPr>
              <a:t>. It is designed to be better than </a:t>
            </a:r>
            <a:r>
              <a:rPr lang="en-US" sz="1500" dirty="0" err="1" smtClean="0">
                <a:latin typeface="+mj-lt"/>
              </a:rPr>
              <a:t>JUnit</a:t>
            </a:r>
            <a:r>
              <a:rPr lang="en-US" sz="1500" dirty="0" smtClean="0">
                <a:latin typeface="+mj-lt"/>
              </a:rPr>
              <a:t>, especially when testing integrated classes. Pay special thanks to Cedric </a:t>
            </a:r>
            <a:r>
              <a:rPr lang="en-US" sz="1500" dirty="0" err="1" smtClean="0">
                <a:latin typeface="+mj-lt"/>
              </a:rPr>
              <a:t>Beust</a:t>
            </a:r>
            <a:r>
              <a:rPr lang="en-US" sz="1500" dirty="0" smtClean="0">
                <a:latin typeface="+mj-lt"/>
              </a:rPr>
              <a:t> who is the creator of </a:t>
            </a:r>
            <a:r>
              <a:rPr lang="en-US" sz="1500" dirty="0" err="1" smtClean="0">
                <a:latin typeface="+mj-lt"/>
              </a:rPr>
              <a:t>TestNG</a:t>
            </a:r>
            <a:r>
              <a:rPr lang="en-US" sz="1500" dirty="0" smtClean="0">
                <a:latin typeface="+mj-lt"/>
              </a:rPr>
              <a:t>.</a:t>
            </a:r>
          </a:p>
          <a:p>
            <a:endParaRPr lang="en-US" sz="1500" dirty="0" smtClean="0">
              <a:latin typeface="+mj-lt"/>
            </a:endParaRPr>
          </a:p>
          <a:p>
            <a:r>
              <a:rPr lang="en-US" sz="1500" dirty="0" err="1" smtClean="0">
                <a:latin typeface="+mj-lt"/>
              </a:rPr>
              <a:t>TestNG</a:t>
            </a:r>
            <a:r>
              <a:rPr lang="en-US" sz="1500" dirty="0" smtClean="0">
                <a:latin typeface="+mj-lt"/>
              </a:rPr>
              <a:t> eliminates most of the limitations of the older framework and gives the developer the ability to write more flexible and powerful tests with help of easy annotations, grouping, sequencing &amp; </a:t>
            </a:r>
            <a:r>
              <a:rPr lang="en-US" sz="1500" dirty="0" err="1" smtClean="0">
                <a:latin typeface="+mj-lt"/>
              </a:rPr>
              <a:t>parametrizing</a:t>
            </a:r>
            <a:r>
              <a:rPr lang="en-US" sz="1500" dirty="0" smtClean="0">
                <a:latin typeface="+mj-lt"/>
              </a:rPr>
              <a:t>.</a:t>
            </a:r>
          </a:p>
          <a:p>
            <a:r>
              <a:rPr lang="en-US" sz="1500" dirty="0" smtClean="0">
                <a:latin typeface="+mj-lt"/>
              </a:rPr>
              <a:t> </a:t>
            </a:r>
          </a:p>
          <a:p>
            <a:r>
              <a:rPr lang="en-US" sz="1500" b="1" u="sng" dirty="0" smtClean="0">
                <a:latin typeface="+mj-lt"/>
              </a:rPr>
              <a:t>JUnit4 and </a:t>
            </a:r>
            <a:r>
              <a:rPr lang="en-US" sz="1500" b="1" u="sng" dirty="0" err="1" smtClean="0">
                <a:latin typeface="+mj-lt"/>
              </a:rPr>
              <a:t>TestNG</a:t>
            </a:r>
            <a:r>
              <a:rPr lang="en-US" sz="1500" b="1" u="sng" dirty="0" smtClean="0">
                <a:latin typeface="+mj-lt"/>
              </a:rPr>
              <a:t> Feature comparison</a:t>
            </a:r>
          </a:p>
          <a:p>
            <a:r>
              <a:rPr lang="en-US" sz="1500" dirty="0" smtClean="0">
                <a:latin typeface="+mj-lt"/>
              </a:rPr>
              <a:t>Both </a:t>
            </a:r>
            <a:r>
              <a:rPr lang="en-US" sz="1500" dirty="0" err="1" smtClean="0">
                <a:latin typeface="+mj-lt"/>
              </a:rPr>
              <a:t>TestNG</a:t>
            </a:r>
            <a:r>
              <a:rPr lang="en-US" sz="1500" dirty="0" smtClean="0">
                <a:latin typeface="+mj-lt"/>
              </a:rPr>
              <a:t> and JUnit4 looks similar, except one or two features. Let's have a comparison between the two to quickly decide, which technology is more </a:t>
            </a:r>
            <a:r>
              <a:rPr lang="en-US" sz="1500" dirty="0" err="1" smtClean="0">
                <a:latin typeface="+mj-lt"/>
              </a:rPr>
              <a:t>favourable</a:t>
            </a:r>
            <a:r>
              <a:rPr lang="en-US" sz="1500" dirty="0" smtClean="0">
                <a:latin typeface="+mj-lt"/>
              </a:rPr>
              <a:t> for unit testing. Below table highlights the features supported by both:</a:t>
            </a:r>
          </a:p>
          <a:p>
            <a:endParaRPr lang="en-US" sz="1500" dirty="0" smtClean="0">
              <a:latin typeface="+mj-lt"/>
            </a:endParaRPr>
          </a:p>
          <a:p>
            <a:endParaRPr lang="en-US" sz="1500" dirty="0" smtClean="0">
              <a:latin typeface="+mj-lt"/>
            </a:endParaRPr>
          </a:p>
          <a:p>
            <a:endParaRPr lang="en-US" sz="1500" dirty="0" smtClean="0">
              <a:latin typeface="+mj-lt"/>
            </a:endParaRPr>
          </a:p>
        </p:txBody>
      </p:sp>
      <p:pic>
        <p:nvPicPr>
          <p:cNvPr id="66565" name="Picture 5" descr="JUnit Vs TestNG"/>
          <p:cNvPicPr>
            <a:picLocks noChangeAspect="1" noChangeArrowheads="1"/>
          </p:cNvPicPr>
          <p:nvPr/>
        </p:nvPicPr>
        <p:blipFill>
          <a:blip r:embed="rId2" cstate="print"/>
          <a:srcRect/>
          <a:stretch>
            <a:fillRect/>
          </a:stretch>
        </p:blipFill>
        <p:spPr bwMode="auto">
          <a:xfrm>
            <a:off x="1752600" y="4267200"/>
            <a:ext cx="6172200" cy="2143125"/>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10.1-Java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6" name="Table 5"/>
          <p:cNvGraphicFramePr>
            <a:graphicFrameLocks noGrp="1"/>
          </p:cNvGraphicFramePr>
          <p:nvPr/>
        </p:nvGraphicFramePr>
        <p:xfrm>
          <a:off x="152400" y="685800"/>
          <a:ext cx="8839200" cy="5973300"/>
        </p:xfrm>
        <a:graphic>
          <a:graphicData uri="http://schemas.openxmlformats.org/drawingml/2006/table">
            <a:tbl>
              <a:tblPr/>
              <a:tblGrid>
                <a:gridCol w="391115">
                  <a:extLst>
                    <a:ext uri="{9D8B030D-6E8A-4147-A177-3AD203B41FA5}">
                      <a16:colId xmlns:a16="http://schemas.microsoft.com/office/drawing/2014/main" val="20000"/>
                    </a:ext>
                  </a:extLst>
                </a:gridCol>
                <a:gridCol w="3520035">
                  <a:extLst>
                    <a:ext uri="{9D8B030D-6E8A-4147-A177-3AD203B41FA5}">
                      <a16:colId xmlns:a16="http://schemas.microsoft.com/office/drawing/2014/main" val="20001"/>
                    </a:ext>
                  </a:extLst>
                </a:gridCol>
                <a:gridCol w="271825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133559">
                <a:tc>
                  <a:txBody>
                    <a:bodyPr/>
                    <a:lstStyle/>
                    <a:p>
                      <a:pPr algn="l" fontAlgn="t"/>
                      <a:r>
                        <a:rPr lang="en-US" sz="1500" b="1" dirty="0"/>
                        <a:t>S.N.</a:t>
                      </a:r>
                      <a:endParaRPr lang="en-US" sz="1500" dirty="0"/>
                    </a:p>
                  </a:txBody>
                  <a:tcPr marL="23850" marR="23850" marT="23850" marB="23850">
                    <a:lnL w="12700" cap="flat" cmpd="sng" algn="ctr">
                      <a:solidFill>
                        <a:srgbClr val="E02271"/>
                      </a:solidFill>
                      <a:prstDash val="solid"/>
                      <a:round/>
                      <a:headEnd type="none" w="med" len="med"/>
                      <a:tailEnd type="none" w="med" len="med"/>
                    </a:lnL>
                    <a:lnR w="12700" cap="flat" cmpd="sng" algn="ctr">
                      <a:solidFill>
                        <a:srgbClr val="D025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dirty="0"/>
                        <a:t>Description</a:t>
                      </a:r>
                      <a:endParaRPr lang="en-US" sz="1500" dirty="0"/>
                    </a:p>
                  </a:txBody>
                  <a:tcPr marL="23850" marR="23850" marT="23850" marB="23850">
                    <a:lnL w="12700" cap="flat" cmpd="sng" algn="ctr">
                      <a:solidFill>
                        <a:srgbClr val="D02571"/>
                      </a:solidFill>
                      <a:prstDash val="solid"/>
                      <a:round/>
                      <a:headEnd type="none" w="med" len="med"/>
                      <a:tailEnd type="none" w="med" len="med"/>
                    </a:lnL>
                    <a:lnR w="12700" cap="flat" cmpd="sng" algn="ctr">
                      <a:solidFill>
                        <a:srgbClr val="9021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a:t>TestNG</a:t>
                      </a:r>
                      <a:endParaRPr lang="en-US" sz="1500"/>
                    </a:p>
                  </a:txBody>
                  <a:tcPr marL="23850" marR="23850" marT="23850" marB="23850">
                    <a:lnL w="12700" cap="flat" cmpd="sng" algn="ctr">
                      <a:solidFill>
                        <a:srgbClr val="902171"/>
                      </a:solidFill>
                      <a:prstDash val="solid"/>
                      <a:round/>
                      <a:headEnd type="none" w="med" len="med"/>
                      <a:tailEnd type="none" w="med" len="med"/>
                    </a:lnL>
                    <a:lnR w="12700" cap="flat" cmpd="sng" algn="ctr">
                      <a:solidFill>
                        <a:srgbClr val="C023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a:t>JUnit 4</a:t>
                      </a:r>
                      <a:endParaRPr lang="en-US" sz="1500"/>
                    </a:p>
                  </a:txBody>
                  <a:tcPr marL="23850" marR="23850" marT="23850" marB="23850">
                    <a:lnL w="12700" cap="flat" cmpd="sng" algn="ctr">
                      <a:solidFill>
                        <a:srgbClr val="C02371"/>
                      </a:solidFill>
                      <a:prstDash val="solid"/>
                      <a:round/>
                      <a:headEnd type="none" w="med" len="med"/>
                      <a:tailEnd type="none" w="med" len="med"/>
                    </a:lnL>
                    <a:lnR w="12700" cap="flat" cmpd="sng" algn="ctr">
                      <a:solidFill>
                        <a:srgbClr val="C021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133559">
                <a:tc>
                  <a:txBody>
                    <a:bodyPr/>
                    <a:lstStyle/>
                    <a:p>
                      <a:pPr algn="l" fontAlgn="t"/>
                      <a:r>
                        <a:rPr lang="en-US" sz="1500"/>
                        <a:t>1</a:t>
                      </a:r>
                    </a:p>
                  </a:txBody>
                  <a:tcPr marL="23850" marR="23850" marT="23850" marB="23850">
                    <a:lnL w="12700" cap="flat" cmpd="sng" algn="ctr">
                      <a:solidFill>
                        <a:srgbClr val="F02371"/>
                      </a:solidFill>
                      <a:prstDash val="solid"/>
                      <a:round/>
                      <a:headEnd type="none" w="med" len="med"/>
                      <a:tailEnd type="none" w="med" len="med"/>
                    </a:lnL>
                    <a:lnR w="12700" cap="flat" cmpd="sng" algn="ctr">
                      <a:solidFill>
                        <a:srgbClr val="102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 annotation</a:t>
                      </a:r>
                    </a:p>
                  </a:txBody>
                  <a:tcPr marL="23850" marR="23850" marT="23850" marB="23850">
                    <a:lnL w="12700" cap="flat" cmpd="sng" algn="ctr">
                      <a:solidFill>
                        <a:srgbClr val="102771"/>
                      </a:solidFill>
                      <a:prstDash val="solid"/>
                      <a:round/>
                      <a:headEnd type="none" w="med" len="med"/>
                      <a:tailEnd type="none" w="med" len="med"/>
                    </a:lnL>
                    <a:lnR w="12700" cap="flat" cmpd="sng" algn="ctr">
                      <a:solidFill>
                        <a:srgbClr val="C025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a:t>
                      </a:r>
                    </a:p>
                  </a:txBody>
                  <a:tcPr marL="23850" marR="23850" marT="23850" marB="23850">
                    <a:lnL w="12700" cap="flat" cmpd="sng" algn="ctr">
                      <a:solidFill>
                        <a:srgbClr val="C02571"/>
                      </a:solidFill>
                      <a:prstDash val="solid"/>
                      <a:round/>
                      <a:headEnd type="none" w="med" len="med"/>
                      <a:tailEnd type="none" w="med" len="med"/>
                    </a:lnL>
                    <a:lnR w="12700" cap="flat" cmpd="sng" algn="ctr">
                      <a:solidFill>
                        <a:srgbClr val="502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a:t>
                      </a:r>
                    </a:p>
                  </a:txBody>
                  <a:tcPr marL="23850" marR="23850" marT="23850" marB="23850">
                    <a:lnL w="12700" cap="flat" cmpd="sng" algn="ctr">
                      <a:solidFill>
                        <a:srgbClr val="502771"/>
                      </a:solidFill>
                      <a:prstDash val="solid"/>
                      <a:round/>
                      <a:headEnd type="none" w="med" len="med"/>
                      <a:tailEnd type="none" w="med" len="med"/>
                    </a:lnL>
                    <a:lnR w="12700" cap="flat" cmpd="sng" algn="ctr">
                      <a:solidFill>
                        <a:srgbClr val="9022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1136">
                <a:tc>
                  <a:txBody>
                    <a:bodyPr/>
                    <a:lstStyle/>
                    <a:p>
                      <a:pPr algn="l" fontAlgn="t"/>
                      <a:r>
                        <a:rPr lang="en-US" sz="1500"/>
                        <a:t>2</a:t>
                      </a:r>
                    </a:p>
                  </a:txBody>
                  <a:tcPr marL="23850" marR="23850" marT="23850" marB="23850">
                    <a:lnL w="12700" cap="flat" cmpd="sng" algn="ctr">
                      <a:solidFill>
                        <a:srgbClr val="802771"/>
                      </a:solidFill>
                      <a:prstDash val="solid"/>
                      <a:round/>
                      <a:headEnd type="none" w="med" len="med"/>
                      <a:tailEnd type="none" w="med" len="med"/>
                    </a:lnL>
                    <a:lnR w="12700" cap="flat" cmpd="sng" algn="ctr">
                      <a:solidFill>
                        <a:srgbClr val="C02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Executes before the first test method is invoked in the current class</a:t>
                      </a:r>
                    </a:p>
                  </a:txBody>
                  <a:tcPr marL="23850" marR="23850" marT="23850" marB="23850">
                    <a:lnL w="12700" cap="flat" cmpd="sng" algn="ctr">
                      <a:solidFill>
                        <a:srgbClr val="C02771"/>
                      </a:solidFill>
                      <a:prstDash val="solid"/>
                      <a:round/>
                      <a:headEnd type="none" w="med" len="med"/>
                      <a:tailEnd type="none" w="med" len="med"/>
                    </a:lnL>
                    <a:lnR w="12700" cap="flat" cmpd="sng" algn="ctr">
                      <a:solidFill>
                        <a:srgbClr val="102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@BeforeClass</a:t>
                      </a:r>
                    </a:p>
                  </a:txBody>
                  <a:tcPr marL="23850" marR="23850" marT="23850" marB="23850">
                    <a:lnL w="12700" cap="flat" cmpd="sng" algn="ctr">
                      <a:solidFill>
                        <a:srgbClr val="102871"/>
                      </a:solidFill>
                      <a:prstDash val="solid"/>
                      <a:round/>
                      <a:headEnd type="none" w="med" len="med"/>
                      <a:tailEnd type="none" w="med" len="med"/>
                    </a:lnL>
                    <a:lnR w="12700" cap="flat" cmpd="sng" algn="ctr">
                      <a:solidFill>
                        <a:srgbClr val="402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@BeforeClass</a:t>
                      </a:r>
                    </a:p>
                  </a:txBody>
                  <a:tcPr marL="23850" marR="23850" marT="23850" marB="23850">
                    <a:lnL w="12700" cap="flat" cmpd="sng" algn="ctr">
                      <a:solidFill>
                        <a:srgbClr val="402871"/>
                      </a:solidFill>
                      <a:prstDash val="solid"/>
                      <a:round/>
                      <a:headEnd type="none" w="med" len="med"/>
                      <a:tailEnd type="none" w="med" len="med"/>
                    </a:lnL>
                    <a:lnR w="12700" cap="flat" cmpd="sng" algn="ctr">
                      <a:solidFill>
                        <a:srgbClr val="702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05277">
                <a:tc>
                  <a:txBody>
                    <a:bodyPr/>
                    <a:lstStyle/>
                    <a:p>
                      <a:pPr algn="l" fontAlgn="t"/>
                      <a:r>
                        <a:rPr lang="en-US" sz="1500"/>
                        <a:t>3</a:t>
                      </a:r>
                    </a:p>
                  </a:txBody>
                  <a:tcPr marL="23850" marR="23850" marT="23850" marB="23850">
                    <a:lnL w="12700" cap="flat" cmpd="sng" algn="ctr">
                      <a:solidFill>
                        <a:srgbClr val="702871"/>
                      </a:solidFill>
                      <a:prstDash val="solid"/>
                      <a:round/>
                      <a:headEnd type="none" w="med" len="med"/>
                      <a:tailEnd type="none" w="med" len="med"/>
                    </a:lnL>
                    <a:lnR w="12700" cap="flat" cmpd="sng" algn="ctr">
                      <a:solidFill>
                        <a:srgbClr val="F02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after all the test methods in the current class</a:t>
                      </a:r>
                    </a:p>
                  </a:txBody>
                  <a:tcPr marL="23850" marR="23850" marT="23850" marB="23850">
                    <a:lnL w="12700" cap="flat" cmpd="sng" algn="ctr">
                      <a:solidFill>
                        <a:srgbClr val="F02871"/>
                      </a:solidFill>
                      <a:prstDash val="solid"/>
                      <a:round/>
                      <a:headEnd type="none" w="med" len="med"/>
                      <a:tailEnd type="none" w="med" len="med"/>
                    </a:lnL>
                    <a:lnR w="12700" cap="flat" cmpd="sng" algn="ctr">
                      <a:solidFill>
                        <a:srgbClr val="2029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@AfterClass</a:t>
                      </a:r>
                    </a:p>
                  </a:txBody>
                  <a:tcPr marL="23850" marR="23850" marT="23850" marB="23850">
                    <a:lnL w="12700" cap="flat" cmpd="sng" algn="ctr">
                      <a:solidFill>
                        <a:srgbClr val="202971"/>
                      </a:solidFill>
                      <a:prstDash val="solid"/>
                      <a:round/>
                      <a:headEnd type="none" w="med" len="med"/>
                      <a:tailEnd type="none" w="med" len="med"/>
                    </a:lnL>
                    <a:lnR w="12700" cap="flat" cmpd="sng" algn="ctr">
                      <a:solidFill>
                        <a:srgbClr val="5029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@AfterClass</a:t>
                      </a:r>
                    </a:p>
                  </a:txBody>
                  <a:tcPr marL="23850" marR="23850" marT="23850" marB="23850">
                    <a:lnL w="12700" cap="flat" cmpd="sng" algn="ctr">
                      <a:solidFill>
                        <a:srgbClr val="502971"/>
                      </a:solidFill>
                      <a:prstDash val="solid"/>
                      <a:round/>
                      <a:headEnd type="none" w="med" len="med"/>
                      <a:tailEnd type="none" w="med" len="med"/>
                    </a:lnL>
                    <a:lnR w="12700" cap="flat" cmpd="sng" algn="ctr">
                      <a:solidFill>
                        <a:srgbClr val="602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9418">
                <a:tc>
                  <a:txBody>
                    <a:bodyPr/>
                    <a:lstStyle/>
                    <a:p>
                      <a:pPr algn="l" fontAlgn="t"/>
                      <a:r>
                        <a:rPr lang="en-US" sz="1500"/>
                        <a:t>4</a:t>
                      </a:r>
                    </a:p>
                  </a:txBody>
                  <a:tcPr marL="23850" marR="23850" marT="23850" marB="23850">
                    <a:lnL w="12700" cap="flat" cmpd="sng" algn="ctr">
                      <a:solidFill>
                        <a:srgbClr val="B02971"/>
                      </a:solidFill>
                      <a:prstDash val="solid"/>
                      <a:round/>
                      <a:headEnd type="none" w="med" len="med"/>
                      <a:tailEnd type="none" w="med" len="med"/>
                    </a:lnL>
                    <a:lnR w="12700" cap="flat" cmpd="sng" algn="ctr">
                      <a:solidFill>
                        <a:srgbClr val="302A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Executes before each test method</a:t>
                      </a:r>
                    </a:p>
                  </a:txBody>
                  <a:tcPr marL="23850" marR="23850" marT="23850" marB="23850">
                    <a:lnL w="12700" cap="flat" cmpd="sng" algn="ctr">
                      <a:solidFill>
                        <a:srgbClr val="302A71"/>
                      </a:solidFill>
                      <a:prstDash val="solid"/>
                      <a:round/>
                      <a:headEnd type="none" w="med" len="med"/>
                      <a:tailEnd type="none" w="med" len="med"/>
                    </a:lnL>
                    <a:lnR w="12700" cap="flat" cmpd="sng" algn="ctr">
                      <a:solidFill>
                        <a:srgbClr val="602A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@BeforeMethod</a:t>
                      </a:r>
                    </a:p>
                  </a:txBody>
                  <a:tcPr marL="23850" marR="23850" marT="23850" marB="23850">
                    <a:lnL w="12700" cap="flat" cmpd="sng" algn="ctr">
                      <a:solidFill>
                        <a:srgbClr val="602A71"/>
                      </a:solidFill>
                      <a:prstDash val="solid"/>
                      <a:round/>
                      <a:headEnd type="none" w="med" len="med"/>
                      <a:tailEnd type="none" w="med" len="med"/>
                    </a:lnL>
                    <a:lnR w="12700" cap="flat" cmpd="sng" algn="ctr">
                      <a:solidFill>
                        <a:srgbClr val="902A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@Before</a:t>
                      </a:r>
                    </a:p>
                  </a:txBody>
                  <a:tcPr marL="23850" marR="23850" marT="23850" marB="23850">
                    <a:lnL w="12700" cap="flat" cmpd="sng" algn="ctr">
                      <a:solidFill>
                        <a:srgbClr val="902A71"/>
                      </a:solidFill>
                      <a:prstDash val="solid"/>
                      <a:round/>
                      <a:headEnd type="none" w="med" len="med"/>
                      <a:tailEnd type="none" w="med" len="med"/>
                    </a:lnL>
                    <a:lnR w="12700" cap="flat" cmpd="sng" algn="ctr">
                      <a:solidFill>
                        <a:srgbClr val="7029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19418">
                <a:tc>
                  <a:txBody>
                    <a:bodyPr/>
                    <a:lstStyle/>
                    <a:p>
                      <a:pPr algn="l" fontAlgn="t"/>
                      <a:r>
                        <a:rPr lang="en-US" sz="1500" dirty="0"/>
                        <a:t>5</a:t>
                      </a:r>
                    </a:p>
                  </a:txBody>
                  <a:tcPr marL="23850" marR="23850" marT="23850" marB="23850">
                    <a:lnL w="12700" cap="flat" cmpd="sng" algn="ctr">
                      <a:solidFill>
                        <a:srgbClr val="702B71"/>
                      </a:solidFill>
                      <a:prstDash val="solid"/>
                      <a:round/>
                      <a:headEnd type="none" w="med" len="med"/>
                      <a:tailEnd type="none" w="med" len="med"/>
                    </a:lnL>
                    <a:lnR w="12700" cap="flat" cmpd="sng" algn="ctr">
                      <a:solidFill>
                        <a:srgbClr val="A04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after each test method</a:t>
                      </a:r>
                    </a:p>
                  </a:txBody>
                  <a:tcPr marL="23850" marR="23850" marT="23850" marB="23850">
                    <a:lnL w="12700" cap="flat" cmpd="sng" algn="ctr">
                      <a:solidFill>
                        <a:srgbClr val="A04871"/>
                      </a:solidFill>
                      <a:prstDash val="solid"/>
                      <a:round/>
                      <a:headEnd type="none" w="med" len="med"/>
                      <a:tailEnd type="none" w="med" len="med"/>
                    </a:lnL>
                    <a:lnR w="12700" cap="flat" cmpd="sng" algn="ctr">
                      <a:solidFill>
                        <a:srgbClr val="104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@AfterMethod</a:t>
                      </a:r>
                    </a:p>
                  </a:txBody>
                  <a:tcPr marL="23850" marR="23850" marT="23850" marB="23850">
                    <a:lnL w="12700" cap="flat" cmpd="sng" algn="ctr">
                      <a:solidFill>
                        <a:srgbClr val="104C71"/>
                      </a:solidFill>
                      <a:prstDash val="solid"/>
                      <a:round/>
                      <a:headEnd type="none" w="med" len="med"/>
                      <a:tailEnd type="none" w="med" len="med"/>
                    </a:lnL>
                    <a:lnR w="12700" cap="flat" cmpd="sng" algn="ctr">
                      <a:solidFill>
                        <a:srgbClr val="804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@After</a:t>
                      </a:r>
                    </a:p>
                  </a:txBody>
                  <a:tcPr marL="23850" marR="23850" marT="23850" marB="23850">
                    <a:lnL w="12700" cap="flat" cmpd="sng" algn="ctr">
                      <a:solidFill>
                        <a:srgbClr val="804C71"/>
                      </a:solidFill>
                      <a:prstDash val="solid"/>
                      <a:round/>
                      <a:headEnd type="none" w="med" len="med"/>
                      <a:tailEnd type="none" w="med" len="med"/>
                    </a:lnL>
                    <a:lnR w="12700" cap="flat" cmpd="sng" algn="ctr">
                      <a:solidFill>
                        <a:srgbClr val="F04A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19418">
                <a:tc>
                  <a:txBody>
                    <a:bodyPr/>
                    <a:lstStyle/>
                    <a:p>
                      <a:pPr algn="l" fontAlgn="t"/>
                      <a:r>
                        <a:rPr lang="en-US" sz="1500"/>
                        <a:t>6</a:t>
                      </a:r>
                    </a:p>
                  </a:txBody>
                  <a:tcPr marL="23850" marR="23850" marT="23850" marB="23850">
                    <a:lnL w="12700" cap="flat" cmpd="sng" algn="ctr">
                      <a:solidFill>
                        <a:srgbClr val="004D71"/>
                      </a:solidFill>
                      <a:prstDash val="solid"/>
                      <a:round/>
                      <a:headEnd type="none" w="med" len="med"/>
                      <a:tailEnd type="none" w="med" len="med"/>
                    </a:lnL>
                    <a:lnR w="12700" cap="flat" cmpd="sng" algn="ctr">
                      <a:solidFill>
                        <a:srgbClr val="A04D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annotation to ignore a test</a:t>
                      </a:r>
                    </a:p>
                  </a:txBody>
                  <a:tcPr marL="23850" marR="23850" marT="23850" marB="23850">
                    <a:lnL w="12700" cap="flat" cmpd="sng" algn="ctr">
                      <a:solidFill>
                        <a:srgbClr val="A04D71"/>
                      </a:solidFill>
                      <a:prstDash val="solid"/>
                      <a:round/>
                      <a:headEnd type="none" w="med" len="med"/>
                      <a:tailEnd type="none" w="med" len="med"/>
                    </a:lnL>
                    <a:lnR w="12700" cap="flat" cmpd="sng" algn="ctr">
                      <a:solidFill>
                        <a:srgbClr val="A04E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@Test(enbale=false)</a:t>
                      </a:r>
                    </a:p>
                  </a:txBody>
                  <a:tcPr marL="23850" marR="23850" marT="23850" marB="23850">
                    <a:lnL w="12700" cap="flat" cmpd="sng" algn="ctr">
                      <a:solidFill>
                        <a:srgbClr val="A04E71"/>
                      </a:solidFill>
                      <a:prstDash val="solid"/>
                      <a:round/>
                      <a:headEnd type="none" w="med" len="med"/>
                      <a:tailEnd type="none" w="med" len="med"/>
                    </a:lnL>
                    <a:lnR w="12700" cap="flat" cmpd="sng" algn="ctr">
                      <a:solidFill>
                        <a:srgbClr val="604F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@ignore</a:t>
                      </a:r>
                    </a:p>
                  </a:txBody>
                  <a:tcPr marL="23850" marR="23850" marT="23850" marB="23850">
                    <a:lnL w="12700" cap="flat" cmpd="sng" algn="ctr">
                      <a:solidFill>
                        <a:srgbClr val="604F71"/>
                      </a:solidFill>
                      <a:prstDash val="solid"/>
                      <a:round/>
                      <a:headEnd type="none" w="med" len="med"/>
                      <a:tailEnd type="none" w="med" len="med"/>
                    </a:lnL>
                    <a:lnR w="12700" cap="flat" cmpd="sng" algn="ctr">
                      <a:solidFill>
                        <a:srgbClr val="E04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391136">
                <a:tc>
                  <a:txBody>
                    <a:bodyPr/>
                    <a:lstStyle/>
                    <a:p>
                      <a:pPr algn="l" fontAlgn="t"/>
                      <a:r>
                        <a:rPr lang="en-US" sz="1500"/>
                        <a:t>7</a:t>
                      </a:r>
                    </a:p>
                  </a:txBody>
                  <a:tcPr marL="23850" marR="23850" marT="23850" marB="23850">
                    <a:lnL w="12700" cap="flat" cmpd="sng" algn="ctr">
                      <a:solidFill>
                        <a:srgbClr val="60D071"/>
                      </a:solidFill>
                      <a:prstDash val="solid"/>
                      <a:round/>
                      <a:headEnd type="none" w="med" len="med"/>
                      <a:tailEnd type="none" w="med" len="med"/>
                    </a:lnL>
                    <a:lnR w="12700" cap="flat" cmpd="sng" algn="ctr">
                      <a:solidFill>
                        <a:srgbClr val="D0D1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annotation for exception</a:t>
                      </a:r>
                    </a:p>
                  </a:txBody>
                  <a:tcPr marL="23850" marR="23850" marT="23850" marB="23850">
                    <a:lnL w="12700" cap="flat" cmpd="sng" algn="ctr">
                      <a:solidFill>
                        <a:srgbClr val="D0D171"/>
                      </a:solidFill>
                      <a:prstDash val="solid"/>
                      <a:round/>
                      <a:headEnd type="none" w="med" len="med"/>
                      <a:tailEnd type="none" w="med" len="med"/>
                    </a:lnL>
                    <a:lnR w="12700" cap="flat" cmpd="sng" algn="ctr">
                      <a:solidFill>
                        <a:srgbClr val="70D2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@Test(expectedExceptions = ArithmeticException.class)</a:t>
                      </a:r>
                    </a:p>
                  </a:txBody>
                  <a:tcPr marL="23850" marR="23850" marT="23850" marB="23850">
                    <a:lnL w="12700" cap="flat" cmpd="sng" algn="ctr">
                      <a:solidFill>
                        <a:srgbClr val="70D271"/>
                      </a:solidFill>
                      <a:prstDash val="solid"/>
                      <a:round/>
                      <a:headEnd type="none" w="med" len="med"/>
                      <a:tailEnd type="none" w="med" len="med"/>
                    </a:lnL>
                    <a:lnR w="12700" cap="flat" cmpd="sng" algn="ctr">
                      <a:solidFill>
                        <a:srgbClr val="A0D3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@Test(expected = ArithmeticException.class)</a:t>
                      </a:r>
                    </a:p>
                  </a:txBody>
                  <a:tcPr marL="23850" marR="23850" marT="23850" marB="23850">
                    <a:lnL w="12700" cap="flat" cmpd="sng" algn="ctr">
                      <a:solidFill>
                        <a:srgbClr val="A0D371"/>
                      </a:solidFill>
                      <a:prstDash val="solid"/>
                      <a:round/>
                      <a:headEnd type="none" w="med" len="med"/>
                      <a:tailEnd type="none" w="med" len="med"/>
                    </a:lnL>
                    <a:lnR w="12700" cap="flat" cmpd="sng" algn="ctr">
                      <a:solidFill>
                        <a:srgbClr val="E04F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19418">
                <a:tc>
                  <a:txBody>
                    <a:bodyPr/>
                    <a:lstStyle/>
                    <a:p>
                      <a:pPr algn="l" fontAlgn="t"/>
                      <a:r>
                        <a:rPr lang="en-US" sz="1500"/>
                        <a:t>8</a:t>
                      </a:r>
                    </a:p>
                  </a:txBody>
                  <a:tcPr marL="23850" marR="23850" marT="23850" marB="23850">
                    <a:lnL w="12700" cap="flat" cmpd="sng" algn="ctr">
                      <a:solidFill>
                        <a:srgbClr val="D0D471"/>
                      </a:solidFill>
                      <a:prstDash val="solid"/>
                      <a:round/>
                      <a:headEnd type="none" w="med" len="med"/>
                      <a:tailEnd type="none" w="med" len="med"/>
                    </a:lnL>
                    <a:lnR w="12700" cap="flat" cmpd="sng" algn="ctr">
                      <a:solidFill>
                        <a:srgbClr val="A0D5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timeout</a:t>
                      </a:r>
                    </a:p>
                  </a:txBody>
                  <a:tcPr marL="23850" marR="23850" marT="23850" marB="23850">
                    <a:lnL w="12700" cap="flat" cmpd="sng" algn="ctr">
                      <a:solidFill>
                        <a:srgbClr val="A0D571"/>
                      </a:solidFill>
                      <a:prstDash val="solid"/>
                      <a:round/>
                      <a:headEnd type="none" w="med" len="med"/>
                      <a:tailEnd type="none" w="med" len="med"/>
                    </a:lnL>
                    <a:lnR w="12700" cap="flat" cmpd="sng" algn="ctr">
                      <a:solidFill>
                        <a:srgbClr val="50D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@Test(timeout = 1000)</a:t>
                      </a:r>
                    </a:p>
                  </a:txBody>
                  <a:tcPr marL="23850" marR="23850" marT="23850" marB="23850">
                    <a:lnL w="12700" cap="flat" cmpd="sng" algn="ctr">
                      <a:solidFill>
                        <a:srgbClr val="50D771"/>
                      </a:solidFill>
                      <a:prstDash val="solid"/>
                      <a:round/>
                      <a:headEnd type="none" w="med" len="med"/>
                      <a:tailEnd type="none" w="med" len="med"/>
                    </a:lnL>
                    <a:lnR w="12700" cap="flat" cmpd="sng" algn="ctr">
                      <a:solidFill>
                        <a:srgbClr val="60D9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@Test(timeout = 1000)</a:t>
                      </a:r>
                    </a:p>
                  </a:txBody>
                  <a:tcPr marL="23850" marR="23850" marT="23850" marB="23850">
                    <a:lnL w="12700" cap="flat" cmpd="sng" algn="ctr">
                      <a:solidFill>
                        <a:srgbClr val="60D971"/>
                      </a:solidFill>
                      <a:prstDash val="solid"/>
                      <a:round/>
                      <a:headEnd type="none" w="med" len="med"/>
                      <a:tailEnd type="none" w="med" len="med"/>
                    </a:lnL>
                    <a:lnR w="12700" cap="flat" cmpd="sng" algn="ctr">
                      <a:solidFill>
                        <a:srgbClr val="F0D3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219418">
                <a:tc>
                  <a:txBody>
                    <a:bodyPr/>
                    <a:lstStyle/>
                    <a:p>
                      <a:pPr algn="l" fontAlgn="t"/>
                      <a:r>
                        <a:rPr lang="en-US" sz="1500"/>
                        <a:t>9</a:t>
                      </a:r>
                    </a:p>
                  </a:txBody>
                  <a:tcPr marL="23850" marR="23850" marT="23850" marB="23850">
                    <a:lnL w="12700" cap="flat" cmpd="sng" algn="ctr">
                      <a:solidFill>
                        <a:srgbClr val="70DE71"/>
                      </a:solidFill>
                      <a:prstDash val="solid"/>
                      <a:round/>
                      <a:headEnd type="none" w="med" len="med"/>
                      <a:tailEnd type="none" w="med" len="med"/>
                    </a:lnL>
                    <a:lnR w="12700" cap="flat" cmpd="sng" algn="ctr">
                      <a:solidFill>
                        <a:srgbClr val="F040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before all tests in the suite</a:t>
                      </a:r>
                    </a:p>
                  </a:txBody>
                  <a:tcPr marL="23850" marR="23850" marT="23850" marB="23850">
                    <a:lnL w="12700" cap="flat" cmpd="sng" algn="ctr">
                      <a:solidFill>
                        <a:srgbClr val="F04074"/>
                      </a:solidFill>
                      <a:prstDash val="solid"/>
                      <a:round/>
                      <a:headEnd type="none" w="med" len="med"/>
                      <a:tailEnd type="none" w="med" len="med"/>
                    </a:lnL>
                    <a:lnR w="12700" cap="flat" cmpd="sng" algn="ctr">
                      <a:solidFill>
                        <a:srgbClr val="3041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@BeforeSuite</a:t>
                      </a:r>
                    </a:p>
                  </a:txBody>
                  <a:tcPr marL="23850" marR="23850" marT="23850" marB="23850">
                    <a:lnL w="12700" cap="flat" cmpd="sng" algn="ctr">
                      <a:solidFill>
                        <a:srgbClr val="304174"/>
                      </a:solidFill>
                      <a:prstDash val="solid"/>
                      <a:round/>
                      <a:headEnd type="none" w="med" len="med"/>
                      <a:tailEnd type="none" w="med" len="med"/>
                    </a:lnL>
                    <a:lnR w="12700" cap="flat" cmpd="sng" algn="ctr">
                      <a:solidFill>
                        <a:srgbClr val="A043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n/a</a:t>
                      </a:r>
                    </a:p>
                  </a:txBody>
                  <a:tcPr marL="23850" marR="23850" marT="23850" marB="23850">
                    <a:lnL w="12700" cap="flat" cmpd="sng" algn="ctr">
                      <a:solidFill>
                        <a:srgbClr val="A04374"/>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19418">
                <a:tc>
                  <a:txBody>
                    <a:bodyPr/>
                    <a:lstStyle/>
                    <a:p>
                      <a:pPr algn="l" fontAlgn="t"/>
                      <a:r>
                        <a:rPr lang="en-US" sz="1500"/>
                        <a:t>10</a:t>
                      </a:r>
                    </a:p>
                  </a:txBody>
                  <a:tcPr marL="23850" marR="23850" marT="23850" marB="23850">
                    <a:lnL w="12700" cap="flat" cmpd="sng" algn="ctr">
                      <a:solidFill>
                        <a:srgbClr val="A04574"/>
                      </a:solidFill>
                      <a:prstDash val="solid"/>
                      <a:round/>
                      <a:headEnd type="none" w="med" len="med"/>
                      <a:tailEnd type="none" w="med" len="med"/>
                    </a:lnL>
                    <a:lnR w="12700" cap="flat" cmpd="sng" algn="ctr">
                      <a:solidFill>
                        <a:srgbClr val="A046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Executes after all tests in the suite</a:t>
                      </a:r>
                    </a:p>
                  </a:txBody>
                  <a:tcPr marL="23850" marR="23850" marT="23850" marB="23850">
                    <a:lnL w="12700" cap="flat" cmpd="sng" algn="ctr">
                      <a:solidFill>
                        <a:srgbClr val="A04674"/>
                      </a:solidFill>
                      <a:prstDash val="solid"/>
                      <a:round/>
                      <a:headEnd type="none" w="med" len="med"/>
                      <a:tailEnd type="none" w="med" len="med"/>
                    </a:lnL>
                    <a:lnR w="12700" cap="flat" cmpd="sng" algn="ctr">
                      <a:solidFill>
                        <a:srgbClr val="B049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@AfterSuite</a:t>
                      </a:r>
                    </a:p>
                  </a:txBody>
                  <a:tcPr marL="23850" marR="23850" marT="23850" marB="23850">
                    <a:lnL w="12700" cap="flat" cmpd="sng" algn="ctr">
                      <a:solidFill>
                        <a:srgbClr val="B04974"/>
                      </a:solidFill>
                      <a:prstDash val="solid"/>
                      <a:round/>
                      <a:headEnd type="none" w="med" len="med"/>
                      <a:tailEnd type="none" w="med" len="med"/>
                    </a:lnL>
                    <a:lnR w="12700" cap="flat" cmpd="sng" algn="ctr">
                      <a:solidFill>
                        <a:srgbClr val="B04F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n/a</a:t>
                      </a:r>
                    </a:p>
                  </a:txBody>
                  <a:tcPr marL="23850" marR="23850" marT="23850" marB="23850">
                    <a:lnL w="12700" cap="flat" cmpd="sng" algn="ctr">
                      <a:solidFill>
                        <a:srgbClr val="B04F74"/>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219418">
                <a:tc>
                  <a:txBody>
                    <a:bodyPr/>
                    <a:lstStyle/>
                    <a:p>
                      <a:pPr algn="l" fontAlgn="t"/>
                      <a:r>
                        <a:rPr lang="en-US" sz="1500"/>
                        <a:t>11</a:t>
                      </a:r>
                    </a:p>
                  </a:txBody>
                  <a:tcPr marL="23850" marR="23850" marT="23850" marB="23850">
                    <a:lnL w="12700" cap="flat" cmpd="sng" algn="ctr">
                      <a:solidFill>
                        <a:srgbClr val="407A75"/>
                      </a:solidFill>
                      <a:prstDash val="solid"/>
                      <a:round/>
                      <a:headEnd type="none" w="med" len="med"/>
                      <a:tailEnd type="none" w="med" len="med"/>
                    </a:lnL>
                    <a:lnR w="12700" cap="flat" cmpd="sng" algn="ctr">
                      <a:solidFill>
                        <a:srgbClr val="007C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before a test runs</a:t>
                      </a:r>
                    </a:p>
                  </a:txBody>
                  <a:tcPr marL="23850" marR="23850" marT="23850" marB="23850">
                    <a:lnL w="12700" cap="flat" cmpd="sng" algn="ctr">
                      <a:solidFill>
                        <a:srgbClr val="007C75"/>
                      </a:solidFill>
                      <a:prstDash val="solid"/>
                      <a:round/>
                      <a:headEnd type="none" w="med" len="med"/>
                      <a:tailEnd type="none" w="med" len="med"/>
                    </a:lnL>
                    <a:lnR w="12700" cap="flat" cmpd="sng" algn="ctr">
                      <a:solidFill>
                        <a:srgbClr val="407C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@BeforeTest</a:t>
                      </a:r>
                    </a:p>
                  </a:txBody>
                  <a:tcPr marL="23850" marR="23850" marT="23850" marB="23850">
                    <a:lnL w="12700" cap="flat" cmpd="sng" algn="ctr">
                      <a:solidFill>
                        <a:srgbClr val="407C75"/>
                      </a:solidFill>
                      <a:prstDash val="solid"/>
                      <a:round/>
                      <a:headEnd type="none" w="med" len="med"/>
                      <a:tailEnd type="none" w="med" len="med"/>
                    </a:lnL>
                    <a:lnR w="12700" cap="flat" cmpd="sng" algn="ctr">
                      <a:solidFill>
                        <a:srgbClr val="707C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n/a</a:t>
                      </a:r>
                    </a:p>
                  </a:txBody>
                  <a:tcPr marL="23850" marR="23850" marT="23850" marB="23850">
                    <a:lnL w="12700" cap="flat" cmpd="sng" algn="ctr">
                      <a:solidFill>
                        <a:srgbClr val="707C75"/>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19418">
                <a:tc>
                  <a:txBody>
                    <a:bodyPr/>
                    <a:lstStyle/>
                    <a:p>
                      <a:pPr algn="l" fontAlgn="t"/>
                      <a:r>
                        <a:rPr lang="en-US" sz="1500"/>
                        <a:t>12</a:t>
                      </a:r>
                    </a:p>
                  </a:txBody>
                  <a:tcPr marL="23850" marR="23850" marT="23850" marB="23850">
                    <a:lnL w="12700" cap="flat" cmpd="sng" algn="ctr">
                      <a:solidFill>
                        <a:srgbClr val="F07D75"/>
                      </a:solidFill>
                      <a:prstDash val="solid"/>
                      <a:round/>
                      <a:headEnd type="none" w="med" len="med"/>
                      <a:tailEnd type="none" w="med" len="med"/>
                    </a:lnL>
                    <a:lnR w="12700" cap="flat" cmpd="sng" algn="ctr">
                      <a:solidFill>
                        <a:srgbClr val="407E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Executes after a test runs</a:t>
                      </a:r>
                    </a:p>
                  </a:txBody>
                  <a:tcPr marL="23850" marR="23850" marT="23850" marB="23850">
                    <a:lnL w="12700" cap="flat" cmpd="sng" algn="ctr">
                      <a:solidFill>
                        <a:srgbClr val="407E75"/>
                      </a:solidFill>
                      <a:prstDash val="solid"/>
                      <a:round/>
                      <a:headEnd type="none" w="med" len="med"/>
                      <a:tailEnd type="none" w="med" len="med"/>
                    </a:lnL>
                    <a:lnR w="12700" cap="flat" cmpd="sng" algn="ctr">
                      <a:solidFill>
                        <a:srgbClr val="707E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@AfterTest</a:t>
                      </a:r>
                    </a:p>
                  </a:txBody>
                  <a:tcPr marL="23850" marR="23850" marT="23850" marB="23850">
                    <a:lnL w="12700" cap="flat" cmpd="sng" algn="ctr">
                      <a:solidFill>
                        <a:srgbClr val="707E75"/>
                      </a:solidFill>
                      <a:prstDash val="solid"/>
                      <a:round/>
                      <a:headEnd type="none" w="med" len="med"/>
                      <a:tailEnd type="none" w="med" len="med"/>
                    </a:lnL>
                    <a:lnR w="12700" cap="flat" cmpd="sng" algn="ctr">
                      <a:solidFill>
                        <a:srgbClr val="E07E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n/a</a:t>
                      </a:r>
                    </a:p>
                  </a:txBody>
                  <a:tcPr marL="23850" marR="23850" marT="23850" marB="23850">
                    <a:lnL w="12700" cap="flat" cmpd="sng" algn="ctr">
                      <a:solidFill>
                        <a:srgbClr val="E07E75"/>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r h="562854">
                <a:tc>
                  <a:txBody>
                    <a:bodyPr/>
                    <a:lstStyle/>
                    <a:p>
                      <a:pPr algn="l" fontAlgn="t"/>
                      <a:r>
                        <a:rPr lang="en-US" sz="1500"/>
                        <a:t>13</a:t>
                      </a:r>
                    </a:p>
                  </a:txBody>
                  <a:tcPr marL="23850" marR="23850" marT="23850" marB="23850">
                    <a:lnL w="12700" cap="flat" cmpd="sng" algn="ctr">
                      <a:solidFill>
                        <a:srgbClr val="207F75"/>
                      </a:solidFill>
                      <a:prstDash val="solid"/>
                      <a:round/>
                      <a:headEnd type="none" w="med" len="med"/>
                      <a:tailEnd type="none" w="med" len="med"/>
                    </a:lnL>
                    <a:lnR w="12700" cap="flat" cmpd="sng" algn="ctr">
                      <a:solidFill>
                        <a:srgbClr val="907F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before the first test method is invoked that belongs to any of these groups is invoked</a:t>
                      </a:r>
                    </a:p>
                  </a:txBody>
                  <a:tcPr marL="23850" marR="23850" marT="23850" marB="23850">
                    <a:lnL w="12700" cap="flat" cmpd="sng" algn="ctr">
                      <a:solidFill>
                        <a:srgbClr val="907F75"/>
                      </a:solidFill>
                      <a:prstDash val="solid"/>
                      <a:round/>
                      <a:headEnd type="none" w="med" len="med"/>
                      <a:tailEnd type="none" w="med" len="med"/>
                    </a:lnL>
                    <a:lnR w="12700" cap="flat" cmpd="sng" algn="ctr">
                      <a:solidFill>
                        <a:srgbClr val="D07F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@BeforeGroups</a:t>
                      </a:r>
                    </a:p>
                  </a:txBody>
                  <a:tcPr marL="23850" marR="23850" marT="23850" marB="23850">
                    <a:lnL w="12700" cap="flat" cmpd="sng" algn="ctr">
                      <a:solidFill>
                        <a:srgbClr val="D07F75"/>
                      </a:solidFill>
                      <a:prstDash val="solid"/>
                      <a:round/>
                      <a:headEnd type="none" w="med" len="med"/>
                      <a:tailEnd type="none" w="med" len="med"/>
                    </a:lnL>
                    <a:lnR w="12700" cap="flat" cmpd="sng" algn="ctr">
                      <a:solidFill>
                        <a:srgbClr val="205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n/a</a:t>
                      </a:r>
                    </a:p>
                  </a:txBody>
                  <a:tcPr marL="23850" marR="23850" marT="23850" marB="23850">
                    <a:lnL w="12700" cap="flat" cmpd="sng" algn="ctr">
                      <a:solidFill>
                        <a:srgbClr val="205077"/>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391136">
                <a:tc>
                  <a:txBody>
                    <a:bodyPr/>
                    <a:lstStyle/>
                    <a:p>
                      <a:pPr algn="l" fontAlgn="t"/>
                      <a:r>
                        <a:rPr lang="en-US" sz="1500"/>
                        <a:t>14</a:t>
                      </a:r>
                    </a:p>
                  </a:txBody>
                  <a:tcPr marL="23850" marR="23850" marT="23850" marB="23850">
                    <a:lnL w="12700" cap="flat" cmpd="sng" algn="ctr">
                      <a:solidFill>
                        <a:srgbClr val="A05077"/>
                      </a:solidFill>
                      <a:prstDash val="solid"/>
                      <a:round/>
                      <a:headEnd type="none" w="med" len="med"/>
                      <a:tailEnd type="none" w="med" len="med"/>
                    </a:lnL>
                    <a:lnR w="12700" cap="flat" cmpd="sng" algn="ctr">
                      <a:solidFill>
                        <a:srgbClr val="E050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7F75"/>
                      </a:solidFill>
                      <a:prstDash val="solid"/>
                      <a:round/>
                      <a:headEnd type="none" w="med" len="med"/>
                      <a:tailEnd type="none" w="med" len="med"/>
                    </a:lnB>
                    <a:solidFill>
                      <a:srgbClr val="F9F9F9"/>
                    </a:solidFill>
                  </a:tcPr>
                </a:tc>
                <a:tc>
                  <a:txBody>
                    <a:bodyPr/>
                    <a:lstStyle/>
                    <a:p>
                      <a:pPr algn="l" fontAlgn="t"/>
                      <a:r>
                        <a:rPr lang="en-US" sz="1500"/>
                        <a:t>run after the last test method that belongs to any of the groups here</a:t>
                      </a:r>
                    </a:p>
                  </a:txBody>
                  <a:tcPr marL="23850" marR="23850" marT="23850" marB="23850">
                    <a:lnL w="12700" cap="flat" cmpd="sng" algn="ctr">
                      <a:solidFill>
                        <a:srgbClr val="E05077"/>
                      </a:solidFill>
                      <a:prstDash val="solid"/>
                      <a:round/>
                      <a:headEnd type="none" w="med" len="med"/>
                      <a:tailEnd type="none" w="med" len="med"/>
                    </a:lnL>
                    <a:lnR w="12700" cap="flat" cmpd="sng" algn="ctr">
                      <a:solidFill>
                        <a:srgbClr val="2051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5077"/>
                      </a:solidFill>
                      <a:prstDash val="solid"/>
                      <a:round/>
                      <a:headEnd type="none" w="med" len="med"/>
                      <a:tailEnd type="none" w="med" len="med"/>
                    </a:lnB>
                    <a:solidFill>
                      <a:srgbClr val="F9F9F9"/>
                    </a:solidFill>
                  </a:tcPr>
                </a:tc>
                <a:tc>
                  <a:txBody>
                    <a:bodyPr/>
                    <a:lstStyle/>
                    <a:p>
                      <a:pPr algn="l" fontAlgn="t"/>
                      <a:r>
                        <a:rPr lang="en-US" sz="1500"/>
                        <a:t>@AfterGroups</a:t>
                      </a:r>
                    </a:p>
                  </a:txBody>
                  <a:tcPr marL="23850" marR="23850" marT="23850" marB="23850">
                    <a:lnL w="12700" cap="flat" cmpd="sng" algn="ctr">
                      <a:solidFill>
                        <a:srgbClr val="205177"/>
                      </a:solidFill>
                      <a:prstDash val="solid"/>
                      <a:round/>
                      <a:headEnd type="none" w="med" len="med"/>
                      <a:tailEnd type="none" w="med" len="med"/>
                    </a:lnL>
                    <a:lnR w="12700" cap="flat" cmpd="sng" algn="ctr">
                      <a:solidFill>
                        <a:srgbClr val="6051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5077"/>
                      </a:solidFill>
                      <a:prstDash val="solid"/>
                      <a:round/>
                      <a:headEnd type="none" w="med" len="med"/>
                      <a:tailEnd type="none" w="med" len="med"/>
                    </a:lnB>
                    <a:solidFill>
                      <a:srgbClr val="F9F9F9"/>
                    </a:solidFill>
                  </a:tcPr>
                </a:tc>
                <a:tc>
                  <a:txBody>
                    <a:bodyPr/>
                    <a:lstStyle/>
                    <a:p>
                      <a:pPr algn="l" fontAlgn="t"/>
                      <a:r>
                        <a:rPr lang="en-US" sz="1500" dirty="0"/>
                        <a:t>n/a</a:t>
                      </a:r>
                    </a:p>
                  </a:txBody>
                  <a:tcPr marL="23850" marR="23850" marT="23850" marB="23850">
                    <a:lnL w="12700" cap="flat" cmpd="sng" algn="ctr">
                      <a:solidFill>
                        <a:srgbClr val="605177"/>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5177"/>
                      </a:solidFill>
                      <a:prstDash val="solid"/>
                      <a:round/>
                      <a:headEnd type="none" w="med" len="med"/>
                      <a:tailEnd type="none" w="med" len="med"/>
                    </a:lnB>
                    <a:solidFill>
                      <a:srgbClr val="F9F9F9"/>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10.1-Java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152400" y="457200"/>
            <a:ext cx="8839200" cy="6247864"/>
          </a:xfrm>
          <a:prstGeom prst="rect">
            <a:avLst/>
          </a:prstGeom>
        </p:spPr>
        <p:txBody>
          <a:bodyPr wrap="square">
            <a:spAutoFit/>
          </a:bodyPr>
          <a:lstStyle/>
          <a:p>
            <a:r>
              <a:rPr lang="en-US" b="1" u="sng" dirty="0" err="1" smtClean="0"/>
              <a:t>TestNG</a:t>
            </a:r>
            <a:r>
              <a:rPr lang="en-US" b="1" u="sng" dirty="0" smtClean="0"/>
              <a:t> Annotations</a:t>
            </a:r>
          </a:p>
          <a:p>
            <a:r>
              <a:rPr lang="en-US" sz="1500" b="1" dirty="0" smtClean="0"/>
              <a:t>@</a:t>
            </a:r>
            <a:r>
              <a:rPr lang="en-US" sz="1500" b="1" dirty="0" err="1" smtClean="0"/>
              <a:t>BeforeSuite</a:t>
            </a:r>
            <a:r>
              <a:rPr lang="en-US" sz="1500" dirty="0" smtClean="0"/>
              <a:t>:- The annotated method will be run before all tests in this suite have run.</a:t>
            </a:r>
          </a:p>
          <a:p>
            <a:r>
              <a:rPr lang="en-US" sz="1500" b="1" dirty="0" smtClean="0"/>
              <a:t>@</a:t>
            </a:r>
            <a:r>
              <a:rPr lang="en-US" sz="1500" b="1" dirty="0" err="1" smtClean="0"/>
              <a:t>AfterSuite</a:t>
            </a:r>
            <a:r>
              <a:rPr lang="en-US" sz="1500" dirty="0" smtClean="0"/>
              <a:t>:- The annotated method will be run after all tests in this suite have run.</a:t>
            </a:r>
          </a:p>
          <a:p>
            <a:r>
              <a:rPr lang="en-US" sz="1500" b="1" dirty="0" smtClean="0"/>
              <a:t>@</a:t>
            </a:r>
            <a:r>
              <a:rPr lang="en-US" sz="1500" b="1" dirty="0" err="1" smtClean="0"/>
              <a:t>BeforeTest</a:t>
            </a:r>
            <a:r>
              <a:rPr lang="en-US" sz="1500" dirty="0" smtClean="0"/>
              <a:t>: -The annotated method will be run before any test method belonging to the classes inside the tag is run.</a:t>
            </a:r>
          </a:p>
          <a:p>
            <a:r>
              <a:rPr lang="en-US" sz="1500" b="1" dirty="0" smtClean="0"/>
              <a:t>@</a:t>
            </a:r>
            <a:r>
              <a:rPr lang="en-US" sz="1500" b="1" dirty="0" err="1" smtClean="0"/>
              <a:t>AfterTest</a:t>
            </a:r>
            <a:r>
              <a:rPr lang="en-US" sz="1500" dirty="0" smtClean="0"/>
              <a:t>: The annotated method will be run after all the test methods belonging to the classes inside the tag have run.</a:t>
            </a:r>
          </a:p>
          <a:p>
            <a:r>
              <a:rPr lang="en-US" sz="1500" b="1" dirty="0" smtClean="0"/>
              <a:t>@</a:t>
            </a:r>
            <a:r>
              <a:rPr lang="en-US" sz="1500" b="1" dirty="0" err="1" smtClean="0"/>
              <a:t>BeforeGroups</a:t>
            </a:r>
            <a:r>
              <a:rPr lang="en-US" sz="1500" dirty="0" smtClean="0"/>
              <a:t>: The list of groups that this configuration method will run before. This method is guaranteed to run shortly before the first test method that belongs to any of these groups is invoked.</a:t>
            </a:r>
          </a:p>
          <a:p>
            <a:r>
              <a:rPr lang="en-US" sz="1500" b="1" dirty="0" smtClean="0"/>
              <a:t>@</a:t>
            </a:r>
            <a:r>
              <a:rPr lang="en-US" sz="1500" b="1" dirty="0" err="1" smtClean="0"/>
              <a:t>AfterGroups</a:t>
            </a:r>
            <a:r>
              <a:rPr lang="en-US" sz="1500" dirty="0" smtClean="0"/>
              <a:t>: The list of groups that this configuration method will run after. This method is guaranteed to run shortly after the last test method that belongs to any of these groups is invoked.</a:t>
            </a:r>
          </a:p>
          <a:p>
            <a:r>
              <a:rPr lang="en-US" sz="1500" b="1" dirty="0" smtClean="0"/>
              <a:t>@</a:t>
            </a:r>
            <a:r>
              <a:rPr lang="en-US" sz="1500" b="1" dirty="0" err="1" smtClean="0"/>
              <a:t>BeforeClass</a:t>
            </a:r>
            <a:r>
              <a:rPr lang="en-US" sz="1500" dirty="0" smtClean="0"/>
              <a:t>: The annotated method will be run before the first test method in the current class is invoked.</a:t>
            </a:r>
          </a:p>
          <a:p>
            <a:r>
              <a:rPr lang="en-US" sz="1500" b="1" dirty="0" smtClean="0"/>
              <a:t>@</a:t>
            </a:r>
            <a:r>
              <a:rPr lang="en-US" sz="1500" b="1" dirty="0" err="1" smtClean="0"/>
              <a:t>AfterClass</a:t>
            </a:r>
            <a:r>
              <a:rPr lang="en-US" sz="1500" dirty="0" smtClean="0"/>
              <a:t>: The annotated method will be run after all the test methods in the current class have been run.</a:t>
            </a:r>
          </a:p>
          <a:p>
            <a:r>
              <a:rPr lang="en-US" sz="1500" b="1" dirty="0" smtClean="0"/>
              <a:t>@</a:t>
            </a:r>
            <a:r>
              <a:rPr lang="en-US" sz="1500" b="1" dirty="0" err="1" smtClean="0"/>
              <a:t>BeforeMethod</a:t>
            </a:r>
            <a:r>
              <a:rPr lang="en-US" sz="1500" dirty="0" smtClean="0"/>
              <a:t>: The annotated method will be run before each test method.</a:t>
            </a:r>
          </a:p>
          <a:p>
            <a:r>
              <a:rPr lang="en-US" sz="1500" b="1" dirty="0" smtClean="0"/>
              <a:t>@</a:t>
            </a:r>
            <a:r>
              <a:rPr lang="en-US" sz="1500" b="1" dirty="0" err="1" smtClean="0"/>
              <a:t>AfterMethod</a:t>
            </a:r>
            <a:r>
              <a:rPr lang="en-US" sz="1500" dirty="0" smtClean="0"/>
              <a:t>: The annotated method will be run after each test method.</a:t>
            </a:r>
          </a:p>
          <a:p>
            <a:r>
              <a:rPr lang="en-US" sz="1500" b="1" dirty="0" smtClean="0"/>
              <a:t>@Test</a:t>
            </a:r>
            <a:r>
              <a:rPr lang="en-US" sz="1500" dirty="0" smtClean="0"/>
              <a:t>: The annotated method is a part of a test case</a:t>
            </a:r>
          </a:p>
          <a:p>
            <a:endParaRPr lang="en-US" sz="1600" dirty="0" smtClean="0"/>
          </a:p>
          <a:p>
            <a:r>
              <a:rPr lang="en-US" sz="1600" b="1" u="sng" dirty="0" smtClean="0"/>
              <a:t>Benefits of using Annotations</a:t>
            </a:r>
          </a:p>
          <a:p>
            <a:pPr marL="342900" indent="-342900">
              <a:buFont typeface="+mj-lt"/>
              <a:buAutoNum type="arabicPeriod"/>
            </a:pPr>
            <a:r>
              <a:rPr lang="en-US" sz="1600" dirty="0" smtClean="0"/>
              <a:t>It identifies the methods it is interested in by looking up annotations. Hence method names are not restricted to any pattern or format.</a:t>
            </a:r>
          </a:p>
          <a:p>
            <a:pPr marL="342900" indent="-342900">
              <a:buFont typeface="+mj-lt"/>
              <a:buAutoNum type="arabicPeriod"/>
            </a:pPr>
            <a:r>
              <a:rPr lang="en-US" sz="1600" dirty="0" smtClean="0"/>
              <a:t>We can pass additional parameters to annotations.</a:t>
            </a:r>
          </a:p>
          <a:p>
            <a:pPr marL="342900" indent="-342900">
              <a:buFont typeface="+mj-lt"/>
              <a:buAutoNum type="arabicPeriod"/>
            </a:pPr>
            <a:r>
              <a:rPr lang="en-US" sz="1600" dirty="0" smtClean="0"/>
              <a:t>Annotations are strongly typed, so the compiler will flag any mistakes right away.</a:t>
            </a:r>
          </a:p>
          <a:p>
            <a:pPr marL="342900" indent="-342900">
              <a:buFont typeface="+mj-lt"/>
              <a:buAutoNum type="arabicPeriod"/>
            </a:pPr>
            <a:r>
              <a:rPr lang="en-US" sz="1600" dirty="0" smtClean="0"/>
              <a:t>Test classes no longer need to extend anything (such as Test Case, for </a:t>
            </a:r>
            <a:r>
              <a:rPr lang="en-US" sz="1600" dirty="0" err="1" smtClean="0"/>
              <a:t>JUnit</a:t>
            </a:r>
            <a:r>
              <a:rPr lang="en-US" sz="1600" dirty="0" smtClean="0"/>
              <a:t> 3).</a:t>
            </a:r>
          </a:p>
          <a:p>
            <a:endParaRPr lang="en-US" sz="1500" dirty="0"/>
          </a:p>
        </p:txBody>
      </p:sp>
      <p:graphicFrame>
        <p:nvGraphicFramePr>
          <p:cNvPr id="7" name="Object 6"/>
          <p:cNvGraphicFramePr>
            <a:graphicFrameLocks noChangeAspect="1"/>
          </p:cNvGraphicFramePr>
          <p:nvPr/>
        </p:nvGraphicFramePr>
        <p:xfrm>
          <a:off x="6781800" y="4114800"/>
          <a:ext cx="889000" cy="687387"/>
        </p:xfrm>
        <a:graphic>
          <a:graphicData uri="http://schemas.openxmlformats.org/presentationml/2006/ole">
            <mc:AlternateContent xmlns:mc="http://schemas.openxmlformats.org/markup-compatibility/2006">
              <mc:Choice xmlns:v="urn:schemas-microsoft-com:vml" Requires="v">
                <p:oleObj spid="_x0000_s70674" name="Packager Shell Object" r:id="rId3" imgW="888480" imgH="686880" progId="Package">
                  <p:embed/>
                </p:oleObj>
              </mc:Choice>
              <mc:Fallback>
                <p:oleObj name="Packager Shell Object" r:id="rId3" imgW="888480" imgH="6868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114800"/>
                        <a:ext cx="8890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7772400" y="4343400"/>
          <a:ext cx="1066800" cy="687387"/>
        </p:xfrm>
        <a:graphic>
          <a:graphicData uri="http://schemas.openxmlformats.org/presentationml/2006/ole">
            <mc:AlternateContent xmlns:mc="http://schemas.openxmlformats.org/markup-compatibility/2006">
              <mc:Choice xmlns:v="urn:schemas-microsoft-com:vml" Requires="v">
                <p:oleObj spid="_x0000_s70675" name="Packager Shell Object" r:id="rId5" imgW="1345320" imgH="686880" progId="Package">
                  <p:embed/>
                </p:oleObj>
              </mc:Choice>
              <mc:Fallback>
                <p:oleObj name="Packager Shell Object" r:id="rId5" imgW="1345320" imgH="68688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4343400"/>
                        <a:ext cx="10668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11-Introduction to </a:t>
            </a:r>
            <a:r>
              <a:rPr lang="en-US" sz="3200" dirty="0" smtClean="0"/>
              <a:t>Log4j API</a:t>
            </a:r>
            <a:endParaRPr lang="en-US" sz="1600" dirty="0" smtClean="0"/>
          </a:p>
          <a:p>
            <a:r>
              <a:rPr lang="en-US" sz="1600" dirty="0" smtClean="0"/>
              <a:t>	</a:t>
            </a:r>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7207682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83" y="534918"/>
            <a:ext cx="8534400" cy="4247317"/>
          </a:xfrm>
          <a:prstGeom prst="rect">
            <a:avLst/>
          </a:prstGeom>
        </p:spPr>
        <p:txBody>
          <a:bodyPr wrap="square">
            <a:spAutoFit/>
          </a:bodyPr>
          <a:lstStyle/>
          <a:p>
            <a:r>
              <a:rPr lang="en-US" sz="1500" b="1" u="sng" dirty="0" smtClean="0">
                <a:latin typeface="Arial" panose="020B0604020202020204" pitchFamily="34" charset="0"/>
                <a:cs typeface="Arial" panose="020B0604020202020204" pitchFamily="34" charset="0"/>
              </a:rPr>
              <a:t>What is Logging</a:t>
            </a:r>
          </a:p>
          <a:p>
            <a:r>
              <a:rPr lang="en-US" sz="1500" dirty="0" smtClean="0">
                <a:latin typeface="Arial" panose="020B0604020202020204" pitchFamily="34" charset="0"/>
                <a:cs typeface="Arial" panose="020B0604020202020204" pitchFamily="34" charset="0"/>
              </a:rPr>
              <a:t>Logging </a:t>
            </a:r>
            <a:r>
              <a:rPr lang="en-US" sz="1500" dirty="0">
                <a:latin typeface="Arial" panose="020B0604020202020204" pitchFamily="34" charset="0"/>
                <a:cs typeface="Arial" panose="020B0604020202020204" pitchFamily="34" charset="0"/>
              </a:rPr>
              <a:t>is a powerful aid for understanding and debugging program’s run-time behavior. Logs capture and persist the important data and make it available for analysis at any point in time</a:t>
            </a:r>
            <a:r>
              <a:rPr lang="en-US" sz="1500" dirty="0" smtClean="0">
                <a:latin typeface="Arial" panose="020B0604020202020204" pitchFamily="34" charset="0"/>
                <a:cs typeface="Arial" panose="020B0604020202020204" pitchFamily="34" charset="0"/>
              </a:rPr>
              <a:t>. Log4j is one the APIs that provides logging capabilities.</a:t>
            </a:r>
          </a:p>
          <a:p>
            <a:endParaRPr lang="en-US" sz="1500" dirty="0">
              <a:latin typeface="Arial" panose="020B0604020202020204" pitchFamily="34" charset="0"/>
              <a:cs typeface="Arial" panose="020B0604020202020204" pitchFamily="34" charset="0"/>
            </a:endParaRPr>
          </a:p>
          <a:p>
            <a:r>
              <a:rPr lang="en-US" sz="1500" b="1" u="sng" dirty="0" smtClean="0">
                <a:latin typeface="Arial" panose="020B0604020202020204" pitchFamily="34" charset="0"/>
                <a:cs typeface="Arial" panose="020B0604020202020204" pitchFamily="34" charset="0"/>
              </a:rPr>
              <a:t>Introduction Log4j</a:t>
            </a:r>
          </a:p>
          <a:p>
            <a:r>
              <a:rPr lang="en-US" sz="1500" dirty="0">
                <a:latin typeface="Arial" panose="020B0604020202020204" pitchFamily="34" charset="0"/>
                <a:cs typeface="Arial" panose="020B0604020202020204" pitchFamily="34" charset="0"/>
              </a:rPr>
              <a:t>log4j is a reliable, fast and flexible logging framework (APIs) written in Java, which is distributed under the Apache Software License</a:t>
            </a:r>
            <a:r>
              <a:rPr lang="en-US" sz="1500" dirty="0" smtClean="0">
                <a:latin typeface="Arial" panose="020B0604020202020204" pitchFamily="34" charset="0"/>
                <a:cs typeface="Arial" panose="020B0604020202020204" pitchFamily="34" charset="0"/>
              </a:rPr>
              <a:t>.</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log4j has been ported to the C, C++, C#, Perl, Python, Ruby, and Eiffel languages</a:t>
            </a:r>
            <a:r>
              <a:rPr lang="en-US" sz="1500" dirty="0" smtClean="0">
                <a:latin typeface="Arial" panose="020B0604020202020204" pitchFamily="34" charset="0"/>
                <a:cs typeface="Arial" panose="020B0604020202020204" pitchFamily="34" charset="0"/>
              </a:rPr>
              <a:t>.</a:t>
            </a:r>
          </a:p>
          <a:p>
            <a:endParaRPr lang="en-US" sz="1500" dirty="0">
              <a:latin typeface="Arial" panose="020B0604020202020204" pitchFamily="34" charset="0"/>
              <a:cs typeface="Arial" panose="020B0604020202020204" pitchFamily="34" charset="0"/>
            </a:endParaRPr>
          </a:p>
          <a:p>
            <a:r>
              <a:rPr lang="en-US" sz="1500" b="1" u="sng" dirty="0">
                <a:latin typeface="Arial" panose="020B0604020202020204" pitchFamily="34" charset="0"/>
                <a:cs typeface="Arial" panose="020B0604020202020204" pitchFamily="34" charset="0"/>
              </a:rPr>
              <a:t>Why use Log4j?</a:t>
            </a: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It is an open source</a:t>
            </a:r>
          </a:p>
          <a:p>
            <a:pPr marL="285750" indent="-285750">
              <a:buFont typeface="Arial" panose="020B0604020202020204" pitchFamily="34" charset="0"/>
              <a:buChar char="•"/>
            </a:pPr>
            <a:r>
              <a:rPr lang="en-US" sz="1500" dirty="0" smtClean="0">
                <a:latin typeface="Arial" panose="020B0604020202020204" pitchFamily="34" charset="0"/>
                <a:cs typeface="Arial" panose="020B0604020202020204" pitchFamily="34" charset="0"/>
              </a:rPr>
              <a:t>Log4j </a:t>
            </a:r>
            <a:r>
              <a:rPr lang="en-US" sz="1500" dirty="0">
                <a:latin typeface="Arial" panose="020B0604020202020204" pitchFamily="34" charset="0"/>
                <a:cs typeface="Arial" panose="020B0604020202020204" pitchFamily="34" charset="0"/>
              </a:rPr>
              <a:t>is used for large as well as small projects</a:t>
            </a: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In Log4j, we use log statements rather than SOPL statements in the code to know the status of a project while it is executing</a:t>
            </a:r>
          </a:p>
          <a:p>
            <a:pPr marL="285750" indent="-285750">
              <a:buFont typeface="Arial" panose="020B0604020202020204" pitchFamily="34" charset="0"/>
              <a:buChar char="•"/>
            </a:pPr>
            <a:endParaRPr lang="en-US" sz="1500" dirty="0">
              <a:latin typeface="Arial" panose="020B0604020202020204" pitchFamily="34" charset="0"/>
              <a:cs typeface="Arial" panose="020B0604020202020204" pitchFamily="34" charset="0"/>
            </a:endParaRPr>
          </a:p>
          <a:p>
            <a:r>
              <a:rPr lang="en-US" sz="1500" b="1" u="sng" dirty="0" smtClean="0"/>
              <a:t>Log4j has three principal components</a:t>
            </a:r>
            <a:endParaRPr lang="en-US" sz="15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11.1-Logging using Log4j</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2280035"/>
            <a:ext cx="8991600"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500" dirty="0" smtClean="0">
              <a:latin typeface="+mj-lt"/>
            </a:endParaRPr>
          </a:p>
          <a:p>
            <a:endParaRPr lang="en-US" sz="1500" dirty="0" smtClean="0">
              <a:latin typeface="+mj-lt"/>
            </a:endParaRPr>
          </a:p>
          <a:p>
            <a:endParaRPr lang="en-US" sz="1500" dirty="0" smtClean="0">
              <a:latin typeface="+mj-lt"/>
            </a:endParaRPr>
          </a:p>
        </p:txBody>
      </p:sp>
      <p:pic>
        <p:nvPicPr>
          <p:cNvPr id="89092" name="Picture 4" descr="Log4j with Selenium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005591"/>
            <a:ext cx="5026025" cy="123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063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83" y="534918"/>
            <a:ext cx="8534400" cy="5955476"/>
          </a:xfrm>
          <a:prstGeom prst="rect">
            <a:avLst/>
          </a:prstGeom>
        </p:spPr>
        <p:txBody>
          <a:bodyPr wrap="square">
            <a:spAutoFit/>
          </a:bodyPr>
          <a:lstStyle/>
          <a:p>
            <a:r>
              <a:rPr lang="en-US" sz="1500" b="1" u="sng" dirty="0" smtClean="0"/>
              <a:t>Log4j has three principal components</a:t>
            </a:r>
          </a:p>
          <a:p>
            <a:endParaRPr lang="en-US" sz="1500" b="1" u="sng" dirty="0" smtClean="0"/>
          </a:p>
          <a:p>
            <a:r>
              <a:rPr lang="en-US" sz="1500" b="1" dirty="0" smtClean="0"/>
              <a:t>1-Loggers</a:t>
            </a:r>
            <a:r>
              <a:rPr lang="en-US" sz="1500" dirty="0"/>
              <a:t>: It is responsible for logging information. To implement loggers into a project following steps need to be performed -</a:t>
            </a:r>
          </a:p>
          <a:p>
            <a:pPr marL="285750" indent="-285750">
              <a:buFont typeface="Arial" panose="020B0604020202020204" pitchFamily="34" charset="0"/>
              <a:buChar char="•"/>
            </a:pPr>
            <a:r>
              <a:rPr lang="en-US" sz="1500" b="1" dirty="0" smtClean="0"/>
              <a:t>Create </a:t>
            </a:r>
            <a:r>
              <a:rPr lang="en-US" sz="1500" b="1" dirty="0"/>
              <a:t>an instance for logger class</a:t>
            </a:r>
            <a:r>
              <a:rPr lang="en-US" sz="1500" dirty="0"/>
              <a:t>: Logger class is a Java-based utility that has got all the generic methods already implemented to use log4j</a:t>
            </a:r>
          </a:p>
          <a:p>
            <a:pPr marL="285750" indent="-285750">
              <a:buFont typeface="Arial" panose="020B0604020202020204" pitchFamily="34" charset="0"/>
              <a:buChar char="•"/>
            </a:pPr>
            <a:r>
              <a:rPr lang="en-US" sz="1500" b="1" dirty="0"/>
              <a:t>Define the Log4j level</a:t>
            </a:r>
            <a:r>
              <a:rPr lang="en-US" sz="1500" dirty="0"/>
              <a:t>: Primarily there are </a:t>
            </a:r>
            <a:r>
              <a:rPr lang="en-US" sz="1500" dirty="0" smtClean="0"/>
              <a:t>5 </a:t>
            </a:r>
            <a:r>
              <a:rPr lang="en-US" sz="1500" dirty="0"/>
              <a:t>kinds of log </a:t>
            </a:r>
            <a:r>
              <a:rPr lang="en-US" sz="1500" dirty="0" smtClean="0"/>
              <a:t>levels:-</a:t>
            </a:r>
            <a:endParaRPr lang="en-US" sz="1500" dirty="0"/>
          </a:p>
          <a:p>
            <a:pPr marL="742950" lvl="1" indent="-285750">
              <a:buFont typeface="Arial" panose="020B0604020202020204" pitchFamily="34" charset="0"/>
              <a:buChar char="•"/>
            </a:pPr>
            <a:r>
              <a:rPr lang="en-US" sz="1500" dirty="0"/>
              <a:t>All - This level of logging will log everything ( it turns all the logs on )</a:t>
            </a:r>
          </a:p>
          <a:p>
            <a:pPr marL="742950" lvl="1" indent="-285750">
              <a:buFont typeface="Arial" panose="020B0604020202020204" pitchFamily="34" charset="0"/>
              <a:buChar char="•"/>
            </a:pPr>
            <a:r>
              <a:rPr lang="en-US" sz="1500" dirty="0"/>
              <a:t>DEBUG – print the debugging information and is helpful in development stage</a:t>
            </a:r>
          </a:p>
          <a:p>
            <a:pPr marL="742950" lvl="1" indent="-285750">
              <a:buFont typeface="Arial" panose="020B0604020202020204" pitchFamily="34" charset="0"/>
              <a:buChar char="•"/>
            </a:pPr>
            <a:r>
              <a:rPr lang="en-US" sz="1500" dirty="0"/>
              <a:t>INFO – print informational message that highlights the progress of the application</a:t>
            </a:r>
          </a:p>
          <a:p>
            <a:pPr marL="742950" lvl="1" indent="-285750">
              <a:buFont typeface="Arial" panose="020B0604020202020204" pitchFamily="34" charset="0"/>
              <a:buChar char="•"/>
            </a:pPr>
            <a:r>
              <a:rPr lang="en-US" sz="1500" dirty="0"/>
              <a:t>WARN – print information regarding faulty and unexpected system behavior.</a:t>
            </a:r>
          </a:p>
          <a:p>
            <a:pPr marL="742950" lvl="1" indent="-285750">
              <a:buFont typeface="Arial" panose="020B0604020202020204" pitchFamily="34" charset="0"/>
              <a:buChar char="•"/>
            </a:pPr>
            <a:r>
              <a:rPr lang="en-US" sz="1500" dirty="0"/>
              <a:t>ERROR – print error message that might allow system to continue</a:t>
            </a:r>
          </a:p>
          <a:p>
            <a:pPr marL="742950" lvl="1" indent="-285750">
              <a:buFont typeface="Arial" panose="020B0604020202020204" pitchFamily="34" charset="0"/>
              <a:buChar char="•"/>
            </a:pPr>
            <a:r>
              <a:rPr lang="en-US" sz="1500" dirty="0"/>
              <a:t>FATAL – print system critical information which are causing the application to crash</a:t>
            </a:r>
          </a:p>
          <a:p>
            <a:pPr marL="742950" lvl="1" indent="-285750">
              <a:buFont typeface="Arial" panose="020B0604020202020204" pitchFamily="34" charset="0"/>
              <a:buChar char="•"/>
            </a:pPr>
            <a:r>
              <a:rPr lang="en-US" sz="1500" dirty="0" smtClean="0"/>
              <a:t>OFF – No logging</a:t>
            </a:r>
          </a:p>
          <a:p>
            <a:r>
              <a:rPr lang="en-US" sz="1500" b="1" dirty="0" smtClean="0"/>
              <a:t>2-Appenders</a:t>
            </a:r>
            <a:r>
              <a:rPr lang="en-US" sz="1500" dirty="0" smtClean="0"/>
              <a:t>: It is used to deliver </a:t>
            </a:r>
            <a:r>
              <a:rPr lang="en-US" sz="1500" dirty="0" err="1" smtClean="0"/>
              <a:t>LogEvents</a:t>
            </a:r>
            <a:r>
              <a:rPr lang="en-US" sz="1500" dirty="0" smtClean="0"/>
              <a:t> to their destination. It decides what will happen with log information. In simple words, it is used to write the logs in file. Following are few types of </a:t>
            </a:r>
            <a:r>
              <a:rPr lang="en-US" sz="1500" dirty="0" err="1" smtClean="0"/>
              <a:t>Appenders</a:t>
            </a:r>
            <a:r>
              <a:rPr lang="en-US" sz="1500" dirty="0" smtClean="0"/>
              <a:t>:-</a:t>
            </a:r>
          </a:p>
          <a:p>
            <a:pPr marL="800100" lvl="1" indent="-342900">
              <a:buFont typeface="+mj-lt"/>
              <a:buAutoNum type="arabicPeriod"/>
            </a:pPr>
            <a:r>
              <a:rPr lang="en-US" sz="1500" dirty="0" err="1" smtClean="0"/>
              <a:t>ConsoleAppender</a:t>
            </a:r>
            <a:r>
              <a:rPr lang="en-US" sz="1500" dirty="0" smtClean="0"/>
              <a:t> logs to standard output</a:t>
            </a:r>
          </a:p>
          <a:p>
            <a:pPr marL="800100" lvl="1" indent="-342900">
              <a:buFont typeface="+mj-lt"/>
              <a:buAutoNum type="arabicPeriod"/>
            </a:pPr>
            <a:r>
              <a:rPr lang="en-US" sz="1500" dirty="0" smtClean="0"/>
              <a:t>File </a:t>
            </a:r>
            <a:r>
              <a:rPr lang="en-US" sz="1500" dirty="0" err="1" smtClean="0"/>
              <a:t>appender</a:t>
            </a:r>
            <a:r>
              <a:rPr lang="en-US" sz="1500" dirty="0" smtClean="0"/>
              <a:t> prints logs to some file</a:t>
            </a:r>
          </a:p>
          <a:p>
            <a:pPr marL="800100" lvl="1" indent="-342900">
              <a:buFont typeface="+mj-lt"/>
              <a:buAutoNum type="arabicPeriod"/>
            </a:pPr>
            <a:r>
              <a:rPr lang="en-US" sz="1500" dirty="0" smtClean="0"/>
              <a:t>Rolling file </a:t>
            </a:r>
            <a:r>
              <a:rPr lang="en-US" sz="1500" dirty="0" err="1" smtClean="0"/>
              <a:t>appender</a:t>
            </a:r>
            <a:r>
              <a:rPr lang="en-US" sz="1500" dirty="0" smtClean="0"/>
              <a:t> to a file with maximum size</a:t>
            </a:r>
          </a:p>
          <a:p>
            <a:r>
              <a:rPr lang="en-US" sz="1500" dirty="0" smtClean="0"/>
              <a:t>Note: In log4j properties we can call </a:t>
            </a:r>
            <a:r>
              <a:rPr lang="en-US" sz="1500" dirty="0" err="1" smtClean="0"/>
              <a:t>appender</a:t>
            </a:r>
            <a:r>
              <a:rPr lang="en-US" sz="1500" dirty="0" smtClean="0"/>
              <a:t> with any name. There are other </a:t>
            </a:r>
            <a:r>
              <a:rPr lang="en-US" sz="1500" dirty="0" err="1" smtClean="0"/>
              <a:t>appenders</a:t>
            </a:r>
            <a:r>
              <a:rPr lang="en-US" sz="1500" dirty="0" smtClean="0"/>
              <a:t> as well but we will restrict to these few.</a:t>
            </a:r>
          </a:p>
          <a:p>
            <a:endParaRPr lang="en-US" sz="1500" dirty="0" smtClean="0">
              <a:latin typeface="Arial" panose="020B0604020202020204" pitchFamily="34" charset="0"/>
              <a:cs typeface="Arial" panose="020B0604020202020204" pitchFamily="34" charset="0"/>
            </a:endParaRPr>
          </a:p>
          <a:p>
            <a:r>
              <a:rPr lang="en-US" sz="1500" b="1" dirty="0" smtClean="0"/>
              <a:t>3-Layouts</a:t>
            </a:r>
            <a:r>
              <a:rPr lang="en-US" sz="1500" dirty="0"/>
              <a:t>: It is responsible for formatting logging information in different styles.</a:t>
            </a:r>
          </a:p>
          <a:p>
            <a:r>
              <a:rPr lang="en-US" sz="1600" dirty="0"/>
              <a:t/>
            </a:r>
            <a:br>
              <a:rPr lang="en-US" sz="1600" dirty="0"/>
            </a:br>
            <a:endParaRPr lang="en-US" sz="15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11.2-Logging using Log4j</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2280035"/>
            <a:ext cx="8991600"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500" dirty="0" smtClean="0">
              <a:latin typeface="+mj-lt"/>
            </a:endParaRPr>
          </a:p>
          <a:p>
            <a:endParaRPr lang="en-US" sz="1500" dirty="0" smtClean="0">
              <a:latin typeface="+mj-lt"/>
            </a:endParaRPr>
          </a:p>
          <a:p>
            <a:endParaRPr lang="en-US" sz="1500" dirty="0" smtClean="0">
              <a:latin typeface="+mj-lt"/>
            </a:endParaRPr>
          </a:p>
        </p:txBody>
      </p:sp>
    </p:spTree>
    <p:extLst>
      <p:ext uri="{BB962C8B-B14F-4D97-AF65-F5344CB8AC3E}">
        <p14:creationId xmlns:p14="http://schemas.microsoft.com/office/powerpoint/2010/main" val="29990656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83" y="534918"/>
            <a:ext cx="8534400" cy="5863144"/>
          </a:xfrm>
          <a:prstGeom prst="rect">
            <a:avLst/>
          </a:prstGeom>
        </p:spPr>
        <p:txBody>
          <a:bodyPr wrap="square">
            <a:spAutoFit/>
          </a:bodyPr>
          <a:lstStyle/>
          <a:p>
            <a:r>
              <a:rPr lang="en-US" sz="1500" b="1" u="sng" dirty="0" smtClean="0"/>
              <a:t>What is log4j.properties file</a:t>
            </a:r>
          </a:p>
          <a:p>
            <a:endParaRPr lang="en-US" sz="1500" b="1" u="sng" dirty="0"/>
          </a:p>
          <a:p>
            <a:r>
              <a:rPr lang="en-US" sz="1500" dirty="0"/>
              <a:t>This is the main properties file having all runtime configuration used by log4j. This file will have </a:t>
            </a:r>
            <a:r>
              <a:rPr lang="en-US" sz="1500" dirty="0" err="1"/>
              <a:t>appenders</a:t>
            </a:r>
            <a:r>
              <a:rPr lang="en-US" sz="1500" dirty="0"/>
              <a:t> information, log level information and output file names for file </a:t>
            </a:r>
            <a:r>
              <a:rPr lang="en-US" sz="1500" dirty="0" err="1"/>
              <a:t>appenders</a:t>
            </a:r>
            <a:r>
              <a:rPr lang="en-US" sz="1500" dirty="0" smtClean="0"/>
              <a:t>.</a:t>
            </a:r>
          </a:p>
          <a:p>
            <a:endParaRPr lang="en-US" sz="1500" b="1" u="sng" dirty="0" smtClean="0"/>
          </a:p>
          <a:p>
            <a:r>
              <a:rPr lang="en-US" sz="1500" b="1" u="sng" dirty="0" smtClean="0"/>
              <a:t>Log4j.properties file</a:t>
            </a:r>
            <a:endParaRPr lang="en-US" sz="1500" b="1" u="sng" dirty="0"/>
          </a:p>
          <a:p>
            <a:endParaRPr lang="en-US" sz="1500" b="1" u="sng" dirty="0" smtClean="0"/>
          </a:p>
          <a:p>
            <a:r>
              <a:rPr lang="en-US" sz="1500" dirty="0"/>
              <a:t># Root logger option</a:t>
            </a:r>
          </a:p>
          <a:p>
            <a:r>
              <a:rPr lang="en-US" sz="1500" dirty="0"/>
              <a:t>log4j.rootLogger=DEBUG, </a:t>
            </a:r>
            <a:r>
              <a:rPr lang="en-US" sz="1500" u="sng" dirty="0" err="1"/>
              <a:t>stdout</a:t>
            </a:r>
            <a:r>
              <a:rPr lang="en-US" sz="1500" u="sng" dirty="0"/>
              <a:t>, file</a:t>
            </a:r>
          </a:p>
          <a:p>
            <a:endParaRPr lang="en-US" sz="1500" dirty="0"/>
          </a:p>
          <a:p>
            <a:r>
              <a:rPr lang="en-US" sz="1500" dirty="0"/>
              <a:t># Redirect log messages to console</a:t>
            </a:r>
          </a:p>
          <a:p>
            <a:r>
              <a:rPr lang="en-US" sz="1500" dirty="0"/>
              <a:t>log4j.appender.stdout=org.apache.log4j.ConsoleAppender</a:t>
            </a:r>
          </a:p>
          <a:p>
            <a:r>
              <a:rPr lang="en-US" sz="1500" dirty="0"/>
              <a:t>log4j.appender.stdout.Target=</a:t>
            </a:r>
            <a:r>
              <a:rPr lang="en-US" sz="1500" dirty="0" err="1"/>
              <a:t>System.out</a:t>
            </a:r>
            <a:endParaRPr lang="en-US" sz="1500" dirty="0"/>
          </a:p>
          <a:p>
            <a:r>
              <a:rPr lang="en-US" sz="1500" dirty="0"/>
              <a:t>log4j.appender.stdout.layout=org.apache.log4j.PatternLayout</a:t>
            </a:r>
          </a:p>
          <a:p>
            <a:r>
              <a:rPr lang="en-US" sz="1500" dirty="0"/>
              <a:t>log4j.appender.stdout.layout.ConversionPattern=%d{</a:t>
            </a:r>
            <a:r>
              <a:rPr lang="en-US" sz="1500" u="sng" dirty="0" err="1"/>
              <a:t>yyyy</a:t>
            </a:r>
            <a:r>
              <a:rPr lang="en-US" sz="1500" u="sng" dirty="0"/>
              <a:t>-MM-</a:t>
            </a:r>
            <a:r>
              <a:rPr lang="en-US" sz="1500" u="sng" dirty="0" err="1"/>
              <a:t>dd</a:t>
            </a:r>
            <a:r>
              <a:rPr lang="en-US" sz="1500" u="sng" dirty="0"/>
              <a:t> </a:t>
            </a:r>
            <a:r>
              <a:rPr lang="en-US" sz="1500" u="sng" dirty="0" err="1"/>
              <a:t>HH:mm:ss</a:t>
            </a:r>
            <a:r>
              <a:rPr lang="en-US" sz="1500" u="sng" dirty="0"/>
              <a:t>} %-5p %c</a:t>
            </a:r>
            <a:r>
              <a:rPr lang="en-US" sz="1500" b="1" u="sng" dirty="0"/>
              <a:t>{1}:%L - %</a:t>
            </a:r>
            <a:r>
              <a:rPr lang="en-US" sz="1500" b="1" u="sng" dirty="0" err="1"/>
              <a:t>m%n</a:t>
            </a:r>
            <a:endParaRPr lang="en-US" sz="1500" b="1" u="sng" dirty="0"/>
          </a:p>
          <a:p>
            <a:endParaRPr lang="en-US" sz="1500" dirty="0"/>
          </a:p>
          <a:p>
            <a:r>
              <a:rPr lang="en-US" sz="1500" dirty="0"/>
              <a:t># Redirect log messages to a log file, support file rolling.</a:t>
            </a:r>
          </a:p>
          <a:p>
            <a:r>
              <a:rPr lang="en-US" sz="1500" dirty="0"/>
              <a:t>log4j.appender.file=org.apache.log4j.RollingFileAppender</a:t>
            </a:r>
          </a:p>
          <a:p>
            <a:r>
              <a:rPr lang="en-US" sz="1500" dirty="0"/>
              <a:t>log4j.appender.file.File=D:\\log4j-application.log</a:t>
            </a:r>
          </a:p>
          <a:p>
            <a:r>
              <a:rPr lang="en-US" sz="1500" dirty="0"/>
              <a:t>log4j.appender.file.MaxFileSize=5MB</a:t>
            </a:r>
          </a:p>
          <a:p>
            <a:r>
              <a:rPr lang="en-US" sz="1500" dirty="0"/>
              <a:t>log4j.appender.file.MaxBackupIndex=10</a:t>
            </a:r>
          </a:p>
          <a:p>
            <a:r>
              <a:rPr lang="en-US" sz="1500" dirty="0"/>
              <a:t>log4j.appender.file.layout=org.apache.log4j.PatternLayout</a:t>
            </a:r>
          </a:p>
          <a:p>
            <a:r>
              <a:rPr lang="en-US" sz="1500" dirty="0"/>
              <a:t>log4j.appender.file.layout.ConversionPattern=%d{</a:t>
            </a:r>
            <a:r>
              <a:rPr lang="en-US" sz="1500" u="sng" dirty="0" err="1"/>
              <a:t>yyyy</a:t>
            </a:r>
            <a:r>
              <a:rPr lang="en-US" sz="1500" u="sng" dirty="0"/>
              <a:t>-MM-</a:t>
            </a:r>
            <a:r>
              <a:rPr lang="en-US" sz="1500" u="sng" dirty="0" err="1"/>
              <a:t>dd</a:t>
            </a:r>
            <a:r>
              <a:rPr lang="en-US" sz="1500" u="sng" dirty="0"/>
              <a:t> </a:t>
            </a:r>
            <a:r>
              <a:rPr lang="en-US" sz="1500" u="sng" dirty="0" err="1"/>
              <a:t>HH:mm:ss</a:t>
            </a:r>
            <a:r>
              <a:rPr lang="en-US" sz="1500" u="sng" dirty="0"/>
              <a:t>} %-5p %c</a:t>
            </a:r>
            <a:r>
              <a:rPr lang="en-US" sz="1500" b="1" u="sng" dirty="0"/>
              <a:t>{1}:%L - %</a:t>
            </a:r>
            <a:r>
              <a:rPr lang="en-US" sz="1500" b="1" u="sng" dirty="0" err="1"/>
              <a:t>m%n</a:t>
            </a:r>
            <a:endParaRPr lang="en-US" sz="1500" b="1" u="sng" dirty="0" smtClean="0"/>
          </a:p>
          <a:p>
            <a:endParaRPr lang="en-US" sz="1500" b="1" u="sng" dirty="0" smtClean="0"/>
          </a:p>
        </p:txBody>
      </p:sp>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smtClean="0">
                <a:solidFill>
                  <a:schemeClr val="tx2"/>
                </a:solidFill>
                <a:latin typeface="+mj-lt"/>
                <a:ea typeface="+mj-ea"/>
                <a:cs typeface="+mj-cs"/>
              </a:rPr>
              <a:t>11.3-Logging </a:t>
            </a:r>
            <a:r>
              <a:rPr lang="en-US" sz="2500" b="1" kern="1200" dirty="0" smtClean="0">
                <a:solidFill>
                  <a:schemeClr val="tx2"/>
                </a:solidFill>
                <a:latin typeface="+mj-lt"/>
                <a:ea typeface="+mj-ea"/>
                <a:cs typeface="+mj-cs"/>
              </a:rPr>
              <a:t>using Log4j</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2280035"/>
            <a:ext cx="8991600"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500" dirty="0" smtClean="0">
              <a:latin typeface="+mj-lt"/>
            </a:endParaRPr>
          </a:p>
          <a:p>
            <a:endParaRPr lang="en-US" sz="1500" dirty="0" smtClean="0">
              <a:latin typeface="+mj-lt"/>
            </a:endParaRPr>
          </a:p>
          <a:p>
            <a:endParaRPr lang="en-US" sz="1500" dirty="0" smtClean="0">
              <a:latin typeface="+mj-l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573801730"/>
              </p:ext>
            </p:extLst>
          </p:nvPr>
        </p:nvGraphicFramePr>
        <p:xfrm>
          <a:off x="6477000" y="1897483"/>
          <a:ext cx="1357313" cy="687387"/>
        </p:xfrm>
        <a:graphic>
          <a:graphicData uri="http://schemas.openxmlformats.org/presentationml/2006/ole">
            <mc:AlternateContent xmlns:mc="http://schemas.openxmlformats.org/markup-compatibility/2006">
              <mc:Choice xmlns:v="urn:schemas-microsoft-com:vml" Requires="v">
                <p:oleObj spid="_x0000_s90126" name="Packager Shell Object" showAsIcon="1" r:id="rId3" imgW="1357920" imgH="686880" progId="Package">
                  <p:embed/>
                </p:oleObj>
              </mc:Choice>
              <mc:Fallback>
                <p:oleObj name="Packager Shell Object" showAsIcon="1" r:id="rId3" imgW="1357920" imgH="686880" progId="Package">
                  <p:embed/>
                  <p:pic>
                    <p:nvPicPr>
                      <p:cNvPr id="0" name=""/>
                      <p:cNvPicPr/>
                      <p:nvPr/>
                    </p:nvPicPr>
                    <p:blipFill>
                      <a:blip r:embed="rId4"/>
                      <a:stretch>
                        <a:fillRect/>
                      </a:stretch>
                    </p:blipFill>
                    <p:spPr>
                      <a:xfrm>
                        <a:off x="6477000" y="1897483"/>
                        <a:ext cx="1357313" cy="68738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99669458"/>
              </p:ext>
            </p:extLst>
          </p:nvPr>
        </p:nvGraphicFramePr>
        <p:xfrm>
          <a:off x="7010400" y="2833160"/>
          <a:ext cx="635000" cy="687387"/>
        </p:xfrm>
        <a:graphic>
          <a:graphicData uri="http://schemas.openxmlformats.org/presentationml/2006/ole">
            <mc:AlternateContent xmlns:mc="http://schemas.openxmlformats.org/markup-compatibility/2006">
              <mc:Choice xmlns:v="urn:schemas-microsoft-com:vml" Requires="v">
                <p:oleObj spid="_x0000_s90127" name="Packager Shell Object" showAsIcon="1" r:id="rId5" imgW="634680" imgH="686880" progId="Package">
                  <p:embed/>
                </p:oleObj>
              </mc:Choice>
              <mc:Fallback>
                <p:oleObj name="Packager Shell Object" showAsIcon="1" r:id="rId5" imgW="634680" imgH="686880" progId="Package">
                  <p:embed/>
                  <p:pic>
                    <p:nvPicPr>
                      <p:cNvPr id="0" name=""/>
                      <p:cNvPicPr/>
                      <p:nvPr/>
                    </p:nvPicPr>
                    <p:blipFill>
                      <a:blip r:embed="rId6"/>
                      <a:stretch>
                        <a:fillRect/>
                      </a:stretch>
                    </p:blipFill>
                    <p:spPr>
                      <a:xfrm>
                        <a:off x="7010400" y="2833160"/>
                        <a:ext cx="635000" cy="687387"/>
                      </a:xfrm>
                      <a:prstGeom prst="rect">
                        <a:avLst/>
                      </a:prstGeom>
                    </p:spPr>
                  </p:pic>
                </p:oleObj>
              </mc:Fallback>
            </mc:AlternateContent>
          </a:graphicData>
        </a:graphic>
      </p:graphicFrame>
    </p:spTree>
    <p:extLst>
      <p:ext uri="{BB962C8B-B14F-4D97-AF65-F5344CB8AC3E}">
        <p14:creationId xmlns:p14="http://schemas.microsoft.com/office/powerpoint/2010/main" val="3119059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9.1.4-</a:t>
            </a:r>
            <a:r>
              <a:rPr lang="en-US" sz="3200" b="1" u="sng" dirty="0" smtClean="0"/>
              <a:t>Java - OOP Concepts </a:t>
            </a:r>
            <a:endParaRPr lang="en-US" sz="3000" b="1" u="sng" dirty="0"/>
          </a:p>
        </p:txBody>
      </p:sp>
      <p:sp>
        <p:nvSpPr>
          <p:cNvPr id="21505" name="Rectangle 1"/>
          <p:cNvSpPr>
            <a:spLocks noChangeArrowheads="1"/>
          </p:cNvSpPr>
          <p:nvPr/>
        </p:nvSpPr>
        <p:spPr bwMode="auto">
          <a:xfrm>
            <a:off x="228600" y="838200"/>
            <a:ext cx="8305800" cy="2590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000" b="1" u="sng" dirty="0" smtClean="0"/>
              <a:t>3-Class/Static Variables</a:t>
            </a:r>
          </a:p>
          <a:p>
            <a:endParaRPr lang="en-US" sz="1000" b="1" u="sng" dirty="0" smtClean="0"/>
          </a:p>
          <a:p>
            <a:pPr>
              <a:buFont typeface="Arial" pitchFamily="34" charset="0"/>
              <a:buChar char="•"/>
            </a:pPr>
            <a:r>
              <a:rPr lang="en-US" sz="1000" dirty="0" smtClean="0"/>
              <a:t>Class variables also known as static variables are declared with the static keyword in a class, but outside a method, constructor or a block.</a:t>
            </a:r>
          </a:p>
          <a:p>
            <a:pPr>
              <a:buFont typeface="Arial" pitchFamily="34" charset="0"/>
              <a:buChar char="•"/>
            </a:pPr>
            <a:r>
              <a:rPr lang="en-US" sz="1000" dirty="0" smtClean="0"/>
              <a:t>There would only be one copy of each class variable per class, regardless of how many objects are created from it.</a:t>
            </a:r>
          </a:p>
          <a:p>
            <a:pPr>
              <a:buFont typeface="Arial" pitchFamily="34" charset="0"/>
              <a:buChar char="•"/>
            </a:pPr>
            <a:r>
              <a:rPr lang="en-US" sz="1000" dirty="0" smtClean="0"/>
              <a:t>Static variables are rarely used other than being declared as constants. Constants are variables that are declared as public/private, final, and static. Constant variables never change from their initial value.</a:t>
            </a:r>
          </a:p>
          <a:p>
            <a:pPr>
              <a:buFont typeface="Arial" pitchFamily="34" charset="0"/>
              <a:buChar char="•"/>
            </a:pPr>
            <a:r>
              <a:rPr lang="en-US" sz="1000" dirty="0" smtClean="0"/>
              <a:t>Static variables are stored in the static memory. It is rare to use static variables other than declared final and used as either public or private constants.</a:t>
            </a:r>
          </a:p>
          <a:p>
            <a:pPr>
              <a:buFont typeface="Arial" pitchFamily="34" charset="0"/>
              <a:buChar char="•"/>
            </a:pPr>
            <a:r>
              <a:rPr lang="en-US" sz="1000" dirty="0" smtClean="0"/>
              <a:t>Static variables are created when the program starts and destroyed when the program stops.</a:t>
            </a:r>
          </a:p>
          <a:p>
            <a:pPr>
              <a:buFont typeface="Arial" pitchFamily="34" charset="0"/>
              <a:buChar char="•"/>
            </a:pPr>
            <a:r>
              <a:rPr lang="en-US" sz="1000" dirty="0" smtClean="0"/>
              <a:t>Visibility is similar to instance variables. However, most static variables are declared public since they must be available for users of the class.</a:t>
            </a:r>
          </a:p>
          <a:p>
            <a:pPr>
              <a:buFont typeface="Arial" pitchFamily="34" charset="0"/>
              <a:buChar char="•"/>
            </a:pPr>
            <a:r>
              <a:rPr lang="en-US" sz="1000" dirty="0" smtClean="0"/>
              <a:t>Default values are same as instance variables. For numbers, the default value is 0; for Booleans, it is false; and for object references, it is null. Values can be assigned during the declaration or within the constructor. Additionally, values can be assigned in special static </a:t>
            </a:r>
            <a:r>
              <a:rPr lang="en-US" sz="1000" dirty="0" err="1" smtClean="0"/>
              <a:t>initializer</a:t>
            </a:r>
            <a:r>
              <a:rPr lang="en-US" sz="1000" dirty="0" smtClean="0"/>
              <a:t> blocks.</a:t>
            </a:r>
          </a:p>
          <a:p>
            <a:pPr>
              <a:buFont typeface="Arial" pitchFamily="34" charset="0"/>
              <a:buChar char="•"/>
            </a:pPr>
            <a:r>
              <a:rPr lang="en-US" sz="1000" dirty="0" smtClean="0"/>
              <a:t>Static variables can be accessed by calling with the class name </a:t>
            </a:r>
            <a:r>
              <a:rPr lang="en-US" sz="1000" i="1" dirty="0" err="1" smtClean="0"/>
              <a:t>ClassName.VariableName</a:t>
            </a:r>
            <a:r>
              <a:rPr lang="en-US" sz="1000" dirty="0" smtClean="0"/>
              <a:t>.</a:t>
            </a:r>
          </a:p>
          <a:p>
            <a:pPr>
              <a:buFont typeface="Arial" pitchFamily="34" charset="0"/>
              <a:buChar char="•"/>
            </a:pPr>
            <a:r>
              <a:rPr lang="en-US" sz="1000" dirty="0" smtClean="0"/>
              <a:t>When declaring class variables as public static final, then variable names (constants) are all in upper case. If the static variables are not public and final, the naming syntax is the same as instance and local variables</a:t>
            </a:r>
            <a:r>
              <a:rPr lang="en-US" sz="800" dirty="0" smtClean="0"/>
              <a:t>.</a:t>
            </a:r>
          </a:p>
          <a:p>
            <a:endParaRPr lang="en-US" sz="600" dirty="0" smtClean="0">
              <a:latin typeface="Arial" pitchFamily="34" charset="0"/>
              <a:cs typeface="Arial" pitchFamily="34" charset="0"/>
            </a:endParaRPr>
          </a:p>
        </p:txBody>
      </p:sp>
      <p:sp>
        <p:nvSpPr>
          <p:cNvPr id="12" name="Rectangle 11"/>
          <p:cNvSpPr/>
          <p:nvPr/>
        </p:nvSpPr>
        <p:spPr>
          <a:xfrm>
            <a:off x="381000" y="3657600"/>
            <a:ext cx="4114800" cy="2708434"/>
          </a:xfrm>
          <a:prstGeom prst="rect">
            <a:avLst/>
          </a:prstGeom>
        </p:spPr>
        <p:txBody>
          <a:bodyPr wrap="square">
            <a:spAutoFit/>
          </a:bodyPr>
          <a:lstStyle/>
          <a:p>
            <a:r>
              <a:rPr lang="en-US" sz="1000" b="1" u="sng" dirty="0" smtClean="0"/>
              <a:t>Example-3</a:t>
            </a:r>
          </a:p>
          <a:p>
            <a:r>
              <a:rPr lang="en-US" sz="1000" dirty="0" smtClean="0"/>
              <a:t>import java.io.*;</a:t>
            </a:r>
          </a:p>
          <a:p>
            <a:r>
              <a:rPr lang="en-US" sz="1000" dirty="0" smtClean="0"/>
              <a:t>public class Employee </a:t>
            </a:r>
          </a:p>
          <a:p>
            <a:r>
              <a:rPr lang="en-US" sz="1000" dirty="0" smtClean="0"/>
              <a:t>{</a:t>
            </a:r>
          </a:p>
          <a:p>
            <a:endParaRPr lang="en-US" sz="1000" dirty="0" smtClean="0"/>
          </a:p>
          <a:p>
            <a:r>
              <a:rPr lang="en-US" sz="1000" dirty="0" smtClean="0"/>
              <a:t>   // salary  variable is a private static variable</a:t>
            </a:r>
          </a:p>
          <a:p>
            <a:r>
              <a:rPr lang="en-US" sz="1000" dirty="0" smtClean="0"/>
              <a:t>   private static double salary;</a:t>
            </a:r>
          </a:p>
          <a:p>
            <a:endParaRPr lang="en-US" sz="1000" dirty="0" smtClean="0"/>
          </a:p>
          <a:p>
            <a:r>
              <a:rPr lang="en-US" sz="1000" dirty="0" smtClean="0"/>
              <a:t>   // DEPARTMENT is a constant</a:t>
            </a:r>
          </a:p>
          <a:p>
            <a:r>
              <a:rPr lang="en-US" sz="1000" dirty="0" smtClean="0"/>
              <a:t>   public static final String DEPARTMENT = "Development ";</a:t>
            </a:r>
          </a:p>
          <a:p>
            <a:endParaRPr lang="en-US" sz="1000" dirty="0" smtClean="0"/>
          </a:p>
          <a:p>
            <a:r>
              <a:rPr lang="en-US" sz="1000" dirty="0" smtClean="0"/>
              <a:t>   public static void main(String </a:t>
            </a:r>
            <a:r>
              <a:rPr lang="en-US" sz="1000" dirty="0" err="1" smtClean="0"/>
              <a:t>args</a:t>
            </a:r>
            <a:r>
              <a:rPr lang="en-US" sz="1000" dirty="0" smtClean="0"/>
              <a:t>[]) </a:t>
            </a:r>
          </a:p>
          <a:p>
            <a:r>
              <a:rPr lang="en-US" sz="1000" dirty="0" smtClean="0"/>
              <a:t>   {</a:t>
            </a:r>
          </a:p>
          <a:p>
            <a:r>
              <a:rPr lang="en-US" sz="1000" dirty="0" smtClean="0"/>
              <a:t>      salary = 1000;</a:t>
            </a:r>
          </a:p>
          <a:p>
            <a:r>
              <a:rPr lang="en-US" sz="1000" dirty="0" smtClean="0"/>
              <a:t>      </a:t>
            </a:r>
            <a:r>
              <a:rPr lang="en-US" sz="1000" dirty="0" err="1" smtClean="0"/>
              <a:t>System.out.println</a:t>
            </a:r>
            <a:r>
              <a:rPr lang="en-US" sz="1000" dirty="0" smtClean="0"/>
              <a:t>(DEPARTMENT + "average salary:" + salary);</a:t>
            </a:r>
          </a:p>
          <a:p>
            <a:r>
              <a:rPr lang="en-US" sz="1000" dirty="0" smtClean="0"/>
              <a:t>   }</a:t>
            </a:r>
          </a:p>
          <a:p>
            <a:r>
              <a:rPr lang="en-US" sz="1000" dirty="0" smtClean="0"/>
              <a:t>}</a:t>
            </a:r>
            <a:endParaRPr lang="en-US" sz="1000" dirty="0"/>
          </a:p>
        </p:txBody>
      </p:sp>
      <p:sp>
        <p:nvSpPr>
          <p:cNvPr id="14" name="Rectangle 13"/>
          <p:cNvSpPr/>
          <p:nvPr/>
        </p:nvSpPr>
        <p:spPr>
          <a:xfrm>
            <a:off x="4724400" y="3581400"/>
            <a:ext cx="2971800" cy="400110"/>
          </a:xfrm>
          <a:prstGeom prst="rect">
            <a:avLst/>
          </a:prstGeom>
        </p:spPr>
        <p:txBody>
          <a:bodyPr wrap="square">
            <a:spAutoFit/>
          </a:bodyPr>
          <a:lstStyle/>
          <a:p>
            <a:r>
              <a:rPr lang="en-US" sz="1000" b="1" u="sng" dirty="0" smtClean="0"/>
              <a:t>Output</a:t>
            </a:r>
          </a:p>
          <a:p>
            <a:r>
              <a:rPr lang="en-US" sz="1000" dirty="0" smtClean="0"/>
              <a:t>Development average salary:1000</a:t>
            </a:r>
            <a:endParaRPr lang="en-US" sz="1000" b="1" u="sng"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9.1.5-</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754871"/>
            <a:ext cx="8305800" cy="15081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Method in Java</a:t>
            </a:r>
          </a:p>
          <a:p>
            <a:r>
              <a:rPr lang="en-US" sz="1000" dirty="0" smtClean="0"/>
              <a:t>A Java method is a collection of statements that are grouped together to perform an operation. When you call the </a:t>
            </a:r>
            <a:r>
              <a:rPr lang="en-US" sz="1000" dirty="0" err="1" smtClean="0"/>
              <a:t>System.out.</a:t>
            </a:r>
            <a:r>
              <a:rPr lang="en-US" sz="1000" b="1" dirty="0" err="1" smtClean="0"/>
              <a:t>println</a:t>
            </a:r>
            <a:r>
              <a:rPr lang="en-US" sz="1000" b="1" dirty="0" smtClean="0"/>
              <a:t>()</a:t>
            </a:r>
            <a:r>
              <a:rPr lang="en-US" sz="1000" dirty="0" smtClean="0"/>
              <a:t> method, for example, the system actually executes several statements in order to display a message on the console.</a:t>
            </a:r>
          </a:p>
          <a:p>
            <a:r>
              <a:rPr lang="en-US" sz="1000" b="1" u="sng" dirty="0" err="1" smtClean="0"/>
              <a:t>Exmaple</a:t>
            </a:r>
            <a:r>
              <a:rPr lang="en-US" sz="1000" b="1" u="sng" dirty="0" smtClean="0"/>
              <a:t>-</a:t>
            </a:r>
          </a:p>
          <a:p>
            <a:r>
              <a:rPr lang="en-US" sz="1000" dirty="0" smtClean="0"/>
              <a:t>public static </a:t>
            </a:r>
            <a:r>
              <a:rPr lang="en-US" sz="1000" dirty="0" err="1" smtClean="0"/>
              <a:t>int</a:t>
            </a:r>
            <a:r>
              <a:rPr lang="en-US" sz="1000" dirty="0" smtClean="0"/>
              <a:t> max(</a:t>
            </a:r>
            <a:r>
              <a:rPr lang="en-US" sz="1000" dirty="0" err="1" smtClean="0"/>
              <a:t>int</a:t>
            </a:r>
            <a:r>
              <a:rPr lang="en-US" sz="1000" dirty="0" smtClean="0"/>
              <a:t> num1, </a:t>
            </a:r>
            <a:r>
              <a:rPr lang="en-US" sz="1000" dirty="0" err="1" smtClean="0"/>
              <a:t>int</a:t>
            </a:r>
            <a:r>
              <a:rPr lang="en-US" sz="1000" dirty="0" smtClean="0"/>
              <a:t> num2) </a:t>
            </a:r>
          </a:p>
          <a:p>
            <a:r>
              <a:rPr lang="en-US" sz="1000" dirty="0" smtClean="0"/>
              <a:t>{</a:t>
            </a:r>
          </a:p>
          <a:p>
            <a:r>
              <a:rPr lang="en-US" sz="1000" dirty="0" smtClean="0"/>
              <a:t> 	// body </a:t>
            </a:r>
          </a:p>
          <a:p>
            <a:endParaRPr lang="en-US" sz="1000" dirty="0" smtClean="0"/>
          </a:p>
          <a:p>
            <a:r>
              <a:rPr lang="en-US" sz="1000" dirty="0" smtClean="0"/>
              <a:t>}</a:t>
            </a:r>
            <a:endParaRPr lang="en-US" sz="800" dirty="0" smtClean="0">
              <a:latin typeface="Arial" pitchFamily="34" charset="0"/>
              <a:cs typeface="Arial" pitchFamily="34" charset="0"/>
            </a:endParaRPr>
          </a:p>
        </p:txBody>
      </p:sp>
      <p:pic>
        <p:nvPicPr>
          <p:cNvPr id="38915" name="Picture 3" descr="what is method in java के लिए चित्र परिणाम"/>
          <p:cNvPicPr>
            <a:picLocks noChangeAspect="1" noChangeArrowheads="1"/>
          </p:cNvPicPr>
          <p:nvPr/>
        </p:nvPicPr>
        <p:blipFill>
          <a:blip r:embed="rId2" cstate="print"/>
          <a:srcRect/>
          <a:stretch>
            <a:fillRect/>
          </a:stretch>
        </p:blipFill>
        <p:spPr bwMode="auto">
          <a:xfrm>
            <a:off x="457200" y="2667000"/>
            <a:ext cx="7467600" cy="3733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9.1.6-</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533400"/>
            <a:ext cx="83058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Method in Java</a:t>
            </a:r>
          </a:p>
          <a:p>
            <a:endParaRPr lang="en-US" sz="800" dirty="0" smtClean="0">
              <a:latin typeface="Arial" pitchFamily="34" charset="0"/>
              <a:cs typeface="Arial" pitchFamily="34" charset="0"/>
            </a:endParaRPr>
          </a:p>
          <a:p>
            <a:r>
              <a:rPr lang="en-US" sz="1000" u="sng" dirty="0" smtClean="0"/>
              <a:t>The syntax shown above includes −</a:t>
            </a:r>
          </a:p>
          <a:p>
            <a:r>
              <a:rPr lang="en-US" sz="1000" b="1" dirty="0" smtClean="0"/>
              <a:t>modifier</a:t>
            </a:r>
            <a:r>
              <a:rPr lang="en-US" sz="1000" dirty="0" smtClean="0"/>
              <a:t> − It defines the access type of the method and it is optional to use.</a:t>
            </a:r>
          </a:p>
          <a:p>
            <a:r>
              <a:rPr lang="en-US" sz="1000" b="1" dirty="0" err="1" smtClean="0"/>
              <a:t>returnType</a:t>
            </a:r>
            <a:r>
              <a:rPr lang="en-US" sz="1000" dirty="0" smtClean="0"/>
              <a:t> − Method may return a value.</a:t>
            </a:r>
          </a:p>
          <a:p>
            <a:r>
              <a:rPr lang="en-US" sz="1000" b="1" dirty="0" err="1" smtClean="0"/>
              <a:t>nameOfMethod</a:t>
            </a:r>
            <a:r>
              <a:rPr lang="en-US" sz="1000" dirty="0" smtClean="0"/>
              <a:t> − This is the method name. The method signature consists of the method name and the parameter list.</a:t>
            </a:r>
          </a:p>
          <a:p>
            <a:r>
              <a:rPr lang="en-US" sz="1000" b="1" dirty="0" smtClean="0"/>
              <a:t>Parameter List</a:t>
            </a:r>
            <a:r>
              <a:rPr lang="en-US" sz="1000" dirty="0" smtClean="0"/>
              <a:t> − The list of parameters, it is the type, order, and number of parameters of a method. These are optional, method may contain zero parameters.</a:t>
            </a:r>
          </a:p>
          <a:p>
            <a:r>
              <a:rPr lang="en-US" sz="1000" b="1" dirty="0" smtClean="0"/>
              <a:t>method body</a:t>
            </a:r>
            <a:r>
              <a:rPr lang="en-US" sz="1000" dirty="0" smtClean="0"/>
              <a:t> − The method body defines what the method does with the statements.</a:t>
            </a:r>
            <a:endParaRPr lang="en-US" sz="800" dirty="0" smtClean="0">
              <a:latin typeface="Arial" pitchFamily="34" charset="0"/>
              <a:cs typeface="Arial" pitchFamily="34" charset="0"/>
            </a:endParaRPr>
          </a:p>
        </p:txBody>
      </p:sp>
      <p:sp>
        <p:nvSpPr>
          <p:cNvPr id="6" name="Rectangle 5"/>
          <p:cNvSpPr/>
          <p:nvPr/>
        </p:nvSpPr>
        <p:spPr>
          <a:xfrm>
            <a:off x="304800" y="2209800"/>
            <a:ext cx="4572000" cy="3631763"/>
          </a:xfrm>
          <a:prstGeom prst="rect">
            <a:avLst/>
          </a:prstGeom>
        </p:spPr>
        <p:txBody>
          <a:bodyPr>
            <a:spAutoFit/>
          </a:bodyPr>
          <a:lstStyle/>
          <a:p>
            <a:r>
              <a:rPr lang="en-US" sz="1000" b="1" u="sng" dirty="0" smtClean="0"/>
              <a:t>Example-4</a:t>
            </a:r>
          </a:p>
          <a:p>
            <a:r>
              <a:rPr lang="en-US" sz="1000" dirty="0" smtClean="0"/>
              <a:t>public class </a:t>
            </a:r>
            <a:r>
              <a:rPr lang="en-US" sz="1000" dirty="0" err="1" smtClean="0"/>
              <a:t>ExampleMinNumber</a:t>
            </a:r>
            <a:r>
              <a:rPr lang="en-US" sz="1000" dirty="0" smtClean="0"/>
              <a:t> </a:t>
            </a:r>
          </a:p>
          <a:p>
            <a:r>
              <a:rPr lang="en-US" sz="1000" dirty="0" smtClean="0"/>
              <a:t>{</a:t>
            </a:r>
          </a:p>
          <a:p>
            <a:endParaRPr lang="en-US" sz="1000" dirty="0" smtClean="0"/>
          </a:p>
          <a:p>
            <a:r>
              <a:rPr lang="en-US" sz="1000" dirty="0" smtClean="0"/>
              <a:t>/** returns the minimum of two numbers */</a:t>
            </a:r>
          </a:p>
          <a:p>
            <a:r>
              <a:rPr lang="en-US" sz="1000" dirty="0" smtClean="0"/>
              <a:t>   public static </a:t>
            </a:r>
            <a:r>
              <a:rPr lang="en-US" sz="1000" dirty="0" err="1" smtClean="0"/>
              <a:t>int</a:t>
            </a:r>
            <a:r>
              <a:rPr lang="en-US" sz="1000" dirty="0" smtClean="0"/>
              <a:t> </a:t>
            </a:r>
            <a:r>
              <a:rPr lang="en-US" sz="1000" dirty="0" err="1" smtClean="0"/>
              <a:t>minFunction</a:t>
            </a:r>
            <a:r>
              <a:rPr lang="en-US" sz="1000" dirty="0" smtClean="0"/>
              <a:t>(</a:t>
            </a:r>
            <a:r>
              <a:rPr lang="en-US" sz="1000" dirty="0" err="1" smtClean="0"/>
              <a:t>int</a:t>
            </a:r>
            <a:r>
              <a:rPr lang="en-US" sz="1000" dirty="0" smtClean="0"/>
              <a:t> n1, </a:t>
            </a:r>
            <a:r>
              <a:rPr lang="en-US" sz="1000" dirty="0" err="1" smtClean="0"/>
              <a:t>int</a:t>
            </a:r>
            <a:r>
              <a:rPr lang="en-US" sz="1000" dirty="0" smtClean="0"/>
              <a:t> n2) </a:t>
            </a:r>
          </a:p>
          <a:p>
            <a:r>
              <a:rPr lang="en-US" sz="1000" dirty="0" smtClean="0"/>
              <a:t>   {</a:t>
            </a:r>
          </a:p>
          <a:p>
            <a:pPr lvl="1"/>
            <a:r>
              <a:rPr lang="en-US" sz="1000" dirty="0" smtClean="0"/>
              <a:t>      </a:t>
            </a:r>
            <a:r>
              <a:rPr lang="en-US" sz="1000" dirty="0" err="1" smtClean="0"/>
              <a:t>int</a:t>
            </a:r>
            <a:r>
              <a:rPr lang="en-US" sz="1000" dirty="0" smtClean="0"/>
              <a:t> min;</a:t>
            </a:r>
          </a:p>
          <a:p>
            <a:pPr lvl="1"/>
            <a:r>
              <a:rPr lang="en-US" sz="1000" dirty="0" smtClean="0"/>
              <a:t>      if (n1 &gt; n2)</a:t>
            </a:r>
          </a:p>
          <a:p>
            <a:pPr lvl="1"/>
            <a:r>
              <a:rPr lang="en-US" sz="1000" dirty="0" smtClean="0"/>
              <a:t>         min = n2;</a:t>
            </a:r>
          </a:p>
          <a:p>
            <a:pPr lvl="1"/>
            <a:r>
              <a:rPr lang="en-US" sz="1000" dirty="0" smtClean="0"/>
              <a:t>      else</a:t>
            </a:r>
          </a:p>
          <a:p>
            <a:pPr lvl="1"/>
            <a:r>
              <a:rPr lang="en-US" sz="1000" dirty="0" smtClean="0"/>
              <a:t>         min = n1;</a:t>
            </a:r>
          </a:p>
          <a:p>
            <a:pPr lvl="1"/>
            <a:r>
              <a:rPr lang="en-US" sz="1000" dirty="0" smtClean="0"/>
              <a:t>      return min; </a:t>
            </a:r>
          </a:p>
          <a:p>
            <a:r>
              <a:rPr lang="en-US" sz="1000" dirty="0" smtClean="0"/>
              <a:t>   }</a:t>
            </a:r>
          </a:p>
          <a:p>
            <a:r>
              <a:rPr lang="en-US" sz="1000" dirty="0" smtClean="0"/>
              <a:t>   </a:t>
            </a:r>
          </a:p>
          <a:p>
            <a:r>
              <a:rPr lang="en-US" sz="1000" dirty="0" smtClean="0"/>
              <a:t>   public static void main(String[] </a:t>
            </a:r>
            <a:r>
              <a:rPr lang="en-US" sz="1000" dirty="0" err="1" smtClean="0"/>
              <a:t>args</a:t>
            </a:r>
            <a:r>
              <a:rPr lang="en-US" sz="1000" dirty="0" smtClean="0"/>
              <a:t>) </a:t>
            </a:r>
          </a:p>
          <a:p>
            <a:r>
              <a:rPr lang="en-US" sz="1000" dirty="0" smtClean="0"/>
              <a:t>   {</a:t>
            </a:r>
          </a:p>
          <a:p>
            <a:r>
              <a:rPr lang="en-US" sz="1000" dirty="0" smtClean="0"/>
              <a:t>      </a:t>
            </a:r>
            <a:r>
              <a:rPr lang="en-US" sz="1000" dirty="0" err="1" smtClean="0"/>
              <a:t>int</a:t>
            </a:r>
            <a:r>
              <a:rPr lang="en-US" sz="1000" dirty="0" smtClean="0"/>
              <a:t> a = 11;</a:t>
            </a:r>
          </a:p>
          <a:p>
            <a:r>
              <a:rPr lang="en-US" sz="1000" dirty="0" smtClean="0"/>
              <a:t>      </a:t>
            </a:r>
            <a:r>
              <a:rPr lang="en-US" sz="1000" dirty="0" err="1" smtClean="0"/>
              <a:t>int</a:t>
            </a:r>
            <a:r>
              <a:rPr lang="en-US" sz="1000" dirty="0" smtClean="0"/>
              <a:t> b = 6;</a:t>
            </a:r>
          </a:p>
          <a:p>
            <a:r>
              <a:rPr lang="en-US" sz="1000" dirty="0" smtClean="0"/>
              <a:t>      </a:t>
            </a:r>
            <a:r>
              <a:rPr lang="en-US" sz="1000" dirty="0" err="1" smtClean="0"/>
              <a:t>int</a:t>
            </a:r>
            <a:r>
              <a:rPr lang="en-US" sz="1000" dirty="0" smtClean="0"/>
              <a:t> c = </a:t>
            </a:r>
            <a:r>
              <a:rPr lang="en-US" sz="1000" dirty="0" err="1" smtClean="0"/>
              <a:t>minFunction</a:t>
            </a:r>
            <a:r>
              <a:rPr lang="en-US" sz="1000" dirty="0" smtClean="0"/>
              <a:t>(a, b);</a:t>
            </a:r>
          </a:p>
          <a:p>
            <a:r>
              <a:rPr lang="en-US" sz="1000" dirty="0" smtClean="0"/>
              <a:t>      </a:t>
            </a:r>
            <a:r>
              <a:rPr lang="en-US" sz="1000" dirty="0" err="1" smtClean="0"/>
              <a:t>System.out.println</a:t>
            </a:r>
            <a:r>
              <a:rPr lang="en-US" sz="1000" dirty="0" smtClean="0"/>
              <a:t>("Minimum Value = " + c);</a:t>
            </a:r>
          </a:p>
          <a:p>
            <a:r>
              <a:rPr lang="en-US" sz="1000" dirty="0" smtClean="0"/>
              <a:t>   }</a:t>
            </a:r>
          </a:p>
          <a:p>
            <a:r>
              <a:rPr lang="en-US" sz="1000" dirty="0" smtClean="0"/>
              <a:t>}</a:t>
            </a:r>
            <a:endParaRPr lang="en-US" sz="1000" dirty="0"/>
          </a:p>
        </p:txBody>
      </p:sp>
      <p:sp>
        <p:nvSpPr>
          <p:cNvPr id="8" name="Rectangle 7"/>
          <p:cNvSpPr/>
          <p:nvPr/>
        </p:nvSpPr>
        <p:spPr>
          <a:xfrm>
            <a:off x="304800" y="6019800"/>
            <a:ext cx="2209800" cy="400110"/>
          </a:xfrm>
          <a:prstGeom prst="rect">
            <a:avLst/>
          </a:prstGeom>
        </p:spPr>
        <p:txBody>
          <a:bodyPr wrap="square">
            <a:spAutoFit/>
          </a:bodyPr>
          <a:lstStyle/>
          <a:p>
            <a:r>
              <a:rPr lang="en-US" sz="1000" b="1" u="sng" dirty="0" smtClean="0"/>
              <a:t>Output</a:t>
            </a:r>
          </a:p>
          <a:p>
            <a:r>
              <a:rPr lang="en-US" sz="1000" dirty="0" smtClean="0"/>
              <a:t>Minimum value = 6</a:t>
            </a:r>
            <a:endParaRPr lang="en-US" sz="1000" dirty="0"/>
          </a:p>
        </p:txBody>
      </p:sp>
      <p:sp>
        <p:nvSpPr>
          <p:cNvPr id="9" name="Rectangle 8"/>
          <p:cNvSpPr/>
          <p:nvPr/>
        </p:nvSpPr>
        <p:spPr>
          <a:xfrm>
            <a:off x="3657600" y="2057400"/>
            <a:ext cx="5029200" cy="400110"/>
          </a:xfrm>
          <a:prstGeom prst="rect">
            <a:avLst/>
          </a:prstGeom>
        </p:spPr>
        <p:txBody>
          <a:bodyPr wrap="square">
            <a:spAutoFit/>
          </a:bodyPr>
          <a:lstStyle/>
          <a:p>
            <a:r>
              <a:rPr lang="en-US" sz="1000" b="1" u="sng" dirty="0" smtClean="0"/>
              <a:t>The void Keyword</a:t>
            </a:r>
          </a:p>
          <a:p>
            <a:r>
              <a:rPr lang="en-US" sz="1000" dirty="0" smtClean="0"/>
              <a:t>The void keyword allows us to create methods which do not return a value. </a:t>
            </a:r>
          </a:p>
        </p:txBody>
      </p:sp>
      <p:sp>
        <p:nvSpPr>
          <p:cNvPr id="10" name="Rectangle 9"/>
          <p:cNvSpPr/>
          <p:nvPr/>
        </p:nvSpPr>
        <p:spPr>
          <a:xfrm>
            <a:off x="3733800" y="2514600"/>
            <a:ext cx="4572000" cy="2862322"/>
          </a:xfrm>
          <a:prstGeom prst="rect">
            <a:avLst/>
          </a:prstGeom>
        </p:spPr>
        <p:txBody>
          <a:bodyPr>
            <a:spAutoFit/>
          </a:bodyPr>
          <a:lstStyle/>
          <a:p>
            <a:r>
              <a:rPr lang="en-US" sz="1000" b="1" u="sng" dirty="0" smtClean="0"/>
              <a:t>Example-5</a:t>
            </a:r>
          </a:p>
          <a:p>
            <a:endParaRPr lang="en-US" sz="1000" b="1" u="sng" dirty="0" smtClean="0"/>
          </a:p>
          <a:p>
            <a:r>
              <a:rPr lang="en-US" sz="1000" dirty="0" smtClean="0"/>
              <a:t>public class </a:t>
            </a:r>
            <a:r>
              <a:rPr lang="en-US" sz="1000" dirty="0" err="1" smtClean="0"/>
              <a:t>ExampleVoid</a:t>
            </a:r>
            <a:r>
              <a:rPr lang="en-US" sz="1000" dirty="0" smtClean="0"/>
              <a:t> {</a:t>
            </a:r>
          </a:p>
          <a:p>
            <a:endParaRPr lang="en-US" sz="1000" dirty="0" smtClean="0"/>
          </a:p>
          <a:p>
            <a:r>
              <a:rPr lang="en-US" sz="1000" dirty="0" smtClean="0"/>
              <a:t>   public static void main(String[] </a:t>
            </a:r>
            <a:r>
              <a:rPr lang="en-US" sz="1000" dirty="0" err="1" smtClean="0"/>
              <a:t>args</a:t>
            </a:r>
            <a:r>
              <a:rPr lang="en-US" sz="1000" dirty="0" smtClean="0"/>
              <a:t>) {</a:t>
            </a:r>
          </a:p>
          <a:p>
            <a:r>
              <a:rPr lang="en-US" sz="1000" dirty="0" smtClean="0"/>
              <a:t>      </a:t>
            </a:r>
            <a:r>
              <a:rPr lang="en-US" sz="1000" dirty="0" err="1" smtClean="0"/>
              <a:t>methodRankPoints</a:t>
            </a:r>
            <a:r>
              <a:rPr lang="en-US" sz="1000" dirty="0" smtClean="0"/>
              <a:t>(255.7);</a:t>
            </a:r>
          </a:p>
          <a:p>
            <a:r>
              <a:rPr lang="en-US" sz="1000" dirty="0" smtClean="0"/>
              <a:t>   }</a:t>
            </a:r>
          </a:p>
          <a:p>
            <a:endParaRPr lang="en-US" sz="1000" dirty="0" smtClean="0"/>
          </a:p>
          <a:p>
            <a:r>
              <a:rPr lang="en-US" sz="1000" dirty="0" smtClean="0"/>
              <a:t>   public static void </a:t>
            </a:r>
            <a:r>
              <a:rPr lang="en-US" sz="1000" dirty="0" err="1" smtClean="0"/>
              <a:t>methodRankPoints</a:t>
            </a:r>
            <a:r>
              <a:rPr lang="en-US" sz="1000" dirty="0" smtClean="0"/>
              <a:t>(double points) {</a:t>
            </a:r>
          </a:p>
          <a:p>
            <a:r>
              <a:rPr lang="en-US" sz="1000" dirty="0" smtClean="0"/>
              <a:t>      if (points &gt;= 202.5) {</a:t>
            </a:r>
          </a:p>
          <a:p>
            <a:r>
              <a:rPr lang="en-US" sz="1000" dirty="0" smtClean="0"/>
              <a:t>         </a:t>
            </a:r>
            <a:r>
              <a:rPr lang="en-US" sz="1000" dirty="0" err="1" smtClean="0"/>
              <a:t>System.out.println</a:t>
            </a:r>
            <a:r>
              <a:rPr lang="en-US" sz="1000" dirty="0" smtClean="0"/>
              <a:t>("Rank:A1");</a:t>
            </a:r>
          </a:p>
          <a:p>
            <a:r>
              <a:rPr lang="en-US" sz="1000" dirty="0" smtClean="0"/>
              <a:t>      }else if (points &gt;= 122.4) {</a:t>
            </a:r>
          </a:p>
          <a:p>
            <a:r>
              <a:rPr lang="en-US" sz="1000" dirty="0" smtClean="0"/>
              <a:t>         </a:t>
            </a:r>
            <a:r>
              <a:rPr lang="en-US" sz="1000" dirty="0" err="1" smtClean="0"/>
              <a:t>System.out.println</a:t>
            </a:r>
            <a:r>
              <a:rPr lang="en-US" sz="1000" dirty="0" smtClean="0"/>
              <a:t>("Rank:A2");</a:t>
            </a:r>
          </a:p>
          <a:p>
            <a:r>
              <a:rPr lang="en-US" sz="1000" dirty="0" smtClean="0"/>
              <a:t>      }else {</a:t>
            </a:r>
          </a:p>
          <a:p>
            <a:r>
              <a:rPr lang="en-US" sz="1000" dirty="0" smtClean="0"/>
              <a:t>         </a:t>
            </a:r>
            <a:r>
              <a:rPr lang="en-US" sz="1000" dirty="0" err="1" smtClean="0"/>
              <a:t>System.out.println</a:t>
            </a:r>
            <a:r>
              <a:rPr lang="en-US" sz="1000" dirty="0" smtClean="0"/>
              <a:t>("Rank:A3");</a:t>
            </a:r>
          </a:p>
          <a:p>
            <a:r>
              <a:rPr lang="en-US" sz="1000" dirty="0" smtClean="0"/>
              <a:t>      }</a:t>
            </a:r>
          </a:p>
          <a:p>
            <a:r>
              <a:rPr lang="en-US" sz="1000" dirty="0" smtClean="0"/>
              <a:t>   }</a:t>
            </a:r>
          </a:p>
          <a:p>
            <a:r>
              <a:rPr lang="en-US" sz="1000" dirty="0" smtClean="0"/>
              <a:t>}</a:t>
            </a:r>
            <a:endParaRPr lang="en-US" sz="1000" dirty="0"/>
          </a:p>
        </p:txBody>
      </p:sp>
      <p:sp>
        <p:nvSpPr>
          <p:cNvPr id="11" name="Rectangle 10"/>
          <p:cNvSpPr/>
          <p:nvPr/>
        </p:nvSpPr>
        <p:spPr>
          <a:xfrm>
            <a:off x="3657600" y="5943600"/>
            <a:ext cx="4572000" cy="400110"/>
          </a:xfrm>
          <a:prstGeom prst="rect">
            <a:avLst/>
          </a:prstGeom>
        </p:spPr>
        <p:txBody>
          <a:bodyPr>
            <a:spAutoFit/>
          </a:bodyPr>
          <a:lstStyle/>
          <a:p>
            <a:r>
              <a:rPr lang="en-US" sz="1000" b="1" dirty="0" smtClean="0"/>
              <a:t>Output</a:t>
            </a:r>
          </a:p>
          <a:p>
            <a:r>
              <a:rPr lang="en-US" sz="1000" b="1" dirty="0" smtClean="0"/>
              <a:t>Rank:A1</a:t>
            </a:r>
            <a:endParaRPr lang="en-US" sz="10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19169</TotalTime>
  <Words>9739</Words>
  <Application>Microsoft Office PowerPoint</Application>
  <PresentationFormat>On-screen Show (4:3)</PresentationFormat>
  <Paragraphs>1872</Paragraphs>
  <Slides>66</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81" baseType="lpstr">
      <vt:lpstr>Arial Unicode MS</vt:lpstr>
      <vt:lpstr>Arial</vt:lpstr>
      <vt:lpstr>Calibri</vt:lpstr>
      <vt:lpstr>Constantia</vt:lpstr>
      <vt:lpstr>Courier New</vt:lpstr>
      <vt:lpstr>Lucida Sans Unicode</vt:lpstr>
      <vt:lpstr>times new roman</vt:lpstr>
      <vt:lpstr>times new roman</vt:lpstr>
      <vt:lpstr>Trebuchet MS</vt:lpstr>
      <vt:lpstr>Verdana</vt:lpstr>
      <vt:lpstr>Verdana</vt:lpstr>
      <vt:lpstr>Wingdings 2</vt:lpstr>
      <vt:lpstr>Flow</vt:lpstr>
      <vt:lpstr>Packager Shell Object</vt:lpstr>
      <vt:lpstr>Package</vt:lpstr>
      <vt:lpstr>Software Automation Testing- Part-2</vt:lpstr>
      <vt:lpstr>PowerPoint Presentation</vt:lpstr>
      <vt:lpstr>PowerPoint Presentation</vt:lpstr>
      <vt:lpstr>9.1.1-Java - OOP Concepts </vt:lpstr>
      <vt:lpstr>9.1.2-Java - OOP Concepts </vt:lpstr>
      <vt:lpstr>9.1.3-Java - OOP Concepts </vt:lpstr>
      <vt:lpstr>9.1.4-Java - OOP Concepts </vt:lpstr>
      <vt:lpstr>9.1.5-Java - OOP Concepts </vt:lpstr>
      <vt:lpstr>9.1.6-Java - OOP Concepts </vt:lpstr>
      <vt:lpstr>9.1.7-Java - OOP Concepts </vt:lpstr>
      <vt:lpstr>9.1.8-Java - OOP Concepts </vt:lpstr>
      <vt:lpstr>9.1.7-Java - OOP Concepts </vt:lpstr>
      <vt:lpstr>9.1.8-Java - OOP Concepts </vt:lpstr>
      <vt:lpstr>9.1.9-Java - OOP Concepts </vt:lpstr>
      <vt:lpstr>9.1.10-Java - OOP Concepts </vt:lpstr>
      <vt:lpstr>9.1.10-Java - OOP Concepts </vt:lpstr>
      <vt:lpstr>9.1.11-Java - OOP Concepts </vt:lpstr>
      <vt:lpstr>9.1.12-Java - OOP Concepts </vt:lpstr>
      <vt:lpstr>9.1.13-Java - OOP Concepts </vt:lpstr>
      <vt:lpstr>9.1.14-Java - OOP Concepts </vt:lpstr>
      <vt:lpstr>9.1.15-Java - OOP Concepts </vt:lpstr>
      <vt:lpstr>9.1.16-Java - OOP Concepts </vt:lpstr>
      <vt:lpstr>9.1.17-Java - OOP Concepts </vt:lpstr>
      <vt:lpstr>9.1.18-Java - OOP Concepts </vt:lpstr>
      <vt:lpstr>9.1.19-Java - OOP Concepts </vt:lpstr>
      <vt:lpstr>9.2.1- Java - Keywords  Break, Enum,Final, Static </vt:lpstr>
      <vt:lpstr>9.2.2- Java - Keywords  Break, Enum,Final, Static </vt:lpstr>
      <vt:lpstr>9.2.3- Java - Keywords  Break, Enum,Final, Static </vt:lpstr>
      <vt:lpstr>9.2.4- Java - Keywords  Break, Enum,Final, Static </vt:lpstr>
      <vt:lpstr>9.2.5- Java - Keywords  Break, Enum,Final, Static </vt:lpstr>
      <vt:lpstr>9.3.1-Java Collections</vt:lpstr>
      <vt:lpstr>9.3.2 Java Collections</vt:lpstr>
      <vt:lpstr>9.3.3 Java Collections</vt:lpstr>
      <vt:lpstr>9.3.4-Java Collections</vt:lpstr>
      <vt:lpstr>9.3.5-Java Collections</vt:lpstr>
      <vt:lpstr>9.3.6-Java Collections</vt:lpstr>
      <vt:lpstr>9.3.7-Java Collections</vt:lpstr>
      <vt:lpstr>9.3.8-Java Collections</vt:lpstr>
      <vt:lpstr>9.3.8-Java Collections</vt:lpstr>
      <vt:lpstr>9.3.9-Java Collections</vt:lpstr>
      <vt:lpstr>9.3.10-Java Collections</vt:lpstr>
      <vt:lpstr>9.3.11-Java Collections</vt:lpstr>
      <vt:lpstr>9.3.12-Java Collections</vt:lpstr>
      <vt:lpstr>9.3.15-Java Collections</vt:lpstr>
      <vt:lpstr>9.3.16-Java Collections</vt:lpstr>
      <vt:lpstr>9.3.17-Java Collections</vt:lpstr>
      <vt:lpstr>9.3.18-Java Collections</vt:lpstr>
      <vt:lpstr>9.3.19-Java Collections</vt:lpstr>
      <vt:lpstr>9.3.20-Java Collections</vt:lpstr>
      <vt:lpstr>9.3.20-Java Collections</vt:lpstr>
      <vt:lpstr>9.4.1- Java – Files(txt,xml,exl) I/O</vt:lpstr>
      <vt:lpstr>9.4.2- Java – Files(txt,xml,exl) I/O</vt:lpstr>
      <vt:lpstr>9.4.3- Java – Files(txt,xml,exl) I/O</vt:lpstr>
      <vt:lpstr>9.4.4- Java – Files(txt,xml,exl) I/O</vt:lpstr>
      <vt:lpstr>9.4.5- Java – Files(txt,xml,exl) I/O</vt:lpstr>
      <vt:lpstr>9.4.6- Java – Files(txt,xml,exl) I/O</vt:lpstr>
      <vt:lpstr>9.5.1- Java Threading</vt:lpstr>
      <vt:lpstr>9.5.2- Java Threading</vt:lpstr>
      <vt:lpstr>PowerPoint Presentation</vt:lpstr>
      <vt:lpstr>10.1-Java Collections</vt:lpstr>
      <vt:lpstr>10.1-Java Collections</vt:lpstr>
      <vt:lpstr>10.1-Java Collections</vt:lpstr>
      <vt:lpstr>PowerPoint Presentation</vt:lpstr>
      <vt:lpstr>11.1-Logging using Log4j</vt:lpstr>
      <vt:lpstr>11.2-Logging using Log4j</vt:lpstr>
      <vt:lpstr>11.3-Logging using Log4j</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417</cp:revision>
  <dcterms:created xsi:type="dcterms:W3CDTF">2017-03-17T05:54:09Z</dcterms:created>
  <dcterms:modified xsi:type="dcterms:W3CDTF">2017-08-21T04:01:22Z</dcterms:modified>
</cp:coreProperties>
</file>