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94" r:id="rId4"/>
    <p:sldId id="310" r:id="rId5"/>
    <p:sldId id="311" r:id="rId6"/>
    <p:sldId id="312" r:id="rId7"/>
    <p:sldId id="313" r:id="rId8"/>
    <p:sldId id="314" r:id="rId9"/>
    <p:sldId id="316" r:id="rId10"/>
    <p:sldId id="318" r:id="rId11"/>
    <p:sldId id="319" r:id="rId12"/>
    <p:sldId id="321" r:id="rId13"/>
    <p:sldId id="323" r:id="rId14"/>
    <p:sldId id="320" r:id="rId15"/>
    <p:sldId id="324" r:id="rId16"/>
    <p:sldId id="325" r:id="rId17"/>
    <p:sldId id="329" r:id="rId18"/>
    <p:sldId id="326" r:id="rId19"/>
    <p:sldId id="330" r:id="rId20"/>
    <p:sldId id="331" r:id="rId21"/>
    <p:sldId id="327" r:id="rId22"/>
    <p:sldId id="328" r:id="rId23"/>
    <p:sldId id="332" r:id="rId24"/>
    <p:sldId id="333" r:id="rId25"/>
    <p:sldId id="334" r:id="rId26"/>
    <p:sldId id="335" r:id="rId27"/>
    <p:sldId id="336" r:id="rId28"/>
    <p:sldId id="337" r:id="rId29"/>
    <p:sldId id="338"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51" r:id="rId43"/>
    <p:sldId id="35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0E199D9-6522-4106-BF0E-B610EF83DB1E}" type="datetimeFigureOut">
              <a:rPr lang="en-US" smtClean="0"/>
              <a:pPr/>
              <a:t>9/5/2017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8EA7146-3DEC-49C8-8710-3D6564BD5C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0E199D9-6522-4106-BF0E-B610EF83DB1E}" type="datetimeFigureOut">
              <a:rPr lang="en-US" smtClean="0"/>
              <a:pPr/>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99D9-6522-4106-BF0E-B610EF83DB1E}" type="datetimeFigureOut">
              <a:rPr lang="en-US" smtClean="0"/>
              <a:pPr/>
              <a:t>9/5/2017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0E199D9-6522-4106-BF0E-B610EF83DB1E}" type="datetimeFigureOut">
              <a:rPr lang="en-US" smtClean="0"/>
              <a:pPr/>
              <a:t>9/5/2017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0E199D9-6522-4106-BF0E-B610EF83DB1E}" type="datetimeFigureOut">
              <a:rPr lang="en-US" smtClean="0"/>
              <a:pPr/>
              <a:t>9/5/2017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199D9-6522-4106-BF0E-B610EF83DB1E}" type="datetimeFigureOut">
              <a:rPr lang="en-US" smtClean="0"/>
              <a:pPr/>
              <a:t>9/5/2017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99D9-6522-4106-BF0E-B610EF83DB1E}" type="datetimeFigureOut">
              <a:rPr lang="en-US" smtClean="0"/>
              <a:pPr/>
              <a:t>9/5/2017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E199D9-6522-4106-BF0E-B610EF83DB1E}" type="datetimeFigureOut">
              <a:rPr lang="en-US" smtClean="0"/>
              <a:pPr/>
              <a:t>9/5/2017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8EA7146-3DEC-49C8-8710-3D6564BD5C4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0E199D9-6522-4106-BF0E-B610EF83DB1E}" type="datetimeFigureOut">
              <a:rPr lang="en-US" smtClean="0"/>
              <a:pPr/>
              <a:t>9/5/2017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8EA7146-3DEC-49C8-8710-3D6564BD5C4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uru99.com/software-testing.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uru99.com/software-testing.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cukes.info/"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jetbrains.com/teamcity/" TargetMode="External"/><Relationship Id="rId2" Type="http://schemas.openxmlformats.org/officeDocument/2006/relationships/hyperlink" Target="https://jenkins-ci.org/" TargetMode="External"/><Relationship Id="rId1" Type="http://schemas.openxmlformats.org/officeDocument/2006/relationships/slideLayout" Target="../slideLayouts/slideLayout2.xml"/><Relationship Id="rId6" Type="http://schemas.openxmlformats.org/officeDocument/2006/relationships/hyperlink" Target="http://gitlab.com/" TargetMode="External"/><Relationship Id="rId5" Type="http://schemas.openxmlformats.org/officeDocument/2006/relationships/hyperlink" Target="https://about.gitlab.com/" TargetMode="External"/><Relationship Id="rId4" Type="http://schemas.openxmlformats.org/officeDocument/2006/relationships/hyperlink" Target="https://www.atlassian.com/software/bamboo"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guru99.com/maven-jenkins-with-selenium-complete-tutorial.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Software Automation Testing- Part-3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12.7-</a:t>
            </a:r>
            <a:r>
              <a:rPr lang="en-US" sz="3200" b="1" u="sng" dirty="0" smtClean="0"/>
              <a:t>Automation Framework</a:t>
            </a:r>
            <a:endParaRPr lang="en-US" sz="3000" b="1" u="sng" dirty="0"/>
          </a:p>
        </p:txBody>
      </p:sp>
      <p:sp>
        <p:nvSpPr>
          <p:cNvPr id="3" name="Rectangle 2"/>
          <p:cNvSpPr/>
          <p:nvPr/>
        </p:nvSpPr>
        <p:spPr>
          <a:xfrm>
            <a:off x="76200" y="564952"/>
            <a:ext cx="8991600" cy="2262158"/>
          </a:xfrm>
          <a:prstGeom prst="rect">
            <a:avLst/>
          </a:prstGeom>
        </p:spPr>
        <p:txBody>
          <a:bodyPr wrap="square">
            <a:spAutoFit/>
          </a:bodyPr>
          <a:lstStyle/>
          <a:p>
            <a:endParaRPr lang="en-US" sz="1400" b="1" dirty="0" smtClean="0"/>
          </a:p>
          <a:p>
            <a:pPr algn="ctr"/>
            <a:r>
              <a:rPr lang="en-US" sz="1500" b="1" u="sng" dirty="0" smtClean="0"/>
              <a:t>3- </a:t>
            </a:r>
            <a:r>
              <a:rPr lang="en-US" sz="1500" b="1" u="sng" dirty="0"/>
              <a:t>Hybrid Testing Framework</a:t>
            </a:r>
          </a:p>
          <a:p>
            <a:r>
              <a:rPr lang="en-US" sz="1400" dirty="0"/>
              <a:t>As the name suggests, the Hybrid Testing Framework is a combination of more than one above mentioned frameworks. The best thing about such a setup is that it leverages the benefits of all kinds of associated frameworks</a:t>
            </a:r>
            <a:r>
              <a:rPr lang="en-US" sz="1400" dirty="0" smtClean="0"/>
              <a:t>.</a:t>
            </a:r>
          </a:p>
          <a:p>
            <a:endParaRPr lang="en-US" sz="1400" dirty="0"/>
          </a:p>
          <a:p>
            <a:r>
              <a:rPr lang="en-US" sz="1400" dirty="0"/>
              <a:t>In most of the organization development team is involved in the creation of automation frameworks such as Data driven or Hybrid. Since it requires some programming expertise to build up the architecture and integrate different components in it.</a:t>
            </a:r>
            <a:br>
              <a:rPr lang="en-US" sz="1400" dirty="0"/>
            </a:br>
            <a:endParaRPr lang="en-US" sz="1400" dirty="0"/>
          </a:p>
        </p:txBody>
      </p:sp>
      <p:pic>
        <p:nvPicPr>
          <p:cNvPr id="5122" name="Picture 2" descr="Test Automation Frameworks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5904"/>
            <a:ext cx="4619625" cy="1771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5823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12.8-</a:t>
            </a:r>
            <a:r>
              <a:rPr lang="en-US" sz="3200" b="1" u="sng" dirty="0" smtClean="0"/>
              <a:t>Automation Framework</a:t>
            </a:r>
            <a:endParaRPr lang="en-US" sz="3000" b="1" u="sng" dirty="0"/>
          </a:p>
        </p:txBody>
      </p:sp>
      <p:sp>
        <p:nvSpPr>
          <p:cNvPr id="3" name="Rectangle 2"/>
          <p:cNvSpPr/>
          <p:nvPr/>
        </p:nvSpPr>
        <p:spPr>
          <a:xfrm>
            <a:off x="76200" y="564952"/>
            <a:ext cx="8991600" cy="6786473"/>
          </a:xfrm>
          <a:prstGeom prst="rect">
            <a:avLst/>
          </a:prstGeom>
        </p:spPr>
        <p:txBody>
          <a:bodyPr wrap="square">
            <a:spAutoFit/>
          </a:bodyPr>
          <a:lstStyle/>
          <a:p>
            <a:endParaRPr lang="en-US" sz="1400" b="1" u="sng" dirty="0" smtClean="0"/>
          </a:p>
          <a:p>
            <a:pPr algn="ctr"/>
            <a:r>
              <a:rPr lang="en-US" sz="1500" b="1" u="sng" dirty="0" smtClean="0"/>
              <a:t>4-Page </a:t>
            </a:r>
            <a:r>
              <a:rPr lang="en-US" sz="1500" b="1" u="sng" dirty="0"/>
              <a:t>Object Model </a:t>
            </a:r>
            <a:r>
              <a:rPr lang="en-US" sz="1500" b="1" u="sng" dirty="0" smtClean="0"/>
              <a:t>Framework-</a:t>
            </a:r>
            <a:endParaRPr lang="en-US" sz="1500" b="1" u="sng" dirty="0"/>
          </a:p>
          <a:p>
            <a:r>
              <a:rPr lang="en-US" sz="1400" dirty="0"/>
              <a:t>Page Object Model Framework has now a days become very popular test automation framework in the industry and many companies are using it because of its easy test maintenance and reduces the duplication of code.</a:t>
            </a:r>
          </a:p>
          <a:p>
            <a:endParaRPr lang="en-US" sz="1400" dirty="0"/>
          </a:p>
          <a:p>
            <a:r>
              <a:rPr lang="en-US" sz="1400" b="1" u="sng" dirty="0"/>
              <a:t>What is POM?</a:t>
            </a:r>
          </a:p>
          <a:p>
            <a:pPr indent="-342900">
              <a:buFont typeface="Arial" panose="020B0604020202020204" pitchFamily="34" charset="0"/>
              <a:buChar char="•"/>
            </a:pPr>
            <a:r>
              <a:rPr lang="en-US" sz="1400" dirty="0"/>
              <a:t>Page Object Model is a design pattern to create Object Repository for web UI elements</a:t>
            </a:r>
            <a:r>
              <a:rPr lang="en-US" sz="1400" dirty="0" smtClean="0"/>
              <a:t>.</a:t>
            </a:r>
          </a:p>
          <a:p>
            <a:pPr indent="-342900">
              <a:buFont typeface="Arial" panose="020B0604020202020204" pitchFamily="34" charset="0"/>
              <a:buChar char="•"/>
            </a:pPr>
            <a:endParaRPr lang="en-US" sz="1400" dirty="0"/>
          </a:p>
          <a:p>
            <a:pPr indent="-342900">
              <a:buFont typeface="Arial" panose="020B0604020202020204" pitchFamily="34" charset="0"/>
              <a:buChar char="•"/>
            </a:pPr>
            <a:r>
              <a:rPr lang="en-US" sz="1400" dirty="0"/>
              <a:t>Under this model, for each web page in the application, there should be corresponding page class</a:t>
            </a:r>
            <a:r>
              <a:rPr lang="en-US" sz="1400" dirty="0" smtClean="0"/>
              <a:t>.</a:t>
            </a:r>
          </a:p>
          <a:p>
            <a:pPr indent="-342900">
              <a:buFont typeface="Arial" panose="020B0604020202020204" pitchFamily="34" charset="0"/>
              <a:buChar char="•"/>
            </a:pPr>
            <a:endParaRPr lang="en-US" sz="1400" dirty="0"/>
          </a:p>
          <a:p>
            <a:pPr indent="-342900">
              <a:buFont typeface="Arial" panose="020B0604020202020204" pitchFamily="34" charset="0"/>
              <a:buChar char="•"/>
            </a:pPr>
            <a:r>
              <a:rPr lang="en-US" sz="1400" dirty="0"/>
              <a:t>This Page class will find the </a:t>
            </a:r>
            <a:r>
              <a:rPr lang="en-US" sz="1400" dirty="0" err="1"/>
              <a:t>WebElements</a:t>
            </a:r>
            <a:r>
              <a:rPr lang="en-US" sz="1400" dirty="0"/>
              <a:t> of that web page and also contains Page methods which perform operations on those </a:t>
            </a:r>
            <a:r>
              <a:rPr lang="en-US" sz="1400" dirty="0" err="1"/>
              <a:t>WebElements</a:t>
            </a:r>
            <a:r>
              <a:rPr lang="en-US" sz="1400" dirty="0" smtClean="0"/>
              <a:t>.</a:t>
            </a:r>
          </a:p>
          <a:p>
            <a:pPr indent="-342900">
              <a:buFont typeface="Arial" panose="020B0604020202020204" pitchFamily="34" charset="0"/>
              <a:buChar char="•"/>
            </a:pPr>
            <a:endParaRPr lang="en-US" sz="1400" dirty="0"/>
          </a:p>
          <a:p>
            <a:pPr indent="-342900">
              <a:buFont typeface="Arial" panose="020B0604020202020204" pitchFamily="34" charset="0"/>
              <a:buChar char="•"/>
            </a:pPr>
            <a:r>
              <a:rPr lang="en-US" sz="1400" dirty="0"/>
              <a:t>Name of these methods should be given as per the task they are performing, i.e., if a loader is waiting for the payment gateway to appear, POM method name can be </a:t>
            </a:r>
            <a:r>
              <a:rPr lang="en-US" sz="1400" dirty="0" err="1"/>
              <a:t>waitForPaymentScreenDisplay</a:t>
            </a:r>
            <a:r>
              <a:rPr lang="en-US" sz="1400" dirty="0"/>
              <a:t>().</a:t>
            </a:r>
          </a:p>
          <a:p>
            <a:endParaRPr lang="en-US" sz="1400" dirty="0" smtClean="0"/>
          </a:p>
          <a:p>
            <a:r>
              <a:rPr lang="en-US" sz="1400" b="1" u="sng" dirty="0"/>
              <a:t>Advantages of POM</a:t>
            </a:r>
          </a:p>
          <a:p>
            <a:pPr marL="342900" indent="-342900">
              <a:buFont typeface="+mj-lt"/>
              <a:buAutoNum type="arabicPeriod"/>
            </a:pPr>
            <a:r>
              <a:rPr lang="en-US" sz="1400" dirty="0"/>
              <a:t>Page Object Patten says operations and flows in the UI should be separated from verification. This concept makes our code cleaner and easy to understand</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dirty="0"/>
              <a:t>The Second benefit is the object repository is independent of test cases, so we can use the same object repository for a different purpose with different tools. For example, we can integrate POM with </a:t>
            </a:r>
            <a:r>
              <a:rPr lang="en-US" sz="1400" dirty="0" err="1"/>
              <a:t>TestNG</a:t>
            </a:r>
            <a:r>
              <a:rPr lang="en-US" sz="1400" dirty="0"/>
              <a:t>/JUnit for functional</a:t>
            </a:r>
            <a:r>
              <a:rPr lang="en-US" sz="1400" dirty="0">
                <a:hlinkClick r:id="rId2"/>
              </a:rPr>
              <a:t> Testing </a:t>
            </a:r>
            <a:r>
              <a:rPr lang="en-US" sz="1400" dirty="0"/>
              <a:t>and at the same time with </a:t>
            </a:r>
            <a:r>
              <a:rPr lang="en-US" sz="1400" dirty="0" err="1"/>
              <a:t>JBehave</a:t>
            </a:r>
            <a:r>
              <a:rPr lang="en-US" sz="1400" dirty="0"/>
              <a:t>/Cucumber for acceptance testing</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dirty="0"/>
              <a:t>Code becomes less and optimized because of the reusable page methods in the POM classes</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dirty="0"/>
              <a:t>Methods get more realistic names which can be easily mapped with the operation happening in UI. i.e. if after clicking on the button we land on the home page, the method name will be like '</a:t>
            </a:r>
            <a:r>
              <a:rPr lang="en-US" sz="1400" dirty="0" err="1"/>
              <a:t>gotoHomePage</a:t>
            </a:r>
            <a:r>
              <a:rPr lang="en-US" sz="1400" dirty="0"/>
              <a:t>()'.    </a:t>
            </a:r>
          </a:p>
          <a:p>
            <a:endParaRPr lang="en-US" sz="1400" dirty="0"/>
          </a:p>
          <a:p>
            <a:r>
              <a:rPr lang="en-US" sz="1400" dirty="0"/>
              <a:t/>
            </a:r>
            <a:br>
              <a:rPr lang="en-US" sz="1400" dirty="0"/>
            </a:br>
            <a:endParaRPr lang="en-US" sz="1400" dirty="0"/>
          </a:p>
        </p:txBody>
      </p:sp>
    </p:spTree>
    <p:extLst>
      <p:ext uri="{BB962C8B-B14F-4D97-AF65-F5344CB8AC3E}">
        <p14:creationId xmlns:p14="http://schemas.microsoft.com/office/powerpoint/2010/main" val="1906711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12.9-</a:t>
            </a:r>
            <a:r>
              <a:rPr lang="en-US" sz="3200" b="1" u="sng" dirty="0" smtClean="0"/>
              <a:t>Automation Framework</a:t>
            </a:r>
            <a:endParaRPr lang="en-US" sz="3000" b="1" u="sng" dirty="0"/>
          </a:p>
        </p:txBody>
      </p:sp>
      <p:sp>
        <p:nvSpPr>
          <p:cNvPr id="3" name="Rectangle 2"/>
          <p:cNvSpPr/>
          <p:nvPr/>
        </p:nvSpPr>
        <p:spPr>
          <a:xfrm>
            <a:off x="76200" y="564952"/>
            <a:ext cx="8991600" cy="6786473"/>
          </a:xfrm>
          <a:prstGeom prst="rect">
            <a:avLst/>
          </a:prstGeom>
        </p:spPr>
        <p:txBody>
          <a:bodyPr wrap="square">
            <a:spAutoFit/>
          </a:bodyPr>
          <a:lstStyle/>
          <a:p>
            <a:endParaRPr lang="en-US" sz="1400" b="1" u="sng" dirty="0" smtClean="0"/>
          </a:p>
          <a:p>
            <a:pPr algn="ctr"/>
            <a:r>
              <a:rPr lang="en-US" sz="1500" b="1" u="sng" dirty="0" smtClean="0"/>
              <a:t>4-Page </a:t>
            </a:r>
            <a:r>
              <a:rPr lang="en-US" sz="1500" b="1" u="sng" dirty="0"/>
              <a:t>Object Model </a:t>
            </a:r>
            <a:r>
              <a:rPr lang="en-US" sz="1500" b="1" u="sng" dirty="0" smtClean="0"/>
              <a:t>Framework-</a:t>
            </a:r>
            <a:endParaRPr lang="en-US" sz="1500" b="1" u="sng" dirty="0"/>
          </a:p>
          <a:p>
            <a:r>
              <a:rPr lang="en-US" sz="1400" dirty="0"/>
              <a:t>Page Object Model Framework has now a days become very popular test automation framework in the industry and many companies are using it because of its easy test maintenance and reduces the duplication of code.</a:t>
            </a:r>
          </a:p>
          <a:p>
            <a:endParaRPr lang="en-US" sz="1400" dirty="0"/>
          </a:p>
          <a:p>
            <a:r>
              <a:rPr lang="en-US" sz="1400" b="1" u="sng" dirty="0"/>
              <a:t>What is POM?</a:t>
            </a:r>
          </a:p>
          <a:p>
            <a:pPr indent="-342900">
              <a:buFont typeface="Arial" panose="020B0604020202020204" pitchFamily="34" charset="0"/>
              <a:buChar char="•"/>
            </a:pPr>
            <a:r>
              <a:rPr lang="en-US" sz="1400" dirty="0"/>
              <a:t>Page Object Model is a design pattern to create Object Repository for web UI elements</a:t>
            </a:r>
            <a:r>
              <a:rPr lang="en-US" sz="1400" dirty="0" smtClean="0"/>
              <a:t>.</a:t>
            </a:r>
          </a:p>
          <a:p>
            <a:pPr indent="-342900">
              <a:buFont typeface="Arial" panose="020B0604020202020204" pitchFamily="34" charset="0"/>
              <a:buChar char="•"/>
            </a:pPr>
            <a:endParaRPr lang="en-US" sz="1400" dirty="0"/>
          </a:p>
          <a:p>
            <a:pPr indent="-342900">
              <a:buFont typeface="Arial" panose="020B0604020202020204" pitchFamily="34" charset="0"/>
              <a:buChar char="•"/>
            </a:pPr>
            <a:r>
              <a:rPr lang="en-US" sz="1400" dirty="0"/>
              <a:t>Under this model, for each web page in the application, there should be corresponding page class</a:t>
            </a:r>
            <a:r>
              <a:rPr lang="en-US" sz="1400" dirty="0" smtClean="0"/>
              <a:t>.</a:t>
            </a:r>
          </a:p>
          <a:p>
            <a:pPr indent="-342900">
              <a:buFont typeface="Arial" panose="020B0604020202020204" pitchFamily="34" charset="0"/>
              <a:buChar char="•"/>
            </a:pPr>
            <a:endParaRPr lang="en-US" sz="1400" dirty="0"/>
          </a:p>
          <a:p>
            <a:pPr indent="-342900">
              <a:buFont typeface="Arial" panose="020B0604020202020204" pitchFamily="34" charset="0"/>
              <a:buChar char="•"/>
            </a:pPr>
            <a:r>
              <a:rPr lang="en-US" sz="1400" dirty="0"/>
              <a:t>This Page class will find the </a:t>
            </a:r>
            <a:r>
              <a:rPr lang="en-US" sz="1400" dirty="0" err="1"/>
              <a:t>WebElements</a:t>
            </a:r>
            <a:r>
              <a:rPr lang="en-US" sz="1400" dirty="0"/>
              <a:t> of that web page and also contains Page methods which perform operations on those </a:t>
            </a:r>
            <a:r>
              <a:rPr lang="en-US" sz="1400" dirty="0" err="1"/>
              <a:t>WebElements</a:t>
            </a:r>
            <a:r>
              <a:rPr lang="en-US" sz="1400" dirty="0" smtClean="0"/>
              <a:t>.</a:t>
            </a:r>
          </a:p>
          <a:p>
            <a:pPr indent="-342900">
              <a:buFont typeface="Arial" panose="020B0604020202020204" pitchFamily="34" charset="0"/>
              <a:buChar char="•"/>
            </a:pPr>
            <a:endParaRPr lang="en-US" sz="1400" dirty="0"/>
          </a:p>
          <a:p>
            <a:pPr indent="-342900">
              <a:buFont typeface="Arial" panose="020B0604020202020204" pitchFamily="34" charset="0"/>
              <a:buChar char="•"/>
            </a:pPr>
            <a:r>
              <a:rPr lang="en-US" sz="1400" dirty="0"/>
              <a:t>Name of these methods should be given as per the task they are performing, i.e., if a loader is waiting for the payment gateway to appear, POM method name can be </a:t>
            </a:r>
            <a:r>
              <a:rPr lang="en-US" sz="1400" dirty="0" err="1"/>
              <a:t>waitForPaymentScreenDisplay</a:t>
            </a:r>
            <a:r>
              <a:rPr lang="en-US" sz="1400" dirty="0"/>
              <a:t>().</a:t>
            </a:r>
          </a:p>
          <a:p>
            <a:endParaRPr lang="en-US" sz="1400" dirty="0" smtClean="0"/>
          </a:p>
          <a:p>
            <a:r>
              <a:rPr lang="en-US" sz="1400" b="1" u="sng" dirty="0"/>
              <a:t>Advantages of POM</a:t>
            </a:r>
          </a:p>
          <a:p>
            <a:pPr marL="342900" indent="-342900">
              <a:buFont typeface="+mj-lt"/>
              <a:buAutoNum type="arabicPeriod"/>
            </a:pPr>
            <a:r>
              <a:rPr lang="en-US" sz="1400" dirty="0"/>
              <a:t>Page Object Patten says operations and flows in the UI should be separated from verification. This concept makes our code cleaner and easy to understand</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dirty="0"/>
              <a:t>The Second benefit is the object repository is independent of test cases, so we can use the same object repository for a different purpose with different tools. For example, we can integrate POM with </a:t>
            </a:r>
            <a:r>
              <a:rPr lang="en-US" sz="1400" dirty="0" err="1"/>
              <a:t>TestNG</a:t>
            </a:r>
            <a:r>
              <a:rPr lang="en-US" sz="1400" dirty="0"/>
              <a:t>/JUnit for functional</a:t>
            </a:r>
            <a:r>
              <a:rPr lang="en-US" sz="1400" dirty="0">
                <a:hlinkClick r:id="rId2"/>
              </a:rPr>
              <a:t> Testing </a:t>
            </a:r>
            <a:r>
              <a:rPr lang="en-US" sz="1400" dirty="0"/>
              <a:t>and at the same time with </a:t>
            </a:r>
            <a:r>
              <a:rPr lang="en-US" sz="1400" dirty="0" err="1"/>
              <a:t>JBehave</a:t>
            </a:r>
            <a:r>
              <a:rPr lang="en-US" sz="1400" dirty="0"/>
              <a:t>/Cucumber for acceptance testing</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dirty="0"/>
              <a:t>Code becomes less and optimized because of the reusable page methods in the POM classes</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dirty="0"/>
              <a:t>Methods get more realistic names which can be easily mapped with the operation happening in UI. i.e. if after clicking on the button we land on the home page, the method name will be like '</a:t>
            </a:r>
            <a:r>
              <a:rPr lang="en-US" sz="1400" dirty="0" err="1"/>
              <a:t>gotoHomePage</a:t>
            </a:r>
            <a:r>
              <a:rPr lang="en-US" sz="1400" dirty="0"/>
              <a:t>()'.    </a:t>
            </a:r>
          </a:p>
          <a:p>
            <a:endParaRPr lang="en-US" sz="1400" dirty="0"/>
          </a:p>
          <a:p>
            <a:r>
              <a:rPr lang="en-US" sz="1400" dirty="0"/>
              <a:t/>
            </a:r>
            <a:br>
              <a:rPr lang="en-US" sz="1400" dirty="0"/>
            </a:br>
            <a:endParaRPr lang="en-US" sz="1400" dirty="0"/>
          </a:p>
        </p:txBody>
      </p:sp>
    </p:spTree>
    <p:extLst>
      <p:ext uri="{BB962C8B-B14F-4D97-AF65-F5344CB8AC3E}">
        <p14:creationId xmlns:p14="http://schemas.microsoft.com/office/powerpoint/2010/main" val="3693057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12.10-</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pic>
        <p:nvPicPr>
          <p:cNvPr id="8196" name="Picture 4" descr="http://qeworks.com/wp-content/uploads/2014/09/page-object-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32" y="1092820"/>
            <a:ext cx="8777868" cy="2945780"/>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Page Object Model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191000"/>
            <a:ext cx="5334000" cy="2590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1166" y="723488"/>
            <a:ext cx="3599255" cy="369332"/>
          </a:xfrm>
          <a:prstGeom prst="rect">
            <a:avLst/>
          </a:prstGeom>
        </p:spPr>
        <p:txBody>
          <a:bodyPr wrap="none">
            <a:spAutoFit/>
          </a:bodyPr>
          <a:lstStyle/>
          <a:p>
            <a:pPr algn="ctr"/>
            <a:r>
              <a:rPr lang="en-US" b="1" u="sng" dirty="0" smtClean="0"/>
              <a:t>Page </a:t>
            </a:r>
            <a:r>
              <a:rPr lang="en-US" b="1" u="sng" dirty="0"/>
              <a:t>Object Model </a:t>
            </a:r>
            <a:r>
              <a:rPr lang="en-US" b="1" u="sng" dirty="0" smtClean="0"/>
              <a:t>Architecture</a:t>
            </a:r>
            <a:endParaRPr lang="en-US" b="1" u="sng" dirty="0"/>
          </a:p>
        </p:txBody>
      </p:sp>
    </p:spTree>
    <p:extLst>
      <p:ext uri="{BB962C8B-B14F-4D97-AF65-F5344CB8AC3E}">
        <p14:creationId xmlns:p14="http://schemas.microsoft.com/office/powerpoint/2010/main" val="3015515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12.11-</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4" name="Rectangle 3"/>
          <p:cNvSpPr/>
          <p:nvPr/>
        </p:nvSpPr>
        <p:spPr>
          <a:xfrm>
            <a:off x="50181" y="718840"/>
            <a:ext cx="9013902" cy="1169551"/>
          </a:xfrm>
          <a:prstGeom prst="rect">
            <a:avLst/>
          </a:prstGeom>
        </p:spPr>
        <p:txBody>
          <a:bodyPr wrap="square">
            <a:spAutoFit/>
          </a:bodyPr>
          <a:lstStyle/>
          <a:p>
            <a:r>
              <a:rPr lang="en-US" sz="1400" b="1" u="sng" dirty="0" smtClean="0"/>
              <a:t>What is Page Factory?</a:t>
            </a:r>
          </a:p>
          <a:p>
            <a:r>
              <a:rPr lang="en-US" sz="1400" dirty="0" smtClean="0"/>
              <a:t>Page Factory is an inbuilt Page Object Model concept for Selenium WebDriver but it is very optimized.</a:t>
            </a:r>
          </a:p>
          <a:p>
            <a:endParaRPr lang="en-US" sz="1400" dirty="0" smtClean="0"/>
          </a:p>
          <a:p>
            <a:r>
              <a:rPr lang="en-US" sz="1400" dirty="0" smtClean="0"/>
              <a:t>Additionally, with the help of </a:t>
            </a:r>
            <a:r>
              <a:rPr lang="en-US" sz="1400" dirty="0" err="1" smtClean="0"/>
              <a:t>PageFactory</a:t>
            </a:r>
            <a:r>
              <a:rPr lang="en-US" sz="1400" dirty="0" smtClean="0"/>
              <a:t> class, we use annotations @</a:t>
            </a:r>
            <a:r>
              <a:rPr lang="en-US" sz="1400" dirty="0" err="1" smtClean="0"/>
              <a:t>FindBy</a:t>
            </a:r>
            <a:r>
              <a:rPr lang="en-US" sz="1400" dirty="0" smtClean="0"/>
              <a:t> to find </a:t>
            </a:r>
            <a:r>
              <a:rPr lang="en-US" sz="1400" dirty="0" err="1" smtClean="0"/>
              <a:t>WebElement</a:t>
            </a:r>
            <a:r>
              <a:rPr lang="en-US" sz="1400" dirty="0" smtClean="0"/>
              <a:t>. We use </a:t>
            </a:r>
            <a:r>
              <a:rPr lang="en-US" sz="1400" dirty="0" err="1" smtClean="0"/>
              <a:t>initElements</a:t>
            </a:r>
            <a:r>
              <a:rPr lang="en-US" sz="1400" dirty="0" smtClean="0"/>
              <a:t> method to initialize web elements</a:t>
            </a:r>
            <a:endParaRPr lang="en-US" sz="1400" dirty="0"/>
          </a:p>
        </p:txBody>
      </p:sp>
      <p:pic>
        <p:nvPicPr>
          <p:cNvPr id="8194" name="Picture 2" descr="Page Object Model (POM) &amp; Page Factory in Selenium: Complete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7200900" cy="1676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9474" y="3733800"/>
            <a:ext cx="8835482" cy="2739211"/>
          </a:xfrm>
          <a:prstGeom prst="rect">
            <a:avLst/>
          </a:prstGeom>
        </p:spPr>
        <p:txBody>
          <a:bodyPr wrap="square">
            <a:spAutoFit/>
          </a:bodyPr>
          <a:lstStyle/>
          <a:p>
            <a:pPr fontAlgn="base"/>
            <a:r>
              <a:rPr lang="en-US" b="1" dirty="0"/>
              <a:t>Pros And Cons Of </a:t>
            </a:r>
            <a:r>
              <a:rPr lang="en-US" b="1" dirty="0" smtClean="0"/>
              <a:t>POM</a:t>
            </a:r>
            <a:r>
              <a:rPr lang="en-US" b="1" dirty="0"/>
              <a:t>-</a:t>
            </a:r>
            <a:endParaRPr lang="en-US" sz="1400" b="1" i="1" u="sng" dirty="0" smtClean="0"/>
          </a:p>
          <a:p>
            <a:pPr fontAlgn="base"/>
            <a:r>
              <a:rPr lang="en-US" sz="1400" b="1" i="1" u="sng" dirty="0" smtClean="0"/>
              <a:t>Pros</a:t>
            </a:r>
            <a:r>
              <a:rPr lang="en-US" sz="1400" b="1" i="1" u="sng" dirty="0"/>
              <a:t>.</a:t>
            </a:r>
          </a:p>
          <a:p>
            <a:pPr fontAlgn="base">
              <a:buFont typeface="Arial" panose="020B0604020202020204" pitchFamily="34" charset="0"/>
              <a:buChar char="•"/>
            </a:pPr>
            <a:r>
              <a:rPr lang="en-US" sz="1400" dirty="0"/>
              <a:t>It enforces to create classes which are simple and follow user-friendly naming conventions.</a:t>
            </a:r>
          </a:p>
          <a:p>
            <a:pPr fontAlgn="base">
              <a:buFont typeface="Arial" panose="020B0604020202020204" pitchFamily="34" charset="0"/>
              <a:buChar char="•"/>
            </a:pPr>
            <a:r>
              <a:rPr lang="en-US" sz="1400" dirty="0"/>
              <a:t>You can rename the methods to make them relevant to the situation.</a:t>
            </a:r>
          </a:p>
          <a:p>
            <a:pPr fontAlgn="base">
              <a:buFont typeface="Arial" panose="020B0604020202020204" pitchFamily="34" charset="0"/>
              <a:buChar char="•"/>
            </a:pPr>
            <a:r>
              <a:rPr lang="en-US" sz="1400" dirty="0"/>
              <a:t>Since all the objects of a page stay in one class, so it’s easy to form a context between the page and locators.</a:t>
            </a:r>
          </a:p>
          <a:p>
            <a:pPr fontAlgn="base">
              <a:buFont typeface="Arial" panose="020B0604020202020204" pitchFamily="34" charset="0"/>
              <a:buChar char="•"/>
            </a:pPr>
            <a:r>
              <a:rPr lang="en-US" sz="1400" dirty="0"/>
              <a:t>The code is more maintainable and easy to debug</a:t>
            </a:r>
            <a:r>
              <a:rPr lang="en-US" sz="1400" dirty="0" smtClean="0"/>
              <a:t>.</a:t>
            </a:r>
          </a:p>
          <a:p>
            <a:pPr fontAlgn="base">
              <a:buFont typeface="Arial" panose="020B0604020202020204" pitchFamily="34" charset="0"/>
              <a:buChar char="•"/>
            </a:pPr>
            <a:endParaRPr lang="en-US" sz="1400" b="1" u="sng" dirty="0"/>
          </a:p>
          <a:p>
            <a:pPr fontAlgn="base"/>
            <a:r>
              <a:rPr lang="en-US" sz="1400" b="1" u="sng" dirty="0"/>
              <a:t>Cons.</a:t>
            </a:r>
          </a:p>
          <a:p>
            <a:pPr fontAlgn="base">
              <a:buFont typeface="Arial" panose="020B0604020202020204" pitchFamily="34" charset="0"/>
              <a:buChar char="•"/>
            </a:pPr>
            <a:r>
              <a:rPr lang="en-US" sz="1400" dirty="0"/>
              <a:t>Since the code in POM rests behind an abstraction layer, so the testers may find it a bit difficult to grasp at the onset.</a:t>
            </a:r>
          </a:p>
          <a:p>
            <a:pPr fontAlgn="base">
              <a:buFont typeface="Arial" panose="020B0604020202020204" pitchFamily="34" charset="0"/>
              <a:buChar char="•"/>
            </a:pPr>
            <a:r>
              <a:rPr lang="en-US" sz="1400" dirty="0"/>
              <a:t>This model leads to loose coupling as it creates additional objects. And it could cause a slight drop in the performance at runtime.</a:t>
            </a:r>
          </a:p>
        </p:txBody>
      </p:sp>
    </p:spTree>
    <p:extLst>
      <p:ext uri="{BB962C8B-B14F-4D97-AF65-F5344CB8AC3E}">
        <p14:creationId xmlns:p14="http://schemas.microsoft.com/office/powerpoint/2010/main" val="3676410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12.12-</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35313" y="1050647"/>
            <a:ext cx="8835482" cy="4632037"/>
          </a:xfrm>
          <a:prstGeom prst="rect">
            <a:avLst/>
          </a:prstGeom>
        </p:spPr>
        <p:txBody>
          <a:bodyPr wrap="square">
            <a:spAutoFit/>
          </a:bodyPr>
          <a:lstStyle/>
          <a:p>
            <a:r>
              <a:rPr lang="en-US" sz="1400" b="1" u="sng" dirty="0"/>
              <a:t>What is Behavior Driven Development </a:t>
            </a:r>
            <a:r>
              <a:rPr lang="en-US" sz="1400" b="1" u="sng" dirty="0" smtClean="0"/>
              <a:t>framework?</a:t>
            </a:r>
          </a:p>
          <a:p>
            <a:endParaRPr lang="en-US" sz="1400" b="1" u="sng" dirty="0"/>
          </a:p>
          <a:p>
            <a:r>
              <a:rPr lang="en-US" sz="1400" dirty="0" smtClean="0"/>
              <a:t>Behavior-driven </a:t>
            </a:r>
            <a:r>
              <a:rPr lang="en-US" sz="1400" dirty="0"/>
              <a:t>development (BDD) is a software development methodology in which an application is specified and designed by describing how its behavior should appear to an outside observer. The way BDD works is really simple – it is a bridge between business language (User Stories) and automatic tests (JUnit, </a:t>
            </a:r>
            <a:r>
              <a:rPr lang="en-US" sz="1400" dirty="0" err="1"/>
              <a:t>TestNG</a:t>
            </a:r>
            <a:r>
              <a:rPr lang="en-US" sz="1400" dirty="0"/>
              <a:t>). In order to keep the documentation in sync with the code – we need to run it as test in Continuous Integration build (Jenkins, Bamboo). Test specification should be written in business friendly form, for example in some text or HTML file. This way it will be easily accessible by Business Analysts. On the other hand in must fail just like any other test during Surefire or Failsafe execution. After the build we should be able to get user friendly HTML report.</a:t>
            </a:r>
          </a:p>
          <a:p>
            <a:endParaRPr lang="en-US" sz="1400" dirty="0" smtClean="0"/>
          </a:p>
          <a:p>
            <a:r>
              <a:rPr lang="en-US" sz="1400" b="1" u="sng" dirty="0" smtClean="0"/>
              <a:t>Features </a:t>
            </a:r>
            <a:r>
              <a:rPr lang="en-US" sz="1400" b="1" u="sng" dirty="0"/>
              <a:t>of Behavior Driven Development:-</a:t>
            </a:r>
          </a:p>
          <a:p>
            <a:pPr marL="285750" indent="-285750">
              <a:buFont typeface="Arial" panose="020B0604020202020204" pitchFamily="34" charset="0"/>
              <a:buChar char="•"/>
            </a:pPr>
            <a:r>
              <a:rPr lang="en-US" sz="1400" dirty="0"/>
              <a:t>Shifting from thinking in “tests” to thinking in “behavior”</a:t>
            </a:r>
          </a:p>
          <a:p>
            <a:pPr marL="285750" indent="-285750">
              <a:buFont typeface="Arial" panose="020B0604020202020204" pitchFamily="34" charset="0"/>
              <a:buChar char="•"/>
            </a:pPr>
            <a:r>
              <a:rPr lang="en-US" sz="1400" dirty="0"/>
              <a:t>Collaboration between Business stakeholders, Business Analysts, QA Team and developers</a:t>
            </a:r>
          </a:p>
          <a:p>
            <a:pPr marL="285750" indent="-285750">
              <a:buFont typeface="Arial" panose="020B0604020202020204" pitchFamily="34" charset="0"/>
              <a:buChar char="•"/>
            </a:pPr>
            <a:r>
              <a:rPr lang="en-US" sz="1400" dirty="0"/>
              <a:t>Ubiquitous language, it is easy to describe</a:t>
            </a:r>
          </a:p>
          <a:p>
            <a:pPr marL="285750" indent="-285750">
              <a:buFont typeface="Arial" panose="020B0604020202020204" pitchFamily="34" charset="0"/>
              <a:buChar char="•"/>
            </a:pPr>
            <a:r>
              <a:rPr lang="en-US" sz="1400" dirty="0"/>
              <a:t>Driven by Business Value</a:t>
            </a:r>
          </a:p>
          <a:p>
            <a:pPr marL="285750" indent="-285750">
              <a:buFont typeface="Arial" panose="020B0604020202020204" pitchFamily="34" charset="0"/>
              <a:buChar char="•"/>
            </a:pPr>
            <a:r>
              <a:rPr lang="en-US" sz="1400" dirty="0"/>
              <a:t>Extends Test Driven Development (TDD) by utilizing natural language that non technical stakeholders can understand</a:t>
            </a:r>
          </a:p>
          <a:p>
            <a:pPr marL="285750" indent="-285750">
              <a:buFont typeface="Arial" panose="020B0604020202020204" pitchFamily="34" charset="0"/>
              <a:buChar char="•"/>
            </a:pPr>
            <a:r>
              <a:rPr lang="en-US" sz="1400" dirty="0"/>
              <a:t>BDD frameworks such as Cucumber or </a:t>
            </a:r>
            <a:r>
              <a:rPr lang="en-US" sz="1400" dirty="0" err="1"/>
              <a:t>JBehave</a:t>
            </a:r>
            <a:r>
              <a:rPr lang="en-US" sz="1400" dirty="0"/>
              <a:t> are an enabler, acting a “bridge” between Business &amp; Technical Language</a:t>
            </a:r>
          </a:p>
          <a:p>
            <a:pPr fontAlgn="base"/>
            <a:endParaRPr lang="en-US" sz="1500" dirty="0"/>
          </a:p>
        </p:txBody>
      </p:sp>
      <p:sp>
        <p:nvSpPr>
          <p:cNvPr id="4" name="Rectangle 3"/>
          <p:cNvSpPr/>
          <p:nvPr/>
        </p:nvSpPr>
        <p:spPr>
          <a:xfrm>
            <a:off x="35313" y="659410"/>
            <a:ext cx="9013902" cy="353943"/>
          </a:xfrm>
          <a:prstGeom prst="rect">
            <a:avLst/>
          </a:prstGeom>
        </p:spPr>
        <p:txBody>
          <a:bodyPr wrap="square">
            <a:spAutoFit/>
          </a:bodyPr>
          <a:lstStyle/>
          <a:p>
            <a:pPr lvl="2" algn="ctr"/>
            <a:r>
              <a:rPr lang="en-US" sz="1700" b="1" u="sng" dirty="0" smtClean="0"/>
              <a:t>5-BBD </a:t>
            </a:r>
            <a:r>
              <a:rPr lang="en-US" sz="1700" b="1" u="sng" dirty="0"/>
              <a:t>Framework (Cucumber</a:t>
            </a:r>
            <a:r>
              <a:rPr lang="en-US" sz="1700" b="1" u="sng" dirty="0" smtClean="0"/>
              <a:t>)</a:t>
            </a:r>
            <a:endParaRPr lang="en-IN" sz="1700" b="1" u="sng" dirty="0"/>
          </a:p>
        </p:txBody>
      </p:sp>
    </p:spTree>
    <p:extLst>
      <p:ext uri="{BB962C8B-B14F-4D97-AF65-F5344CB8AC3E}">
        <p14:creationId xmlns:p14="http://schemas.microsoft.com/office/powerpoint/2010/main" val="35050556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12.13-</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4" name="Rectangle 3"/>
          <p:cNvSpPr/>
          <p:nvPr/>
        </p:nvSpPr>
        <p:spPr>
          <a:xfrm>
            <a:off x="35313" y="659410"/>
            <a:ext cx="9013902" cy="353943"/>
          </a:xfrm>
          <a:prstGeom prst="rect">
            <a:avLst/>
          </a:prstGeom>
        </p:spPr>
        <p:txBody>
          <a:bodyPr wrap="square">
            <a:spAutoFit/>
          </a:bodyPr>
          <a:lstStyle/>
          <a:p>
            <a:pPr lvl="2"/>
            <a:r>
              <a:rPr lang="en-US" sz="1700" b="1" u="sng" dirty="0" smtClean="0"/>
              <a:t>BBD </a:t>
            </a:r>
            <a:r>
              <a:rPr lang="en-US" sz="1700" b="1" u="sng" dirty="0"/>
              <a:t>Framework (Cucumber</a:t>
            </a:r>
            <a:r>
              <a:rPr lang="en-US" sz="1700" b="1" u="sng" dirty="0" smtClean="0"/>
              <a:t>)-Architecture </a:t>
            </a:r>
            <a:endParaRPr lang="en-IN" sz="1700" b="1" u="sng"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5952"/>
            <a:ext cx="9144000" cy="5988247"/>
          </a:xfrm>
          <a:prstGeom prst="rect">
            <a:avLst/>
          </a:prstGeom>
        </p:spPr>
      </p:pic>
    </p:spTree>
    <p:extLst>
      <p:ext uri="{BB962C8B-B14F-4D97-AF65-F5344CB8AC3E}">
        <p14:creationId xmlns:p14="http://schemas.microsoft.com/office/powerpoint/2010/main" val="5992753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12.13-</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962400"/>
            <a:ext cx="8973015" cy="273843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1" y="609600"/>
            <a:ext cx="8973014" cy="3826685"/>
          </a:xfrm>
          <a:prstGeom prst="rect">
            <a:avLst/>
          </a:prstGeom>
        </p:spPr>
      </p:pic>
    </p:spTree>
    <p:extLst>
      <p:ext uri="{BB962C8B-B14F-4D97-AF65-F5344CB8AC3E}">
        <p14:creationId xmlns:p14="http://schemas.microsoft.com/office/powerpoint/2010/main" val="3994026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12.14-</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0" y="733246"/>
            <a:ext cx="9144000" cy="5047536"/>
          </a:xfrm>
          <a:prstGeom prst="rect">
            <a:avLst/>
          </a:prstGeom>
        </p:spPr>
        <p:txBody>
          <a:bodyPr wrap="square">
            <a:spAutoFit/>
          </a:bodyPr>
          <a:lstStyle/>
          <a:p>
            <a:r>
              <a:rPr lang="en-US" sz="1400" b="1" u="sng" dirty="0" smtClean="0"/>
              <a:t>BDD has following frameworks:</a:t>
            </a:r>
          </a:p>
          <a:p>
            <a:pPr marL="342900" indent="-342900">
              <a:buFont typeface="+mj-lt"/>
              <a:buAutoNum type="arabicPeriod"/>
            </a:pPr>
            <a:r>
              <a:rPr lang="en-US" sz="1400" dirty="0" err="1" smtClean="0"/>
              <a:t>JDave</a:t>
            </a:r>
            <a:endParaRPr lang="en-US" sz="1400" dirty="0" smtClean="0"/>
          </a:p>
          <a:p>
            <a:pPr marL="342900" indent="-342900">
              <a:buFont typeface="+mj-lt"/>
              <a:buAutoNum type="arabicPeriod"/>
            </a:pPr>
            <a:r>
              <a:rPr lang="en-US" sz="1400" dirty="0" err="1" smtClean="0"/>
              <a:t>Easyb</a:t>
            </a:r>
            <a:endParaRPr lang="en-US" sz="1400" dirty="0" smtClean="0"/>
          </a:p>
          <a:p>
            <a:pPr marL="342900" indent="-342900">
              <a:buFont typeface="+mj-lt"/>
              <a:buAutoNum type="arabicPeriod"/>
            </a:pPr>
            <a:r>
              <a:rPr lang="en-US" sz="1400" dirty="0" err="1" smtClean="0"/>
              <a:t>JBehave</a:t>
            </a:r>
            <a:endParaRPr lang="en-US" sz="1400" dirty="0" smtClean="0"/>
          </a:p>
          <a:p>
            <a:pPr marL="342900" indent="-342900">
              <a:buFont typeface="+mj-lt"/>
              <a:buAutoNum type="arabicPeriod"/>
            </a:pPr>
            <a:r>
              <a:rPr lang="en-US" sz="1400" dirty="0" smtClean="0"/>
              <a:t>Cucumber</a:t>
            </a:r>
          </a:p>
          <a:p>
            <a:endParaRPr lang="en-US" sz="1400" dirty="0" smtClean="0"/>
          </a:p>
          <a:p>
            <a:r>
              <a:rPr lang="en-US" sz="1400" u="sng" dirty="0" smtClean="0"/>
              <a:t>S</a:t>
            </a:r>
            <a:r>
              <a:rPr lang="en-US" sz="1400" b="1" u="sng" dirty="0" smtClean="0"/>
              <a:t>teps to Create a BDD Automation Framework</a:t>
            </a:r>
          </a:p>
          <a:p>
            <a:endParaRPr lang="en-US" sz="1400" b="1" dirty="0" smtClean="0"/>
          </a:p>
          <a:p>
            <a:r>
              <a:rPr lang="en-US" sz="1400" b="1" u="sng" dirty="0" smtClean="0"/>
              <a:t>Step-1) Selecting  Cucumber as BDD Framework -</a:t>
            </a:r>
          </a:p>
          <a:p>
            <a:endParaRPr lang="en-US" sz="1400" dirty="0" smtClean="0"/>
          </a:p>
          <a:p>
            <a:r>
              <a:rPr lang="en-US" sz="1400" b="1" u="sng" dirty="0" smtClean="0"/>
              <a:t>What is </a:t>
            </a:r>
            <a:r>
              <a:rPr lang="en-US" sz="1400" b="1" u="sng" dirty="0" smtClean="0">
                <a:hlinkClick r:id="rId2"/>
              </a:rPr>
              <a:t>Cucumber</a:t>
            </a:r>
            <a:r>
              <a:rPr lang="en-US" sz="1400" b="1" u="sng" dirty="0" smtClean="0"/>
              <a:t>?</a:t>
            </a:r>
          </a:p>
          <a:p>
            <a:r>
              <a:rPr lang="en-US" sz="1400" dirty="0" smtClean="0"/>
              <a:t>Cucumber is a framework for writing and executing high level descriptions of your software’s functionality. Call these tests, examples, specifications, whatever… it doesn’t matter too much. What I’m talking about has traditionally been called functional, integration, and/or system tests. In XP terms this includes tests called Story Tests, Customer Tests, and/or Acceptance Tests.</a:t>
            </a:r>
          </a:p>
          <a:p>
            <a:endParaRPr lang="en-US" sz="1400" dirty="0" smtClean="0"/>
          </a:p>
          <a:p>
            <a:r>
              <a:rPr lang="en-US" sz="1400" b="1" u="sng" dirty="0" smtClean="0"/>
              <a:t>Step-2) Writing features file</a:t>
            </a:r>
            <a:endParaRPr lang="en-US" sz="1400" dirty="0" smtClean="0"/>
          </a:p>
          <a:p>
            <a:r>
              <a:rPr lang="en-US" sz="1400" dirty="0" smtClean="0"/>
              <a:t>A Feature File is an entry point to the Cucumber tests. We write feature file in Gherkin format. This is a file where you will describe your tests in Descriptive language (Like English). It is an essential part of Cucumber, as it serves as an automation test script as well as live documents. A feature file can contain a scenario or can contain many scenarios in a single feature file but it usually contains a list of scenarios. Let’s create one such file. This file can be created by BA/ QA/ Automation Engineer.</a:t>
            </a:r>
          </a:p>
          <a:p>
            <a:endParaRPr lang="en-US" sz="1400" b="1" u="sng" dirty="0" smtClean="0"/>
          </a:p>
        </p:txBody>
      </p:sp>
    </p:spTree>
    <p:extLst>
      <p:ext uri="{BB962C8B-B14F-4D97-AF65-F5344CB8AC3E}">
        <p14:creationId xmlns:p14="http://schemas.microsoft.com/office/powerpoint/2010/main" val="24279594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12.14-</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0" y="733246"/>
            <a:ext cx="9144000" cy="7278916"/>
          </a:xfrm>
          <a:prstGeom prst="rect">
            <a:avLst/>
          </a:prstGeom>
        </p:spPr>
        <p:txBody>
          <a:bodyPr wrap="square">
            <a:spAutoFit/>
          </a:bodyPr>
          <a:lstStyle/>
          <a:p>
            <a:r>
              <a:rPr lang="en-US" sz="1400" b="1" u="sng" dirty="0" smtClean="0"/>
              <a:t>What is Gherkin </a:t>
            </a:r>
            <a:endParaRPr lang="en-US" sz="1400" dirty="0" smtClean="0"/>
          </a:p>
          <a:p>
            <a:r>
              <a:rPr lang="en-US" sz="1400" dirty="0" smtClean="0"/>
              <a:t>Gherkin is plain-text English (or one of 60+ other languages) with a little extra structure. Gherkin is designed to be easy to learn by non-programmers, yet structured enough to allow concise description of examples to illustrate business rules in most real-world domains.</a:t>
            </a:r>
          </a:p>
          <a:p>
            <a:endParaRPr lang="en-US" sz="1400" b="1" u="sng" dirty="0" smtClean="0"/>
          </a:p>
          <a:p>
            <a:r>
              <a:rPr lang="en-US" sz="1400" b="1" u="sng" dirty="0" smtClean="0"/>
              <a:t>Gherkin Keywords:-</a:t>
            </a:r>
          </a:p>
          <a:p>
            <a:endParaRPr lang="en-US" sz="1400" b="1" u="sng" dirty="0" smtClean="0"/>
          </a:p>
          <a:p>
            <a:r>
              <a:rPr lang="en-US" sz="1400" dirty="0"/>
              <a:t>Each Gherkin keywords holds a meaning. Now we will discuss these keywords one by one. Here is the list of keywords that Gherkin supports:</a:t>
            </a:r>
          </a:p>
          <a:p>
            <a:endParaRPr lang="en-US" sz="1400" dirty="0"/>
          </a:p>
          <a:p>
            <a:r>
              <a:rPr lang="en-US" sz="1400" dirty="0"/>
              <a:t>Feature- Each Gherkin file begins with a Feature keyword. Feature defines the logical test functionality you will test in this feature file. For </a:t>
            </a:r>
            <a:r>
              <a:rPr lang="en-US" sz="1400" dirty="0" err="1"/>
              <a:t>e.g</a:t>
            </a:r>
            <a:r>
              <a:rPr lang="en-US" sz="1400" dirty="0"/>
              <a:t> if you are testing a payment gateway your Feature will become Payment Gateway.</a:t>
            </a:r>
          </a:p>
          <a:p>
            <a:endParaRPr lang="en-US" sz="1400" dirty="0"/>
          </a:p>
          <a:p>
            <a:r>
              <a:rPr lang="en-US" sz="1400" dirty="0"/>
              <a:t>Background- This keyword is used to define steps which are common to all the tests in the feature file. For example to purchase a product, you have to do </a:t>
            </a:r>
            <a:r>
              <a:rPr lang="en-US" sz="1400" dirty="0" err="1"/>
              <a:t>loing</a:t>
            </a:r>
            <a:r>
              <a:rPr lang="en-US" sz="1400" dirty="0"/>
              <a:t> and other tests.</a:t>
            </a:r>
          </a:p>
          <a:p>
            <a:endParaRPr lang="en-US" sz="1400" dirty="0"/>
          </a:p>
          <a:p>
            <a:r>
              <a:rPr lang="en-US" sz="1400" dirty="0"/>
              <a:t>Scenario- Each Feature will contain some number of tests to test the feature. Each test is called a Scenario and is described using the Scenario: keyword.</a:t>
            </a:r>
          </a:p>
          <a:p>
            <a:endParaRPr lang="en-US" sz="1400" dirty="0"/>
          </a:p>
          <a:p>
            <a:r>
              <a:rPr lang="en-US" sz="1400" dirty="0"/>
              <a:t>Given- Given defines a precondition to the test. For e.g. In shopping website, assume that the </a:t>
            </a:r>
            <a:r>
              <a:rPr lang="en-US" sz="1400" dirty="0" err="1"/>
              <a:t>LogIn</a:t>
            </a:r>
            <a:r>
              <a:rPr lang="en-US" sz="1400" dirty="0"/>
              <a:t> page link is only present on the Home Page, so the precondition for clicking the </a:t>
            </a:r>
            <a:r>
              <a:rPr lang="en-US" sz="1400" dirty="0" err="1"/>
              <a:t>LogIn</a:t>
            </a:r>
            <a:r>
              <a:rPr lang="en-US" sz="1400" dirty="0"/>
              <a:t> link is that the user is at the Home Page</a:t>
            </a:r>
            <a:r>
              <a:rPr lang="en-US" sz="1400" dirty="0" smtClean="0"/>
              <a:t>.</a:t>
            </a:r>
          </a:p>
          <a:p>
            <a:endParaRPr lang="en-US" sz="1400" dirty="0"/>
          </a:p>
          <a:p>
            <a:r>
              <a:rPr lang="en-US" sz="1400" dirty="0"/>
              <a:t>When-When keyword defines the test action that will be executed. By test action we mean the user input action</a:t>
            </a:r>
            <a:r>
              <a:rPr lang="en-US" sz="1400" dirty="0" smtClean="0"/>
              <a:t>.</a:t>
            </a:r>
          </a:p>
          <a:p>
            <a:endParaRPr lang="en-US" sz="1400" dirty="0"/>
          </a:p>
          <a:p>
            <a:r>
              <a:rPr lang="en-US" sz="1400" dirty="0" smtClean="0"/>
              <a:t>Then-</a:t>
            </a:r>
            <a:r>
              <a:rPr lang="en-US" b="1" i="1" dirty="0"/>
              <a:t>Then </a:t>
            </a:r>
            <a:r>
              <a:rPr lang="en-US" dirty="0"/>
              <a:t>keyword defines the Outcome of previous steps.</a:t>
            </a:r>
            <a:endParaRPr lang="en-US" sz="1400" dirty="0"/>
          </a:p>
          <a:p>
            <a:r>
              <a:rPr lang="en-US" sz="1400" dirty="0" smtClean="0"/>
              <a:t>And-</a:t>
            </a:r>
            <a:r>
              <a:rPr lang="en-US" b="1" i="1" dirty="0"/>
              <a:t>And</a:t>
            </a:r>
            <a:r>
              <a:rPr lang="en-US" dirty="0"/>
              <a:t> keyword is used to add conditions to your steps</a:t>
            </a:r>
            <a:endParaRPr lang="en-US" sz="1400" dirty="0"/>
          </a:p>
          <a:p>
            <a:r>
              <a:rPr lang="en-US" sz="1400" dirty="0"/>
              <a:t>But</a:t>
            </a:r>
          </a:p>
          <a:p>
            <a:r>
              <a:rPr lang="en-US" sz="1400" b="1" i="1" dirty="0"/>
              <a:t>*</a:t>
            </a:r>
            <a:endParaRPr lang="en-US" sz="1400" dirty="0"/>
          </a:p>
          <a:p>
            <a:endParaRPr lang="en-US" sz="1100" dirty="0"/>
          </a:p>
          <a:p>
            <a:endParaRPr lang="en-US" sz="1400" dirty="0" smtClean="0"/>
          </a:p>
          <a:p>
            <a:endParaRPr lang="en-US" sz="1400" dirty="0"/>
          </a:p>
          <a:p>
            <a:endParaRPr lang="en-US" sz="1400" dirty="0"/>
          </a:p>
          <a:p>
            <a:endParaRPr lang="en-US" sz="1400" dirty="0"/>
          </a:p>
        </p:txBody>
      </p:sp>
    </p:spTree>
    <p:extLst>
      <p:ext uri="{BB962C8B-B14F-4D97-AF65-F5344CB8AC3E}">
        <p14:creationId xmlns:p14="http://schemas.microsoft.com/office/powerpoint/2010/main" val="3379720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endParaRPr lang="en-IN" sz="3000" b="1" u="sng" dirty="0" smtClean="0"/>
          </a:p>
          <a:p>
            <a:endParaRPr lang="en-IN" sz="3000" b="1" u="sng" dirty="0" smtClean="0"/>
          </a:p>
          <a:p>
            <a:endParaRPr lang="en-IN" sz="3000" b="1" u="sng" dirty="0" smtClean="0"/>
          </a:p>
          <a:p>
            <a:r>
              <a:rPr lang="en-IN" sz="3000" b="1" u="sng" dirty="0" smtClean="0"/>
              <a:t>Table of Contents:-</a:t>
            </a:r>
          </a:p>
          <a:p>
            <a:pPr lvl="1"/>
            <a:r>
              <a:rPr lang="en-IN" sz="1600" dirty="0" smtClean="0"/>
              <a:t>12-Automation </a:t>
            </a:r>
            <a:r>
              <a:rPr lang="en-IN" sz="1600" dirty="0"/>
              <a:t>Framework Development	</a:t>
            </a:r>
            <a:endParaRPr lang="en-IN" sz="1600" dirty="0" smtClean="0"/>
          </a:p>
          <a:p>
            <a:pPr lvl="1"/>
            <a:r>
              <a:rPr lang="en-IN" sz="1600" dirty="0" smtClean="0"/>
              <a:t>13-Introduction to Maven	</a:t>
            </a:r>
          </a:p>
          <a:p>
            <a:pPr lvl="1"/>
            <a:r>
              <a:rPr lang="en-IN" sz="1600" dirty="0" smtClean="0"/>
              <a:t>15-Continuous Integration Testing using Jenkins	</a:t>
            </a:r>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12.14-</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0" y="733246"/>
            <a:ext cx="9144000" cy="7571303"/>
          </a:xfrm>
          <a:prstGeom prst="rect">
            <a:avLst/>
          </a:prstGeom>
        </p:spPr>
        <p:txBody>
          <a:bodyPr wrap="square">
            <a:spAutoFit/>
          </a:bodyPr>
          <a:lstStyle/>
          <a:p>
            <a:r>
              <a:rPr lang="en-US" sz="1400" b="1" u="sng" dirty="0" smtClean="0"/>
              <a:t>What is Gherkin </a:t>
            </a:r>
            <a:endParaRPr lang="en-US" sz="1400" dirty="0" smtClean="0"/>
          </a:p>
          <a:p>
            <a:r>
              <a:rPr lang="en-US" sz="1400" dirty="0" smtClean="0"/>
              <a:t>Gherkin is plain-text English (or one of 60+ other languages) with a little extra structure. Gherkin is designed to be easy to learn by non-programmers, yet structured enough to allow concise description of examples to illustrate business rules in most real-world domains.</a:t>
            </a:r>
          </a:p>
          <a:p>
            <a:endParaRPr lang="en-US" sz="1400" b="1" u="sng" dirty="0" smtClean="0"/>
          </a:p>
          <a:p>
            <a:r>
              <a:rPr lang="en-US" sz="1400" b="1" u="sng" dirty="0" smtClean="0"/>
              <a:t>Gherkin Keywords:-</a:t>
            </a:r>
          </a:p>
          <a:p>
            <a:endParaRPr lang="en-US" sz="1400" b="1" u="sng" dirty="0" smtClean="0"/>
          </a:p>
          <a:p>
            <a:r>
              <a:rPr lang="en-US" i="1" dirty="0" smtClean="0"/>
              <a:t>Each Gherkin keywords </a:t>
            </a:r>
            <a:r>
              <a:rPr lang="en-US" dirty="0" smtClean="0"/>
              <a:t>holds </a:t>
            </a:r>
            <a:r>
              <a:rPr lang="en-US" dirty="0"/>
              <a:t>a meaning. Now we will discuss these keywords one by one. Here is the list of keywords that </a:t>
            </a:r>
            <a:r>
              <a:rPr lang="en-US" i="1" dirty="0"/>
              <a:t>Gherkin</a:t>
            </a:r>
            <a:r>
              <a:rPr lang="en-US" dirty="0"/>
              <a:t> supports</a:t>
            </a:r>
            <a:r>
              <a:rPr lang="en-US" dirty="0" smtClean="0"/>
              <a:t>:</a:t>
            </a:r>
          </a:p>
          <a:p>
            <a:endParaRPr lang="en-US" sz="1400" dirty="0"/>
          </a:p>
          <a:p>
            <a:r>
              <a:rPr lang="en-US" b="1" i="1" dirty="0" smtClean="0"/>
              <a:t>Feature-</a:t>
            </a:r>
            <a:r>
              <a:rPr lang="en-US" dirty="0"/>
              <a:t> Each </a:t>
            </a:r>
            <a:r>
              <a:rPr lang="en-US" i="1" dirty="0"/>
              <a:t>Gherkin</a:t>
            </a:r>
            <a:r>
              <a:rPr lang="en-US" dirty="0"/>
              <a:t> file begins with a </a:t>
            </a:r>
            <a:r>
              <a:rPr lang="en-US" b="1" i="1" dirty="0"/>
              <a:t>Feature</a:t>
            </a:r>
            <a:r>
              <a:rPr lang="en-US" dirty="0"/>
              <a:t> keyword. </a:t>
            </a:r>
            <a:r>
              <a:rPr lang="en-US" i="1" dirty="0"/>
              <a:t>Feature</a:t>
            </a:r>
            <a:r>
              <a:rPr lang="en-US" dirty="0"/>
              <a:t> defines the logical test functionality you will test in this feature file. For </a:t>
            </a:r>
            <a:r>
              <a:rPr lang="en-US" dirty="0" err="1"/>
              <a:t>e.g</a:t>
            </a:r>
            <a:r>
              <a:rPr lang="en-US" dirty="0"/>
              <a:t> if you are testing a payment gateway your </a:t>
            </a:r>
            <a:r>
              <a:rPr lang="en-US" i="1" dirty="0"/>
              <a:t>Feature</a:t>
            </a:r>
            <a:r>
              <a:rPr lang="en-US" dirty="0"/>
              <a:t> will become </a:t>
            </a:r>
            <a:r>
              <a:rPr lang="en-US" i="1" dirty="0"/>
              <a:t>Payment </a:t>
            </a:r>
            <a:r>
              <a:rPr lang="en-US" i="1" dirty="0" smtClean="0"/>
              <a:t>Gateway</a:t>
            </a:r>
            <a:r>
              <a:rPr lang="en-US" dirty="0" smtClean="0"/>
              <a:t>.</a:t>
            </a:r>
          </a:p>
          <a:p>
            <a:endParaRPr lang="en-US" dirty="0"/>
          </a:p>
          <a:p>
            <a:r>
              <a:rPr lang="en-US" b="1" i="1" dirty="0" smtClean="0"/>
              <a:t>Background-</a:t>
            </a:r>
            <a:r>
              <a:rPr lang="en-US" dirty="0"/>
              <a:t> </a:t>
            </a:r>
            <a:r>
              <a:rPr lang="en-US" dirty="0" smtClean="0"/>
              <a:t>This keyword </a:t>
            </a:r>
            <a:r>
              <a:rPr lang="en-US" dirty="0"/>
              <a:t>is used to define steps which are common to all the tests in the feature file. For example to purchase a product, you </a:t>
            </a:r>
            <a:r>
              <a:rPr lang="en-US" dirty="0" smtClean="0"/>
              <a:t>have to do </a:t>
            </a:r>
            <a:r>
              <a:rPr lang="en-US" dirty="0" err="1" smtClean="0"/>
              <a:t>loing</a:t>
            </a:r>
            <a:r>
              <a:rPr lang="en-US" dirty="0" smtClean="0"/>
              <a:t> and other tests.</a:t>
            </a:r>
            <a:endParaRPr lang="en-US" dirty="0"/>
          </a:p>
          <a:p>
            <a:endParaRPr lang="en-US" b="1" i="1" dirty="0" smtClean="0"/>
          </a:p>
          <a:p>
            <a:r>
              <a:rPr lang="en-US" b="1" i="1" dirty="0" smtClean="0"/>
              <a:t>Scenario-</a:t>
            </a:r>
            <a:r>
              <a:rPr lang="en-US" dirty="0"/>
              <a:t> Each Feature will contain some number of tests to test the feature. Each test is called a </a:t>
            </a:r>
            <a:r>
              <a:rPr lang="en-US" b="1" i="1" dirty="0" smtClean="0"/>
              <a:t>Scenario </a:t>
            </a:r>
            <a:r>
              <a:rPr lang="en-US" dirty="0" smtClean="0"/>
              <a:t>and </a:t>
            </a:r>
            <a:r>
              <a:rPr lang="en-US" dirty="0"/>
              <a:t>is described using the </a:t>
            </a:r>
            <a:r>
              <a:rPr lang="en-US" i="1" dirty="0"/>
              <a:t>Scenario:</a:t>
            </a:r>
            <a:r>
              <a:rPr lang="en-US" dirty="0"/>
              <a:t> keyword</a:t>
            </a:r>
            <a:r>
              <a:rPr lang="en-US" dirty="0" smtClean="0"/>
              <a:t>.</a:t>
            </a:r>
          </a:p>
          <a:p>
            <a:endParaRPr lang="en-US" dirty="0"/>
          </a:p>
          <a:p>
            <a:r>
              <a:rPr lang="en-US" b="1" i="1" dirty="0" smtClean="0"/>
              <a:t>Given-</a:t>
            </a:r>
            <a:r>
              <a:rPr lang="en-US" b="1" i="1" dirty="0"/>
              <a:t> Given</a:t>
            </a:r>
            <a:r>
              <a:rPr lang="en-US" i="1" dirty="0"/>
              <a:t> </a:t>
            </a:r>
            <a:r>
              <a:rPr lang="en-US" dirty="0"/>
              <a:t>defines a precondition to the test. For e.g. In shopping website, assume that the </a:t>
            </a:r>
            <a:r>
              <a:rPr lang="en-US" i="1" dirty="0" err="1"/>
              <a:t>LogIn</a:t>
            </a:r>
            <a:r>
              <a:rPr lang="en-US" i="1" dirty="0"/>
              <a:t> page</a:t>
            </a:r>
            <a:r>
              <a:rPr lang="en-US" dirty="0"/>
              <a:t> </a:t>
            </a:r>
            <a:r>
              <a:rPr lang="en-US" i="1" dirty="0"/>
              <a:t>link</a:t>
            </a:r>
            <a:r>
              <a:rPr lang="en-US" dirty="0"/>
              <a:t> is only present on the Home Page, so the precondition for clicking the</a:t>
            </a:r>
            <a:r>
              <a:rPr lang="en-US" i="1" dirty="0"/>
              <a:t> </a:t>
            </a:r>
            <a:r>
              <a:rPr lang="en-US" i="1" dirty="0" err="1"/>
              <a:t>LogIn</a:t>
            </a:r>
            <a:r>
              <a:rPr lang="en-US" i="1" dirty="0"/>
              <a:t> link</a:t>
            </a:r>
            <a:r>
              <a:rPr lang="en-US" dirty="0"/>
              <a:t> is that the user is at the Home Page.</a:t>
            </a:r>
          </a:p>
          <a:p>
            <a:r>
              <a:rPr lang="en-US" b="1" i="1" dirty="0"/>
              <a:t>When</a:t>
            </a:r>
            <a:endParaRPr lang="en-US" dirty="0"/>
          </a:p>
          <a:p>
            <a:r>
              <a:rPr lang="en-US" b="1" i="1" dirty="0"/>
              <a:t>Then</a:t>
            </a:r>
            <a:endParaRPr lang="en-US" dirty="0"/>
          </a:p>
          <a:p>
            <a:r>
              <a:rPr lang="en-US" b="1" i="1" dirty="0"/>
              <a:t>And</a:t>
            </a:r>
            <a:endParaRPr lang="en-US" dirty="0"/>
          </a:p>
          <a:p>
            <a:r>
              <a:rPr lang="en-US" b="1" i="1" dirty="0"/>
              <a:t>But</a:t>
            </a:r>
            <a:endParaRPr lang="en-US" dirty="0"/>
          </a:p>
          <a:p>
            <a:r>
              <a:rPr lang="en-US" b="1" i="1" dirty="0"/>
              <a:t>*</a:t>
            </a:r>
            <a:endParaRPr lang="en-US" dirty="0"/>
          </a:p>
          <a:p>
            <a:endParaRPr lang="en-US" sz="1400" dirty="0"/>
          </a:p>
        </p:txBody>
      </p:sp>
    </p:spTree>
    <p:extLst>
      <p:ext uri="{BB962C8B-B14F-4D97-AF65-F5344CB8AC3E}">
        <p14:creationId xmlns:p14="http://schemas.microsoft.com/office/powerpoint/2010/main" val="15205740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12.15-</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762000"/>
            <a:ext cx="8835482" cy="6124754"/>
          </a:xfrm>
          <a:prstGeom prst="rect">
            <a:avLst/>
          </a:prstGeom>
        </p:spPr>
        <p:txBody>
          <a:bodyPr wrap="square">
            <a:spAutoFit/>
          </a:bodyPr>
          <a:lstStyle/>
          <a:p>
            <a:endParaRPr lang="en-US" sz="1400" b="1" u="sng" dirty="0" smtClean="0"/>
          </a:p>
          <a:p>
            <a:endParaRPr lang="en-US" sz="1400" b="1" u="sng" dirty="0"/>
          </a:p>
          <a:p>
            <a:endParaRPr lang="en-US" sz="1400" b="1" u="sng" dirty="0" smtClean="0"/>
          </a:p>
          <a:p>
            <a:endParaRPr lang="en-US" sz="1400" b="1" u="sng" dirty="0"/>
          </a:p>
          <a:p>
            <a:endParaRPr lang="en-US" sz="1400" b="1" u="sng" dirty="0" smtClean="0"/>
          </a:p>
          <a:p>
            <a:endParaRPr lang="en-US" sz="1400" b="1" u="sng" dirty="0" smtClean="0"/>
          </a:p>
          <a:p>
            <a:endParaRPr lang="en-US" sz="1400" b="1" u="sng" dirty="0"/>
          </a:p>
          <a:p>
            <a:endParaRPr lang="en-US" sz="1400" b="1" u="sng" dirty="0" smtClean="0"/>
          </a:p>
          <a:p>
            <a:endParaRPr lang="en-US" sz="1400" b="1" u="sng" dirty="0"/>
          </a:p>
          <a:p>
            <a:r>
              <a:rPr lang="en-US" sz="1400" b="1" u="sng" dirty="0" smtClean="0"/>
              <a:t>Step-3</a:t>
            </a:r>
            <a:r>
              <a:rPr lang="en-US" sz="1400" b="1" u="sng" dirty="0"/>
              <a:t>) Writing Step Definition File </a:t>
            </a:r>
            <a:endParaRPr lang="en-US" sz="1400" dirty="0"/>
          </a:p>
          <a:p>
            <a:r>
              <a:rPr lang="en-US" sz="1400" dirty="0"/>
              <a:t>A Step Definition is a small piece of </a:t>
            </a:r>
            <a:r>
              <a:rPr lang="en-US" sz="1400" i="1" dirty="0"/>
              <a:t>code</a:t>
            </a:r>
            <a:r>
              <a:rPr lang="en-US" sz="1400" dirty="0"/>
              <a:t> with a </a:t>
            </a:r>
            <a:r>
              <a:rPr lang="en-US" sz="1400" i="1" dirty="0"/>
              <a:t>pattern</a:t>
            </a:r>
            <a:r>
              <a:rPr lang="en-US" sz="1400" dirty="0"/>
              <a:t> attached to it or in other words a Step Definition is a java method in a class with an annotation above it. An annotation followed by the pattern is used to link the </a:t>
            </a:r>
            <a:r>
              <a:rPr lang="en-US" sz="1400" i="1" dirty="0"/>
              <a:t>Step Definition</a:t>
            </a:r>
            <a:r>
              <a:rPr lang="en-US" sz="1400" dirty="0"/>
              <a:t> to all the matching </a:t>
            </a:r>
            <a:r>
              <a:rPr lang="en-US" sz="1400" i="1" dirty="0"/>
              <a:t>Steps</a:t>
            </a:r>
            <a:r>
              <a:rPr lang="en-US" sz="1400" dirty="0"/>
              <a:t>, and the </a:t>
            </a:r>
            <a:r>
              <a:rPr lang="en-US" sz="1400" i="1" dirty="0"/>
              <a:t>code</a:t>
            </a:r>
            <a:r>
              <a:rPr lang="en-US" sz="1400" dirty="0"/>
              <a:t> is what </a:t>
            </a:r>
            <a:r>
              <a:rPr lang="en-US" sz="1400" i="1" dirty="0"/>
              <a:t>Cucumber</a:t>
            </a:r>
            <a:r>
              <a:rPr lang="en-US" sz="1400" dirty="0"/>
              <a:t> will execute when it sees a </a:t>
            </a:r>
            <a:r>
              <a:rPr lang="en-US" sz="1400" i="1" dirty="0"/>
              <a:t>Gherkin Step</a:t>
            </a:r>
            <a:r>
              <a:rPr lang="en-US" sz="1400" dirty="0"/>
              <a:t>. </a:t>
            </a:r>
            <a:r>
              <a:rPr lang="en-US" sz="1400" i="1" dirty="0"/>
              <a:t>Cucumber</a:t>
            </a:r>
            <a:r>
              <a:rPr lang="en-US" sz="1400" dirty="0"/>
              <a:t> finds the </a:t>
            </a:r>
            <a:r>
              <a:rPr lang="en-US" sz="1400" i="1" dirty="0"/>
              <a:t>Step Definition</a:t>
            </a:r>
            <a:r>
              <a:rPr lang="en-US" sz="1400" dirty="0"/>
              <a:t> file with the help of Glue code in </a:t>
            </a:r>
            <a:r>
              <a:rPr lang="en-US" sz="1400" i="1" dirty="0"/>
              <a:t>Cucumber Options</a:t>
            </a:r>
            <a:r>
              <a:rPr lang="en-US" sz="1400" dirty="0" smtClean="0"/>
              <a:t>.</a:t>
            </a:r>
          </a:p>
          <a:p>
            <a:endParaRPr lang="en-US" sz="1400" b="1" u="sng" dirty="0"/>
          </a:p>
          <a:p>
            <a:r>
              <a:rPr lang="en-US" sz="1400" b="1" u="sng" dirty="0" smtClean="0"/>
              <a:t>Step-4</a:t>
            </a:r>
            <a:r>
              <a:rPr lang="en-US" sz="1400" b="1" u="sng" dirty="0"/>
              <a:t>) Writing Test </a:t>
            </a:r>
            <a:r>
              <a:rPr lang="en-US" sz="1400" b="1" u="sng" dirty="0" smtClean="0"/>
              <a:t>Runner File</a:t>
            </a:r>
            <a:endParaRPr lang="en-US" sz="1400" dirty="0"/>
          </a:p>
          <a:p>
            <a:r>
              <a:rPr lang="en-US" sz="1400" i="1" dirty="0"/>
              <a:t>Cucumber</a:t>
            </a:r>
            <a:r>
              <a:rPr lang="en-US" sz="1400" dirty="0"/>
              <a:t> uses </a:t>
            </a:r>
            <a:r>
              <a:rPr lang="en-US" sz="1400" i="1" dirty="0" smtClean="0"/>
              <a:t>Junit/</a:t>
            </a:r>
            <a:r>
              <a:rPr lang="en-US" sz="1400" i="1" dirty="0" err="1" smtClean="0"/>
              <a:t>Testng</a:t>
            </a:r>
            <a:r>
              <a:rPr lang="en-US" sz="1400" i="1" dirty="0" smtClean="0"/>
              <a:t> </a:t>
            </a:r>
            <a:r>
              <a:rPr lang="en-US" sz="1400" i="1" dirty="0"/>
              <a:t>framework</a:t>
            </a:r>
            <a:r>
              <a:rPr lang="en-US" sz="1400" dirty="0"/>
              <a:t> to run step definition file. As </a:t>
            </a:r>
            <a:r>
              <a:rPr lang="en-US" sz="1400" i="1" dirty="0"/>
              <a:t>Cucumber</a:t>
            </a:r>
            <a:r>
              <a:rPr lang="en-US" sz="1400" dirty="0"/>
              <a:t> uses </a:t>
            </a:r>
            <a:r>
              <a:rPr lang="en-US" sz="1400" i="1" dirty="0"/>
              <a:t>Junit</a:t>
            </a:r>
            <a:r>
              <a:rPr lang="en-US" sz="1400" dirty="0"/>
              <a:t> we need to have a </a:t>
            </a:r>
            <a:r>
              <a:rPr lang="en-US" sz="1400" i="1" dirty="0"/>
              <a:t>Test Runner class</a:t>
            </a:r>
            <a:r>
              <a:rPr lang="en-US" sz="1400" dirty="0"/>
              <a:t>. </a:t>
            </a:r>
            <a:r>
              <a:rPr lang="en-US" sz="1400" dirty="0" smtClean="0"/>
              <a:t>This </a:t>
            </a:r>
            <a:r>
              <a:rPr lang="en-US" sz="1400" dirty="0"/>
              <a:t>class will use the </a:t>
            </a:r>
            <a:r>
              <a:rPr lang="en-US" sz="1400" i="1" dirty="0"/>
              <a:t>Junit annotation</a:t>
            </a:r>
            <a:r>
              <a:rPr lang="en-US" sz="1400" dirty="0"/>
              <a:t> @</a:t>
            </a:r>
            <a:r>
              <a:rPr lang="en-US" sz="1400" dirty="0" err="1"/>
              <a:t>RunWith</a:t>
            </a:r>
            <a:r>
              <a:rPr lang="en-US" sz="1400" dirty="0"/>
              <a:t>(), which tells </a:t>
            </a:r>
            <a:r>
              <a:rPr lang="en-US" sz="1400" i="1" dirty="0"/>
              <a:t>JUnit</a:t>
            </a:r>
            <a:r>
              <a:rPr lang="en-US" sz="1400" dirty="0"/>
              <a:t> what is the </a:t>
            </a:r>
            <a:r>
              <a:rPr lang="en-US" sz="1400" i="1" dirty="0"/>
              <a:t>test runner class</a:t>
            </a:r>
            <a:r>
              <a:rPr lang="en-US" sz="1400" dirty="0"/>
              <a:t>. It more like a starting point for Junit to start executing your tests. </a:t>
            </a:r>
          </a:p>
          <a:p>
            <a:endParaRPr lang="en-US" sz="1400" b="1" u="sng" dirty="0" smtClean="0"/>
          </a:p>
          <a:p>
            <a:r>
              <a:rPr lang="en-US" sz="1400" b="1" u="sng" dirty="0" smtClean="0"/>
              <a:t>Following </a:t>
            </a:r>
            <a:r>
              <a:rPr lang="en-US" sz="1400" b="1" u="sng" dirty="0"/>
              <a:t>are Technologies Required to develop </a:t>
            </a:r>
            <a:r>
              <a:rPr lang="en-US" sz="1400" b="1" u="sng" dirty="0" smtClean="0"/>
              <a:t>a </a:t>
            </a:r>
            <a:r>
              <a:rPr lang="en-US" sz="1400" b="1" u="sng" dirty="0"/>
              <a:t>Automation </a:t>
            </a:r>
            <a:r>
              <a:rPr lang="en-US" sz="1400" b="1" u="sng" dirty="0" smtClean="0"/>
              <a:t>Solution using Cucumber:-</a:t>
            </a:r>
            <a:endParaRPr lang="en-US" sz="1400" dirty="0"/>
          </a:p>
          <a:p>
            <a:r>
              <a:rPr lang="en-US" sz="1400" dirty="0"/>
              <a:t>1-Java - As a Programming language</a:t>
            </a:r>
          </a:p>
          <a:p>
            <a:r>
              <a:rPr lang="en-US" sz="1400" dirty="0"/>
              <a:t>2-BDD- As a Development framework</a:t>
            </a:r>
          </a:p>
          <a:p>
            <a:r>
              <a:rPr lang="en-US" sz="1400" dirty="0"/>
              <a:t>3-Cucumber- As a BDD framework</a:t>
            </a:r>
          </a:p>
          <a:p>
            <a:r>
              <a:rPr lang="en-US" sz="1400" dirty="0"/>
              <a:t>3-Maven - As Build Tools</a:t>
            </a:r>
          </a:p>
          <a:p>
            <a:r>
              <a:rPr lang="en-US" sz="1400" dirty="0" smtClean="0"/>
              <a:t>4-Jenkins </a:t>
            </a:r>
            <a:r>
              <a:rPr lang="en-US" sz="1400" dirty="0"/>
              <a:t>-As Continues Integration Tool</a:t>
            </a:r>
          </a:p>
          <a:p>
            <a:r>
              <a:rPr lang="en-US" sz="1400" dirty="0" smtClean="0"/>
              <a:t>5-Junit/</a:t>
            </a:r>
            <a:r>
              <a:rPr lang="en-US" sz="1400" dirty="0" err="1" smtClean="0"/>
              <a:t>Testng</a:t>
            </a:r>
            <a:r>
              <a:rPr lang="en-US" sz="1400" dirty="0" smtClean="0"/>
              <a:t>- </a:t>
            </a:r>
            <a:r>
              <a:rPr lang="en-US" sz="1400" dirty="0"/>
              <a:t>As a Unit testing framework to run the scripts</a:t>
            </a:r>
          </a:p>
          <a:p>
            <a:r>
              <a:rPr lang="en-US" sz="1400" dirty="0"/>
              <a:t>6-Selenium- </a:t>
            </a:r>
            <a:r>
              <a:rPr lang="en-US" sz="1400" dirty="0" smtClean="0"/>
              <a:t>Selenium </a:t>
            </a:r>
            <a:r>
              <a:rPr lang="en-US" sz="1400" dirty="0"/>
              <a:t>will be used to interact the web-application</a:t>
            </a:r>
            <a:r>
              <a:rPr lang="en-US" sz="1400" dirty="0" smtClean="0"/>
              <a:t>.</a:t>
            </a:r>
            <a:endParaRPr lang="en-US" sz="1400" dirty="0"/>
          </a:p>
        </p:txBody>
      </p:sp>
    </p:spTree>
    <p:extLst>
      <p:ext uri="{BB962C8B-B14F-4D97-AF65-F5344CB8AC3E}">
        <p14:creationId xmlns:p14="http://schemas.microsoft.com/office/powerpoint/2010/main" val="41568620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12.16-</a:t>
            </a:r>
            <a:r>
              <a:rPr lang="en-US" sz="3200" b="1" u="sng" dirty="0" smtClean="0"/>
              <a:t>Automation Framework</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762000"/>
            <a:ext cx="8835482" cy="4401205"/>
          </a:xfrm>
          <a:prstGeom prst="rect">
            <a:avLst/>
          </a:prstGeom>
        </p:spPr>
        <p:txBody>
          <a:bodyPr wrap="square">
            <a:spAutoFit/>
          </a:bodyPr>
          <a:lstStyle/>
          <a:p>
            <a:r>
              <a:rPr lang="en-US" sz="1400" b="1" u="sng" dirty="0"/>
              <a:t>Step-3) Writing Step Definition File </a:t>
            </a:r>
            <a:endParaRPr lang="en-US" sz="1400" dirty="0"/>
          </a:p>
          <a:p>
            <a:r>
              <a:rPr lang="en-US" sz="1400" dirty="0"/>
              <a:t>A Step Definition is a small piece of </a:t>
            </a:r>
            <a:r>
              <a:rPr lang="en-US" sz="1400" i="1" dirty="0"/>
              <a:t>code</a:t>
            </a:r>
            <a:r>
              <a:rPr lang="en-US" sz="1400" dirty="0"/>
              <a:t> with a </a:t>
            </a:r>
            <a:r>
              <a:rPr lang="en-US" sz="1400" i="1" dirty="0"/>
              <a:t>pattern</a:t>
            </a:r>
            <a:r>
              <a:rPr lang="en-US" sz="1400" dirty="0"/>
              <a:t> attached to it or in other words a Step Definition is a java method in a class with an annotation above it. An annotation followed by the pattern is used to link the </a:t>
            </a:r>
            <a:r>
              <a:rPr lang="en-US" sz="1400" i="1" dirty="0"/>
              <a:t>Step Definition</a:t>
            </a:r>
            <a:r>
              <a:rPr lang="en-US" sz="1400" dirty="0"/>
              <a:t> to all the matching </a:t>
            </a:r>
            <a:r>
              <a:rPr lang="en-US" sz="1400" i="1" dirty="0"/>
              <a:t>Steps</a:t>
            </a:r>
            <a:r>
              <a:rPr lang="en-US" sz="1400" dirty="0"/>
              <a:t>, and the </a:t>
            </a:r>
            <a:r>
              <a:rPr lang="en-US" sz="1400" i="1" dirty="0"/>
              <a:t>code</a:t>
            </a:r>
            <a:r>
              <a:rPr lang="en-US" sz="1400" dirty="0"/>
              <a:t> is what </a:t>
            </a:r>
            <a:r>
              <a:rPr lang="en-US" sz="1400" i="1" dirty="0"/>
              <a:t>Cucumber</a:t>
            </a:r>
            <a:r>
              <a:rPr lang="en-US" sz="1400" dirty="0"/>
              <a:t> will execute when it sees a </a:t>
            </a:r>
            <a:r>
              <a:rPr lang="en-US" sz="1400" i="1" dirty="0"/>
              <a:t>Gherkin Step</a:t>
            </a:r>
            <a:r>
              <a:rPr lang="en-US" sz="1400" dirty="0"/>
              <a:t>. </a:t>
            </a:r>
            <a:r>
              <a:rPr lang="en-US" sz="1400" i="1" dirty="0"/>
              <a:t>Cucumber</a:t>
            </a:r>
            <a:r>
              <a:rPr lang="en-US" sz="1400" dirty="0"/>
              <a:t> finds the </a:t>
            </a:r>
            <a:r>
              <a:rPr lang="en-US" sz="1400" i="1" dirty="0"/>
              <a:t>Step Definition</a:t>
            </a:r>
            <a:r>
              <a:rPr lang="en-US" sz="1400" dirty="0"/>
              <a:t> file with the help of Glue code in </a:t>
            </a:r>
            <a:r>
              <a:rPr lang="en-US" sz="1400" i="1" dirty="0"/>
              <a:t>Cucumber Options</a:t>
            </a:r>
            <a:r>
              <a:rPr lang="en-US" sz="1400" dirty="0" smtClean="0"/>
              <a:t>.</a:t>
            </a:r>
          </a:p>
          <a:p>
            <a:endParaRPr lang="en-US" sz="1400" b="1" u="sng" dirty="0"/>
          </a:p>
          <a:p>
            <a:r>
              <a:rPr lang="en-US" sz="1400" b="1" u="sng" dirty="0" smtClean="0"/>
              <a:t>Step-4</a:t>
            </a:r>
            <a:r>
              <a:rPr lang="en-US" sz="1400" b="1" u="sng" dirty="0"/>
              <a:t>) Writing Test </a:t>
            </a:r>
            <a:r>
              <a:rPr lang="en-US" sz="1400" b="1" u="sng" dirty="0" err="1"/>
              <a:t>Ruuner</a:t>
            </a:r>
            <a:r>
              <a:rPr lang="en-US" sz="1400" b="1" u="sng" dirty="0"/>
              <a:t> File </a:t>
            </a:r>
            <a:endParaRPr lang="en-US" sz="1400" dirty="0"/>
          </a:p>
          <a:p>
            <a:r>
              <a:rPr lang="en-US" sz="1400" i="1" dirty="0"/>
              <a:t>Cucumber</a:t>
            </a:r>
            <a:r>
              <a:rPr lang="en-US" sz="1400" dirty="0"/>
              <a:t> uses </a:t>
            </a:r>
            <a:r>
              <a:rPr lang="en-US" sz="1400" i="1" dirty="0" smtClean="0"/>
              <a:t>Junit/</a:t>
            </a:r>
            <a:r>
              <a:rPr lang="en-US" sz="1400" i="1" dirty="0" err="1" smtClean="0"/>
              <a:t>Testng</a:t>
            </a:r>
            <a:r>
              <a:rPr lang="en-US" sz="1400" i="1" dirty="0" smtClean="0"/>
              <a:t> </a:t>
            </a:r>
            <a:r>
              <a:rPr lang="en-US" sz="1400" i="1" dirty="0"/>
              <a:t>framework</a:t>
            </a:r>
            <a:r>
              <a:rPr lang="en-US" sz="1400" dirty="0"/>
              <a:t> to run step definition file. As </a:t>
            </a:r>
            <a:r>
              <a:rPr lang="en-US" sz="1400" i="1" dirty="0"/>
              <a:t>Cucumber</a:t>
            </a:r>
            <a:r>
              <a:rPr lang="en-US" sz="1400" dirty="0"/>
              <a:t> uses </a:t>
            </a:r>
            <a:r>
              <a:rPr lang="en-US" sz="1400" i="1" dirty="0"/>
              <a:t>Junit</a:t>
            </a:r>
            <a:r>
              <a:rPr lang="en-US" sz="1400" dirty="0"/>
              <a:t> we need to have a </a:t>
            </a:r>
            <a:r>
              <a:rPr lang="en-US" sz="1400" i="1" dirty="0"/>
              <a:t>Test Runner class</a:t>
            </a:r>
            <a:r>
              <a:rPr lang="en-US" sz="1400" dirty="0"/>
              <a:t>. This class will use the </a:t>
            </a:r>
            <a:r>
              <a:rPr lang="en-US" sz="1400" i="1" dirty="0"/>
              <a:t>Junit annotation</a:t>
            </a:r>
            <a:r>
              <a:rPr lang="en-US" sz="1400" dirty="0"/>
              <a:t> @</a:t>
            </a:r>
            <a:r>
              <a:rPr lang="en-US" sz="1400" dirty="0" err="1"/>
              <a:t>RunWith</a:t>
            </a:r>
            <a:r>
              <a:rPr lang="en-US" sz="1400" dirty="0"/>
              <a:t>(), which tells </a:t>
            </a:r>
            <a:r>
              <a:rPr lang="en-US" sz="1400" i="1" dirty="0"/>
              <a:t>JUnit</a:t>
            </a:r>
            <a:r>
              <a:rPr lang="en-US" sz="1400" dirty="0"/>
              <a:t> what is the </a:t>
            </a:r>
            <a:r>
              <a:rPr lang="en-US" sz="1400" i="1" dirty="0"/>
              <a:t>test runner class</a:t>
            </a:r>
            <a:r>
              <a:rPr lang="en-US" sz="1400" dirty="0"/>
              <a:t>. It more like a starting point for Junit to start executing your tests. </a:t>
            </a:r>
          </a:p>
          <a:p>
            <a:endParaRPr lang="en-US" sz="1400" b="1" u="sng" dirty="0" smtClean="0"/>
          </a:p>
          <a:p>
            <a:r>
              <a:rPr lang="en-US" sz="1400" b="1" u="sng" dirty="0" smtClean="0"/>
              <a:t>Following </a:t>
            </a:r>
            <a:r>
              <a:rPr lang="en-US" sz="1400" b="1" u="sng" dirty="0"/>
              <a:t>are Technologies Required to develop </a:t>
            </a:r>
            <a:r>
              <a:rPr lang="en-US" sz="1400" b="1" u="sng" dirty="0" smtClean="0"/>
              <a:t>a </a:t>
            </a:r>
            <a:r>
              <a:rPr lang="en-US" sz="1400" b="1" u="sng" dirty="0"/>
              <a:t>Automation </a:t>
            </a:r>
            <a:r>
              <a:rPr lang="en-US" sz="1400" b="1" u="sng" dirty="0" smtClean="0"/>
              <a:t>Solution using Cucumber:-</a:t>
            </a:r>
            <a:endParaRPr lang="en-US" sz="1400" dirty="0"/>
          </a:p>
          <a:p>
            <a:r>
              <a:rPr lang="en-US" sz="1400" dirty="0"/>
              <a:t>1-Java - As a Programming language</a:t>
            </a:r>
          </a:p>
          <a:p>
            <a:r>
              <a:rPr lang="en-US" sz="1400" dirty="0"/>
              <a:t>2-BDD- As a Development framework</a:t>
            </a:r>
          </a:p>
          <a:p>
            <a:r>
              <a:rPr lang="en-US" sz="1400" dirty="0"/>
              <a:t>3-Cucumber- As a BDD framework</a:t>
            </a:r>
          </a:p>
          <a:p>
            <a:r>
              <a:rPr lang="en-US" sz="1400" dirty="0"/>
              <a:t>3-Maven - As Build Tools</a:t>
            </a:r>
          </a:p>
          <a:p>
            <a:r>
              <a:rPr lang="en-US" sz="1400" dirty="0" smtClean="0"/>
              <a:t>4-Jenkins </a:t>
            </a:r>
            <a:r>
              <a:rPr lang="en-US" sz="1400" dirty="0"/>
              <a:t>-As Continues Integration Tool</a:t>
            </a:r>
          </a:p>
          <a:p>
            <a:r>
              <a:rPr lang="en-US" sz="1400" dirty="0" smtClean="0"/>
              <a:t>5-Junit/</a:t>
            </a:r>
            <a:r>
              <a:rPr lang="en-US" sz="1400" dirty="0" err="1" smtClean="0"/>
              <a:t>Testng</a:t>
            </a:r>
            <a:r>
              <a:rPr lang="en-US" sz="1400" dirty="0" smtClean="0"/>
              <a:t>- </a:t>
            </a:r>
            <a:r>
              <a:rPr lang="en-US" sz="1400" dirty="0"/>
              <a:t>As a Unit testing framework to run the scripts</a:t>
            </a:r>
          </a:p>
          <a:p>
            <a:r>
              <a:rPr lang="en-US" sz="1400" dirty="0"/>
              <a:t>6-Selenium- </a:t>
            </a:r>
            <a:r>
              <a:rPr lang="en-US" sz="1400" dirty="0" smtClean="0"/>
              <a:t>Selenium </a:t>
            </a:r>
            <a:r>
              <a:rPr lang="en-US" sz="1400" dirty="0"/>
              <a:t>will be used to interact the web-application.</a:t>
            </a:r>
          </a:p>
          <a:p>
            <a:endParaRPr lang="en-US" sz="1400" dirty="0"/>
          </a:p>
        </p:txBody>
      </p:sp>
    </p:spTree>
    <p:extLst>
      <p:ext uri="{BB962C8B-B14F-4D97-AF65-F5344CB8AC3E}">
        <p14:creationId xmlns:p14="http://schemas.microsoft.com/office/powerpoint/2010/main" val="27764622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13-Introduction to </a:t>
            </a:r>
            <a:r>
              <a:rPr lang="en-US" sz="3200" dirty="0" smtClean="0"/>
              <a:t>Maven</a:t>
            </a:r>
          </a:p>
          <a:p>
            <a:endParaRPr lang="en-US" sz="3200" dirty="0"/>
          </a:p>
          <a:p>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20308018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13.0-</a:t>
            </a:r>
            <a:r>
              <a:rPr lang="en-US" sz="3200" b="1" u="sng" dirty="0" smtClean="0"/>
              <a:t>Introduction to Maven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762000"/>
            <a:ext cx="8835482" cy="5262979"/>
          </a:xfrm>
          <a:prstGeom prst="rect">
            <a:avLst/>
          </a:prstGeom>
        </p:spPr>
        <p:txBody>
          <a:bodyPr wrap="square">
            <a:spAutoFit/>
          </a:bodyPr>
          <a:lstStyle/>
          <a:p>
            <a:r>
              <a:rPr lang="en-US" sz="1400" b="1" u="sng" dirty="0" smtClean="0"/>
              <a:t>What </a:t>
            </a:r>
            <a:r>
              <a:rPr lang="en-US" sz="1400" b="1" u="sng" dirty="0"/>
              <a:t>are build tools?</a:t>
            </a:r>
          </a:p>
          <a:p>
            <a:endParaRPr lang="en-US" sz="1400" dirty="0"/>
          </a:p>
          <a:p>
            <a:r>
              <a:rPr lang="en-US" sz="1400" dirty="0"/>
              <a:t>Build tools are programs that automate the creation of executable applications from source code(</a:t>
            </a:r>
            <a:r>
              <a:rPr lang="en-US" sz="1400" dirty="0" err="1"/>
              <a:t>eg</a:t>
            </a:r>
            <a:r>
              <a:rPr lang="en-US" sz="1400" dirty="0"/>
              <a:t>. .</a:t>
            </a:r>
            <a:r>
              <a:rPr lang="en-US" sz="1400" dirty="0" err="1"/>
              <a:t>apk</a:t>
            </a:r>
            <a:r>
              <a:rPr lang="en-US" sz="1400" dirty="0"/>
              <a:t> for android app). Building incorporates compiling</a:t>
            </a:r>
            <a:r>
              <a:rPr lang="en-US" sz="1400" dirty="0" smtClean="0"/>
              <a:t>, linking </a:t>
            </a:r>
            <a:r>
              <a:rPr lang="en-US" sz="1400" dirty="0"/>
              <a:t>and packaging the code into a usable or executable form.</a:t>
            </a:r>
          </a:p>
          <a:p>
            <a:endParaRPr lang="en-US" sz="1400" dirty="0"/>
          </a:p>
          <a:p>
            <a:r>
              <a:rPr lang="en-US" sz="1400" dirty="0"/>
              <a:t>Basically build automation is the act of scripting or automating a wide variety of tasks that software developers do in their day-to-day activities like:</a:t>
            </a:r>
          </a:p>
          <a:p>
            <a:endParaRPr lang="en-US" sz="1400" dirty="0"/>
          </a:p>
          <a:p>
            <a:pPr marL="342900" indent="-342900">
              <a:buFont typeface="+mj-lt"/>
              <a:buAutoNum type="arabicPeriod"/>
            </a:pPr>
            <a:r>
              <a:rPr lang="en-US" sz="1400" dirty="0"/>
              <a:t>Downloading dependencies.</a:t>
            </a:r>
          </a:p>
          <a:p>
            <a:pPr marL="342900" indent="-342900">
              <a:buFont typeface="+mj-lt"/>
              <a:buAutoNum type="arabicPeriod"/>
            </a:pPr>
            <a:r>
              <a:rPr lang="en-US" sz="1400" dirty="0"/>
              <a:t>Compiling source code into binary code.</a:t>
            </a:r>
          </a:p>
          <a:p>
            <a:pPr marL="342900" indent="-342900">
              <a:buFont typeface="+mj-lt"/>
              <a:buAutoNum type="arabicPeriod"/>
            </a:pPr>
            <a:r>
              <a:rPr lang="en-US" sz="1400" dirty="0"/>
              <a:t>Packaging that binary code.</a:t>
            </a:r>
          </a:p>
          <a:p>
            <a:pPr marL="342900" indent="-342900">
              <a:buFont typeface="+mj-lt"/>
              <a:buAutoNum type="arabicPeriod"/>
            </a:pPr>
            <a:r>
              <a:rPr lang="en-US" sz="1400" dirty="0"/>
              <a:t>Running tests.</a:t>
            </a:r>
          </a:p>
          <a:p>
            <a:pPr marL="342900" indent="-342900">
              <a:buFont typeface="+mj-lt"/>
              <a:buAutoNum type="arabicPeriod"/>
            </a:pPr>
            <a:r>
              <a:rPr lang="en-US" sz="1400" dirty="0"/>
              <a:t>Deployment to production systems</a:t>
            </a:r>
            <a:r>
              <a:rPr lang="en-US" sz="1400" dirty="0" smtClean="0"/>
              <a:t>.</a:t>
            </a:r>
          </a:p>
          <a:p>
            <a:endParaRPr lang="en-US" sz="1400" dirty="0"/>
          </a:p>
          <a:p>
            <a:r>
              <a:rPr lang="en-US" sz="1400" b="1" u="sng" dirty="0"/>
              <a:t>Why do we use build tools or build automation?</a:t>
            </a:r>
          </a:p>
          <a:p>
            <a:endParaRPr lang="en-US" sz="1400" dirty="0"/>
          </a:p>
          <a:p>
            <a:r>
              <a:rPr lang="en-US" sz="1400" dirty="0"/>
              <a:t>In small projects, developers will often manually invoke the build process. This is not practical for larger projects, where it is very hard to keep track of what needs to be built, in what sequence and what dependencies there are in the building process. Using an automation tool allows the build process to be more consistent.</a:t>
            </a:r>
          </a:p>
          <a:p>
            <a:r>
              <a:rPr lang="en-US" sz="1400" dirty="0"/>
              <a:t>Various build tools available(Naming only few):</a:t>
            </a:r>
          </a:p>
          <a:p>
            <a:endParaRPr lang="en-US" sz="1400" dirty="0"/>
          </a:p>
          <a:p>
            <a:pPr marL="342900" indent="-342900">
              <a:buFont typeface="+mj-lt"/>
              <a:buAutoNum type="arabicPeriod"/>
            </a:pPr>
            <a:r>
              <a:rPr lang="en-US" sz="1400" dirty="0"/>
              <a:t>For java - </a:t>
            </a:r>
            <a:r>
              <a:rPr lang="en-US" sz="1400" dirty="0" err="1"/>
              <a:t>Ant,Maven,Gradle</a:t>
            </a:r>
            <a:r>
              <a:rPr lang="en-US" sz="1400" dirty="0"/>
              <a:t>.</a:t>
            </a:r>
          </a:p>
          <a:p>
            <a:pPr marL="342900" indent="-342900">
              <a:buFont typeface="+mj-lt"/>
              <a:buAutoNum type="arabicPeriod"/>
            </a:pPr>
            <a:r>
              <a:rPr lang="en-US" sz="1400" dirty="0"/>
              <a:t>For .NET framework - </a:t>
            </a:r>
            <a:r>
              <a:rPr lang="en-US" sz="1400" dirty="0" err="1"/>
              <a:t>NAnt</a:t>
            </a:r>
            <a:endParaRPr lang="en-US" sz="1400" dirty="0"/>
          </a:p>
          <a:p>
            <a:pPr marL="342900" indent="-342900">
              <a:buFont typeface="+mj-lt"/>
              <a:buAutoNum type="arabicPeriod"/>
            </a:pPr>
            <a:r>
              <a:rPr lang="en-US" sz="1400" dirty="0" err="1"/>
              <a:t>c#</a:t>
            </a:r>
            <a:r>
              <a:rPr lang="en-US" sz="1400" dirty="0"/>
              <a:t> - </a:t>
            </a:r>
            <a:r>
              <a:rPr lang="en-US" sz="1400" dirty="0" err="1"/>
              <a:t>MsBuild</a:t>
            </a:r>
            <a:r>
              <a:rPr lang="en-US" sz="1400" dirty="0"/>
              <a:t>.</a:t>
            </a:r>
          </a:p>
        </p:txBody>
      </p:sp>
    </p:spTree>
    <p:extLst>
      <p:ext uri="{BB962C8B-B14F-4D97-AF65-F5344CB8AC3E}">
        <p14:creationId xmlns:p14="http://schemas.microsoft.com/office/powerpoint/2010/main" val="9231545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13.1-Introduction </a:t>
            </a:r>
            <a:r>
              <a:rPr lang="en-US" sz="2800" b="1" u="sng" dirty="0"/>
              <a:t>to Maven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762000"/>
            <a:ext cx="8835482" cy="5909310"/>
          </a:xfrm>
          <a:prstGeom prst="rect">
            <a:avLst/>
          </a:prstGeom>
        </p:spPr>
        <p:txBody>
          <a:bodyPr wrap="square">
            <a:spAutoFit/>
          </a:bodyPr>
          <a:lstStyle/>
          <a:p>
            <a:r>
              <a:rPr lang="en-US" sz="1400" b="1" u="sng" dirty="0" smtClean="0"/>
              <a:t>What Maven build </a:t>
            </a:r>
            <a:r>
              <a:rPr lang="en-US" sz="1400" b="1" u="sng" dirty="0" err="1" smtClean="0"/>
              <a:t>toos</a:t>
            </a:r>
            <a:r>
              <a:rPr lang="en-US" sz="1400" b="1" u="sng" dirty="0"/>
              <a:t>?</a:t>
            </a:r>
          </a:p>
          <a:p>
            <a:r>
              <a:rPr lang="en-US" sz="1400" dirty="0" smtClean="0"/>
              <a:t>Apache </a:t>
            </a:r>
            <a:r>
              <a:rPr lang="en-US" sz="1400" dirty="0"/>
              <a:t>Maven is an advanced build tool to support the developer at the whole process of a software project. Typical tasks of </a:t>
            </a:r>
            <a:r>
              <a:rPr lang="en-US" sz="1400" dirty="0" smtClean="0"/>
              <a:t>a build </a:t>
            </a:r>
            <a:r>
              <a:rPr lang="en-US" sz="1400" dirty="0"/>
              <a:t>tool are the compilation of source code, running the tests and packaging the result into JAR_ files. In additional to these typical build capabilities, Maven can also perform related activities, e.g., create web sites, upload build results or generate reports.</a:t>
            </a:r>
          </a:p>
          <a:p>
            <a:endParaRPr lang="en-US" sz="1400" dirty="0"/>
          </a:p>
          <a:p>
            <a:r>
              <a:rPr lang="en-US" sz="1400" dirty="0"/>
              <a:t>Maven allows the developer to automate the process of the creation of the initial folder structure for the Java application, performing the compilation, testing, packaging and deployment of the final product. It is implemented in Java which makes it platform-independent. Java is also the best work environment for Maven</a:t>
            </a:r>
            <a:r>
              <a:rPr lang="en-US" sz="1400" dirty="0" smtClean="0"/>
              <a:t>.</a:t>
            </a:r>
          </a:p>
          <a:p>
            <a:endParaRPr lang="en-US" sz="1400" dirty="0"/>
          </a:p>
          <a:p>
            <a:r>
              <a:rPr lang="en-US" sz="1400" b="1" u="sng" dirty="0" smtClean="0"/>
              <a:t>What is POM in Maven?</a:t>
            </a:r>
          </a:p>
          <a:p>
            <a:r>
              <a:rPr lang="en-US" sz="1400" dirty="0"/>
              <a:t>POM stands for Project Object Model. It is fundamental unit of work in Maven. It is an XML file that resides in the base directory of the project as pom.xml</a:t>
            </a:r>
            <a:r>
              <a:rPr lang="en-US" sz="1400" dirty="0" smtClean="0"/>
              <a:t>.</a:t>
            </a:r>
          </a:p>
          <a:p>
            <a:endParaRPr lang="en-US" sz="1400" dirty="0"/>
          </a:p>
          <a:p>
            <a:r>
              <a:rPr lang="en-US" sz="1400" b="1" u="sng" dirty="0"/>
              <a:t>Maven dependency?</a:t>
            </a:r>
          </a:p>
          <a:p>
            <a:r>
              <a:rPr lang="en-US" sz="1400" dirty="0"/>
              <a:t>Maven’s dependency mechanism help to download all the necessary dependency libraries automatically, and maintain the version upgrade as well</a:t>
            </a:r>
            <a:r>
              <a:rPr lang="en-US" sz="1400" dirty="0" smtClean="0"/>
              <a:t>.</a:t>
            </a:r>
          </a:p>
          <a:p>
            <a:endParaRPr lang="en-US" sz="1400" dirty="0"/>
          </a:p>
          <a:p>
            <a:r>
              <a:rPr lang="en-US" sz="1400" dirty="0" smtClean="0"/>
              <a:t>Ex-</a:t>
            </a:r>
          </a:p>
          <a:p>
            <a:r>
              <a:rPr lang="en-US" sz="1400" dirty="0"/>
              <a:t>&lt;dependencies&gt;</a:t>
            </a:r>
          </a:p>
          <a:p>
            <a:r>
              <a:rPr lang="en-US" sz="1400" dirty="0"/>
              <a:t>    &lt;dependency&gt;</a:t>
            </a:r>
          </a:p>
          <a:p>
            <a:r>
              <a:rPr lang="en-US" sz="1400" dirty="0"/>
              <a:t>	&lt;</a:t>
            </a:r>
            <a:r>
              <a:rPr lang="en-US" sz="1400" dirty="0" err="1"/>
              <a:t>groupId</a:t>
            </a:r>
            <a:r>
              <a:rPr lang="en-US" sz="1400" dirty="0"/>
              <a:t>&gt;log4j&lt;/</a:t>
            </a:r>
            <a:r>
              <a:rPr lang="en-US" sz="1400" dirty="0" err="1"/>
              <a:t>groupId</a:t>
            </a:r>
            <a:r>
              <a:rPr lang="en-US" sz="1400" dirty="0"/>
              <a:t>&gt;</a:t>
            </a:r>
          </a:p>
          <a:p>
            <a:r>
              <a:rPr lang="en-US" sz="1400" dirty="0"/>
              <a:t>	&lt;</a:t>
            </a:r>
            <a:r>
              <a:rPr lang="en-US" sz="1400" dirty="0" err="1"/>
              <a:t>artifactId</a:t>
            </a:r>
            <a:r>
              <a:rPr lang="en-US" sz="1400" dirty="0"/>
              <a:t>&gt;log4j&lt;/</a:t>
            </a:r>
            <a:r>
              <a:rPr lang="en-US" sz="1400" dirty="0" err="1"/>
              <a:t>artifactId</a:t>
            </a:r>
            <a:r>
              <a:rPr lang="en-US" sz="1400" dirty="0"/>
              <a:t>&gt;</a:t>
            </a:r>
          </a:p>
          <a:p>
            <a:r>
              <a:rPr lang="en-US" sz="1400" dirty="0"/>
              <a:t>	&lt;version&gt;1.2.14&lt;/version&gt;</a:t>
            </a:r>
          </a:p>
          <a:p>
            <a:r>
              <a:rPr lang="en-US" sz="1400" dirty="0"/>
              <a:t>    &lt;/dependency&gt;</a:t>
            </a:r>
          </a:p>
          <a:p>
            <a:r>
              <a:rPr lang="en-US" sz="1400" dirty="0"/>
              <a:t>&lt;/dependencies&gt;</a:t>
            </a:r>
          </a:p>
          <a:p>
            <a:endParaRPr lang="en-US" sz="1400" dirty="0"/>
          </a:p>
        </p:txBody>
      </p:sp>
    </p:spTree>
    <p:extLst>
      <p:ext uri="{BB962C8B-B14F-4D97-AF65-F5344CB8AC3E}">
        <p14:creationId xmlns:p14="http://schemas.microsoft.com/office/powerpoint/2010/main" val="5559747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13.2-Introduction </a:t>
            </a:r>
            <a:r>
              <a:rPr lang="en-US" sz="2800" b="1" u="sng" dirty="0"/>
              <a:t>to Maven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graphicFrame>
        <p:nvGraphicFramePr>
          <p:cNvPr id="4" name="Table 3"/>
          <p:cNvGraphicFramePr>
            <a:graphicFrameLocks noGrp="1"/>
          </p:cNvGraphicFramePr>
          <p:nvPr>
            <p:extLst>
              <p:ext uri="{D42A27DB-BD31-4B8C-83A1-F6EECF244321}">
                <p14:modId xmlns:p14="http://schemas.microsoft.com/office/powerpoint/2010/main" val="1817451997"/>
              </p:ext>
            </p:extLst>
          </p:nvPr>
        </p:nvGraphicFramePr>
        <p:xfrm>
          <a:off x="381000" y="762000"/>
          <a:ext cx="8382000" cy="4726600"/>
        </p:xfrm>
        <a:graphic>
          <a:graphicData uri="http://schemas.openxmlformats.org/drawingml/2006/table">
            <a:tbl>
              <a:tblPr/>
              <a:tblGrid>
                <a:gridCol w="905724">
                  <a:extLst>
                    <a:ext uri="{9D8B030D-6E8A-4147-A177-3AD203B41FA5}">
                      <a16:colId xmlns:a16="http://schemas.microsoft.com/office/drawing/2014/main" val="2044525521"/>
                    </a:ext>
                  </a:extLst>
                </a:gridCol>
                <a:gridCol w="7476276">
                  <a:extLst>
                    <a:ext uri="{9D8B030D-6E8A-4147-A177-3AD203B41FA5}">
                      <a16:colId xmlns:a16="http://schemas.microsoft.com/office/drawing/2014/main" val="1845538721"/>
                    </a:ext>
                  </a:extLst>
                </a:gridCol>
              </a:tblGrid>
              <a:tr h="161292">
                <a:tc>
                  <a:txBody>
                    <a:bodyPr/>
                    <a:lstStyle/>
                    <a:p>
                      <a:pPr algn="l" fontAlgn="t"/>
                      <a:r>
                        <a:rPr lang="en-US" sz="1500" dirty="0" err="1">
                          <a:effectLst/>
                        </a:rPr>
                        <a:t>Sr.No</a:t>
                      </a:r>
                      <a:r>
                        <a:rPr lang="en-US" sz="1500" dirty="0">
                          <a:effectLst/>
                        </a:rPr>
                        <a:t>.</a:t>
                      </a:r>
                    </a:p>
                  </a:txBody>
                  <a:tcPr marL="28802" marR="28802" marT="28802" marB="2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500">
                          <a:effectLst/>
                        </a:rPr>
                        <a:t>Node &amp; Description</a:t>
                      </a:r>
                    </a:p>
                  </a:txBody>
                  <a:tcPr marL="28802" marR="28802" marT="28802" marB="2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80348590"/>
                  </a:ext>
                </a:extLst>
              </a:tr>
              <a:tr h="679729">
                <a:tc>
                  <a:txBody>
                    <a:bodyPr/>
                    <a:lstStyle/>
                    <a:p>
                      <a:pPr fontAlgn="t"/>
                      <a:r>
                        <a:rPr lang="en-US" sz="1500" dirty="0">
                          <a:effectLst/>
                        </a:rPr>
                        <a:t>1</a:t>
                      </a:r>
                    </a:p>
                  </a:txBody>
                  <a:tcPr marL="28802" marR="28802" marT="28802" marB="2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ctr"/>
                      <a:r>
                        <a:rPr lang="en-US" sz="1500" b="1" dirty="0">
                          <a:solidFill>
                            <a:srgbClr val="000000"/>
                          </a:solidFill>
                          <a:effectLst/>
                        </a:rPr>
                        <a:t>Project root</a:t>
                      </a:r>
                      <a:endParaRPr lang="en-US" sz="1500" dirty="0">
                        <a:solidFill>
                          <a:srgbClr val="000000"/>
                        </a:solidFill>
                        <a:effectLst/>
                      </a:endParaRPr>
                    </a:p>
                    <a:p>
                      <a:pPr algn="just" fontAlgn="ctr"/>
                      <a:r>
                        <a:rPr lang="en-US" sz="1500" dirty="0">
                          <a:solidFill>
                            <a:srgbClr val="000000"/>
                          </a:solidFill>
                          <a:effectLst/>
                        </a:rPr>
                        <a:t>This is project root tag. You need to specify the basic schema settings such as apache schema and w3.org specification.</a:t>
                      </a:r>
                    </a:p>
                  </a:txBody>
                  <a:tcPr marL="28802" marR="28802" marT="28802" marB="288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35644177"/>
                  </a:ext>
                </a:extLst>
              </a:tr>
              <a:tr h="368667">
                <a:tc>
                  <a:txBody>
                    <a:bodyPr/>
                    <a:lstStyle/>
                    <a:p>
                      <a:pPr fontAlgn="t"/>
                      <a:r>
                        <a:rPr lang="en-US" sz="1500" dirty="0">
                          <a:effectLst/>
                        </a:rPr>
                        <a:t>2</a:t>
                      </a:r>
                    </a:p>
                  </a:txBody>
                  <a:tcPr marL="28802" marR="28802" marT="28802" marB="2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ctr"/>
                      <a:r>
                        <a:rPr lang="en-US" sz="1500" b="1" dirty="0">
                          <a:solidFill>
                            <a:srgbClr val="000000"/>
                          </a:solidFill>
                          <a:effectLst/>
                        </a:rPr>
                        <a:t>Model version</a:t>
                      </a:r>
                      <a:endParaRPr lang="en-US" sz="1500" dirty="0">
                        <a:solidFill>
                          <a:srgbClr val="000000"/>
                        </a:solidFill>
                        <a:effectLst/>
                      </a:endParaRPr>
                    </a:p>
                    <a:p>
                      <a:pPr algn="just" fontAlgn="ctr"/>
                      <a:r>
                        <a:rPr lang="en-US" sz="1500" dirty="0">
                          <a:solidFill>
                            <a:srgbClr val="000000"/>
                          </a:solidFill>
                          <a:effectLst/>
                        </a:rPr>
                        <a:t>Model version should be 4.0.0.</a:t>
                      </a:r>
                    </a:p>
                  </a:txBody>
                  <a:tcPr marL="28802" marR="28802" marT="28802" marB="288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7830295"/>
                  </a:ext>
                </a:extLst>
              </a:tr>
              <a:tr h="990792">
                <a:tc>
                  <a:txBody>
                    <a:bodyPr/>
                    <a:lstStyle/>
                    <a:p>
                      <a:pPr fontAlgn="t"/>
                      <a:r>
                        <a:rPr lang="en-US" sz="1500">
                          <a:effectLst/>
                        </a:rPr>
                        <a:t>3</a:t>
                      </a:r>
                    </a:p>
                  </a:txBody>
                  <a:tcPr marL="28802" marR="28802" marT="28802" marB="2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ctr"/>
                      <a:r>
                        <a:rPr lang="en-US" sz="1500" b="1" dirty="0" err="1">
                          <a:solidFill>
                            <a:srgbClr val="000000"/>
                          </a:solidFill>
                          <a:effectLst/>
                        </a:rPr>
                        <a:t>groupId</a:t>
                      </a:r>
                      <a:endParaRPr lang="en-US" sz="1500" dirty="0">
                        <a:solidFill>
                          <a:srgbClr val="000000"/>
                        </a:solidFill>
                        <a:effectLst/>
                      </a:endParaRPr>
                    </a:p>
                    <a:p>
                      <a:pPr algn="just" fontAlgn="ctr"/>
                      <a:r>
                        <a:rPr lang="en-US" sz="1500" dirty="0">
                          <a:solidFill>
                            <a:srgbClr val="000000"/>
                          </a:solidFill>
                          <a:effectLst/>
                        </a:rPr>
                        <a:t>This is an Id of project's group. This is generally unique amongst an organization or a project. For example, a banking group </a:t>
                      </a:r>
                      <a:r>
                        <a:rPr lang="en-US" sz="1500" dirty="0" err="1">
                          <a:solidFill>
                            <a:srgbClr val="000000"/>
                          </a:solidFill>
                          <a:effectLst/>
                        </a:rPr>
                        <a:t>com.company.bank</a:t>
                      </a:r>
                      <a:r>
                        <a:rPr lang="en-US" sz="1500" dirty="0">
                          <a:solidFill>
                            <a:srgbClr val="000000"/>
                          </a:solidFill>
                          <a:effectLst/>
                        </a:rPr>
                        <a:t> has all bank related projects.</a:t>
                      </a:r>
                    </a:p>
                  </a:txBody>
                  <a:tcPr marL="28802" marR="28802" marT="28802" marB="288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59571876"/>
                  </a:ext>
                </a:extLst>
              </a:tr>
              <a:tr h="990792">
                <a:tc>
                  <a:txBody>
                    <a:bodyPr/>
                    <a:lstStyle/>
                    <a:p>
                      <a:pPr fontAlgn="t"/>
                      <a:r>
                        <a:rPr lang="en-US" sz="1500">
                          <a:effectLst/>
                        </a:rPr>
                        <a:t>4</a:t>
                      </a:r>
                    </a:p>
                  </a:txBody>
                  <a:tcPr marL="28802" marR="28802" marT="28802" marB="2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ctr"/>
                      <a:r>
                        <a:rPr lang="en-US" sz="1500" b="1" dirty="0" err="1">
                          <a:solidFill>
                            <a:srgbClr val="000000"/>
                          </a:solidFill>
                          <a:effectLst/>
                        </a:rPr>
                        <a:t>artifactId</a:t>
                      </a:r>
                      <a:endParaRPr lang="en-US" sz="1500" dirty="0">
                        <a:solidFill>
                          <a:srgbClr val="000000"/>
                        </a:solidFill>
                        <a:effectLst/>
                      </a:endParaRPr>
                    </a:p>
                    <a:p>
                      <a:pPr algn="just" fontAlgn="ctr"/>
                      <a:r>
                        <a:rPr lang="en-US" sz="1500" dirty="0">
                          <a:solidFill>
                            <a:srgbClr val="000000"/>
                          </a:solidFill>
                          <a:effectLst/>
                        </a:rPr>
                        <a:t>This is an Id of the project. This is generally name of the project. For example, consumer-banking. Along with the </a:t>
                      </a:r>
                      <a:r>
                        <a:rPr lang="en-US" sz="1500" dirty="0" err="1">
                          <a:solidFill>
                            <a:srgbClr val="000000"/>
                          </a:solidFill>
                          <a:effectLst/>
                        </a:rPr>
                        <a:t>groupId</a:t>
                      </a:r>
                      <a:r>
                        <a:rPr lang="en-US" sz="1500" dirty="0">
                          <a:solidFill>
                            <a:srgbClr val="000000"/>
                          </a:solidFill>
                          <a:effectLst/>
                        </a:rPr>
                        <a:t>, the </a:t>
                      </a:r>
                      <a:r>
                        <a:rPr lang="en-US" sz="1500" dirty="0" err="1">
                          <a:solidFill>
                            <a:srgbClr val="000000"/>
                          </a:solidFill>
                          <a:effectLst/>
                        </a:rPr>
                        <a:t>artifactId</a:t>
                      </a:r>
                      <a:r>
                        <a:rPr lang="en-US" sz="1500" dirty="0">
                          <a:solidFill>
                            <a:srgbClr val="000000"/>
                          </a:solidFill>
                          <a:effectLst/>
                        </a:rPr>
                        <a:t> defines the artifact's location within the repository.</a:t>
                      </a:r>
                    </a:p>
                  </a:txBody>
                  <a:tcPr marL="28802" marR="28802" marT="28802" marB="288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81334432"/>
                  </a:ext>
                </a:extLst>
              </a:tr>
              <a:tr h="1198167">
                <a:tc>
                  <a:txBody>
                    <a:bodyPr/>
                    <a:lstStyle/>
                    <a:p>
                      <a:pPr fontAlgn="t"/>
                      <a:r>
                        <a:rPr lang="en-US" sz="1500">
                          <a:effectLst/>
                        </a:rPr>
                        <a:t>5</a:t>
                      </a:r>
                    </a:p>
                  </a:txBody>
                  <a:tcPr marL="28802" marR="28802" marT="28802" marB="2880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ctr"/>
                      <a:r>
                        <a:rPr lang="en-US" sz="1500" b="1" dirty="0">
                          <a:solidFill>
                            <a:srgbClr val="000000"/>
                          </a:solidFill>
                          <a:effectLst/>
                        </a:rPr>
                        <a:t>version</a:t>
                      </a:r>
                      <a:endParaRPr lang="en-US" sz="1500" dirty="0">
                        <a:solidFill>
                          <a:srgbClr val="000000"/>
                        </a:solidFill>
                        <a:effectLst/>
                      </a:endParaRPr>
                    </a:p>
                    <a:p>
                      <a:pPr algn="just" fontAlgn="ctr"/>
                      <a:r>
                        <a:rPr lang="en-US" sz="1500" dirty="0">
                          <a:solidFill>
                            <a:srgbClr val="000000"/>
                          </a:solidFill>
                          <a:effectLst/>
                        </a:rPr>
                        <a:t>This is the version of the project. Along with the </a:t>
                      </a:r>
                      <a:r>
                        <a:rPr lang="en-US" sz="1500" dirty="0" err="1">
                          <a:solidFill>
                            <a:srgbClr val="000000"/>
                          </a:solidFill>
                          <a:effectLst/>
                        </a:rPr>
                        <a:t>groupId</a:t>
                      </a:r>
                      <a:r>
                        <a:rPr lang="en-US" sz="1500" dirty="0">
                          <a:solidFill>
                            <a:srgbClr val="000000"/>
                          </a:solidFill>
                          <a:effectLst/>
                        </a:rPr>
                        <a:t>, It is used within an artifact's repository to separate versions from each other. For example −</a:t>
                      </a:r>
                    </a:p>
                    <a:p>
                      <a:pPr algn="just" fontAlgn="ctr"/>
                      <a:r>
                        <a:rPr lang="en-US" sz="1500" b="1" dirty="0">
                          <a:solidFill>
                            <a:srgbClr val="000000"/>
                          </a:solidFill>
                          <a:effectLst/>
                        </a:rPr>
                        <a:t>com.company.bank:consumer-banking:1.0</a:t>
                      </a:r>
                      <a:endParaRPr lang="en-US" sz="1500" dirty="0">
                        <a:solidFill>
                          <a:srgbClr val="000000"/>
                        </a:solidFill>
                        <a:effectLst/>
                      </a:endParaRPr>
                    </a:p>
                    <a:p>
                      <a:pPr algn="just" fontAlgn="ctr"/>
                      <a:r>
                        <a:rPr lang="en-US" sz="1500" b="1" dirty="0">
                          <a:solidFill>
                            <a:srgbClr val="000000"/>
                          </a:solidFill>
                          <a:effectLst/>
                        </a:rPr>
                        <a:t>com.company.bank:consumer-banking:1.1.</a:t>
                      </a:r>
                      <a:endParaRPr lang="en-US" sz="1500" dirty="0">
                        <a:solidFill>
                          <a:srgbClr val="000000"/>
                        </a:solidFill>
                        <a:effectLst/>
                      </a:endParaRPr>
                    </a:p>
                  </a:txBody>
                  <a:tcPr marL="28802" marR="28802" marT="28802" marB="288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58708905"/>
                  </a:ext>
                </a:extLst>
              </a:tr>
            </a:tbl>
          </a:graphicData>
        </a:graphic>
      </p:graphicFrame>
    </p:spTree>
    <p:extLst>
      <p:ext uri="{BB962C8B-B14F-4D97-AF65-F5344CB8AC3E}">
        <p14:creationId xmlns:p14="http://schemas.microsoft.com/office/powerpoint/2010/main" val="14195485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13.3-Introduction </a:t>
            </a:r>
            <a:r>
              <a:rPr lang="en-US" sz="2800" b="1" u="sng" dirty="0"/>
              <a:t>to Maven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5" name="Rectangle 4"/>
          <p:cNvSpPr/>
          <p:nvPr/>
        </p:nvSpPr>
        <p:spPr>
          <a:xfrm>
            <a:off x="193288" y="762000"/>
            <a:ext cx="8610600" cy="2462213"/>
          </a:xfrm>
          <a:prstGeom prst="rect">
            <a:avLst/>
          </a:prstGeom>
        </p:spPr>
        <p:txBody>
          <a:bodyPr wrap="square">
            <a:spAutoFit/>
          </a:bodyPr>
          <a:lstStyle/>
          <a:p>
            <a:r>
              <a:rPr lang="en-US" sz="1400" b="1" u="sng" dirty="0"/>
              <a:t>How to install Maven on </a:t>
            </a:r>
            <a:r>
              <a:rPr lang="en-US" sz="1400" b="1" u="sng" dirty="0" smtClean="0"/>
              <a:t>windows</a:t>
            </a:r>
          </a:p>
          <a:p>
            <a:endParaRPr lang="en-US" sz="1400" b="1" u="sng" dirty="0"/>
          </a:p>
          <a:p>
            <a:r>
              <a:rPr lang="en-US" sz="1400" dirty="0"/>
              <a:t>You can download and install maven on windows, </a:t>
            </a:r>
            <a:r>
              <a:rPr lang="en-US" sz="1400" dirty="0" err="1"/>
              <a:t>linux</a:t>
            </a:r>
            <a:r>
              <a:rPr lang="en-US" sz="1400" dirty="0"/>
              <a:t> and MAC OS platforms. Here, we are going to learn how to install maven on windows OS.</a:t>
            </a:r>
          </a:p>
          <a:p>
            <a:endParaRPr lang="en-US" sz="1400" dirty="0"/>
          </a:p>
          <a:p>
            <a:r>
              <a:rPr lang="en-US" sz="1400" dirty="0"/>
              <a:t>To install maven on windows, you need to perform following steps:</a:t>
            </a:r>
          </a:p>
          <a:p>
            <a:endParaRPr lang="en-US" sz="1400" dirty="0"/>
          </a:p>
          <a:p>
            <a:pPr indent="-342900">
              <a:buFont typeface="+mj-lt"/>
              <a:buAutoNum type="arabicPeriod"/>
            </a:pPr>
            <a:r>
              <a:rPr lang="en-US" sz="1400" dirty="0"/>
              <a:t>Download maven and extract it</a:t>
            </a:r>
          </a:p>
          <a:p>
            <a:pPr indent="-342900">
              <a:buFont typeface="+mj-lt"/>
              <a:buAutoNum type="arabicPeriod"/>
            </a:pPr>
            <a:r>
              <a:rPr lang="en-US" sz="1400" dirty="0"/>
              <a:t>Add JAVA_HOME and MAVEN_HOME in environment variable</a:t>
            </a:r>
          </a:p>
          <a:p>
            <a:pPr indent="-342900">
              <a:buFont typeface="+mj-lt"/>
              <a:buAutoNum type="arabicPeriod"/>
            </a:pPr>
            <a:r>
              <a:rPr lang="en-US" sz="1400" dirty="0"/>
              <a:t>Add maven path in environment variable</a:t>
            </a:r>
          </a:p>
          <a:p>
            <a:pPr indent="-342900">
              <a:buFont typeface="+mj-lt"/>
              <a:buAutoNum type="arabicPeriod"/>
            </a:pPr>
            <a:r>
              <a:rPr lang="en-US" sz="1400" dirty="0"/>
              <a:t>Verify Maven</a:t>
            </a:r>
          </a:p>
        </p:txBody>
      </p:sp>
    </p:spTree>
    <p:extLst>
      <p:ext uri="{BB962C8B-B14F-4D97-AF65-F5344CB8AC3E}">
        <p14:creationId xmlns:p14="http://schemas.microsoft.com/office/powerpoint/2010/main" val="23753252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13.4-Introduction </a:t>
            </a:r>
            <a:r>
              <a:rPr lang="en-US" sz="2800" b="1" u="sng" dirty="0"/>
              <a:t>to Maven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5" name="Rectangle 4"/>
          <p:cNvSpPr/>
          <p:nvPr/>
        </p:nvSpPr>
        <p:spPr>
          <a:xfrm>
            <a:off x="193288" y="762000"/>
            <a:ext cx="8610600" cy="6340197"/>
          </a:xfrm>
          <a:prstGeom prst="rect">
            <a:avLst/>
          </a:prstGeom>
        </p:spPr>
        <p:txBody>
          <a:bodyPr wrap="square">
            <a:spAutoFit/>
          </a:bodyPr>
          <a:lstStyle/>
          <a:p>
            <a:r>
              <a:rPr lang="en-US" sz="1400" b="1" u="sng" dirty="0"/>
              <a:t>How to install Maven on </a:t>
            </a:r>
            <a:r>
              <a:rPr lang="en-US" sz="1400" b="1" u="sng" dirty="0" smtClean="0"/>
              <a:t>Eclipse:-</a:t>
            </a:r>
            <a:endParaRPr lang="en-US" sz="1400" b="1" u="sng" dirty="0"/>
          </a:p>
          <a:p>
            <a:r>
              <a:rPr lang="en-US" sz="1400" dirty="0"/>
              <a:t>Maven Eclipse plugin installation step by step:</a:t>
            </a:r>
          </a:p>
          <a:p>
            <a:endParaRPr lang="en-US" sz="1400" dirty="0"/>
          </a:p>
          <a:p>
            <a:pPr marL="342900" indent="-342900">
              <a:buFont typeface="+mj-lt"/>
              <a:buAutoNum type="arabicPeriod"/>
            </a:pPr>
            <a:r>
              <a:rPr lang="en-US" sz="1400" dirty="0"/>
              <a:t>Open Eclipse IDE</a:t>
            </a:r>
          </a:p>
          <a:p>
            <a:pPr marL="342900" indent="-342900">
              <a:buFont typeface="+mj-lt"/>
              <a:buAutoNum type="arabicPeriod"/>
            </a:pPr>
            <a:r>
              <a:rPr lang="en-US" sz="1400" dirty="0"/>
              <a:t>Click Help -&gt; Install New Software...</a:t>
            </a:r>
          </a:p>
          <a:p>
            <a:pPr marL="342900" indent="-342900">
              <a:buFont typeface="+mj-lt"/>
              <a:buAutoNum type="arabicPeriod"/>
            </a:pPr>
            <a:r>
              <a:rPr lang="en-US" sz="1400" dirty="0"/>
              <a:t>Click Add button at top right corner</a:t>
            </a:r>
          </a:p>
          <a:p>
            <a:pPr marL="342900" indent="-342900">
              <a:buFont typeface="+mj-lt"/>
              <a:buAutoNum type="arabicPeriod"/>
            </a:pPr>
            <a:r>
              <a:rPr lang="en-US" sz="1400" dirty="0"/>
              <a:t>At pop up: fill up Name as "M2Eclipse" and Location as "http://download.eclipse.org/technology/m2e/releases" or http://download.eclipse.org/technology/m2e/milestones/1.0</a:t>
            </a:r>
          </a:p>
          <a:p>
            <a:pPr marL="342900" indent="-342900">
              <a:buFont typeface="+mj-lt"/>
              <a:buAutoNum type="arabicPeriod"/>
            </a:pPr>
            <a:r>
              <a:rPr lang="en-US" sz="1400" dirty="0"/>
              <a:t>Now click OK</a:t>
            </a:r>
          </a:p>
          <a:p>
            <a:r>
              <a:rPr lang="en-US" sz="1400" dirty="0"/>
              <a:t>After that installation would be started.</a:t>
            </a:r>
          </a:p>
          <a:p>
            <a:endParaRPr lang="en-US" sz="1400" dirty="0"/>
          </a:p>
          <a:p>
            <a:r>
              <a:rPr lang="en-US" sz="1400" dirty="0"/>
              <a:t>Another way to install Maven plug-in for Eclipse:</a:t>
            </a:r>
          </a:p>
          <a:p>
            <a:endParaRPr lang="en-US" sz="1400" dirty="0"/>
          </a:p>
          <a:p>
            <a:pPr marL="342900" indent="-342900">
              <a:buFont typeface="+mj-lt"/>
              <a:buAutoNum type="arabicPeriod"/>
            </a:pPr>
            <a:r>
              <a:rPr lang="en-US" sz="1400" dirty="0"/>
              <a:t>Open Eclipse</a:t>
            </a:r>
          </a:p>
          <a:p>
            <a:pPr marL="342900" indent="-342900">
              <a:buFont typeface="+mj-lt"/>
              <a:buAutoNum type="arabicPeriod"/>
            </a:pPr>
            <a:r>
              <a:rPr lang="en-US" sz="1400" dirty="0"/>
              <a:t>Go to Help -&gt; Eclipse Marketplace</a:t>
            </a:r>
          </a:p>
          <a:p>
            <a:pPr marL="342900" indent="-342900">
              <a:buFont typeface="+mj-lt"/>
              <a:buAutoNum type="arabicPeriod"/>
            </a:pPr>
            <a:r>
              <a:rPr lang="en-US" sz="1400" dirty="0"/>
              <a:t>Search by Maven</a:t>
            </a:r>
          </a:p>
          <a:p>
            <a:pPr marL="342900" indent="-342900">
              <a:buFont typeface="+mj-lt"/>
              <a:buAutoNum type="arabicPeriod"/>
            </a:pPr>
            <a:r>
              <a:rPr lang="en-US" sz="1400" dirty="0"/>
              <a:t>Click "Install" button at "Maven Integration for Eclipse" section</a:t>
            </a:r>
          </a:p>
          <a:p>
            <a:pPr marL="342900" indent="-342900">
              <a:buFont typeface="+mj-lt"/>
              <a:buAutoNum type="arabicPeriod"/>
            </a:pPr>
            <a:r>
              <a:rPr lang="en-US" sz="1400" dirty="0"/>
              <a:t>Follow the instruction step by </a:t>
            </a:r>
            <a:r>
              <a:rPr lang="en-US" sz="1400" dirty="0" smtClean="0"/>
              <a:t>step</a:t>
            </a:r>
          </a:p>
          <a:p>
            <a:endParaRPr lang="en-US" sz="1400" dirty="0"/>
          </a:p>
          <a:p>
            <a:r>
              <a:rPr lang="en-US" sz="1400" dirty="0"/>
              <a:t>After successful installation do the followings in Eclipse:</a:t>
            </a:r>
          </a:p>
          <a:p>
            <a:endParaRPr lang="en-US" sz="1400" dirty="0"/>
          </a:p>
          <a:p>
            <a:r>
              <a:rPr lang="en-US" sz="1400" dirty="0"/>
              <a:t>Go to Window --&gt; Preferences</a:t>
            </a:r>
          </a:p>
          <a:p>
            <a:r>
              <a:rPr lang="en-US" sz="1400" dirty="0"/>
              <a:t>Observe, Maven is enlisted at left panel</a:t>
            </a:r>
          </a:p>
          <a:p>
            <a:r>
              <a:rPr lang="en-US" sz="1400" dirty="0"/>
              <a:t>Finally,</a:t>
            </a:r>
          </a:p>
          <a:p>
            <a:endParaRPr lang="en-US" sz="1400" dirty="0"/>
          </a:p>
          <a:p>
            <a:r>
              <a:rPr lang="en-US" sz="1400" dirty="0"/>
              <a:t>Click on an existing project</a:t>
            </a:r>
          </a:p>
          <a:p>
            <a:r>
              <a:rPr lang="en-US" sz="1400" dirty="0"/>
              <a:t>Select Configure -&gt; Convert to Maven Project</a:t>
            </a:r>
            <a:endParaRPr lang="en-US" sz="1400" dirty="0" smtClean="0"/>
          </a:p>
          <a:p>
            <a:endParaRPr lang="en-US" sz="1400" dirty="0"/>
          </a:p>
        </p:txBody>
      </p:sp>
    </p:spTree>
    <p:extLst>
      <p:ext uri="{BB962C8B-B14F-4D97-AF65-F5344CB8AC3E}">
        <p14:creationId xmlns:p14="http://schemas.microsoft.com/office/powerpoint/2010/main" val="30061090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r>
              <a:rPr lang="en-IN" sz="3200" dirty="0" smtClean="0"/>
              <a:t>14-Introduction to </a:t>
            </a:r>
            <a:r>
              <a:rPr lang="en-US" sz="3200" dirty="0" smtClean="0"/>
              <a:t>CI - Jenkins</a:t>
            </a:r>
          </a:p>
          <a:p>
            <a:endParaRPr lang="en-US" sz="3200" dirty="0"/>
          </a:p>
          <a:p>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14157967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12-Introduction to </a:t>
            </a:r>
            <a:r>
              <a:rPr lang="en-US" sz="3200" dirty="0"/>
              <a:t>Automation Framework </a:t>
            </a:r>
            <a:r>
              <a:rPr lang="en-US" sz="3200" dirty="0" smtClean="0"/>
              <a:t>Development</a:t>
            </a:r>
          </a:p>
          <a:p>
            <a:endParaRPr lang="en-US" sz="3200" dirty="0"/>
          </a:p>
          <a:p>
            <a:pPr lvl="2"/>
            <a:r>
              <a:rPr lang="en-US" sz="1600" dirty="0" smtClean="0"/>
              <a:t>12.1-Data-Driven </a:t>
            </a:r>
            <a:r>
              <a:rPr lang="en-US" sz="1600" dirty="0"/>
              <a:t>Framework</a:t>
            </a:r>
          </a:p>
          <a:p>
            <a:pPr lvl="2"/>
            <a:r>
              <a:rPr lang="en-US" sz="1600" dirty="0" smtClean="0"/>
              <a:t>12.2-Keyword Driven Framework</a:t>
            </a:r>
          </a:p>
          <a:p>
            <a:pPr lvl="2"/>
            <a:r>
              <a:rPr lang="en-US" sz="1600" dirty="0" smtClean="0"/>
              <a:t>12.3-Hybird Framework</a:t>
            </a:r>
          </a:p>
          <a:p>
            <a:pPr lvl="2"/>
            <a:r>
              <a:rPr lang="en-US" sz="1600" dirty="0" smtClean="0"/>
              <a:t>12.4-Page-Object Framework</a:t>
            </a:r>
            <a:endParaRPr lang="en-US" sz="1600" dirty="0"/>
          </a:p>
          <a:p>
            <a:pPr lvl="2"/>
            <a:r>
              <a:rPr lang="en-US" sz="1600" dirty="0" smtClean="0"/>
              <a:t>12.5-BBD </a:t>
            </a:r>
            <a:r>
              <a:rPr lang="en-US" sz="1600" dirty="0"/>
              <a:t>Framework (Cucumber)</a:t>
            </a:r>
            <a:endParaRPr lang="en-IN" sz="1600" dirty="0" smtClean="0"/>
          </a:p>
          <a:p>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13.1-Introduction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762000"/>
            <a:ext cx="8835482" cy="5755422"/>
          </a:xfrm>
          <a:prstGeom prst="rect">
            <a:avLst/>
          </a:prstGeom>
        </p:spPr>
        <p:txBody>
          <a:bodyPr wrap="square">
            <a:spAutoFit/>
          </a:bodyPr>
          <a:lstStyle/>
          <a:p>
            <a:r>
              <a:rPr lang="en-US" b="1" u="sng" dirty="0" smtClean="0"/>
              <a:t>What Continues Integration?</a:t>
            </a:r>
          </a:p>
          <a:p>
            <a:r>
              <a:rPr lang="en-US" sz="1400" dirty="0" smtClean="0"/>
              <a:t>Continuous </a:t>
            </a:r>
            <a:r>
              <a:rPr lang="en-US" sz="1400" dirty="0"/>
              <a:t>Integration (CI) is the process of automating the build and testing of code every time a team member commits changes to version control. </a:t>
            </a:r>
            <a:endParaRPr lang="en-US" sz="1400" dirty="0" smtClean="0"/>
          </a:p>
          <a:p>
            <a:endParaRPr lang="en-US" sz="1400" dirty="0" smtClean="0"/>
          </a:p>
          <a:p>
            <a:r>
              <a:rPr lang="en-US" sz="1400" dirty="0" smtClean="0"/>
              <a:t>CI </a:t>
            </a:r>
            <a:r>
              <a:rPr lang="en-US" sz="1400" dirty="0"/>
              <a:t>encourages developers to share their code and unit tests by merging their changes into a shared version control repository after every small task completion. Committing code triggers an automated build system to grab the latest code from the shared repository and to build, test, and validate the full master branch (also known as the trunk or main</a:t>
            </a:r>
            <a:r>
              <a:rPr lang="en-US" sz="1400" dirty="0" smtClean="0"/>
              <a:t>).</a:t>
            </a:r>
          </a:p>
          <a:p>
            <a:endParaRPr lang="en-US" sz="1400" b="1" u="sng" dirty="0"/>
          </a:p>
          <a:p>
            <a:r>
              <a:rPr lang="en-US" sz="1400" dirty="0"/>
              <a:t>CI requires the development team’s code be merged to a shared version control branch continuously to avoid these problems</a:t>
            </a:r>
            <a:r>
              <a:rPr lang="en-US" sz="1400" dirty="0" smtClean="0"/>
              <a:t>.</a:t>
            </a:r>
          </a:p>
          <a:p>
            <a:endParaRPr lang="en-US" sz="1400" b="1" u="sng" dirty="0"/>
          </a:p>
          <a:p>
            <a:r>
              <a:rPr lang="en-US" sz="1400" b="1" u="sng" dirty="0"/>
              <a:t>CI has the following built in automation to check the validity of the code that was checked in:</a:t>
            </a:r>
          </a:p>
          <a:p>
            <a:pPr marL="342900" indent="-342900">
              <a:buFont typeface="+mj-lt"/>
              <a:buAutoNum type="arabicPeriod"/>
            </a:pPr>
            <a:r>
              <a:rPr lang="en-US" sz="1400" b="1" dirty="0"/>
              <a:t>Static code analysis:</a:t>
            </a:r>
            <a:r>
              <a:rPr lang="en-US" sz="1400" dirty="0"/>
              <a:t> Reporting the results of static code </a:t>
            </a:r>
            <a:r>
              <a:rPr lang="en-US" sz="1400" dirty="0" smtClean="0"/>
              <a:t>execution</a:t>
            </a:r>
          </a:p>
          <a:p>
            <a:pPr marL="342900" indent="-342900">
              <a:buFont typeface="+mj-lt"/>
              <a:buAutoNum type="arabicPeriod"/>
            </a:pPr>
            <a:endParaRPr lang="en-US" sz="1400" dirty="0"/>
          </a:p>
          <a:p>
            <a:pPr marL="342900" indent="-342900">
              <a:buFont typeface="+mj-lt"/>
              <a:buAutoNum type="arabicPeriod"/>
            </a:pPr>
            <a:r>
              <a:rPr lang="en-US" sz="1400" b="1" dirty="0"/>
              <a:t>Compile:</a:t>
            </a:r>
            <a:r>
              <a:rPr lang="en-US" sz="1400" dirty="0"/>
              <a:t> Generating the executable files by linking the code and compiling </a:t>
            </a:r>
            <a:r>
              <a:rPr lang="en-US" sz="1400" dirty="0" smtClean="0"/>
              <a:t>after</a:t>
            </a:r>
          </a:p>
          <a:p>
            <a:pPr marL="342900" indent="-342900">
              <a:buFont typeface="+mj-lt"/>
              <a:buAutoNum type="arabicPeriod"/>
            </a:pPr>
            <a:endParaRPr lang="en-US" sz="1400" dirty="0"/>
          </a:p>
          <a:p>
            <a:pPr marL="342900" indent="-342900">
              <a:buFont typeface="+mj-lt"/>
              <a:buAutoNum type="arabicPeriod"/>
            </a:pPr>
            <a:r>
              <a:rPr lang="en-US" sz="1400" b="1" dirty="0"/>
              <a:t>Unit test:</a:t>
            </a:r>
            <a:r>
              <a:rPr lang="en-US" sz="1400" dirty="0"/>
              <a:t> Writing unit tests, executing them, checking code coverage and reporting the </a:t>
            </a:r>
            <a:r>
              <a:rPr lang="en-US" sz="1400" dirty="0" smtClean="0"/>
              <a:t>results</a:t>
            </a:r>
          </a:p>
          <a:p>
            <a:pPr marL="342900" indent="-342900">
              <a:buFont typeface="+mj-lt"/>
              <a:buAutoNum type="arabicPeriod"/>
            </a:pPr>
            <a:endParaRPr lang="en-US" sz="1400" dirty="0"/>
          </a:p>
          <a:p>
            <a:pPr marL="342900" indent="-342900">
              <a:buFont typeface="+mj-lt"/>
              <a:buAutoNum type="arabicPeriod"/>
            </a:pPr>
            <a:r>
              <a:rPr lang="en-US" sz="1400" b="1" dirty="0"/>
              <a:t>Deploy:</a:t>
            </a:r>
            <a:r>
              <a:rPr lang="en-US" sz="1400" dirty="0"/>
              <a:t> Build the code and install it into a test/production environment</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b="1" dirty="0"/>
              <a:t>Integration test:</a:t>
            </a:r>
            <a:r>
              <a:rPr lang="en-US" sz="1400" dirty="0"/>
              <a:t> Providing results by executing the integration tests</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b="1" dirty="0"/>
              <a:t>Report (dashboard):</a:t>
            </a:r>
            <a:r>
              <a:rPr lang="en-US" sz="1400" dirty="0"/>
              <a:t> Indicating the status of key parameters by posting Red, Green, and Yellow to a publicly visible location.</a:t>
            </a:r>
          </a:p>
          <a:p>
            <a:endParaRPr lang="en-US" sz="1400" b="1" u="sng" dirty="0"/>
          </a:p>
        </p:txBody>
      </p:sp>
    </p:spTree>
    <p:extLst>
      <p:ext uri="{BB962C8B-B14F-4D97-AF65-F5344CB8AC3E}">
        <p14:creationId xmlns:p14="http://schemas.microsoft.com/office/powerpoint/2010/main" val="21885148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13.2-Introduction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762000"/>
            <a:ext cx="8835482" cy="307777"/>
          </a:xfrm>
          <a:prstGeom prst="rect">
            <a:avLst/>
          </a:prstGeom>
        </p:spPr>
        <p:txBody>
          <a:bodyPr wrap="square">
            <a:spAutoFit/>
          </a:bodyPr>
          <a:lstStyle/>
          <a:p>
            <a:endParaRPr lang="en-US" sz="1400" b="1" u="sng" dirty="0"/>
          </a:p>
        </p:txBody>
      </p:sp>
      <p:pic>
        <p:nvPicPr>
          <p:cNvPr id="6146" name="Picture 2" descr="संबंधित चित्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054" y="762000"/>
            <a:ext cx="8348546" cy="5638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9061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13.3-Introduction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pic>
        <p:nvPicPr>
          <p:cNvPr id="10242" name="Picture 2" descr="Continuous Integration in Agile Method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838200"/>
            <a:ext cx="8305800" cy="5642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68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13.4-Introduction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762000"/>
            <a:ext cx="8835482" cy="6417141"/>
          </a:xfrm>
          <a:prstGeom prst="rect">
            <a:avLst/>
          </a:prstGeom>
        </p:spPr>
        <p:txBody>
          <a:bodyPr wrap="square">
            <a:spAutoFit/>
          </a:bodyPr>
          <a:lstStyle/>
          <a:p>
            <a:r>
              <a:rPr lang="en-US" sz="1500" b="1" u="sng" dirty="0"/>
              <a:t>CI provides the following benefits to its </a:t>
            </a:r>
            <a:r>
              <a:rPr lang="en-US" sz="1500" b="1" u="sng" dirty="0" smtClean="0"/>
              <a:t>users</a:t>
            </a:r>
          </a:p>
          <a:p>
            <a:endParaRPr lang="en-US" sz="1500" b="1" u="sng" dirty="0" smtClean="0"/>
          </a:p>
          <a:p>
            <a:pPr marL="342900" indent="-342900">
              <a:buFont typeface="+mj-lt"/>
              <a:buAutoNum type="arabicPeriod"/>
            </a:pPr>
            <a:r>
              <a:rPr lang="en-US" sz="1400" b="1" dirty="0"/>
              <a:t>Reduced integration risk.</a:t>
            </a:r>
            <a:r>
              <a:rPr lang="en-US" sz="1400" dirty="0"/>
              <a:t> More often than not, working on projects means multiple people are working on the separate tasks or parts of the code. The more people, the riskier the integration. Depending on how bad the problem really is, debugging and solving the issue can be really painful and can potentially mean a lot of changes to the code. Integrating on a daily basis or even more frequently can help reduce these kinds of problems to a minimum</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b="1" dirty="0"/>
              <a:t>Higher code quality.</a:t>
            </a:r>
            <a:r>
              <a:rPr lang="en-US" sz="1400" dirty="0"/>
              <a:t> Not having to worry about the problems, and focusing more on the functionality of the code results in a higher quality product</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b="1" dirty="0"/>
              <a:t>The code in version control works.</a:t>
            </a:r>
            <a:r>
              <a:rPr lang="en-US" sz="1400" dirty="0"/>
              <a:t> If you have committed something that breaks the build, you and your team get the notice immediately and the problem is fixed before anyone else pulls the “broken” code</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b="1" dirty="0"/>
              <a:t>Reduced friction between team members.</a:t>
            </a:r>
            <a:r>
              <a:rPr lang="en-US" sz="1400" dirty="0"/>
              <a:t> Having the impartial system in place reduces the frequency of quarrels between team members</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b="1" dirty="0"/>
              <a:t>The quality of life improvement for testers.</a:t>
            </a:r>
            <a:r>
              <a:rPr lang="en-US" sz="1400" dirty="0"/>
              <a:t> Having different versions and builds of the code can help isolate and trace bugs efficiently, and it makes life easier for the QA team</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b="1" dirty="0"/>
              <a:t>Less time deploying.</a:t>
            </a:r>
            <a:r>
              <a:rPr lang="en-US" sz="1400" dirty="0"/>
              <a:t> Deploying projects can be very tedious and time-consuming, and automating that process makes perfect sense</a:t>
            </a:r>
            <a:r>
              <a:rPr lang="en-US" sz="1400" dirty="0" smtClean="0"/>
              <a:t>.</a:t>
            </a:r>
          </a:p>
          <a:p>
            <a:pPr marL="342900" indent="-342900">
              <a:buFont typeface="+mj-lt"/>
              <a:buAutoNum type="arabicPeriod"/>
            </a:pPr>
            <a:endParaRPr lang="en-US" sz="1400" dirty="0"/>
          </a:p>
          <a:p>
            <a:pPr marL="342900" indent="-342900">
              <a:buFont typeface="+mj-lt"/>
              <a:buAutoNum type="arabicPeriod"/>
            </a:pPr>
            <a:r>
              <a:rPr lang="en-US" sz="1400" b="1" dirty="0"/>
              <a:t>Increased confidence and morale.</a:t>
            </a:r>
            <a:r>
              <a:rPr lang="en-US" sz="1400" dirty="0"/>
              <a:t> People that don’t work for fear of breaking something, are more likely to produce better results and can focus their energy and concentration on producing instead of worrying about potential consequences of their actions.</a:t>
            </a:r>
          </a:p>
          <a:p>
            <a:endParaRPr lang="en-US" sz="1500" b="1" u="sng" dirty="0" smtClean="0"/>
          </a:p>
          <a:p>
            <a:endParaRPr lang="en-US" sz="1500" dirty="0"/>
          </a:p>
          <a:p>
            <a:endParaRPr lang="en-US" sz="1500" b="1" u="sng" dirty="0"/>
          </a:p>
        </p:txBody>
      </p:sp>
    </p:spTree>
    <p:extLst>
      <p:ext uri="{BB962C8B-B14F-4D97-AF65-F5344CB8AC3E}">
        <p14:creationId xmlns:p14="http://schemas.microsoft.com/office/powerpoint/2010/main" val="31942180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13.4-Introduction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762000"/>
            <a:ext cx="8835482" cy="4693593"/>
          </a:xfrm>
          <a:prstGeom prst="rect">
            <a:avLst/>
          </a:prstGeom>
        </p:spPr>
        <p:txBody>
          <a:bodyPr wrap="square">
            <a:spAutoFit/>
          </a:bodyPr>
          <a:lstStyle/>
          <a:p>
            <a:r>
              <a:rPr lang="en-US" sz="1500" b="1" u="sng" dirty="0"/>
              <a:t>There are six practices that help individuals and teams running CI on a project:-</a:t>
            </a:r>
          </a:p>
          <a:p>
            <a:endParaRPr lang="en-US" sz="1500" dirty="0"/>
          </a:p>
          <a:p>
            <a:pPr marL="342900" indent="-342900">
              <a:buFont typeface="+mj-lt"/>
              <a:buAutoNum type="arabicPeriod"/>
            </a:pPr>
            <a:r>
              <a:rPr lang="en-US" sz="1500" dirty="0"/>
              <a:t>Commit code frequently</a:t>
            </a:r>
          </a:p>
          <a:p>
            <a:pPr marL="342900" indent="-342900">
              <a:buFont typeface="+mj-lt"/>
              <a:buAutoNum type="arabicPeriod"/>
            </a:pPr>
            <a:r>
              <a:rPr lang="en-US" sz="1500" dirty="0"/>
              <a:t>Don’t commit broken code</a:t>
            </a:r>
          </a:p>
          <a:p>
            <a:pPr marL="342900" indent="-342900">
              <a:buFont typeface="+mj-lt"/>
              <a:buAutoNum type="arabicPeriod"/>
            </a:pPr>
            <a:r>
              <a:rPr lang="en-US" sz="1500" dirty="0"/>
              <a:t>Write unit tests</a:t>
            </a:r>
          </a:p>
          <a:p>
            <a:pPr marL="342900" indent="-342900">
              <a:buFont typeface="+mj-lt"/>
              <a:buAutoNum type="arabicPeriod"/>
            </a:pPr>
            <a:r>
              <a:rPr lang="en-US" sz="1500" dirty="0"/>
              <a:t>Fix broken builds immediately</a:t>
            </a:r>
          </a:p>
          <a:p>
            <a:pPr marL="342900" indent="-342900">
              <a:buFont typeface="+mj-lt"/>
              <a:buAutoNum type="arabicPeriod"/>
            </a:pPr>
            <a:r>
              <a:rPr lang="en-US" sz="1500" dirty="0"/>
              <a:t>All tests must pass</a:t>
            </a:r>
          </a:p>
          <a:p>
            <a:pPr marL="342900" indent="-342900">
              <a:buFont typeface="+mj-lt"/>
              <a:buAutoNum type="arabicPeriod"/>
            </a:pPr>
            <a:r>
              <a:rPr lang="en-US" sz="1500" dirty="0"/>
              <a:t>Avoid getting broken </a:t>
            </a:r>
            <a:r>
              <a:rPr lang="en-US" sz="1500" dirty="0" smtClean="0"/>
              <a:t>code</a:t>
            </a:r>
            <a:endParaRPr lang="en-US" sz="1500" dirty="0"/>
          </a:p>
          <a:p>
            <a:endParaRPr lang="en-US" sz="1500" dirty="0" smtClean="0"/>
          </a:p>
          <a:p>
            <a:r>
              <a:rPr lang="en-US" sz="1500" b="1" u="sng" dirty="0" smtClean="0"/>
              <a:t>CI also has the following risks and challenges:</a:t>
            </a:r>
          </a:p>
          <a:p>
            <a:pPr marL="342900" indent="-342900">
              <a:buFont typeface="+mj-lt"/>
              <a:buAutoNum type="arabicPeriod"/>
            </a:pPr>
            <a:r>
              <a:rPr lang="en-US" sz="1500" dirty="0" smtClean="0"/>
              <a:t>CI tools maintenance and their administration have associated costs to it.</a:t>
            </a:r>
          </a:p>
          <a:p>
            <a:pPr marL="342900" indent="-342900">
              <a:buFont typeface="+mj-lt"/>
              <a:buAutoNum type="arabicPeriod"/>
            </a:pPr>
            <a:r>
              <a:rPr lang="en-US" sz="1500" dirty="0" smtClean="0"/>
              <a:t>CI guidelines need to be well established before starting it.</a:t>
            </a:r>
          </a:p>
          <a:p>
            <a:pPr marL="342900" indent="-342900">
              <a:buFont typeface="+mj-lt"/>
              <a:buAutoNum type="arabicPeriod"/>
            </a:pPr>
            <a:r>
              <a:rPr lang="en-US" sz="1500" dirty="0" smtClean="0"/>
              <a:t>Test automation is a rare skill in the market and existing testers may have to be trained on that.</a:t>
            </a:r>
          </a:p>
          <a:p>
            <a:pPr marL="342900" indent="-342900">
              <a:buFont typeface="+mj-lt"/>
              <a:buAutoNum type="arabicPeriod"/>
            </a:pPr>
            <a:r>
              <a:rPr lang="en-US" sz="1500" dirty="0" smtClean="0"/>
              <a:t>Full fledge test coverage is required to see the benefits to automation.</a:t>
            </a:r>
          </a:p>
          <a:p>
            <a:pPr marL="342900" indent="-342900">
              <a:buFont typeface="+mj-lt"/>
              <a:buAutoNum type="arabicPeriod"/>
            </a:pPr>
            <a:r>
              <a:rPr lang="en-US" sz="1500" dirty="0" smtClean="0"/>
              <a:t>Teams sometimes depend too much on the unit testing and ignore automation and acceptance testing.</a:t>
            </a:r>
          </a:p>
          <a:p>
            <a:endParaRPr lang="en-US" sz="1500" dirty="0" smtClean="0"/>
          </a:p>
          <a:p>
            <a:r>
              <a:rPr lang="en-US" sz="1500" dirty="0" smtClean="0"/>
              <a:t>So in summary, CI is advantageous to a project team, if the required tools are put in place for automating the build process.</a:t>
            </a:r>
          </a:p>
          <a:p>
            <a:endParaRPr lang="en-US" sz="1400" b="1" u="sng" dirty="0"/>
          </a:p>
        </p:txBody>
      </p:sp>
    </p:spTree>
    <p:extLst>
      <p:ext uri="{BB962C8B-B14F-4D97-AF65-F5344CB8AC3E}">
        <p14:creationId xmlns:p14="http://schemas.microsoft.com/office/powerpoint/2010/main" val="21131685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13.4-Introduction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762000"/>
            <a:ext cx="8835482" cy="5970865"/>
          </a:xfrm>
          <a:prstGeom prst="rect">
            <a:avLst/>
          </a:prstGeom>
        </p:spPr>
        <p:txBody>
          <a:bodyPr wrap="square">
            <a:spAutoFit/>
          </a:bodyPr>
          <a:lstStyle/>
          <a:p>
            <a:r>
              <a:rPr lang="en-US" b="1" u="sng" dirty="0"/>
              <a:t>CI Servers</a:t>
            </a:r>
          </a:p>
          <a:p>
            <a:endParaRPr lang="en-US" sz="1400" dirty="0" smtClean="0"/>
          </a:p>
          <a:p>
            <a:r>
              <a:rPr lang="en-US" sz="1400" dirty="0" smtClean="0"/>
              <a:t>CI </a:t>
            </a:r>
            <a:r>
              <a:rPr lang="en-US" sz="1400" dirty="0"/>
              <a:t>server (or build server) is the software tool that centralizes all your CI operations and provides a reliable and stable environment for you to build your projects on. CI servers are highly configurable and adjustable to be able to build a variety of projects for different platforms. Running builds and tests are the basic features of every build server.</a:t>
            </a:r>
          </a:p>
          <a:p>
            <a:endParaRPr lang="en-US" sz="1400" dirty="0" smtClean="0"/>
          </a:p>
          <a:p>
            <a:r>
              <a:rPr lang="en-US" sz="1400" dirty="0" smtClean="0"/>
              <a:t>The </a:t>
            </a:r>
            <a:r>
              <a:rPr lang="en-US" sz="1400" dirty="0"/>
              <a:t>most important things to consider when using CI server is to have a clean machine prepared for its installation. Having a neutral environment, untainted by unnecessary tools, environment variables, and other configurations, is crucial for the successful usage of the CI server and CI overall. If it’s not possible to install the CI server </a:t>
            </a:r>
            <a:r>
              <a:rPr lang="en-US" sz="1400" b="1" dirty="0"/>
              <a:t>physical machine</a:t>
            </a:r>
            <a:r>
              <a:rPr lang="en-US" sz="1400" dirty="0"/>
              <a:t>, you can set up a </a:t>
            </a:r>
            <a:r>
              <a:rPr lang="en-US" sz="1400" b="1" dirty="0"/>
              <a:t>virtual environment</a:t>
            </a:r>
            <a:r>
              <a:rPr lang="en-US" sz="1400" dirty="0"/>
              <a:t> and use it as the last resort</a:t>
            </a:r>
            <a:r>
              <a:rPr lang="en-US" sz="1400" dirty="0" smtClean="0"/>
              <a:t>.</a:t>
            </a:r>
          </a:p>
          <a:p>
            <a:r>
              <a:rPr lang="en-US" sz="1400" dirty="0"/>
              <a:t>Using development machines without setting up virtual environments will probably leave you with false assumptions and results, and you will have the same problems when deploying as you would without using the CI server</a:t>
            </a:r>
            <a:r>
              <a:rPr lang="en-US" sz="1400" dirty="0" smtClean="0"/>
              <a:t>.</a:t>
            </a:r>
          </a:p>
          <a:p>
            <a:endParaRPr lang="en-US" sz="1400" dirty="0"/>
          </a:p>
          <a:p>
            <a:r>
              <a:rPr lang="en-US" sz="1400" dirty="0"/>
              <a:t>Typically CI server uses a version control system like Subversion or </a:t>
            </a:r>
            <a:r>
              <a:rPr lang="en-US" sz="1400" dirty="0" err="1"/>
              <a:t>Git</a:t>
            </a:r>
            <a:r>
              <a:rPr lang="en-US" sz="1400" dirty="0"/>
              <a:t> or any other to pull your project files. It monitors your project’s repository and on the successful commit it pulls the changes and performs the tasks you defined previously for that project. Upon completion of the tasks, CI server sends feedback to the relevant project members with the details of the build.</a:t>
            </a:r>
            <a:r>
              <a:rPr lang="en-US" sz="1400" b="1" dirty="0"/>
              <a:t> Checking out the latest version of your project, running the build scripts, running the tests, and sending notifications</a:t>
            </a:r>
            <a:r>
              <a:rPr lang="en-US" sz="1400" dirty="0"/>
              <a:t> are the most basic functionalities of the CI servers</a:t>
            </a:r>
            <a:r>
              <a:rPr lang="en-US" sz="1400" dirty="0" smtClean="0"/>
              <a:t>.</a:t>
            </a:r>
          </a:p>
          <a:p>
            <a:endParaRPr lang="en-US" sz="1400" dirty="0"/>
          </a:p>
          <a:p>
            <a:r>
              <a:rPr lang="en-US" sz="1400" dirty="0"/>
              <a:t>Besides these, features like code analysis, code coverage, code quality reports, agent pooling, pipelines, build comparisons, IDE integration, third party tools support and many others make the CI servers very flexible and comfortable to use.</a:t>
            </a:r>
          </a:p>
          <a:p>
            <a:endParaRPr lang="en-US" sz="1400" dirty="0"/>
          </a:p>
          <a:p>
            <a:endParaRPr lang="en-US" sz="1400" b="1" u="sng" dirty="0"/>
          </a:p>
        </p:txBody>
      </p:sp>
    </p:spTree>
    <p:extLst>
      <p:ext uri="{BB962C8B-B14F-4D97-AF65-F5344CB8AC3E}">
        <p14:creationId xmlns:p14="http://schemas.microsoft.com/office/powerpoint/2010/main" val="21450337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13.4-Introduction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57615" y="2362200"/>
            <a:ext cx="7814033" cy="800219"/>
          </a:xfrm>
          <a:prstGeom prst="rect">
            <a:avLst/>
          </a:prstGeom>
        </p:spPr>
        <p:txBody>
          <a:bodyPr wrap="square">
            <a:spAutoFit/>
          </a:bodyPr>
          <a:lstStyle/>
          <a:p>
            <a:r>
              <a:rPr lang="en-US" b="1" u="sng" dirty="0"/>
              <a:t>CI Servers</a:t>
            </a:r>
          </a:p>
          <a:p>
            <a:endParaRPr lang="en-US" sz="1400" dirty="0" smtClean="0"/>
          </a:p>
          <a:p>
            <a:endParaRPr lang="en-US" sz="1400" b="1" u="sng" dirty="0"/>
          </a:p>
        </p:txBody>
      </p:sp>
      <p:pic>
        <p:nvPicPr>
          <p:cNvPr id="11266" name="Picture 2" descr="continuous development and delive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990" y="945952"/>
            <a:ext cx="8626010" cy="5531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7262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13.4-Introduction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762000"/>
            <a:ext cx="8835482" cy="5232202"/>
          </a:xfrm>
          <a:prstGeom prst="rect">
            <a:avLst/>
          </a:prstGeom>
        </p:spPr>
        <p:txBody>
          <a:bodyPr wrap="square">
            <a:spAutoFit/>
          </a:bodyPr>
          <a:lstStyle/>
          <a:p>
            <a:r>
              <a:rPr lang="en-US" b="1" u="sng" dirty="0"/>
              <a:t>Top </a:t>
            </a:r>
            <a:r>
              <a:rPr lang="en-US" b="1" u="sng" dirty="0" smtClean="0"/>
              <a:t>Continuous </a:t>
            </a:r>
            <a:r>
              <a:rPr lang="en-US" b="1" u="sng" dirty="0"/>
              <a:t>Integration Tools</a:t>
            </a:r>
          </a:p>
          <a:p>
            <a:r>
              <a:rPr lang="en-US" dirty="0"/>
              <a:t/>
            </a:r>
            <a:br>
              <a:rPr lang="en-US" dirty="0"/>
            </a:br>
            <a:r>
              <a:rPr lang="en-US" sz="1400" b="1" dirty="0" smtClean="0"/>
              <a:t>1-Jenkins</a:t>
            </a:r>
          </a:p>
          <a:p>
            <a:r>
              <a:rPr lang="en-US" sz="1400" b="1" dirty="0"/>
              <a:t>Official website:</a:t>
            </a:r>
            <a:r>
              <a:rPr lang="en-US" sz="1400" dirty="0"/>
              <a:t> </a:t>
            </a:r>
            <a:r>
              <a:rPr lang="en-US" sz="1400" dirty="0">
                <a:hlinkClick r:id="rId2"/>
              </a:rPr>
              <a:t>Jenkins</a:t>
            </a:r>
            <a:r>
              <a:rPr lang="en-US" sz="1400" dirty="0"/>
              <a:t/>
            </a:r>
            <a:br>
              <a:rPr lang="en-US" sz="1400" dirty="0"/>
            </a:br>
            <a:r>
              <a:rPr lang="en-US" sz="1400" b="1" dirty="0"/>
              <a:t>Availability:</a:t>
            </a:r>
            <a:r>
              <a:rPr lang="en-US" sz="1400" dirty="0"/>
              <a:t> Free</a:t>
            </a:r>
            <a:br>
              <a:rPr lang="en-US" sz="1400" dirty="0"/>
            </a:br>
            <a:r>
              <a:rPr lang="en-US" sz="1400" b="1" dirty="0"/>
              <a:t>Platform:</a:t>
            </a:r>
            <a:r>
              <a:rPr lang="en-US" sz="1400" dirty="0"/>
              <a:t> </a:t>
            </a:r>
            <a:r>
              <a:rPr lang="en-US" sz="1400" dirty="0" smtClean="0"/>
              <a:t>Cross-platform</a:t>
            </a:r>
          </a:p>
          <a:p>
            <a:endParaRPr lang="en-US" sz="1400" dirty="0"/>
          </a:p>
          <a:p>
            <a:r>
              <a:rPr lang="en-US" sz="1400" b="1" dirty="0" smtClean="0"/>
              <a:t>2-TeamCity</a:t>
            </a:r>
            <a:endParaRPr lang="en-US" sz="1400" dirty="0"/>
          </a:p>
          <a:p>
            <a:r>
              <a:rPr lang="en-US" sz="1400" b="1" dirty="0"/>
              <a:t>Official website:</a:t>
            </a:r>
            <a:r>
              <a:rPr lang="en-US" sz="1400" dirty="0"/>
              <a:t> </a:t>
            </a:r>
            <a:r>
              <a:rPr lang="en-US" sz="1400" dirty="0">
                <a:hlinkClick r:id="rId3"/>
              </a:rPr>
              <a:t>TeamCity</a:t>
            </a:r>
            <a:r>
              <a:rPr lang="en-US" sz="1400" dirty="0"/>
              <a:t/>
            </a:r>
            <a:br>
              <a:rPr lang="en-US" sz="1400" dirty="0"/>
            </a:br>
            <a:r>
              <a:rPr lang="en-US" sz="1400" b="1" dirty="0"/>
              <a:t>Availability:</a:t>
            </a:r>
            <a:r>
              <a:rPr lang="en-US" sz="1400" dirty="0"/>
              <a:t> Free for 3 agents and 20 build configurations and paid for additional agents</a:t>
            </a:r>
            <a:br>
              <a:rPr lang="en-US" sz="1400" dirty="0"/>
            </a:br>
            <a:r>
              <a:rPr lang="en-US" sz="1400" b="1" dirty="0"/>
              <a:t>Platform:</a:t>
            </a:r>
            <a:r>
              <a:rPr lang="en-US" sz="1400" dirty="0"/>
              <a:t> Servlet container (On-premises</a:t>
            </a:r>
            <a:r>
              <a:rPr lang="en-US" sz="1400" dirty="0" smtClean="0"/>
              <a:t>)</a:t>
            </a:r>
          </a:p>
          <a:p>
            <a:endParaRPr lang="en-US" sz="1400" dirty="0"/>
          </a:p>
          <a:p>
            <a:r>
              <a:rPr lang="en-US" sz="1400" b="1" dirty="0" smtClean="0"/>
              <a:t>3-Bamboo</a:t>
            </a:r>
            <a:endParaRPr lang="en-US" sz="1400" dirty="0"/>
          </a:p>
          <a:p>
            <a:r>
              <a:rPr lang="en-US" sz="1400" b="1" dirty="0"/>
              <a:t>Official website:</a:t>
            </a:r>
            <a:r>
              <a:rPr lang="en-US" sz="1400" dirty="0"/>
              <a:t> </a:t>
            </a:r>
            <a:r>
              <a:rPr lang="en-US" sz="1400" dirty="0">
                <a:hlinkClick r:id="rId4"/>
              </a:rPr>
              <a:t>Bamboo</a:t>
            </a:r>
            <a:r>
              <a:rPr lang="en-US" sz="1400" dirty="0"/>
              <a:t/>
            </a:r>
            <a:br>
              <a:rPr lang="en-US" sz="1400" dirty="0"/>
            </a:br>
            <a:r>
              <a:rPr lang="en-US" sz="1400" b="1" dirty="0"/>
              <a:t>Availability:</a:t>
            </a:r>
            <a:r>
              <a:rPr lang="en-US" sz="1400" dirty="0"/>
              <a:t> Paid with free trial</a:t>
            </a:r>
            <a:br>
              <a:rPr lang="en-US" sz="1400" dirty="0"/>
            </a:br>
            <a:r>
              <a:rPr lang="en-US" sz="1400" b="1" dirty="0"/>
              <a:t>Platform:</a:t>
            </a:r>
            <a:r>
              <a:rPr lang="en-US" sz="1400" dirty="0"/>
              <a:t> </a:t>
            </a:r>
            <a:r>
              <a:rPr lang="en-US" sz="1400" dirty="0" smtClean="0"/>
              <a:t>On-premises</a:t>
            </a:r>
          </a:p>
          <a:p>
            <a:endParaRPr lang="en-US" sz="1400" dirty="0"/>
          </a:p>
          <a:p>
            <a:r>
              <a:rPr lang="en-US" sz="1400" b="1" dirty="0" smtClean="0"/>
              <a:t>4-GitLab CI</a:t>
            </a:r>
          </a:p>
          <a:p>
            <a:r>
              <a:rPr lang="en-US" sz="1400" b="1" dirty="0"/>
              <a:t>Official website:</a:t>
            </a:r>
            <a:r>
              <a:rPr lang="en-US" sz="1400" dirty="0"/>
              <a:t> </a:t>
            </a:r>
            <a:r>
              <a:rPr lang="en-US" sz="1400" dirty="0" err="1">
                <a:hlinkClick r:id="rId5"/>
              </a:rPr>
              <a:t>GitLab</a:t>
            </a:r>
            <a:r>
              <a:rPr lang="en-US" sz="1400" dirty="0">
                <a:hlinkClick r:id="rId5"/>
              </a:rPr>
              <a:t> CI</a:t>
            </a:r>
            <a:r>
              <a:rPr lang="en-US" sz="1400" dirty="0"/>
              <a:t/>
            </a:r>
            <a:br>
              <a:rPr lang="en-US" sz="1400" dirty="0"/>
            </a:br>
            <a:r>
              <a:rPr lang="en-US" sz="1400" b="1" dirty="0"/>
              <a:t>Availability:</a:t>
            </a:r>
            <a:r>
              <a:rPr lang="en-US" sz="1400" dirty="0"/>
              <a:t> Free and paid with trial</a:t>
            </a:r>
            <a:br>
              <a:rPr lang="en-US" sz="1400" dirty="0"/>
            </a:br>
            <a:r>
              <a:rPr lang="en-US" sz="1400" b="1" dirty="0"/>
              <a:t>Platform:</a:t>
            </a:r>
            <a:r>
              <a:rPr lang="en-US" sz="1400" dirty="0"/>
              <a:t> Hosted (can be hosted for you on </a:t>
            </a:r>
            <a:r>
              <a:rPr lang="en-US" sz="1400" dirty="0">
                <a:hlinkClick r:id="rId6"/>
              </a:rPr>
              <a:t>Gitlab.com</a:t>
            </a:r>
            <a:r>
              <a:rPr lang="en-US" sz="1400" dirty="0"/>
              <a:t>)</a:t>
            </a:r>
          </a:p>
          <a:p>
            <a:endParaRPr lang="en-US" dirty="0"/>
          </a:p>
          <a:p>
            <a:endParaRPr lang="en-US" sz="1400" b="1" u="sng" dirty="0"/>
          </a:p>
        </p:txBody>
      </p:sp>
    </p:spTree>
    <p:extLst>
      <p:ext uri="{BB962C8B-B14F-4D97-AF65-F5344CB8AC3E}">
        <p14:creationId xmlns:p14="http://schemas.microsoft.com/office/powerpoint/2010/main" val="36741866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13.4-Introduction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609600"/>
            <a:ext cx="8835482" cy="3231654"/>
          </a:xfrm>
          <a:prstGeom prst="rect">
            <a:avLst/>
          </a:prstGeom>
        </p:spPr>
        <p:txBody>
          <a:bodyPr wrap="square">
            <a:spAutoFit/>
          </a:bodyPr>
          <a:lstStyle/>
          <a:p>
            <a:r>
              <a:rPr lang="en-US" b="1" dirty="0"/>
              <a:t>What is Jenkins?</a:t>
            </a:r>
          </a:p>
          <a:p>
            <a:r>
              <a:rPr lang="en-US" sz="1400" dirty="0" smtClean="0"/>
              <a:t>Jenkins </a:t>
            </a:r>
            <a:r>
              <a:rPr lang="en-US" sz="1400" dirty="0"/>
              <a:t>is an open source automation tool written in Java with plugins built for Continuous Integration purpose. Jenkins is used to build and test your software projects continuously making it easier for developers to integrate changes to the project, and making it easier for users to obtain a fresh build. It also allows you to continuously deliver your software by integrating with a large number of testing and deployment technologies.</a:t>
            </a:r>
          </a:p>
          <a:p>
            <a:r>
              <a:rPr lang="en-US" sz="1400" dirty="0"/>
              <a:t>With Jenkins, organizations can accelerate the software development process through automation. Jenkins integrates development life-cycle processes of all kinds, including build, document, test, package, stage, deploy, static analysis and much more</a:t>
            </a:r>
            <a:r>
              <a:rPr lang="en-US" sz="1400" dirty="0" smtClean="0"/>
              <a:t>.</a:t>
            </a:r>
          </a:p>
          <a:p>
            <a:endParaRPr lang="en-US" sz="1400" dirty="0"/>
          </a:p>
          <a:p>
            <a:r>
              <a:rPr lang="en-US" sz="1400" dirty="0"/>
              <a:t>Jenkins achieves Continuous Integration with the help of plugins. Plugins allows the integration of Various DevOps stages. If you want to integrate a particular tool, you need to install the plugins for that tool. For example: </a:t>
            </a:r>
            <a:r>
              <a:rPr lang="en-US" sz="1400" dirty="0" err="1"/>
              <a:t>Git</a:t>
            </a:r>
            <a:r>
              <a:rPr lang="en-US" sz="1400" dirty="0"/>
              <a:t>, Maven 2 project, Amazon EC2, HTML publisher etc</a:t>
            </a:r>
            <a:r>
              <a:rPr lang="en-US" sz="1400" dirty="0" smtClean="0"/>
              <a:t>.</a:t>
            </a:r>
          </a:p>
          <a:p>
            <a:endParaRPr lang="en-US" sz="1400" dirty="0" smtClean="0"/>
          </a:p>
          <a:p>
            <a:r>
              <a:rPr lang="en-US" sz="1400" dirty="0"/>
              <a:t>The image below depicts that Jenkins is integrating various DevOps stages</a:t>
            </a:r>
            <a:endParaRPr lang="en-US" sz="1400" dirty="0" smtClean="0"/>
          </a:p>
        </p:txBody>
      </p:sp>
      <p:pic>
        <p:nvPicPr>
          <p:cNvPr id="7" name="Picture 2" descr="Jenkins Advant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41254"/>
            <a:ext cx="9067800" cy="2910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9794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13.4-Introduction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762000"/>
            <a:ext cx="8835482" cy="2231380"/>
          </a:xfrm>
          <a:prstGeom prst="rect">
            <a:avLst/>
          </a:prstGeom>
        </p:spPr>
        <p:txBody>
          <a:bodyPr wrap="square">
            <a:spAutoFit/>
          </a:bodyPr>
          <a:lstStyle/>
          <a:p>
            <a:r>
              <a:rPr lang="en-US" sz="1500" b="1" u="sng" dirty="0" smtClean="0"/>
              <a:t>Advantages </a:t>
            </a:r>
            <a:r>
              <a:rPr lang="en-US" sz="1500" b="1" u="sng" dirty="0"/>
              <a:t>of Jenkins</a:t>
            </a:r>
          </a:p>
          <a:p>
            <a:pPr marL="342900" indent="-342900">
              <a:buFont typeface="+mj-lt"/>
              <a:buAutoNum type="arabicPeriod"/>
            </a:pPr>
            <a:r>
              <a:rPr lang="en-US" sz="1500" dirty="0"/>
              <a:t>Jenkins is an open source tool with much support from its community.</a:t>
            </a:r>
          </a:p>
          <a:p>
            <a:pPr marL="342900" indent="-342900">
              <a:buFont typeface="+mj-lt"/>
              <a:buAutoNum type="arabicPeriod"/>
            </a:pPr>
            <a:r>
              <a:rPr lang="en-US" sz="1500" dirty="0"/>
              <a:t>Installation is easier.</a:t>
            </a:r>
          </a:p>
          <a:p>
            <a:pPr marL="342900" indent="-342900">
              <a:buFont typeface="+mj-lt"/>
              <a:buAutoNum type="arabicPeriod"/>
            </a:pPr>
            <a:r>
              <a:rPr lang="en-US" sz="1500" dirty="0"/>
              <a:t>It has more than 1000 plug-in to make the work easier.</a:t>
            </a:r>
          </a:p>
          <a:p>
            <a:pPr marL="342900" indent="-342900">
              <a:buFont typeface="+mj-lt"/>
              <a:buAutoNum type="arabicPeriod"/>
            </a:pPr>
            <a:r>
              <a:rPr lang="en-US" sz="1500" dirty="0"/>
              <a:t>It is easy to create new Jenkins plugin if one is not available.</a:t>
            </a:r>
          </a:p>
          <a:p>
            <a:pPr marL="342900" indent="-342900">
              <a:buFont typeface="+mj-lt"/>
              <a:buAutoNum type="arabicPeriod"/>
            </a:pPr>
            <a:r>
              <a:rPr lang="en-US" sz="1500" dirty="0"/>
              <a:t>It is a tool which is written in Java. Hence it can be portable to almost all major </a:t>
            </a:r>
            <a:r>
              <a:rPr lang="en-US" sz="1500" dirty="0" smtClean="0"/>
              <a:t>platforms.</a:t>
            </a:r>
          </a:p>
          <a:p>
            <a:endParaRPr lang="en-US" dirty="0" smtClean="0"/>
          </a:p>
          <a:p>
            <a:r>
              <a:rPr lang="en-US" sz="1600" dirty="0"/>
              <a:t/>
            </a:r>
            <a:br>
              <a:rPr lang="en-US" sz="1600" dirty="0"/>
            </a:br>
            <a:r>
              <a:rPr lang="en-US" sz="1600" b="1" u="sng" dirty="0" smtClean="0"/>
              <a:t>Type of Build Process </a:t>
            </a:r>
            <a:endParaRPr lang="en-US" sz="1500" b="1" u="sng" dirty="0"/>
          </a:p>
        </p:txBody>
      </p:sp>
      <p:pic>
        <p:nvPicPr>
          <p:cNvPr id="13314" name="Picture 2" descr="Nightly build vs Continuous Integration - What is Jenkin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37" y="3333749"/>
            <a:ext cx="8657063" cy="3371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1899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12.1-</a:t>
            </a:r>
            <a:r>
              <a:rPr lang="en-US" sz="3200" b="1" u="sng" dirty="0" smtClean="0"/>
              <a:t>Automation Framework</a:t>
            </a:r>
            <a:endParaRPr lang="en-US" sz="3000" b="1" u="sng" dirty="0"/>
          </a:p>
        </p:txBody>
      </p:sp>
      <p:sp>
        <p:nvSpPr>
          <p:cNvPr id="3" name="Rectangle 2"/>
          <p:cNvSpPr/>
          <p:nvPr/>
        </p:nvSpPr>
        <p:spPr>
          <a:xfrm>
            <a:off x="76200" y="564952"/>
            <a:ext cx="8991600" cy="5909310"/>
          </a:xfrm>
          <a:prstGeom prst="rect">
            <a:avLst/>
          </a:prstGeom>
        </p:spPr>
        <p:txBody>
          <a:bodyPr wrap="square">
            <a:spAutoFit/>
          </a:bodyPr>
          <a:lstStyle/>
          <a:p>
            <a:r>
              <a:rPr lang="en-US" sz="1400" b="1" dirty="0">
                <a:solidFill>
                  <a:srgbClr val="000000"/>
                </a:solidFill>
                <a:latin typeface="Arial" panose="020B0604020202020204" pitchFamily="34" charset="0"/>
                <a:cs typeface="Arial" panose="020B0604020202020204" pitchFamily="34" charset="0"/>
              </a:rPr>
              <a:t>What is Framework?</a:t>
            </a:r>
          </a:p>
          <a:p>
            <a:r>
              <a:rPr lang="en-US" sz="1400" dirty="0">
                <a:solidFill>
                  <a:srgbClr val="222222"/>
                </a:solidFill>
                <a:latin typeface="Arial" panose="020B0604020202020204" pitchFamily="34" charset="0"/>
                <a:cs typeface="Arial" panose="020B0604020202020204" pitchFamily="34" charset="0"/>
              </a:rPr>
              <a:t>A framework is considered to be a combination of set protocols, rules, standards and guidelines that can be incorporated or followed as a whole so as to leverage the benefits of the scaffolding provided by the Framework.</a:t>
            </a:r>
          </a:p>
          <a:p>
            <a:endParaRPr lang="en-US" sz="1400" b="1" dirty="0" smtClean="0">
              <a:solidFill>
                <a:srgbClr val="222222"/>
              </a:solidFill>
              <a:latin typeface="Arial" panose="020B0604020202020204" pitchFamily="34" charset="0"/>
              <a:cs typeface="Arial" panose="020B0604020202020204" pitchFamily="34" charset="0"/>
            </a:endParaRPr>
          </a:p>
          <a:p>
            <a:r>
              <a:rPr lang="en-US" sz="1400" b="1" u="sng" dirty="0" smtClean="0">
                <a:solidFill>
                  <a:srgbClr val="222222"/>
                </a:solidFill>
                <a:latin typeface="Arial" panose="020B0604020202020204" pitchFamily="34" charset="0"/>
                <a:cs typeface="Arial" panose="020B0604020202020204" pitchFamily="34" charset="0"/>
              </a:rPr>
              <a:t>Let </a:t>
            </a:r>
            <a:r>
              <a:rPr lang="en-US" sz="1400" b="1" u="sng" dirty="0">
                <a:solidFill>
                  <a:srgbClr val="222222"/>
                </a:solidFill>
                <a:latin typeface="Arial" panose="020B0604020202020204" pitchFamily="34" charset="0"/>
                <a:cs typeface="Arial" panose="020B0604020202020204" pitchFamily="34" charset="0"/>
              </a:rPr>
              <a:t>us consider a real life </a:t>
            </a:r>
            <a:r>
              <a:rPr lang="en-US" sz="1400" b="1" u="sng" dirty="0" smtClean="0">
                <a:solidFill>
                  <a:srgbClr val="222222"/>
                </a:solidFill>
                <a:latin typeface="Arial" panose="020B0604020202020204" pitchFamily="34" charset="0"/>
                <a:cs typeface="Arial" panose="020B0604020202020204" pitchFamily="34" charset="0"/>
              </a:rPr>
              <a:t>scenario</a:t>
            </a:r>
            <a:endParaRPr lang="en-US" sz="1400" u="sng" dirty="0">
              <a:solidFill>
                <a:srgbClr val="222222"/>
              </a:solidFill>
              <a:latin typeface="Arial" panose="020B0604020202020204" pitchFamily="34" charset="0"/>
              <a:cs typeface="Arial" panose="020B0604020202020204" pitchFamily="34" charset="0"/>
            </a:endParaRPr>
          </a:p>
          <a:p>
            <a:r>
              <a:rPr lang="en-US" sz="1400" dirty="0">
                <a:solidFill>
                  <a:srgbClr val="222222"/>
                </a:solidFill>
                <a:latin typeface="Arial" panose="020B0604020202020204" pitchFamily="34" charset="0"/>
                <a:cs typeface="Arial" panose="020B0604020202020204" pitchFamily="34" charset="0"/>
              </a:rPr>
              <a:t>We very often use lifts or elevators. There are a few guidelines those are mentioned within the elevator to be followed and taken care off so as to leverage the maximum benefit and prolonged service from the system.</a:t>
            </a:r>
          </a:p>
          <a:p>
            <a:endParaRPr lang="en-US" sz="1400" b="1" u="sng" dirty="0" smtClean="0">
              <a:solidFill>
                <a:srgbClr val="222222"/>
              </a:solidFill>
              <a:latin typeface="Arial" panose="020B0604020202020204" pitchFamily="34" charset="0"/>
              <a:cs typeface="Arial" panose="020B0604020202020204" pitchFamily="34" charset="0"/>
            </a:endParaRPr>
          </a:p>
          <a:p>
            <a:r>
              <a:rPr lang="en-US" sz="1400" b="1" u="sng" dirty="0" smtClean="0">
                <a:solidFill>
                  <a:srgbClr val="222222"/>
                </a:solidFill>
                <a:latin typeface="Arial" panose="020B0604020202020204" pitchFamily="34" charset="0"/>
                <a:cs typeface="Arial" panose="020B0604020202020204" pitchFamily="34" charset="0"/>
              </a:rPr>
              <a:t>Thus</a:t>
            </a:r>
            <a:r>
              <a:rPr lang="en-US" sz="1400" b="1" u="sng" dirty="0">
                <a:solidFill>
                  <a:srgbClr val="222222"/>
                </a:solidFill>
                <a:latin typeface="Arial" panose="020B0604020202020204" pitchFamily="34" charset="0"/>
                <a:cs typeface="Arial" panose="020B0604020202020204" pitchFamily="34" charset="0"/>
              </a:rPr>
              <a:t>, the users might have noticed the following guidelines:</a:t>
            </a:r>
          </a:p>
          <a:p>
            <a:pPr>
              <a:buFont typeface="Arial" panose="020B0604020202020204" pitchFamily="34" charset="0"/>
              <a:buChar char="•"/>
            </a:pPr>
            <a:r>
              <a:rPr lang="en-US" sz="1400" dirty="0">
                <a:solidFill>
                  <a:srgbClr val="222222"/>
                </a:solidFill>
                <a:latin typeface="Arial" panose="020B0604020202020204" pitchFamily="34" charset="0"/>
                <a:cs typeface="Arial" panose="020B0604020202020204" pitchFamily="34" charset="0"/>
              </a:rPr>
              <a:t>Keep a check on the maximum capacity of the elevator and do not get onto an elevator if the maximum capacity has reached.</a:t>
            </a:r>
          </a:p>
          <a:p>
            <a:pPr>
              <a:buFont typeface="Arial" panose="020B0604020202020204" pitchFamily="34" charset="0"/>
              <a:buChar char="•"/>
            </a:pPr>
            <a:r>
              <a:rPr lang="en-US" sz="1400" dirty="0">
                <a:solidFill>
                  <a:srgbClr val="222222"/>
                </a:solidFill>
                <a:latin typeface="Arial" panose="020B0604020202020204" pitchFamily="34" charset="0"/>
                <a:cs typeface="Arial" panose="020B0604020202020204" pitchFamily="34" charset="0"/>
              </a:rPr>
              <a:t>Press the alarm button in case of any emergency or trouble.</a:t>
            </a:r>
          </a:p>
          <a:p>
            <a:pPr>
              <a:buFont typeface="Arial" panose="020B0604020202020204" pitchFamily="34" charset="0"/>
              <a:buChar char="•"/>
            </a:pPr>
            <a:r>
              <a:rPr lang="en-US" sz="1400" dirty="0">
                <a:solidFill>
                  <a:srgbClr val="222222"/>
                </a:solidFill>
                <a:latin typeface="Arial" panose="020B0604020202020204" pitchFamily="34" charset="0"/>
                <a:cs typeface="Arial" panose="020B0604020202020204" pitchFamily="34" charset="0"/>
              </a:rPr>
              <a:t>Allow the passenger to get off the elevator if any before entering the elevator and stand clear off the doors.</a:t>
            </a:r>
          </a:p>
          <a:p>
            <a:pPr>
              <a:buFont typeface="Arial" panose="020B0604020202020204" pitchFamily="34" charset="0"/>
              <a:buChar char="•"/>
            </a:pPr>
            <a:r>
              <a:rPr lang="en-US" sz="1400" dirty="0">
                <a:solidFill>
                  <a:srgbClr val="222222"/>
                </a:solidFill>
                <a:latin typeface="Arial" panose="020B0604020202020204" pitchFamily="34" charset="0"/>
                <a:cs typeface="Arial" panose="020B0604020202020204" pitchFamily="34" charset="0"/>
              </a:rPr>
              <a:t>In case of fire in the building or if there is any haphazard situation, avoid the use of elevator.</a:t>
            </a:r>
          </a:p>
          <a:p>
            <a:pPr>
              <a:buFont typeface="Arial" panose="020B0604020202020204" pitchFamily="34" charset="0"/>
              <a:buChar char="•"/>
            </a:pPr>
            <a:r>
              <a:rPr lang="en-US" sz="1400" dirty="0">
                <a:solidFill>
                  <a:srgbClr val="222222"/>
                </a:solidFill>
                <a:latin typeface="Arial" panose="020B0604020202020204" pitchFamily="34" charset="0"/>
                <a:cs typeface="Arial" panose="020B0604020202020204" pitchFamily="34" charset="0"/>
              </a:rPr>
              <a:t>Do not play or jump inside the elevator.</a:t>
            </a:r>
          </a:p>
          <a:p>
            <a:pPr>
              <a:buFont typeface="Arial" panose="020B0604020202020204" pitchFamily="34" charset="0"/>
              <a:buChar char="•"/>
            </a:pPr>
            <a:r>
              <a:rPr lang="en-US" sz="1400" dirty="0">
                <a:solidFill>
                  <a:srgbClr val="222222"/>
                </a:solidFill>
                <a:latin typeface="Arial" panose="020B0604020202020204" pitchFamily="34" charset="0"/>
                <a:cs typeface="Arial" panose="020B0604020202020204" pitchFamily="34" charset="0"/>
              </a:rPr>
              <a:t>Do not smoke inside the elevator.</a:t>
            </a:r>
          </a:p>
          <a:p>
            <a:pPr>
              <a:buFont typeface="Arial" panose="020B0604020202020204" pitchFamily="34" charset="0"/>
              <a:buChar char="•"/>
            </a:pPr>
            <a:r>
              <a:rPr lang="en-US" sz="1400" dirty="0" smtClean="0">
                <a:solidFill>
                  <a:srgbClr val="222222"/>
                </a:solidFill>
                <a:latin typeface="Arial" panose="020B0604020202020204" pitchFamily="34" charset="0"/>
                <a:cs typeface="Arial" panose="020B0604020202020204" pitchFamily="34" charset="0"/>
              </a:rPr>
              <a:t>Call for the help/assistance if door doesn’t open or if the elevator doesn’t work at all. Do not try to open the doors forcefully.</a:t>
            </a:r>
          </a:p>
          <a:p>
            <a:endParaRPr lang="en-US" sz="1400" dirty="0">
              <a:solidFill>
                <a:srgbClr val="222222"/>
              </a:solidFill>
              <a:latin typeface="Arial" panose="020B0604020202020204" pitchFamily="34" charset="0"/>
              <a:cs typeface="Arial" panose="020B0604020202020204" pitchFamily="34" charset="0"/>
            </a:endParaRPr>
          </a:p>
          <a:p>
            <a:r>
              <a:rPr lang="en-US" sz="1400" dirty="0">
                <a:solidFill>
                  <a:srgbClr val="222222"/>
                </a:solidFill>
                <a:latin typeface="Arial" panose="020B0604020202020204" pitchFamily="34" charset="0"/>
                <a:cs typeface="Arial" panose="020B0604020202020204" pitchFamily="34" charset="0"/>
              </a:rPr>
              <a:t>There can be many more rules or sets of guidelines. Thus, these guidelines if followed, makes the system more beneficial, accessible, scalable and less troubled for the users</a:t>
            </a:r>
            <a:r>
              <a:rPr lang="en-US" sz="1400" dirty="0" smtClean="0">
                <a:solidFill>
                  <a:srgbClr val="222222"/>
                </a:solidFill>
                <a:latin typeface="Arial" panose="020B0604020202020204" pitchFamily="34" charset="0"/>
                <a:cs typeface="Arial" panose="020B0604020202020204" pitchFamily="34" charset="0"/>
              </a:rPr>
              <a:t>.</a:t>
            </a:r>
          </a:p>
          <a:p>
            <a:endParaRPr lang="en-US" sz="1400" b="0" i="0" dirty="0">
              <a:solidFill>
                <a:srgbClr val="222222"/>
              </a:solidFill>
              <a:effectLst/>
              <a:latin typeface="Arial" panose="020B0604020202020204" pitchFamily="34" charset="0"/>
              <a:cs typeface="Arial" panose="020B0604020202020204" pitchFamily="34" charset="0"/>
            </a:endParaRPr>
          </a:p>
          <a:p>
            <a:r>
              <a:rPr lang="en-US" sz="1500" dirty="0">
                <a:latin typeface="Arial" panose="020B0604020202020204" pitchFamily="34" charset="0"/>
                <a:cs typeface="Arial" panose="020B0604020202020204" pitchFamily="34" charset="0"/>
              </a:rPr>
              <a:t>Moreover, the need of a single and standard Test Automation Framework arises when you have a bunch of developers working on the different modules of the same application and when we want to avoid situations where each of the developer implements his/her approach towards automation.</a:t>
            </a:r>
          </a:p>
          <a:p>
            <a:r>
              <a:rPr lang="en-US" sz="1400" dirty="0"/>
              <a:t/>
            </a:r>
            <a:br>
              <a:rPr lang="en-US" sz="1400" dirty="0"/>
            </a:br>
            <a:endParaRPr lang="en-US" sz="1400" b="0" i="0" dirty="0">
              <a:solidFill>
                <a:srgbClr val="222222"/>
              </a:solidFill>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13.4-Introduction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762000"/>
            <a:ext cx="8835482" cy="4462760"/>
          </a:xfrm>
          <a:prstGeom prst="rect">
            <a:avLst/>
          </a:prstGeom>
        </p:spPr>
        <p:txBody>
          <a:bodyPr wrap="square">
            <a:spAutoFit/>
          </a:bodyPr>
          <a:lstStyle/>
          <a:p>
            <a:r>
              <a:rPr lang="en-US" b="1" u="sng" dirty="0"/>
              <a:t>Continuous Integration With </a:t>
            </a:r>
            <a:r>
              <a:rPr lang="en-US" b="1" u="sng" dirty="0" smtClean="0"/>
              <a:t>Jenkins</a:t>
            </a:r>
          </a:p>
          <a:p>
            <a:r>
              <a:rPr lang="en-US" sz="1400" dirty="0" smtClean="0"/>
              <a:t>Let us </a:t>
            </a:r>
            <a:r>
              <a:rPr lang="en-US" sz="1400" dirty="0"/>
              <a:t>imagine a scenario where the complete source code of the application was built and then deployed on test server for testing. It sounds like a perfect way to develop a software, but, this process has many flaws. I will try to explain them one by one</a:t>
            </a:r>
            <a:r>
              <a:rPr lang="en-US" sz="1400" dirty="0" smtClean="0"/>
              <a:t>:</a:t>
            </a:r>
          </a:p>
          <a:p>
            <a:endParaRPr lang="en-US" sz="1400" dirty="0"/>
          </a:p>
          <a:p>
            <a:pPr marL="342900" indent="-342900">
              <a:buFont typeface="+mj-lt"/>
              <a:buAutoNum type="arabicPeriod"/>
            </a:pPr>
            <a:r>
              <a:rPr lang="en-US" sz="1400" dirty="0"/>
              <a:t>Developers have to wait till the complete software is developed for the test results.</a:t>
            </a:r>
          </a:p>
          <a:p>
            <a:pPr marL="342900" indent="-342900">
              <a:buFont typeface="+mj-lt"/>
              <a:buAutoNum type="arabicPeriod"/>
            </a:pPr>
            <a:r>
              <a:rPr lang="en-US" sz="1400" dirty="0"/>
              <a:t>There is a high possibility that the test results might show multiple bugs. It was tough for developers to locate those bugs because they have to check the entire source code of the application.</a:t>
            </a:r>
          </a:p>
          <a:p>
            <a:pPr marL="342900" indent="-342900">
              <a:buFont typeface="+mj-lt"/>
              <a:buAutoNum type="arabicPeriod"/>
            </a:pPr>
            <a:r>
              <a:rPr lang="en-US" sz="1400" dirty="0"/>
              <a:t>It slows the software delivery process.</a:t>
            </a:r>
          </a:p>
          <a:p>
            <a:pPr marL="342900" indent="-342900">
              <a:buFont typeface="+mj-lt"/>
              <a:buAutoNum type="arabicPeriod"/>
            </a:pPr>
            <a:r>
              <a:rPr lang="en-US" sz="1400" dirty="0"/>
              <a:t>Continuous feedback pertaining to things like coding or architectural issues, build failures, test status and file release uploads was missing due to which the quality of software can go down.</a:t>
            </a:r>
          </a:p>
          <a:p>
            <a:pPr marL="342900" indent="-342900">
              <a:buFont typeface="+mj-lt"/>
              <a:buAutoNum type="arabicPeriod"/>
            </a:pPr>
            <a:r>
              <a:rPr lang="en-US" sz="1400" dirty="0"/>
              <a:t>The whole process was manual which increases the risk of frequent failure</a:t>
            </a:r>
            <a:r>
              <a:rPr lang="en-US" sz="1400" dirty="0" smtClean="0"/>
              <a:t>.</a:t>
            </a:r>
          </a:p>
          <a:p>
            <a:pPr marL="342900" indent="-342900">
              <a:buFont typeface="+mj-lt"/>
              <a:buAutoNum type="arabicPeriod"/>
            </a:pPr>
            <a:endParaRPr lang="en-US" sz="1400" dirty="0"/>
          </a:p>
          <a:p>
            <a:r>
              <a:rPr lang="en-US" sz="1400" dirty="0"/>
              <a:t>It is evident from the above stated problems that not only the software delivery process became slow but the quality of software also went down. This leads to customer dissatisfaction. So to overcome such a chaos there was a dire need for a system to exist where developers can continuously trigger a build and test for every change made in the source code. This is what CI is all about. Jenkins is the most mature CI tool available so let us see how Continuous Integration with Jenkins overcame the above shortcomings.</a:t>
            </a:r>
          </a:p>
          <a:p>
            <a:endParaRPr lang="en-US" sz="1400" u="sng" dirty="0" smtClean="0"/>
          </a:p>
          <a:p>
            <a:endParaRPr lang="en-US" sz="1400" u="sng" dirty="0"/>
          </a:p>
        </p:txBody>
      </p:sp>
    </p:spTree>
    <p:extLst>
      <p:ext uri="{BB962C8B-B14F-4D97-AF65-F5344CB8AC3E}">
        <p14:creationId xmlns:p14="http://schemas.microsoft.com/office/powerpoint/2010/main" val="4744178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13.4-Introduction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762000"/>
            <a:ext cx="8835482" cy="1138773"/>
          </a:xfrm>
          <a:prstGeom prst="rect">
            <a:avLst/>
          </a:prstGeom>
        </p:spPr>
        <p:txBody>
          <a:bodyPr wrap="square">
            <a:spAutoFit/>
          </a:bodyPr>
          <a:lstStyle/>
          <a:p>
            <a:r>
              <a:rPr lang="en-US" b="1" u="sng" dirty="0"/>
              <a:t>Continuous Integration With </a:t>
            </a:r>
            <a:r>
              <a:rPr lang="en-US" b="1" u="sng" dirty="0" smtClean="0"/>
              <a:t>Jenkins</a:t>
            </a:r>
          </a:p>
          <a:p>
            <a:endParaRPr lang="en-US" sz="1400" b="1" u="sng" dirty="0"/>
          </a:p>
          <a:p>
            <a:r>
              <a:rPr lang="en-US" dirty="0"/>
              <a:t>A</a:t>
            </a:r>
            <a:r>
              <a:rPr lang="en-US" dirty="0" smtClean="0"/>
              <a:t> </a:t>
            </a:r>
            <a:r>
              <a:rPr lang="en-US" dirty="0"/>
              <a:t>generic flow diagram of Continuous Integration with Jenkins so that it becomes self explanatory, how Jenkins overcomes the above shortcomings:</a:t>
            </a:r>
            <a:endParaRPr lang="en-US" sz="1400" u="sng" dirty="0"/>
          </a:p>
        </p:txBody>
      </p:sp>
      <p:pic>
        <p:nvPicPr>
          <p:cNvPr id="14340" name="Picture 4" descr="Jenkins Standalone Architecture - What is Jenkin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040723"/>
            <a:ext cx="8534400" cy="3985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2649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13.4-Introduction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579820"/>
            <a:ext cx="8835482" cy="2893100"/>
          </a:xfrm>
          <a:prstGeom prst="rect">
            <a:avLst/>
          </a:prstGeom>
        </p:spPr>
        <p:txBody>
          <a:bodyPr wrap="square">
            <a:spAutoFit/>
          </a:bodyPr>
          <a:lstStyle/>
          <a:p>
            <a:r>
              <a:rPr lang="en-US" sz="1400" dirty="0" smtClean="0"/>
              <a:t>The </a:t>
            </a:r>
            <a:r>
              <a:rPr lang="en-US" sz="1400" dirty="0"/>
              <a:t>above diagram is depicting the following functions</a:t>
            </a:r>
            <a:r>
              <a:rPr lang="en-US" sz="1400" dirty="0" smtClean="0"/>
              <a:t>:</a:t>
            </a:r>
          </a:p>
          <a:p>
            <a:endParaRPr lang="en-US" sz="1400" dirty="0"/>
          </a:p>
          <a:p>
            <a:pPr marL="342900" indent="-342900">
              <a:buFont typeface="+mj-lt"/>
              <a:buAutoNum type="arabicPeriod"/>
            </a:pPr>
            <a:r>
              <a:rPr lang="en-US" sz="1400" dirty="0"/>
              <a:t>First, a developer commits the code to the source code repository. Meanwhile, the Jenkins server checks the repository at regular intervals for changes.</a:t>
            </a:r>
          </a:p>
          <a:p>
            <a:pPr marL="342900" indent="-342900">
              <a:buFont typeface="+mj-lt"/>
              <a:buAutoNum type="arabicPeriod"/>
            </a:pPr>
            <a:r>
              <a:rPr lang="en-US" sz="1400" dirty="0"/>
              <a:t>Soon after a commit occurs, the Jenkins server detects the changes that have occurred in the source code repository. Jenkins will pull those changes and will start preparing a new build.</a:t>
            </a:r>
          </a:p>
          <a:p>
            <a:pPr marL="342900" indent="-342900">
              <a:buFont typeface="+mj-lt"/>
              <a:buAutoNum type="arabicPeriod"/>
            </a:pPr>
            <a:r>
              <a:rPr lang="en-US" sz="1400" dirty="0"/>
              <a:t>If the build fails, then the concerned team will be notified.</a:t>
            </a:r>
          </a:p>
          <a:p>
            <a:pPr marL="342900" indent="-342900">
              <a:buFont typeface="+mj-lt"/>
              <a:buAutoNum type="arabicPeriod"/>
            </a:pPr>
            <a:r>
              <a:rPr lang="en-US" sz="1400" dirty="0"/>
              <a:t>If built is successful, then Jenkins deploys the built in the test server.</a:t>
            </a:r>
          </a:p>
          <a:p>
            <a:pPr marL="342900" indent="-342900">
              <a:buFont typeface="+mj-lt"/>
              <a:buAutoNum type="arabicPeriod"/>
            </a:pPr>
            <a:r>
              <a:rPr lang="en-US" sz="1400" dirty="0"/>
              <a:t>After testing, Jenkins generates a feedback and then notifies the developers about the build and test results.</a:t>
            </a:r>
          </a:p>
          <a:p>
            <a:pPr marL="342900" indent="-342900">
              <a:buFont typeface="+mj-lt"/>
              <a:buAutoNum type="arabicPeriod"/>
            </a:pPr>
            <a:r>
              <a:rPr lang="en-US" sz="1400" dirty="0"/>
              <a:t>It will continue to check the  source code repository for changes made in the source code and the whole process keeps on repeating.</a:t>
            </a:r>
          </a:p>
          <a:p>
            <a:r>
              <a:rPr lang="en-US" sz="1400" dirty="0" smtClean="0"/>
              <a:t>You </a:t>
            </a:r>
            <a:r>
              <a:rPr lang="en-US" sz="1400" dirty="0"/>
              <a:t>now know how Jenkins overcomes the traditional SDLC shortcomings. The table below shows the comparison between “Before and After Jenkins</a:t>
            </a:r>
            <a:r>
              <a:rPr lang="en-US" sz="1400" dirty="0" smtClean="0"/>
              <a:t>”.</a:t>
            </a:r>
            <a:endParaRPr lang="en-US" sz="1400" u="sng" dirty="0"/>
          </a:p>
        </p:txBody>
      </p:sp>
      <p:graphicFrame>
        <p:nvGraphicFramePr>
          <p:cNvPr id="7" name="Table 6"/>
          <p:cNvGraphicFramePr>
            <a:graphicFrameLocks noGrp="1"/>
          </p:cNvGraphicFramePr>
          <p:nvPr/>
        </p:nvGraphicFramePr>
        <p:xfrm>
          <a:off x="76200" y="3794179"/>
          <a:ext cx="8835482" cy="2911421"/>
        </p:xfrm>
        <a:graphic>
          <a:graphicData uri="http://schemas.openxmlformats.org/drawingml/2006/table">
            <a:tbl>
              <a:tblPr>
                <a:tableStyleId>{3C2FFA5D-87B4-456A-9821-1D502468CF0F}</a:tableStyleId>
              </a:tblPr>
              <a:tblGrid>
                <a:gridCol w="4383846">
                  <a:extLst>
                    <a:ext uri="{9D8B030D-6E8A-4147-A177-3AD203B41FA5}">
                      <a16:colId xmlns:a16="http://schemas.microsoft.com/office/drawing/2014/main" val="540780216"/>
                    </a:ext>
                  </a:extLst>
                </a:gridCol>
                <a:gridCol w="4451636">
                  <a:extLst>
                    <a:ext uri="{9D8B030D-6E8A-4147-A177-3AD203B41FA5}">
                      <a16:colId xmlns:a16="http://schemas.microsoft.com/office/drawing/2014/main" val="1123667395"/>
                    </a:ext>
                  </a:extLst>
                </a:gridCol>
              </a:tblGrid>
              <a:tr h="254702">
                <a:tc>
                  <a:txBody>
                    <a:bodyPr/>
                    <a:lstStyle/>
                    <a:p>
                      <a:pPr algn="just"/>
                      <a:r>
                        <a:rPr lang="en-US" sz="1200" dirty="0">
                          <a:effectLst/>
                        </a:rPr>
                        <a:t> Before Jenkins</a:t>
                      </a:r>
                    </a:p>
                  </a:txBody>
                  <a:tcPr marL="43821" marR="43821" marT="43821" marB="43821" anchor="ctr"/>
                </a:tc>
                <a:tc>
                  <a:txBody>
                    <a:bodyPr/>
                    <a:lstStyle/>
                    <a:p>
                      <a:pPr algn="just"/>
                      <a:r>
                        <a:rPr lang="en-US" sz="1200">
                          <a:effectLst/>
                        </a:rPr>
                        <a:t>  After Jenkins</a:t>
                      </a:r>
                    </a:p>
                  </a:txBody>
                  <a:tcPr marL="43821" marR="43821" marT="43821" marB="43821" anchor="ctr"/>
                </a:tc>
                <a:extLst>
                  <a:ext uri="{0D108BD9-81ED-4DB2-BD59-A6C34878D82A}">
                    <a16:rowId xmlns:a16="http://schemas.microsoft.com/office/drawing/2014/main" val="1129728254"/>
                  </a:ext>
                </a:extLst>
              </a:tr>
              <a:tr h="1172112">
                <a:tc>
                  <a:txBody>
                    <a:bodyPr/>
                    <a:lstStyle/>
                    <a:p>
                      <a:pPr algn="just"/>
                      <a:r>
                        <a:rPr lang="en-US" sz="1200" dirty="0">
                          <a:effectLst/>
                        </a:rPr>
                        <a:t>The entire source code was built and then tested. Locating and fixing bugs in the event of build and test failure was difficult and time consuming, which in turn slows the software delivery process.</a:t>
                      </a:r>
                    </a:p>
                  </a:txBody>
                  <a:tcPr marL="87642" marR="87642" marT="87642" marB="87642" anchor="ctr"/>
                </a:tc>
                <a:tc>
                  <a:txBody>
                    <a:bodyPr/>
                    <a:lstStyle/>
                    <a:p>
                      <a:pPr algn="just"/>
                      <a:r>
                        <a:rPr lang="en-US" sz="1200">
                          <a:effectLst/>
                        </a:rPr>
                        <a:t>Every commit made in the source code is built and tested. So, instead of checking the entire source code developers only need to focus on a particular commit. This leads to frequent new software releases.</a:t>
                      </a:r>
                    </a:p>
                  </a:txBody>
                  <a:tcPr marL="87642" marR="87642" marT="87642" marB="87642" anchor="ctr"/>
                </a:tc>
                <a:extLst>
                  <a:ext uri="{0D108BD9-81ED-4DB2-BD59-A6C34878D82A}">
                    <a16:rowId xmlns:a16="http://schemas.microsoft.com/office/drawing/2014/main" val="1347724849"/>
                  </a:ext>
                </a:extLst>
              </a:tr>
              <a:tr h="646850">
                <a:tc>
                  <a:txBody>
                    <a:bodyPr/>
                    <a:lstStyle/>
                    <a:p>
                      <a:pPr algn="just"/>
                      <a:r>
                        <a:rPr lang="en-US" sz="1200" dirty="0">
                          <a:effectLst/>
                        </a:rPr>
                        <a:t>Developers have to wait for test results</a:t>
                      </a:r>
                    </a:p>
                  </a:txBody>
                  <a:tcPr marL="87642" marR="87642" marT="87642" marB="87642" anchor="ctr"/>
                </a:tc>
                <a:tc>
                  <a:txBody>
                    <a:bodyPr/>
                    <a:lstStyle/>
                    <a:p>
                      <a:pPr algn="just"/>
                      <a:r>
                        <a:rPr lang="en-US" sz="1200">
                          <a:effectLst/>
                        </a:rPr>
                        <a:t>Developers know the test result of every commit made in the source code on the run.</a:t>
                      </a:r>
                    </a:p>
                  </a:txBody>
                  <a:tcPr marL="87642" marR="87642" marT="87642" marB="87642" anchor="ctr"/>
                </a:tc>
                <a:extLst>
                  <a:ext uri="{0D108BD9-81ED-4DB2-BD59-A6C34878D82A}">
                    <a16:rowId xmlns:a16="http://schemas.microsoft.com/office/drawing/2014/main" val="4092967903"/>
                  </a:ext>
                </a:extLst>
              </a:tr>
              <a:tr h="821937">
                <a:tc>
                  <a:txBody>
                    <a:bodyPr/>
                    <a:lstStyle/>
                    <a:p>
                      <a:pPr algn="just"/>
                      <a:r>
                        <a:rPr lang="en-US" sz="1200" dirty="0">
                          <a:effectLst/>
                        </a:rPr>
                        <a:t>The whole process is manual</a:t>
                      </a:r>
                    </a:p>
                  </a:txBody>
                  <a:tcPr marL="87642" marR="87642" marT="87642" marB="87642" anchor="ctr"/>
                </a:tc>
                <a:tc>
                  <a:txBody>
                    <a:bodyPr/>
                    <a:lstStyle/>
                    <a:p>
                      <a:pPr algn="just"/>
                      <a:r>
                        <a:rPr lang="en-US" sz="1200" dirty="0">
                          <a:effectLst/>
                        </a:rPr>
                        <a:t>You only need to commit changes to the source code and Jenkins will automate the rest of the process for you</a:t>
                      </a:r>
                    </a:p>
                  </a:txBody>
                  <a:tcPr marL="87642" marR="87642" marT="87642" marB="87642" anchor="ctr"/>
                </a:tc>
                <a:extLst>
                  <a:ext uri="{0D108BD9-81ED-4DB2-BD59-A6C34878D82A}">
                    <a16:rowId xmlns:a16="http://schemas.microsoft.com/office/drawing/2014/main" val="391277672"/>
                  </a:ext>
                </a:extLst>
              </a:tr>
            </a:tbl>
          </a:graphicData>
        </a:graphic>
      </p:graphicFrame>
    </p:spTree>
    <p:extLst>
      <p:ext uri="{BB962C8B-B14F-4D97-AF65-F5344CB8AC3E}">
        <p14:creationId xmlns:p14="http://schemas.microsoft.com/office/powerpoint/2010/main" val="35210104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2800" b="1" u="sng" dirty="0" smtClean="0"/>
              <a:t>13.4-Introduction </a:t>
            </a:r>
            <a:r>
              <a:rPr lang="en-US" sz="2800" b="1" u="sng" dirty="0"/>
              <a:t>to </a:t>
            </a:r>
            <a:r>
              <a:rPr lang="en-US" sz="2800" b="1" u="sng" dirty="0" smtClean="0"/>
              <a:t>Continues Integration</a:t>
            </a:r>
            <a:endParaRPr lang="en-US" sz="3000" b="1" u="sng" dirty="0"/>
          </a:p>
        </p:txBody>
      </p:sp>
      <p:sp>
        <p:nvSpPr>
          <p:cNvPr id="3" name="Rectangle 2"/>
          <p:cNvSpPr/>
          <p:nvPr/>
        </p:nvSpPr>
        <p:spPr>
          <a:xfrm>
            <a:off x="76200" y="564952"/>
            <a:ext cx="8991600" cy="738664"/>
          </a:xfrm>
          <a:prstGeom prst="rect">
            <a:avLst/>
          </a:prstGeom>
        </p:spPr>
        <p:txBody>
          <a:bodyPr wrap="square">
            <a:spAutoFit/>
          </a:bodyPr>
          <a:lstStyle/>
          <a:p>
            <a:endParaRPr lang="en-US" sz="1400" dirty="0"/>
          </a:p>
          <a:p>
            <a:r>
              <a:rPr lang="en-US" sz="1400" dirty="0"/>
              <a:t/>
            </a:r>
            <a:br>
              <a:rPr lang="en-US" sz="1400" dirty="0"/>
            </a:br>
            <a:endParaRPr lang="en-US" sz="1400" dirty="0"/>
          </a:p>
        </p:txBody>
      </p:sp>
      <p:sp>
        <p:nvSpPr>
          <p:cNvPr id="6" name="Rectangle 5"/>
          <p:cNvSpPr/>
          <p:nvPr/>
        </p:nvSpPr>
        <p:spPr>
          <a:xfrm>
            <a:off x="76200" y="762000"/>
            <a:ext cx="8835482" cy="6124754"/>
          </a:xfrm>
          <a:prstGeom prst="rect">
            <a:avLst/>
          </a:prstGeom>
        </p:spPr>
        <p:txBody>
          <a:bodyPr wrap="square">
            <a:spAutoFit/>
          </a:bodyPr>
          <a:lstStyle/>
          <a:p>
            <a:r>
              <a:rPr lang="en-US" sz="1400" b="1" i="1" u="sng" dirty="0"/>
              <a:t>Steps to install </a:t>
            </a:r>
            <a:r>
              <a:rPr lang="en-US" sz="1400" b="1" i="1" u="sng" dirty="0" smtClean="0"/>
              <a:t>Jenkins</a:t>
            </a:r>
          </a:p>
          <a:p>
            <a:endParaRPr lang="en-US" sz="1400" b="1" i="1" u="sng" dirty="0"/>
          </a:p>
          <a:p>
            <a:r>
              <a:rPr lang="en-US" sz="1400" b="1" i="1" u="sng" dirty="0">
                <a:hlinkClick r:id="rId2"/>
              </a:rPr>
              <a:t>https://</a:t>
            </a:r>
            <a:r>
              <a:rPr lang="en-US" sz="1400" b="1" i="1" u="sng" dirty="0" smtClean="0">
                <a:hlinkClick r:id="rId2"/>
              </a:rPr>
              <a:t>www.guru99.com/maven-jenkins-with-selenium-complete-tutorial.html</a:t>
            </a:r>
            <a:endParaRPr lang="en-US" sz="1400" b="1" i="1" u="sng" dirty="0" smtClean="0"/>
          </a:p>
          <a:p>
            <a:endParaRPr lang="en-US" sz="1400" b="1" i="1" u="sng" dirty="0"/>
          </a:p>
          <a:p>
            <a:r>
              <a:rPr lang="en-US" sz="1400" i="1" dirty="0"/>
              <a:t>Step 1) Go to http://jenkins-ci.org/and download correct package for your OS. Install Jenkins.</a:t>
            </a:r>
          </a:p>
          <a:p>
            <a:r>
              <a:rPr lang="en-US" sz="1400" i="1" dirty="0"/>
              <a:t>Step 2) Unzip Jenkins to specified folder. Run exe file as shown in zip.</a:t>
            </a:r>
          </a:p>
          <a:p>
            <a:r>
              <a:rPr lang="en-US" sz="1400" i="1" dirty="0"/>
              <a:t>Step 3) In Jenkins 1.607 Setup window click on Next button.</a:t>
            </a:r>
          </a:p>
          <a:p>
            <a:r>
              <a:rPr lang="en-US" sz="1400" i="1" dirty="0"/>
              <a:t>Step 4) Once installation is done, navigate to the Jenkins Dashboard (http://localhost:8080 by default) in the browser window.</a:t>
            </a:r>
          </a:p>
          <a:p>
            <a:r>
              <a:rPr lang="en-US" sz="1400" i="1" dirty="0"/>
              <a:t>Step 6) Click on the New Item link to create a CI job.</a:t>
            </a:r>
          </a:p>
          <a:p>
            <a:r>
              <a:rPr lang="en-US" sz="1400" i="1" dirty="0"/>
              <a:t>Step 7) Select the Maven project radio button as shown.</a:t>
            </a:r>
          </a:p>
          <a:p>
            <a:r>
              <a:rPr lang="en-US" sz="1400" i="1" dirty="0"/>
              <a:t>Step 6) Click on OK button. A new job with name "</a:t>
            </a:r>
            <a:r>
              <a:rPr lang="en-US" sz="1400" i="1" dirty="0" err="1"/>
              <a:t>WebdriverTest</a:t>
            </a:r>
            <a:r>
              <a:rPr lang="en-US" sz="1400" i="1" dirty="0"/>
              <a:t>" is created in Jenkins Dashboard.</a:t>
            </a:r>
          </a:p>
          <a:p>
            <a:r>
              <a:rPr lang="en-US" sz="1400" i="1" dirty="0"/>
              <a:t>Step 7) Go to Manage Jenkins =&gt; Configure System as shown.</a:t>
            </a:r>
          </a:p>
          <a:p>
            <a:r>
              <a:rPr lang="en-US" sz="1400" i="1" dirty="0"/>
              <a:t>Step 8) Go to the Build section of new job.</a:t>
            </a:r>
          </a:p>
          <a:p>
            <a:r>
              <a:rPr lang="en-US" sz="1400" i="1" dirty="0"/>
              <a:t>	In the Root POM textbox, enter full path to pom.xml</a:t>
            </a:r>
          </a:p>
          <a:p>
            <a:r>
              <a:rPr lang="en-US" sz="1400" i="1" dirty="0"/>
              <a:t>	In Goals and options section, enter "clean test"</a:t>
            </a:r>
          </a:p>
          <a:p>
            <a:endParaRPr lang="en-US" sz="1400" i="1" dirty="0"/>
          </a:p>
          <a:p>
            <a:r>
              <a:rPr lang="en-US" sz="1400" i="1" dirty="0"/>
              <a:t>Step 9) Click on Apply button.</a:t>
            </a:r>
          </a:p>
          <a:p>
            <a:r>
              <a:rPr lang="en-US" sz="1400" i="1" dirty="0"/>
              <a:t>Step 10) On the </a:t>
            </a:r>
            <a:r>
              <a:rPr lang="en-US" sz="1400" i="1" dirty="0" err="1"/>
              <a:t>WebdriverTest</a:t>
            </a:r>
            <a:r>
              <a:rPr lang="en-US" sz="1400" i="1" dirty="0"/>
              <a:t> project page, click on the Build Now link.</a:t>
            </a:r>
          </a:p>
          <a:p>
            <a:endParaRPr lang="en-US" sz="1400" i="1" dirty="0"/>
          </a:p>
          <a:p>
            <a:r>
              <a:rPr lang="en-US" sz="1400" i="1" dirty="0"/>
              <a:t>Step 11) Once the build process is completed, in Jenkins Dashboard click on the </a:t>
            </a:r>
            <a:r>
              <a:rPr lang="en-US" sz="1400" i="1" dirty="0" err="1"/>
              <a:t>WebdriverTest</a:t>
            </a:r>
            <a:r>
              <a:rPr lang="en-US" sz="1400" i="1" dirty="0"/>
              <a:t> project</a:t>
            </a:r>
          </a:p>
          <a:p>
            <a:endParaRPr lang="en-US" sz="1400" i="1" dirty="0"/>
          </a:p>
          <a:p>
            <a:r>
              <a:rPr lang="en-US" sz="1400" i="1" dirty="0"/>
              <a:t>Step 12) The </a:t>
            </a:r>
            <a:r>
              <a:rPr lang="en-US" sz="1400" i="1" dirty="0" err="1"/>
              <a:t>WebdriverTest</a:t>
            </a:r>
            <a:r>
              <a:rPr lang="en-US" sz="1400" i="1" dirty="0"/>
              <a:t> project page displays the build history and links to the results as shown in the following screenshot:</a:t>
            </a:r>
          </a:p>
          <a:p>
            <a:endParaRPr lang="en-US" sz="1400" i="1" dirty="0"/>
          </a:p>
          <a:p>
            <a:r>
              <a:rPr lang="en-US" sz="1400" i="1" dirty="0"/>
              <a:t>Step 13) Click on the "Latest Test Result" link to view the test results as shown in the following screenshot:</a:t>
            </a:r>
          </a:p>
          <a:p>
            <a:endParaRPr lang="en-US" sz="1400" i="1" dirty="0"/>
          </a:p>
          <a:p>
            <a:r>
              <a:rPr lang="en-US" sz="1400" i="1" dirty="0"/>
              <a:t>Step 14). Select specific build, and you will see the current status by clicking on "console output</a:t>
            </a:r>
            <a:r>
              <a:rPr lang="en-US" sz="1400" i="1" dirty="0" smtClean="0"/>
              <a:t>".</a:t>
            </a:r>
            <a:endParaRPr lang="en-US" sz="1400" i="1" dirty="0"/>
          </a:p>
        </p:txBody>
      </p:sp>
    </p:spTree>
    <p:extLst>
      <p:ext uri="{BB962C8B-B14F-4D97-AF65-F5344CB8AC3E}">
        <p14:creationId xmlns:p14="http://schemas.microsoft.com/office/powerpoint/2010/main" val="2863829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12.2-</a:t>
            </a:r>
            <a:r>
              <a:rPr lang="en-US" sz="3200" b="1" u="sng" dirty="0" smtClean="0"/>
              <a:t>Automation Framework</a:t>
            </a:r>
            <a:endParaRPr lang="en-US" sz="3000" b="1" u="sng" dirty="0"/>
          </a:p>
        </p:txBody>
      </p:sp>
      <p:sp>
        <p:nvSpPr>
          <p:cNvPr id="3" name="Rectangle 2"/>
          <p:cNvSpPr/>
          <p:nvPr/>
        </p:nvSpPr>
        <p:spPr>
          <a:xfrm>
            <a:off x="76200" y="564952"/>
            <a:ext cx="8991600" cy="2139047"/>
          </a:xfrm>
          <a:prstGeom prst="rect">
            <a:avLst/>
          </a:prstGeom>
        </p:spPr>
        <p:txBody>
          <a:bodyPr wrap="square">
            <a:spAutoFit/>
          </a:bodyPr>
          <a:lstStyle/>
          <a:p>
            <a:r>
              <a:rPr lang="en-US" sz="1500" b="1" dirty="0">
                <a:latin typeface="Arial" panose="020B0604020202020204" pitchFamily="34" charset="0"/>
                <a:cs typeface="Arial" panose="020B0604020202020204" pitchFamily="34" charset="0"/>
              </a:rPr>
              <a:t>Advantage of Test Automation framework</a:t>
            </a:r>
            <a:endParaRPr lang="en-US" sz="15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500" dirty="0">
                <a:latin typeface="Arial" panose="020B0604020202020204" pitchFamily="34" charset="0"/>
                <a:cs typeface="Arial" panose="020B0604020202020204" pitchFamily="34" charset="0"/>
              </a:rPr>
              <a:t>Reusability of code</a:t>
            </a:r>
          </a:p>
          <a:p>
            <a:pPr marL="742950" lvl="1" indent="-285750">
              <a:buFont typeface="Arial" panose="020B0604020202020204" pitchFamily="34" charset="0"/>
              <a:buChar char="•"/>
            </a:pPr>
            <a:r>
              <a:rPr lang="en-US" sz="1500" dirty="0">
                <a:latin typeface="Arial" panose="020B0604020202020204" pitchFamily="34" charset="0"/>
                <a:cs typeface="Arial" panose="020B0604020202020204" pitchFamily="34" charset="0"/>
              </a:rPr>
              <a:t>Maximum coverage</a:t>
            </a:r>
          </a:p>
          <a:p>
            <a:pPr marL="742950" lvl="1" indent="-285750">
              <a:buFont typeface="Arial" panose="020B0604020202020204" pitchFamily="34" charset="0"/>
              <a:buChar char="•"/>
            </a:pPr>
            <a:r>
              <a:rPr lang="en-US" sz="1500" dirty="0">
                <a:latin typeface="Arial" panose="020B0604020202020204" pitchFamily="34" charset="0"/>
                <a:cs typeface="Arial" panose="020B0604020202020204" pitchFamily="34" charset="0"/>
              </a:rPr>
              <a:t>Recovery scenario</a:t>
            </a:r>
          </a:p>
          <a:p>
            <a:pPr marL="742950" lvl="1" indent="-285750">
              <a:buFont typeface="Arial" panose="020B0604020202020204" pitchFamily="34" charset="0"/>
              <a:buChar char="•"/>
            </a:pPr>
            <a:r>
              <a:rPr lang="en-US" sz="1500" dirty="0">
                <a:latin typeface="Arial" panose="020B0604020202020204" pitchFamily="34" charset="0"/>
                <a:cs typeface="Arial" panose="020B0604020202020204" pitchFamily="34" charset="0"/>
              </a:rPr>
              <a:t>Low cost maintenance</a:t>
            </a:r>
          </a:p>
          <a:p>
            <a:pPr marL="742950" lvl="1" indent="-285750">
              <a:buFont typeface="Arial" panose="020B0604020202020204" pitchFamily="34" charset="0"/>
              <a:buChar char="•"/>
            </a:pPr>
            <a:r>
              <a:rPr lang="en-US" sz="1500" dirty="0">
                <a:latin typeface="Arial" panose="020B0604020202020204" pitchFamily="34" charset="0"/>
                <a:cs typeface="Arial" panose="020B0604020202020204" pitchFamily="34" charset="0"/>
              </a:rPr>
              <a:t>Minimal manual intervention</a:t>
            </a:r>
          </a:p>
          <a:p>
            <a:pPr marL="742950" lvl="1" indent="-285750">
              <a:buFont typeface="Arial" panose="020B0604020202020204" pitchFamily="34" charset="0"/>
              <a:buChar char="•"/>
            </a:pPr>
            <a:r>
              <a:rPr lang="en-US" sz="1500" dirty="0">
                <a:latin typeface="Arial" panose="020B0604020202020204" pitchFamily="34" charset="0"/>
                <a:cs typeface="Arial" panose="020B0604020202020204" pitchFamily="34" charset="0"/>
              </a:rPr>
              <a:t>Easy Reporting</a:t>
            </a:r>
          </a:p>
          <a:p>
            <a:endParaRPr lang="en-US" sz="1400" b="0" i="0" dirty="0" smtClean="0">
              <a:solidFill>
                <a:srgbClr val="222222"/>
              </a:solidFill>
              <a:effectLst/>
              <a:latin typeface="Arial" panose="020B0604020202020204" pitchFamily="34" charset="0"/>
              <a:cs typeface="Arial" panose="020B0604020202020204" pitchFamily="34" charset="0"/>
            </a:endParaRPr>
          </a:p>
          <a:p>
            <a:r>
              <a:rPr lang="en-US" sz="1400" b="1" u="sng" dirty="0" smtClean="0">
                <a:solidFill>
                  <a:srgbClr val="222222"/>
                </a:solidFill>
                <a:latin typeface="Arial" panose="020B0604020202020204" pitchFamily="34" charset="0"/>
                <a:cs typeface="Arial" panose="020B0604020202020204" pitchFamily="34" charset="0"/>
              </a:rPr>
              <a:t>Generic Automation Framework Architecture</a:t>
            </a:r>
            <a:endParaRPr lang="en-US" sz="1400" b="1" i="0" u="sng" dirty="0">
              <a:solidFill>
                <a:srgbClr val="222222"/>
              </a:solidFill>
              <a:effectLst/>
              <a:latin typeface="Arial" panose="020B0604020202020204" pitchFamily="34" charset="0"/>
              <a:cs typeface="Arial" panose="020B0604020202020204" pitchFamily="34" charset="0"/>
            </a:endParaRPr>
          </a:p>
        </p:txBody>
      </p:sp>
      <p:pic>
        <p:nvPicPr>
          <p:cNvPr id="1026" name="Picture 2" descr="संबंधित चित्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819400"/>
            <a:ext cx="86868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7156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12.3-</a:t>
            </a:r>
            <a:r>
              <a:rPr lang="en-US" sz="3200" b="1" u="sng" dirty="0" smtClean="0"/>
              <a:t>Automation Framework</a:t>
            </a:r>
            <a:endParaRPr lang="en-US" sz="3000" b="1" u="sng" dirty="0"/>
          </a:p>
        </p:txBody>
      </p:sp>
      <p:sp>
        <p:nvSpPr>
          <p:cNvPr id="3" name="Rectangle 2"/>
          <p:cNvSpPr/>
          <p:nvPr/>
        </p:nvSpPr>
        <p:spPr>
          <a:xfrm>
            <a:off x="76200" y="564952"/>
            <a:ext cx="8991600" cy="3954929"/>
          </a:xfrm>
          <a:prstGeom prst="rect">
            <a:avLst/>
          </a:prstGeom>
        </p:spPr>
        <p:txBody>
          <a:bodyPr wrap="square">
            <a:spAutoFit/>
          </a:bodyPr>
          <a:lstStyle/>
          <a:p>
            <a:endParaRPr lang="en-US" sz="1400" b="1" dirty="0" smtClean="0">
              <a:solidFill>
                <a:srgbClr val="000000"/>
              </a:solidFill>
              <a:latin typeface="Arial" panose="020B0604020202020204" pitchFamily="34" charset="0"/>
              <a:cs typeface="Arial" panose="020B0604020202020204" pitchFamily="34" charset="0"/>
            </a:endParaRPr>
          </a:p>
          <a:p>
            <a:r>
              <a:rPr lang="en-US" sz="1500" b="1" u="sng" dirty="0" smtClean="0">
                <a:solidFill>
                  <a:srgbClr val="000000"/>
                </a:solidFill>
                <a:latin typeface="Arial" panose="020B0604020202020204" pitchFamily="34" charset="0"/>
                <a:cs typeface="Arial" panose="020B0604020202020204" pitchFamily="34" charset="0"/>
              </a:rPr>
              <a:t>Different kind of Automation Framework</a:t>
            </a:r>
          </a:p>
          <a:p>
            <a:endParaRPr lang="en-US" sz="1400" b="1" dirty="0">
              <a:solidFill>
                <a:srgbClr val="000000"/>
              </a:solidFill>
              <a:latin typeface="Arial" panose="020B0604020202020204" pitchFamily="34" charset="0"/>
              <a:cs typeface="Arial" panose="020B0604020202020204" pitchFamily="34" charset="0"/>
            </a:endParaRPr>
          </a:p>
          <a:p>
            <a:pPr lvl="2"/>
            <a:r>
              <a:rPr lang="en-US" sz="1600" dirty="0" smtClean="0"/>
              <a:t>1-Data-Driven </a:t>
            </a:r>
            <a:r>
              <a:rPr lang="en-US" sz="1600" dirty="0"/>
              <a:t>Framework</a:t>
            </a:r>
          </a:p>
          <a:p>
            <a:pPr lvl="2"/>
            <a:r>
              <a:rPr lang="en-US" sz="1600" dirty="0" smtClean="0"/>
              <a:t>2-Keyword </a:t>
            </a:r>
            <a:r>
              <a:rPr lang="en-US" sz="1600" dirty="0"/>
              <a:t>Driven Framework</a:t>
            </a:r>
          </a:p>
          <a:p>
            <a:pPr lvl="2"/>
            <a:r>
              <a:rPr lang="en-US" sz="1600" dirty="0" smtClean="0"/>
              <a:t>3-Hybird </a:t>
            </a:r>
            <a:r>
              <a:rPr lang="en-US" sz="1600" dirty="0"/>
              <a:t>Framework</a:t>
            </a:r>
          </a:p>
          <a:p>
            <a:pPr lvl="2"/>
            <a:r>
              <a:rPr lang="en-US" sz="1600" dirty="0" smtClean="0"/>
              <a:t>4-Page-Object </a:t>
            </a:r>
            <a:r>
              <a:rPr lang="en-US" sz="1600" dirty="0"/>
              <a:t>Framework</a:t>
            </a:r>
          </a:p>
          <a:p>
            <a:pPr lvl="2"/>
            <a:r>
              <a:rPr lang="en-US" sz="1600" dirty="0" smtClean="0"/>
              <a:t>5-BBD </a:t>
            </a:r>
            <a:r>
              <a:rPr lang="en-US" sz="1600" dirty="0"/>
              <a:t>Framework (Cucumber)</a:t>
            </a:r>
            <a:endParaRPr lang="en-IN" sz="1600" dirty="0"/>
          </a:p>
          <a:p>
            <a:endParaRPr lang="en-US" sz="1400" b="1" dirty="0">
              <a:solidFill>
                <a:srgbClr val="000000"/>
              </a:solidFill>
              <a:latin typeface="Arial" panose="020B0604020202020204" pitchFamily="34" charset="0"/>
              <a:cs typeface="Arial" panose="020B0604020202020204" pitchFamily="34" charset="0"/>
            </a:endParaRPr>
          </a:p>
          <a:p>
            <a:pPr marL="0" lvl="2" algn="ctr"/>
            <a:r>
              <a:rPr lang="en-US" sz="1600" b="1" u="sng" dirty="0"/>
              <a:t>1-Data-Driven Framework</a:t>
            </a:r>
          </a:p>
          <a:p>
            <a:endParaRPr lang="en-US" sz="1400" b="1" dirty="0">
              <a:solidFill>
                <a:srgbClr val="000000"/>
              </a:solidFill>
              <a:latin typeface="Arial" panose="020B0604020202020204" pitchFamily="34" charset="0"/>
              <a:cs typeface="Arial" panose="020B0604020202020204" pitchFamily="34" charset="0"/>
            </a:endParaRPr>
          </a:p>
          <a:p>
            <a:r>
              <a:rPr lang="en-US" sz="1400" dirty="0"/>
              <a:t>Data Driven Testing Framework helps the user segregate the test script logic and the test data from each other. It lets the user store the test data into an external database. The external databases can be property files, xml files, excel files, text files, CSV files, ODBC repositories etc. The data is conventionally stored in “Key-Value” pairs. Thus, the key can be used to access and populate the data within the test scripts.</a:t>
            </a:r>
          </a:p>
          <a:p>
            <a:r>
              <a:rPr lang="en-US" sz="1400" b="1" i="1" dirty="0"/>
              <a:t>Note</a:t>
            </a:r>
            <a:r>
              <a:rPr lang="en-US" sz="1400" dirty="0"/>
              <a:t>: The test data stored in an external file can belong to the matrix of expected value as well as matrix of input values</a:t>
            </a:r>
            <a:r>
              <a:rPr lang="en-US" sz="1400" dirty="0" smtClean="0"/>
              <a:t>.</a:t>
            </a:r>
            <a:endParaRPr lang="en-US" sz="1400" b="1" dirty="0">
              <a:solidFill>
                <a:srgbClr val="000000"/>
              </a:solidFill>
              <a:latin typeface="Arial" panose="020B0604020202020204" pitchFamily="34" charset="0"/>
              <a:cs typeface="Arial" panose="020B0604020202020204" pitchFamily="34" charset="0"/>
            </a:endParaRPr>
          </a:p>
        </p:txBody>
      </p:sp>
      <p:pic>
        <p:nvPicPr>
          <p:cNvPr id="2060" name="Picture 12" descr="data driven automation framework के लिए चित्र परिणाम"/>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514305"/>
            <a:ext cx="5257800" cy="2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92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12.4-</a:t>
            </a:r>
            <a:r>
              <a:rPr lang="en-US" sz="3200" b="1" u="sng" dirty="0" smtClean="0"/>
              <a:t>Automation Framework</a:t>
            </a:r>
            <a:endParaRPr lang="en-US" sz="3000" b="1" u="sng" dirty="0"/>
          </a:p>
        </p:txBody>
      </p:sp>
      <p:sp>
        <p:nvSpPr>
          <p:cNvPr id="3" name="Rectangle 2"/>
          <p:cNvSpPr/>
          <p:nvPr/>
        </p:nvSpPr>
        <p:spPr>
          <a:xfrm>
            <a:off x="76200" y="564952"/>
            <a:ext cx="8991600" cy="6186309"/>
          </a:xfrm>
          <a:prstGeom prst="rect">
            <a:avLst/>
          </a:prstGeom>
        </p:spPr>
        <p:txBody>
          <a:bodyPr wrap="square">
            <a:spAutoFit/>
          </a:bodyPr>
          <a:lstStyle/>
          <a:p>
            <a:endParaRPr lang="en-US" sz="1400" b="1" dirty="0" smtClean="0"/>
          </a:p>
          <a:p>
            <a:r>
              <a:rPr lang="en-US" sz="1400" b="1" u="sng" dirty="0" smtClean="0"/>
              <a:t>Pros</a:t>
            </a:r>
            <a:r>
              <a:rPr lang="en-US" sz="1400" b="1" u="sng" dirty="0"/>
              <a:t>:</a:t>
            </a:r>
            <a:endParaRPr lang="en-US" sz="1400" u="sng" dirty="0"/>
          </a:p>
          <a:p>
            <a:pPr marL="342900" indent="-342900">
              <a:buFont typeface="+mj-lt"/>
              <a:buAutoNum type="arabicPeriod"/>
            </a:pPr>
            <a:r>
              <a:rPr lang="en-US" sz="1400" dirty="0"/>
              <a:t>The most important feature of this framework is that it considerably reduces the total number of scripts required to cover all the possible combinations of test scenarios. Thus lesser amount of code is required to test a complete set of scenarios.</a:t>
            </a:r>
          </a:p>
          <a:p>
            <a:pPr marL="342900" indent="-342900">
              <a:buFont typeface="+mj-lt"/>
              <a:buAutoNum type="arabicPeriod"/>
            </a:pPr>
            <a:r>
              <a:rPr lang="en-US" sz="1400" dirty="0"/>
              <a:t>Any change in the test data matrix would not hamper the test script code.</a:t>
            </a:r>
          </a:p>
          <a:p>
            <a:pPr marL="342900" indent="-342900">
              <a:buFont typeface="+mj-lt"/>
              <a:buAutoNum type="arabicPeriod"/>
            </a:pPr>
            <a:r>
              <a:rPr lang="en-US" sz="1400" dirty="0"/>
              <a:t>Increases flexibility and maintainability</a:t>
            </a:r>
          </a:p>
          <a:p>
            <a:pPr marL="342900" indent="-342900">
              <a:buFont typeface="+mj-lt"/>
              <a:buAutoNum type="arabicPeriod"/>
            </a:pPr>
            <a:r>
              <a:rPr lang="en-US" sz="1400" dirty="0"/>
              <a:t>A single test scenario can be executed altering the test data values.</a:t>
            </a:r>
          </a:p>
          <a:p>
            <a:endParaRPr lang="en-US" sz="1400" b="1" dirty="0" smtClean="0"/>
          </a:p>
          <a:p>
            <a:r>
              <a:rPr lang="en-US" sz="1400" b="1" u="sng" dirty="0" smtClean="0"/>
              <a:t>Cons</a:t>
            </a:r>
            <a:r>
              <a:rPr lang="en-US" sz="1400" b="1" u="sng" dirty="0"/>
              <a:t>:</a:t>
            </a:r>
            <a:endParaRPr lang="en-US" sz="1400" u="sng" dirty="0"/>
          </a:p>
          <a:p>
            <a:pPr marL="342900" indent="-342900">
              <a:buFont typeface="+mj-lt"/>
              <a:buAutoNum type="arabicPeriod"/>
            </a:pPr>
            <a:r>
              <a:rPr lang="en-US" sz="1400" dirty="0"/>
              <a:t>The process is complex and requires an extra effort to come up with the test data sources and reading mechanisms.</a:t>
            </a:r>
          </a:p>
          <a:p>
            <a:pPr marL="342900" indent="-342900">
              <a:buFont typeface="+mj-lt"/>
              <a:buAutoNum type="arabicPeriod"/>
            </a:pPr>
            <a:r>
              <a:rPr lang="en-US" sz="1400" dirty="0"/>
              <a:t>Requires proficiency in a programming language that is being used to develop test scripts</a:t>
            </a:r>
            <a:r>
              <a:rPr lang="en-US" sz="1400" dirty="0" smtClean="0"/>
              <a:t>.</a:t>
            </a:r>
          </a:p>
          <a:p>
            <a:pPr marL="342900" indent="-342900">
              <a:buFont typeface="+mj-lt"/>
              <a:buAutoNum type="arabicPeriod"/>
            </a:pPr>
            <a:endParaRPr lang="en-US" sz="1400" dirty="0"/>
          </a:p>
          <a:p>
            <a:pPr algn="ctr"/>
            <a:r>
              <a:rPr lang="en-US" sz="1600" b="1" u="sng" dirty="0" smtClean="0"/>
              <a:t>2</a:t>
            </a:r>
            <a:r>
              <a:rPr lang="en-US" sz="1600" b="1" u="sng" dirty="0"/>
              <a:t>-</a:t>
            </a:r>
            <a:r>
              <a:rPr lang="en-US" sz="1600" b="1" u="sng" dirty="0" smtClean="0"/>
              <a:t> </a:t>
            </a:r>
            <a:r>
              <a:rPr lang="en-US" sz="1600" b="1" u="sng" dirty="0"/>
              <a:t>Keyword Driven Testing </a:t>
            </a:r>
            <a:r>
              <a:rPr lang="en-US" sz="1600" b="1" u="sng" dirty="0" smtClean="0"/>
              <a:t>Framework-</a:t>
            </a:r>
          </a:p>
          <a:p>
            <a:endParaRPr lang="en-US" sz="1600" b="1" u="sng" dirty="0"/>
          </a:p>
          <a:p>
            <a:r>
              <a:rPr lang="en-US" sz="1400" dirty="0"/>
              <a:t>The Keyword driven testing framework is an extension to Data driven Testing Framework in a sense that it not only segregates the test data from the scripts, it also keeps the certain set of code belonging to the test script into an external data file.</a:t>
            </a:r>
          </a:p>
          <a:p>
            <a:endParaRPr lang="en-US" sz="1400" dirty="0" smtClean="0"/>
          </a:p>
          <a:p>
            <a:r>
              <a:rPr lang="en-US" sz="1400" dirty="0" smtClean="0"/>
              <a:t>These </a:t>
            </a:r>
            <a:r>
              <a:rPr lang="en-US" sz="1400" dirty="0"/>
              <a:t>set of code are known as Keywords and hence the framework is so named. Key words are self-guiding as to what actions needs to be performed on the application.</a:t>
            </a:r>
          </a:p>
          <a:p>
            <a:endParaRPr lang="en-US" sz="1400" dirty="0" smtClean="0"/>
          </a:p>
          <a:p>
            <a:r>
              <a:rPr lang="en-US" sz="1400" dirty="0" smtClean="0"/>
              <a:t>The </a:t>
            </a:r>
            <a:r>
              <a:rPr lang="en-US" sz="1400" dirty="0"/>
              <a:t>keywords and the test data are stored in a tabular like structure and thus it is also popularly regarded as Table driven Framework. Take a notice that keywords and test data are entities independent of the automation tool being used.</a:t>
            </a:r>
          </a:p>
          <a:p>
            <a:endParaRPr lang="en-US" sz="1400" dirty="0"/>
          </a:p>
          <a:p>
            <a:endParaRPr lang="en-US" sz="1400" b="1" dirty="0" smtClean="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147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12.5-</a:t>
            </a:r>
            <a:r>
              <a:rPr lang="en-US" sz="3200" b="1" u="sng" dirty="0" smtClean="0"/>
              <a:t>Automation Framework</a:t>
            </a:r>
            <a:endParaRPr lang="en-US" sz="3000" b="1" u="sng" dirty="0"/>
          </a:p>
        </p:txBody>
      </p:sp>
      <p:pic>
        <p:nvPicPr>
          <p:cNvPr id="3074" name="Picture 2" descr="संबंधित चित्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609600"/>
            <a:ext cx="8762999" cy="18288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keyword driven automation framework के लिए चित्र परिणाम"/>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95600"/>
            <a:ext cx="8305800"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5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12.6-</a:t>
            </a:r>
            <a:r>
              <a:rPr lang="en-US" sz="3200" b="1" u="sng" dirty="0" smtClean="0"/>
              <a:t>Automation Framework</a:t>
            </a:r>
            <a:endParaRPr lang="en-US" sz="3000" b="1" u="sng" dirty="0"/>
          </a:p>
        </p:txBody>
      </p:sp>
      <p:sp>
        <p:nvSpPr>
          <p:cNvPr id="3" name="Rectangle 2"/>
          <p:cNvSpPr/>
          <p:nvPr/>
        </p:nvSpPr>
        <p:spPr>
          <a:xfrm>
            <a:off x="76200" y="564952"/>
            <a:ext cx="8991600" cy="2462213"/>
          </a:xfrm>
          <a:prstGeom prst="rect">
            <a:avLst/>
          </a:prstGeom>
        </p:spPr>
        <p:txBody>
          <a:bodyPr wrap="square">
            <a:spAutoFit/>
          </a:bodyPr>
          <a:lstStyle/>
          <a:p>
            <a:endParaRPr lang="en-US" sz="1400" b="1" dirty="0" smtClean="0"/>
          </a:p>
          <a:p>
            <a:r>
              <a:rPr lang="en-US" sz="1400" b="1" u="sng" dirty="0"/>
              <a:t>Pros</a:t>
            </a:r>
            <a:r>
              <a:rPr lang="en-US" sz="1400" dirty="0"/>
              <a:t>:</a:t>
            </a:r>
          </a:p>
          <a:p>
            <a:pPr marL="342900" indent="-342900">
              <a:buFont typeface="+mj-lt"/>
              <a:buAutoNum type="arabicPeriod"/>
            </a:pPr>
            <a:r>
              <a:rPr lang="en-US" sz="1400" dirty="0"/>
              <a:t>In addition to advantages provided by Data Driven testing, Keyword driven framework doesn’t require the user to possess scripting knowledge unlike Data Driven Testing.</a:t>
            </a:r>
          </a:p>
          <a:p>
            <a:pPr marL="342900" indent="-342900">
              <a:buFont typeface="+mj-lt"/>
              <a:buAutoNum type="arabicPeriod"/>
            </a:pPr>
            <a:r>
              <a:rPr lang="en-US" sz="1400" dirty="0"/>
              <a:t>A single keyword can be used across multiple test scripts</a:t>
            </a:r>
            <a:r>
              <a:rPr lang="en-US" sz="1400" dirty="0" smtClean="0"/>
              <a:t>.</a:t>
            </a:r>
          </a:p>
          <a:p>
            <a:endParaRPr lang="en-US" sz="1400" dirty="0"/>
          </a:p>
          <a:p>
            <a:r>
              <a:rPr lang="en-US" sz="1400" b="1" u="sng" dirty="0"/>
              <a:t>Cons:</a:t>
            </a:r>
          </a:p>
          <a:p>
            <a:pPr marL="342900" indent="-342900">
              <a:buFont typeface="+mj-lt"/>
              <a:buAutoNum type="arabicPeriod"/>
            </a:pPr>
            <a:r>
              <a:rPr lang="en-US" sz="1400" dirty="0"/>
              <a:t>The user should be well versed with the Keyword creation mechanism to be able to efficiently leverage the benefits provided by the framework.</a:t>
            </a:r>
          </a:p>
          <a:p>
            <a:pPr marL="342900" indent="-342900">
              <a:buFont typeface="+mj-lt"/>
              <a:buAutoNum type="arabicPeriod"/>
            </a:pPr>
            <a:r>
              <a:rPr lang="en-US" sz="1400" dirty="0"/>
              <a:t>The framework becomes complicated gradually as it grows and a number of new keywords are introduced.</a:t>
            </a:r>
          </a:p>
          <a:p>
            <a:endParaRPr lang="en-US" sz="1400" dirty="0"/>
          </a:p>
        </p:txBody>
      </p:sp>
    </p:spTree>
    <p:extLst>
      <p:ext uri="{BB962C8B-B14F-4D97-AF65-F5344CB8AC3E}">
        <p14:creationId xmlns:p14="http://schemas.microsoft.com/office/powerpoint/2010/main" val="38984668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20924</TotalTime>
  <Words>3132</Words>
  <Application>Microsoft Office PowerPoint</Application>
  <PresentationFormat>On-screen Show (4:3)</PresentationFormat>
  <Paragraphs>648</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Constantia</vt:lpstr>
      <vt:lpstr>Wingdings 2</vt:lpstr>
      <vt:lpstr>Flow</vt:lpstr>
      <vt:lpstr>Software Automation Testing- Part-3</vt:lpstr>
      <vt:lpstr>PowerPoint Presentation</vt:lpstr>
      <vt:lpstr>PowerPoint Presentation</vt:lpstr>
      <vt:lpstr>12.1-Automation Framework</vt:lpstr>
      <vt:lpstr>12.2-Automation Framework</vt:lpstr>
      <vt:lpstr>12.3-Automation Framework</vt:lpstr>
      <vt:lpstr>12.4-Automation Framework</vt:lpstr>
      <vt:lpstr>12.5-Automation Framework</vt:lpstr>
      <vt:lpstr>12.6-Automation Framework</vt:lpstr>
      <vt:lpstr>12.7-Automation Framework</vt:lpstr>
      <vt:lpstr>12.8-Automation Framework</vt:lpstr>
      <vt:lpstr>12.9-Automation Framework</vt:lpstr>
      <vt:lpstr>12.10-Automation Framework</vt:lpstr>
      <vt:lpstr>12.11-Automation Framework</vt:lpstr>
      <vt:lpstr>12.12-Automation Framework</vt:lpstr>
      <vt:lpstr>12.13-Automation Framework</vt:lpstr>
      <vt:lpstr>12.13-Automation Framework</vt:lpstr>
      <vt:lpstr>12.14-Automation Framework</vt:lpstr>
      <vt:lpstr>12.14-Automation Framework</vt:lpstr>
      <vt:lpstr>12.14-Automation Framework</vt:lpstr>
      <vt:lpstr>12.15-Automation Framework</vt:lpstr>
      <vt:lpstr>12.16-Automation Framework</vt:lpstr>
      <vt:lpstr>PowerPoint Presentation</vt:lpstr>
      <vt:lpstr>13.0-Introduction to Maven</vt:lpstr>
      <vt:lpstr>13.1-Introduction to Maven</vt:lpstr>
      <vt:lpstr>13.2-Introduction to Maven</vt:lpstr>
      <vt:lpstr>13.3-Introduction to Maven</vt:lpstr>
      <vt:lpstr>13.4-Introduction to Maven</vt:lpstr>
      <vt:lpstr>PowerPoint Presentation</vt:lpstr>
      <vt:lpstr>13.1-Introduction to Continues Integration</vt:lpstr>
      <vt:lpstr>13.2-Introduction to Continues Integration</vt:lpstr>
      <vt:lpstr>13.3-Introduction to Continues Integration</vt:lpstr>
      <vt:lpstr>13.4-Introduction to Continues Integration</vt:lpstr>
      <vt:lpstr>13.4-Introduction to Continues Integration</vt:lpstr>
      <vt:lpstr>13.4-Introduction to Continues Integration</vt:lpstr>
      <vt:lpstr>13.4-Introduction to Continues Integration</vt:lpstr>
      <vt:lpstr>13.4-Introduction to Continues Integration</vt:lpstr>
      <vt:lpstr>13.4-Introduction to Continues Integration</vt:lpstr>
      <vt:lpstr>13.4-Introduction to Continues Integration</vt:lpstr>
      <vt:lpstr>13.4-Introduction to Continues Integration</vt:lpstr>
      <vt:lpstr>13.4-Introduction to Continues Integration</vt:lpstr>
      <vt:lpstr>13.4-Introduction to Continues Integration</vt:lpstr>
      <vt:lpstr>13.4-Introduction to Continues Integration</vt:lpstr>
    </vt:vector>
  </TitlesOfParts>
  <Company>GlobalLogic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hitendra.pawar</dc:creator>
  <cp:lastModifiedBy>hitendra.pawar</cp:lastModifiedBy>
  <cp:revision>442</cp:revision>
  <dcterms:created xsi:type="dcterms:W3CDTF">2017-03-17T05:54:09Z</dcterms:created>
  <dcterms:modified xsi:type="dcterms:W3CDTF">2017-09-05T05:24:36Z</dcterms:modified>
</cp:coreProperties>
</file>