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24" r:id="rId2"/>
    <p:sldId id="425" r:id="rId3"/>
    <p:sldId id="426" r:id="rId4"/>
    <p:sldId id="427" r:id="rId5"/>
    <p:sldId id="42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F5E4BA-AA77-48A9-BF38-790608069EFC}" type="datetimeFigureOut">
              <a:rPr lang="en-US" smtClean="0"/>
              <a:pPr/>
              <a:t>8/15/2017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B0AC1-D22D-4153-AAB8-52B524CFCD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8/15/2017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8/15/2017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elease.seleniumhq.org/selenium-ide/1.10.0/selenium-ide-1.10.0.x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docs.seleniumhq.org/downloa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2-Introduction to Selenium</a:t>
            </a:r>
          </a:p>
          <a:p>
            <a:r>
              <a:rPr lang="en-US" sz="1600" dirty="0" smtClean="0"/>
              <a:t>	2.1-What is Selenium and its different flavors</a:t>
            </a:r>
          </a:p>
          <a:p>
            <a:r>
              <a:rPr lang="en-US" sz="1600" dirty="0" smtClean="0"/>
              <a:t>	2.2-Difference between Selenium and OTP (other tools available in the Market)</a:t>
            </a:r>
          </a:p>
          <a:p>
            <a:r>
              <a:rPr lang="en-US" sz="1600" dirty="0" smtClean="0"/>
              <a:t>	2.3-How Selenium Automate Application</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 2.1-What is Selenium and its different flavors</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a:bodyPr>
          <a:lstStyle/>
          <a:p>
            <a:r>
              <a:rPr lang="en-US" sz="1200" dirty="0" smtClean="0"/>
              <a:t>Selenium is a functional automation testing tool. It is free/ open source tool. It is used to automate web-based application only. </a:t>
            </a:r>
          </a:p>
          <a:p>
            <a:r>
              <a:rPr lang="en-US" sz="1200" dirty="0" smtClean="0"/>
              <a:t>Selenium is not just a single tool but a suite of software's, each catering to different testing needs of an organization.  </a:t>
            </a:r>
            <a:r>
              <a:rPr lang="en-US" sz="1200" b="1" dirty="0" smtClean="0"/>
              <a:t>It has four components.</a:t>
            </a:r>
          </a:p>
          <a:p>
            <a:endParaRPr lang="en-US" sz="1200" b="1" dirty="0" smtClean="0"/>
          </a:p>
          <a:p>
            <a:r>
              <a:rPr lang="en-US" sz="1200" dirty="0" smtClean="0"/>
              <a:t>1-</a:t>
            </a:r>
            <a:r>
              <a:rPr lang="en-US" sz="1200" b="1" dirty="0" smtClean="0"/>
              <a:t> Selenium IDE-</a:t>
            </a:r>
            <a:r>
              <a:rPr lang="en-IN" sz="1200" dirty="0" smtClean="0"/>
              <a:t> It is an plug in of Firefox browser and it is used just for recording and playing the scripts. </a:t>
            </a:r>
          </a:p>
          <a:p>
            <a:endParaRPr lang="en-IN" sz="1200" b="1" dirty="0" smtClean="0"/>
          </a:p>
          <a:p>
            <a:r>
              <a:rPr lang="en-IN" sz="1200" b="1" dirty="0" smtClean="0"/>
              <a:t>2-Selenium RC-</a:t>
            </a:r>
            <a:r>
              <a:rPr lang="en-IN" sz="1200" dirty="0" smtClean="0"/>
              <a:t> - Selenium Remote Control. Which was used before 2.0 release of selenium. In selenium RC we need to start selenium server form the CMD/Dos prompts</a:t>
            </a:r>
            <a:endParaRPr lang="en-US" sz="1200" b="1" dirty="0" smtClean="0"/>
          </a:p>
          <a:p>
            <a:endParaRPr lang="en-US" sz="1200" dirty="0" smtClean="0"/>
          </a:p>
          <a:p>
            <a:r>
              <a:rPr lang="en-US" sz="1200" b="1" dirty="0" smtClean="0"/>
              <a:t>3-Selenium Webdriver</a:t>
            </a:r>
            <a:r>
              <a:rPr lang="en-US" sz="1200" dirty="0" smtClean="0"/>
              <a:t>-</a:t>
            </a:r>
            <a:r>
              <a:rPr lang="en-IN" sz="1200" dirty="0" smtClean="0"/>
              <a:t> It is the selenium version from 2.0. In webdriver we don’t need to start selenium server to interact with web-browser.  It does not have a pre-defined UI. We create its UI for scripts. We create its UI using any programming language (Java, C#) </a:t>
            </a:r>
          </a:p>
          <a:p>
            <a:endParaRPr lang="en-US" sz="1200" dirty="0" smtClean="0"/>
          </a:p>
          <a:p>
            <a:r>
              <a:rPr lang="en-US" sz="1200" b="1" dirty="0" smtClean="0"/>
              <a:t>4-Selenium Grid-</a:t>
            </a:r>
            <a:r>
              <a:rPr lang="en-IN" sz="1200" b="1" dirty="0" smtClean="0"/>
              <a:t> </a:t>
            </a:r>
            <a:r>
              <a:rPr lang="en-IN" sz="1200" dirty="0" smtClean="0"/>
              <a:t>It is used for parallel execution or multiple scripts execution on the same time, on the same machine in different browsers, on the different machine in different browsers. Using hub and node approach we execute the scripts on the parallel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descr="Introduction to Selenium"/>
          <p:cNvPicPr>
            <a:picLocks noChangeAspect="1" noChangeArrowheads="1"/>
          </p:cNvPicPr>
          <p:nvPr/>
        </p:nvPicPr>
        <p:blipFill>
          <a:blip r:embed="rId2" cstate="print"/>
          <a:srcRect/>
          <a:stretch>
            <a:fillRect/>
          </a:stretch>
        </p:blipFill>
        <p:spPr bwMode="auto">
          <a:xfrm>
            <a:off x="1066800" y="3886200"/>
            <a:ext cx="6934200"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838200"/>
          </a:xfrm>
        </p:spPr>
        <p:txBody>
          <a:bodyPr>
            <a:normAutofit fontScale="90000"/>
          </a:bodyPr>
          <a:lstStyle/>
          <a:p>
            <a:r>
              <a:rPr lang="en-US" sz="3200" b="1" dirty="0" smtClean="0"/>
              <a:t>2.2-Difference between Selenium and OTP (other tools available in the Market)</a:t>
            </a:r>
          </a:p>
        </p:txBody>
      </p:sp>
      <p:sp>
        <p:nvSpPr>
          <p:cNvPr id="5" name="Title 1"/>
          <p:cNvSpPr txBox="1">
            <a:spLocks/>
          </p:cNvSpPr>
          <p:nvPr/>
        </p:nvSpPr>
        <p:spPr>
          <a:xfrm>
            <a:off x="304800" y="1295400"/>
            <a:ext cx="8534400" cy="52578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lang="en-US" sz="1400" dirty="0" smtClean="0">
              <a:solidFill>
                <a:schemeClr val="tx2"/>
              </a:solidFill>
              <a:latin typeface="+mj-lt"/>
              <a:ea typeface="+mj-ea"/>
              <a:cs typeface="+mj-cs"/>
            </a:endParaRPr>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descr="C:\Users\hitendra.pawar\Desktop\PPT\SeleniumVsQTP.PNG"/>
          <p:cNvPicPr>
            <a:picLocks noChangeAspect="1" noChangeArrowheads="1"/>
          </p:cNvPicPr>
          <p:nvPr/>
        </p:nvPicPr>
        <p:blipFill>
          <a:blip r:embed="rId2" cstate="print"/>
          <a:srcRect/>
          <a:stretch>
            <a:fillRect/>
          </a:stretch>
        </p:blipFill>
        <p:spPr bwMode="auto">
          <a:xfrm>
            <a:off x="0" y="1295400"/>
            <a:ext cx="8991600" cy="5429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2.3-How Selenium Automate Application</a:t>
            </a:r>
            <a:endParaRPr lang="en-US" sz="3000" b="1" dirty="0"/>
          </a:p>
        </p:txBody>
      </p:sp>
      <p:sp>
        <p:nvSpPr>
          <p:cNvPr id="4" name="Title 1"/>
          <p:cNvSpPr txBox="1">
            <a:spLocks/>
          </p:cNvSpPr>
          <p:nvPr/>
        </p:nvSpPr>
        <p:spPr>
          <a:xfrm>
            <a:off x="152400" y="838200"/>
            <a:ext cx="8839200" cy="5715000"/>
          </a:xfrm>
          <a:prstGeom prst="rect">
            <a:avLst/>
          </a:prstGeom>
        </p:spPr>
        <p:txBody>
          <a:bodyPr vert="horz" lIns="0" rIns="0" bIns="0" anchor="b">
            <a:normAutofit/>
          </a:bodyPr>
          <a:lstStyle/>
          <a:p>
            <a:r>
              <a:rPr lang="en-IN" sz="1600" b="1" u="sng" dirty="0" smtClean="0"/>
              <a:t>How selenium automates the application.</a:t>
            </a:r>
          </a:p>
          <a:p>
            <a:r>
              <a:rPr lang="en-IN" sz="1600" dirty="0" smtClean="0"/>
              <a:t>1-Selenium Launch the web browser </a:t>
            </a:r>
          </a:p>
          <a:p>
            <a:r>
              <a:rPr lang="en-IN" sz="1600" dirty="0" smtClean="0"/>
              <a:t>2-Selenium Launch the application on the web browser</a:t>
            </a:r>
          </a:p>
          <a:p>
            <a:r>
              <a:rPr lang="en-IN" sz="1600" dirty="0" smtClean="0"/>
              <a:t>	Ex-Yahoo, Google</a:t>
            </a:r>
          </a:p>
          <a:p>
            <a:r>
              <a:rPr lang="en-IN" sz="1600" dirty="0" smtClean="0"/>
              <a:t>3-Selenium finds the element on the web-page</a:t>
            </a:r>
          </a:p>
          <a:p>
            <a:r>
              <a:rPr lang="en-IN" sz="1600" dirty="0" smtClean="0"/>
              <a:t>	Ex-Button, links , Input box, Text-on page</a:t>
            </a:r>
          </a:p>
          <a:p>
            <a:pPr lvl="2"/>
            <a:r>
              <a:rPr lang="en-IN" sz="1600" dirty="0" smtClean="0"/>
              <a:t>3.2-Using locator type selenium finds the elements</a:t>
            </a:r>
          </a:p>
          <a:p>
            <a:pPr lvl="2"/>
            <a:r>
              <a:rPr lang="en-IN" sz="1600" dirty="0" smtClean="0"/>
              <a:t>		1-id</a:t>
            </a:r>
          </a:p>
          <a:p>
            <a:pPr lvl="2"/>
            <a:r>
              <a:rPr lang="en-IN" sz="1600" dirty="0" smtClean="0"/>
              <a:t>		2-xpath</a:t>
            </a:r>
          </a:p>
          <a:p>
            <a:pPr lvl="2"/>
            <a:r>
              <a:rPr lang="en-IN" sz="1600" dirty="0" smtClean="0"/>
              <a:t>		3-lintext</a:t>
            </a:r>
          </a:p>
          <a:p>
            <a:pPr lvl="2"/>
            <a:r>
              <a:rPr lang="en-IN" sz="1600" dirty="0" smtClean="0"/>
              <a:t>		4-css		</a:t>
            </a:r>
          </a:p>
          <a:p>
            <a:r>
              <a:rPr lang="en-IN" sz="1600" dirty="0" smtClean="0"/>
              <a:t>4-Selenium perform action on the located elements using its pre-defined below methods:</a:t>
            </a:r>
          </a:p>
          <a:p>
            <a:r>
              <a:rPr lang="en-IN" sz="1600" dirty="0" smtClean="0"/>
              <a:t>	A-click</a:t>
            </a:r>
          </a:p>
          <a:p>
            <a:r>
              <a:rPr lang="en-IN" sz="1600" dirty="0" smtClean="0"/>
              <a:t>	B-Sendkeys</a:t>
            </a:r>
          </a:p>
          <a:p>
            <a:r>
              <a:rPr lang="en-IN" sz="1600" dirty="0" smtClean="0"/>
              <a:t>	C-Gettext, </a:t>
            </a:r>
            <a:r>
              <a:rPr lang="en-IN" sz="1600" dirty="0" err="1" smtClean="0"/>
              <a:t>Getvalue</a:t>
            </a:r>
            <a:r>
              <a:rPr lang="en-IN" sz="1600" dirty="0" smtClean="0"/>
              <a:t> etc</a:t>
            </a:r>
          </a:p>
          <a:p>
            <a:endParaRPr lang="en-IN" sz="1600" dirty="0" smtClean="0"/>
          </a:p>
          <a:p>
            <a:r>
              <a:rPr lang="en-IN" sz="1600" dirty="0" smtClean="0"/>
              <a:t>5-Verification Points to Verify expected Results are coming or not.</a:t>
            </a:r>
          </a:p>
          <a:p>
            <a:r>
              <a:rPr lang="en-IN" sz="1600" dirty="0" smtClean="0"/>
              <a:t>	Ex- Confirmation Page is coming after doing login successfully. </a:t>
            </a:r>
          </a:p>
          <a:p>
            <a:endParaRPr lang="en-IN" sz="1600" dirty="0" smtClean="0"/>
          </a:p>
          <a:p>
            <a:r>
              <a:rPr lang="en-IN" sz="1600" dirty="0" smtClean="0"/>
              <a:t>6-Selenium Close the application with web-browser</a:t>
            </a:r>
          </a:p>
          <a:p>
            <a:endParaRPr lang="en-IN" sz="1600" dirty="0" smtClean="0"/>
          </a:p>
          <a:p>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3-Introduction to Selenium IDE</a:t>
            </a:r>
          </a:p>
          <a:p>
            <a:pPr lvl="1"/>
            <a:r>
              <a:rPr lang="en-US" sz="1600" dirty="0" smtClean="0"/>
              <a:t>	3.1-What is Selenium IDE</a:t>
            </a:r>
          </a:p>
          <a:p>
            <a:pPr lvl="1"/>
            <a:r>
              <a:rPr lang="en-US" sz="1600" dirty="0" smtClean="0"/>
              <a:t>	3.2-Important Features of Selenium IDE</a:t>
            </a:r>
          </a:p>
          <a:p>
            <a:pPr lvl="1"/>
            <a:r>
              <a:rPr lang="en-US" sz="1600" dirty="0" smtClean="0"/>
              <a:t>	3.3-What are commends in Selenium IDE</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3.1-What is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Selenium IDE is simple, easy to learn &amp; portable record and play tool for web applications. </a:t>
            </a:r>
          </a:p>
          <a:p>
            <a:r>
              <a:rPr lang="en-US" sz="1100" dirty="0" smtClean="0"/>
              <a:t>Learning curve for Selenium IDE is less &amp; no need to learn test scripting language. It is open-source tool &amp; available for download for free. </a:t>
            </a:r>
          </a:p>
          <a:p>
            <a:r>
              <a:rPr lang="en-US" sz="1100" dirty="0" smtClean="0"/>
              <a:t>Selenium IDE means Integrated Development Environment (IDE) used for selenium tests. </a:t>
            </a:r>
          </a:p>
          <a:p>
            <a:r>
              <a:rPr lang="en-US" sz="1100" dirty="0" smtClean="0"/>
              <a:t>It is come in terms of Firefox extension &amp; used for recording, editing &amp; playback scripts.</a:t>
            </a:r>
          </a:p>
          <a:p>
            <a:endParaRPr lang="en-US" sz="1100" dirty="0" smtClean="0"/>
          </a:p>
          <a:p>
            <a:r>
              <a:rPr lang="en-US" sz="1100" b="1" u="sng" dirty="0" smtClean="0"/>
              <a:t>Installation of Selenium IDE:-</a:t>
            </a:r>
          </a:p>
          <a:p>
            <a:r>
              <a:rPr lang="en-US" sz="1100" dirty="0" smtClean="0"/>
              <a:t>To learn Selenium-IDE, first you have to download Firefox &amp; Selenium IDE extension on Firefox. Here are the simple steps to be followed to install Selenium IDE: </a:t>
            </a:r>
          </a:p>
          <a:p>
            <a:pPr marL="342900" indent="-342900">
              <a:buAutoNum type="arabicParenR"/>
            </a:pPr>
            <a:r>
              <a:rPr lang="en-US" sz="1100" dirty="0" smtClean="0"/>
              <a:t>Download Firefox browser (if required) </a:t>
            </a:r>
          </a:p>
          <a:p>
            <a:pPr marL="342900" indent="-342900">
              <a:buAutoNum type="arabicParenR"/>
            </a:pPr>
            <a:r>
              <a:rPr lang="en-US" sz="1100" dirty="0" smtClean="0"/>
              <a:t>Get Selenium IDE </a:t>
            </a:r>
            <a:r>
              <a:rPr lang="en-US" sz="1100" u="sng" dirty="0" smtClean="0">
                <a:hlinkClick r:id="rId2" tooltip="Get Selenium IDE"/>
              </a:rPr>
              <a:t>here</a:t>
            </a:r>
            <a:r>
              <a:rPr lang="en-US" sz="1100" dirty="0" smtClean="0"/>
              <a:t>.</a:t>
            </a:r>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IN" sz="1600" dirty="0" smtClean="0"/>
          </a:p>
          <a:p>
            <a:endParaRPr lang="en-US" sz="1600" dirty="0" smtClean="0"/>
          </a:p>
        </p:txBody>
      </p:sp>
      <p:pic>
        <p:nvPicPr>
          <p:cNvPr id="27650" name="Picture 2" descr="Introduction to Selenium IDE"/>
          <p:cNvPicPr>
            <a:picLocks noChangeAspect="1" noChangeArrowheads="1"/>
          </p:cNvPicPr>
          <p:nvPr/>
        </p:nvPicPr>
        <p:blipFill>
          <a:blip r:embed="rId3" cstate="print"/>
          <a:srcRect/>
          <a:stretch>
            <a:fillRect/>
          </a:stretch>
        </p:blipFill>
        <p:spPr bwMode="auto">
          <a:xfrm>
            <a:off x="914400" y="2819400"/>
            <a:ext cx="7162800" cy="3733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3.2-Important Features</a:t>
            </a:r>
            <a:r>
              <a:rPr lang="en-US" sz="3200" dirty="0" smtClean="0"/>
              <a:t> </a:t>
            </a:r>
            <a:r>
              <a:rPr lang="en-US" sz="3200" b="1" dirty="0" smtClean="0"/>
              <a:t>of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200" b="1" u="sng" dirty="0" smtClean="0"/>
              <a:t>Features of Selenium IDE:</a:t>
            </a:r>
          </a:p>
          <a:p>
            <a:endParaRPr lang="en-US" sz="1200" b="1" u="sng" dirty="0" smtClean="0"/>
          </a:p>
          <a:p>
            <a:r>
              <a:rPr lang="en-US" sz="1000" dirty="0" smtClean="0"/>
              <a:t>1-</a:t>
            </a:r>
            <a:r>
              <a:rPr lang="en-US" sz="1000" b="1" dirty="0" smtClean="0"/>
              <a:t>Easy record and playback </a:t>
            </a:r>
            <a:r>
              <a:rPr lang="en-US" sz="1000" dirty="0" smtClean="0"/>
              <a:t>– You can record and play your scripts.</a:t>
            </a:r>
          </a:p>
          <a:p>
            <a:endParaRPr lang="en-US" sz="1000" dirty="0" smtClean="0"/>
          </a:p>
          <a:p>
            <a:r>
              <a:rPr lang="en-US" sz="1000" dirty="0" smtClean="0"/>
              <a:t>2-</a:t>
            </a:r>
            <a:r>
              <a:rPr lang="en-US" sz="1000" b="1" dirty="0" smtClean="0"/>
              <a:t>Using Start point-</a:t>
            </a:r>
            <a:r>
              <a:rPr lang="en-US" sz="1000" dirty="0" smtClean="0"/>
              <a:t>Selenium IDE allows the user to specify a start point within a test script. The start point points to the test step from where we wish to start the test script execution.</a:t>
            </a:r>
          </a:p>
          <a:p>
            <a:endParaRPr lang="en-US" sz="1000" dirty="0" smtClean="0"/>
          </a:p>
          <a:p>
            <a:r>
              <a:rPr lang="en-US" sz="1000" b="1" dirty="0" smtClean="0"/>
              <a:t>3-Using Break point-</a:t>
            </a:r>
            <a:r>
              <a:rPr lang="en-US" sz="1000" dirty="0" smtClean="0"/>
              <a:t>Selenium IDE allows the user to specify break points within a test script. The break points indicate Selenium IDE where to pause the test script.</a:t>
            </a:r>
          </a:p>
          <a:p>
            <a:endParaRPr lang="en-US" sz="1000" dirty="0" smtClean="0"/>
          </a:p>
          <a:p>
            <a:r>
              <a:rPr lang="en-US" sz="1000" b="1" dirty="0" smtClean="0"/>
              <a:t>4-Using Find Button-</a:t>
            </a:r>
            <a:r>
              <a:rPr lang="en-US" sz="1000" dirty="0" smtClean="0"/>
              <a:t>One of the most crucial aspects of Selenium IDE test scripts is to find and locate web elements within a web page. At times, there are web elements which have analogous properties associated with them, thus making it challenging for a user to identify a particular web element uniquely.</a:t>
            </a:r>
          </a:p>
          <a:p>
            <a:endParaRPr lang="en-US" sz="1000" dirty="0" smtClean="0"/>
          </a:p>
          <a:p>
            <a:r>
              <a:rPr lang="en-US" sz="1000" b="1" dirty="0" smtClean="0"/>
              <a:t>5-Export and Convert Script in other Formats-</a:t>
            </a:r>
            <a:r>
              <a:rPr lang="en-US" sz="1000" dirty="0" smtClean="0"/>
              <a:t>Selenium IDE supports conversion test scripts into set of programming languages from a default type (HTML). The converted test scripts is used in Selenium Web-Driver environment. It cannot be played back using Selenium IDE until and unless it is reverted back to HTML. Following way and in following programming languages scripts can be converted:-</a:t>
            </a:r>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600" dirty="0" smtClean="0"/>
          </a:p>
          <a:p>
            <a:endParaRPr lang="en-US" sz="1600" dirty="0" smtClean="0"/>
          </a:p>
          <a:p>
            <a:endParaRPr lang="en-US" sz="1600" b="1" dirty="0" smtClean="0"/>
          </a:p>
          <a:p>
            <a:endParaRPr lang="en-US" sz="1600" b="1" u="sng" dirty="0" smtClean="0"/>
          </a:p>
          <a:p>
            <a:endParaRPr lang="en-US" sz="1600" dirty="0" smtClean="0"/>
          </a:p>
        </p:txBody>
      </p:sp>
      <p:pic>
        <p:nvPicPr>
          <p:cNvPr id="26626" name="Picture 2" descr="Selenium IDE script 22"/>
          <p:cNvPicPr>
            <a:picLocks noChangeAspect="1" noChangeArrowheads="1"/>
          </p:cNvPicPr>
          <p:nvPr/>
        </p:nvPicPr>
        <p:blipFill>
          <a:blip r:embed="rId2" cstate="print"/>
          <a:srcRect/>
          <a:stretch>
            <a:fillRect/>
          </a:stretch>
        </p:blipFill>
        <p:spPr bwMode="auto">
          <a:xfrm>
            <a:off x="1981200" y="3505200"/>
            <a:ext cx="5181600" cy="2819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3.3-What are commends in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Each Selenium IDE test step can chiefly be split into following three components:</a:t>
            </a:r>
          </a:p>
          <a:p>
            <a:pPr marL="685800" lvl="1" indent="-228600">
              <a:buFont typeface="+mj-lt"/>
              <a:buAutoNum type="arabicPeriod"/>
            </a:pPr>
            <a:r>
              <a:rPr lang="en-US" sz="1100" dirty="0" smtClean="0"/>
              <a:t>Command</a:t>
            </a:r>
          </a:p>
          <a:p>
            <a:pPr marL="685800" lvl="1" indent="-228600">
              <a:buFont typeface="+mj-lt"/>
              <a:buAutoNum type="arabicPeriod"/>
            </a:pPr>
            <a:r>
              <a:rPr lang="en-US" sz="1100" dirty="0" smtClean="0"/>
              <a:t>Target</a:t>
            </a:r>
          </a:p>
          <a:p>
            <a:pPr marL="685800" lvl="1" indent="-228600">
              <a:buFont typeface="+mj-lt"/>
              <a:buAutoNum type="arabicPeriod"/>
            </a:pPr>
            <a:r>
              <a:rPr lang="en-US" sz="1100" dirty="0" smtClean="0"/>
              <a:t>Value</a:t>
            </a:r>
          </a:p>
          <a:p>
            <a:pPr marL="685800" lvl="1" indent="-228600">
              <a:buFont typeface="+mj-lt"/>
              <a:buAutoNum type="arabicPeriod"/>
            </a:pPr>
            <a:endParaRPr lang="en-US" sz="1100" dirty="0" smtClean="0"/>
          </a:p>
          <a:p>
            <a:pPr marL="685800" lvl="1"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r>
              <a:rPr lang="en-US" sz="1100" b="1" dirty="0" smtClean="0"/>
              <a:t>Types of Selenium IDE commands-</a:t>
            </a:r>
            <a:endParaRPr lang="en-US" sz="1100" dirty="0" smtClean="0"/>
          </a:p>
          <a:p>
            <a:r>
              <a:rPr lang="en-US" sz="1100" dirty="0" smtClean="0"/>
              <a:t>There are three flavors of Selenium IDE commands. Each of the test step in Selenium IDE falls under any of the following category.</a:t>
            </a:r>
          </a:p>
          <a:p>
            <a:r>
              <a:rPr lang="en-US" sz="1100" b="1" dirty="0" smtClean="0"/>
              <a:t>Actions- </a:t>
            </a:r>
            <a:r>
              <a:rPr lang="en-US" sz="1100" dirty="0" smtClean="0"/>
              <a:t>Actions are those commands which interact directly with the application by either altering its state or by pouring some test data</a:t>
            </a:r>
          </a:p>
          <a:p>
            <a:r>
              <a:rPr lang="en-US" sz="1100" b="1" dirty="0" smtClean="0"/>
              <a:t>Accessors-</a:t>
            </a:r>
            <a:r>
              <a:rPr lang="en-US" sz="1100" dirty="0" smtClean="0"/>
              <a:t> Accessors are those commands which allows user to store certain values to a user defined variable. These stored values can be later on used to create assertions and verifications.</a:t>
            </a:r>
          </a:p>
          <a:p>
            <a:endParaRPr lang="en-US" sz="1100" dirty="0" smtClean="0"/>
          </a:p>
          <a:p>
            <a:r>
              <a:rPr lang="en-US" sz="1100" dirty="0" smtClean="0"/>
              <a:t>For example, “storeAllLinks” reads and stores all the hyperlinks available within a web page into a user defined variable. Remember the variable is of array type if there are multiple values to store.</a:t>
            </a:r>
          </a:p>
          <a:p>
            <a:endParaRPr lang="en-US" sz="1100" dirty="0" smtClean="0"/>
          </a:p>
          <a:p>
            <a:r>
              <a:rPr lang="en-US" sz="1100" b="1" u="sng" dirty="0" smtClean="0"/>
              <a:t>Assertions-</a:t>
            </a:r>
            <a:r>
              <a:rPr lang="en-US" sz="1100" dirty="0" smtClean="0"/>
              <a:t>Assertions are very similar to Accessors as they do not interact with the application directly. Assertions are used to verify the current state of the application with an expected state.</a:t>
            </a:r>
          </a:p>
          <a:p>
            <a:endParaRPr lang="en-US" sz="1100" dirty="0" smtClean="0"/>
          </a:p>
          <a:p>
            <a:r>
              <a:rPr lang="en-US" sz="1100" b="1" u="sng" dirty="0" smtClean="0"/>
              <a:t>Forms of Assertions:</a:t>
            </a:r>
          </a:p>
          <a:p>
            <a:endParaRPr lang="en-US" sz="1100" b="1" u="sng" dirty="0" smtClean="0"/>
          </a:p>
          <a:p>
            <a:r>
              <a:rPr lang="en-US" sz="1100" b="1" dirty="0" smtClean="0"/>
              <a:t>#1. assert</a:t>
            </a:r>
            <a:r>
              <a:rPr lang="en-US" sz="1100" dirty="0" smtClean="0"/>
              <a:t> – the “assert” command makes sure that the test execution is terminated in case of failure.</a:t>
            </a:r>
          </a:p>
          <a:p>
            <a:endParaRPr lang="en-US" sz="1100" dirty="0" smtClean="0"/>
          </a:p>
          <a:p>
            <a:r>
              <a:rPr lang="en-US" sz="1100" b="1" dirty="0" smtClean="0"/>
              <a:t>#2. verify</a:t>
            </a:r>
            <a:r>
              <a:rPr lang="en-US" sz="1100" dirty="0" smtClean="0"/>
              <a:t> – the “verify” command lets the Selenium IDE to carry on with the test script execution even if the verification is failed.</a:t>
            </a:r>
          </a:p>
          <a:p>
            <a:endParaRPr lang="en-US" sz="1100" dirty="0" smtClean="0"/>
          </a:p>
          <a:p>
            <a:r>
              <a:rPr lang="en-US" sz="1100" b="1" dirty="0" smtClean="0"/>
              <a:t>#3. waitFor</a:t>
            </a:r>
            <a:r>
              <a:rPr lang="en-US" sz="1100" dirty="0" smtClean="0"/>
              <a:t> – the “waitFor” command waits for a certain condition to be met before executing the next test step. The conditions are like page to be loaded, element to be present. It allows the test execution to proceed even if the condition is not met within the stipulated waiting period.</a:t>
            </a:r>
          </a:p>
          <a:p>
            <a:endParaRPr lang="en-US" sz="1100" b="1" dirty="0" smtClean="0"/>
          </a:p>
          <a:p>
            <a:endParaRPr lang="en-US" sz="1600" b="1" u="sng" dirty="0" smtClean="0"/>
          </a:p>
          <a:p>
            <a:endParaRPr lang="en-US" sz="1600" dirty="0" smtClean="0"/>
          </a:p>
        </p:txBody>
      </p:sp>
      <p:pic>
        <p:nvPicPr>
          <p:cNvPr id="31746" name="Picture 2" descr="Selenium IDE script 24"/>
          <p:cNvPicPr>
            <a:picLocks noChangeAspect="1" noChangeArrowheads="1"/>
          </p:cNvPicPr>
          <p:nvPr/>
        </p:nvPicPr>
        <p:blipFill>
          <a:blip r:embed="rId2" cstate="print"/>
          <a:srcRect/>
          <a:stretch>
            <a:fillRect/>
          </a:stretch>
        </p:blipFill>
        <p:spPr bwMode="auto">
          <a:xfrm>
            <a:off x="2514600" y="1066800"/>
            <a:ext cx="5181600" cy="121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4- Introduction to Selenium Web-Driver	</a:t>
            </a:r>
          </a:p>
          <a:p>
            <a:pPr lvl="1"/>
            <a:r>
              <a:rPr lang="en-US" sz="1600" dirty="0" smtClean="0"/>
              <a:t>	4.1-What is  Web-Driver?</a:t>
            </a:r>
          </a:p>
          <a:p>
            <a:pPr lvl="1"/>
            <a:r>
              <a:rPr lang="en-US" sz="1600" dirty="0" smtClean="0"/>
              <a:t>	4.2-What is the difference between Selenium IDE, RC and WD?</a:t>
            </a:r>
          </a:p>
          <a:p>
            <a:pPr lvl="1"/>
            <a:r>
              <a:rPr lang="en-US" sz="1600" dirty="0" smtClean="0"/>
              <a:t>	4.3-Downloading web driver Jars configuring in eclipse</a:t>
            </a:r>
          </a:p>
          <a:p>
            <a:pPr lvl="1"/>
            <a:r>
              <a:rPr lang="en-US" sz="1600" dirty="0" smtClean="0"/>
              <a:t>	4.4-Create few examples using Webdriver</a:t>
            </a:r>
          </a:p>
          <a:p>
            <a:pPr lvl="1"/>
            <a:r>
              <a:rPr lang="en-US" sz="1600" dirty="0" smtClean="0"/>
              <a:t>	4.5-Drivers for Firefox, IE, Chrome</a:t>
            </a:r>
          </a:p>
          <a:p>
            <a:pPr lvl="1"/>
            <a:r>
              <a:rPr lang="en-US" sz="1600" dirty="0" smtClean="0"/>
              <a:t>	4.6-Architecture of Selenium WebDriver</a:t>
            </a:r>
          </a:p>
          <a:p>
            <a:pPr lvl="1"/>
            <a:r>
              <a:rPr lang="en-US" sz="1600" dirty="0" smtClean="0"/>
              <a:t>	</a:t>
            </a:r>
          </a:p>
          <a:p>
            <a:pPr lvl="1"/>
            <a:r>
              <a:rPr lang="en-US" sz="1600" dirty="0" smtClean="0"/>
              <a:t>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4.1-What is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b="1" dirty="0" smtClean="0"/>
              <a:t>Web-Driver </a:t>
            </a:r>
            <a:r>
              <a:rPr lang="en-US" sz="1100" dirty="0" smtClean="0"/>
              <a:t>is a web automation framework that allows you to </a:t>
            </a:r>
            <a:r>
              <a:rPr lang="en-US" sz="1100" b="1" dirty="0" smtClean="0"/>
              <a:t>execute your tests against different browsers</a:t>
            </a:r>
            <a:r>
              <a:rPr lang="en-US" sz="1100" dirty="0" smtClean="0"/>
              <a:t>, not just Firefox (unlike Selenium IDE).</a:t>
            </a:r>
          </a:p>
          <a:p>
            <a:endParaRPr lang="en-US" sz="1100" dirty="0" smtClean="0"/>
          </a:p>
          <a:p>
            <a:r>
              <a:rPr lang="en-US" sz="1100" dirty="0" smtClean="0"/>
              <a:t>WebDriver also enables you to </a:t>
            </a:r>
            <a:r>
              <a:rPr lang="en-US" sz="1100" b="1" dirty="0" smtClean="0"/>
              <a:t>use a programming language</a:t>
            </a:r>
            <a:r>
              <a:rPr lang="en-US" sz="1100" dirty="0" smtClean="0"/>
              <a:t> in creating your test scripts (not possible in Selenium IDE).</a:t>
            </a:r>
          </a:p>
          <a:p>
            <a:r>
              <a:rPr lang="en-US" sz="1100" dirty="0" smtClean="0"/>
              <a:t>You can now use </a:t>
            </a:r>
            <a:r>
              <a:rPr lang="en-US" sz="1100" b="1" dirty="0" smtClean="0"/>
              <a:t>conditional operations</a:t>
            </a:r>
            <a:r>
              <a:rPr lang="en-US" sz="1100" dirty="0" smtClean="0"/>
              <a:t> like if-then-else or switch-case </a:t>
            </a:r>
          </a:p>
          <a:p>
            <a:endParaRPr lang="en-US" sz="1100" dirty="0" smtClean="0"/>
          </a:p>
          <a:p>
            <a:r>
              <a:rPr lang="en-US" sz="1100" dirty="0" smtClean="0"/>
              <a:t>You can also perform </a:t>
            </a:r>
            <a:r>
              <a:rPr lang="en-US" sz="1100" b="1" dirty="0" smtClean="0"/>
              <a:t>looping </a:t>
            </a:r>
            <a:r>
              <a:rPr lang="en-US" sz="1100" dirty="0" smtClean="0"/>
              <a:t>like do-while.</a:t>
            </a:r>
          </a:p>
          <a:p>
            <a:endParaRPr lang="en-US" sz="1100" dirty="0" smtClean="0"/>
          </a:p>
          <a:p>
            <a:r>
              <a:rPr lang="en-US" sz="1100" dirty="0" smtClean="0"/>
              <a:t>Following programming languages are supported by WebDriver</a:t>
            </a:r>
          </a:p>
          <a:p>
            <a:pPr marL="685800" lvl="1" indent="-228600">
              <a:buFont typeface="+mj-lt"/>
              <a:buAutoNum type="arabicPeriod"/>
            </a:pPr>
            <a:r>
              <a:rPr lang="en-US" sz="1100" dirty="0" smtClean="0"/>
              <a:t>Java</a:t>
            </a:r>
          </a:p>
          <a:p>
            <a:pPr marL="685800" lvl="1" indent="-228600">
              <a:buFont typeface="+mj-lt"/>
              <a:buAutoNum type="arabicPeriod"/>
            </a:pPr>
            <a:r>
              <a:rPr lang="en-US" sz="1100" dirty="0" smtClean="0"/>
              <a:t>.Net</a:t>
            </a:r>
          </a:p>
          <a:p>
            <a:pPr marL="685800" lvl="1" indent="-228600">
              <a:buFont typeface="+mj-lt"/>
              <a:buAutoNum type="arabicPeriod"/>
            </a:pPr>
            <a:r>
              <a:rPr lang="en-US" sz="1100" dirty="0" smtClean="0"/>
              <a:t>PHP</a:t>
            </a:r>
          </a:p>
          <a:p>
            <a:pPr marL="685800" lvl="1" indent="-228600">
              <a:buFont typeface="+mj-lt"/>
              <a:buAutoNum type="arabicPeriod"/>
            </a:pPr>
            <a:r>
              <a:rPr lang="en-US" sz="1100" dirty="0" smtClean="0"/>
              <a:t>Python</a:t>
            </a:r>
          </a:p>
          <a:p>
            <a:pPr marL="685800" lvl="1" indent="-228600">
              <a:buFont typeface="+mj-lt"/>
              <a:buAutoNum type="arabicPeriod"/>
            </a:pPr>
            <a:r>
              <a:rPr lang="en-US" sz="1100" dirty="0" smtClean="0"/>
              <a:t>Perl</a:t>
            </a:r>
          </a:p>
          <a:p>
            <a:pPr marL="685800" lvl="1" indent="-228600">
              <a:buFont typeface="+mj-lt"/>
              <a:buAutoNum type="arabicPeriod"/>
            </a:pPr>
            <a:r>
              <a:rPr lang="en-US" sz="1100" dirty="0" smtClean="0"/>
              <a:t>Ruby</a:t>
            </a:r>
          </a:p>
          <a:p>
            <a:pPr marL="685800" lvl="1" indent="-228600"/>
            <a:endParaRPr lang="en-US" sz="1100" dirty="0" smtClean="0"/>
          </a:p>
          <a:p>
            <a:r>
              <a:rPr lang="en-US" sz="1100" b="1" u="sng" dirty="0" smtClean="0"/>
              <a:t>Advantages of Selenium Web-Driver:</a:t>
            </a:r>
          </a:p>
          <a:p>
            <a:endParaRPr lang="en-US" sz="1100" b="1" u="sng" dirty="0" smtClean="0"/>
          </a:p>
          <a:p>
            <a:pPr lvl="1">
              <a:buFont typeface="Arial" pitchFamily="34" charset="0"/>
              <a:buChar char="•"/>
            </a:pPr>
            <a:r>
              <a:rPr lang="en-US" sz="1100" dirty="0" smtClean="0"/>
              <a:t>Improved features &amp; functionality which were not supported in the Selenium 1.0.</a:t>
            </a:r>
          </a:p>
          <a:p>
            <a:pPr lvl="1">
              <a:buFont typeface="Arial" pitchFamily="34" charset="0"/>
              <a:buChar char="•"/>
            </a:pPr>
            <a:r>
              <a:rPr lang="en-US" sz="1100" dirty="0" smtClean="0"/>
              <a:t>No need to start server prior to start executing scripts.</a:t>
            </a:r>
          </a:p>
          <a:p>
            <a:pPr lvl="1">
              <a:buFont typeface="Arial" pitchFamily="34" charset="0"/>
              <a:buChar char="•"/>
            </a:pPr>
            <a:r>
              <a:rPr lang="en-US" sz="1100" dirty="0" smtClean="0"/>
              <a:t>Added advantage to support for iPhone and Android testing</a:t>
            </a:r>
          </a:p>
          <a:p>
            <a:pPr lvl="1">
              <a:buFont typeface="Arial" pitchFamily="34" charset="0"/>
              <a:buChar char="•"/>
            </a:pPr>
            <a:r>
              <a:rPr lang="en-US" sz="1100" dirty="0" smtClean="0"/>
              <a:t>Similar to QTP, It allows you to extract the objects in bulk. In RC this is big pain to extracting the objects.</a:t>
            </a:r>
          </a:p>
          <a:p>
            <a:pPr lvl="1">
              <a:buFont typeface="Arial" pitchFamily="34" charset="0"/>
              <a:buChar char="•"/>
            </a:pPr>
            <a:r>
              <a:rPr lang="en-US" sz="1100" dirty="0" smtClean="0"/>
              <a:t>It supports features like Page navigation, Drag-and-drop and AJAX-based UI elements.</a:t>
            </a:r>
          </a:p>
          <a:p>
            <a:pPr lvl="1">
              <a:buFont typeface="Arial" pitchFamily="34" charset="0"/>
              <a:buChar char="•"/>
            </a:pPr>
            <a:r>
              <a:rPr lang="en-US" sz="1100" dirty="0" smtClean="0"/>
              <a:t>Using WebDriver can easily find the coordinates of any object.</a:t>
            </a:r>
          </a:p>
          <a:p>
            <a:pPr lvl="1">
              <a:buFont typeface="Arial" pitchFamily="34" charset="0"/>
              <a:buChar char="•"/>
            </a:pPr>
            <a:r>
              <a:rPr lang="en-US" sz="1100" dirty="0" smtClean="0"/>
              <a:t>WebDriver is open source &amp; it allows you to easily integrate with testing framework like JUnit or TestNG.</a:t>
            </a:r>
          </a:p>
          <a:p>
            <a:pPr lvl="1">
              <a:buFont typeface="Arial" pitchFamily="34" charset="0"/>
              <a:buChar char="•"/>
            </a:pPr>
            <a:r>
              <a:rPr lang="en-US" sz="1100" dirty="0" smtClean="0"/>
              <a:t>It allows you to simulate the mouse movements.</a:t>
            </a:r>
          </a:p>
          <a:p>
            <a:pPr lvl="1">
              <a:buFont typeface="Arial" pitchFamily="34" charset="0"/>
              <a:buChar char="•"/>
            </a:pPr>
            <a:r>
              <a:rPr lang="en-US" sz="1100" dirty="0" smtClean="0"/>
              <a:t>It provides the improved reliability between browsers.</a:t>
            </a:r>
          </a:p>
          <a:p>
            <a:pPr lvl="1">
              <a:buFont typeface="Arial" pitchFamily="34" charset="0"/>
              <a:buChar char="•"/>
            </a:pPr>
            <a:r>
              <a:rPr lang="en-US" sz="1100" dirty="0" smtClean="0"/>
              <a:t>A most awaiting feature added in WebDriver is “Implementation of listeners”.</a:t>
            </a:r>
          </a:p>
          <a:p>
            <a:pPr lvl="1">
              <a:buFont typeface="Arial" pitchFamily="34" charset="0"/>
              <a:buChar char="•"/>
            </a:pPr>
            <a:r>
              <a:rPr lang="en-US" sz="1100" dirty="0" smtClean="0"/>
              <a:t>For web application testing, it provides standard programming interface.</a:t>
            </a:r>
          </a:p>
          <a:p>
            <a:pPr lvl="1">
              <a:buFont typeface="Arial" pitchFamily="34" charset="0"/>
              <a:buChar char="•"/>
            </a:pPr>
            <a:r>
              <a:rPr lang="en-US" sz="1100" dirty="0" smtClean="0"/>
              <a:t>It allows you to simulate keyboard key press events using different classes.</a:t>
            </a:r>
          </a:p>
          <a:p>
            <a:pPr lvl="1">
              <a:buFont typeface="Arial" pitchFamily="34" charset="0"/>
              <a:buChar char="•"/>
            </a:pPr>
            <a:r>
              <a:rPr lang="en-US" sz="1100" dirty="0" smtClean="0"/>
              <a:t>You have classes in Webdriver which help you to simulate key press events of keyboard.</a:t>
            </a:r>
          </a:p>
          <a:p>
            <a:pPr lvl="1">
              <a:buFont typeface="Arial" pitchFamily="34" charset="0"/>
              <a:buChar char="•"/>
            </a:pPr>
            <a:r>
              <a:rPr lang="en-US" sz="1100" dirty="0" smtClean="0"/>
              <a:t>It allows you to simulate the clicking of browser front and back button.</a:t>
            </a:r>
            <a:endParaRPr lang="en-US" sz="1100" b="1"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000" b="1" u="sng" dirty="0" smtClean="0"/>
              <a:t>Table of Contents:-</a:t>
            </a:r>
          </a:p>
          <a:p>
            <a:r>
              <a:rPr lang="en-IN" sz="1600" dirty="0" smtClean="0"/>
              <a:t>1-Introduction to Automation Testing	</a:t>
            </a:r>
          </a:p>
          <a:p>
            <a:r>
              <a:rPr lang="en-IN" sz="1600" dirty="0" smtClean="0"/>
              <a:t>2-Introduction to Selenium	</a:t>
            </a:r>
          </a:p>
          <a:p>
            <a:r>
              <a:rPr lang="en-IN" sz="1600" dirty="0" smtClean="0"/>
              <a:t>3-Different flavours in Selenium	</a:t>
            </a:r>
          </a:p>
          <a:p>
            <a:r>
              <a:rPr lang="en-IN" sz="1600" dirty="0" smtClean="0"/>
              <a:t>4-Introduction to Selenium Webdriver	</a:t>
            </a:r>
          </a:p>
          <a:p>
            <a:r>
              <a:rPr lang="en-IN" sz="1600" dirty="0" smtClean="0"/>
              <a:t>5-Introduction to Core Java-1	</a:t>
            </a:r>
          </a:p>
          <a:p>
            <a:r>
              <a:rPr lang="en-IN" sz="1600" dirty="0" smtClean="0"/>
              <a:t>6-Introduction to Junit Framework   	</a:t>
            </a:r>
          </a:p>
          <a:p>
            <a:r>
              <a:rPr lang="en-IN" sz="1600" dirty="0" smtClean="0"/>
              <a:t>7-Locators &amp; Object Identification in Selenium	</a:t>
            </a:r>
          </a:p>
          <a:p>
            <a:r>
              <a:rPr lang="en-IN" sz="1600" dirty="0" smtClean="0"/>
              <a:t>8-Advanced Webdriver	</a:t>
            </a:r>
          </a:p>
          <a:p>
            <a:r>
              <a:rPr lang="en-IN" sz="1600" dirty="0" smtClean="0"/>
              <a:t>9-Introduction to TestNG Framework	</a:t>
            </a:r>
          </a:p>
          <a:p>
            <a:r>
              <a:rPr lang="en-IN" sz="1600" dirty="0" smtClean="0"/>
              <a:t>10-Introduction to Core Java-2	</a:t>
            </a:r>
          </a:p>
          <a:p>
            <a:r>
              <a:rPr lang="en-IN" sz="1600" dirty="0" smtClean="0"/>
              <a:t>11-Introduction to Robot and Sikuli API	</a:t>
            </a:r>
          </a:p>
          <a:p>
            <a:r>
              <a:rPr lang="en-IN" sz="1600" dirty="0" smtClean="0"/>
              <a:t>12-Introduction to Apache Log4j API	</a:t>
            </a:r>
          </a:p>
          <a:p>
            <a:r>
              <a:rPr lang="en-IN" sz="1600" dirty="0" smtClean="0"/>
              <a:t>13-Introduction to Maven	</a:t>
            </a:r>
          </a:p>
          <a:p>
            <a:r>
              <a:rPr lang="en-IN" sz="1600" dirty="0" smtClean="0"/>
              <a:t>14-Automation Framework Development	</a:t>
            </a:r>
          </a:p>
          <a:p>
            <a:r>
              <a:rPr lang="en-IN" sz="1600" dirty="0" smtClean="0"/>
              <a:t>15-Continuous Integration Testing using Jenkins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4.2-What is the difference between Selenium IDE, RC and WD?</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32770" name="Picture 2" descr="C:\Users\hitendra.pawar\Desktop\PPT\SeleniumRCIDEWD.PNG"/>
          <p:cNvPicPr>
            <a:picLocks noChangeAspect="1" noChangeArrowheads="1"/>
          </p:cNvPicPr>
          <p:nvPr/>
        </p:nvPicPr>
        <p:blipFill>
          <a:blip r:embed="rId2" cstate="print"/>
          <a:srcRect/>
          <a:stretch>
            <a:fillRect/>
          </a:stretch>
        </p:blipFill>
        <p:spPr bwMode="auto">
          <a:xfrm>
            <a:off x="152400" y="914400"/>
            <a:ext cx="8840787" cy="533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4.3.1-Downloading and Configuring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lnSpcReduction="10000"/>
          </a:bodyPr>
          <a:lstStyle/>
          <a:p>
            <a:endParaRPr lang="en-US" sz="1100" b="1" dirty="0" smtClean="0"/>
          </a:p>
          <a:p>
            <a:r>
              <a:rPr lang="en-US" sz="1100" b="1" dirty="0" smtClean="0"/>
              <a:t>Configuring Web-Driver</a:t>
            </a:r>
          </a:p>
          <a:p>
            <a:r>
              <a:rPr lang="en-US" sz="1100" b="1" dirty="0" smtClean="0"/>
              <a:t>Web-Driver is supported by multiple languages and to configure Web-Driver we need to install every language IDE (Integrated Environment) then we configure Web-Driver. Find below the following language and ide:-</a:t>
            </a:r>
          </a:p>
          <a:p>
            <a:endParaRPr lang="en-US" sz="1100" b="1" dirty="0" smtClean="0"/>
          </a:p>
          <a:p>
            <a:pPr marL="685800" lvl="1" indent="-228600">
              <a:buFont typeface="+mj-lt"/>
              <a:buAutoNum type="arabicPeriod"/>
            </a:pPr>
            <a:r>
              <a:rPr lang="en-US" sz="1100" dirty="0" smtClean="0"/>
              <a:t>Java-Eclipse ,  2- Net- Visual Studio,  3-PHP-PHPStorm, 4- Python- Pydev with Eclipse</a:t>
            </a:r>
          </a:p>
          <a:p>
            <a:pPr marL="685800" lvl="1" indent="-228600">
              <a:buFont typeface="+mj-lt"/>
              <a:buAutoNum type="arabicPeriod"/>
            </a:pPr>
            <a:endParaRPr lang="en-US" sz="1100" dirty="0" smtClean="0"/>
          </a:p>
          <a:p>
            <a:r>
              <a:rPr lang="en-US" sz="1100" b="1" u="sng" dirty="0" smtClean="0"/>
              <a:t>As we would be using Java as the programming language ,We need to follow following steps to configure Selenium Webdriver in JAVA IDE Eclipse:-</a:t>
            </a:r>
          </a:p>
          <a:p>
            <a:endParaRPr lang="en-US" sz="1100" dirty="0" smtClean="0"/>
          </a:p>
          <a:p>
            <a:r>
              <a:rPr lang="en-IN" sz="1100" dirty="0" smtClean="0"/>
              <a:t>Step 1</a:t>
            </a:r>
          </a:p>
          <a:p>
            <a:r>
              <a:rPr lang="en-IN" sz="1100" b="1" u="sng" dirty="0" smtClean="0"/>
              <a:t>In the first step, download and install JDK (Java Development Kit) in your system.</a:t>
            </a:r>
          </a:p>
          <a:p>
            <a:r>
              <a:rPr lang="en-IN" sz="1100" dirty="0" smtClean="0"/>
              <a:t>For downloading Java, you need to visit the following link:</a:t>
            </a:r>
          </a:p>
          <a:p>
            <a:r>
              <a:rPr lang="en-IN" sz="1100" dirty="0" smtClean="0">
                <a:hlinkClick r:id="rId2"/>
              </a:rPr>
              <a:t>http://www.oracle.com/technetwork/java/javase/downloads/index.html</a:t>
            </a:r>
            <a:endParaRPr lang="en-IN" sz="1100" dirty="0" smtClean="0"/>
          </a:p>
          <a:p>
            <a:endParaRPr lang="en-US" sz="1100" dirty="0" smtClean="0"/>
          </a:p>
          <a:p>
            <a:r>
              <a:rPr lang="en-IN" sz="1100" dirty="0" smtClean="0"/>
              <a:t>Step 2</a:t>
            </a:r>
          </a:p>
          <a:p>
            <a:r>
              <a:rPr lang="en-IN" sz="1100" b="1" u="sng" dirty="0" smtClean="0"/>
              <a:t>In the second step, download and install Eclipse from the link below:</a:t>
            </a:r>
          </a:p>
          <a:p>
            <a:r>
              <a:rPr lang="en-IN" sz="1100" dirty="0" smtClean="0">
                <a:hlinkClick r:id="rId3"/>
              </a:rPr>
              <a:t>http://www.eclipse.org/downloads/</a:t>
            </a:r>
            <a:r>
              <a:rPr lang="en-IN" sz="1100" dirty="0" smtClean="0"/>
              <a:t/>
            </a:r>
            <a:br>
              <a:rPr lang="en-IN" sz="1100" dirty="0" smtClean="0"/>
            </a:br>
            <a:endParaRPr lang="en-IN" sz="1100" dirty="0" smtClean="0"/>
          </a:p>
          <a:p>
            <a:r>
              <a:rPr lang="en-IN" sz="1100" dirty="0" smtClean="0"/>
              <a:t>Step 3</a:t>
            </a:r>
          </a:p>
          <a:p>
            <a:r>
              <a:rPr lang="en-IN" sz="1100" b="1" u="sng" dirty="0" smtClean="0"/>
              <a:t>In the step, download  Selenium Standalone Server from the link below:</a:t>
            </a:r>
          </a:p>
          <a:p>
            <a:r>
              <a:rPr lang="en-IN" sz="1100" dirty="0" smtClean="0"/>
              <a:t>The Selenium Server is needed in order to run Remote Selenium WebDriver. Selenium 3.X is no longer capable of running Selenium RC directly, rather it does it through emulation and the WebDriverBackedSelenium interface.</a:t>
            </a:r>
          </a:p>
          <a:p>
            <a:r>
              <a:rPr lang="en-US" sz="1100" b="1" dirty="0" smtClean="0">
                <a:hlinkClick r:id="rId4"/>
              </a:rPr>
              <a:t>http://docs.seleniumhq.org/download/</a:t>
            </a:r>
            <a:endParaRPr lang="en-US" sz="1100" b="1" dirty="0" smtClean="0"/>
          </a:p>
          <a:p>
            <a:endParaRPr lang="en-US" sz="1100" b="1" dirty="0" smtClean="0"/>
          </a:p>
          <a:p>
            <a:r>
              <a:rPr lang="en-IN" sz="1100" dirty="0" smtClean="0"/>
              <a:t>Step 4</a:t>
            </a:r>
          </a:p>
          <a:p>
            <a:r>
              <a:rPr lang="en-IN" sz="1100" b="1" u="sng" dirty="0" smtClean="0"/>
              <a:t>Download the Selenium Java Client Driver from:-</a:t>
            </a:r>
          </a:p>
          <a:p>
            <a:r>
              <a:rPr lang="en-IN" sz="1100" dirty="0" smtClean="0"/>
              <a:t>In order to create scripts that interact with the Selenium Server (Selenium RC, Selenium Remote WebDriver) or create local Selenium WebDriver scripts, you need to make use of language-specific client drivers. These languages include both 1.x and 2.x style clients.</a:t>
            </a:r>
          </a:p>
          <a:p>
            <a:r>
              <a:rPr lang="en-IN" sz="1100" dirty="0" smtClean="0">
                <a:hlinkClick r:id="rId4"/>
              </a:rPr>
              <a:t>http://docs.seleniumhq.org/download/</a:t>
            </a:r>
            <a:endParaRPr lang="en-IN" sz="1100" dirty="0" smtClean="0"/>
          </a:p>
          <a:p>
            <a:endParaRPr lang="en-IN" sz="1100" dirty="0" smtClean="0"/>
          </a:p>
          <a:p>
            <a:r>
              <a:rPr lang="en-IN" sz="1100" dirty="0" smtClean="0"/>
              <a:t>Step 4.1</a:t>
            </a:r>
          </a:p>
          <a:p>
            <a:r>
              <a:rPr lang="en-US" sz="1100" b="1" u="sng" dirty="0" smtClean="0"/>
              <a:t>When using Selenium 3 , you have to download </a:t>
            </a:r>
            <a:r>
              <a:rPr lang="en-US" sz="1100" b="1" u="sng" dirty="0" err="1" smtClean="0"/>
              <a:t>geckodriver</a:t>
            </a:r>
            <a:r>
              <a:rPr lang="en-US" sz="1100" dirty="0" smtClean="0"/>
              <a:t>. Just like the other drivers available to Selenium, Mozilla has released </a:t>
            </a:r>
            <a:r>
              <a:rPr lang="en-US" sz="1100" dirty="0" err="1" smtClean="0"/>
              <a:t>geckodriver</a:t>
            </a:r>
            <a:r>
              <a:rPr lang="en-US" sz="1100" dirty="0" smtClean="0"/>
              <a:t> executable that will run alongside the browser.</a:t>
            </a:r>
          </a:p>
          <a:p>
            <a:r>
              <a:rPr lang="en-IN" sz="1100" b="1" u="sng" dirty="0" smtClean="0"/>
              <a:t>https://github.com/mozilla/geckodriver/releases</a:t>
            </a:r>
            <a:endParaRPr lang="en-IN" sz="1100" dirty="0" smtClean="0"/>
          </a:p>
          <a:p>
            <a:endParaRPr lang="en-IN" sz="1100" b="1" u="sng"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4.3.2-Downloading and Configuring Web-Driver</a:t>
            </a:r>
            <a:endParaRPr lang="en-US" sz="3000" b="1" dirty="0"/>
          </a:p>
        </p:txBody>
      </p:sp>
      <p:sp>
        <p:nvSpPr>
          <p:cNvPr id="4" name="Title 1"/>
          <p:cNvSpPr txBox="1">
            <a:spLocks/>
          </p:cNvSpPr>
          <p:nvPr/>
        </p:nvSpPr>
        <p:spPr>
          <a:xfrm>
            <a:off x="304800" y="762000"/>
            <a:ext cx="8839200" cy="5867400"/>
          </a:xfrm>
          <a:prstGeom prst="rect">
            <a:avLst/>
          </a:prstGeom>
        </p:spPr>
        <p:txBody>
          <a:bodyPr vert="horz" lIns="0" rIns="0" bIns="0" anchor="b">
            <a:normAutofit/>
          </a:bodyPr>
          <a:lstStyle/>
          <a:p>
            <a:endParaRPr lang="en-US" sz="1100" b="1" dirty="0" smtClean="0"/>
          </a:p>
          <a:p>
            <a:endParaRPr lang="en-US" sz="1100" b="1" dirty="0" smtClean="0"/>
          </a:p>
          <a:p>
            <a:r>
              <a:rPr lang="en-IN" sz="1100" dirty="0" smtClean="0"/>
              <a:t>Step 5</a:t>
            </a:r>
          </a:p>
          <a:p>
            <a:pPr>
              <a:buFont typeface="Arial" pitchFamily="34" charset="0"/>
              <a:buChar char="•"/>
            </a:pPr>
            <a:r>
              <a:rPr lang="en-IN" sz="1100" dirty="0" smtClean="0"/>
              <a:t>Configure Eclipse to work with Webdriver:</a:t>
            </a:r>
          </a:p>
          <a:p>
            <a:pPr>
              <a:buFont typeface="Arial" pitchFamily="34" charset="0"/>
              <a:buChar char="•"/>
            </a:pPr>
            <a:r>
              <a:rPr lang="en-IN" sz="1100" dirty="0" smtClean="0"/>
              <a:t>Double click on ‘</a:t>
            </a:r>
            <a:r>
              <a:rPr lang="en-IN" sz="1100" i="1" dirty="0" smtClean="0"/>
              <a:t>Eclipse.exe</a:t>
            </a:r>
            <a:r>
              <a:rPr lang="en-IN" sz="1100" dirty="0" smtClean="0"/>
              <a:t>’ to launch eclipse</a:t>
            </a:r>
          </a:p>
          <a:p>
            <a:pPr>
              <a:buFont typeface="Arial" pitchFamily="34" charset="0"/>
              <a:buChar char="•"/>
            </a:pPr>
            <a:r>
              <a:rPr lang="en-IN" sz="1100" dirty="0" smtClean="0"/>
              <a:t>When asked to select for a workspace, just accept the default location. Or, you can change the location</a:t>
            </a:r>
          </a:p>
          <a:p>
            <a:endParaRPr lang="en-IN" sz="1100" dirty="0" smtClean="0"/>
          </a:p>
          <a:p>
            <a:pPr>
              <a:buFont typeface="Arial" pitchFamily="34" charset="0"/>
              <a:buChar char="•"/>
            </a:pPr>
            <a:r>
              <a:rPr lang="en-IN" sz="1100" dirty="0" smtClean="0"/>
              <a:t>Create a new project through File ? New ? Java Project. Name the project as “MyProject”.</a:t>
            </a:r>
          </a:p>
          <a:p>
            <a:pPr>
              <a:buFont typeface="Arial" pitchFamily="34" charset="0"/>
              <a:buChar char="•"/>
            </a:pPr>
            <a:r>
              <a:rPr lang="en-IN" sz="1100" dirty="0" smtClean="0"/>
              <a:t>Right-click on the newly created project and select New &gt; Package, and name that package as “MyPackage”.</a:t>
            </a:r>
          </a:p>
          <a:p>
            <a:pPr>
              <a:buFont typeface="Arial" pitchFamily="34" charset="0"/>
              <a:buChar char="•"/>
            </a:pPr>
            <a:r>
              <a:rPr lang="en-IN" sz="1100" dirty="0" smtClean="0"/>
              <a:t>Create a new Java class under MyPackage by right-clicking on it and then selecting New &gt; Class, and then name it as “MyClass”. </a:t>
            </a:r>
          </a:p>
          <a:p>
            <a:endParaRPr lang="en-IN" sz="1100" dirty="0" smtClean="0"/>
          </a:p>
          <a:p>
            <a:r>
              <a:rPr lang="en-IN" sz="1100" dirty="0" smtClean="0"/>
              <a:t>Step 6</a:t>
            </a:r>
          </a:p>
          <a:p>
            <a:pPr>
              <a:buFont typeface="Arial" pitchFamily="34" charset="0"/>
              <a:buChar char="•"/>
            </a:pPr>
            <a:r>
              <a:rPr lang="en-IN" sz="1100" dirty="0" smtClean="0"/>
              <a:t>Add Jar Files to the Library:</a:t>
            </a:r>
          </a:p>
          <a:p>
            <a:pPr>
              <a:buFont typeface="Arial" pitchFamily="34" charset="0"/>
              <a:buChar char="•"/>
            </a:pPr>
            <a:r>
              <a:rPr lang="en-IN" sz="1100" dirty="0" smtClean="0"/>
              <a:t>Right-click on MyProject and select “Build Path” and then “Configure Build Path”.</a:t>
            </a:r>
            <a:br>
              <a:rPr lang="en-IN" sz="1100" dirty="0" smtClean="0"/>
            </a:br>
            <a:r>
              <a:rPr lang="en-IN" sz="1100" dirty="0" smtClean="0"/>
              <a:t> This will open the Libraries tab in Properties dialog. Then on click “Add External JARs...”</a:t>
            </a:r>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pPr>
              <a:buFont typeface="Arial" pitchFamily="34" charset="0"/>
              <a:buChar char="•"/>
            </a:pPr>
            <a:endParaRPr lang="en-IN" sz="1100" dirty="0" smtClean="0"/>
          </a:p>
          <a:p>
            <a:pPr>
              <a:buFont typeface="Arial" pitchFamily="34" charset="0"/>
              <a:buChar char="•"/>
            </a:pPr>
            <a:r>
              <a:rPr lang="en-IN" sz="1100" dirty="0" smtClean="0"/>
              <a:t>Navigate to </a:t>
            </a:r>
            <a:r>
              <a:rPr lang="en-IN" sz="1100" i="1" dirty="0" smtClean="0"/>
              <a:t>D:\selenium-2.43.0\</a:t>
            </a:r>
            <a:r>
              <a:rPr lang="en-IN" sz="1100" dirty="0" smtClean="0"/>
              <a:t> (or any other location where you saved the extracted contents of “</a:t>
            </a:r>
            <a:r>
              <a:rPr lang="en-IN" sz="1100" i="1" dirty="0" smtClean="0"/>
              <a:t>selenium-2.43.0.zip</a:t>
            </a:r>
            <a:r>
              <a:rPr lang="en-IN" sz="1100" dirty="0" smtClean="0"/>
              <a:t>”).</a:t>
            </a:r>
          </a:p>
          <a:p>
            <a:pPr>
              <a:buFont typeface="Arial" pitchFamily="34" charset="0"/>
              <a:buChar char="•"/>
            </a:pPr>
            <a:r>
              <a:rPr lang="en-IN" sz="1100" dirty="0" smtClean="0"/>
              <a:t>Add all the JAR files inside and outside the “</a:t>
            </a:r>
            <a:r>
              <a:rPr lang="en-IN" sz="1100" i="1" dirty="0" smtClean="0"/>
              <a:t>libs</a:t>
            </a:r>
            <a:r>
              <a:rPr lang="en-IN" sz="1100" dirty="0" smtClean="0"/>
              <a:t>” folder.</a:t>
            </a:r>
          </a:p>
          <a:p>
            <a:pPr>
              <a:buFont typeface="Arial" pitchFamily="34" charset="0"/>
              <a:buChar char="•"/>
            </a:pPr>
            <a:r>
              <a:rPr lang="en-IN" sz="1100" dirty="0" smtClean="0"/>
              <a:t>Finally, click on the OK button and we are done with importing Selenium libraries into our project. Now, we are ready to write our test script in Eclipse and run it in WebDriver</a:t>
            </a:r>
          </a:p>
          <a:p>
            <a:pPr>
              <a:buFont typeface="Arial" pitchFamily="34" charset="0"/>
              <a:buChar char="•"/>
            </a:pPr>
            <a:r>
              <a:rPr lang="en-IN" sz="1100" dirty="0" smtClean="0"/>
              <a:t>Now you can create a new class and do webdriver script writing.</a:t>
            </a:r>
          </a:p>
          <a:p>
            <a:endParaRPr lang="en-IN" sz="1100" dirty="0" smtClean="0"/>
          </a:p>
          <a:p>
            <a:endParaRPr lang="en-IN" sz="1100" dirty="0" smtClean="0"/>
          </a:p>
        </p:txBody>
      </p:sp>
      <p:pic>
        <p:nvPicPr>
          <p:cNvPr id="1026" name="Picture 2" descr="Add_Jar_Files"/>
          <p:cNvPicPr>
            <a:picLocks noChangeAspect="1" noChangeArrowheads="1"/>
          </p:cNvPicPr>
          <p:nvPr/>
        </p:nvPicPr>
        <p:blipFill>
          <a:blip r:embed="rId2" cstate="print"/>
          <a:srcRect/>
          <a:stretch>
            <a:fillRect/>
          </a:stretch>
        </p:blipFill>
        <p:spPr bwMode="auto">
          <a:xfrm>
            <a:off x="4419600" y="3276600"/>
            <a:ext cx="4495800" cy="2087563"/>
          </a:xfrm>
          <a:prstGeom prst="rect">
            <a:avLst/>
          </a:prstGeom>
          <a:noFill/>
        </p:spPr>
      </p:pic>
      <p:pic>
        <p:nvPicPr>
          <p:cNvPr id="1028" name="Picture 4" descr="Build_Path"/>
          <p:cNvPicPr>
            <a:picLocks noChangeAspect="1" noChangeArrowheads="1"/>
          </p:cNvPicPr>
          <p:nvPr/>
        </p:nvPicPr>
        <p:blipFill>
          <a:blip r:embed="rId3" cstate="print"/>
          <a:srcRect/>
          <a:stretch>
            <a:fillRect/>
          </a:stretch>
        </p:blipFill>
        <p:spPr bwMode="auto">
          <a:xfrm>
            <a:off x="228600" y="3200400"/>
            <a:ext cx="4038600" cy="21288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4.4-Create few examples using Web-Driver</a:t>
            </a:r>
            <a:endParaRPr lang="en-US" sz="3000" b="1" dirty="0"/>
          </a:p>
        </p:txBody>
      </p:sp>
      <p:sp>
        <p:nvSpPr>
          <p:cNvPr id="4" name="Title 1"/>
          <p:cNvSpPr txBox="1">
            <a:spLocks/>
          </p:cNvSpPr>
          <p:nvPr/>
        </p:nvSpPr>
        <p:spPr>
          <a:xfrm>
            <a:off x="0" y="761999"/>
            <a:ext cx="8991600" cy="381001"/>
          </a:xfrm>
          <a:prstGeom prst="rect">
            <a:avLst/>
          </a:prstGeom>
        </p:spPr>
        <p:txBody>
          <a:bodyPr vert="horz" lIns="0" rIns="0" bIns="0" anchor="b">
            <a:noAutofit/>
          </a:bodyPr>
          <a:lstStyle/>
          <a:p>
            <a:endParaRPr lang="en-US" sz="1100" b="1" dirty="0" smtClean="0"/>
          </a:p>
          <a:p>
            <a:endParaRPr lang="en-US" sz="1100" b="1" dirty="0" smtClean="0"/>
          </a:p>
          <a:p>
            <a:r>
              <a:rPr lang="en-IN" sz="1100" dirty="0" smtClean="0"/>
              <a:t>I will give one simple example of creating a web-driver script with explanation in the form of comments. For this, we need to write the following code into Eclipse:-</a:t>
            </a:r>
          </a:p>
        </p:txBody>
      </p:sp>
      <p:sp>
        <p:nvSpPr>
          <p:cNvPr id="6" name="Rectangle 5"/>
          <p:cNvSpPr/>
          <p:nvPr/>
        </p:nvSpPr>
        <p:spPr>
          <a:xfrm>
            <a:off x="0" y="1066800"/>
            <a:ext cx="8610600" cy="5678478"/>
          </a:xfrm>
          <a:prstGeom prst="rect">
            <a:avLst/>
          </a:prstGeom>
        </p:spPr>
        <p:txBody>
          <a:bodyPr wrap="square">
            <a:spAutoFit/>
          </a:bodyPr>
          <a:lstStyle/>
          <a:p>
            <a:r>
              <a:rPr lang="en-IN" sz="1100" dirty="0" smtClean="0"/>
              <a:t>package MyPackage;</a:t>
            </a:r>
          </a:p>
          <a:p>
            <a:r>
              <a:rPr lang="en-IN" sz="1100" dirty="0" smtClean="0"/>
              <a:t>import java.util.concurrent.TimeUnit;</a:t>
            </a:r>
          </a:p>
          <a:p>
            <a:r>
              <a:rPr lang="en-IN" sz="1100" dirty="0" smtClean="0"/>
              <a:t>import org.openqa.selenium.By;</a:t>
            </a:r>
          </a:p>
          <a:p>
            <a:r>
              <a:rPr lang="en-IN" sz="1100" dirty="0" smtClean="0"/>
              <a:t>import org.openqa.selenium.WebDriver;</a:t>
            </a:r>
          </a:p>
          <a:p>
            <a:r>
              <a:rPr lang="en-IN" sz="1100" dirty="0" smtClean="0"/>
              <a:t>import org.openqa.selenium.firefox.FirefoxDriver;</a:t>
            </a:r>
          </a:p>
          <a:p>
            <a:r>
              <a:rPr lang="en-IN" sz="1100" dirty="0" smtClean="0"/>
              <a:t>public class MyClass {</a:t>
            </a:r>
          </a:p>
          <a:p>
            <a:r>
              <a:rPr lang="en-IN" sz="1100" dirty="0" smtClean="0"/>
              <a:t>public static void main(String[] args) {</a:t>
            </a:r>
          </a:p>
          <a:p>
            <a:r>
              <a:rPr lang="en-IN" sz="1100" dirty="0" smtClean="0"/>
              <a:t>// Create a new instance of the Firefox driver</a:t>
            </a:r>
          </a:p>
          <a:p>
            <a:r>
              <a:rPr lang="en-IN" sz="1100" dirty="0" smtClean="0"/>
              <a:t>WebDriver driver = new FirefoxDriver();</a:t>
            </a:r>
          </a:p>
          <a:p>
            <a:r>
              <a:rPr lang="en-IN" sz="1100" dirty="0" smtClean="0"/>
              <a:t>//  Wait For Page To Load</a:t>
            </a:r>
          </a:p>
          <a:p>
            <a:r>
              <a:rPr lang="en-IN" sz="1100" dirty="0" smtClean="0"/>
              <a:t>// Put a Implicit wait, this means that any search for elements on the page</a:t>
            </a:r>
          </a:p>
          <a:p>
            <a:r>
              <a:rPr lang="en-IN" sz="1100" dirty="0" smtClean="0"/>
              <a:t>could take the time the implicit wait is set for before throwing exception </a:t>
            </a:r>
          </a:p>
          <a:p>
            <a:r>
              <a:rPr lang="en-IN" sz="1100" dirty="0" smtClean="0"/>
              <a:t>driver.manage().timeouts().implicitlyWait(10, TimeUnit.SECONDS);</a:t>
            </a:r>
          </a:p>
          <a:p>
            <a:r>
              <a:rPr lang="en-IN" sz="1100" dirty="0" smtClean="0"/>
              <a:t>// Navigate to URL</a:t>
            </a:r>
          </a:p>
          <a:p>
            <a:r>
              <a:rPr lang="en-IN" sz="1100" dirty="0" smtClean="0"/>
              <a:t>driver.get("https://mail.google.com/");</a:t>
            </a:r>
          </a:p>
          <a:p>
            <a:r>
              <a:rPr lang="en-IN" sz="1100" dirty="0" smtClean="0"/>
              <a:t>// Maximize the window.</a:t>
            </a:r>
          </a:p>
          <a:p>
            <a:r>
              <a:rPr lang="en-IN" sz="1100" dirty="0" smtClean="0"/>
              <a:t>driver.manage().window().maximize();</a:t>
            </a:r>
          </a:p>
          <a:p>
            <a:r>
              <a:rPr lang="en-IN" sz="1100" dirty="0" smtClean="0"/>
              <a:t>// Enter UserName</a:t>
            </a:r>
          </a:p>
          <a:p>
            <a:r>
              <a:rPr lang="en-IN" sz="1100" dirty="0" smtClean="0"/>
              <a:t>driver.findElement(By.id("Email")).sendKeys(" YOUR USER NAME");</a:t>
            </a:r>
          </a:p>
          <a:p>
            <a:r>
              <a:rPr lang="en-IN" sz="1100" dirty="0" smtClean="0"/>
              <a:t>// Enter Password</a:t>
            </a:r>
          </a:p>
          <a:p>
            <a:r>
              <a:rPr lang="en-IN" sz="1100" dirty="0" smtClean="0"/>
              <a:t>driver.findElement(By.id("Passwd")).sendKeys("YOUR PASSWORD");</a:t>
            </a:r>
          </a:p>
          <a:p>
            <a:r>
              <a:rPr lang="en-IN" sz="1100" dirty="0" smtClean="0"/>
              <a:t>// Wait For Page To Load</a:t>
            </a:r>
          </a:p>
          <a:p>
            <a:r>
              <a:rPr lang="en-IN" sz="1100" dirty="0" smtClean="0"/>
              <a:t>driver.manage().timeouts().implicitlyWait(60, TimeUnit.SECONDS);</a:t>
            </a:r>
          </a:p>
          <a:p>
            <a:r>
              <a:rPr lang="en-IN" sz="1100" dirty="0" smtClean="0"/>
              <a:t>// Click on 'Sign In' button</a:t>
            </a:r>
          </a:p>
          <a:p>
            <a:r>
              <a:rPr lang="en-IN" sz="1100" dirty="0" smtClean="0"/>
              <a:t>driver.findElement(By.id("signIn")).click();</a:t>
            </a:r>
          </a:p>
          <a:p>
            <a:r>
              <a:rPr lang="en-IN" sz="1100" dirty="0" smtClean="0"/>
              <a:t>//Click on Compose Mail.</a:t>
            </a:r>
          </a:p>
          <a:p>
            <a:r>
              <a:rPr lang="en-IN" sz="1100" dirty="0" smtClean="0"/>
              <a:t>driver.findElement(By.xpath("//div[@class='z0']/div")).click();</a:t>
            </a:r>
          </a:p>
          <a:p>
            <a:r>
              <a:rPr lang="en-IN" sz="1100" dirty="0" smtClean="0"/>
              <a:t>// Click on the image icon present in the top right navigational Bar</a:t>
            </a:r>
          </a:p>
          <a:p>
            <a:r>
              <a:rPr lang="en-IN" sz="1100" dirty="0" smtClean="0"/>
              <a:t>driver.findElement(By.xpath("//div[@class='gb_1 gb_3a gb_nc gb_e']/div/a")).click();</a:t>
            </a:r>
          </a:p>
          <a:p>
            <a:r>
              <a:rPr lang="en-IN" sz="1100" dirty="0" smtClean="0"/>
              <a:t>//Click on 'Logout' Button</a:t>
            </a:r>
          </a:p>
          <a:p>
            <a:r>
              <a:rPr lang="en-IN" sz="1100" dirty="0" smtClean="0"/>
              <a:t>driver.findElement(By.xpath("//*[@id='gb_71']")).click();</a:t>
            </a:r>
          </a:p>
          <a:p>
            <a:r>
              <a:rPr lang="en-IN" sz="1100" dirty="0" smtClean="0"/>
              <a:t>//Close the browser.</a:t>
            </a:r>
          </a:p>
          <a:p>
            <a:r>
              <a:rPr lang="en-IN" sz="1100" dirty="0" smtClean="0"/>
              <a:t>driver.close();}}</a:t>
            </a:r>
            <a:endParaRPr lang="en-IN" sz="1100" dirty="0"/>
          </a:p>
        </p:txBody>
      </p:sp>
      <p:sp>
        <p:nvSpPr>
          <p:cNvPr id="5" name="Rectangle 4"/>
          <p:cNvSpPr/>
          <p:nvPr/>
        </p:nvSpPr>
        <p:spPr>
          <a:xfrm>
            <a:off x="4450813" y="3244334"/>
            <a:ext cx="242374"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381000"/>
          </a:xfrm>
        </p:spPr>
        <p:txBody>
          <a:bodyPr>
            <a:normAutofit fontScale="90000"/>
          </a:bodyPr>
          <a:lstStyle/>
          <a:p>
            <a:r>
              <a:rPr lang="en-US" sz="3200" b="1" dirty="0" smtClean="0"/>
              <a:t>4.5-</a:t>
            </a:r>
            <a:r>
              <a:rPr lang="en-IN" sz="3200" b="1" dirty="0" smtClean="0"/>
              <a:t>Create examples for Firefox, IE, Chrome</a:t>
            </a:r>
            <a:endParaRPr lang="en-US" sz="3000" b="1" dirty="0"/>
          </a:p>
        </p:txBody>
      </p:sp>
      <p:sp>
        <p:nvSpPr>
          <p:cNvPr id="4" name="Title 1"/>
          <p:cNvSpPr txBox="1">
            <a:spLocks/>
          </p:cNvSpPr>
          <p:nvPr/>
        </p:nvSpPr>
        <p:spPr>
          <a:xfrm>
            <a:off x="152400" y="381000"/>
            <a:ext cx="8763000" cy="2057400"/>
          </a:xfrm>
          <a:prstGeom prst="rect">
            <a:avLst/>
          </a:prstGeom>
        </p:spPr>
        <p:txBody>
          <a:bodyPr vert="horz" lIns="0" rIns="0" bIns="0" anchor="b">
            <a:noAutofit/>
          </a:bodyPr>
          <a:lstStyle/>
          <a:p>
            <a:r>
              <a:rPr lang="en-US" sz="900" dirty="0" smtClean="0"/>
              <a:t>First of all, download latest version of </a:t>
            </a:r>
            <a:r>
              <a:rPr lang="en-US" sz="900" dirty="0" err="1" smtClean="0"/>
              <a:t>IEDriver</a:t>
            </a:r>
            <a:r>
              <a:rPr lang="en-US" sz="900" dirty="0" smtClean="0"/>
              <a:t> server/</a:t>
            </a:r>
            <a:r>
              <a:rPr lang="en-US" sz="900" dirty="0" err="1" smtClean="0"/>
              <a:t>ChromeDriver</a:t>
            </a:r>
            <a:r>
              <a:rPr lang="en-US" sz="900" dirty="0" smtClean="0"/>
              <a:t> Server exe files for </a:t>
            </a:r>
            <a:r>
              <a:rPr lang="en-US" sz="900" dirty="0" err="1" smtClean="0"/>
              <a:t>webdriver</a:t>
            </a:r>
            <a:r>
              <a:rPr lang="en-US" sz="900" dirty="0" smtClean="0"/>
              <a:t>. You can download latest version server exe files from here:-</a:t>
            </a:r>
          </a:p>
          <a:p>
            <a:r>
              <a:rPr lang="en-US" sz="900" dirty="0" err="1" smtClean="0"/>
              <a:t>ChromeDriver</a:t>
            </a:r>
            <a:r>
              <a:rPr lang="en-US" sz="900" dirty="0" smtClean="0"/>
              <a:t>-https://sites.google.com/a/chromium.org/</a:t>
            </a:r>
            <a:r>
              <a:rPr lang="en-US" sz="900" dirty="0" err="1" smtClean="0"/>
              <a:t>chromedriver</a:t>
            </a:r>
            <a:r>
              <a:rPr lang="en-US" sz="900" dirty="0" smtClean="0"/>
              <a:t>/downloads</a:t>
            </a:r>
          </a:p>
          <a:p>
            <a:r>
              <a:rPr lang="en-US" sz="900" dirty="0" err="1" smtClean="0"/>
              <a:t>IEDriver</a:t>
            </a:r>
            <a:r>
              <a:rPr lang="en-US" sz="900" dirty="0" smtClean="0"/>
              <a:t>-http://docs.seleniumhq.org/download/</a:t>
            </a:r>
          </a:p>
          <a:p>
            <a:r>
              <a:rPr lang="en-US" sz="900" dirty="0" smtClean="0"/>
              <a:t/>
            </a:r>
            <a:br>
              <a:rPr lang="en-US" sz="900" dirty="0" smtClean="0"/>
            </a:br>
            <a:r>
              <a:rPr lang="en-US" sz="900" dirty="0" smtClean="0"/>
              <a:t>Note: Choose the </a:t>
            </a:r>
            <a:r>
              <a:rPr lang="en-US" sz="900" dirty="0" err="1" smtClean="0"/>
              <a:t>IEdriver</a:t>
            </a:r>
            <a:r>
              <a:rPr lang="en-US" sz="900" dirty="0" smtClean="0"/>
              <a:t> server based on your working environment as there are two different zip files for both 32 and 64 bit IE . Recommended 32bit </a:t>
            </a:r>
            <a:r>
              <a:rPr lang="en-US" sz="900" dirty="0" err="1" smtClean="0"/>
              <a:t>IEDriver</a:t>
            </a:r>
            <a:r>
              <a:rPr lang="en-US" sz="900" dirty="0" smtClean="0"/>
              <a:t> which is less prone to errors when compared with 64bit driver.</a:t>
            </a:r>
          </a:p>
          <a:p>
            <a:r>
              <a:rPr lang="en-US" sz="900" dirty="0" smtClean="0"/>
              <a:t/>
            </a:r>
            <a:br>
              <a:rPr lang="en-US" sz="900" dirty="0" smtClean="0"/>
            </a:br>
            <a:r>
              <a:rPr lang="en-US" sz="900" dirty="0" smtClean="0"/>
              <a:t>Save the downloaded file to your local machine.</a:t>
            </a:r>
          </a:p>
          <a:p>
            <a:r>
              <a:rPr lang="en-US" sz="900" dirty="0" smtClean="0"/>
              <a:t>In you code you need to set the system property for IE driver/</a:t>
            </a:r>
            <a:r>
              <a:rPr lang="en-US" sz="900" dirty="0" err="1" smtClean="0"/>
              <a:t>ChromeDriver</a:t>
            </a:r>
            <a:r>
              <a:rPr lang="en-US" sz="900" dirty="0" smtClean="0"/>
              <a:t> as:-</a:t>
            </a:r>
          </a:p>
          <a:p>
            <a:r>
              <a:rPr lang="en-US" sz="900" dirty="0" smtClean="0"/>
              <a:t/>
            </a:r>
            <a:br>
              <a:rPr lang="en-US" sz="900" dirty="0" smtClean="0"/>
            </a:br>
            <a:r>
              <a:rPr lang="en-US" sz="900" dirty="0" err="1" smtClean="0"/>
              <a:t>System.setProperty</a:t>
            </a:r>
            <a:r>
              <a:rPr lang="en-US" sz="900" dirty="0" smtClean="0"/>
              <a:t>("</a:t>
            </a:r>
            <a:r>
              <a:rPr lang="en-US" sz="900" dirty="0" err="1" smtClean="0"/>
              <a:t>webdriver.chrome.driver</a:t>
            </a:r>
            <a:r>
              <a:rPr lang="en-US" sz="900" dirty="0" smtClean="0"/>
              <a:t>", "</a:t>
            </a:r>
            <a:r>
              <a:rPr lang="en-US" sz="900" dirty="0" err="1" smtClean="0"/>
              <a:t>pathofchromedriver</a:t>
            </a:r>
            <a:r>
              <a:rPr lang="en-US" sz="900" dirty="0" smtClean="0"/>
              <a:t>\\chromedriver.exe");</a:t>
            </a:r>
          </a:p>
          <a:p>
            <a:r>
              <a:rPr lang="en-US" sz="900" dirty="0" err="1" smtClean="0"/>
              <a:t>System.setProperty</a:t>
            </a:r>
            <a:r>
              <a:rPr lang="en-US" sz="900" dirty="0" smtClean="0"/>
              <a:t>("</a:t>
            </a:r>
            <a:r>
              <a:rPr lang="en-US" sz="900" dirty="0" err="1" smtClean="0"/>
              <a:t>webdriver.ie.driver</a:t>
            </a:r>
            <a:r>
              <a:rPr lang="en-US" sz="900" dirty="0" smtClean="0"/>
              <a:t>", "</a:t>
            </a:r>
            <a:r>
              <a:rPr lang="en-US" sz="900" dirty="0" err="1" smtClean="0"/>
              <a:t>pathofchromedriver</a:t>
            </a:r>
            <a:r>
              <a:rPr lang="en-US" sz="900" dirty="0" smtClean="0"/>
              <a:t>\\IEDriverServer.exe");</a:t>
            </a:r>
          </a:p>
          <a:p>
            <a:r>
              <a:rPr lang="en-US" sz="900" dirty="0" smtClean="0"/>
              <a:t/>
            </a:r>
            <a:br>
              <a:rPr lang="en-US" sz="900" dirty="0" smtClean="0"/>
            </a:br>
            <a:r>
              <a:rPr lang="en-US" sz="900" dirty="0" smtClean="0"/>
              <a:t>Create New Java Class as </a:t>
            </a:r>
            <a:r>
              <a:rPr lang="en-US" sz="900" b="1" dirty="0" smtClean="0"/>
              <a:t>'</a:t>
            </a:r>
            <a:r>
              <a:rPr lang="en-US" sz="900" b="1" dirty="0" err="1" smtClean="0"/>
              <a:t>CrossBrowser</a:t>
            </a:r>
            <a:r>
              <a:rPr lang="en-US" sz="900" dirty="0" smtClean="0"/>
              <a:t>' name and add following:-</a:t>
            </a:r>
          </a:p>
          <a:p>
            <a:r>
              <a:rPr lang="en-US" sz="900" dirty="0" smtClean="0"/>
              <a:t>Run this class as a Java Applica</a:t>
            </a:r>
            <a:endParaRPr lang="en-IN" sz="900" dirty="0" smtClean="0"/>
          </a:p>
        </p:txBody>
      </p:sp>
      <p:sp>
        <p:nvSpPr>
          <p:cNvPr id="5" name="Rectangle 4"/>
          <p:cNvSpPr/>
          <p:nvPr/>
        </p:nvSpPr>
        <p:spPr>
          <a:xfrm>
            <a:off x="152400" y="2514600"/>
            <a:ext cx="8229600" cy="4678204"/>
          </a:xfrm>
          <a:prstGeom prst="rect">
            <a:avLst/>
          </a:prstGeom>
        </p:spPr>
        <p:txBody>
          <a:bodyPr wrap="square">
            <a:spAutoFit/>
          </a:bodyPr>
          <a:lstStyle/>
          <a:p>
            <a:r>
              <a:rPr lang="en-US" sz="1000" dirty="0" smtClean="0"/>
              <a:t>public class </a:t>
            </a:r>
            <a:r>
              <a:rPr lang="en-US" sz="1000" dirty="0" err="1" smtClean="0"/>
              <a:t>cross_browser</a:t>
            </a:r>
            <a:r>
              <a:rPr lang="en-US" sz="1000" dirty="0" smtClean="0"/>
              <a:t> </a:t>
            </a:r>
          </a:p>
          <a:p>
            <a:r>
              <a:rPr lang="en-US" sz="1000" dirty="0" smtClean="0"/>
              <a:t/>
            </a:r>
            <a:br>
              <a:rPr lang="en-US" sz="1000" dirty="0" smtClean="0"/>
            </a:br>
            <a:r>
              <a:rPr lang="en-US" sz="1000" dirty="0" smtClean="0"/>
              <a:t>{</a:t>
            </a:r>
          </a:p>
          <a:p>
            <a:r>
              <a:rPr lang="en-US" sz="1000" dirty="0" smtClean="0"/>
              <a:t>public static void main(String []</a:t>
            </a:r>
            <a:r>
              <a:rPr lang="en-US" sz="1000" dirty="0" err="1" smtClean="0"/>
              <a:t>args</a:t>
            </a:r>
            <a:r>
              <a:rPr lang="en-US" sz="1000" dirty="0" smtClean="0"/>
              <a:t>) throws </a:t>
            </a:r>
            <a:r>
              <a:rPr lang="en-US" sz="1000" dirty="0" err="1" smtClean="0"/>
              <a:t>InterruptedException</a:t>
            </a:r>
            <a:r>
              <a:rPr lang="en-US" sz="1000" dirty="0" smtClean="0"/>
              <a:t> </a:t>
            </a:r>
          </a:p>
          <a:p>
            <a:r>
              <a:rPr lang="en-US" sz="1000" dirty="0" smtClean="0"/>
              <a:t>{</a:t>
            </a:r>
          </a:p>
          <a:p>
            <a:r>
              <a:rPr lang="en-US" sz="1000" dirty="0" err="1" smtClean="0"/>
              <a:t>WebDriver</a:t>
            </a:r>
            <a:r>
              <a:rPr lang="en-US" sz="1000" dirty="0" smtClean="0"/>
              <a:t> driver2;</a:t>
            </a:r>
          </a:p>
          <a:p>
            <a:r>
              <a:rPr lang="en-US" sz="1000" dirty="0" smtClean="0"/>
              <a:t>String </a:t>
            </a:r>
            <a:r>
              <a:rPr lang="en-US" sz="1000" dirty="0" err="1" smtClean="0"/>
              <a:t>baseUrl</a:t>
            </a:r>
            <a:r>
              <a:rPr lang="en-US" sz="1000" dirty="0" smtClean="0"/>
              <a:t>;</a:t>
            </a:r>
          </a:p>
          <a:p>
            <a:r>
              <a:rPr lang="en-US" sz="1000" dirty="0" err="1" smtClean="0"/>
              <a:t>baseUrl</a:t>
            </a:r>
            <a:r>
              <a:rPr lang="en-US" sz="1000" dirty="0" smtClean="0"/>
              <a:t> = "https://www.flipkart.com/";</a:t>
            </a:r>
          </a:p>
          <a:p>
            <a:r>
              <a:rPr lang="en-US" sz="1000" dirty="0" err="1" smtClean="0"/>
              <a:t>System.out.println</a:t>
            </a:r>
            <a:r>
              <a:rPr lang="en-US" sz="1000" dirty="0" smtClean="0"/>
              <a:t>("launching Brower browser");</a:t>
            </a:r>
          </a:p>
          <a:p>
            <a:r>
              <a:rPr lang="en-US" sz="1000" dirty="0" err="1" smtClean="0"/>
              <a:t>System.setProperty</a:t>
            </a:r>
            <a:r>
              <a:rPr lang="en-US" sz="1000" dirty="0" smtClean="0"/>
              <a:t>("</a:t>
            </a:r>
            <a:r>
              <a:rPr lang="en-US" sz="1000" dirty="0" err="1" smtClean="0"/>
              <a:t>webdriver.firefox.marionette","D</a:t>
            </a:r>
            <a:r>
              <a:rPr lang="en-US" sz="1000" dirty="0" smtClean="0"/>
              <a:t>:\\Selenium jar\\Selenium-3.4.0\\geckodriver.exe");</a:t>
            </a:r>
          </a:p>
          <a:p>
            <a:r>
              <a:rPr lang="en-US" sz="1000" dirty="0" err="1" smtClean="0"/>
              <a:t>System.setProperty</a:t>
            </a:r>
            <a:r>
              <a:rPr lang="en-US" sz="1000" dirty="0" smtClean="0"/>
              <a:t>("webdriver.chrome.driver2", "D:\\Automation_Workshop_2017\\</a:t>
            </a:r>
            <a:r>
              <a:rPr lang="en-US" sz="1000" dirty="0" err="1" smtClean="0"/>
              <a:t>Selenium_exe</a:t>
            </a:r>
            <a:r>
              <a:rPr lang="en-US" sz="1000" dirty="0" smtClean="0"/>
              <a:t>\\chromedriver.exe");</a:t>
            </a:r>
          </a:p>
          <a:p>
            <a:r>
              <a:rPr lang="en-US" sz="1000" dirty="0" err="1" smtClean="0"/>
              <a:t>System.setProperty</a:t>
            </a:r>
            <a:r>
              <a:rPr lang="en-US" sz="1000" dirty="0" smtClean="0"/>
              <a:t>("webdriver.ie.driver2", "D:\\Automation_Workshop_2017\\</a:t>
            </a:r>
            <a:r>
              <a:rPr lang="en-US" sz="1000" dirty="0" err="1" smtClean="0"/>
              <a:t>Selenium_exe</a:t>
            </a:r>
            <a:r>
              <a:rPr lang="en-US" sz="1000" dirty="0" smtClean="0"/>
              <a:t>\\IEDriverServer.exe");</a:t>
            </a:r>
          </a:p>
          <a:p>
            <a:r>
              <a:rPr lang="en-US" sz="1000" dirty="0" err="1" smtClean="0"/>
              <a:t>System.setProperty</a:t>
            </a:r>
            <a:r>
              <a:rPr lang="en-US" sz="1000" dirty="0" smtClean="0"/>
              <a:t>("webdriver.opera.driver2", "D:\\Automation_Workshop_2017\\</a:t>
            </a:r>
            <a:r>
              <a:rPr lang="en-US" sz="1000" dirty="0" err="1" smtClean="0"/>
              <a:t>Selenium_exe</a:t>
            </a:r>
            <a:r>
              <a:rPr lang="en-US" sz="1000" dirty="0" smtClean="0"/>
              <a:t>\\operadriver.exe"); </a:t>
            </a:r>
          </a:p>
          <a:p>
            <a:r>
              <a:rPr lang="en-US" sz="1000" dirty="0" smtClean="0"/>
              <a:t>driver2 = new </a:t>
            </a:r>
            <a:r>
              <a:rPr lang="en-US" sz="1000" dirty="0" err="1" smtClean="0"/>
              <a:t>FirefoxDriver</a:t>
            </a:r>
            <a:r>
              <a:rPr lang="en-US" sz="1000" dirty="0" smtClean="0"/>
              <a:t>();</a:t>
            </a:r>
          </a:p>
          <a:p>
            <a:r>
              <a:rPr lang="en-US" sz="1000" dirty="0" smtClean="0"/>
              <a:t>//driver2 = new </a:t>
            </a:r>
            <a:r>
              <a:rPr lang="en-US" sz="1000" dirty="0" err="1" smtClean="0"/>
              <a:t>InternetExplorerDriver</a:t>
            </a:r>
            <a:r>
              <a:rPr lang="en-US" sz="1000" dirty="0" smtClean="0"/>
              <a:t>();</a:t>
            </a:r>
          </a:p>
          <a:p>
            <a:r>
              <a:rPr lang="en-US" sz="1000" dirty="0" smtClean="0"/>
              <a:t>//driver2 = new </a:t>
            </a:r>
            <a:r>
              <a:rPr lang="en-US" sz="1000" dirty="0" err="1" smtClean="0"/>
              <a:t>ChromeDriver</a:t>
            </a:r>
            <a:r>
              <a:rPr lang="en-US" sz="1000" dirty="0" smtClean="0"/>
              <a:t>();</a:t>
            </a:r>
          </a:p>
          <a:p>
            <a:r>
              <a:rPr lang="en-US" sz="1000" dirty="0" smtClean="0"/>
              <a:t>//driver2 = new </a:t>
            </a:r>
            <a:r>
              <a:rPr lang="en-US" sz="1000" dirty="0" err="1" smtClean="0"/>
              <a:t>OperaDriver</a:t>
            </a:r>
            <a:r>
              <a:rPr lang="en-US" sz="1000" dirty="0" smtClean="0"/>
              <a:t>();</a:t>
            </a:r>
          </a:p>
          <a:p>
            <a:r>
              <a:rPr lang="en-US" sz="1000" dirty="0" smtClean="0"/>
              <a:t>driver2.get(</a:t>
            </a:r>
            <a:r>
              <a:rPr lang="en-US" sz="1000" dirty="0" err="1" smtClean="0"/>
              <a:t>baseUrl</a:t>
            </a:r>
            <a:r>
              <a:rPr lang="en-US" sz="1000" dirty="0" smtClean="0"/>
              <a:t>);</a:t>
            </a:r>
          </a:p>
          <a:p>
            <a:r>
              <a:rPr lang="en-US" sz="1000" dirty="0" smtClean="0"/>
              <a:t>                     driver2.findElement(</a:t>
            </a:r>
            <a:r>
              <a:rPr lang="en-US" sz="1000" dirty="0" err="1" smtClean="0"/>
              <a:t>By.cssSelector</a:t>
            </a:r>
            <a:r>
              <a:rPr lang="en-US" sz="1000" dirty="0" smtClean="0"/>
              <a:t>("input[name=q]")).</a:t>
            </a:r>
            <a:r>
              <a:rPr lang="en-US" sz="1000" dirty="0" err="1" smtClean="0"/>
              <a:t>sendKeys</a:t>
            </a:r>
            <a:r>
              <a:rPr lang="en-US" sz="1000" dirty="0" smtClean="0"/>
              <a:t>("wallet");</a:t>
            </a:r>
          </a:p>
          <a:p>
            <a:r>
              <a:rPr lang="en-US" sz="1000" dirty="0" smtClean="0"/>
              <a:t>driver2.findElement(</a:t>
            </a:r>
            <a:r>
              <a:rPr lang="en-US" sz="1000" dirty="0" err="1" smtClean="0"/>
              <a:t>By.cssSelector</a:t>
            </a:r>
            <a:r>
              <a:rPr lang="en-US" sz="1000" dirty="0" smtClean="0"/>
              <a:t>("button.vh79eN[type=submit]")).click();</a:t>
            </a:r>
          </a:p>
          <a:p>
            <a:r>
              <a:rPr lang="en-US" sz="1000" dirty="0" err="1" smtClean="0"/>
              <a:t>Thread.sleep</a:t>
            </a:r>
            <a:r>
              <a:rPr lang="en-US" sz="1000" dirty="0" smtClean="0"/>
              <a:t>(3000);</a:t>
            </a:r>
          </a:p>
          <a:p>
            <a:r>
              <a:rPr lang="en-US" sz="1000" dirty="0" smtClean="0"/>
              <a:t>driver2.findElement(</a:t>
            </a:r>
            <a:r>
              <a:rPr lang="en-US" sz="1000" dirty="0" err="1" smtClean="0"/>
              <a:t>By.xpath</a:t>
            </a:r>
            <a:r>
              <a:rPr lang="en-US" sz="1000" dirty="0" smtClean="0"/>
              <a:t>("//div[@id='container']/div/div[2]/div[2]/div/div[2]/div/div[2]/div/section/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smtClean="0"/>
              <a:t>driver2.findElement(By.name("//div[@id='container']/div/div[2]/div[2]/div/div[2]/div/div[2]/div/section/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err="1" smtClean="0"/>
              <a:t>Thread.sleep</a:t>
            </a:r>
            <a:r>
              <a:rPr lang="en-US" sz="1000" dirty="0" smtClean="0"/>
              <a:t>(3000);</a:t>
            </a:r>
          </a:p>
          <a:p>
            <a:r>
              <a:rPr lang="en-US" sz="1000" dirty="0" smtClean="0"/>
              <a:t>//</a:t>
            </a:r>
            <a:r>
              <a:rPr lang="en-US" sz="1000" dirty="0" err="1" smtClean="0"/>
              <a:t>System.out.println</a:t>
            </a:r>
            <a:r>
              <a:rPr lang="en-US" sz="1000" dirty="0" smtClean="0"/>
              <a:t>("Page title: - "+</a:t>
            </a:r>
            <a:r>
              <a:rPr lang="en-US" sz="1000" dirty="0" err="1" smtClean="0"/>
              <a:t>strPageTitle</a:t>
            </a:r>
            <a:r>
              <a:rPr lang="en-US" sz="1000" dirty="0" smtClean="0"/>
              <a:t>);</a:t>
            </a:r>
          </a:p>
          <a:p>
            <a:r>
              <a:rPr lang="en-US" sz="1000" dirty="0" smtClean="0"/>
              <a:t>driver2.quit();</a:t>
            </a:r>
          </a:p>
          <a:p>
            <a:r>
              <a:rPr lang="en-US" sz="1000" dirty="0" smtClean="0"/>
              <a:t>}</a:t>
            </a:r>
          </a:p>
          <a:p>
            <a:r>
              <a:rPr lang="en-US" sz="1000" dirty="0" smtClean="0"/>
              <a:t>}</a:t>
            </a:r>
          </a:p>
          <a:p>
            <a:r>
              <a:rPr lang="en-US" sz="900" dirty="0" smtClean="0"/>
              <a:t/>
            </a:r>
            <a:br>
              <a:rPr lang="en-US" sz="900" dirty="0" smtClean="0"/>
            </a:br>
            <a:endParaRPr lang="en-IN" sz="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4.6-Architecture of Selenium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228600" y="914400"/>
            <a:ext cx="8915400" cy="1143000"/>
          </a:xfrm>
          <a:prstGeom prst="rect">
            <a:avLst/>
          </a:prstGeom>
        </p:spPr>
        <p:txBody>
          <a:bodyPr wrap="square">
            <a:spAutoFit/>
          </a:bodyPr>
          <a:lstStyle/>
          <a:p>
            <a:pPr fontAlgn="base"/>
            <a:r>
              <a:rPr lang="en-US" sz="1100" b="1" u="sng" dirty="0" smtClean="0"/>
              <a:t>Selenium WebDriver:</a:t>
            </a:r>
            <a:endParaRPr lang="en-US" sz="1100" u="sng" dirty="0" smtClean="0"/>
          </a:p>
          <a:p>
            <a:pPr fontAlgn="base"/>
            <a:r>
              <a:rPr lang="en-US" sz="1100" dirty="0" smtClean="0"/>
              <a:t>Selenium-WebDriver makes direct calls to the browser using each browser’s native support for automation. </a:t>
            </a:r>
          </a:p>
          <a:p>
            <a:pPr fontAlgn="base"/>
            <a:r>
              <a:rPr lang="en-US" sz="1100" dirty="0" smtClean="0"/>
              <a:t>Since there are so many browsers &amp; so many programming languages there is need for common specification which will be provided by WebDriver API. </a:t>
            </a:r>
          </a:p>
          <a:p>
            <a:pPr fontAlgn="base"/>
            <a:r>
              <a:rPr lang="en-US" sz="1100" dirty="0" smtClean="0"/>
              <a:t>Each browser has to implement this API which is called as Remote WebDriver or Remote WebDriver Server. </a:t>
            </a:r>
          </a:p>
          <a:p>
            <a:pPr fontAlgn="base"/>
            <a:r>
              <a:rPr lang="en-US" sz="1100" dirty="0" smtClean="0"/>
              <a:t>At a higher level Selenium WebDriver architecture look like this:-</a:t>
            </a:r>
            <a:endParaRPr lang="en-US" sz="1100" dirty="0"/>
          </a:p>
        </p:txBody>
      </p:sp>
      <p:pic>
        <p:nvPicPr>
          <p:cNvPr id="33794" name="Picture 2" descr="Selenium Architecture"/>
          <p:cNvPicPr>
            <a:picLocks noChangeAspect="1" noChangeArrowheads="1"/>
          </p:cNvPicPr>
          <p:nvPr/>
        </p:nvPicPr>
        <p:blipFill>
          <a:blip r:embed="rId2" cstate="print"/>
          <a:srcRect/>
          <a:stretch>
            <a:fillRect/>
          </a:stretch>
        </p:blipFill>
        <p:spPr bwMode="auto">
          <a:xfrm>
            <a:off x="1905000" y="1981200"/>
            <a:ext cx="4495800" cy="1066800"/>
          </a:xfrm>
          <a:prstGeom prst="rect">
            <a:avLst/>
          </a:prstGeom>
          <a:noFill/>
        </p:spPr>
      </p:pic>
      <p:sp>
        <p:nvSpPr>
          <p:cNvPr id="7" name="Rectangle 6"/>
          <p:cNvSpPr/>
          <p:nvPr/>
        </p:nvSpPr>
        <p:spPr>
          <a:xfrm>
            <a:off x="228600" y="3276600"/>
            <a:ext cx="8763000" cy="938719"/>
          </a:xfrm>
          <a:prstGeom prst="rect">
            <a:avLst/>
          </a:prstGeom>
        </p:spPr>
        <p:txBody>
          <a:bodyPr wrap="square">
            <a:spAutoFit/>
          </a:bodyPr>
          <a:lstStyle/>
          <a:p>
            <a:pPr fontAlgn="base"/>
            <a:r>
              <a:rPr lang="en-US" sz="1100" dirty="0" smtClean="0"/>
              <a:t>The language binding will send the commands across the common driver API, on the other end there is going to be a driver listening to those commands and they will be executed in browser using remote WebDriver and it’s going to return the result/response via API to the code/Binding.</a:t>
            </a:r>
          </a:p>
          <a:p>
            <a:pPr fontAlgn="base"/>
            <a:r>
              <a:rPr lang="en-US" sz="1100" dirty="0" smtClean="0"/>
              <a:t>Actually whatever the commands issued in the code will be interpreted into Webservice methods (JSON Wired Protocol) and the Remote Driver will receive the HTTP request (commands) and execute them in the browser then send the response back.</a:t>
            </a:r>
            <a:endParaRPr lang="en-US" sz="1100" dirty="0"/>
          </a:p>
        </p:txBody>
      </p:sp>
      <p:pic>
        <p:nvPicPr>
          <p:cNvPr id="33796" name="Picture 4" descr="Json Wire Protocol"/>
          <p:cNvPicPr>
            <a:picLocks noChangeAspect="1" noChangeArrowheads="1"/>
          </p:cNvPicPr>
          <p:nvPr/>
        </p:nvPicPr>
        <p:blipFill>
          <a:blip r:embed="rId3" cstate="print"/>
          <a:srcRect/>
          <a:stretch>
            <a:fillRect/>
          </a:stretch>
        </p:blipFill>
        <p:spPr bwMode="auto">
          <a:xfrm>
            <a:off x="3429000" y="4191000"/>
            <a:ext cx="2057400" cy="609600"/>
          </a:xfrm>
          <a:prstGeom prst="rect">
            <a:avLst/>
          </a:prstGeom>
          <a:noFill/>
        </p:spPr>
      </p:pic>
      <p:sp>
        <p:nvSpPr>
          <p:cNvPr id="9" name="Rectangle 8"/>
          <p:cNvSpPr/>
          <p:nvPr/>
        </p:nvSpPr>
        <p:spPr>
          <a:xfrm>
            <a:off x="304800" y="4876800"/>
            <a:ext cx="8610600" cy="1615827"/>
          </a:xfrm>
          <a:prstGeom prst="rect">
            <a:avLst/>
          </a:prstGeom>
        </p:spPr>
        <p:txBody>
          <a:bodyPr wrap="square">
            <a:spAutoFit/>
          </a:bodyPr>
          <a:lstStyle/>
          <a:p>
            <a:pPr fontAlgn="base"/>
            <a:r>
              <a:rPr lang="en-US" sz="1100" b="1" dirty="0" smtClean="0"/>
              <a:t>Example:</a:t>
            </a:r>
            <a:endParaRPr lang="en-US" sz="1100" dirty="0" smtClean="0"/>
          </a:p>
          <a:p>
            <a:pPr fontAlgn="base"/>
            <a:r>
              <a:rPr lang="en-US" sz="1100" dirty="0" smtClean="0"/>
              <a:t>Let’s take a sample code and see how the data flows between Client bindings, Server.</a:t>
            </a:r>
          </a:p>
          <a:p>
            <a:pPr fontAlgn="base"/>
            <a:r>
              <a:rPr lang="en-US" sz="1100" dirty="0" smtClean="0"/>
              <a:t>driver.get("http://www.google.com");</a:t>
            </a:r>
          </a:p>
          <a:p>
            <a:pPr fontAlgn="base"/>
            <a:endParaRPr lang="en-US" sz="1100" dirty="0" smtClean="0"/>
          </a:p>
          <a:p>
            <a:pPr fontAlgn="base"/>
            <a:r>
              <a:rPr lang="en-US" sz="1100" dirty="0" smtClean="0"/>
              <a:t>The client library, as soon as it receives the preceding command, will convert it to the JSON format (shown below) and communicate with the Firefox Driver/Remote WebDriver.</a:t>
            </a:r>
          </a:p>
          <a:p>
            <a:pPr fontAlgn="base"/>
            <a:r>
              <a:rPr lang="en-US" sz="1100" dirty="0" smtClean="0"/>
              <a:t>http://localhost:7705/ {     "url": "http://www.google.com" }</a:t>
            </a:r>
          </a:p>
          <a:p>
            <a:pPr fontAlgn="base"/>
            <a:r>
              <a:rPr lang="en-US" sz="1100" dirty="0" smtClean="0"/>
              <a:t> </a:t>
            </a:r>
          </a:p>
          <a:p>
            <a:pPr fontAlgn="base"/>
            <a:r>
              <a:rPr lang="en-US" sz="1100" dirty="0" smtClean="0"/>
              <a:t>Firefox Driver will speak to the Firefox browser natively, and then the browser will send a request for the asked URL to load.</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1-Introduction to Automation Testing	</a:t>
            </a:r>
          </a:p>
          <a:p>
            <a:r>
              <a:rPr lang="en-US" sz="1600" dirty="0" smtClean="0"/>
              <a:t>	1.1-What is Automation Testing</a:t>
            </a:r>
          </a:p>
          <a:p>
            <a:r>
              <a:rPr lang="en-US" sz="1600" dirty="0" smtClean="0"/>
              <a:t>	1.2-Why and when will we go for Automation</a:t>
            </a:r>
          </a:p>
          <a:p>
            <a:r>
              <a:rPr lang="en-US" sz="1600" dirty="0" smtClean="0"/>
              <a:t>	1.3-Different Kind of Applications in IT to Automate</a:t>
            </a:r>
          </a:p>
          <a:p>
            <a:r>
              <a:rPr lang="en-US" sz="1600" dirty="0" smtClean="0"/>
              <a:t>	1.4-Type of Automation Testing</a:t>
            </a:r>
          </a:p>
          <a:p>
            <a:r>
              <a:rPr lang="en-US" sz="1600" dirty="0" smtClean="0"/>
              <a:t>	1.5-Automation Testing Tools</a:t>
            </a:r>
            <a:r>
              <a:rPr lang="en-IN" sz="1600" dirty="0" smtClean="0"/>
              <a:t>	</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1.1-What is Automation Testing</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lnSpcReduction="10000"/>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IN" sz="1600" dirty="0" smtClean="0"/>
              <a:t>It is process to automate Manual functional scenarios/TCs using scripts. Where we write scripts once and use whenever we want.  Its process to reduce manual effort in software testing.</a:t>
            </a:r>
            <a:endParaRPr lang="en-US" sz="1600" dirty="0" smtClean="0"/>
          </a:p>
          <a:p>
            <a:endParaRPr lang="en-US" sz="1600" dirty="0" smtClean="0"/>
          </a:p>
          <a:p>
            <a:r>
              <a:rPr lang="en-US" sz="1600" dirty="0" smtClean="0"/>
              <a:t>Automation </a:t>
            </a:r>
            <a:r>
              <a:rPr lang="en-US" sz="1600" dirty="0"/>
              <a:t>testing, which is also known as Test Automation, is when the tester writes scripts and uses another software to test the product. This process involves automation of a manual process. Automation Testing is used to re-run the test scenarios that were performed manually, quickly, and repeatedly.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Apart </a:t>
            </a:r>
            <a:r>
              <a:rPr lang="en-US" sz="1600" dirty="0"/>
              <a:t>from regression testing, automation testing is also used to test the application from load, performance, and stress point of view. It increases the test coverage, improves accuracy, and saves </a:t>
            </a:r>
            <a:r>
              <a:rPr lang="en-US" sz="1600" dirty="0" smtClean="0"/>
              <a:t>time </a:t>
            </a:r>
            <a:r>
              <a:rPr lang="en-US" sz="1600" dirty="0"/>
              <a:t>and money in comparison to manual testing. </a:t>
            </a:r>
          </a:p>
          <a:p>
            <a:endParaRPr lang="en-US" sz="1600" dirty="0" smtClean="0"/>
          </a:p>
          <a:p>
            <a:endParaRPr lang="en-US" sz="1600" dirty="0"/>
          </a:p>
          <a:p>
            <a:endParaRPr lang="en-US" sz="1600" dirty="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2895600" y="3048000"/>
            <a:ext cx="25241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 Why and when will we go for Automation</a:t>
            </a:r>
            <a:endParaRPr lang="en-US" sz="3000" b="1" u="sng" dirty="0"/>
          </a:p>
        </p:txBody>
      </p:sp>
      <p:sp>
        <p:nvSpPr>
          <p:cNvPr id="5" name="Title 1"/>
          <p:cNvSpPr txBox="1">
            <a:spLocks/>
          </p:cNvSpPr>
          <p:nvPr/>
        </p:nvSpPr>
        <p:spPr>
          <a:xfrm>
            <a:off x="304800" y="762000"/>
            <a:ext cx="8534400" cy="6096000"/>
          </a:xfrm>
          <a:prstGeom prst="rect">
            <a:avLst/>
          </a:prstGeom>
        </p:spPr>
        <p:txBody>
          <a:bodyPr vert="horz" lIns="0" rIns="0" bIns="0" anchor="b">
            <a:noAutofit/>
          </a:bodyPr>
          <a:lstStyle/>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r>
              <a:rPr lang="en-US" sz="1000" dirty="0" smtClean="0"/>
              <a:t>Test automation can improve the development process of a software product in many cases. The  automation of tests is initially associated with increased effort, but the related benefits will quickly pay off.</a:t>
            </a:r>
          </a:p>
          <a:p>
            <a:endParaRPr lang="en-US" sz="1000" dirty="0" smtClean="0"/>
          </a:p>
          <a:p>
            <a:r>
              <a:rPr lang="en-IN" sz="1000" b="1" dirty="0" smtClean="0"/>
              <a:t>Following reasons automation testing is required:-</a:t>
            </a:r>
          </a:p>
          <a:p>
            <a:r>
              <a:rPr lang="en-IN" sz="1000" b="1" u="sng" dirty="0" smtClean="0"/>
              <a:t>Running tests 24/7:</a:t>
            </a:r>
          </a:p>
          <a:p>
            <a:r>
              <a:rPr lang="en-IN" sz="1000" dirty="0" smtClean="0"/>
              <a:t>No matter where you are in the world. You can start the tests when you leave the office and when you get back in the morning you can see the results and keep on working. You can even do that remotely if you don’t have a lot of devices or you don’t have the possibility to buy them.</a:t>
            </a:r>
          </a:p>
          <a:p>
            <a:endParaRPr lang="en-IN" sz="1000" dirty="0" smtClean="0"/>
          </a:p>
          <a:p>
            <a:r>
              <a:rPr lang="en-IN" sz="1000" b="1" u="sng" dirty="0" smtClean="0"/>
              <a:t>Fewer human resources:</a:t>
            </a:r>
          </a:p>
          <a:p>
            <a:r>
              <a:rPr lang="en-IN" sz="1000" dirty="0" smtClean="0"/>
              <a:t>You don’t need a lot of people: you would need a test automation engineer to write your scripts to automate your tests, instead of a lot of people doing boring manual tests over and over again.</a:t>
            </a:r>
          </a:p>
          <a:p>
            <a:endParaRPr lang="en-IN" sz="1000" dirty="0" smtClean="0"/>
          </a:p>
          <a:p>
            <a:r>
              <a:rPr lang="en-IN" sz="1000" b="1" u="sng" dirty="0" smtClean="0"/>
              <a:t>Reusability:</a:t>
            </a:r>
          </a:p>
          <a:p>
            <a:r>
              <a:rPr lang="en-IN" sz="1000" dirty="0" smtClean="0"/>
              <a:t>you don’t need new scripts all the time, even if the version of the OS on the device changes</a:t>
            </a:r>
          </a:p>
          <a:p>
            <a:r>
              <a:rPr lang="en-IN" sz="1000" dirty="0" smtClean="0"/>
              <a:t>it allows you to redo the test exactly the same, without forgetting any steps</a:t>
            </a:r>
          </a:p>
          <a:p>
            <a:endParaRPr lang="en-IN" sz="1000" dirty="0" smtClean="0"/>
          </a:p>
          <a:p>
            <a:r>
              <a:rPr lang="en-IN" sz="1000" b="1" u="sng" dirty="0" smtClean="0"/>
              <a:t>Bugs:</a:t>
            </a:r>
          </a:p>
          <a:p>
            <a:r>
              <a:rPr lang="en-IN" sz="1000" dirty="0" smtClean="0"/>
              <a:t>Automation helps you find bugs in the early stages of software development, reducing expenses and working hours to fix these problems as well.</a:t>
            </a:r>
          </a:p>
          <a:p>
            <a:endParaRPr lang="en-IN" sz="1000" dirty="0" smtClean="0"/>
          </a:p>
          <a:p>
            <a:r>
              <a:rPr lang="en-IN" sz="1000" b="1" u="sng" dirty="0" smtClean="0"/>
              <a:t>Reliability:</a:t>
            </a:r>
          </a:p>
          <a:p>
            <a:r>
              <a:rPr lang="en-IN" sz="1000" dirty="0" smtClean="0"/>
              <a:t>automated testing is more reliable and way quicker when running boring repetitive standardized tests which can not be skipped, ever, but may cause errors when manually tested.</a:t>
            </a:r>
          </a:p>
          <a:p>
            <a:endParaRPr lang="en-IN" sz="1000" b="1" u="sng" dirty="0" smtClean="0"/>
          </a:p>
          <a:p>
            <a:r>
              <a:rPr lang="en-IN" sz="1000" b="1" u="sng" dirty="0" smtClean="0"/>
              <a:t>Simultaneity:</a:t>
            </a:r>
          </a:p>
          <a:p>
            <a:r>
              <a:rPr lang="en-IN" sz="1000" dirty="0" smtClean="0"/>
              <a:t>you can test more devices simultaneously resulting in comparative detailed reports generated in less time with the exact the same parameters, because the exact same scripts were run.</a:t>
            </a:r>
          </a:p>
          <a:p>
            <a:endParaRPr lang="en-IN" sz="1000" dirty="0" smtClean="0"/>
          </a:p>
          <a:p>
            <a:r>
              <a:rPr lang="en-IN" sz="1000" b="1" u="sng" dirty="0" smtClean="0"/>
              <a:t>Continuity</a:t>
            </a:r>
            <a:r>
              <a:rPr lang="en-IN" sz="1000" u="sng" dirty="0" smtClean="0"/>
              <a:t>:</a:t>
            </a:r>
          </a:p>
          <a:p>
            <a:r>
              <a:rPr lang="en-IN" sz="1000" dirty="0" smtClean="0"/>
              <a:t>automated testing helps testers, such as automation engineers. They can see exactly what other engineers have done, what scripts he has already written and what tests have already been performed and what bugs were already found and fixed, through clear reports.</a:t>
            </a:r>
          </a:p>
          <a:p>
            <a:endParaRPr lang="en-IN" sz="1000" dirty="0" smtClean="0"/>
          </a:p>
          <a:p>
            <a:r>
              <a:rPr lang="en-IN" sz="1000" b="1" u="sng" dirty="0" smtClean="0"/>
              <a:t>Additional methods:</a:t>
            </a:r>
          </a:p>
          <a:p>
            <a:r>
              <a:rPr lang="en-IN" sz="1000" dirty="0" smtClean="0"/>
              <a:t>one of the these methods is the stress test in which the capacities of the application and operational infrastructure will be tested to it’s limits with stress test, which can’t be done manually.</a:t>
            </a:r>
          </a:p>
          <a:p>
            <a:endParaRPr lang="en-IN" sz="1000" dirty="0" smtClean="0"/>
          </a:p>
          <a:p>
            <a:r>
              <a:rPr lang="en-IN" sz="1000" b="1" u="sng" dirty="0" smtClean="0"/>
              <a:t>Volume:</a:t>
            </a:r>
          </a:p>
          <a:p>
            <a:r>
              <a:rPr lang="en-IN" sz="1000" dirty="0" smtClean="0"/>
              <a:t>automated testing allows to run tests on thousands of mobile devices (more then 18000 devices). Testing all of them manually would be impossible!</a:t>
            </a:r>
          </a:p>
          <a:p>
            <a:endParaRPr lang="en-IN" sz="1000" dirty="0" smtClean="0"/>
          </a:p>
          <a:p>
            <a:r>
              <a:rPr lang="en-IN" sz="1000" dirty="0" smtClean="0"/>
              <a:t>In the end you will have a better quality software which will be released earlier, with less problems and you have used less resources.</a:t>
            </a:r>
            <a:endParaRPr kumimoji="0" lang="en-US" sz="1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1.2.1- Why and when will we go for Automation</a:t>
            </a:r>
            <a:endParaRPr lang="en-US" sz="3000" b="1" u="sng" dirty="0"/>
          </a:p>
        </p:txBody>
      </p:sp>
      <p:sp>
        <p:nvSpPr>
          <p:cNvPr id="5" name="Title 1"/>
          <p:cNvSpPr txBox="1">
            <a:spLocks/>
          </p:cNvSpPr>
          <p:nvPr/>
        </p:nvSpPr>
        <p:spPr>
          <a:xfrm>
            <a:off x="304800" y="914400"/>
            <a:ext cx="8534400" cy="5562600"/>
          </a:xfrm>
          <a:prstGeom prst="rect">
            <a:avLst/>
          </a:prstGeom>
        </p:spPr>
        <p:txBody>
          <a:bodyPr vert="horz" lIns="0" rIns="0" bIns="0" anchor="b">
            <a:no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b="1" dirty="0" smtClean="0"/>
              <a:t>What to Automate?</a:t>
            </a:r>
          </a:p>
          <a:p>
            <a:r>
              <a:rPr lang="en-US" sz="1200" dirty="0" smtClean="0"/>
              <a:t>It is not possible to automate everything in a software. The areas at which a user can make transactions such as the login form or registration forms, any area where large number of users can access the software simultaneously should be automated. </a:t>
            </a:r>
          </a:p>
          <a:p>
            <a:r>
              <a:rPr lang="en-US" sz="1200" dirty="0" smtClean="0"/>
              <a:t>Furthermore, all GUI items, connections with databases, field validations, etc. can be efficiently tested by automating the manual process. </a:t>
            </a:r>
          </a:p>
          <a:p>
            <a:endParaRPr lang="en-US" sz="1200" b="1" dirty="0" smtClean="0"/>
          </a:p>
          <a:p>
            <a:r>
              <a:rPr lang="en-US" sz="1200" b="1" dirty="0" smtClean="0"/>
              <a:t>When to Automate?</a:t>
            </a:r>
          </a:p>
          <a:p>
            <a:r>
              <a:rPr lang="en-US" sz="1200" dirty="0" smtClean="0"/>
              <a:t>Test Automation should be used by considering the following aspects of a software: </a:t>
            </a:r>
          </a:p>
          <a:p>
            <a:r>
              <a:rPr lang="en-US" sz="1200" dirty="0" smtClean="0"/>
              <a:t> Large and critical projects </a:t>
            </a:r>
          </a:p>
          <a:p>
            <a:r>
              <a:rPr lang="en-US" sz="1200" dirty="0" smtClean="0"/>
              <a:t> Projects that require testing the same areas frequently </a:t>
            </a:r>
          </a:p>
          <a:p>
            <a:r>
              <a:rPr lang="en-US" sz="1200" dirty="0" smtClean="0"/>
              <a:t> Requirements not changing frequently </a:t>
            </a:r>
          </a:p>
          <a:p>
            <a:r>
              <a:rPr lang="en-US" sz="1200" dirty="0" smtClean="0"/>
              <a:t> Accessing the application for load and performance with many virtual users </a:t>
            </a:r>
          </a:p>
          <a:p>
            <a:r>
              <a:rPr lang="en-US" sz="1200" dirty="0" smtClean="0"/>
              <a:t> Stable software with respect to manual testing </a:t>
            </a:r>
          </a:p>
          <a:p>
            <a:r>
              <a:rPr lang="en-US" sz="1200" dirty="0" smtClean="0"/>
              <a:t> Availability of time </a:t>
            </a:r>
          </a:p>
          <a:p>
            <a:endParaRPr lang="en-US" sz="1200" dirty="0" smtClean="0"/>
          </a:p>
          <a:p>
            <a:r>
              <a:rPr lang="en-US" sz="1200" b="1" dirty="0" smtClean="0"/>
              <a:t>How to Automate?</a:t>
            </a:r>
          </a:p>
          <a:p>
            <a:r>
              <a:rPr lang="en-US" sz="1200" dirty="0" smtClean="0"/>
              <a:t>Automation is done by using a supportive computer language like VB scripting and an automated software application. There are many tools available that can be used to write automation scripts. Before mentioning the tools, let us identify the process that can be used to automate the testing process: </a:t>
            </a:r>
          </a:p>
          <a:p>
            <a:endParaRPr lang="en-US" sz="1200" dirty="0" smtClean="0"/>
          </a:p>
          <a:p>
            <a:r>
              <a:rPr lang="en-US" sz="1200" dirty="0" smtClean="0"/>
              <a:t> Identifying areas within a software for automation </a:t>
            </a:r>
          </a:p>
          <a:p>
            <a:r>
              <a:rPr lang="en-US" sz="1200" dirty="0" smtClean="0"/>
              <a:t> Selection of appropriate tool for test automation </a:t>
            </a:r>
          </a:p>
          <a:p>
            <a:r>
              <a:rPr lang="en-US" sz="1200" dirty="0" smtClean="0"/>
              <a:t> Writing test scripts </a:t>
            </a:r>
          </a:p>
          <a:p>
            <a:r>
              <a:rPr lang="en-US" sz="1200" dirty="0" smtClean="0"/>
              <a:t> Development of test suits </a:t>
            </a:r>
          </a:p>
          <a:p>
            <a:r>
              <a:rPr lang="en-US" sz="1200" dirty="0" smtClean="0"/>
              <a:t> Execution of scripts </a:t>
            </a:r>
          </a:p>
          <a:p>
            <a:r>
              <a:rPr lang="en-US" sz="1200" dirty="0" smtClean="0"/>
              <a:t> Create result reports </a:t>
            </a:r>
          </a:p>
          <a:p>
            <a:r>
              <a:rPr lang="en-US" sz="1200" dirty="0" smtClean="0"/>
              <a:t> Identify any potential bug or performance issues</a:t>
            </a:r>
            <a:endParaRPr kumimoji="0" lang="en-US" sz="1200" b="0" u="none" strike="noStrike" kern="1200" cap="none" spc="0" normalizeH="0" baseline="0" noProof="0" dirty="0" smtClean="0">
              <a:ln>
                <a:noFill/>
              </a:ln>
              <a:solidFill>
                <a:schemeClr val="tx2"/>
              </a:solidFill>
              <a:effectLst/>
              <a:uLnTx/>
              <a:uFillTx/>
              <a:latin typeface="+mj-lt"/>
              <a:ea typeface="+mj-ea"/>
              <a:cs typeface="+mj-cs"/>
            </a:endParaRPr>
          </a:p>
          <a:p>
            <a:endParaRPr lang="en-US" sz="1200" dirty="0" smtClean="0">
              <a:solidFill>
                <a:schemeClr val="tx2"/>
              </a:solidFill>
              <a:latin typeface="+mj-lt"/>
              <a:ea typeface="+mj-ea"/>
              <a:cs typeface="+mj-cs"/>
            </a:endParaRPr>
          </a:p>
          <a:p>
            <a:endParaRPr kumimoji="0" lang="en-US" sz="12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1.3-</a:t>
            </a:r>
            <a:r>
              <a:rPr lang="en-US" sz="2800" b="1" dirty="0" smtClean="0"/>
              <a:t> Different Kind of Applications in IT to Automate </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US" sz="2000" dirty="0" smtClean="0"/>
              <a:t>There are mainly below type of Software Applications we have :-</a:t>
            </a:r>
          </a:p>
          <a:p>
            <a:endParaRPr lang="en-US" sz="2000" dirty="0" smtClean="0"/>
          </a:p>
          <a:p>
            <a:r>
              <a:rPr lang="en-US" sz="2000" dirty="0" smtClean="0"/>
              <a:t>1-Web-Based Applications (Google, Yahoo)</a:t>
            </a:r>
            <a:endParaRPr lang="en-US" sz="2000" dirty="0"/>
          </a:p>
          <a:p>
            <a:r>
              <a:rPr lang="en-US" sz="2000" dirty="0" smtClean="0"/>
              <a:t>2-Window Based Applications(MS-Word, Calculator)</a:t>
            </a:r>
            <a:endParaRPr lang="en-US" sz="2000" dirty="0"/>
          </a:p>
          <a:p>
            <a:r>
              <a:rPr lang="en-US" sz="2000" dirty="0" smtClean="0"/>
              <a:t>3-Client-Based Applications (Gtalk, Yahoo Messenger, FB Messenger)</a:t>
            </a:r>
          </a:p>
          <a:p>
            <a:r>
              <a:rPr lang="en-US" sz="2000" dirty="0" smtClean="0"/>
              <a:t>4-Web-Services-Restbased and SOAPUI(Calculation API)</a:t>
            </a:r>
          </a:p>
          <a:p>
            <a:endParaRPr lang="en-US" sz="2000" dirty="0" smtClean="0"/>
          </a:p>
          <a:p>
            <a:endParaRPr lang="en-US" sz="2000" dirty="0"/>
          </a:p>
          <a:p>
            <a:endParaRPr lang="en-US" sz="2000" dirty="0" smtClean="0"/>
          </a:p>
          <a:p>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1.4- Type of Automation Testing</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IN" sz="2000" b="1" u="sng" dirty="0" smtClean="0"/>
              <a:t>1-Functional automation testing- </a:t>
            </a:r>
          </a:p>
          <a:p>
            <a:r>
              <a:rPr lang="en-IN" sz="2000" dirty="0" smtClean="0"/>
              <a:t>In this testing we ensure application behaves as per the functional requirement and we check links, buttons are working fine without considering  how much time they are taking. </a:t>
            </a:r>
          </a:p>
          <a:p>
            <a:r>
              <a:rPr lang="en-IN" sz="2000" dirty="0" smtClean="0"/>
              <a:t>		</a:t>
            </a:r>
          </a:p>
          <a:p>
            <a:r>
              <a:rPr lang="en-IN" sz="2000" b="1" u="sng" dirty="0" smtClean="0"/>
              <a:t>2-Performacre automation testing- </a:t>
            </a:r>
          </a:p>
          <a:p>
            <a:r>
              <a:rPr lang="en-IN" sz="2000" dirty="0" smtClean="0"/>
              <a:t>We ensure the server response time. When we do any action on the web elements after that we verify how much time server takes to response us to show next window. We also do this testing using load and Stress testing where we increase number of users (they can be 2000) and check server response time.</a:t>
            </a:r>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1.5- Automation Testing Tools</a:t>
            </a:r>
            <a:endParaRPr lang="en-US" sz="3000" b="1" dirty="0"/>
          </a:p>
        </p:txBody>
      </p:sp>
      <p:sp>
        <p:nvSpPr>
          <p:cNvPr id="4" name="Title 1"/>
          <p:cNvSpPr txBox="1">
            <a:spLocks/>
          </p:cNvSpPr>
          <p:nvPr/>
        </p:nvSpPr>
        <p:spPr>
          <a:xfrm>
            <a:off x="76200" y="838200"/>
            <a:ext cx="9067800" cy="5791200"/>
          </a:xfrm>
          <a:prstGeom prst="rect">
            <a:avLst/>
          </a:prstGeom>
        </p:spPr>
        <p:txBody>
          <a:bodyPr vert="horz" lIns="0" rIns="0" bIns="0" anchor="b">
            <a:normAutofit fontScale="92500" lnSpcReduction="20000"/>
          </a:bodyPr>
          <a:lstStyle/>
          <a:p>
            <a:r>
              <a:rPr lang="en-US" sz="1600" dirty="0" smtClean="0"/>
              <a:t>There are below 2 types of Automaton Testing Tools in the market:-</a:t>
            </a:r>
          </a:p>
          <a:p>
            <a:endParaRPr lang="en-US" sz="1600" dirty="0" smtClean="0"/>
          </a:p>
          <a:p>
            <a:r>
              <a:rPr lang="en-US" sz="1600" b="1" dirty="0" smtClean="0"/>
              <a:t>1-Paid Tools/Licensed </a:t>
            </a:r>
            <a:r>
              <a:rPr lang="en-US" sz="1600" dirty="0" smtClean="0"/>
              <a:t>tools – We need to pay license cost to use theses kind of tools. A dedicated and authorized company give these tools after purchasing the license cost.</a:t>
            </a:r>
          </a:p>
          <a:p>
            <a:endParaRPr lang="en-US" sz="1600" dirty="0" smtClean="0"/>
          </a:p>
          <a:p>
            <a:r>
              <a:rPr lang="en-US" sz="1600" b="1" dirty="0" smtClean="0"/>
              <a:t>2-Free/ Open Source tools</a:t>
            </a:r>
            <a:r>
              <a:rPr lang="en-US" sz="1600" dirty="0" smtClean="0"/>
              <a:t> – We can use these kind of tools free without paying any thing. These are open source and we can download and use them directly.</a:t>
            </a:r>
          </a:p>
          <a:p>
            <a:endParaRPr lang="en-US" sz="1600" dirty="0" smtClean="0"/>
          </a:p>
          <a:p>
            <a:r>
              <a:rPr lang="en-US" sz="1600" b="1" dirty="0" smtClean="0"/>
              <a:t>There are mainly below 3 types of Automation Testing Tools:-</a:t>
            </a:r>
          </a:p>
          <a:p>
            <a:r>
              <a:rPr lang="en-US" sz="1600" b="1" dirty="0" smtClean="0"/>
              <a:t>1-Functional Automation Testing- </a:t>
            </a:r>
            <a:r>
              <a:rPr lang="en-US" sz="1600" dirty="0" smtClean="0"/>
              <a:t>Below are the Functional Automation Testing Tools:-</a:t>
            </a:r>
          </a:p>
          <a:p>
            <a:r>
              <a:rPr lang="en-US" sz="1600" dirty="0" smtClean="0"/>
              <a:t>	</a:t>
            </a:r>
          </a:p>
          <a:p>
            <a:pPr lvl="1">
              <a:buFont typeface="Arial" pitchFamily="34" charset="0"/>
              <a:buChar char="•"/>
            </a:pPr>
            <a:r>
              <a:rPr lang="en-US" sz="1600" dirty="0" smtClean="0"/>
              <a:t>HP Quick Test Professional  (Paid)</a:t>
            </a:r>
          </a:p>
          <a:p>
            <a:pPr lvl="1">
              <a:buFont typeface="Arial" pitchFamily="34" charset="0"/>
              <a:buChar char="•"/>
            </a:pPr>
            <a:r>
              <a:rPr lang="en-US" sz="1600" dirty="0" smtClean="0"/>
              <a:t>Selenium (Free/Open Source)</a:t>
            </a:r>
          </a:p>
          <a:p>
            <a:pPr lvl="1">
              <a:buFont typeface="Arial" pitchFamily="34" charset="0"/>
              <a:buChar char="•"/>
            </a:pPr>
            <a:r>
              <a:rPr lang="en-US" sz="1600" dirty="0" smtClean="0"/>
              <a:t>IBM Rational Functional Tester (Paid)</a:t>
            </a:r>
          </a:p>
          <a:p>
            <a:pPr lvl="1">
              <a:buFont typeface="Arial" pitchFamily="34" charset="0"/>
              <a:buChar char="•"/>
            </a:pPr>
            <a:r>
              <a:rPr lang="en-US" sz="1600" dirty="0" smtClean="0"/>
              <a:t>Silk Test (Paid)</a:t>
            </a:r>
          </a:p>
          <a:p>
            <a:pPr lvl="1">
              <a:buFont typeface="Arial" pitchFamily="34" charset="0"/>
              <a:buChar char="•"/>
            </a:pPr>
            <a:r>
              <a:rPr lang="en-US" sz="1600" dirty="0" smtClean="0"/>
              <a:t>Test Complete (Paid)</a:t>
            </a:r>
          </a:p>
          <a:p>
            <a:pPr lvl="1"/>
            <a:endParaRPr lang="en-US" sz="1600" dirty="0" smtClean="0"/>
          </a:p>
          <a:p>
            <a:r>
              <a:rPr lang="en-US" sz="1600" b="1" dirty="0" smtClean="0"/>
              <a:t>2-Performance Automaton Testing Tool		</a:t>
            </a:r>
          </a:p>
          <a:p>
            <a:pPr lvl="1">
              <a:buFont typeface="Arial" pitchFamily="34" charset="0"/>
              <a:buChar char="•"/>
            </a:pPr>
            <a:r>
              <a:rPr lang="en-US" sz="1600" dirty="0" smtClean="0"/>
              <a:t>LoadRunner (Paid)</a:t>
            </a:r>
          </a:p>
          <a:p>
            <a:pPr lvl="1">
              <a:buFont typeface="Arial" pitchFamily="34" charset="0"/>
              <a:buChar char="•"/>
            </a:pPr>
            <a:r>
              <a:rPr lang="en-US" sz="1600" dirty="0" smtClean="0"/>
              <a:t>Jmter(Free)</a:t>
            </a:r>
          </a:p>
          <a:p>
            <a:pPr lvl="1">
              <a:buFont typeface="Arial" pitchFamily="34" charset="0"/>
              <a:buChar char="•"/>
            </a:pPr>
            <a:endParaRPr lang="en-US" sz="1600" dirty="0" smtClean="0"/>
          </a:p>
          <a:p>
            <a:r>
              <a:rPr lang="en-US" sz="1600" b="1" dirty="0" smtClean="0"/>
              <a:t>2-Mobile Automaton Testing Tool</a:t>
            </a:r>
          </a:p>
          <a:p>
            <a:pPr lvl="1">
              <a:buFont typeface="Arial" pitchFamily="34" charset="0"/>
              <a:buChar char="•"/>
            </a:pPr>
            <a:r>
              <a:rPr lang="en-US" sz="1600" dirty="0" smtClean="0"/>
              <a:t>Appium for Android and iOS (Free)</a:t>
            </a:r>
          </a:p>
          <a:p>
            <a:pPr lvl="1">
              <a:buFont typeface="Arial" pitchFamily="34" charset="0"/>
              <a:buChar char="•"/>
            </a:pPr>
            <a:r>
              <a:rPr lang="en-US" sz="1600" dirty="0" smtClean="0"/>
              <a:t>Calabash for Android and iOS (Free)</a:t>
            </a:r>
          </a:p>
          <a:p>
            <a:pPr lvl="1">
              <a:buFont typeface="Arial" pitchFamily="34" charset="0"/>
              <a:buChar char="•"/>
            </a:pPr>
            <a:r>
              <a:rPr lang="en-US" sz="1600" dirty="0" smtClean="0"/>
              <a:t>PerfectoMobile for Android and iOS (Paid) </a:t>
            </a:r>
          </a:p>
          <a:p>
            <a:pPr lvl="1"/>
            <a:endParaRPr lang="en-US" sz="1600" dirty="0" smtClean="0"/>
          </a:p>
          <a:p>
            <a:r>
              <a:rPr lang="en-US" sz="1600" b="1" dirty="0" smtClean="0"/>
              <a:t>2-WebService Automaton Testing Tool</a:t>
            </a:r>
          </a:p>
          <a:p>
            <a:pPr lvl="1">
              <a:buFont typeface="Arial" pitchFamily="34" charset="0"/>
              <a:buChar char="•"/>
            </a:pPr>
            <a:r>
              <a:rPr lang="en-US" sz="1600" dirty="0" err="1" smtClean="0"/>
              <a:t>SoapUI</a:t>
            </a:r>
            <a:r>
              <a:rPr lang="en-US" sz="1600" dirty="0" smtClean="0"/>
              <a:t> NG Pro (Paid) </a:t>
            </a:r>
          </a:p>
          <a:p>
            <a:pPr lvl="1">
              <a:buFont typeface="Arial" pitchFamily="34" charset="0"/>
              <a:buChar char="•"/>
            </a:pPr>
            <a:r>
              <a:rPr lang="en-US" sz="1600" dirty="0" smtClean="0"/>
              <a:t>HP QTP(UFT) (Paid)</a:t>
            </a:r>
          </a:p>
          <a:p>
            <a:pPr lvl="1">
              <a:buFont typeface="Arial" pitchFamily="34" charset="0"/>
              <a:buChar char="•"/>
            </a:pPr>
            <a:r>
              <a:rPr lang="en-US" sz="1600" dirty="0" smtClean="0"/>
              <a:t>Postman(Free)</a:t>
            </a:r>
          </a:p>
          <a:p>
            <a:pPr lvl="1">
              <a:buFont typeface="Arial" pitchFamily="34" charset="0"/>
              <a:buChar char="•"/>
            </a:pPr>
            <a:r>
              <a:rPr lang="en-US" sz="1600" dirty="0" err="1" smtClean="0"/>
              <a:t>HttpMaster</a:t>
            </a:r>
            <a:r>
              <a:rPr lang="en-US" sz="1600" dirty="0" smtClean="0"/>
              <a:t>(Free)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27215</TotalTime>
  <Words>1871</Words>
  <Application>Microsoft Office PowerPoint</Application>
  <PresentationFormat>On-screen Show (4:3)</PresentationFormat>
  <Paragraphs>560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Constantia</vt:lpstr>
      <vt:lpstr>Wingdings 2</vt:lpstr>
      <vt:lpstr>Flow</vt:lpstr>
      <vt:lpstr>Software Automation Testing</vt:lpstr>
      <vt:lpstr>PowerPoint Presentation</vt:lpstr>
      <vt:lpstr>PowerPoint Presentation</vt:lpstr>
      <vt:lpstr>1.1-What is Automation Testing</vt:lpstr>
      <vt:lpstr>1.2- Why and when will we go for Automation</vt:lpstr>
      <vt:lpstr>1.2.1- Why and when will we go for Automation</vt:lpstr>
      <vt:lpstr>1.3- Different Kind of Applications in IT to Automate </vt:lpstr>
      <vt:lpstr>1.4- Type of Automation Testing</vt:lpstr>
      <vt:lpstr>1.5- Automation Testing Tools</vt:lpstr>
      <vt:lpstr>PowerPoint Presentation</vt:lpstr>
      <vt:lpstr> 2.1-What is Selenium and its different flavors</vt:lpstr>
      <vt:lpstr>2.2-Difference between Selenium and OTP (other tools available in the Market)</vt:lpstr>
      <vt:lpstr>2.3-How Selenium Automate Application</vt:lpstr>
      <vt:lpstr>PowerPoint Presentation</vt:lpstr>
      <vt:lpstr>3.1-What is Selenium IDE</vt:lpstr>
      <vt:lpstr>3.2-Important Features of Selenium IDE</vt:lpstr>
      <vt:lpstr>3.3-What are commends in Selenium IDE</vt:lpstr>
      <vt:lpstr>PowerPoint Presentation</vt:lpstr>
      <vt:lpstr>4.1-What is  Web-Driver?</vt:lpstr>
      <vt:lpstr>4.2-What is the difference between Selenium IDE, RC and WD?</vt:lpstr>
      <vt:lpstr>4.3.1-Downloading and Configuring Web-Driver</vt:lpstr>
      <vt:lpstr>4.3.2-Downloading and Configuring Web-Driver</vt:lpstr>
      <vt:lpstr>4.4-Create few examples using Web-Driver</vt:lpstr>
      <vt:lpstr>4.5-Create examples for Firefox, IE, Chrome</vt:lpstr>
      <vt:lpstr>4.6-Architecture of Selenium Web-Driver</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1277</cp:revision>
  <dcterms:created xsi:type="dcterms:W3CDTF">2017-03-17T05:54:09Z</dcterms:created>
  <dcterms:modified xsi:type="dcterms:W3CDTF">2017-08-15T15:19:47Z</dcterms:modified>
</cp:coreProperties>
</file>