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256" r:id="rId2"/>
    <p:sldId id="270" r:id="rId3"/>
    <p:sldId id="294" r:id="rId4"/>
    <p:sldId id="385" r:id="rId5"/>
    <p:sldId id="383" r:id="rId6"/>
    <p:sldId id="386" r:id="rId7"/>
    <p:sldId id="382" r:id="rId8"/>
    <p:sldId id="387" r:id="rId9"/>
    <p:sldId id="390" r:id="rId10"/>
    <p:sldId id="391"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9" d="100"/>
          <a:sy n="109" d="100"/>
        </p:scale>
        <p:origin x="1674" y="10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60595A-2BB5-4BD7-9AC6-605F3C2F3AAD}" type="datetimeFigureOut">
              <a:rPr lang="en-US" smtClean="0"/>
              <a:t>9/29/2017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AFEFA2-02F6-40FF-88BD-0754A5BBE9E9}" type="slidenum">
              <a:rPr lang="en-US" smtClean="0"/>
              <a:t>‹#›</a:t>
            </a:fld>
            <a:endParaRPr lang="en-US"/>
          </a:p>
        </p:txBody>
      </p:sp>
    </p:spTree>
    <p:extLst>
      <p:ext uri="{BB962C8B-B14F-4D97-AF65-F5344CB8AC3E}">
        <p14:creationId xmlns:p14="http://schemas.microsoft.com/office/powerpoint/2010/main" val="11128344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40E199D9-6522-4106-BF0E-B610EF83DB1E}" type="datetimeFigureOut">
              <a:rPr lang="en-US" smtClean="0"/>
              <a:pPr/>
              <a:t>9/29/2017</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88EA7146-3DEC-49C8-8710-3D6564BD5C42}"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0E199D9-6522-4106-BF0E-B610EF83DB1E}" type="datetimeFigureOut">
              <a:rPr lang="en-US" smtClean="0"/>
              <a:pPr/>
              <a:t>9/29/2017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EA7146-3DEC-49C8-8710-3D6564BD5C4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0E199D9-6522-4106-BF0E-B610EF83DB1E}" type="datetimeFigureOut">
              <a:rPr lang="en-US" smtClean="0"/>
              <a:pPr/>
              <a:t>9/29/2017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EA7146-3DEC-49C8-8710-3D6564BD5C4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0E199D9-6522-4106-BF0E-B610EF83DB1E}" type="datetimeFigureOut">
              <a:rPr lang="en-US" smtClean="0"/>
              <a:pPr/>
              <a:t>9/29/2017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EA7146-3DEC-49C8-8710-3D6564BD5C4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40E199D9-6522-4106-BF0E-B610EF83DB1E}" type="datetimeFigureOut">
              <a:rPr lang="en-US" smtClean="0"/>
              <a:pPr/>
              <a:t>9/29/2017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EA7146-3DEC-49C8-8710-3D6564BD5C42}"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40E199D9-6522-4106-BF0E-B610EF83DB1E}" type="datetimeFigureOut">
              <a:rPr lang="en-US" smtClean="0"/>
              <a:pPr/>
              <a:t>9/29/2017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EA7146-3DEC-49C8-8710-3D6564BD5C4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40E199D9-6522-4106-BF0E-B610EF83DB1E}" type="datetimeFigureOut">
              <a:rPr lang="en-US" smtClean="0"/>
              <a:pPr/>
              <a:t>9/29/2017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8EA7146-3DEC-49C8-8710-3D6564BD5C4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40E199D9-6522-4106-BF0E-B610EF83DB1E}" type="datetimeFigureOut">
              <a:rPr lang="en-US" smtClean="0"/>
              <a:pPr/>
              <a:t>9/29/2017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8EA7146-3DEC-49C8-8710-3D6564BD5C4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E199D9-6522-4106-BF0E-B610EF83DB1E}" type="datetimeFigureOut">
              <a:rPr lang="en-US" smtClean="0"/>
              <a:pPr/>
              <a:t>9/29/2017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8EA7146-3DEC-49C8-8710-3D6564BD5C4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40E199D9-6522-4106-BF0E-B610EF83DB1E}" type="datetimeFigureOut">
              <a:rPr lang="en-US" smtClean="0"/>
              <a:pPr/>
              <a:t>9/29/2017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EA7146-3DEC-49C8-8710-3D6564BD5C4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40E199D9-6522-4106-BF0E-B610EF83DB1E}" type="datetimeFigureOut">
              <a:rPr lang="en-US" smtClean="0"/>
              <a:pPr/>
              <a:t>9/29/2017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88EA7146-3DEC-49C8-8710-3D6564BD5C42}"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40E199D9-6522-4106-BF0E-B610EF83DB1E}" type="datetimeFigureOut">
              <a:rPr lang="en-US" smtClean="0"/>
              <a:pPr/>
              <a:t>9/29/2017</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88EA7146-3DEC-49C8-8710-3D6564BD5C42}"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ctr"/>
            <a:r>
              <a:rPr lang="en-US" dirty="0" smtClean="0"/>
              <a:t>Robotics Process Automation - Part-16</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382000" cy="381000"/>
          </a:xfrm>
        </p:spPr>
        <p:txBody>
          <a:bodyPr>
            <a:normAutofit fontScale="90000"/>
          </a:bodyPr>
          <a:lstStyle/>
          <a:p>
            <a:r>
              <a:rPr lang="en-IN" sz="3200" b="1" u="sng" dirty="0" smtClean="0"/>
              <a:t>27-1.2-What is RPA</a:t>
            </a:r>
            <a:endParaRPr lang="en-US" sz="3000" b="1" u="sng" dirty="0"/>
          </a:p>
        </p:txBody>
      </p:sp>
      <p:sp>
        <p:nvSpPr>
          <p:cNvPr id="3" name="Rectangle 2"/>
          <p:cNvSpPr/>
          <p:nvPr/>
        </p:nvSpPr>
        <p:spPr>
          <a:xfrm>
            <a:off x="76200" y="600808"/>
            <a:ext cx="8991600" cy="5770811"/>
          </a:xfrm>
          <a:prstGeom prst="rect">
            <a:avLst/>
          </a:prstGeom>
        </p:spPr>
        <p:txBody>
          <a:bodyPr wrap="square">
            <a:spAutoFit/>
          </a:bodyPr>
          <a:lstStyle/>
          <a:p>
            <a:r>
              <a:rPr lang="en-US" b="1" u="sng" dirty="0"/>
              <a:t>RPA Today: What Are the Most Common Automated Processes</a:t>
            </a:r>
            <a:r>
              <a:rPr lang="en-US" b="1" u="sng" dirty="0" smtClean="0"/>
              <a:t>?</a:t>
            </a:r>
          </a:p>
          <a:p>
            <a:endParaRPr lang="en-US" sz="1300" dirty="0" smtClean="0"/>
          </a:p>
          <a:p>
            <a:r>
              <a:rPr lang="en-US" sz="1300" b="1" u="sng" dirty="0" smtClean="0"/>
              <a:t>2-Human </a:t>
            </a:r>
            <a:r>
              <a:rPr lang="en-US" sz="1300" b="1" u="sng" dirty="0"/>
              <a:t>Resources – </a:t>
            </a:r>
            <a:r>
              <a:rPr lang="en-US" sz="1300" dirty="0"/>
              <a:t>HR departments have to keep track of a wide range of data for personnel across the entire company. New tools allow HR workers to rapidly track timesheets, store documents, calculate benefits, and issue onboarding information to employees. This makes it one of the most common targets of automation, with over 15% of respondents reporting that they have automated processes in HR and 13% saying that they planned to automate HR processes in the future</a:t>
            </a:r>
            <a:r>
              <a:rPr lang="en-US" sz="1300" dirty="0" smtClean="0"/>
              <a:t>.</a:t>
            </a:r>
          </a:p>
          <a:p>
            <a:endParaRPr lang="en-US" sz="1300" dirty="0"/>
          </a:p>
          <a:p>
            <a:r>
              <a:rPr lang="en-US" sz="1300" b="1" u="sng" dirty="0" smtClean="0"/>
              <a:t>3-Information </a:t>
            </a:r>
            <a:r>
              <a:rPr lang="en-US" sz="1300" b="1" u="sng" dirty="0"/>
              <a:t>Technology – </a:t>
            </a:r>
            <a:r>
              <a:rPr lang="en-US" sz="1300" dirty="0"/>
              <a:t>IT may be responsible for delivering and supporting automation for business units, but many processes within IT itself can also be automated. Today, RPA can automatically diagnose and fix technical problems, track support tickets and even provide technical customer service such as password resetting and minor issue resolution. End-user automation tools can also automatically backup data, perform system maintenance and help the user when errors occur.</a:t>
            </a:r>
          </a:p>
          <a:p>
            <a:endParaRPr lang="en-US" sz="1300" dirty="0" smtClean="0"/>
          </a:p>
          <a:p>
            <a:r>
              <a:rPr lang="en-US" sz="1300" b="1" u="sng" dirty="0" smtClean="0"/>
              <a:t>4-Procurement </a:t>
            </a:r>
            <a:r>
              <a:rPr lang="en-US" sz="1300" b="1" u="sng" dirty="0"/>
              <a:t>– </a:t>
            </a:r>
            <a:r>
              <a:rPr lang="en-US" sz="1300" dirty="0"/>
              <a:t>Requisition approvals, MRO re-orders and invoice processing can all be substantially automated using RPA. This can streamline the procurement process and reduce dependency on large staffs while improving service to business units. This has made procurement the third highest ranked process that companies plan to automate, according to the 2017 IRPA study. [1</a:t>
            </a:r>
            <a:r>
              <a:rPr lang="en-US" sz="1300" dirty="0" smtClean="0"/>
              <a:t>]</a:t>
            </a:r>
          </a:p>
          <a:p>
            <a:endParaRPr lang="en-US" sz="1300" dirty="0"/>
          </a:p>
          <a:p>
            <a:r>
              <a:rPr lang="en-US" sz="1300" b="1" u="sng" dirty="0"/>
              <a:t>5</a:t>
            </a:r>
            <a:r>
              <a:rPr lang="en-US" sz="1300" b="1" u="sng" dirty="0" smtClean="0"/>
              <a:t>-Data </a:t>
            </a:r>
            <a:r>
              <a:rPr lang="en-US" sz="1300" b="1" u="sng" dirty="0"/>
              <a:t>and Analytics </a:t>
            </a:r>
            <a:r>
              <a:rPr lang="en-US" sz="1300" dirty="0"/>
              <a:t>– An overarching capability of RPA is the automatic collection and analysis of data. In every area, automated tools can gather information about efficiency, issues and costs, allowing companies to iteratively improve processes and monitor performance. Many companies are realizing that this is one of the primary applications of RPA, allowing for more effective decision making guided by accurate information</a:t>
            </a:r>
            <a:r>
              <a:rPr lang="en-US" sz="1300" dirty="0" smtClean="0"/>
              <a:t>.</a:t>
            </a:r>
          </a:p>
          <a:p>
            <a:endParaRPr lang="en-US" sz="1300" dirty="0"/>
          </a:p>
          <a:p>
            <a:r>
              <a:rPr lang="en-US" sz="1300" dirty="0"/>
              <a:t>These are just some of processes that RPA is dramatically changing. As technological solutions continue to advance and a greater number of companies adopt these tools, an increasingly large portion of activities will be performed entirely through automation, dramatically reducing dependence on costly labor and increasing service efficiency. Those companies that continue to innovate and implement automation throughout their enterprise will be poised to capture a larger share of the market and meet business objectives in 2017 and beyond.	</a:t>
            </a:r>
          </a:p>
        </p:txBody>
      </p:sp>
    </p:spTree>
    <p:extLst>
      <p:ext uri="{BB962C8B-B14F-4D97-AF65-F5344CB8AC3E}">
        <p14:creationId xmlns:p14="http://schemas.microsoft.com/office/powerpoint/2010/main" val="204082554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381000" y="838200"/>
            <a:ext cx="8534400" cy="5562600"/>
          </a:xfrm>
          <a:prstGeom prst="rect">
            <a:avLst/>
          </a:prstGeom>
        </p:spPr>
        <p:txBody>
          <a:bodyPr vert="horz" lIns="0" rIns="0" bIns="0" anchor="b">
            <a:normAutofit/>
          </a:bodyPr>
          <a:lstStyle/>
          <a:p>
            <a:endParaRPr lang="en-US" sz="1600" dirty="0" smtClean="0"/>
          </a:p>
          <a:p>
            <a:endParaRPr lang="en-US" sz="1600" dirty="0" smtClean="0"/>
          </a:p>
          <a:p>
            <a:endParaRPr lang="en-US" sz="1600" dirty="0" smtClean="0"/>
          </a:p>
          <a:p>
            <a:endParaRPr lang="en-US" sz="1600" dirty="0" smtClean="0"/>
          </a:p>
          <a:p>
            <a:endParaRPr lang="en-US" sz="1600" dirty="0" smtClean="0"/>
          </a:p>
          <a:p>
            <a:endParaRPr lang="en-IN" sz="3000" b="1" u="sng" dirty="0" smtClean="0"/>
          </a:p>
          <a:p>
            <a:endParaRPr lang="en-IN" sz="3000" b="1" u="sng" dirty="0" smtClean="0"/>
          </a:p>
          <a:p>
            <a:endParaRPr lang="en-IN" sz="3000" b="1" u="sng" dirty="0" smtClean="0"/>
          </a:p>
          <a:p>
            <a:r>
              <a:rPr lang="en-IN" sz="3000" b="1" u="sng" dirty="0" smtClean="0"/>
              <a:t>Table of Contents:-</a:t>
            </a:r>
          </a:p>
          <a:p>
            <a:pPr lvl="1"/>
            <a:r>
              <a:rPr lang="en-IN" sz="1600" dirty="0" smtClean="0"/>
              <a:t>27-Introduction </a:t>
            </a:r>
            <a:r>
              <a:rPr lang="en-IN" sz="1600" dirty="0"/>
              <a:t>to </a:t>
            </a:r>
            <a:r>
              <a:rPr lang="en-US" sz="1600" dirty="0" smtClean="0"/>
              <a:t>RPA</a:t>
            </a:r>
            <a:endParaRPr lang="en-US" sz="1600" dirty="0">
              <a:solidFill>
                <a:schemeClr val="tx2"/>
              </a:solidFill>
            </a:endParaRPr>
          </a:p>
          <a:p>
            <a:pPr lvl="1"/>
            <a:endParaRPr lang="en-IN" sz="1600" b="1" u="sng" dirty="0" smtClean="0"/>
          </a:p>
          <a:p>
            <a:pPr lvl="1"/>
            <a:endParaRPr lang="en-IN" sz="1600" b="1" u="sng" dirty="0" smtClean="0"/>
          </a:p>
          <a:p>
            <a:pPr lvl="1"/>
            <a:endParaRPr lang="en-IN" sz="1600" b="1" u="sng" dirty="0" smtClean="0"/>
          </a:p>
          <a:p>
            <a:pPr lvl="1"/>
            <a:endParaRPr lang="en-IN" sz="1600" b="1" u="sng" dirty="0" smtClean="0"/>
          </a:p>
          <a:p>
            <a:pPr lvl="1"/>
            <a:endParaRPr lang="en-IN" sz="1600" b="1" u="sng" dirty="0" smtClean="0"/>
          </a:p>
          <a:p>
            <a:pPr lvl="1"/>
            <a:endParaRPr lang="en-IN" sz="1600" b="1" u="sng" dirty="0" smtClean="0"/>
          </a:p>
          <a:p>
            <a:pPr lvl="1"/>
            <a:endParaRPr lang="en-IN" sz="1600" b="1" u="sng" dirty="0" smtClean="0"/>
          </a:p>
          <a:p>
            <a:pPr lvl="1"/>
            <a:endParaRPr lang="en-IN" sz="1600" b="1" u="sng" dirty="0" smtClean="0"/>
          </a:p>
          <a:p>
            <a:endParaRPr lang="en-US" sz="1600" dirty="0" smtClean="0"/>
          </a:p>
          <a:p>
            <a:endParaRPr lang="en-US" sz="1600" dirty="0"/>
          </a:p>
          <a:p>
            <a:endParaRPr lang="en-US" sz="1600" dirty="0" smtClean="0"/>
          </a:p>
          <a:p>
            <a:endParaRPr kumimoji="0" lang="en-US" sz="1500" b="0" u="none" strike="noStrike" kern="1200" cap="none" spc="0" normalizeH="0" baseline="0" noProof="0" dirty="0">
              <a:ln>
                <a:noFill/>
              </a:ln>
              <a:solidFill>
                <a:schemeClr val="tx2"/>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381000" y="838200"/>
            <a:ext cx="8534400" cy="5562600"/>
          </a:xfrm>
          <a:prstGeom prst="rect">
            <a:avLst/>
          </a:prstGeom>
        </p:spPr>
        <p:txBody>
          <a:bodyPr vert="horz" lIns="0" rIns="0" bIns="0" anchor="b">
            <a:normAutofit/>
          </a:bodyPr>
          <a:lstStyle/>
          <a:p>
            <a:endParaRPr lang="en-US" sz="1600" dirty="0" smtClean="0"/>
          </a:p>
          <a:p>
            <a:endParaRPr lang="en-US" sz="1600" dirty="0" smtClean="0"/>
          </a:p>
          <a:p>
            <a:endParaRPr lang="en-US" sz="1600" dirty="0" smtClean="0"/>
          </a:p>
          <a:p>
            <a:endParaRPr lang="en-US" sz="1600" dirty="0" smtClean="0"/>
          </a:p>
          <a:p>
            <a:endParaRPr lang="en-US" sz="1600" dirty="0" smtClean="0"/>
          </a:p>
          <a:p>
            <a:r>
              <a:rPr lang="en-IN" sz="3200" dirty="0" smtClean="0"/>
              <a:t>27-Introduction </a:t>
            </a:r>
            <a:r>
              <a:rPr lang="en-IN" sz="3200" dirty="0"/>
              <a:t>to </a:t>
            </a:r>
            <a:r>
              <a:rPr lang="en-US" sz="3200" dirty="0" smtClean="0"/>
              <a:t>RPA (Robotics Process Automation)</a:t>
            </a:r>
            <a:endParaRPr lang="en-US" sz="3200" dirty="0">
              <a:solidFill>
                <a:schemeClr val="tx2"/>
              </a:solidFill>
            </a:endParaRPr>
          </a:p>
          <a:p>
            <a:endParaRPr lang="en-IN" sz="3200" dirty="0"/>
          </a:p>
          <a:p>
            <a:r>
              <a:rPr lang="en-IN" sz="3200" dirty="0" smtClean="0"/>
              <a:t>	</a:t>
            </a:r>
            <a:endParaRPr lang="en-US" sz="1600" dirty="0"/>
          </a:p>
          <a:p>
            <a:endParaRPr lang="en-IN" sz="1600" dirty="0" smtClean="0"/>
          </a:p>
          <a:p>
            <a:endParaRPr lang="en-IN" sz="1600" dirty="0" smtClean="0"/>
          </a:p>
          <a:p>
            <a:endParaRPr lang="en-IN" sz="1600" dirty="0" smtClean="0"/>
          </a:p>
          <a:p>
            <a:r>
              <a:rPr lang="en-IN" sz="1600" dirty="0" smtClean="0"/>
              <a:t>	</a:t>
            </a:r>
          </a:p>
          <a:p>
            <a:endParaRPr lang="en-IN" sz="1600" b="1" u="sng" dirty="0" smtClean="0"/>
          </a:p>
          <a:p>
            <a:endParaRPr lang="en-US" sz="1600" dirty="0" smtClean="0"/>
          </a:p>
          <a:p>
            <a:endParaRPr lang="en-US" sz="1600" dirty="0"/>
          </a:p>
          <a:p>
            <a:endParaRPr lang="en-US" sz="1600" dirty="0" smtClean="0"/>
          </a:p>
          <a:p>
            <a:endParaRPr kumimoji="0" lang="en-US" sz="1500" b="0" u="none" strike="noStrike" kern="1200" cap="none" spc="0" normalizeH="0" baseline="0" noProof="0" dirty="0">
              <a:ln>
                <a:noFill/>
              </a:ln>
              <a:solidFill>
                <a:schemeClr val="tx2"/>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76200"/>
            <a:ext cx="8382000" cy="381000"/>
          </a:xfrm>
        </p:spPr>
        <p:txBody>
          <a:bodyPr>
            <a:normAutofit fontScale="90000"/>
          </a:bodyPr>
          <a:lstStyle/>
          <a:p>
            <a:r>
              <a:rPr lang="en-IN" sz="3200" b="1" u="sng" dirty="0" smtClean="0"/>
              <a:t>27-1.1-What is RPA</a:t>
            </a:r>
            <a:endParaRPr lang="en-US" sz="3000" b="1" u="sng" dirty="0"/>
          </a:p>
        </p:txBody>
      </p:sp>
      <p:sp>
        <p:nvSpPr>
          <p:cNvPr id="3" name="Rectangle 2"/>
          <p:cNvSpPr/>
          <p:nvPr/>
        </p:nvSpPr>
        <p:spPr>
          <a:xfrm>
            <a:off x="76200" y="445477"/>
            <a:ext cx="9035562" cy="6386364"/>
          </a:xfrm>
          <a:prstGeom prst="rect">
            <a:avLst/>
          </a:prstGeom>
        </p:spPr>
        <p:txBody>
          <a:bodyPr wrap="square">
            <a:spAutoFit/>
          </a:bodyPr>
          <a:lstStyle/>
          <a:p>
            <a:r>
              <a:rPr lang="en-US" b="1" u="sng" dirty="0" smtClean="0"/>
              <a:t>1-Robotics </a:t>
            </a:r>
            <a:r>
              <a:rPr lang="en-US" b="1" u="sng" dirty="0"/>
              <a:t>Process </a:t>
            </a:r>
            <a:r>
              <a:rPr lang="en-US" b="1" u="sng" dirty="0" smtClean="0"/>
              <a:t>Automation</a:t>
            </a:r>
          </a:p>
          <a:p>
            <a:r>
              <a:rPr lang="en-US" sz="1300" dirty="0" smtClean="0"/>
              <a:t>Robotic </a:t>
            </a:r>
            <a:r>
              <a:rPr lang="en-US" sz="1300" dirty="0"/>
              <a:t>process automation (RPA) is the use of software with artificial intelligence (AI) and machine learning capabilities to handle high-volume, repeatable tasks that previously required a human to perform</a:t>
            </a:r>
            <a:r>
              <a:rPr lang="en-US" sz="1300" dirty="0" smtClean="0"/>
              <a:t>.</a:t>
            </a:r>
          </a:p>
          <a:p>
            <a:endParaRPr lang="en-US" sz="1300" dirty="0"/>
          </a:p>
          <a:p>
            <a:r>
              <a:rPr lang="en-US" sz="1300" dirty="0"/>
              <a:t>Symphony defines RPA as any capability (software and services) that allows you to transact in any IT application or website, typically in the same way a human would, to automate complex, rule-based work. In other words, RPA software allows developers to tailor complex automations to a company’s processes. </a:t>
            </a:r>
            <a:r>
              <a:rPr lang="en-US" sz="1300" dirty="0"/>
              <a:t>When an RPA robot is at work, it performs tasks just like a human would: logging in, operating applications, entering data, performing complex calculations and logging out</a:t>
            </a:r>
            <a:r>
              <a:rPr lang="en-US" sz="1300" dirty="0" smtClean="0"/>
              <a:t>.</a:t>
            </a:r>
          </a:p>
          <a:p>
            <a:endParaRPr lang="en-US" sz="1300" dirty="0"/>
          </a:p>
          <a:p>
            <a:r>
              <a:rPr lang="en-US" sz="1300" b="1" u="sng" dirty="0"/>
              <a:t>What Can RPA Do?</a:t>
            </a:r>
          </a:p>
          <a:p>
            <a:r>
              <a:rPr lang="en-US" sz="1300" dirty="0"/>
              <a:t>Because RPA is software-based, it can be used to perform various tasks. These include maintenance of records, queries, calculations, and transactions. Additionally, any application commonly used by your company can be operated by RPA. For example, Citrix, .NET, HTML, and Java are all technologies commonly supported by RPA. Compatible systems include Mainframe Terminals, SAP, Oracle, Blackline, and many more. Programmable automation means that RPA can be configured to perform almost any rule-based task.</a:t>
            </a:r>
          </a:p>
          <a:p>
            <a:endParaRPr lang="en-US" sz="1300" dirty="0"/>
          </a:p>
          <a:p>
            <a:r>
              <a:rPr lang="en-US" sz="1300" b="1" u="sng" dirty="0"/>
              <a:t>Benefits of RPA</a:t>
            </a:r>
          </a:p>
          <a:p>
            <a:r>
              <a:rPr lang="en-US" sz="1300" dirty="0"/>
              <a:t>RPA can help digitally transform your business and unlock value by providing</a:t>
            </a:r>
            <a:r>
              <a:rPr lang="en-US" sz="1300" dirty="0" smtClean="0"/>
              <a:t>:-</a:t>
            </a:r>
          </a:p>
          <a:p>
            <a:endParaRPr lang="en-US" sz="1300" dirty="0"/>
          </a:p>
          <a:p>
            <a:pPr marL="742950" lvl="1" indent="-285750">
              <a:buFont typeface="Arial" panose="020B0604020202020204" pitchFamily="34" charset="0"/>
              <a:buChar char="•"/>
            </a:pPr>
            <a:r>
              <a:rPr lang="en-US" sz="1300" dirty="0"/>
              <a:t>Higher Quality Services: Better accuracy and better customer service.</a:t>
            </a:r>
          </a:p>
          <a:p>
            <a:pPr marL="742950" lvl="1" indent="-285750">
              <a:buFont typeface="Arial" panose="020B0604020202020204" pitchFamily="34" charset="0"/>
              <a:buChar char="•"/>
            </a:pPr>
            <a:r>
              <a:rPr lang="en-US" sz="1300" dirty="0"/>
              <a:t>Greater Compliance: Business processes can be set to operate in accordance with the necessary regulations and standards.</a:t>
            </a:r>
          </a:p>
          <a:p>
            <a:pPr marL="742950" lvl="1" indent="-285750">
              <a:buFont typeface="Arial" panose="020B0604020202020204" pitchFamily="34" charset="0"/>
              <a:buChar char="•"/>
            </a:pPr>
            <a:r>
              <a:rPr lang="en-US" sz="1300" dirty="0"/>
              <a:t>Increased Speed: Processes can be completed at unprecedented speeds.</a:t>
            </a:r>
          </a:p>
          <a:p>
            <a:pPr marL="742950" lvl="1" indent="-285750">
              <a:buFont typeface="Arial" panose="020B0604020202020204" pitchFamily="34" charset="0"/>
              <a:buChar char="•"/>
            </a:pPr>
            <a:r>
              <a:rPr lang="en-US" sz="1300" dirty="0"/>
              <a:t>Increased Agility: Reduced overhead and more flexible business resources.</a:t>
            </a:r>
          </a:p>
          <a:p>
            <a:pPr marL="742950" lvl="1" indent="-285750">
              <a:buFont typeface="Arial" panose="020B0604020202020204" pitchFamily="34" charset="0"/>
              <a:buChar char="•"/>
            </a:pPr>
            <a:r>
              <a:rPr lang="en-US" sz="1300" dirty="0"/>
              <a:t>Comprehensive Insights: Improved efficiency by digitizing and auditing process data.</a:t>
            </a:r>
          </a:p>
          <a:p>
            <a:pPr marL="742950" lvl="1" indent="-285750">
              <a:buFont typeface="Arial" panose="020B0604020202020204" pitchFamily="34" charset="0"/>
              <a:buChar char="•"/>
            </a:pPr>
            <a:r>
              <a:rPr lang="en-US" sz="1300" dirty="0"/>
              <a:t>Reduced Costs: Manual or repetitive tasks are carried out by RPA software at a fraction of the cost</a:t>
            </a:r>
          </a:p>
          <a:p>
            <a:pPr marL="742950" lvl="1" indent="-285750">
              <a:buFont typeface="Arial" panose="020B0604020202020204" pitchFamily="34" charset="0"/>
              <a:buChar char="•"/>
            </a:pPr>
            <a:r>
              <a:rPr lang="en-US" sz="1300" dirty="0"/>
              <a:t>Employee Experience: Increased staff productivity and reduced attrition</a:t>
            </a:r>
            <a:r>
              <a:rPr lang="en-US" sz="1300" dirty="0" smtClean="0"/>
              <a:t>.</a:t>
            </a:r>
          </a:p>
          <a:p>
            <a:pPr marL="742950" lvl="1" indent="-285750">
              <a:buFont typeface="Arial" panose="020B0604020202020204" pitchFamily="34" charset="0"/>
              <a:buChar char="•"/>
            </a:pPr>
            <a:endParaRPr lang="en-US" sz="1300" dirty="0"/>
          </a:p>
          <a:p>
            <a:r>
              <a:rPr lang="en-US" sz="1300" dirty="0"/>
              <a:t>All these factors can set your company apart from competitors and are highly valuable in terms of shaping your business’s digital operations strategy</a:t>
            </a:r>
            <a:r>
              <a:rPr lang="en-US" sz="1300" dirty="0" smtClean="0"/>
              <a:t>.</a:t>
            </a:r>
            <a:endParaRPr lang="en-US" sz="1400" dirty="0"/>
          </a:p>
        </p:txBody>
      </p:sp>
    </p:spTree>
    <p:extLst>
      <p:ext uri="{BB962C8B-B14F-4D97-AF65-F5344CB8AC3E}">
        <p14:creationId xmlns:p14="http://schemas.microsoft.com/office/powerpoint/2010/main" val="238182481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76200"/>
            <a:ext cx="8382000" cy="381000"/>
          </a:xfrm>
        </p:spPr>
        <p:txBody>
          <a:bodyPr>
            <a:normAutofit fontScale="90000"/>
          </a:bodyPr>
          <a:lstStyle/>
          <a:p>
            <a:r>
              <a:rPr lang="en-IN" sz="3200" b="1" u="sng" dirty="0" smtClean="0"/>
              <a:t>27-1.1-What is RPA</a:t>
            </a:r>
            <a:endParaRPr lang="en-US" sz="3000" b="1" u="sng" dirty="0"/>
          </a:p>
        </p:txBody>
      </p:sp>
      <p:sp>
        <p:nvSpPr>
          <p:cNvPr id="3" name="Rectangle 2"/>
          <p:cNvSpPr/>
          <p:nvPr/>
        </p:nvSpPr>
        <p:spPr>
          <a:xfrm>
            <a:off x="76200" y="445477"/>
            <a:ext cx="9035562" cy="6386364"/>
          </a:xfrm>
          <a:prstGeom prst="rect">
            <a:avLst/>
          </a:prstGeom>
        </p:spPr>
        <p:txBody>
          <a:bodyPr wrap="square">
            <a:spAutoFit/>
          </a:bodyPr>
          <a:lstStyle/>
          <a:p>
            <a:r>
              <a:rPr lang="en-US" b="1" u="sng" dirty="0" smtClean="0"/>
              <a:t>1-Robotics </a:t>
            </a:r>
            <a:r>
              <a:rPr lang="en-US" b="1" u="sng" dirty="0"/>
              <a:t>Process </a:t>
            </a:r>
            <a:r>
              <a:rPr lang="en-US" b="1" u="sng" dirty="0" smtClean="0"/>
              <a:t>Automation</a:t>
            </a:r>
          </a:p>
          <a:p>
            <a:r>
              <a:rPr lang="en-US" sz="1300" dirty="0" smtClean="0"/>
              <a:t>Robotic </a:t>
            </a:r>
            <a:r>
              <a:rPr lang="en-US" sz="1300" dirty="0"/>
              <a:t>process automation (RPA) is the use of software with artificial intelligence (AI) and machine learning capabilities to handle high-volume, repeatable tasks that previously required a human to perform</a:t>
            </a:r>
            <a:r>
              <a:rPr lang="en-US" sz="1300" dirty="0" smtClean="0"/>
              <a:t>.</a:t>
            </a:r>
          </a:p>
          <a:p>
            <a:endParaRPr lang="en-US" sz="1300" dirty="0"/>
          </a:p>
          <a:p>
            <a:r>
              <a:rPr lang="en-US" sz="1300" dirty="0"/>
              <a:t>Symphony defines RPA as any capability (software and services) that allows you to transact in any IT application or website, typically in the same way a human would, to automate complex, rule-based work. In other words, RPA software allows developers to tailor complex automations to a company’s processes. </a:t>
            </a:r>
            <a:r>
              <a:rPr lang="en-US" sz="1300" dirty="0"/>
              <a:t>When an RPA robot is at work, it performs tasks just like a human would: logging in, operating applications, entering data, performing complex calculations and logging out</a:t>
            </a:r>
            <a:r>
              <a:rPr lang="en-US" sz="1300" dirty="0" smtClean="0"/>
              <a:t>.</a:t>
            </a:r>
          </a:p>
          <a:p>
            <a:endParaRPr lang="en-US" sz="1300" dirty="0"/>
          </a:p>
          <a:p>
            <a:r>
              <a:rPr lang="en-US" sz="1300" b="1" u="sng" dirty="0"/>
              <a:t>What Can RPA Do?</a:t>
            </a:r>
          </a:p>
          <a:p>
            <a:r>
              <a:rPr lang="en-US" sz="1300" dirty="0"/>
              <a:t>Because RPA is software-based, it can be used to perform various tasks. These include maintenance of records, queries, calculations, and transactions. Additionally, any application commonly used by your company can be operated by RPA. For example, Citrix, .NET, HTML, and Java are all technologies commonly supported by RPA. Compatible systems include Mainframe Terminals, SAP, Oracle, Blackline, and many more. Programmable automation means that RPA can be configured to perform almost any rule-based task.</a:t>
            </a:r>
          </a:p>
          <a:p>
            <a:endParaRPr lang="en-US" sz="1300" dirty="0"/>
          </a:p>
          <a:p>
            <a:r>
              <a:rPr lang="en-US" sz="1300" b="1" u="sng" dirty="0"/>
              <a:t>Benefits of RPA</a:t>
            </a:r>
          </a:p>
          <a:p>
            <a:r>
              <a:rPr lang="en-US" sz="1300" dirty="0"/>
              <a:t>RPA can help digitally transform your business and unlock value by providing</a:t>
            </a:r>
            <a:r>
              <a:rPr lang="en-US" sz="1300" dirty="0" smtClean="0"/>
              <a:t>:-</a:t>
            </a:r>
          </a:p>
          <a:p>
            <a:endParaRPr lang="en-US" sz="1300" dirty="0"/>
          </a:p>
          <a:p>
            <a:pPr marL="742950" lvl="1" indent="-285750">
              <a:buFont typeface="Arial" panose="020B0604020202020204" pitchFamily="34" charset="0"/>
              <a:buChar char="•"/>
            </a:pPr>
            <a:r>
              <a:rPr lang="en-US" sz="1300" dirty="0"/>
              <a:t>Higher Quality Services: Better accuracy and better customer service.</a:t>
            </a:r>
          </a:p>
          <a:p>
            <a:pPr marL="742950" lvl="1" indent="-285750">
              <a:buFont typeface="Arial" panose="020B0604020202020204" pitchFamily="34" charset="0"/>
              <a:buChar char="•"/>
            </a:pPr>
            <a:r>
              <a:rPr lang="en-US" sz="1300" dirty="0"/>
              <a:t>Greater Compliance: Business processes can be set to operate in accordance with the necessary regulations and standards.</a:t>
            </a:r>
          </a:p>
          <a:p>
            <a:pPr marL="742950" lvl="1" indent="-285750">
              <a:buFont typeface="Arial" panose="020B0604020202020204" pitchFamily="34" charset="0"/>
              <a:buChar char="•"/>
            </a:pPr>
            <a:r>
              <a:rPr lang="en-US" sz="1300" dirty="0"/>
              <a:t>Increased Speed: Processes can be completed at unprecedented speeds.</a:t>
            </a:r>
          </a:p>
          <a:p>
            <a:pPr marL="742950" lvl="1" indent="-285750">
              <a:buFont typeface="Arial" panose="020B0604020202020204" pitchFamily="34" charset="0"/>
              <a:buChar char="•"/>
            </a:pPr>
            <a:r>
              <a:rPr lang="en-US" sz="1300" dirty="0"/>
              <a:t>Increased Agility: Reduced overhead and more flexible business resources.</a:t>
            </a:r>
          </a:p>
          <a:p>
            <a:pPr marL="742950" lvl="1" indent="-285750">
              <a:buFont typeface="Arial" panose="020B0604020202020204" pitchFamily="34" charset="0"/>
              <a:buChar char="•"/>
            </a:pPr>
            <a:r>
              <a:rPr lang="en-US" sz="1300" dirty="0"/>
              <a:t>Comprehensive Insights: Improved efficiency by digitizing and auditing process data.</a:t>
            </a:r>
          </a:p>
          <a:p>
            <a:pPr marL="742950" lvl="1" indent="-285750">
              <a:buFont typeface="Arial" panose="020B0604020202020204" pitchFamily="34" charset="0"/>
              <a:buChar char="•"/>
            </a:pPr>
            <a:r>
              <a:rPr lang="en-US" sz="1300" dirty="0"/>
              <a:t>Reduced Costs: Manual or repetitive tasks are carried out by RPA software at a fraction of the cost</a:t>
            </a:r>
          </a:p>
          <a:p>
            <a:pPr marL="742950" lvl="1" indent="-285750">
              <a:buFont typeface="Arial" panose="020B0604020202020204" pitchFamily="34" charset="0"/>
              <a:buChar char="•"/>
            </a:pPr>
            <a:r>
              <a:rPr lang="en-US" sz="1300" dirty="0"/>
              <a:t>Employee Experience: Increased staff productivity and reduced attrition</a:t>
            </a:r>
            <a:r>
              <a:rPr lang="en-US" sz="1300" dirty="0" smtClean="0"/>
              <a:t>.</a:t>
            </a:r>
          </a:p>
          <a:p>
            <a:pPr marL="742950" lvl="1" indent="-285750">
              <a:buFont typeface="Arial" panose="020B0604020202020204" pitchFamily="34" charset="0"/>
              <a:buChar char="•"/>
            </a:pPr>
            <a:endParaRPr lang="en-US" sz="1300" dirty="0"/>
          </a:p>
          <a:p>
            <a:r>
              <a:rPr lang="en-US" sz="1300" dirty="0"/>
              <a:t>All these factors can set your company apart from competitors and are highly valuable in terms of shaping your business’s digital operations strategy</a:t>
            </a:r>
            <a:r>
              <a:rPr lang="en-US" sz="1300" dirty="0" smtClean="0"/>
              <a:t>.</a:t>
            </a:r>
            <a:endParaRPr lang="en-US" sz="1400" dirty="0"/>
          </a:p>
        </p:txBody>
      </p:sp>
    </p:spTree>
    <p:extLst>
      <p:ext uri="{BB962C8B-B14F-4D97-AF65-F5344CB8AC3E}">
        <p14:creationId xmlns:p14="http://schemas.microsoft.com/office/powerpoint/2010/main" val="230636128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382000" cy="381000"/>
          </a:xfrm>
        </p:spPr>
        <p:txBody>
          <a:bodyPr>
            <a:normAutofit fontScale="90000"/>
          </a:bodyPr>
          <a:lstStyle/>
          <a:p>
            <a:r>
              <a:rPr lang="en-IN" sz="3200" b="1" u="sng" dirty="0" smtClean="0"/>
              <a:t>27-1.1-What is RPA</a:t>
            </a:r>
            <a:endParaRPr lang="en-US" sz="3000" b="1" u="sng" dirty="0"/>
          </a:p>
        </p:txBody>
      </p:sp>
      <p:sp>
        <p:nvSpPr>
          <p:cNvPr id="3" name="Rectangle 2"/>
          <p:cNvSpPr/>
          <p:nvPr/>
        </p:nvSpPr>
        <p:spPr>
          <a:xfrm>
            <a:off x="76200" y="564952"/>
            <a:ext cx="8991600" cy="5309146"/>
          </a:xfrm>
          <a:prstGeom prst="rect">
            <a:avLst/>
          </a:prstGeom>
        </p:spPr>
        <p:txBody>
          <a:bodyPr wrap="square">
            <a:spAutoFit/>
          </a:bodyPr>
          <a:lstStyle/>
          <a:p>
            <a:r>
              <a:rPr lang="en-US" sz="1400" b="1" u="sng" dirty="0" smtClean="0"/>
              <a:t>What </a:t>
            </a:r>
            <a:r>
              <a:rPr lang="en-US" sz="1400" b="1" u="sng" dirty="0"/>
              <a:t>distinguishes RPA from traditional IT automation-</a:t>
            </a:r>
          </a:p>
          <a:p>
            <a:endParaRPr lang="en-US" sz="1300" dirty="0"/>
          </a:p>
          <a:p>
            <a:r>
              <a:rPr lang="en-US" sz="1300" dirty="0"/>
              <a:t>1- RPA is software's ability to be aware and adapt to changing circumstances, exceptions and new situations. Once RPA software has been trained to </a:t>
            </a:r>
            <a:r>
              <a:rPr lang="en-US" sz="1300" dirty="0" err="1"/>
              <a:t>to</a:t>
            </a:r>
            <a:r>
              <a:rPr lang="en-US" sz="1300" dirty="0"/>
              <a:t> capture and interpret the actions of specific processes in existing software applications.</a:t>
            </a:r>
          </a:p>
          <a:p>
            <a:endParaRPr lang="en-US" sz="1300" dirty="0"/>
          </a:p>
          <a:p>
            <a:r>
              <a:rPr lang="en-US" sz="1300" dirty="0"/>
              <a:t>2- It can then manipulate data, trigger responses, initiate new actions and communicate with other systems autonomously. Large and small companies will be able to reap the benefits of RPA by expediting back-office and middle-office tasks.</a:t>
            </a:r>
          </a:p>
          <a:p>
            <a:endParaRPr lang="en-US" sz="1300" dirty="0"/>
          </a:p>
          <a:p>
            <a:r>
              <a:rPr lang="en-US" sz="1300" b="1" u="sng" dirty="0"/>
              <a:t>RPA For Your </a:t>
            </a:r>
            <a:r>
              <a:rPr lang="en-US" sz="1300" b="1" u="sng" dirty="0" smtClean="0"/>
              <a:t>Company-</a:t>
            </a:r>
          </a:p>
          <a:p>
            <a:endParaRPr lang="en-US" sz="1300" b="1" u="sng" dirty="0"/>
          </a:p>
          <a:p>
            <a:r>
              <a:rPr lang="en-US" sz="1300" dirty="0"/>
              <a:t>RPA can be applied to all sorts of rules-based process in a wide range of sectors, including process automation of office tasks, IT support, and assisted automation in customer service. With such a variety of areas that RPA is known to be successful in, it’s no wonder that so many companies are taking advantage of the technology.</a:t>
            </a:r>
          </a:p>
          <a:p>
            <a:r>
              <a:rPr lang="en-US" sz="1300" dirty="0"/>
              <a:t>If you’re worried about RPA being able to suit your company’s needs, don’t be. Symphony has worked with clients across a wide range of industries including banking, healthcare, logistics, consumer products, food &amp; beverage, entertainment and more; and on as wide a scope of processes as HR, Finance, Supply Chain, Procurement and beyond.  </a:t>
            </a:r>
            <a:r>
              <a:rPr lang="en-US" sz="1300" dirty="0"/>
              <a:t>So we can assure you that RPA easily translates to many different industries and functions. </a:t>
            </a:r>
            <a:r>
              <a:rPr lang="en-US" sz="1300" dirty="0"/>
              <a:t>	</a:t>
            </a:r>
            <a:endParaRPr lang="en-US" sz="1300" dirty="0" smtClean="0"/>
          </a:p>
          <a:p>
            <a:endParaRPr lang="en-US" sz="1300" dirty="0"/>
          </a:p>
          <a:p>
            <a:r>
              <a:rPr lang="en-US" sz="1300" b="1" u="sng" dirty="0" smtClean="0"/>
              <a:t>Industries </a:t>
            </a:r>
            <a:r>
              <a:rPr lang="en-US" sz="1300" b="1" u="sng" dirty="0"/>
              <a:t>using the RPA are:- </a:t>
            </a:r>
          </a:p>
          <a:p>
            <a:r>
              <a:rPr lang="en-US" sz="1300" dirty="0"/>
              <a:t>	Insurance </a:t>
            </a:r>
          </a:p>
          <a:p>
            <a:r>
              <a:rPr lang="en-US" sz="1300" dirty="0"/>
              <a:t>	Finance</a:t>
            </a:r>
          </a:p>
          <a:p>
            <a:r>
              <a:rPr lang="en-US" sz="1300" dirty="0"/>
              <a:t>	Procurement supply chain management (SCM)</a:t>
            </a:r>
          </a:p>
          <a:p>
            <a:r>
              <a:rPr lang="en-US" sz="1300" dirty="0"/>
              <a:t>	Accounting</a:t>
            </a:r>
          </a:p>
          <a:p>
            <a:r>
              <a:rPr lang="en-US" sz="1300" dirty="0"/>
              <a:t>	Customer relationship management (CRM) </a:t>
            </a:r>
          </a:p>
          <a:p>
            <a:r>
              <a:rPr lang="en-US" sz="1300" dirty="0"/>
              <a:t>	Human resource management (HRM)</a:t>
            </a:r>
          </a:p>
          <a:p>
            <a:endParaRPr lang="en-US" sz="1300" dirty="0"/>
          </a:p>
        </p:txBody>
      </p:sp>
    </p:spTree>
    <p:extLst>
      <p:ext uri="{BB962C8B-B14F-4D97-AF65-F5344CB8AC3E}">
        <p14:creationId xmlns:p14="http://schemas.microsoft.com/office/powerpoint/2010/main" val="426318062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382000" cy="381000"/>
          </a:xfrm>
        </p:spPr>
        <p:txBody>
          <a:bodyPr>
            <a:normAutofit fontScale="90000"/>
          </a:bodyPr>
          <a:lstStyle/>
          <a:p>
            <a:r>
              <a:rPr lang="en-IN" sz="3200" b="1" u="sng" dirty="0" smtClean="0"/>
              <a:t>27-1.2-What is RPA</a:t>
            </a:r>
            <a:endParaRPr lang="en-US" sz="3000" b="1" u="sng" dirty="0"/>
          </a:p>
        </p:txBody>
      </p:sp>
      <p:pic>
        <p:nvPicPr>
          <p:cNvPr id="1026" name="Picture 2" descr="Seizing RPA - oppt vari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002268"/>
            <a:ext cx="8686800" cy="5655707"/>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381000" y="621268"/>
            <a:ext cx="3380797" cy="369332"/>
          </a:xfrm>
          <a:prstGeom prst="rect">
            <a:avLst/>
          </a:prstGeom>
        </p:spPr>
        <p:txBody>
          <a:bodyPr wrap="none">
            <a:spAutoFit/>
          </a:bodyPr>
          <a:lstStyle/>
          <a:p>
            <a:r>
              <a:rPr lang="en-US" dirty="0"/>
              <a:t>3-Industries using the RPA are:- </a:t>
            </a:r>
            <a:endParaRPr lang="en-US" dirty="0"/>
          </a:p>
        </p:txBody>
      </p:sp>
    </p:spTree>
    <p:extLst>
      <p:ext uri="{BB962C8B-B14F-4D97-AF65-F5344CB8AC3E}">
        <p14:creationId xmlns:p14="http://schemas.microsoft.com/office/powerpoint/2010/main" val="149069446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382000" cy="381000"/>
          </a:xfrm>
        </p:spPr>
        <p:txBody>
          <a:bodyPr>
            <a:normAutofit fontScale="90000"/>
          </a:bodyPr>
          <a:lstStyle/>
          <a:p>
            <a:r>
              <a:rPr lang="en-IN" sz="3200" b="1" u="sng" dirty="0" smtClean="0"/>
              <a:t>27-1.2-What is RPA</a:t>
            </a:r>
            <a:endParaRPr lang="en-US" sz="3000" b="1" u="sng" dirty="0"/>
          </a:p>
        </p:txBody>
      </p:sp>
      <p:sp>
        <p:nvSpPr>
          <p:cNvPr id="3" name="Rectangle 2"/>
          <p:cNvSpPr/>
          <p:nvPr/>
        </p:nvSpPr>
        <p:spPr>
          <a:xfrm>
            <a:off x="76200" y="600808"/>
            <a:ext cx="8991600" cy="6294031"/>
          </a:xfrm>
          <a:prstGeom prst="rect">
            <a:avLst/>
          </a:prstGeom>
        </p:spPr>
        <p:txBody>
          <a:bodyPr wrap="square">
            <a:spAutoFit/>
          </a:bodyPr>
          <a:lstStyle/>
          <a:p>
            <a:r>
              <a:rPr lang="en-US" sz="1300" b="1" u="sng" dirty="0"/>
              <a:t>Four Industries that Robotic Process Automation is a Perfect Fit </a:t>
            </a:r>
            <a:r>
              <a:rPr lang="en-US" sz="1300" b="1" u="sng" dirty="0" smtClean="0"/>
              <a:t>for-</a:t>
            </a:r>
          </a:p>
          <a:p>
            <a:r>
              <a:rPr lang="en-US" sz="1300" dirty="0"/>
              <a:t>	</a:t>
            </a:r>
          </a:p>
          <a:p>
            <a:r>
              <a:rPr lang="en-US" sz="1300" dirty="0" smtClean="0"/>
              <a:t>As </a:t>
            </a:r>
            <a:r>
              <a:rPr lang="en-US" sz="1300" dirty="0"/>
              <a:t>the concept of robotic process automation becomes better understood and more widely embraced, it will inevitably end up in just about every industry. For now, however, there are still certain fields for which RPA is ideal. Here are four such industries that we believe will ultimately revolution the way work is done through automation.</a:t>
            </a:r>
          </a:p>
          <a:p>
            <a:endParaRPr lang="en-US" sz="1300" dirty="0"/>
          </a:p>
          <a:p>
            <a:r>
              <a:rPr lang="en-US" sz="1300" b="1" i="1" u="sng" dirty="0"/>
              <a:t>Banking/Finance</a:t>
            </a:r>
          </a:p>
          <a:p>
            <a:r>
              <a:rPr lang="en-US" sz="1300" dirty="0"/>
              <a:t>Banks and other financial institutions are already leveraging automation to handle many of their day to day functions, but given the ability of robotic process automation to integrate and bridge legacy systems, its adoption will only continue to rise. Not only can RPA make the lives of database administrators much easier, but it can dramatically cut costs at the same time by reducing and/or eliminating the need for human input in a growing number of functions.</a:t>
            </a:r>
          </a:p>
          <a:p>
            <a:endParaRPr lang="en-US" sz="1300" dirty="0"/>
          </a:p>
          <a:p>
            <a:r>
              <a:rPr lang="en-US" sz="1300" b="1" u="sng" dirty="0"/>
              <a:t>Legal</a:t>
            </a:r>
          </a:p>
          <a:p>
            <a:r>
              <a:rPr lang="en-US" sz="1300" dirty="0"/>
              <a:t>If there was ever an industry that relied heavily on record keeping, legal would be at the top of the list. For this reason, robotic process automation is poised to make a huge impact. And while implementing RPA may be a bit more of an undertaking for the legal system, the outcome will be well worth it. Imagine using technology to sort through mountains of documentation in mere seconds as opposed to having a human worker handle such a time-consuming and labor-intensive task. Not to mention the enhanced analytics ability.</a:t>
            </a:r>
          </a:p>
          <a:p>
            <a:endParaRPr lang="en-US" sz="1300" dirty="0"/>
          </a:p>
          <a:p>
            <a:r>
              <a:rPr lang="en-US" sz="1300" b="1" u="sng" dirty="0"/>
              <a:t>Insurance</a:t>
            </a:r>
          </a:p>
          <a:p>
            <a:r>
              <a:rPr lang="en-US" sz="1300" dirty="0"/>
              <a:t>Another awesome benefit of robotic process automation is its ability to maximize efficiency in fields that have an extremely high volume of transactions. This is why the insurance industry is such a great fit for RPA. Not only can automation revolutionize the claims process, but it can also save a good deal of money because of its scalability. As needs fluctuate, RPA can adapt instantaneously.</a:t>
            </a:r>
          </a:p>
          <a:p>
            <a:endParaRPr lang="en-US" sz="1300" dirty="0"/>
          </a:p>
          <a:p>
            <a:r>
              <a:rPr lang="en-US" sz="1300" b="1" u="sng" dirty="0"/>
              <a:t>Utilities</a:t>
            </a:r>
          </a:p>
          <a:p>
            <a:r>
              <a:rPr lang="en-US" sz="1300" dirty="0"/>
              <a:t>Another transaction-heavy industry is that of utilities. Electric, gas and water companies can leverage RPA to automate a wide variety of routine tasks, from billing and debt recovery to meter-readings and even customer service. Additionally, instead of humans having to handle time-consuming duties like trouble-shooting failed readings, robotic process automation can tackle the majority of the work, drastically improving productivity.</a:t>
            </a:r>
          </a:p>
          <a:p>
            <a:endParaRPr lang="en-US" sz="1300" dirty="0"/>
          </a:p>
        </p:txBody>
      </p:sp>
    </p:spTree>
    <p:extLst>
      <p:ext uri="{BB962C8B-B14F-4D97-AF65-F5344CB8AC3E}">
        <p14:creationId xmlns:p14="http://schemas.microsoft.com/office/powerpoint/2010/main" val="342019396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382000" cy="381000"/>
          </a:xfrm>
        </p:spPr>
        <p:txBody>
          <a:bodyPr>
            <a:normAutofit fontScale="90000"/>
          </a:bodyPr>
          <a:lstStyle/>
          <a:p>
            <a:r>
              <a:rPr lang="en-IN" sz="3200" b="1" u="sng" dirty="0" smtClean="0"/>
              <a:t>27-1.2-What is RPA</a:t>
            </a:r>
            <a:endParaRPr lang="en-US" sz="3000" b="1" u="sng" dirty="0"/>
          </a:p>
        </p:txBody>
      </p:sp>
      <p:sp>
        <p:nvSpPr>
          <p:cNvPr id="3" name="Rectangle 2"/>
          <p:cNvSpPr/>
          <p:nvPr/>
        </p:nvSpPr>
        <p:spPr>
          <a:xfrm>
            <a:off x="76200" y="600808"/>
            <a:ext cx="8991600" cy="5647700"/>
          </a:xfrm>
          <a:prstGeom prst="rect">
            <a:avLst/>
          </a:prstGeom>
        </p:spPr>
        <p:txBody>
          <a:bodyPr wrap="square">
            <a:spAutoFit/>
          </a:bodyPr>
          <a:lstStyle/>
          <a:p>
            <a:r>
              <a:rPr lang="en-US" b="1" u="sng" dirty="0"/>
              <a:t>RPA Today: What Are the Most Common Automated Processes</a:t>
            </a:r>
            <a:r>
              <a:rPr lang="en-US" b="1" u="sng" dirty="0" smtClean="0"/>
              <a:t>?</a:t>
            </a:r>
          </a:p>
          <a:p>
            <a:endParaRPr lang="en-US" b="1" u="sng" dirty="0"/>
          </a:p>
          <a:p>
            <a:r>
              <a:rPr lang="en-US" sz="1300" dirty="0"/>
              <a:t>It’s critical to select business processes to be the first candidates for automation that are the simple, repetitive ones. IRPA-AI recommends considering rule based processes that are labor intensive, standardized and with structured data. Processes that can be well-defined, utilize rote labor, doing repetitive tasks in very large volumes, like back office work, data entry, and certain help desk tasks are good candidates. In the IRPA-AI survey, companies who were “testing” or “thinking about implementing” RPA – i.e. those who are selecting their first candidates – </a:t>
            </a:r>
            <a:r>
              <a:rPr lang="en-US" sz="1300" dirty="0" smtClean="0"/>
              <a:t>identified.</a:t>
            </a:r>
          </a:p>
          <a:p>
            <a:endParaRPr lang="en-US" sz="1300" b="1" i="1" u="sng" dirty="0" smtClean="0"/>
          </a:p>
          <a:p>
            <a:r>
              <a:rPr lang="en-US" sz="1300" b="1" i="1" u="sng" dirty="0" smtClean="0"/>
              <a:t>The </a:t>
            </a:r>
            <a:r>
              <a:rPr lang="en-US" sz="1300" b="1" i="1" u="sng" dirty="0"/>
              <a:t>following as the processes to automate:</a:t>
            </a:r>
          </a:p>
          <a:p>
            <a:endParaRPr lang="en-US" sz="1300" dirty="0"/>
          </a:p>
          <a:p>
            <a:pPr marL="342900" indent="-342900">
              <a:buFont typeface="+mj-lt"/>
              <a:buAutoNum type="arabicPeriod"/>
            </a:pPr>
            <a:r>
              <a:rPr lang="en-US" sz="1300" dirty="0"/>
              <a:t>Finance</a:t>
            </a:r>
          </a:p>
          <a:p>
            <a:pPr marL="342900" indent="-342900">
              <a:buFont typeface="+mj-lt"/>
              <a:buAutoNum type="arabicPeriod"/>
            </a:pPr>
            <a:r>
              <a:rPr lang="en-US" sz="1300" dirty="0"/>
              <a:t>Core Business Operations</a:t>
            </a:r>
          </a:p>
          <a:p>
            <a:pPr marL="342900" indent="-342900">
              <a:buFont typeface="+mj-lt"/>
              <a:buAutoNum type="arabicPeriod"/>
            </a:pPr>
            <a:r>
              <a:rPr lang="en-US" sz="1300" dirty="0"/>
              <a:t>Procurement</a:t>
            </a:r>
          </a:p>
          <a:p>
            <a:pPr marL="342900" indent="-342900">
              <a:buFont typeface="+mj-lt"/>
              <a:buAutoNum type="arabicPeriod"/>
            </a:pPr>
            <a:r>
              <a:rPr lang="en-US" sz="1300" dirty="0"/>
              <a:t>Self Service Operations</a:t>
            </a:r>
          </a:p>
          <a:p>
            <a:pPr marL="342900" indent="-342900">
              <a:buFont typeface="+mj-lt"/>
              <a:buAutoNum type="arabicPeriod"/>
            </a:pPr>
            <a:r>
              <a:rPr lang="en-US" sz="1300" dirty="0"/>
              <a:t>Human Resources</a:t>
            </a:r>
          </a:p>
          <a:p>
            <a:pPr marL="342900" indent="-342900">
              <a:buFont typeface="+mj-lt"/>
              <a:buAutoNum type="arabicPeriod"/>
            </a:pPr>
            <a:r>
              <a:rPr lang="en-US" sz="1300" dirty="0"/>
              <a:t>Training and </a:t>
            </a:r>
            <a:r>
              <a:rPr lang="en-US" sz="1300" dirty="0" smtClean="0"/>
              <a:t>Development</a:t>
            </a:r>
          </a:p>
          <a:p>
            <a:endParaRPr lang="en-US" sz="1300" dirty="0"/>
          </a:p>
          <a:p>
            <a:r>
              <a:rPr lang="en-US" sz="1300" b="1" u="sng" dirty="0"/>
              <a:t>Top Five Automated Processes</a:t>
            </a:r>
          </a:p>
          <a:p>
            <a:endParaRPr lang="en-US" sz="1300" dirty="0"/>
          </a:p>
          <a:p>
            <a:r>
              <a:rPr lang="en-US" sz="1300" dirty="0"/>
              <a:t>The following processes have been identified by organizations who have already implemented RPA.</a:t>
            </a:r>
          </a:p>
          <a:p>
            <a:endParaRPr lang="en-US" sz="1300" dirty="0"/>
          </a:p>
          <a:p>
            <a:r>
              <a:rPr lang="en-US" sz="1300" b="1" u="sng" dirty="0" smtClean="0"/>
              <a:t>1-Financial </a:t>
            </a:r>
            <a:r>
              <a:rPr lang="en-US" sz="1300" b="1" u="sng" dirty="0"/>
              <a:t>Operations </a:t>
            </a:r>
            <a:r>
              <a:rPr lang="en-US" sz="1300" dirty="0"/>
              <a:t>– The repetitive processes of accounting, data entry and invoicing naturally lend themselves to automation. This is one of the primary reasons financial processes were the most commonly cited categories when asked both what processes were currently automated and what processes the company planned to automate in the future. [1] RPA can help companies automatically keep track of receipts, calculate taxes and pay invoices on time with minimal input from human workers. This can provide significant savings and improve efficiency across the organization</a:t>
            </a:r>
            <a:r>
              <a:rPr lang="en-US" sz="1300" dirty="0" smtClean="0"/>
              <a:t>.</a:t>
            </a:r>
          </a:p>
          <a:p>
            <a:endParaRPr lang="en-US" sz="1300" dirty="0"/>
          </a:p>
        </p:txBody>
      </p:sp>
    </p:spTree>
    <p:extLst>
      <p:ext uri="{BB962C8B-B14F-4D97-AF65-F5344CB8AC3E}">
        <p14:creationId xmlns:p14="http://schemas.microsoft.com/office/powerpoint/2010/main" val="145368522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Flow</Template>
  <TotalTime>36078</TotalTime>
  <Words>1008</Words>
  <Application>Microsoft Office PowerPoint</Application>
  <PresentationFormat>On-screen Show (4:3)</PresentationFormat>
  <Paragraphs>146</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Constantia</vt:lpstr>
      <vt:lpstr>Wingdings 2</vt:lpstr>
      <vt:lpstr>Flow</vt:lpstr>
      <vt:lpstr>Robotics Process Automation - Part-16</vt:lpstr>
      <vt:lpstr>PowerPoint Presentation</vt:lpstr>
      <vt:lpstr>PowerPoint Presentation</vt:lpstr>
      <vt:lpstr>27-1.1-What is RPA</vt:lpstr>
      <vt:lpstr>27-1.1-What is RPA</vt:lpstr>
      <vt:lpstr>27-1.1-What is RPA</vt:lpstr>
      <vt:lpstr>27-1.2-What is RPA</vt:lpstr>
      <vt:lpstr>27-1.2-What is RPA</vt:lpstr>
      <vt:lpstr>27-1.2-What is RPA</vt:lpstr>
      <vt:lpstr>27-1.2-What is RPA</vt:lpstr>
    </vt:vector>
  </TitlesOfParts>
  <Company>GlobalLogic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hitendra.pawar</dc:creator>
  <cp:lastModifiedBy>hitendra.pawar</cp:lastModifiedBy>
  <cp:revision>504</cp:revision>
  <dcterms:created xsi:type="dcterms:W3CDTF">2017-03-17T05:54:09Z</dcterms:created>
  <dcterms:modified xsi:type="dcterms:W3CDTF">2017-10-04T06:04:43Z</dcterms:modified>
</cp:coreProperties>
</file>