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424" r:id="rId2"/>
    <p:sldId id="426" r:id="rId3"/>
    <p:sldId id="450" r:id="rId4"/>
    <p:sldId id="427" r:id="rId5"/>
    <p:sldId id="428" r:id="rId6"/>
    <p:sldId id="429" r:id="rId7"/>
    <p:sldId id="430" r:id="rId8"/>
    <p:sldId id="431" r:id="rId9"/>
    <p:sldId id="432" r:id="rId10"/>
    <p:sldId id="433" r:id="rId11"/>
    <p:sldId id="434" r:id="rId12"/>
    <p:sldId id="435" r:id="rId13"/>
    <p:sldId id="436" r:id="rId14"/>
    <p:sldId id="437" r:id="rId15"/>
    <p:sldId id="438" r:id="rId16"/>
    <p:sldId id="439" r:id="rId17"/>
    <p:sldId id="440" r:id="rId18"/>
    <p:sldId id="441" r:id="rId19"/>
    <p:sldId id="442" r:id="rId20"/>
    <p:sldId id="443" r:id="rId21"/>
    <p:sldId id="444" r:id="rId22"/>
    <p:sldId id="445" r:id="rId23"/>
    <p:sldId id="446" r:id="rId24"/>
    <p:sldId id="447" r:id="rId25"/>
    <p:sldId id="448" r:id="rId26"/>
    <p:sldId id="415" r:id="rId27"/>
    <p:sldId id="416" r:id="rId28"/>
    <p:sldId id="417" r:id="rId29"/>
    <p:sldId id="418" r:id="rId30"/>
    <p:sldId id="419" r:id="rId31"/>
    <p:sldId id="420" r:id="rId32"/>
    <p:sldId id="421" r:id="rId33"/>
    <p:sldId id="422" r:id="rId34"/>
    <p:sldId id="423"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3" r:id="rId56"/>
    <p:sldId id="344" r:id="rId57"/>
    <p:sldId id="345" r:id="rId58"/>
    <p:sldId id="346" r:id="rId59"/>
    <p:sldId id="347" r:id="rId60"/>
    <p:sldId id="348" r:id="rId61"/>
    <p:sldId id="349" r:id="rId62"/>
    <p:sldId id="350" r:id="rId63"/>
    <p:sldId id="351" r:id="rId64"/>
    <p:sldId id="352" r:id="rId65"/>
    <p:sldId id="449"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81" r:id="rId95"/>
    <p:sldId id="382" r:id="rId96"/>
    <p:sldId id="383" r:id="rId97"/>
    <p:sldId id="384" r:id="rId98"/>
    <p:sldId id="385" r:id="rId99"/>
    <p:sldId id="386" r:id="rId100"/>
    <p:sldId id="388"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F5E4BA-AA77-48A9-BF38-790608069EFC}" type="datetimeFigureOut">
              <a:rPr lang="en-US" smtClean="0"/>
              <a:pPr/>
              <a:t>9/11/2017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1B0AC1-D22D-4153-AAB8-52B524CFCD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87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100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88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89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1B0AC1-D22D-4153-AAB8-52B524CFCDEA}" type="slidenum">
              <a:rPr lang="en-US" smtClean="0"/>
              <a:pPr/>
              <a:t>95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9/11/2017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9/11/2017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8.wmf"/><Relationship Id="rId5" Type="http://schemas.openxmlformats.org/officeDocument/2006/relationships/oleObject" Target="../embeddings/oleObject8.bin"/><Relationship Id="rId4" Type="http://schemas.openxmlformats.org/officeDocument/2006/relationships/hyperlink" Target="http://www.guru99.com/java-tutorial.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release.seleniumhq.org/selenium-ide/1.10.0/selenium-ide-1.10.0.xp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 Id="rId4" Type="http://schemas.openxmlformats.org/officeDocument/2006/relationships/hyperlink" Target="http://docs.seleniumhq.org/downloa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crunchify.com/how-to-run-multiple-tomcat-instances-on-one-server/" TargetMode="External"/><Relationship Id="rId2" Type="http://schemas.openxmlformats.org/officeDocument/2006/relationships/hyperlink" Target="http://crunchify.com/arrayblockingqueue-vs-google-guava-non-blocking-evictingqueue-example/" TargetMode="Externa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java.about.com/od/o/g/operand.htm" TargetMode="Externa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http://ruby.about.com/od/control/a/Boolean-Expressions.htm" TargetMode="External"/><Relationship Id="rId4" Type="http://schemas.openxmlformats.org/officeDocument/2006/relationships/hyperlink" Target="http://java.about.com/od/c/g/conditionaloperator.htm"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5.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7.wmf"/><Relationship Id="rId5" Type="http://schemas.openxmlformats.org/officeDocument/2006/relationships/oleObject" Target="../embeddings/oleObject5.bin"/><Relationship Id="rId4" Type="http://schemas.openxmlformats.org/officeDocument/2006/relationships/image" Target="../media/image36.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tinyurl.com/dymospc" TargetMode="External"/><Relationship Id="rId2" Type="http://schemas.openxmlformats.org/officeDocument/2006/relationships/hyperlink" Target="https://getfirebug.com/html.Firepath"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tinyurl.com/cjxgl4l"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5.wmf"/><Relationship Id="rId4" Type="http://schemas.openxmlformats.org/officeDocument/2006/relationships/oleObject" Target="../embeddings/oleObject6.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7.w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2-Introduction to Selenium</a:t>
            </a:r>
          </a:p>
          <a:p>
            <a:r>
              <a:rPr lang="en-US" sz="1600" dirty="0" smtClean="0"/>
              <a:t>	2.1-What is Selenium and its different flavors</a:t>
            </a:r>
          </a:p>
          <a:p>
            <a:r>
              <a:rPr lang="en-US" sz="1600" dirty="0" smtClean="0"/>
              <a:t>	2.2-Difference between Selenium and OTP (other tools available in the Market)</a:t>
            </a:r>
          </a:p>
          <a:p>
            <a:r>
              <a:rPr lang="en-US" sz="1600" dirty="0" smtClean="0"/>
              <a:t>	2.3-How Selenium Automate Application</a:t>
            </a:r>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8.3.1.Robat Class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686800" cy="5562600"/>
          </a:xfrm>
          <a:prstGeom prst="rect">
            <a:avLst/>
          </a:prstGeom>
        </p:spPr>
        <p:txBody>
          <a:bodyPr vert="horz" lIns="0" rIns="0" bIns="0" anchor="b">
            <a:normAutofit/>
          </a:bodyPr>
          <a:lstStyle/>
          <a:p>
            <a:endParaRPr lang="en-US" sz="1600" dirty="0" smtClean="0"/>
          </a:p>
        </p:txBody>
      </p:sp>
      <p:sp>
        <p:nvSpPr>
          <p:cNvPr id="9" name="Rectangle 8"/>
          <p:cNvSpPr/>
          <p:nvPr/>
        </p:nvSpPr>
        <p:spPr>
          <a:xfrm>
            <a:off x="152400" y="533400"/>
            <a:ext cx="8458200" cy="6017032"/>
          </a:xfrm>
          <a:prstGeom prst="rect">
            <a:avLst/>
          </a:prstGeom>
        </p:spPr>
        <p:txBody>
          <a:bodyPr wrap="square">
            <a:spAutoFit/>
          </a:bodyPr>
          <a:lstStyle/>
          <a:p>
            <a:r>
              <a:rPr lang="en-US" sz="1100" dirty="0" smtClean="0"/>
              <a:t>In certain Selenium Automation Tests, there is a need to control keyboard or mouse to interact with OS windows like Download pop-up, Alerts, Print Pop-ups, etc. or native Operation System applications like Notepad, Skype, Calculator, etc.</a:t>
            </a:r>
          </a:p>
          <a:p>
            <a:r>
              <a:rPr lang="en-US" sz="1100" dirty="0" smtClean="0"/>
              <a:t>Selenium </a:t>
            </a:r>
            <a:r>
              <a:rPr lang="en-US" sz="1100" dirty="0" err="1" smtClean="0"/>
              <a:t>Webdriver</a:t>
            </a:r>
            <a:r>
              <a:rPr lang="en-US" sz="1100" dirty="0" smtClean="0"/>
              <a:t> cannot handle these OS pop-ups/applications.</a:t>
            </a:r>
          </a:p>
          <a:p>
            <a:endParaRPr lang="en-US" sz="1100" dirty="0" smtClean="0"/>
          </a:p>
          <a:p>
            <a:r>
              <a:rPr lang="en-US" sz="1100" dirty="0" smtClean="0"/>
              <a:t>In</a:t>
            </a:r>
            <a:r>
              <a:rPr lang="en-US" sz="1100" dirty="0" smtClean="0">
                <a:hlinkClick r:id="rId4"/>
              </a:rPr>
              <a:t> Java </a:t>
            </a:r>
            <a:r>
              <a:rPr lang="en-US" sz="1100" dirty="0" smtClean="0"/>
              <a:t>version 1.3 Robot Class was introduced. Robot Class can handle OS pop-ups/applications.</a:t>
            </a:r>
          </a:p>
          <a:p>
            <a:endParaRPr lang="en-US" sz="1100" b="1" smtClean="0"/>
          </a:p>
          <a:p>
            <a:r>
              <a:rPr lang="en-US" sz="1100" b="1" smtClean="0"/>
              <a:t>Benefits </a:t>
            </a:r>
            <a:r>
              <a:rPr lang="en-US" sz="1100" b="1" dirty="0" smtClean="0"/>
              <a:t>of Robot Class</a:t>
            </a:r>
          </a:p>
          <a:p>
            <a:r>
              <a:rPr lang="en-US" sz="1100" dirty="0" smtClean="0"/>
              <a:t>Robot Class can simulate Keyboard and Mouse Event</a:t>
            </a:r>
          </a:p>
          <a:p>
            <a:r>
              <a:rPr lang="en-US" sz="1100" dirty="0" smtClean="0"/>
              <a:t>Robot Class can help in upload/download of files when using selenium web driver</a:t>
            </a:r>
          </a:p>
          <a:p>
            <a:r>
              <a:rPr lang="en-US" sz="1100" dirty="0" smtClean="0"/>
              <a:t>Robot Class can easily be integrated with current automation framework (keyword, data-driven or hybrid)</a:t>
            </a:r>
          </a:p>
          <a:p>
            <a:endParaRPr lang="en-US" sz="1100" b="1" dirty="0" smtClean="0"/>
          </a:p>
          <a:p>
            <a:r>
              <a:rPr lang="en-US" sz="1100" b="1" dirty="0" smtClean="0"/>
              <a:t>Some commonly and popular used methods of Robot Class during web automation:</a:t>
            </a:r>
            <a:endParaRPr lang="en-US" sz="1100" dirty="0" smtClean="0"/>
          </a:p>
          <a:p>
            <a:r>
              <a:rPr lang="en-US" sz="1100" b="1" u="sng" dirty="0" smtClean="0"/>
              <a:t>1-keyPress():</a:t>
            </a:r>
            <a:r>
              <a:rPr lang="en-US" sz="1100" dirty="0" smtClean="0"/>
              <a:t> </a:t>
            </a:r>
            <a:r>
              <a:rPr lang="en-US" sz="1100" b="1" dirty="0" smtClean="0"/>
              <a:t>Example:</a:t>
            </a:r>
            <a:r>
              <a:rPr lang="en-US" sz="1100" dirty="0" smtClean="0"/>
              <a:t> </a:t>
            </a:r>
            <a:r>
              <a:rPr lang="en-US" sz="1100" dirty="0" err="1" smtClean="0"/>
              <a:t>robot.keyPress</a:t>
            </a:r>
            <a:r>
              <a:rPr lang="en-US" sz="1100" dirty="0" smtClean="0"/>
              <a:t>(</a:t>
            </a:r>
            <a:r>
              <a:rPr lang="en-US" sz="1100" dirty="0" err="1" smtClean="0"/>
              <a:t>KeyEvent.VK_DOWN</a:t>
            </a:r>
            <a:r>
              <a:rPr lang="en-US" sz="1100" dirty="0" smtClean="0"/>
              <a:t>) : This method with press down arrow key of Keyboard</a:t>
            </a:r>
          </a:p>
          <a:p>
            <a:r>
              <a:rPr lang="en-US" sz="1100" b="1" u="sng" dirty="0" smtClean="0"/>
              <a:t>2-mousePress() :</a:t>
            </a:r>
            <a:r>
              <a:rPr lang="en-US" sz="1100" dirty="0" smtClean="0"/>
              <a:t> </a:t>
            </a:r>
            <a:r>
              <a:rPr lang="en-US" sz="1100" b="1" dirty="0" smtClean="0"/>
              <a:t>Example</a:t>
            </a:r>
            <a:r>
              <a:rPr lang="en-US" sz="1100" dirty="0" smtClean="0"/>
              <a:t> : </a:t>
            </a:r>
            <a:r>
              <a:rPr lang="en-US" sz="1100" dirty="0" err="1" smtClean="0"/>
              <a:t>robot.mousePress</a:t>
            </a:r>
            <a:r>
              <a:rPr lang="en-US" sz="1100" dirty="0" smtClean="0"/>
              <a:t>(InputEvent.BUTTON3_DOWN_MASK) : This method will press the right click of your mouse.</a:t>
            </a:r>
          </a:p>
          <a:p>
            <a:r>
              <a:rPr lang="en-US" sz="1100" b="1" u="sng" dirty="0" smtClean="0"/>
              <a:t>3-mouseMove() :</a:t>
            </a:r>
            <a:r>
              <a:rPr lang="en-US" sz="1100" dirty="0" smtClean="0"/>
              <a:t> </a:t>
            </a:r>
            <a:r>
              <a:rPr lang="en-US" sz="1100" b="1" dirty="0" smtClean="0"/>
              <a:t>Example</a:t>
            </a:r>
            <a:r>
              <a:rPr lang="en-US" sz="1100" dirty="0" smtClean="0"/>
              <a:t>: </a:t>
            </a:r>
            <a:r>
              <a:rPr lang="en-US" sz="1100" dirty="0" err="1" smtClean="0"/>
              <a:t>robot.mouseMove</a:t>
            </a:r>
            <a:r>
              <a:rPr lang="en-US" sz="1100" dirty="0" smtClean="0"/>
              <a:t>(</a:t>
            </a:r>
            <a:r>
              <a:rPr lang="en-US" sz="1100" dirty="0" err="1" smtClean="0"/>
              <a:t>point.getX</a:t>
            </a:r>
            <a:r>
              <a:rPr lang="en-US" sz="1100" dirty="0" smtClean="0"/>
              <a:t>(), </a:t>
            </a:r>
            <a:r>
              <a:rPr lang="en-US" sz="1100" dirty="0" err="1" smtClean="0"/>
              <a:t>point.getY</a:t>
            </a:r>
            <a:r>
              <a:rPr lang="en-US" sz="1100" dirty="0" smtClean="0"/>
              <a:t>()) : This will move mouse pointer to the specified X and Y coordinates.</a:t>
            </a:r>
          </a:p>
          <a:p>
            <a:r>
              <a:rPr lang="en-US" sz="1100" b="1" u="sng" dirty="0" smtClean="0"/>
              <a:t>4-keyRelease() :</a:t>
            </a:r>
            <a:r>
              <a:rPr lang="en-US" sz="1100" dirty="0" smtClean="0"/>
              <a:t> </a:t>
            </a:r>
            <a:r>
              <a:rPr lang="en-US" sz="1100" b="1" dirty="0" smtClean="0"/>
              <a:t>Example:</a:t>
            </a:r>
            <a:r>
              <a:rPr lang="en-US" sz="1100" dirty="0" smtClean="0"/>
              <a:t> </a:t>
            </a:r>
            <a:r>
              <a:rPr lang="en-US" sz="1100" dirty="0" err="1" smtClean="0"/>
              <a:t>robot.keyRelease</a:t>
            </a:r>
            <a:r>
              <a:rPr lang="en-US" sz="1100" dirty="0" smtClean="0"/>
              <a:t>(</a:t>
            </a:r>
            <a:r>
              <a:rPr lang="en-US" sz="1100" dirty="0" err="1" smtClean="0"/>
              <a:t>KeyEvent.VK_DOWN</a:t>
            </a:r>
            <a:r>
              <a:rPr lang="en-US" sz="1100" dirty="0" smtClean="0"/>
              <a:t>) : This method with release down arrow key of Keyboard</a:t>
            </a:r>
          </a:p>
          <a:p>
            <a:r>
              <a:rPr lang="en-US" sz="1100" b="1" u="sng" dirty="0" smtClean="0"/>
              <a:t>5-mouseRelease() :</a:t>
            </a:r>
            <a:r>
              <a:rPr lang="en-US" sz="1100" dirty="0" smtClean="0"/>
              <a:t> </a:t>
            </a:r>
            <a:r>
              <a:rPr lang="en-US" sz="1100" b="1" dirty="0" smtClean="0"/>
              <a:t>Example: </a:t>
            </a:r>
            <a:r>
              <a:rPr lang="en-US" sz="1100" dirty="0" err="1" smtClean="0"/>
              <a:t>robot.mouseRelease</a:t>
            </a:r>
            <a:r>
              <a:rPr lang="en-US" sz="1100" dirty="0" smtClean="0"/>
              <a:t>(InputEvent.BUTTON3_DOWN_MASK) : This method will release the right click of your mouse</a:t>
            </a:r>
          </a:p>
          <a:p>
            <a:endParaRPr lang="en-US" sz="1100" b="1" dirty="0" smtClean="0"/>
          </a:p>
          <a:p>
            <a:r>
              <a:rPr lang="en-US" sz="1100" b="1" dirty="0" smtClean="0"/>
              <a:t>Sample code to automate common use cases using Robot Class</a:t>
            </a:r>
            <a:endParaRPr lang="en-US" sz="1100" dirty="0" smtClean="0"/>
          </a:p>
          <a:p>
            <a:pPr>
              <a:buFont typeface="Arial" pitchFamily="34" charset="0"/>
              <a:buChar char="•"/>
            </a:pPr>
            <a:r>
              <a:rPr lang="en-US" sz="1100" dirty="0" smtClean="0"/>
              <a:t>Lets take example of web site http://spreadsheetpage.com/index.php/file/C35/P10/ wherein after you click on a web element (</a:t>
            </a:r>
            <a:r>
              <a:rPr lang="en-US" sz="1100" b="1" dirty="0" smtClean="0"/>
              <a:t>.//a[@</a:t>
            </a:r>
            <a:r>
              <a:rPr lang="en-US" sz="1100" b="1" dirty="0" err="1" smtClean="0"/>
              <a:t>href</a:t>
            </a:r>
            <a:r>
              <a:rPr lang="en-US" sz="1100" b="1" dirty="0" smtClean="0"/>
              <a:t>=contains(text(),'yearly-calendar.xls']</a:t>
            </a:r>
            <a:r>
              <a:rPr lang="en-US" sz="1100" dirty="0" smtClean="0"/>
              <a:t>) a O.S download pop-up appears.</a:t>
            </a:r>
          </a:p>
          <a:p>
            <a:pPr>
              <a:buFont typeface="Arial" pitchFamily="34" charset="0"/>
              <a:buChar char="•"/>
            </a:pPr>
            <a:r>
              <a:rPr lang="en-US" sz="1100" dirty="0" smtClean="0"/>
              <a:t>To handle this we use Robot class (by creating an instance of Robot Class in your code say </a:t>
            </a:r>
            <a:r>
              <a:rPr lang="en-US" sz="1100" b="1" dirty="0" smtClean="0"/>
              <a:t>Robot </a:t>
            </a:r>
            <a:r>
              <a:rPr lang="en-US" sz="1100" b="1" dirty="0" err="1" smtClean="0"/>
              <a:t>robot</a:t>
            </a:r>
            <a:r>
              <a:rPr lang="en-US" sz="1100" b="1" dirty="0" smtClean="0"/>
              <a:t> = new Robot()</a:t>
            </a:r>
            <a:r>
              <a:rPr lang="en-US" sz="1100" dirty="0" smtClean="0"/>
              <a:t>) . Robot class us present in AWT package of JDK.</a:t>
            </a:r>
          </a:p>
          <a:p>
            <a:pPr>
              <a:buFont typeface="Arial" pitchFamily="34" charset="0"/>
              <a:buChar char="•"/>
            </a:pPr>
            <a:r>
              <a:rPr lang="en-US" sz="1100" dirty="0" smtClean="0"/>
              <a:t>To press down arrow key of Keyboard we use (</a:t>
            </a:r>
            <a:r>
              <a:rPr lang="en-US" sz="1100" b="1" dirty="0" err="1" smtClean="0"/>
              <a:t>robot.keyPress</a:t>
            </a:r>
            <a:r>
              <a:rPr lang="en-US" sz="1100" b="1" dirty="0" smtClean="0"/>
              <a:t>(</a:t>
            </a:r>
            <a:r>
              <a:rPr lang="en-US" sz="1100" b="1" dirty="0" err="1" smtClean="0"/>
              <a:t>KeyEvent.VK_DOWN</a:t>
            </a:r>
            <a:r>
              <a:rPr lang="en-US" sz="1100" b="1" dirty="0" smtClean="0"/>
              <a:t>))</a:t>
            </a:r>
            <a:endParaRPr lang="en-US" sz="1100" dirty="0" smtClean="0"/>
          </a:p>
          <a:p>
            <a:pPr>
              <a:buFont typeface="Arial" pitchFamily="34" charset="0"/>
              <a:buChar char="•"/>
            </a:pPr>
            <a:r>
              <a:rPr lang="en-US" sz="1100" dirty="0" smtClean="0"/>
              <a:t>To press TAB key of keyboard (we use </a:t>
            </a:r>
            <a:r>
              <a:rPr lang="en-US" sz="1100" b="1" dirty="0" err="1" smtClean="0"/>
              <a:t>robot.keyPress</a:t>
            </a:r>
            <a:r>
              <a:rPr lang="en-US" sz="1100" b="1" dirty="0" smtClean="0"/>
              <a:t>(</a:t>
            </a:r>
            <a:r>
              <a:rPr lang="en-US" sz="1100" b="1" dirty="0" err="1" smtClean="0"/>
              <a:t>KeyEvent.VK_TAB</a:t>
            </a:r>
            <a:r>
              <a:rPr lang="en-US" sz="1100" b="1" dirty="0" smtClean="0"/>
              <a:t>))</a:t>
            </a:r>
            <a:endParaRPr lang="en-US" sz="1100" dirty="0" smtClean="0"/>
          </a:p>
          <a:p>
            <a:pPr>
              <a:buFont typeface="Arial" pitchFamily="34" charset="0"/>
              <a:buChar char="•"/>
            </a:pPr>
            <a:r>
              <a:rPr lang="en-US" sz="1100" dirty="0" smtClean="0"/>
              <a:t>To press Enter key we use (</a:t>
            </a:r>
            <a:r>
              <a:rPr lang="en-US" sz="1100" b="1" dirty="0" err="1" smtClean="0"/>
              <a:t>robot.keyPress</a:t>
            </a:r>
            <a:r>
              <a:rPr lang="en-US" sz="1100" b="1" dirty="0" smtClean="0"/>
              <a:t>(</a:t>
            </a:r>
            <a:r>
              <a:rPr lang="en-US" sz="1100" b="1" dirty="0" err="1" smtClean="0"/>
              <a:t>KeyEvent.VK_ENTER</a:t>
            </a:r>
            <a:r>
              <a:rPr lang="en-US" sz="1100" b="1" dirty="0" smtClean="0"/>
              <a:t>)).</a:t>
            </a:r>
          </a:p>
          <a:p>
            <a:r>
              <a:rPr lang="en-US" sz="1100" b="1" u="sng" dirty="0" smtClean="0"/>
              <a:t>Example</a:t>
            </a:r>
          </a:p>
          <a:p>
            <a:r>
              <a:rPr lang="en-US" sz="1100" dirty="0" smtClean="0"/>
              <a:t>Robot </a:t>
            </a:r>
            <a:r>
              <a:rPr lang="en-US" sz="1100" dirty="0" err="1" smtClean="0"/>
              <a:t>robot</a:t>
            </a:r>
            <a:r>
              <a:rPr lang="en-US" sz="1100" dirty="0" smtClean="0"/>
              <a:t> = new Robot(); </a:t>
            </a:r>
          </a:p>
          <a:p>
            <a:r>
              <a:rPr lang="en-US" sz="1100" dirty="0" err="1" smtClean="0"/>
              <a:t>Thread.sleep</a:t>
            </a:r>
            <a:r>
              <a:rPr lang="en-US" sz="1100" dirty="0" smtClean="0"/>
              <a:t>(2000); // </a:t>
            </a:r>
          </a:p>
          <a:p>
            <a:r>
              <a:rPr lang="en-US" sz="1100" dirty="0" err="1" smtClean="0"/>
              <a:t>robot.keyPress</a:t>
            </a:r>
            <a:r>
              <a:rPr lang="en-US" sz="1100" dirty="0" smtClean="0"/>
              <a:t>(</a:t>
            </a:r>
            <a:r>
              <a:rPr lang="en-US" sz="1100" dirty="0" err="1" smtClean="0"/>
              <a:t>KeyEvent.VK_DOWN</a:t>
            </a:r>
            <a:r>
              <a:rPr lang="en-US" sz="1100" dirty="0" smtClean="0"/>
              <a:t>);</a:t>
            </a:r>
          </a:p>
          <a:p>
            <a:r>
              <a:rPr lang="en-US" sz="1100" dirty="0" err="1" smtClean="0"/>
              <a:t>Thread.sleep</a:t>
            </a:r>
            <a:r>
              <a:rPr lang="en-US" sz="1100" dirty="0" smtClean="0"/>
              <a:t>(2000); // </a:t>
            </a:r>
          </a:p>
          <a:p>
            <a:r>
              <a:rPr lang="en-US" sz="1100" dirty="0" err="1" smtClean="0"/>
              <a:t>robot.keyPress</a:t>
            </a:r>
            <a:r>
              <a:rPr lang="en-US" sz="1100" dirty="0" smtClean="0"/>
              <a:t>(</a:t>
            </a:r>
            <a:r>
              <a:rPr lang="en-US" sz="1100" dirty="0" err="1" smtClean="0"/>
              <a:t>KeyEvent.VK_TAB</a:t>
            </a:r>
            <a:r>
              <a:rPr lang="en-US" sz="1100" dirty="0" smtClean="0"/>
              <a:t>);</a:t>
            </a:r>
            <a:endParaRPr lang="en-US" sz="1100" i="1" dirty="0" smtClean="0"/>
          </a:p>
        </p:txBody>
      </p:sp>
      <p:graphicFrame>
        <p:nvGraphicFramePr>
          <p:cNvPr id="5" name="Object 4"/>
          <p:cNvGraphicFramePr>
            <a:graphicFrameLocks noChangeAspect="1"/>
          </p:cNvGraphicFramePr>
          <p:nvPr/>
        </p:nvGraphicFramePr>
        <p:xfrm>
          <a:off x="6629400" y="5715000"/>
          <a:ext cx="1271587" cy="685800"/>
        </p:xfrm>
        <a:graphic>
          <a:graphicData uri="http://schemas.openxmlformats.org/presentationml/2006/ole">
            <mc:AlternateContent xmlns:mc="http://schemas.openxmlformats.org/markup-compatibility/2006">
              <mc:Choice xmlns:v="urn:schemas-microsoft-com:vml" Requires="v">
                <p:oleObj spid="_x0000_s363527" name="Packager Shell Object" showAsIcon="1" r:id="rId5" imgW="1270800" imgH="685080" progId="Package">
                  <p:embed/>
                </p:oleObj>
              </mc:Choice>
              <mc:Fallback>
                <p:oleObj name="Packager Shell Object" showAsIcon="1" r:id="rId5" imgW="1270800" imgH="685080" progId="Package">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5715000"/>
                        <a:ext cx="127158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 2.1-What is Selenium and its different flavors</a:t>
            </a:r>
            <a:endParaRPr lang="en-US" sz="3000" b="1" u="sng" dirty="0"/>
          </a:p>
        </p:txBody>
      </p:sp>
      <p:sp>
        <p:nvSpPr>
          <p:cNvPr id="5" name="Title 1"/>
          <p:cNvSpPr txBox="1">
            <a:spLocks/>
          </p:cNvSpPr>
          <p:nvPr/>
        </p:nvSpPr>
        <p:spPr>
          <a:xfrm>
            <a:off x="304800" y="990600"/>
            <a:ext cx="8534400" cy="5562600"/>
          </a:xfrm>
          <a:prstGeom prst="rect">
            <a:avLst/>
          </a:prstGeom>
        </p:spPr>
        <p:txBody>
          <a:bodyPr vert="horz" lIns="0" rIns="0" bIns="0" anchor="b">
            <a:normAutofit/>
          </a:bodyPr>
          <a:lstStyle/>
          <a:p>
            <a:r>
              <a:rPr lang="en-US" sz="1200" dirty="0" smtClean="0"/>
              <a:t>Selenium is a functional automation testing tool. It is free/ open source tool. It is used to automate web-based application only. </a:t>
            </a:r>
          </a:p>
          <a:p>
            <a:r>
              <a:rPr lang="en-US" sz="1200" dirty="0" smtClean="0"/>
              <a:t>Selenium is not just a single tool but a suite of software's, each catering to different testing needs of an organization.  </a:t>
            </a:r>
            <a:r>
              <a:rPr lang="en-US" sz="1200" b="1" dirty="0" smtClean="0"/>
              <a:t>It has four components.</a:t>
            </a:r>
          </a:p>
          <a:p>
            <a:endParaRPr lang="en-US" sz="1200" b="1" dirty="0" smtClean="0"/>
          </a:p>
          <a:p>
            <a:r>
              <a:rPr lang="en-US" sz="1200" dirty="0" smtClean="0"/>
              <a:t>1-</a:t>
            </a:r>
            <a:r>
              <a:rPr lang="en-US" sz="1200" b="1" dirty="0" smtClean="0"/>
              <a:t> Selenium IDE-</a:t>
            </a:r>
            <a:r>
              <a:rPr lang="en-IN" sz="1200" dirty="0" smtClean="0"/>
              <a:t> It is an plug in of Firefox browser and it is used just for recording and playing the scripts. </a:t>
            </a:r>
          </a:p>
          <a:p>
            <a:endParaRPr lang="en-IN" sz="1200" b="1" dirty="0" smtClean="0"/>
          </a:p>
          <a:p>
            <a:r>
              <a:rPr lang="en-IN" sz="1200" b="1" dirty="0" smtClean="0"/>
              <a:t>2-Selenium RC-</a:t>
            </a:r>
            <a:r>
              <a:rPr lang="en-IN" sz="1200" dirty="0" smtClean="0"/>
              <a:t> - Selenium Remote Control. Which was used before 2.0 release of selenium. In selenium RC we need to start selenium server form the CMD/Dos prompts</a:t>
            </a:r>
            <a:endParaRPr lang="en-US" sz="1200" b="1" dirty="0" smtClean="0"/>
          </a:p>
          <a:p>
            <a:endParaRPr lang="en-US" sz="1200" dirty="0" smtClean="0"/>
          </a:p>
          <a:p>
            <a:r>
              <a:rPr lang="en-US" sz="1200" b="1" dirty="0" smtClean="0"/>
              <a:t>3-Selenium Webdriver</a:t>
            </a:r>
            <a:r>
              <a:rPr lang="en-US" sz="1200" dirty="0" smtClean="0"/>
              <a:t>-</a:t>
            </a:r>
            <a:r>
              <a:rPr lang="en-IN" sz="1200" dirty="0" smtClean="0"/>
              <a:t> It is the selenium version from 2.0. In webdriver we don’t need to start selenium server to interact with web-browser.  It does not have a pre-defined UI. We create its UI for scripts. We create its UI using any programming language (Java, C#) </a:t>
            </a:r>
          </a:p>
          <a:p>
            <a:endParaRPr lang="en-US" sz="1200" dirty="0" smtClean="0"/>
          </a:p>
          <a:p>
            <a:r>
              <a:rPr lang="en-US" sz="1200" b="1" dirty="0" smtClean="0"/>
              <a:t>4-Selenium Grid-</a:t>
            </a:r>
            <a:r>
              <a:rPr lang="en-IN" sz="1200" b="1" dirty="0" smtClean="0"/>
              <a:t> </a:t>
            </a:r>
            <a:r>
              <a:rPr lang="en-IN" sz="1200" dirty="0" smtClean="0"/>
              <a:t>It is used for parallel execution or multiple scripts execution on the same time, on the same machine in different browsers, on the different machine in different browsers. Using hub and node approach we execute the scripts on the parallel .</a:t>
            </a:r>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kumimoji="0" lang="en-US" sz="1400" b="0" u="none" strike="noStrike" kern="1200" cap="none" spc="0" normalizeH="0" baseline="0" noProof="0" dirty="0" smtClean="0">
              <a:ln>
                <a:noFill/>
              </a:ln>
              <a:solidFill>
                <a:schemeClr val="tx2"/>
              </a:solidFill>
              <a:effectLst/>
              <a:uLnTx/>
              <a:uFillTx/>
              <a:latin typeface="+mj-lt"/>
              <a:ea typeface="+mj-ea"/>
              <a:cs typeface="+mj-cs"/>
            </a:endParaRPr>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pic>
        <p:nvPicPr>
          <p:cNvPr id="2050" name="Picture 2" descr="Introduction to Selenium"/>
          <p:cNvPicPr>
            <a:picLocks noChangeAspect="1" noChangeArrowheads="1"/>
          </p:cNvPicPr>
          <p:nvPr/>
        </p:nvPicPr>
        <p:blipFill>
          <a:blip r:embed="rId2" cstate="print"/>
          <a:srcRect/>
          <a:stretch>
            <a:fillRect/>
          </a:stretch>
        </p:blipFill>
        <p:spPr bwMode="auto">
          <a:xfrm>
            <a:off x="1066800" y="3886200"/>
            <a:ext cx="6934200" cy="2438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838200"/>
          </a:xfrm>
        </p:spPr>
        <p:txBody>
          <a:bodyPr>
            <a:normAutofit fontScale="90000"/>
          </a:bodyPr>
          <a:lstStyle/>
          <a:p>
            <a:r>
              <a:rPr lang="en-US" sz="3200" b="1" dirty="0" smtClean="0"/>
              <a:t>2.2-Difference between Selenium and OTP (other tools available in the Market)</a:t>
            </a:r>
          </a:p>
        </p:txBody>
      </p:sp>
      <p:sp>
        <p:nvSpPr>
          <p:cNvPr id="5" name="Title 1"/>
          <p:cNvSpPr txBox="1">
            <a:spLocks/>
          </p:cNvSpPr>
          <p:nvPr/>
        </p:nvSpPr>
        <p:spPr>
          <a:xfrm>
            <a:off x="304800" y="1295400"/>
            <a:ext cx="8534400" cy="52578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400" dirty="0" smtClean="0"/>
          </a:p>
          <a:p>
            <a:endParaRPr kumimoji="0" lang="en-US" sz="1400" b="0" u="none" strike="noStrike" kern="1200" cap="none" spc="0" normalizeH="0" baseline="0" noProof="0" dirty="0" smtClean="0">
              <a:ln>
                <a:noFill/>
              </a:ln>
              <a:solidFill>
                <a:schemeClr val="tx2"/>
              </a:solidFill>
              <a:effectLst/>
              <a:uLnTx/>
              <a:uFillTx/>
              <a:latin typeface="+mj-lt"/>
              <a:ea typeface="+mj-ea"/>
              <a:cs typeface="+mj-cs"/>
            </a:endParaRPr>
          </a:p>
          <a:p>
            <a:endParaRPr lang="en-US" sz="1400" dirty="0" smtClean="0">
              <a:solidFill>
                <a:schemeClr val="tx2"/>
              </a:solidFill>
              <a:latin typeface="+mj-lt"/>
              <a:ea typeface="+mj-ea"/>
              <a:cs typeface="+mj-cs"/>
            </a:endParaRPr>
          </a:p>
          <a:p>
            <a:endParaRPr kumimoji="0" lang="en-US" sz="1400" b="0" u="none" strike="noStrike" kern="1200" cap="none" spc="0" normalizeH="0" baseline="0" noProof="0" dirty="0" smtClean="0">
              <a:ln>
                <a:noFill/>
              </a:ln>
              <a:solidFill>
                <a:schemeClr val="tx2"/>
              </a:solidFill>
              <a:effectLst/>
              <a:uLnTx/>
              <a:uFillTx/>
              <a:latin typeface="+mj-lt"/>
              <a:ea typeface="+mj-ea"/>
              <a:cs typeface="+mj-cs"/>
            </a:endParaRPr>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pic>
        <p:nvPicPr>
          <p:cNvPr id="1026" name="Picture 2" descr="C:\Users\hitendra.pawar\Desktop\PPT\SeleniumVsQTP.PNG"/>
          <p:cNvPicPr>
            <a:picLocks noChangeAspect="1" noChangeArrowheads="1"/>
          </p:cNvPicPr>
          <p:nvPr/>
        </p:nvPicPr>
        <p:blipFill>
          <a:blip r:embed="rId2" cstate="print"/>
          <a:srcRect/>
          <a:stretch>
            <a:fillRect/>
          </a:stretch>
        </p:blipFill>
        <p:spPr bwMode="auto">
          <a:xfrm>
            <a:off x="0" y="1295400"/>
            <a:ext cx="8991600" cy="54292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2.3-How Selenium Automate Application</a:t>
            </a:r>
            <a:endParaRPr lang="en-US" sz="3000" b="1" dirty="0"/>
          </a:p>
        </p:txBody>
      </p:sp>
      <p:sp>
        <p:nvSpPr>
          <p:cNvPr id="4" name="Title 1"/>
          <p:cNvSpPr txBox="1">
            <a:spLocks/>
          </p:cNvSpPr>
          <p:nvPr/>
        </p:nvSpPr>
        <p:spPr>
          <a:xfrm>
            <a:off x="152400" y="838200"/>
            <a:ext cx="8839200" cy="5715000"/>
          </a:xfrm>
          <a:prstGeom prst="rect">
            <a:avLst/>
          </a:prstGeom>
        </p:spPr>
        <p:txBody>
          <a:bodyPr vert="horz" lIns="0" rIns="0" bIns="0" anchor="b">
            <a:normAutofit/>
          </a:bodyPr>
          <a:lstStyle/>
          <a:p>
            <a:r>
              <a:rPr lang="en-IN" sz="1600" b="1" u="sng" dirty="0" smtClean="0"/>
              <a:t>How selenium automates the application.</a:t>
            </a:r>
          </a:p>
          <a:p>
            <a:r>
              <a:rPr lang="en-IN" sz="1600" dirty="0" smtClean="0"/>
              <a:t>1-Selenium Launch the web browser </a:t>
            </a:r>
          </a:p>
          <a:p>
            <a:r>
              <a:rPr lang="en-IN" sz="1600" dirty="0" smtClean="0"/>
              <a:t>2-Selenium Launch the application on the web browser</a:t>
            </a:r>
          </a:p>
          <a:p>
            <a:r>
              <a:rPr lang="en-IN" sz="1600" dirty="0" smtClean="0"/>
              <a:t>	Ex-Yahoo, Google</a:t>
            </a:r>
          </a:p>
          <a:p>
            <a:r>
              <a:rPr lang="en-IN" sz="1600" dirty="0" smtClean="0"/>
              <a:t>3-Selenium finds the element on the web-page</a:t>
            </a:r>
          </a:p>
          <a:p>
            <a:r>
              <a:rPr lang="en-IN" sz="1600" dirty="0" smtClean="0"/>
              <a:t>	Ex-Button, links , Input box, Text-on page</a:t>
            </a:r>
          </a:p>
          <a:p>
            <a:pPr lvl="2"/>
            <a:r>
              <a:rPr lang="en-IN" sz="1600" dirty="0" smtClean="0"/>
              <a:t>3.2-Using locator type selenium finds the elements</a:t>
            </a:r>
          </a:p>
          <a:p>
            <a:pPr lvl="2"/>
            <a:r>
              <a:rPr lang="en-IN" sz="1600" dirty="0" smtClean="0"/>
              <a:t>		1-id</a:t>
            </a:r>
          </a:p>
          <a:p>
            <a:pPr lvl="2"/>
            <a:r>
              <a:rPr lang="en-IN" sz="1600" dirty="0" smtClean="0"/>
              <a:t>		2-xpath</a:t>
            </a:r>
          </a:p>
          <a:p>
            <a:pPr lvl="2"/>
            <a:r>
              <a:rPr lang="en-IN" sz="1600" dirty="0" smtClean="0"/>
              <a:t>		3-lintext</a:t>
            </a:r>
          </a:p>
          <a:p>
            <a:pPr lvl="2"/>
            <a:r>
              <a:rPr lang="en-IN" sz="1600" dirty="0" smtClean="0"/>
              <a:t>		4-css		</a:t>
            </a:r>
          </a:p>
          <a:p>
            <a:r>
              <a:rPr lang="en-IN" sz="1600" dirty="0" smtClean="0"/>
              <a:t>4-Selenium perform action on the located elements using its pre-defined below methods:</a:t>
            </a:r>
          </a:p>
          <a:p>
            <a:r>
              <a:rPr lang="en-IN" sz="1600" dirty="0" smtClean="0"/>
              <a:t>	A-click</a:t>
            </a:r>
          </a:p>
          <a:p>
            <a:r>
              <a:rPr lang="en-IN" sz="1600" dirty="0" smtClean="0"/>
              <a:t>	B-Sendkeys</a:t>
            </a:r>
          </a:p>
          <a:p>
            <a:r>
              <a:rPr lang="en-IN" sz="1600" dirty="0" smtClean="0"/>
              <a:t>	C-Gettext, </a:t>
            </a:r>
            <a:r>
              <a:rPr lang="en-IN" sz="1600" dirty="0" err="1" smtClean="0"/>
              <a:t>Getvalue</a:t>
            </a:r>
            <a:r>
              <a:rPr lang="en-IN" sz="1600" dirty="0" smtClean="0"/>
              <a:t> etc</a:t>
            </a:r>
          </a:p>
          <a:p>
            <a:endParaRPr lang="en-IN" sz="1600" dirty="0" smtClean="0"/>
          </a:p>
          <a:p>
            <a:r>
              <a:rPr lang="en-IN" sz="1600" dirty="0" smtClean="0"/>
              <a:t>5-Verification Points to Verify expected Results are coming or not.</a:t>
            </a:r>
          </a:p>
          <a:p>
            <a:r>
              <a:rPr lang="en-IN" sz="1600" dirty="0" smtClean="0"/>
              <a:t>	Ex- Confirmation Page is coming after doing login successfully. </a:t>
            </a:r>
          </a:p>
          <a:p>
            <a:endParaRPr lang="en-IN" sz="1600" dirty="0" smtClean="0"/>
          </a:p>
          <a:p>
            <a:r>
              <a:rPr lang="en-IN" sz="1600" dirty="0" smtClean="0"/>
              <a:t>6-Selenium Close the application with web-browser</a:t>
            </a:r>
          </a:p>
          <a:p>
            <a:endParaRPr lang="en-IN" sz="1600" dirty="0" smtClean="0"/>
          </a:p>
          <a:p>
            <a:endParaRPr lang="en-US" sz="1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3-Introduction to Selenium IDE</a:t>
            </a:r>
          </a:p>
          <a:p>
            <a:pPr lvl="1"/>
            <a:r>
              <a:rPr lang="en-US" sz="1600" dirty="0" smtClean="0"/>
              <a:t>	3.1-What is Selenium IDE</a:t>
            </a:r>
          </a:p>
          <a:p>
            <a:pPr lvl="1"/>
            <a:r>
              <a:rPr lang="en-US" sz="1600" dirty="0" smtClean="0"/>
              <a:t>	3.2-Important Features of Selenium IDE</a:t>
            </a:r>
          </a:p>
          <a:p>
            <a:pPr lvl="1"/>
            <a:r>
              <a:rPr lang="en-US" sz="1600" dirty="0" smtClean="0"/>
              <a:t>	3.3-What are commends in Selenium IDE</a:t>
            </a:r>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3.1-What is Selenium IDE</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100" dirty="0" smtClean="0"/>
              <a:t>Selenium IDE is simple, easy to learn &amp; portable record and play tool for web applications. </a:t>
            </a:r>
          </a:p>
          <a:p>
            <a:r>
              <a:rPr lang="en-US" sz="1100" dirty="0" smtClean="0"/>
              <a:t>Learning curve for Selenium IDE is less &amp; no need to learn test scripting language. It is open-source tool &amp; available for download for free. </a:t>
            </a:r>
          </a:p>
          <a:p>
            <a:r>
              <a:rPr lang="en-US" sz="1100" dirty="0" smtClean="0"/>
              <a:t>Selenium IDE means Integrated Development Environment (IDE) used for selenium tests. </a:t>
            </a:r>
          </a:p>
          <a:p>
            <a:r>
              <a:rPr lang="en-US" sz="1100" dirty="0" smtClean="0"/>
              <a:t>It is come in terms of Firefox extension &amp; used for recording, editing &amp; playback scripts.</a:t>
            </a:r>
          </a:p>
          <a:p>
            <a:endParaRPr lang="en-US" sz="1100" dirty="0" smtClean="0"/>
          </a:p>
          <a:p>
            <a:r>
              <a:rPr lang="en-US" sz="1100" b="1" u="sng" dirty="0" smtClean="0"/>
              <a:t>Installation of Selenium IDE:-</a:t>
            </a:r>
          </a:p>
          <a:p>
            <a:r>
              <a:rPr lang="en-US" sz="1100" dirty="0" smtClean="0"/>
              <a:t>To learn Selenium-IDE, first you have to download Firefox &amp; Selenium IDE extension on Firefox. Here are the simple steps to be followed to install Selenium IDE: </a:t>
            </a:r>
          </a:p>
          <a:p>
            <a:pPr marL="342900" indent="-342900">
              <a:buAutoNum type="arabicParenR"/>
            </a:pPr>
            <a:r>
              <a:rPr lang="en-US" sz="1100" dirty="0" smtClean="0"/>
              <a:t>Download Firefox browser (if required) </a:t>
            </a:r>
          </a:p>
          <a:p>
            <a:pPr marL="342900" indent="-342900">
              <a:buAutoNum type="arabicParenR"/>
            </a:pPr>
            <a:r>
              <a:rPr lang="en-US" sz="1100" dirty="0" smtClean="0"/>
              <a:t>Get Selenium IDE </a:t>
            </a:r>
            <a:r>
              <a:rPr lang="en-US" sz="1100" u="sng" dirty="0" smtClean="0">
                <a:hlinkClick r:id="rId2" tooltip="Get Selenium IDE"/>
              </a:rPr>
              <a:t>here</a:t>
            </a:r>
            <a:r>
              <a:rPr lang="en-US" sz="1100" dirty="0" smtClean="0"/>
              <a:t>.</a:t>
            </a:r>
          </a:p>
          <a:p>
            <a:pPr marL="342900" indent="-342900">
              <a:buAutoNum type="arabicParenR"/>
            </a:pPr>
            <a:endParaRPr lang="en-US" sz="1200" dirty="0" smtClean="0"/>
          </a:p>
          <a:p>
            <a:pPr marL="342900" indent="-342900">
              <a:buAutoNum type="arabicParenR"/>
            </a:pPr>
            <a:endParaRPr lang="en-US" sz="1200" dirty="0" smtClean="0"/>
          </a:p>
          <a:p>
            <a:pPr marL="342900" indent="-342900">
              <a:buAutoNum type="arabicParenR"/>
            </a:pPr>
            <a:endParaRPr lang="en-US" sz="12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IN" sz="1600" dirty="0" smtClean="0"/>
          </a:p>
          <a:p>
            <a:endParaRPr lang="en-US" sz="1600" dirty="0" smtClean="0"/>
          </a:p>
        </p:txBody>
      </p:sp>
      <p:pic>
        <p:nvPicPr>
          <p:cNvPr id="27650" name="Picture 2" descr="Introduction to Selenium IDE"/>
          <p:cNvPicPr>
            <a:picLocks noChangeAspect="1" noChangeArrowheads="1"/>
          </p:cNvPicPr>
          <p:nvPr/>
        </p:nvPicPr>
        <p:blipFill>
          <a:blip r:embed="rId3" cstate="print"/>
          <a:srcRect/>
          <a:stretch>
            <a:fillRect/>
          </a:stretch>
        </p:blipFill>
        <p:spPr bwMode="auto">
          <a:xfrm>
            <a:off x="914400" y="2819400"/>
            <a:ext cx="7162800" cy="37338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3.2-Important Features</a:t>
            </a:r>
            <a:r>
              <a:rPr lang="en-US" sz="3200" dirty="0" smtClean="0"/>
              <a:t> </a:t>
            </a:r>
            <a:r>
              <a:rPr lang="en-US" sz="3200" b="1" dirty="0" smtClean="0"/>
              <a:t>of Selenium IDE</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200" b="1" u="sng" dirty="0" smtClean="0"/>
              <a:t>Features of Selenium IDE:</a:t>
            </a:r>
          </a:p>
          <a:p>
            <a:endParaRPr lang="en-US" sz="1200" b="1" u="sng" dirty="0" smtClean="0"/>
          </a:p>
          <a:p>
            <a:r>
              <a:rPr lang="en-US" sz="1000" dirty="0" smtClean="0"/>
              <a:t>1-</a:t>
            </a:r>
            <a:r>
              <a:rPr lang="en-US" sz="1000" b="1" dirty="0" smtClean="0"/>
              <a:t>Easy record and playback </a:t>
            </a:r>
            <a:r>
              <a:rPr lang="en-US" sz="1000" dirty="0" smtClean="0"/>
              <a:t>– You can record and play your scripts.</a:t>
            </a:r>
          </a:p>
          <a:p>
            <a:endParaRPr lang="en-US" sz="1000" dirty="0" smtClean="0"/>
          </a:p>
          <a:p>
            <a:r>
              <a:rPr lang="en-US" sz="1000" dirty="0" smtClean="0"/>
              <a:t>2-</a:t>
            </a:r>
            <a:r>
              <a:rPr lang="en-US" sz="1000" b="1" dirty="0" smtClean="0"/>
              <a:t>Using Start point-</a:t>
            </a:r>
            <a:r>
              <a:rPr lang="en-US" sz="1000" dirty="0" smtClean="0"/>
              <a:t>Selenium IDE allows the user to specify a start point within a test script. The start point points to the test step from where we wish to start the test script execution.</a:t>
            </a:r>
          </a:p>
          <a:p>
            <a:endParaRPr lang="en-US" sz="1000" dirty="0" smtClean="0"/>
          </a:p>
          <a:p>
            <a:r>
              <a:rPr lang="en-US" sz="1000" b="1" dirty="0" smtClean="0"/>
              <a:t>3-Using Break point-</a:t>
            </a:r>
            <a:r>
              <a:rPr lang="en-US" sz="1000" dirty="0" smtClean="0"/>
              <a:t>Selenium IDE allows the user to specify break points within a test script. The break points indicate Selenium IDE where to pause the test script.</a:t>
            </a:r>
          </a:p>
          <a:p>
            <a:endParaRPr lang="en-US" sz="1000" dirty="0" smtClean="0"/>
          </a:p>
          <a:p>
            <a:r>
              <a:rPr lang="en-US" sz="1000" b="1" dirty="0" smtClean="0"/>
              <a:t>4-Using Find Button-</a:t>
            </a:r>
            <a:r>
              <a:rPr lang="en-US" sz="1000" dirty="0" smtClean="0"/>
              <a:t>One of the most crucial aspects of Selenium IDE test scripts is to find and locate web elements within a web page. At times, there are web elements which have analogous properties associated with them, thus making it challenging for a user to identify a particular web element uniquely.</a:t>
            </a:r>
          </a:p>
          <a:p>
            <a:endParaRPr lang="en-US" sz="1000" dirty="0" smtClean="0"/>
          </a:p>
          <a:p>
            <a:r>
              <a:rPr lang="en-US" sz="1000" b="1" dirty="0" smtClean="0"/>
              <a:t>5-Export and Convert Script in other Formats-</a:t>
            </a:r>
            <a:r>
              <a:rPr lang="en-US" sz="1000" dirty="0" smtClean="0"/>
              <a:t>Selenium IDE supports conversion test scripts into set of programming languages from a default type (HTML). The converted test scripts is used in Selenium Web-Driver environment. It cannot be played back using Selenium IDE until and unless it is reverted back to HTML. Following way and in following programming languages scripts can be converted:-</a:t>
            </a:r>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600" dirty="0" smtClean="0"/>
          </a:p>
          <a:p>
            <a:endParaRPr lang="en-US" sz="1600" dirty="0" smtClean="0"/>
          </a:p>
          <a:p>
            <a:endParaRPr lang="en-US" sz="1600" b="1" dirty="0" smtClean="0"/>
          </a:p>
          <a:p>
            <a:endParaRPr lang="en-US" sz="1600" b="1" u="sng" dirty="0" smtClean="0"/>
          </a:p>
          <a:p>
            <a:endParaRPr lang="en-US" sz="1600" dirty="0" smtClean="0"/>
          </a:p>
        </p:txBody>
      </p:sp>
      <p:pic>
        <p:nvPicPr>
          <p:cNvPr id="26626" name="Picture 2" descr="Selenium IDE script 22"/>
          <p:cNvPicPr>
            <a:picLocks noChangeAspect="1" noChangeArrowheads="1"/>
          </p:cNvPicPr>
          <p:nvPr/>
        </p:nvPicPr>
        <p:blipFill>
          <a:blip r:embed="rId2" cstate="print"/>
          <a:srcRect/>
          <a:stretch>
            <a:fillRect/>
          </a:stretch>
        </p:blipFill>
        <p:spPr bwMode="auto">
          <a:xfrm>
            <a:off x="1981200" y="3505200"/>
            <a:ext cx="5181600" cy="2819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3.3-What are commends in Selenium IDE</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100" dirty="0" smtClean="0"/>
              <a:t>Each Selenium IDE test step can chiefly be split into following three components:</a:t>
            </a:r>
          </a:p>
          <a:p>
            <a:pPr marL="685800" lvl="1" indent="-228600">
              <a:buFont typeface="+mj-lt"/>
              <a:buAutoNum type="arabicPeriod"/>
            </a:pPr>
            <a:r>
              <a:rPr lang="en-US" sz="1100" dirty="0" smtClean="0"/>
              <a:t>Command</a:t>
            </a:r>
          </a:p>
          <a:p>
            <a:pPr marL="685800" lvl="1" indent="-228600">
              <a:buFont typeface="+mj-lt"/>
              <a:buAutoNum type="arabicPeriod"/>
            </a:pPr>
            <a:r>
              <a:rPr lang="en-US" sz="1100" dirty="0" smtClean="0"/>
              <a:t>Target</a:t>
            </a:r>
          </a:p>
          <a:p>
            <a:pPr marL="685800" lvl="1" indent="-228600">
              <a:buFont typeface="+mj-lt"/>
              <a:buAutoNum type="arabicPeriod"/>
            </a:pPr>
            <a:r>
              <a:rPr lang="en-US" sz="1100" dirty="0" smtClean="0"/>
              <a:t>Value</a:t>
            </a:r>
          </a:p>
          <a:p>
            <a:pPr marL="685800" lvl="1" indent="-228600">
              <a:buFont typeface="+mj-lt"/>
              <a:buAutoNum type="arabicPeriod"/>
            </a:pPr>
            <a:endParaRPr lang="en-US" sz="1100" dirty="0" smtClean="0"/>
          </a:p>
          <a:p>
            <a:pPr marL="685800" lvl="1" indent="-228600">
              <a:buFont typeface="+mj-lt"/>
              <a:buAutoNum type="arabicPeriod"/>
            </a:pPr>
            <a:endParaRPr lang="en-US" sz="1100" dirty="0" smtClean="0"/>
          </a:p>
          <a:p>
            <a:pPr marL="228600" indent="-228600">
              <a:buFont typeface="+mj-lt"/>
              <a:buAutoNum type="arabicPeriod"/>
            </a:pPr>
            <a:endParaRPr lang="en-US" sz="1100" dirty="0" smtClean="0"/>
          </a:p>
          <a:p>
            <a:pPr marL="228600" indent="-228600">
              <a:buFont typeface="+mj-lt"/>
              <a:buAutoNum type="arabicPeriod"/>
            </a:pPr>
            <a:endParaRPr lang="en-US" sz="1100" dirty="0" smtClean="0"/>
          </a:p>
          <a:p>
            <a:pPr marL="228600" indent="-228600">
              <a:buFont typeface="+mj-lt"/>
              <a:buAutoNum type="arabicPeriod"/>
            </a:pPr>
            <a:endParaRPr lang="en-US" sz="1100" dirty="0" smtClean="0"/>
          </a:p>
          <a:p>
            <a:pPr marL="228600" indent="-228600">
              <a:buFont typeface="+mj-lt"/>
              <a:buAutoNum type="arabicPeriod"/>
            </a:pPr>
            <a:endParaRPr lang="en-US" sz="1100" dirty="0" smtClean="0"/>
          </a:p>
          <a:p>
            <a:r>
              <a:rPr lang="en-US" sz="1100" b="1" dirty="0" smtClean="0"/>
              <a:t>Types of Selenium IDE commands-</a:t>
            </a:r>
            <a:endParaRPr lang="en-US" sz="1100" dirty="0" smtClean="0"/>
          </a:p>
          <a:p>
            <a:r>
              <a:rPr lang="en-US" sz="1100" dirty="0" smtClean="0"/>
              <a:t>There are three flavors of Selenium IDE commands. Each of the test step in Selenium IDE falls under any of the following category.</a:t>
            </a:r>
          </a:p>
          <a:p>
            <a:r>
              <a:rPr lang="en-US" sz="1100" b="1" dirty="0" smtClean="0"/>
              <a:t>Actions- </a:t>
            </a:r>
            <a:r>
              <a:rPr lang="en-US" sz="1100" dirty="0" smtClean="0"/>
              <a:t>Actions are those commands which interact directly with the application by either altering its state or by pouring some test data</a:t>
            </a:r>
          </a:p>
          <a:p>
            <a:r>
              <a:rPr lang="en-US" sz="1100" b="1" dirty="0" smtClean="0"/>
              <a:t>Accessors-</a:t>
            </a:r>
            <a:r>
              <a:rPr lang="en-US" sz="1100" dirty="0" smtClean="0"/>
              <a:t> Accessors are those commands which allows user to store certain values to a user defined variable. These stored values can be later on used to create assertions and verifications.</a:t>
            </a:r>
          </a:p>
          <a:p>
            <a:endParaRPr lang="en-US" sz="1100" dirty="0" smtClean="0"/>
          </a:p>
          <a:p>
            <a:r>
              <a:rPr lang="en-US" sz="1100" dirty="0" smtClean="0"/>
              <a:t>For example, “storeAllLinks” reads and stores all the hyperlinks available within a web page into a user defined variable. Remember the variable is of array type if there are multiple values to store.</a:t>
            </a:r>
          </a:p>
          <a:p>
            <a:endParaRPr lang="en-US" sz="1100" dirty="0" smtClean="0"/>
          </a:p>
          <a:p>
            <a:r>
              <a:rPr lang="en-US" sz="1100" b="1" u="sng" dirty="0" smtClean="0"/>
              <a:t>Assertions-</a:t>
            </a:r>
            <a:r>
              <a:rPr lang="en-US" sz="1100" dirty="0" smtClean="0"/>
              <a:t>Assertions are very similar to Accessors as they do not interact with the application directly. Assertions are used to verify the current state of the application with an expected state.</a:t>
            </a:r>
          </a:p>
          <a:p>
            <a:endParaRPr lang="en-US" sz="1100" dirty="0" smtClean="0"/>
          </a:p>
          <a:p>
            <a:r>
              <a:rPr lang="en-US" sz="1100" b="1" u="sng" dirty="0" smtClean="0"/>
              <a:t>Forms of Assertions:</a:t>
            </a:r>
          </a:p>
          <a:p>
            <a:endParaRPr lang="en-US" sz="1100" b="1" u="sng" dirty="0" smtClean="0"/>
          </a:p>
          <a:p>
            <a:r>
              <a:rPr lang="en-US" sz="1100" b="1" dirty="0" smtClean="0"/>
              <a:t>#1. assert</a:t>
            </a:r>
            <a:r>
              <a:rPr lang="en-US" sz="1100" dirty="0" smtClean="0"/>
              <a:t> – the “assert” command makes sure that the test execution is terminated in case of failure.</a:t>
            </a:r>
          </a:p>
          <a:p>
            <a:endParaRPr lang="en-US" sz="1100" dirty="0" smtClean="0"/>
          </a:p>
          <a:p>
            <a:r>
              <a:rPr lang="en-US" sz="1100" b="1" dirty="0" smtClean="0"/>
              <a:t>#2. verify</a:t>
            </a:r>
            <a:r>
              <a:rPr lang="en-US" sz="1100" dirty="0" smtClean="0"/>
              <a:t> – the “verify” command lets the Selenium IDE to carry on with the test script execution even if the verification is failed.</a:t>
            </a:r>
          </a:p>
          <a:p>
            <a:endParaRPr lang="en-US" sz="1100" dirty="0" smtClean="0"/>
          </a:p>
          <a:p>
            <a:r>
              <a:rPr lang="en-US" sz="1100" b="1" dirty="0" smtClean="0"/>
              <a:t>#3. waitFor</a:t>
            </a:r>
            <a:r>
              <a:rPr lang="en-US" sz="1100" dirty="0" smtClean="0"/>
              <a:t> – the “waitFor” command waits for a certain condition to be met before executing the next test step. The conditions are like page to be loaded, element to be present. It allows the test execution to proceed even if the condition is not met within the stipulated waiting period.</a:t>
            </a:r>
          </a:p>
          <a:p>
            <a:endParaRPr lang="en-US" sz="1100" b="1" dirty="0" smtClean="0"/>
          </a:p>
          <a:p>
            <a:endParaRPr lang="en-US" sz="1600" b="1" u="sng" dirty="0" smtClean="0"/>
          </a:p>
          <a:p>
            <a:endParaRPr lang="en-US" sz="1600" dirty="0" smtClean="0"/>
          </a:p>
        </p:txBody>
      </p:sp>
      <p:pic>
        <p:nvPicPr>
          <p:cNvPr id="31746" name="Picture 2" descr="Selenium IDE script 24"/>
          <p:cNvPicPr>
            <a:picLocks noChangeAspect="1" noChangeArrowheads="1"/>
          </p:cNvPicPr>
          <p:nvPr/>
        </p:nvPicPr>
        <p:blipFill>
          <a:blip r:embed="rId2" cstate="print"/>
          <a:srcRect/>
          <a:stretch>
            <a:fillRect/>
          </a:stretch>
        </p:blipFill>
        <p:spPr bwMode="auto">
          <a:xfrm>
            <a:off x="2514600" y="1066800"/>
            <a:ext cx="5181600" cy="1219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4- Introduction to Selenium Web-Driver	</a:t>
            </a:r>
          </a:p>
          <a:p>
            <a:pPr lvl="1"/>
            <a:r>
              <a:rPr lang="en-US" sz="1600" dirty="0" smtClean="0"/>
              <a:t>	4.1-What is  Web-Driver?</a:t>
            </a:r>
          </a:p>
          <a:p>
            <a:pPr lvl="1"/>
            <a:r>
              <a:rPr lang="en-US" sz="1600" dirty="0" smtClean="0"/>
              <a:t>	4.2-What is the difference between Selenium IDE, RC and WD?</a:t>
            </a:r>
          </a:p>
          <a:p>
            <a:pPr lvl="1"/>
            <a:r>
              <a:rPr lang="en-US" sz="1600" dirty="0" smtClean="0"/>
              <a:t>	4.3-Downloading web driver Jars configuring in eclipse</a:t>
            </a:r>
          </a:p>
          <a:p>
            <a:pPr lvl="1"/>
            <a:r>
              <a:rPr lang="en-US" sz="1600" dirty="0" smtClean="0"/>
              <a:t>	4.4-Create few examples using Webdriver</a:t>
            </a:r>
          </a:p>
          <a:p>
            <a:pPr lvl="1"/>
            <a:r>
              <a:rPr lang="en-US" sz="1600" dirty="0" smtClean="0"/>
              <a:t>	4.5-Drivers for Firefox, IE, Chrome</a:t>
            </a:r>
          </a:p>
          <a:p>
            <a:pPr lvl="1"/>
            <a:r>
              <a:rPr lang="en-US" sz="1600" dirty="0" smtClean="0"/>
              <a:t>	4.6-Architecture of Selenium WebDriver</a:t>
            </a:r>
          </a:p>
          <a:p>
            <a:pPr lvl="1"/>
            <a:r>
              <a:rPr lang="en-US" sz="1600" dirty="0" smtClean="0"/>
              <a:t>	</a:t>
            </a:r>
          </a:p>
          <a:p>
            <a:pPr lvl="1"/>
            <a:r>
              <a:rPr lang="en-US" sz="1600" dirty="0" smtClean="0"/>
              <a:t>	</a:t>
            </a:r>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4.1-What is  Web-Driver?</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100" b="1" dirty="0" smtClean="0"/>
              <a:t>Web-Driver </a:t>
            </a:r>
            <a:r>
              <a:rPr lang="en-US" sz="1100" dirty="0" smtClean="0"/>
              <a:t>is a web automation framework that allows you to </a:t>
            </a:r>
            <a:r>
              <a:rPr lang="en-US" sz="1100" b="1" dirty="0" smtClean="0"/>
              <a:t>execute your tests against different browsers</a:t>
            </a:r>
            <a:r>
              <a:rPr lang="en-US" sz="1100" dirty="0" smtClean="0"/>
              <a:t>, not just Firefox (unlike Selenium IDE).</a:t>
            </a:r>
          </a:p>
          <a:p>
            <a:endParaRPr lang="en-US" sz="1100" dirty="0" smtClean="0"/>
          </a:p>
          <a:p>
            <a:r>
              <a:rPr lang="en-US" sz="1100" dirty="0" smtClean="0"/>
              <a:t>WebDriver also enables you to </a:t>
            </a:r>
            <a:r>
              <a:rPr lang="en-US" sz="1100" b="1" dirty="0" smtClean="0"/>
              <a:t>use a programming language</a:t>
            </a:r>
            <a:r>
              <a:rPr lang="en-US" sz="1100" dirty="0" smtClean="0"/>
              <a:t> in creating your test scripts (not possible in Selenium IDE).</a:t>
            </a:r>
          </a:p>
          <a:p>
            <a:r>
              <a:rPr lang="en-US" sz="1100" dirty="0" smtClean="0"/>
              <a:t>You can now use </a:t>
            </a:r>
            <a:r>
              <a:rPr lang="en-US" sz="1100" b="1" dirty="0" smtClean="0"/>
              <a:t>conditional operations</a:t>
            </a:r>
            <a:r>
              <a:rPr lang="en-US" sz="1100" dirty="0" smtClean="0"/>
              <a:t> like if-then-else or switch-case </a:t>
            </a:r>
          </a:p>
          <a:p>
            <a:endParaRPr lang="en-US" sz="1100" dirty="0" smtClean="0"/>
          </a:p>
          <a:p>
            <a:r>
              <a:rPr lang="en-US" sz="1100" dirty="0" smtClean="0"/>
              <a:t>You can also perform </a:t>
            </a:r>
            <a:r>
              <a:rPr lang="en-US" sz="1100" b="1" dirty="0" smtClean="0"/>
              <a:t>looping </a:t>
            </a:r>
            <a:r>
              <a:rPr lang="en-US" sz="1100" dirty="0" smtClean="0"/>
              <a:t>like do-while.</a:t>
            </a:r>
          </a:p>
          <a:p>
            <a:endParaRPr lang="en-US" sz="1100" dirty="0" smtClean="0"/>
          </a:p>
          <a:p>
            <a:r>
              <a:rPr lang="en-US" sz="1100" dirty="0" smtClean="0"/>
              <a:t>Following programming languages are supported by WebDriver</a:t>
            </a:r>
          </a:p>
          <a:p>
            <a:pPr marL="685800" lvl="1" indent="-228600">
              <a:buFont typeface="+mj-lt"/>
              <a:buAutoNum type="arabicPeriod"/>
            </a:pPr>
            <a:r>
              <a:rPr lang="en-US" sz="1100" dirty="0" smtClean="0"/>
              <a:t>Java</a:t>
            </a:r>
          </a:p>
          <a:p>
            <a:pPr marL="685800" lvl="1" indent="-228600">
              <a:buFont typeface="+mj-lt"/>
              <a:buAutoNum type="arabicPeriod"/>
            </a:pPr>
            <a:r>
              <a:rPr lang="en-US" sz="1100" dirty="0" smtClean="0"/>
              <a:t>.Net</a:t>
            </a:r>
          </a:p>
          <a:p>
            <a:pPr marL="685800" lvl="1" indent="-228600">
              <a:buFont typeface="+mj-lt"/>
              <a:buAutoNum type="arabicPeriod"/>
            </a:pPr>
            <a:r>
              <a:rPr lang="en-US" sz="1100" dirty="0" smtClean="0"/>
              <a:t>PHP</a:t>
            </a:r>
          </a:p>
          <a:p>
            <a:pPr marL="685800" lvl="1" indent="-228600">
              <a:buFont typeface="+mj-lt"/>
              <a:buAutoNum type="arabicPeriod"/>
            </a:pPr>
            <a:r>
              <a:rPr lang="en-US" sz="1100" dirty="0" smtClean="0"/>
              <a:t>Python</a:t>
            </a:r>
          </a:p>
          <a:p>
            <a:pPr marL="685800" lvl="1" indent="-228600">
              <a:buFont typeface="+mj-lt"/>
              <a:buAutoNum type="arabicPeriod"/>
            </a:pPr>
            <a:r>
              <a:rPr lang="en-US" sz="1100" dirty="0" smtClean="0"/>
              <a:t>Perl</a:t>
            </a:r>
          </a:p>
          <a:p>
            <a:pPr marL="685800" lvl="1" indent="-228600">
              <a:buFont typeface="+mj-lt"/>
              <a:buAutoNum type="arabicPeriod"/>
            </a:pPr>
            <a:r>
              <a:rPr lang="en-US" sz="1100" dirty="0" smtClean="0"/>
              <a:t>Ruby</a:t>
            </a:r>
          </a:p>
          <a:p>
            <a:pPr marL="685800" lvl="1" indent="-228600"/>
            <a:endParaRPr lang="en-US" sz="1100" dirty="0" smtClean="0"/>
          </a:p>
          <a:p>
            <a:r>
              <a:rPr lang="en-US" sz="1100" b="1" u="sng" dirty="0" smtClean="0"/>
              <a:t>Advantages of Selenium Web-Driver:</a:t>
            </a:r>
          </a:p>
          <a:p>
            <a:endParaRPr lang="en-US" sz="1100" b="1" u="sng" dirty="0" smtClean="0"/>
          </a:p>
          <a:p>
            <a:pPr lvl="1">
              <a:buFont typeface="Arial" pitchFamily="34" charset="0"/>
              <a:buChar char="•"/>
            </a:pPr>
            <a:r>
              <a:rPr lang="en-US" sz="1100" dirty="0" smtClean="0"/>
              <a:t>Improved features &amp; functionality which were not supported in the Selenium 1.0.</a:t>
            </a:r>
          </a:p>
          <a:p>
            <a:pPr lvl="1">
              <a:buFont typeface="Arial" pitchFamily="34" charset="0"/>
              <a:buChar char="•"/>
            </a:pPr>
            <a:r>
              <a:rPr lang="en-US" sz="1100" dirty="0" smtClean="0"/>
              <a:t>No need to start server prior to start executing scripts.</a:t>
            </a:r>
          </a:p>
          <a:p>
            <a:pPr lvl="1">
              <a:buFont typeface="Arial" pitchFamily="34" charset="0"/>
              <a:buChar char="•"/>
            </a:pPr>
            <a:r>
              <a:rPr lang="en-US" sz="1100" dirty="0" smtClean="0"/>
              <a:t>Added advantage to support for iPhone and Android testing</a:t>
            </a:r>
          </a:p>
          <a:p>
            <a:pPr lvl="1">
              <a:buFont typeface="Arial" pitchFamily="34" charset="0"/>
              <a:buChar char="•"/>
            </a:pPr>
            <a:r>
              <a:rPr lang="en-US" sz="1100" dirty="0" smtClean="0"/>
              <a:t>Similar to QTP, It allows you to extract the objects in bulk. In RC this is big pain to extracting the objects.</a:t>
            </a:r>
          </a:p>
          <a:p>
            <a:pPr lvl="1">
              <a:buFont typeface="Arial" pitchFamily="34" charset="0"/>
              <a:buChar char="•"/>
            </a:pPr>
            <a:r>
              <a:rPr lang="en-US" sz="1100" dirty="0" smtClean="0"/>
              <a:t>It supports features like Page navigation, Drag-and-drop and AJAX-based UI elements.</a:t>
            </a:r>
          </a:p>
          <a:p>
            <a:pPr lvl="1">
              <a:buFont typeface="Arial" pitchFamily="34" charset="0"/>
              <a:buChar char="•"/>
            </a:pPr>
            <a:r>
              <a:rPr lang="en-US" sz="1100" dirty="0" smtClean="0"/>
              <a:t>Using WebDriver can easily find the coordinates of any object.</a:t>
            </a:r>
          </a:p>
          <a:p>
            <a:pPr lvl="1">
              <a:buFont typeface="Arial" pitchFamily="34" charset="0"/>
              <a:buChar char="•"/>
            </a:pPr>
            <a:r>
              <a:rPr lang="en-US" sz="1100" dirty="0" smtClean="0"/>
              <a:t>WebDriver is open source &amp; it allows you to easily integrate with testing framework like JUnit or TestNG.</a:t>
            </a:r>
          </a:p>
          <a:p>
            <a:pPr lvl="1">
              <a:buFont typeface="Arial" pitchFamily="34" charset="0"/>
              <a:buChar char="•"/>
            </a:pPr>
            <a:r>
              <a:rPr lang="en-US" sz="1100" dirty="0" smtClean="0"/>
              <a:t>It allows you to simulate the mouse movements.</a:t>
            </a:r>
          </a:p>
          <a:p>
            <a:pPr lvl="1">
              <a:buFont typeface="Arial" pitchFamily="34" charset="0"/>
              <a:buChar char="•"/>
            </a:pPr>
            <a:r>
              <a:rPr lang="en-US" sz="1100" dirty="0" smtClean="0"/>
              <a:t>It provides the improved reliability between browsers.</a:t>
            </a:r>
          </a:p>
          <a:p>
            <a:pPr lvl="1">
              <a:buFont typeface="Arial" pitchFamily="34" charset="0"/>
              <a:buChar char="•"/>
            </a:pPr>
            <a:r>
              <a:rPr lang="en-US" sz="1100" dirty="0" smtClean="0"/>
              <a:t>A most awaiting feature added in WebDriver is “Implementation of listeners”.</a:t>
            </a:r>
          </a:p>
          <a:p>
            <a:pPr lvl="1">
              <a:buFont typeface="Arial" pitchFamily="34" charset="0"/>
              <a:buChar char="•"/>
            </a:pPr>
            <a:r>
              <a:rPr lang="en-US" sz="1100" dirty="0" smtClean="0"/>
              <a:t>For web application testing, it provides standard programming interface.</a:t>
            </a:r>
          </a:p>
          <a:p>
            <a:pPr lvl="1">
              <a:buFont typeface="Arial" pitchFamily="34" charset="0"/>
              <a:buChar char="•"/>
            </a:pPr>
            <a:r>
              <a:rPr lang="en-US" sz="1100" dirty="0" smtClean="0"/>
              <a:t>It allows you to simulate keyboard key press events using different classes.</a:t>
            </a:r>
          </a:p>
          <a:p>
            <a:pPr lvl="1">
              <a:buFont typeface="Arial" pitchFamily="34" charset="0"/>
              <a:buChar char="•"/>
            </a:pPr>
            <a:r>
              <a:rPr lang="en-US" sz="1100" dirty="0" smtClean="0"/>
              <a:t>You have classes in Webdriver which help you to simulate key press events of keyboard.</a:t>
            </a:r>
          </a:p>
          <a:p>
            <a:pPr lvl="1">
              <a:buFont typeface="Arial" pitchFamily="34" charset="0"/>
              <a:buChar char="•"/>
            </a:pPr>
            <a:r>
              <a:rPr lang="en-US" sz="1100" dirty="0" smtClean="0"/>
              <a:t>It allows you to simulate the clicking of browser front and back button.</a:t>
            </a:r>
            <a:endParaRPr lang="en-US" sz="1100" b="1" dirty="0" smtClean="0"/>
          </a:p>
          <a:p>
            <a:endParaRPr lang="en-US" sz="1600" b="1" u="sng" dirty="0" smtClean="0"/>
          </a:p>
          <a:p>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a:t>Table of Contents:-</a:t>
            </a:r>
          </a:p>
          <a:p>
            <a:pPr lvl="1"/>
            <a:r>
              <a:rPr lang="en-US" sz="1600" dirty="0" smtClean="0"/>
              <a:t>1-Introduction </a:t>
            </a:r>
            <a:r>
              <a:rPr lang="en-US" sz="1600" dirty="0"/>
              <a:t>to Automation Testing	</a:t>
            </a:r>
          </a:p>
          <a:p>
            <a:pPr lvl="1"/>
            <a:r>
              <a:rPr lang="en-US" sz="1600" dirty="0"/>
              <a:t>2-Introduction to Selenium	</a:t>
            </a:r>
          </a:p>
          <a:p>
            <a:pPr lvl="1"/>
            <a:r>
              <a:rPr lang="en-US" sz="1600"/>
              <a:t>3-Different </a:t>
            </a:r>
            <a:r>
              <a:rPr lang="en-US" sz="1600" smtClean="0"/>
              <a:t>flavors </a:t>
            </a:r>
            <a:r>
              <a:rPr lang="en-US" sz="1600" dirty="0"/>
              <a:t>in Selenium	</a:t>
            </a:r>
          </a:p>
          <a:p>
            <a:pPr lvl="1"/>
            <a:r>
              <a:rPr lang="en-US" sz="1600" dirty="0"/>
              <a:t>4-Introduction to Selenium </a:t>
            </a:r>
            <a:r>
              <a:rPr lang="en-US" sz="1600" dirty="0" err="1"/>
              <a:t>Webdriver</a:t>
            </a:r>
            <a:r>
              <a:rPr lang="en-US" sz="1600" dirty="0"/>
              <a:t>	</a:t>
            </a:r>
          </a:p>
          <a:p>
            <a:pPr lvl="1"/>
            <a:r>
              <a:rPr lang="en-US" sz="1600" dirty="0"/>
              <a:t>5-Introduction to Core Java-1</a:t>
            </a:r>
          </a:p>
          <a:p>
            <a:pPr lvl="1"/>
            <a:r>
              <a:rPr lang="en-US" sz="1600" dirty="0"/>
              <a:t>6-Introduction to Junit Framework   	</a:t>
            </a:r>
          </a:p>
          <a:p>
            <a:pPr lvl="1"/>
            <a:r>
              <a:rPr lang="en-US" sz="1600" dirty="0"/>
              <a:t>7-Locators &amp; Object Identification in Selenium	</a:t>
            </a:r>
          </a:p>
          <a:p>
            <a:pPr lvl="1"/>
            <a:r>
              <a:rPr lang="en-US" sz="1600" dirty="0"/>
              <a:t>8-Advanced </a:t>
            </a:r>
            <a:r>
              <a:rPr lang="en-US" sz="1600" dirty="0" err="1"/>
              <a:t>Webdriver</a:t>
            </a:r>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4.2-What is the difference between Selenium IDE, RC and WD?</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pic>
        <p:nvPicPr>
          <p:cNvPr id="32770" name="Picture 2" descr="C:\Users\hitendra.pawar\Desktop\PPT\SeleniumRCIDEWD.PNG"/>
          <p:cNvPicPr>
            <a:picLocks noChangeAspect="1" noChangeArrowheads="1"/>
          </p:cNvPicPr>
          <p:nvPr/>
        </p:nvPicPr>
        <p:blipFill>
          <a:blip r:embed="rId2" cstate="print"/>
          <a:srcRect/>
          <a:stretch>
            <a:fillRect/>
          </a:stretch>
        </p:blipFill>
        <p:spPr bwMode="auto">
          <a:xfrm>
            <a:off x="152400" y="914400"/>
            <a:ext cx="8840787" cy="5334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4.3.1-Downloading and Configuring Web-Driver</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lnSpcReduction="10000"/>
          </a:bodyPr>
          <a:lstStyle/>
          <a:p>
            <a:endParaRPr lang="en-US" sz="1100" b="1" dirty="0" smtClean="0"/>
          </a:p>
          <a:p>
            <a:r>
              <a:rPr lang="en-US" sz="1100" b="1" dirty="0" smtClean="0"/>
              <a:t>Configuring Web-Driver</a:t>
            </a:r>
          </a:p>
          <a:p>
            <a:r>
              <a:rPr lang="en-US" sz="1100" b="1" dirty="0" smtClean="0"/>
              <a:t>Web-Driver is supported by multiple languages and to configure Web-Driver we need to install every language IDE (Integrated Environment) then we configure Web-Driver. Find below the following language and ide:-</a:t>
            </a:r>
          </a:p>
          <a:p>
            <a:endParaRPr lang="en-US" sz="1100" b="1" dirty="0" smtClean="0"/>
          </a:p>
          <a:p>
            <a:pPr marL="685800" lvl="1" indent="-228600">
              <a:buFont typeface="+mj-lt"/>
              <a:buAutoNum type="arabicPeriod"/>
            </a:pPr>
            <a:r>
              <a:rPr lang="en-US" sz="1100" dirty="0" smtClean="0"/>
              <a:t>Java-Eclipse ,  2- Net- Visual Studio,  3-PHP-PHPStorm, 4- Python- Pydev with Eclipse</a:t>
            </a:r>
          </a:p>
          <a:p>
            <a:pPr marL="685800" lvl="1" indent="-228600">
              <a:buFont typeface="+mj-lt"/>
              <a:buAutoNum type="arabicPeriod"/>
            </a:pPr>
            <a:endParaRPr lang="en-US" sz="1100" dirty="0" smtClean="0"/>
          </a:p>
          <a:p>
            <a:r>
              <a:rPr lang="en-US" sz="1100" b="1" u="sng" dirty="0" smtClean="0"/>
              <a:t>As we would be using Java as the programming language ,We need to follow following steps to configure Selenium Webdriver in JAVA IDE Eclipse:-</a:t>
            </a:r>
          </a:p>
          <a:p>
            <a:endParaRPr lang="en-US" sz="1100" dirty="0" smtClean="0"/>
          </a:p>
          <a:p>
            <a:r>
              <a:rPr lang="en-IN" sz="1100" dirty="0" smtClean="0"/>
              <a:t>Step 1</a:t>
            </a:r>
          </a:p>
          <a:p>
            <a:r>
              <a:rPr lang="en-IN" sz="1100" b="1" u="sng" dirty="0" smtClean="0"/>
              <a:t>In the first step, download and install JDK (Java Development Kit) in your system.</a:t>
            </a:r>
          </a:p>
          <a:p>
            <a:r>
              <a:rPr lang="en-IN" sz="1100" dirty="0" smtClean="0"/>
              <a:t>For downloading Java, you need to visit the following link:</a:t>
            </a:r>
          </a:p>
          <a:p>
            <a:r>
              <a:rPr lang="en-IN" sz="1100" dirty="0" smtClean="0">
                <a:hlinkClick r:id="rId2"/>
              </a:rPr>
              <a:t>http://www.oracle.com/technetwork/java/javase/downloads/index.html</a:t>
            </a:r>
            <a:endParaRPr lang="en-IN" sz="1100" dirty="0" smtClean="0"/>
          </a:p>
          <a:p>
            <a:endParaRPr lang="en-US" sz="1100" dirty="0" smtClean="0"/>
          </a:p>
          <a:p>
            <a:r>
              <a:rPr lang="en-IN" sz="1100" dirty="0" smtClean="0"/>
              <a:t>Step 2</a:t>
            </a:r>
          </a:p>
          <a:p>
            <a:r>
              <a:rPr lang="en-IN" sz="1100" b="1" u="sng" dirty="0" smtClean="0"/>
              <a:t>In the second step, download and install Eclipse from the link below:</a:t>
            </a:r>
          </a:p>
          <a:p>
            <a:r>
              <a:rPr lang="en-IN" sz="1100" dirty="0" smtClean="0">
                <a:hlinkClick r:id="rId3"/>
              </a:rPr>
              <a:t>http://www.eclipse.org/downloads/</a:t>
            </a:r>
            <a:r>
              <a:rPr lang="en-IN" sz="1100" dirty="0" smtClean="0"/>
              <a:t/>
            </a:r>
            <a:br>
              <a:rPr lang="en-IN" sz="1100" dirty="0" smtClean="0"/>
            </a:br>
            <a:endParaRPr lang="en-IN" sz="1100" dirty="0" smtClean="0"/>
          </a:p>
          <a:p>
            <a:r>
              <a:rPr lang="en-IN" sz="1100" dirty="0" smtClean="0"/>
              <a:t>Step 3</a:t>
            </a:r>
          </a:p>
          <a:p>
            <a:r>
              <a:rPr lang="en-IN" sz="1100" b="1" u="sng" dirty="0" smtClean="0"/>
              <a:t>In the step, download  Selenium Standalone Server from the link below:</a:t>
            </a:r>
          </a:p>
          <a:p>
            <a:r>
              <a:rPr lang="en-IN" sz="1100" dirty="0" smtClean="0"/>
              <a:t>The Selenium Server is needed in order to run Remote Selenium WebDriver. Selenium 3.X is no longer capable of running Selenium RC directly, rather it does it through emulation and the WebDriverBackedSelenium interface.</a:t>
            </a:r>
          </a:p>
          <a:p>
            <a:r>
              <a:rPr lang="en-US" sz="1100" b="1" dirty="0" smtClean="0">
                <a:hlinkClick r:id="rId4"/>
              </a:rPr>
              <a:t>http://docs.seleniumhq.org/download/</a:t>
            </a:r>
            <a:endParaRPr lang="en-US" sz="1100" b="1" dirty="0" smtClean="0"/>
          </a:p>
          <a:p>
            <a:endParaRPr lang="en-US" sz="1100" b="1" dirty="0" smtClean="0"/>
          </a:p>
          <a:p>
            <a:r>
              <a:rPr lang="en-IN" sz="1100" dirty="0" smtClean="0"/>
              <a:t>Step 4</a:t>
            </a:r>
          </a:p>
          <a:p>
            <a:r>
              <a:rPr lang="en-IN" sz="1100" b="1" u="sng" dirty="0" smtClean="0"/>
              <a:t>Download the Selenium Java Client Driver from:-</a:t>
            </a:r>
          </a:p>
          <a:p>
            <a:r>
              <a:rPr lang="en-IN" sz="1100" dirty="0" smtClean="0"/>
              <a:t>In order to create scripts that interact with the Selenium Server (Selenium RC, Selenium Remote WebDriver) or create local Selenium WebDriver scripts, you need to make use of language-specific client drivers. These languages include both 1.x and 2.x style clients.</a:t>
            </a:r>
          </a:p>
          <a:p>
            <a:r>
              <a:rPr lang="en-IN" sz="1100" dirty="0" smtClean="0">
                <a:hlinkClick r:id="rId4"/>
              </a:rPr>
              <a:t>http://docs.seleniumhq.org/download/</a:t>
            </a:r>
            <a:endParaRPr lang="en-IN" sz="1100" dirty="0" smtClean="0"/>
          </a:p>
          <a:p>
            <a:endParaRPr lang="en-IN" sz="1100" dirty="0" smtClean="0"/>
          </a:p>
          <a:p>
            <a:r>
              <a:rPr lang="en-IN" sz="1100" dirty="0" smtClean="0"/>
              <a:t>Step 4.1</a:t>
            </a:r>
          </a:p>
          <a:p>
            <a:r>
              <a:rPr lang="en-US" sz="1100" b="1" u="sng" dirty="0" smtClean="0"/>
              <a:t>When using Selenium 3 , you have to download </a:t>
            </a:r>
            <a:r>
              <a:rPr lang="en-US" sz="1100" b="1" u="sng" dirty="0" err="1" smtClean="0"/>
              <a:t>geckodriver</a:t>
            </a:r>
            <a:r>
              <a:rPr lang="en-US" sz="1100" dirty="0" smtClean="0"/>
              <a:t>. Just like the other drivers available to Selenium, Mozilla has released </a:t>
            </a:r>
            <a:r>
              <a:rPr lang="en-US" sz="1100" dirty="0" err="1" smtClean="0"/>
              <a:t>geckodriver</a:t>
            </a:r>
            <a:r>
              <a:rPr lang="en-US" sz="1100" dirty="0" smtClean="0"/>
              <a:t> executable that will run alongside the browser.</a:t>
            </a:r>
          </a:p>
          <a:p>
            <a:r>
              <a:rPr lang="en-IN" sz="1100" b="1" u="sng" dirty="0" smtClean="0"/>
              <a:t>https://github.com/mozilla/geckodriver/releases</a:t>
            </a:r>
            <a:endParaRPr lang="en-IN" sz="1100" dirty="0" smtClean="0"/>
          </a:p>
          <a:p>
            <a:endParaRPr lang="en-IN" sz="1100" b="1" u="sng" dirty="0" smtClean="0"/>
          </a:p>
          <a:p>
            <a:endParaRPr lang="en-US" sz="1600" b="1" u="sng" dirty="0" smtClean="0"/>
          </a:p>
          <a:p>
            <a:endParaRPr lang="en-US" sz="1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4.3.2-Downloading and Configuring Web-Driver</a:t>
            </a:r>
            <a:endParaRPr lang="en-US" sz="3000" b="1" dirty="0"/>
          </a:p>
        </p:txBody>
      </p:sp>
      <p:sp>
        <p:nvSpPr>
          <p:cNvPr id="4" name="Title 1"/>
          <p:cNvSpPr txBox="1">
            <a:spLocks/>
          </p:cNvSpPr>
          <p:nvPr/>
        </p:nvSpPr>
        <p:spPr>
          <a:xfrm>
            <a:off x="304800" y="762000"/>
            <a:ext cx="8839200" cy="5867400"/>
          </a:xfrm>
          <a:prstGeom prst="rect">
            <a:avLst/>
          </a:prstGeom>
        </p:spPr>
        <p:txBody>
          <a:bodyPr vert="horz" lIns="0" rIns="0" bIns="0" anchor="b">
            <a:normAutofit/>
          </a:bodyPr>
          <a:lstStyle/>
          <a:p>
            <a:endParaRPr lang="en-US" sz="1100" b="1" dirty="0" smtClean="0"/>
          </a:p>
          <a:p>
            <a:endParaRPr lang="en-US" sz="1100" b="1" dirty="0" smtClean="0"/>
          </a:p>
          <a:p>
            <a:r>
              <a:rPr lang="en-IN" sz="1100" dirty="0" smtClean="0"/>
              <a:t>Step 5</a:t>
            </a:r>
          </a:p>
          <a:p>
            <a:pPr>
              <a:buFont typeface="Arial" pitchFamily="34" charset="0"/>
              <a:buChar char="•"/>
            </a:pPr>
            <a:r>
              <a:rPr lang="en-IN" sz="1100" dirty="0" smtClean="0"/>
              <a:t>Configure Eclipse to work with Webdriver:</a:t>
            </a:r>
          </a:p>
          <a:p>
            <a:pPr>
              <a:buFont typeface="Arial" pitchFamily="34" charset="0"/>
              <a:buChar char="•"/>
            </a:pPr>
            <a:r>
              <a:rPr lang="en-IN" sz="1100" dirty="0" smtClean="0"/>
              <a:t>Double click on ‘</a:t>
            </a:r>
            <a:r>
              <a:rPr lang="en-IN" sz="1100" i="1" dirty="0" smtClean="0"/>
              <a:t>Eclipse.exe</a:t>
            </a:r>
            <a:r>
              <a:rPr lang="en-IN" sz="1100" dirty="0" smtClean="0"/>
              <a:t>’ to launch eclipse</a:t>
            </a:r>
          </a:p>
          <a:p>
            <a:pPr>
              <a:buFont typeface="Arial" pitchFamily="34" charset="0"/>
              <a:buChar char="•"/>
            </a:pPr>
            <a:r>
              <a:rPr lang="en-IN" sz="1100" dirty="0" smtClean="0"/>
              <a:t>When asked to select for a workspace, just accept the default location. Or, you can change the location</a:t>
            </a:r>
          </a:p>
          <a:p>
            <a:endParaRPr lang="en-IN" sz="1100" dirty="0" smtClean="0"/>
          </a:p>
          <a:p>
            <a:pPr>
              <a:buFont typeface="Arial" pitchFamily="34" charset="0"/>
              <a:buChar char="•"/>
            </a:pPr>
            <a:r>
              <a:rPr lang="en-IN" sz="1100" dirty="0" smtClean="0"/>
              <a:t>Create a new project through File ? New ? Java Project. Name the project as “MyProject”.</a:t>
            </a:r>
          </a:p>
          <a:p>
            <a:pPr>
              <a:buFont typeface="Arial" pitchFamily="34" charset="0"/>
              <a:buChar char="•"/>
            </a:pPr>
            <a:r>
              <a:rPr lang="en-IN" sz="1100" dirty="0" smtClean="0"/>
              <a:t>Right-click on the newly created project and select New &gt; Package, and name that package as “MyPackage”.</a:t>
            </a:r>
          </a:p>
          <a:p>
            <a:pPr>
              <a:buFont typeface="Arial" pitchFamily="34" charset="0"/>
              <a:buChar char="•"/>
            </a:pPr>
            <a:r>
              <a:rPr lang="en-IN" sz="1100" dirty="0" smtClean="0"/>
              <a:t>Create a new Java class under MyPackage by right-clicking on it and then selecting New &gt; Class, and then name it as “MyClass”. </a:t>
            </a:r>
          </a:p>
          <a:p>
            <a:endParaRPr lang="en-IN" sz="1100" dirty="0" smtClean="0"/>
          </a:p>
          <a:p>
            <a:r>
              <a:rPr lang="en-IN" sz="1100" dirty="0" smtClean="0"/>
              <a:t>Step 6</a:t>
            </a:r>
          </a:p>
          <a:p>
            <a:pPr>
              <a:buFont typeface="Arial" pitchFamily="34" charset="0"/>
              <a:buChar char="•"/>
            </a:pPr>
            <a:r>
              <a:rPr lang="en-IN" sz="1100" dirty="0" smtClean="0"/>
              <a:t>Add Jar Files to the Library:</a:t>
            </a:r>
          </a:p>
          <a:p>
            <a:pPr>
              <a:buFont typeface="Arial" pitchFamily="34" charset="0"/>
              <a:buChar char="•"/>
            </a:pPr>
            <a:r>
              <a:rPr lang="en-IN" sz="1100" dirty="0" smtClean="0"/>
              <a:t>Right-click on MyProject and select “Build Path” and then “Configure Build Path”.</a:t>
            </a:r>
            <a:br>
              <a:rPr lang="en-IN" sz="1100" dirty="0" smtClean="0"/>
            </a:br>
            <a:r>
              <a:rPr lang="en-IN" sz="1100" dirty="0" smtClean="0"/>
              <a:t> This will open the Libraries tab in Properties dialog. Then on click “Add External JARs...”</a:t>
            </a:r>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pPr>
              <a:buFont typeface="Arial" pitchFamily="34" charset="0"/>
              <a:buChar char="•"/>
            </a:pPr>
            <a:endParaRPr lang="en-IN" sz="1100" dirty="0" smtClean="0"/>
          </a:p>
          <a:p>
            <a:pPr>
              <a:buFont typeface="Arial" pitchFamily="34" charset="0"/>
              <a:buChar char="•"/>
            </a:pPr>
            <a:r>
              <a:rPr lang="en-IN" sz="1100" dirty="0" smtClean="0"/>
              <a:t>Navigate to </a:t>
            </a:r>
            <a:r>
              <a:rPr lang="en-IN" sz="1100" i="1" dirty="0" smtClean="0"/>
              <a:t>D:\selenium-2.43.0\</a:t>
            </a:r>
            <a:r>
              <a:rPr lang="en-IN" sz="1100" dirty="0" smtClean="0"/>
              <a:t> (or any other location where you saved the extracted contents of “</a:t>
            </a:r>
            <a:r>
              <a:rPr lang="en-IN" sz="1100" i="1" dirty="0" smtClean="0"/>
              <a:t>selenium-2.43.0.zip</a:t>
            </a:r>
            <a:r>
              <a:rPr lang="en-IN" sz="1100" dirty="0" smtClean="0"/>
              <a:t>”).</a:t>
            </a:r>
          </a:p>
          <a:p>
            <a:pPr>
              <a:buFont typeface="Arial" pitchFamily="34" charset="0"/>
              <a:buChar char="•"/>
            </a:pPr>
            <a:r>
              <a:rPr lang="en-IN" sz="1100" dirty="0" smtClean="0"/>
              <a:t>Add all the JAR files inside and outside the “</a:t>
            </a:r>
            <a:r>
              <a:rPr lang="en-IN" sz="1100" i="1" dirty="0" smtClean="0"/>
              <a:t>libs</a:t>
            </a:r>
            <a:r>
              <a:rPr lang="en-IN" sz="1100" dirty="0" smtClean="0"/>
              <a:t>” folder.</a:t>
            </a:r>
          </a:p>
          <a:p>
            <a:pPr>
              <a:buFont typeface="Arial" pitchFamily="34" charset="0"/>
              <a:buChar char="•"/>
            </a:pPr>
            <a:r>
              <a:rPr lang="en-IN" sz="1100" dirty="0" smtClean="0"/>
              <a:t>Finally, click on the OK button and we are done with importing Selenium libraries into our project. Now, we are ready to write our test script in Eclipse and run it in WebDriver</a:t>
            </a:r>
          </a:p>
          <a:p>
            <a:pPr>
              <a:buFont typeface="Arial" pitchFamily="34" charset="0"/>
              <a:buChar char="•"/>
            </a:pPr>
            <a:r>
              <a:rPr lang="en-IN" sz="1100" dirty="0" smtClean="0"/>
              <a:t>Now you can create a new class and do webdriver script writing.</a:t>
            </a:r>
          </a:p>
          <a:p>
            <a:endParaRPr lang="en-IN" sz="1100" dirty="0" smtClean="0"/>
          </a:p>
          <a:p>
            <a:endParaRPr lang="en-IN" sz="1100" dirty="0" smtClean="0"/>
          </a:p>
        </p:txBody>
      </p:sp>
      <p:pic>
        <p:nvPicPr>
          <p:cNvPr id="1026" name="Picture 2" descr="Add_Jar_Files"/>
          <p:cNvPicPr>
            <a:picLocks noChangeAspect="1" noChangeArrowheads="1"/>
          </p:cNvPicPr>
          <p:nvPr/>
        </p:nvPicPr>
        <p:blipFill>
          <a:blip r:embed="rId2" cstate="print"/>
          <a:srcRect/>
          <a:stretch>
            <a:fillRect/>
          </a:stretch>
        </p:blipFill>
        <p:spPr bwMode="auto">
          <a:xfrm>
            <a:off x="4419600" y="3276600"/>
            <a:ext cx="4495800" cy="2087563"/>
          </a:xfrm>
          <a:prstGeom prst="rect">
            <a:avLst/>
          </a:prstGeom>
          <a:noFill/>
        </p:spPr>
      </p:pic>
      <p:pic>
        <p:nvPicPr>
          <p:cNvPr id="1028" name="Picture 4" descr="Build_Path"/>
          <p:cNvPicPr>
            <a:picLocks noChangeAspect="1" noChangeArrowheads="1"/>
          </p:cNvPicPr>
          <p:nvPr/>
        </p:nvPicPr>
        <p:blipFill>
          <a:blip r:embed="rId3" cstate="print"/>
          <a:srcRect/>
          <a:stretch>
            <a:fillRect/>
          </a:stretch>
        </p:blipFill>
        <p:spPr bwMode="auto">
          <a:xfrm>
            <a:off x="228600" y="3200400"/>
            <a:ext cx="4038600" cy="212883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4.4-Create few examples using Web-Driver</a:t>
            </a:r>
            <a:endParaRPr lang="en-US" sz="3000" b="1" dirty="0"/>
          </a:p>
        </p:txBody>
      </p:sp>
      <p:sp>
        <p:nvSpPr>
          <p:cNvPr id="4" name="Title 1"/>
          <p:cNvSpPr txBox="1">
            <a:spLocks/>
          </p:cNvSpPr>
          <p:nvPr/>
        </p:nvSpPr>
        <p:spPr>
          <a:xfrm>
            <a:off x="0" y="761999"/>
            <a:ext cx="8991600" cy="381001"/>
          </a:xfrm>
          <a:prstGeom prst="rect">
            <a:avLst/>
          </a:prstGeom>
        </p:spPr>
        <p:txBody>
          <a:bodyPr vert="horz" lIns="0" rIns="0" bIns="0" anchor="b">
            <a:noAutofit/>
          </a:bodyPr>
          <a:lstStyle/>
          <a:p>
            <a:endParaRPr lang="en-US" sz="1100" b="1" dirty="0" smtClean="0"/>
          </a:p>
          <a:p>
            <a:endParaRPr lang="en-US" sz="1100" b="1" dirty="0" smtClean="0"/>
          </a:p>
          <a:p>
            <a:r>
              <a:rPr lang="en-IN" sz="1100" dirty="0" smtClean="0"/>
              <a:t>I will give one simple example of creating a web-driver script with explanation in the form of comments. For this, we need to write the following code into Eclipse:-</a:t>
            </a:r>
          </a:p>
        </p:txBody>
      </p:sp>
      <p:sp>
        <p:nvSpPr>
          <p:cNvPr id="6" name="Rectangle 5"/>
          <p:cNvSpPr/>
          <p:nvPr/>
        </p:nvSpPr>
        <p:spPr>
          <a:xfrm>
            <a:off x="0" y="1066800"/>
            <a:ext cx="8610600" cy="5678478"/>
          </a:xfrm>
          <a:prstGeom prst="rect">
            <a:avLst/>
          </a:prstGeom>
        </p:spPr>
        <p:txBody>
          <a:bodyPr wrap="square">
            <a:spAutoFit/>
          </a:bodyPr>
          <a:lstStyle/>
          <a:p>
            <a:r>
              <a:rPr lang="en-IN" sz="1100" dirty="0" smtClean="0"/>
              <a:t>package MyPackage;</a:t>
            </a:r>
          </a:p>
          <a:p>
            <a:r>
              <a:rPr lang="en-IN" sz="1100" dirty="0" smtClean="0"/>
              <a:t>import java.util.concurrent.TimeUnit;</a:t>
            </a:r>
          </a:p>
          <a:p>
            <a:r>
              <a:rPr lang="en-IN" sz="1100" dirty="0" smtClean="0"/>
              <a:t>import org.openqa.selenium.By;</a:t>
            </a:r>
          </a:p>
          <a:p>
            <a:r>
              <a:rPr lang="en-IN" sz="1100" dirty="0" smtClean="0"/>
              <a:t>import org.openqa.selenium.WebDriver;</a:t>
            </a:r>
          </a:p>
          <a:p>
            <a:r>
              <a:rPr lang="en-IN" sz="1100" dirty="0" smtClean="0"/>
              <a:t>import org.openqa.selenium.firefox.FirefoxDriver;</a:t>
            </a:r>
          </a:p>
          <a:p>
            <a:r>
              <a:rPr lang="en-IN" sz="1100" dirty="0" smtClean="0"/>
              <a:t>public class MyClass {</a:t>
            </a:r>
          </a:p>
          <a:p>
            <a:r>
              <a:rPr lang="en-IN" sz="1100" dirty="0" smtClean="0"/>
              <a:t>public static void main(String[] args) {</a:t>
            </a:r>
          </a:p>
          <a:p>
            <a:r>
              <a:rPr lang="en-IN" sz="1100" dirty="0" smtClean="0"/>
              <a:t>// Create a new instance of the Firefox driver</a:t>
            </a:r>
          </a:p>
          <a:p>
            <a:r>
              <a:rPr lang="en-IN" sz="1100" dirty="0" smtClean="0"/>
              <a:t>WebDriver driver = new FirefoxDriver();</a:t>
            </a:r>
          </a:p>
          <a:p>
            <a:r>
              <a:rPr lang="en-IN" sz="1100" dirty="0" smtClean="0"/>
              <a:t>//  Wait For Page To Load</a:t>
            </a:r>
          </a:p>
          <a:p>
            <a:r>
              <a:rPr lang="en-IN" sz="1100" dirty="0" smtClean="0"/>
              <a:t>// Put a Implicit wait, this means that any search for elements on the page</a:t>
            </a:r>
          </a:p>
          <a:p>
            <a:r>
              <a:rPr lang="en-IN" sz="1100" dirty="0" smtClean="0"/>
              <a:t>could take the time the implicit wait is set for before throwing exception </a:t>
            </a:r>
          </a:p>
          <a:p>
            <a:r>
              <a:rPr lang="en-IN" sz="1100" dirty="0" smtClean="0"/>
              <a:t>driver.manage().timeouts().implicitlyWait(10, TimeUnit.SECONDS);</a:t>
            </a:r>
          </a:p>
          <a:p>
            <a:r>
              <a:rPr lang="en-IN" sz="1100" dirty="0" smtClean="0"/>
              <a:t>// Navigate to URL</a:t>
            </a:r>
          </a:p>
          <a:p>
            <a:r>
              <a:rPr lang="en-IN" sz="1100" dirty="0" smtClean="0"/>
              <a:t>driver.get("https://mail.google.com/");</a:t>
            </a:r>
          </a:p>
          <a:p>
            <a:r>
              <a:rPr lang="en-IN" sz="1100" dirty="0" smtClean="0"/>
              <a:t>// Maximize the window.</a:t>
            </a:r>
          </a:p>
          <a:p>
            <a:r>
              <a:rPr lang="en-IN" sz="1100" dirty="0" smtClean="0"/>
              <a:t>driver.manage().window().maximize();</a:t>
            </a:r>
          </a:p>
          <a:p>
            <a:r>
              <a:rPr lang="en-IN" sz="1100" dirty="0" smtClean="0"/>
              <a:t>// Enter UserName</a:t>
            </a:r>
          </a:p>
          <a:p>
            <a:r>
              <a:rPr lang="en-IN" sz="1100" dirty="0" smtClean="0"/>
              <a:t>driver.findElement(By.id("Email")).sendKeys(" YOUR USER NAME");</a:t>
            </a:r>
          </a:p>
          <a:p>
            <a:r>
              <a:rPr lang="en-IN" sz="1100" dirty="0" smtClean="0"/>
              <a:t>// Enter Password</a:t>
            </a:r>
          </a:p>
          <a:p>
            <a:r>
              <a:rPr lang="en-IN" sz="1100" dirty="0" smtClean="0"/>
              <a:t>driver.findElement(By.id("Passwd")).sendKeys("YOUR PASSWORD");</a:t>
            </a:r>
          </a:p>
          <a:p>
            <a:r>
              <a:rPr lang="en-IN" sz="1100" dirty="0" smtClean="0"/>
              <a:t>// Wait For Page To Load</a:t>
            </a:r>
          </a:p>
          <a:p>
            <a:r>
              <a:rPr lang="en-IN" sz="1100" dirty="0" smtClean="0"/>
              <a:t>driver.manage().timeouts().implicitlyWait(60, TimeUnit.SECONDS);</a:t>
            </a:r>
          </a:p>
          <a:p>
            <a:r>
              <a:rPr lang="en-IN" sz="1100" dirty="0" smtClean="0"/>
              <a:t>// Click on 'Sign In' button</a:t>
            </a:r>
          </a:p>
          <a:p>
            <a:r>
              <a:rPr lang="en-IN" sz="1100" dirty="0" smtClean="0"/>
              <a:t>driver.findElement(By.id("signIn")).click();</a:t>
            </a:r>
          </a:p>
          <a:p>
            <a:r>
              <a:rPr lang="en-IN" sz="1100" dirty="0" smtClean="0"/>
              <a:t>//Click on Compose Mail.</a:t>
            </a:r>
          </a:p>
          <a:p>
            <a:r>
              <a:rPr lang="en-IN" sz="1100" dirty="0" smtClean="0"/>
              <a:t>driver.findElement(By.xpath("//div[@class='z0']/div")).click();</a:t>
            </a:r>
          </a:p>
          <a:p>
            <a:r>
              <a:rPr lang="en-IN" sz="1100" dirty="0" smtClean="0"/>
              <a:t>// Click on the image icon present in the top right navigational Bar</a:t>
            </a:r>
          </a:p>
          <a:p>
            <a:r>
              <a:rPr lang="en-IN" sz="1100" dirty="0" smtClean="0"/>
              <a:t>driver.findElement(By.xpath("//div[@class='gb_1 gb_3a gb_nc gb_e']/div/a")).click();</a:t>
            </a:r>
          </a:p>
          <a:p>
            <a:r>
              <a:rPr lang="en-IN" sz="1100" dirty="0" smtClean="0"/>
              <a:t>//Click on 'Logout' Button</a:t>
            </a:r>
          </a:p>
          <a:p>
            <a:r>
              <a:rPr lang="en-IN" sz="1100" dirty="0" smtClean="0"/>
              <a:t>driver.findElement(By.xpath("//*[@id='gb_71']")).click();</a:t>
            </a:r>
          </a:p>
          <a:p>
            <a:r>
              <a:rPr lang="en-IN" sz="1100" dirty="0" smtClean="0"/>
              <a:t>//Close the browser.</a:t>
            </a:r>
          </a:p>
          <a:p>
            <a:r>
              <a:rPr lang="en-IN" sz="1100" dirty="0" smtClean="0"/>
              <a:t>driver.close();}}</a:t>
            </a:r>
            <a:endParaRPr lang="en-IN" sz="1100" dirty="0"/>
          </a:p>
        </p:txBody>
      </p:sp>
      <p:sp>
        <p:nvSpPr>
          <p:cNvPr id="5" name="Rectangle 4"/>
          <p:cNvSpPr/>
          <p:nvPr/>
        </p:nvSpPr>
        <p:spPr>
          <a:xfrm>
            <a:off x="4450813" y="3244334"/>
            <a:ext cx="242374" cy="369332"/>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2000" cy="381000"/>
          </a:xfrm>
        </p:spPr>
        <p:txBody>
          <a:bodyPr>
            <a:normAutofit fontScale="90000"/>
          </a:bodyPr>
          <a:lstStyle/>
          <a:p>
            <a:r>
              <a:rPr lang="en-US" sz="3200" b="1" dirty="0" smtClean="0"/>
              <a:t>4.5-</a:t>
            </a:r>
            <a:r>
              <a:rPr lang="en-IN" sz="3200" b="1" dirty="0" smtClean="0"/>
              <a:t>Create examples for Firefox, IE, Chrome</a:t>
            </a:r>
            <a:endParaRPr lang="en-US" sz="3000" b="1" dirty="0"/>
          </a:p>
        </p:txBody>
      </p:sp>
      <p:sp>
        <p:nvSpPr>
          <p:cNvPr id="4" name="Title 1"/>
          <p:cNvSpPr txBox="1">
            <a:spLocks/>
          </p:cNvSpPr>
          <p:nvPr/>
        </p:nvSpPr>
        <p:spPr>
          <a:xfrm>
            <a:off x="152400" y="381000"/>
            <a:ext cx="8763000" cy="2057400"/>
          </a:xfrm>
          <a:prstGeom prst="rect">
            <a:avLst/>
          </a:prstGeom>
        </p:spPr>
        <p:txBody>
          <a:bodyPr vert="horz" lIns="0" rIns="0" bIns="0" anchor="b">
            <a:noAutofit/>
          </a:bodyPr>
          <a:lstStyle/>
          <a:p>
            <a:r>
              <a:rPr lang="en-US" sz="900" dirty="0" smtClean="0"/>
              <a:t>First of all, download latest version of </a:t>
            </a:r>
            <a:r>
              <a:rPr lang="en-US" sz="900" dirty="0" err="1" smtClean="0"/>
              <a:t>IEDriver</a:t>
            </a:r>
            <a:r>
              <a:rPr lang="en-US" sz="900" dirty="0" smtClean="0"/>
              <a:t> server/</a:t>
            </a:r>
            <a:r>
              <a:rPr lang="en-US" sz="900" dirty="0" err="1" smtClean="0"/>
              <a:t>ChromeDriver</a:t>
            </a:r>
            <a:r>
              <a:rPr lang="en-US" sz="900" dirty="0" smtClean="0"/>
              <a:t> Server exe files for </a:t>
            </a:r>
            <a:r>
              <a:rPr lang="en-US" sz="900" dirty="0" err="1" smtClean="0"/>
              <a:t>webdriver</a:t>
            </a:r>
            <a:r>
              <a:rPr lang="en-US" sz="900" dirty="0" smtClean="0"/>
              <a:t>. You can download latest version server exe files from here:-</a:t>
            </a:r>
          </a:p>
          <a:p>
            <a:r>
              <a:rPr lang="en-US" sz="900" dirty="0" err="1" smtClean="0"/>
              <a:t>ChromeDriver</a:t>
            </a:r>
            <a:r>
              <a:rPr lang="en-US" sz="900" dirty="0" smtClean="0"/>
              <a:t>-https://sites.google.com/a/chromium.org/</a:t>
            </a:r>
            <a:r>
              <a:rPr lang="en-US" sz="900" dirty="0" err="1" smtClean="0"/>
              <a:t>chromedriver</a:t>
            </a:r>
            <a:r>
              <a:rPr lang="en-US" sz="900" dirty="0" smtClean="0"/>
              <a:t>/downloads</a:t>
            </a:r>
          </a:p>
          <a:p>
            <a:r>
              <a:rPr lang="en-US" sz="900" dirty="0" err="1" smtClean="0"/>
              <a:t>IEDriver</a:t>
            </a:r>
            <a:r>
              <a:rPr lang="en-US" sz="900" dirty="0" smtClean="0"/>
              <a:t>-http://docs.seleniumhq.org/download/</a:t>
            </a:r>
          </a:p>
          <a:p>
            <a:r>
              <a:rPr lang="en-US" sz="900" dirty="0" smtClean="0"/>
              <a:t/>
            </a:r>
            <a:br>
              <a:rPr lang="en-US" sz="900" dirty="0" smtClean="0"/>
            </a:br>
            <a:r>
              <a:rPr lang="en-US" sz="900" dirty="0" smtClean="0"/>
              <a:t>Note: Choose the </a:t>
            </a:r>
            <a:r>
              <a:rPr lang="en-US" sz="900" dirty="0" err="1" smtClean="0"/>
              <a:t>IEdriver</a:t>
            </a:r>
            <a:r>
              <a:rPr lang="en-US" sz="900" dirty="0" smtClean="0"/>
              <a:t> server based on your working environment as there are two different zip files for both 32 and 64 bit IE . Recommended 32bit </a:t>
            </a:r>
            <a:r>
              <a:rPr lang="en-US" sz="900" dirty="0" err="1" smtClean="0"/>
              <a:t>IEDriver</a:t>
            </a:r>
            <a:r>
              <a:rPr lang="en-US" sz="900" dirty="0" smtClean="0"/>
              <a:t> which is less prone to errors when compared with 64bit driver.</a:t>
            </a:r>
          </a:p>
          <a:p>
            <a:r>
              <a:rPr lang="en-US" sz="900" dirty="0" smtClean="0"/>
              <a:t/>
            </a:r>
            <a:br>
              <a:rPr lang="en-US" sz="900" dirty="0" smtClean="0"/>
            </a:br>
            <a:r>
              <a:rPr lang="en-US" sz="900" dirty="0" smtClean="0"/>
              <a:t>Save the downloaded file to your local machine.</a:t>
            </a:r>
          </a:p>
          <a:p>
            <a:r>
              <a:rPr lang="en-US" sz="900" dirty="0" smtClean="0"/>
              <a:t>In you code you need to set the system property for IE driver/</a:t>
            </a:r>
            <a:r>
              <a:rPr lang="en-US" sz="900" dirty="0" err="1" smtClean="0"/>
              <a:t>ChromeDriver</a:t>
            </a:r>
            <a:r>
              <a:rPr lang="en-US" sz="900" dirty="0" smtClean="0"/>
              <a:t> as:-</a:t>
            </a:r>
          </a:p>
          <a:p>
            <a:r>
              <a:rPr lang="en-US" sz="900" dirty="0" smtClean="0"/>
              <a:t/>
            </a:r>
            <a:br>
              <a:rPr lang="en-US" sz="900" dirty="0" smtClean="0"/>
            </a:br>
            <a:r>
              <a:rPr lang="en-US" sz="900" dirty="0" err="1" smtClean="0"/>
              <a:t>System.setProperty</a:t>
            </a:r>
            <a:r>
              <a:rPr lang="en-US" sz="900" dirty="0" smtClean="0"/>
              <a:t>("</a:t>
            </a:r>
            <a:r>
              <a:rPr lang="en-US" sz="900" dirty="0" err="1" smtClean="0"/>
              <a:t>webdriver.chrome.driver</a:t>
            </a:r>
            <a:r>
              <a:rPr lang="en-US" sz="900" dirty="0" smtClean="0"/>
              <a:t>", "</a:t>
            </a:r>
            <a:r>
              <a:rPr lang="en-US" sz="900" dirty="0" err="1" smtClean="0"/>
              <a:t>pathofchromedriver</a:t>
            </a:r>
            <a:r>
              <a:rPr lang="en-US" sz="900" dirty="0" smtClean="0"/>
              <a:t>\\chromedriver.exe");</a:t>
            </a:r>
          </a:p>
          <a:p>
            <a:r>
              <a:rPr lang="en-US" sz="900" dirty="0" err="1" smtClean="0"/>
              <a:t>System.setProperty</a:t>
            </a:r>
            <a:r>
              <a:rPr lang="en-US" sz="900" dirty="0" smtClean="0"/>
              <a:t>("</a:t>
            </a:r>
            <a:r>
              <a:rPr lang="en-US" sz="900" dirty="0" err="1" smtClean="0"/>
              <a:t>webdriver.ie.driver</a:t>
            </a:r>
            <a:r>
              <a:rPr lang="en-US" sz="900" dirty="0" smtClean="0"/>
              <a:t>", "</a:t>
            </a:r>
            <a:r>
              <a:rPr lang="en-US" sz="900" dirty="0" err="1" smtClean="0"/>
              <a:t>pathofchromedriver</a:t>
            </a:r>
            <a:r>
              <a:rPr lang="en-US" sz="900" dirty="0" smtClean="0"/>
              <a:t>\\IEDriverServer.exe");</a:t>
            </a:r>
          </a:p>
          <a:p>
            <a:r>
              <a:rPr lang="en-US" sz="900" dirty="0" smtClean="0"/>
              <a:t/>
            </a:r>
            <a:br>
              <a:rPr lang="en-US" sz="900" dirty="0" smtClean="0"/>
            </a:br>
            <a:r>
              <a:rPr lang="en-US" sz="900" dirty="0" smtClean="0"/>
              <a:t>Create New Java Class as </a:t>
            </a:r>
            <a:r>
              <a:rPr lang="en-US" sz="900" b="1" dirty="0" smtClean="0"/>
              <a:t>'</a:t>
            </a:r>
            <a:r>
              <a:rPr lang="en-US" sz="900" b="1" dirty="0" err="1" smtClean="0"/>
              <a:t>CrossBrowser</a:t>
            </a:r>
            <a:r>
              <a:rPr lang="en-US" sz="900" dirty="0" smtClean="0"/>
              <a:t>' name and add following:-</a:t>
            </a:r>
          </a:p>
          <a:p>
            <a:r>
              <a:rPr lang="en-US" sz="900" dirty="0" smtClean="0"/>
              <a:t>Run this class as a Java Applica</a:t>
            </a:r>
            <a:endParaRPr lang="en-IN" sz="900" dirty="0" smtClean="0"/>
          </a:p>
        </p:txBody>
      </p:sp>
      <p:sp>
        <p:nvSpPr>
          <p:cNvPr id="5" name="Rectangle 4"/>
          <p:cNvSpPr/>
          <p:nvPr/>
        </p:nvSpPr>
        <p:spPr>
          <a:xfrm>
            <a:off x="152400" y="2514600"/>
            <a:ext cx="8229600" cy="4678204"/>
          </a:xfrm>
          <a:prstGeom prst="rect">
            <a:avLst/>
          </a:prstGeom>
        </p:spPr>
        <p:txBody>
          <a:bodyPr wrap="square">
            <a:spAutoFit/>
          </a:bodyPr>
          <a:lstStyle/>
          <a:p>
            <a:r>
              <a:rPr lang="en-US" sz="1000" dirty="0" smtClean="0"/>
              <a:t>public class </a:t>
            </a:r>
            <a:r>
              <a:rPr lang="en-US" sz="1000" dirty="0" err="1" smtClean="0"/>
              <a:t>cross_browser</a:t>
            </a:r>
            <a:r>
              <a:rPr lang="en-US" sz="1000" dirty="0" smtClean="0"/>
              <a:t> </a:t>
            </a:r>
          </a:p>
          <a:p>
            <a:r>
              <a:rPr lang="en-US" sz="1000" dirty="0" smtClean="0"/>
              <a:t/>
            </a:r>
            <a:br>
              <a:rPr lang="en-US" sz="1000" dirty="0" smtClean="0"/>
            </a:br>
            <a:r>
              <a:rPr lang="en-US" sz="1000" dirty="0" smtClean="0"/>
              <a:t>{</a:t>
            </a:r>
          </a:p>
          <a:p>
            <a:r>
              <a:rPr lang="en-US" sz="1000" dirty="0" smtClean="0"/>
              <a:t>public static void main(String []</a:t>
            </a:r>
            <a:r>
              <a:rPr lang="en-US" sz="1000" dirty="0" err="1" smtClean="0"/>
              <a:t>args</a:t>
            </a:r>
            <a:r>
              <a:rPr lang="en-US" sz="1000" dirty="0" smtClean="0"/>
              <a:t>) throws </a:t>
            </a:r>
            <a:r>
              <a:rPr lang="en-US" sz="1000" dirty="0" err="1" smtClean="0"/>
              <a:t>InterruptedException</a:t>
            </a:r>
            <a:r>
              <a:rPr lang="en-US" sz="1000" dirty="0" smtClean="0"/>
              <a:t> </a:t>
            </a:r>
          </a:p>
          <a:p>
            <a:r>
              <a:rPr lang="en-US" sz="1000" dirty="0" smtClean="0"/>
              <a:t>{</a:t>
            </a:r>
          </a:p>
          <a:p>
            <a:r>
              <a:rPr lang="en-US" sz="1000" dirty="0" err="1" smtClean="0"/>
              <a:t>WebDriver</a:t>
            </a:r>
            <a:r>
              <a:rPr lang="en-US" sz="1000" dirty="0" smtClean="0"/>
              <a:t> driver2;</a:t>
            </a:r>
          </a:p>
          <a:p>
            <a:r>
              <a:rPr lang="en-US" sz="1000" dirty="0" smtClean="0"/>
              <a:t>String </a:t>
            </a:r>
            <a:r>
              <a:rPr lang="en-US" sz="1000" dirty="0" err="1" smtClean="0"/>
              <a:t>baseUrl</a:t>
            </a:r>
            <a:r>
              <a:rPr lang="en-US" sz="1000" dirty="0" smtClean="0"/>
              <a:t>;</a:t>
            </a:r>
          </a:p>
          <a:p>
            <a:r>
              <a:rPr lang="en-US" sz="1000" dirty="0" err="1" smtClean="0"/>
              <a:t>baseUrl</a:t>
            </a:r>
            <a:r>
              <a:rPr lang="en-US" sz="1000" dirty="0" smtClean="0"/>
              <a:t> = "https://www.flipkart.com/";</a:t>
            </a:r>
          </a:p>
          <a:p>
            <a:r>
              <a:rPr lang="en-US" sz="1000" dirty="0" err="1" smtClean="0"/>
              <a:t>System.out.println</a:t>
            </a:r>
            <a:r>
              <a:rPr lang="en-US" sz="1000" dirty="0" smtClean="0"/>
              <a:t>("launching Brower browser");</a:t>
            </a:r>
          </a:p>
          <a:p>
            <a:r>
              <a:rPr lang="en-US" sz="1000" dirty="0" err="1" smtClean="0"/>
              <a:t>System.setProperty</a:t>
            </a:r>
            <a:r>
              <a:rPr lang="en-US" sz="1000" dirty="0" smtClean="0"/>
              <a:t>("</a:t>
            </a:r>
            <a:r>
              <a:rPr lang="en-US" sz="1000" dirty="0" err="1" smtClean="0"/>
              <a:t>webdriver.firefox.marionette","D</a:t>
            </a:r>
            <a:r>
              <a:rPr lang="en-US" sz="1000" dirty="0" smtClean="0"/>
              <a:t>:\\Selenium jar\\Selenium-3.4.0\\geckodriver.exe");</a:t>
            </a:r>
          </a:p>
          <a:p>
            <a:r>
              <a:rPr lang="en-US" sz="1000" dirty="0" err="1" smtClean="0"/>
              <a:t>System.setProperty</a:t>
            </a:r>
            <a:r>
              <a:rPr lang="en-US" sz="1000" dirty="0" smtClean="0"/>
              <a:t>("webdriver.chrome.driver2", "D:\\Automation_Workshop_2017\\</a:t>
            </a:r>
            <a:r>
              <a:rPr lang="en-US" sz="1000" dirty="0" err="1" smtClean="0"/>
              <a:t>Selenium_exe</a:t>
            </a:r>
            <a:r>
              <a:rPr lang="en-US" sz="1000" dirty="0" smtClean="0"/>
              <a:t>\\chromedriver.exe");</a:t>
            </a:r>
          </a:p>
          <a:p>
            <a:r>
              <a:rPr lang="en-US" sz="1000" dirty="0" err="1" smtClean="0"/>
              <a:t>System.setProperty</a:t>
            </a:r>
            <a:r>
              <a:rPr lang="en-US" sz="1000" dirty="0" smtClean="0"/>
              <a:t>("webdriver.ie.driver2", "D:\\Automation_Workshop_2017\\</a:t>
            </a:r>
            <a:r>
              <a:rPr lang="en-US" sz="1000" dirty="0" err="1" smtClean="0"/>
              <a:t>Selenium_exe</a:t>
            </a:r>
            <a:r>
              <a:rPr lang="en-US" sz="1000" dirty="0" smtClean="0"/>
              <a:t>\\IEDriverServer.exe");</a:t>
            </a:r>
          </a:p>
          <a:p>
            <a:r>
              <a:rPr lang="en-US" sz="1000" dirty="0" err="1" smtClean="0"/>
              <a:t>System.setProperty</a:t>
            </a:r>
            <a:r>
              <a:rPr lang="en-US" sz="1000" dirty="0" smtClean="0"/>
              <a:t>("webdriver.opera.driver2", "D:\\Automation_Workshop_2017\\</a:t>
            </a:r>
            <a:r>
              <a:rPr lang="en-US" sz="1000" dirty="0" err="1" smtClean="0"/>
              <a:t>Selenium_exe</a:t>
            </a:r>
            <a:r>
              <a:rPr lang="en-US" sz="1000" dirty="0" smtClean="0"/>
              <a:t>\\operadriver.exe"); </a:t>
            </a:r>
          </a:p>
          <a:p>
            <a:r>
              <a:rPr lang="en-US" sz="1000" dirty="0" smtClean="0"/>
              <a:t>driver2 = new </a:t>
            </a:r>
            <a:r>
              <a:rPr lang="en-US" sz="1000" dirty="0" err="1" smtClean="0"/>
              <a:t>FirefoxDriver</a:t>
            </a:r>
            <a:r>
              <a:rPr lang="en-US" sz="1000" dirty="0" smtClean="0"/>
              <a:t>();</a:t>
            </a:r>
          </a:p>
          <a:p>
            <a:r>
              <a:rPr lang="en-US" sz="1000" dirty="0" smtClean="0"/>
              <a:t>//driver2 = new </a:t>
            </a:r>
            <a:r>
              <a:rPr lang="en-US" sz="1000" dirty="0" err="1" smtClean="0"/>
              <a:t>InternetExplorerDriver</a:t>
            </a:r>
            <a:r>
              <a:rPr lang="en-US" sz="1000" dirty="0" smtClean="0"/>
              <a:t>();</a:t>
            </a:r>
          </a:p>
          <a:p>
            <a:r>
              <a:rPr lang="en-US" sz="1000" dirty="0" smtClean="0"/>
              <a:t>//driver2 = new </a:t>
            </a:r>
            <a:r>
              <a:rPr lang="en-US" sz="1000" dirty="0" err="1" smtClean="0"/>
              <a:t>ChromeDriver</a:t>
            </a:r>
            <a:r>
              <a:rPr lang="en-US" sz="1000" dirty="0" smtClean="0"/>
              <a:t>();</a:t>
            </a:r>
          </a:p>
          <a:p>
            <a:r>
              <a:rPr lang="en-US" sz="1000" dirty="0" smtClean="0"/>
              <a:t>//driver2 = new </a:t>
            </a:r>
            <a:r>
              <a:rPr lang="en-US" sz="1000" dirty="0" err="1" smtClean="0"/>
              <a:t>OperaDriver</a:t>
            </a:r>
            <a:r>
              <a:rPr lang="en-US" sz="1000" dirty="0" smtClean="0"/>
              <a:t>();</a:t>
            </a:r>
          </a:p>
          <a:p>
            <a:r>
              <a:rPr lang="en-US" sz="1000" dirty="0" smtClean="0"/>
              <a:t>driver2.get(</a:t>
            </a:r>
            <a:r>
              <a:rPr lang="en-US" sz="1000" dirty="0" err="1" smtClean="0"/>
              <a:t>baseUrl</a:t>
            </a:r>
            <a:r>
              <a:rPr lang="en-US" sz="1000" dirty="0" smtClean="0"/>
              <a:t>);</a:t>
            </a:r>
          </a:p>
          <a:p>
            <a:r>
              <a:rPr lang="en-US" sz="1000" dirty="0" smtClean="0"/>
              <a:t>                     driver2.findElement(</a:t>
            </a:r>
            <a:r>
              <a:rPr lang="en-US" sz="1000" dirty="0" err="1" smtClean="0"/>
              <a:t>By.cssSelector</a:t>
            </a:r>
            <a:r>
              <a:rPr lang="en-US" sz="1000" dirty="0" smtClean="0"/>
              <a:t>("input[name=q]")).</a:t>
            </a:r>
            <a:r>
              <a:rPr lang="en-US" sz="1000" dirty="0" err="1" smtClean="0"/>
              <a:t>sendKeys</a:t>
            </a:r>
            <a:r>
              <a:rPr lang="en-US" sz="1000" dirty="0" smtClean="0"/>
              <a:t>("wallet");</a:t>
            </a:r>
          </a:p>
          <a:p>
            <a:r>
              <a:rPr lang="en-US" sz="1000" dirty="0" smtClean="0"/>
              <a:t>driver2.findElement(</a:t>
            </a:r>
            <a:r>
              <a:rPr lang="en-US" sz="1000" dirty="0" err="1" smtClean="0"/>
              <a:t>By.cssSelector</a:t>
            </a:r>
            <a:r>
              <a:rPr lang="en-US" sz="1000" dirty="0" smtClean="0"/>
              <a:t>("button.vh79eN[type=submit]")).click();</a:t>
            </a:r>
          </a:p>
          <a:p>
            <a:r>
              <a:rPr lang="en-US" sz="1000" dirty="0" err="1" smtClean="0"/>
              <a:t>Thread.sleep</a:t>
            </a:r>
            <a:r>
              <a:rPr lang="en-US" sz="1000" dirty="0" smtClean="0"/>
              <a:t>(3000);</a:t>
            </a:r>
          </a:p>
          <a:p>
            <a:r>
              <a:rPr lang="en-US" sz="1000" dirty="0" smtClean="0"/>
              <a:t>driver2.findElement(</a:t>
            </a:r>
            <a:r>
              <a:rPr lang="en-US" sz="1000" dirty="0" err="1" smtClean="0"/>
              <a:t>By.xpath</a:t>
            </a:r>
            <a:r>
              <a:rPr lang="en-US" sz="1000" dirty="0" smtClean="0"/>
              <a:t>("//div[@id='container']/div/div[2]/div[2]/div/div[2]/div/div[2]/div/section/</a:t>
            </a:r>
            <a:r>
              <a:rPr lang="en-US" sz="1000" dirty="0" err="1" smtClean="0"/>
              <a:t>ul</a:t>
            </a:r>
            <a:r>
              <a:rPr lang="en-US" sz="1000" dirty="0" smtClean="0"/>
              <a:t>/</a:t>
            </a:r>
            <a:r>
              <a:rPr lang="en-US" sz="1000" dirty="0" err="1" smtClean="0"/>
              <a:t>li</a:t>
            </a:r>
            <a:r>
              <a:rPr lang="en-US" sz="1000" dirty="0" smtClean="0"/>
              <a:t>[2]")).click();</a:t>
            </a:r>
          </a:p>
          <a:p>
            <a:r>
              <a:rPr lang="en-US" sz="1000" dirty="0" smtClean="0"/>
              <a:t>driver2.findElement(By.name("//div[@id='container']/div/div[2]/div[2]/div/div[2]/div/div[2]/div/section/</a:t>
            </a:r>
            <a:r>
              <a:rPr lang="en-US" sz="1000" dirty="0" err="1" smtClean="0"/>
              <a:t>ul</a:t>
            </a:r>
            <a:r>
              <a:rPr lang="en-US" sz="1000" dirty="0" smtClean="0"/>
              <a:t>/</a:t>
            </a:r>
            <a:r>
              <a:rPr lang="en-US" sz="1000" dirty="0" err="1" smtClean="0"/>
              <a:t>li</a:t>
            </a:r>
            <a:r>
              <a:rPr lang="en-US" sz="1000" dirty="0" smtClean="0"/>
              <a:t>[2]")).click();</a:t>
            </a:r>
          </a:p>
          <a:p>
            <a:r>
              <a:rPr lang="en-US" sz="1000" dirty="0" err="1" smtClean="0"/>
              <a:t>Thread.sleep</a:t>
            </a:r>
            <a:r>
              <a:rPr lang="en-US" sz="1000" dirty="0" smtClean="0"/>
              <a:t>(3000);</a:t>
            </a:r>
          </a:p>
          <a:p>
            <a:r>
              <a:rPr lang="en-US" sz="1000" dirty="0" smtClean="0"/>
              <a:t>//</a:t>
            </a:r>
            <a:r>
              <a:rPr lang="en-US" sz="1000" dirty="0" err="1" smtClean="0"/>
              <a:t>System.out.println</a:t>
            </a:r>
            <a:r>
              <a:rPr lang="en-US" sz="1000" dirty="0" smtClean="0"/>
              <a:t>("Page title: - "+</a:t>
            </a:r>
            <a:r>
              <a:rPr lang="en-US" sz="1000" dirty="0" err="1" smtClean="0"/>
              <a:t>strPageTitle</a:t>
            </a:r>
            <a:r>
              <a:rPr lang="en-US" sz="1000" dirty="0" smtClean="0"/>
              <a:t>);</a:t>
            </a:r>
          </a:p>
          <a:p>
            <a:r>
              <a:rPr lang="en-US" sz="1000" dirty="0" smtClean="0"/>
              <a:t>driver2.quit();</a:t>
            </a:r>
          </a:p>
          <a:p>
            <a:r>
              <a:rPr lang="en-US" sz="1000" dirty="0" smtClean="0"/>
              <a:t>}</a:t>
            </a:r>
          </a:p>
          <a:p>
            <a:r>
              <a:rPr lang="en-US" sz="1000" dirty="0" smtClean="0"/>
              <a:t>}</a:t>
            </a:r>
          </a:p>
          <a:p>
            <a:r>
              <a:rPr lang="en-US" sz="900" dirty="0" smtClean="0"/>
              <a:t/>
            </a:r>
            <a:br>
              <a:rPr lang="en-US" sz="900" dirty="0" smtClean="0"/>
            </a:br>
            <a:endParaRPr lang="en-IN" sz="9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4.6-Architecture of Selenium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228600" y="914400"/>
            <a:ext cx="8915400" cy="1143000"/>
          </a:xfrm>
          <a:prstGeom prst="rect">
            <a:avLst/>
          </a:prstGeom>
        </p:spPr>
        <p:txBody>
          <a:bodyPr wrap="square">
            <a:spAutoFit/>
          </a:bodyPr>
          <a:lstStyle/>
          <a:p>
            <a:pPr fontAlgn="base"/>
            <a:r>
              <a:rPr lang="en-US" sz="1100" b="1" u="sng" dirty="0" smtClean="0"/>
              <a:t>Selenium WebDriver:</a:t>
            </a:r>
            <a:endParaRPr lang="en-US" sz="1100" u="sng" dirty="0" smtClean="0"/>
          </a:p>
          <a:p>
            <a:pPr fontAlgn="base"/>
            <a:r>
              <a:rPr lang="en-US" sz="1100" dirty="0" smtClean="0"/>
              <a:t>Selenium-WebDriver makes direct calls to the browser using each browser’s native support for automation. </a:t>
            </a:r>
          </a:p>
          <a:p>
            <a:pPr fontAlgn="base"/>
            <a:r>
              <a:rPr lang="en-US" sz="1100" dirty="0" smtClean="0"/>
              <a:t>Since there are so many browsers &amp; so many programming languages there is need for common specification which will be provided by WebDriver API. </a:t>
            </a:r>
          </a:p>
          <a:p>
            <a:pPr fontAlgn="base"/>
            <a:r>
              <a:rPr lang="en-US" sz="1100" dirty="0" smtClean="0"/>
              <a:t>Each browser has to implement this API which is called as Remote WebDriver or Remote WebDriver Server. </a:t>
            </a:r>
          </a:p>
          <a:p>
            <a:pPr fontAlgn="base"/>
            <a:r>
              <a:rPr lang="en-US" sz="1100" dirty="0" smtClean="0"/>
              <a:t>At a higher level Selenium WebDriver architecture look like this:-</a:t>
            </a:r>
            <a:endParaRPr lang="en-US" sz="1100" dirty="0"/>
          </a:p>
        </p:txBody>
      </p:sp>
      <p:pic>
        <p:nvPicPr>
          <p:cNvPr id="33794" name="Picture 2" descr="Selenium Architecture"/>
          <p:cNvPicPr>
            <a:picLocks noChangeAspect="1" noChangeArrowheads="1"/>
          </p:cNvPicPr>
          <p:nvPr/>
        </p:nvPicPr>
        <p:blipFill>
          <a:blip r:embed="rId2" cstate="print"/>
          <a:srcRect/>
          <a:stretch>
            <a:fillRect/>
          </a:stretch>
        </p:blipFill>
        <p:spPr bwMode="auto">
          <a:xfrm>
            <a:off x="1905000" y="1981200"/>
            <a:ext cx="4495800" cy="1066800"/>
          </a:xfrm>
          <a:prstGeom prst="rect">
            <a:avLst/>
          </a:prstGeom>
          <a:noFill/>
        </p:spPr>
      </p:pic>
      <p:sp>
        <p:nvSpPr>
          <p:cNvPr id="7" name="Rectangle 6"/>
          <p:cNvSpPr/>
          <p:nvPr/>
        </p:nvSpPr>
        <p:spPr>
          <a:xfrm>
            <a:off x="228600" y="3276600"/>
            <a:ext cx="8763000" cy="938719"/>
          </a:xfrm>
          <a:prstGeom prst="rect">
            <a:avLst/>
          </a:prstGeom>
        </p:spPr>
        <p:txBody>
          <a:bodyPr wrap="square">
            <a:spAutoFit/>
          </a:bodyPr>
          <a:lstStyle/>
          <a:p>
            <a:pPr fontAlgn="base"/>
            <a:r>
              <a:rPr lang="en-US" sz="1100" dirty="0" smtClean="0"/>
              <a:t>The language binding will send the commands across the common driver API, on the other end there is going to be a driver listening to those commands and they will be executed in browser using remote WebDriver and it’s going to return the result/response via API to the code/Binding.</a:t>
            </a:r>
          </a:p>
          <a:p>
            <a:pPr fontAlgn="base"/>
            <a:r>
              <a:rPr lang="en-US" sz="1100" dirty="0" smtClean="0"/>
              <a:t>Actually whatever the commands issued in the code will be interpreted into Webservice methods (JSON Wired Protocol) and the Remote Driver will receive the HTTP request (commands) and execute them in the browser then send the response back.</a:t>
            </a:r>
            <a:endParaRPr lang="en-US" sz="1100" dirty="0"/>
          </a:p>
        </p:txBody>
      </p:sp>
      <p:pic>
        <p:nvPicPr>
          <p:cNvPr id="33796" name="Picture 4" descr="Json Wire Protocol"/>
          <p:cNvPicPr>
            <a:picLocks noChangeAspect="1" noChangeArrowheads="1"/>
          </p:cNvPicPr>
          <p:nvPr/>
        </p:nvPicPr>
        <p:blipFill>
          <a:blip r:embed="rId3" cstate="print"/>
          <a:srcRect/>
          <a:stretch>
            <a:fillRect/>
          </a:stretch>
        </p:blipFill>
        <p:spPr bwMode="auto">
          <a:xfrm>
            <a:off x="3429000" y="4191000"/>
            <a:ext cx="2057400" cy="609600"/>
          </a:xfrm>
          <a:prstGeom prst="rect">
            <a:avLst/>
          </a:prstGeom>
          <a:noFill/>
        </p:spPr>
      </p:pic>
      <p:sp>
        <p:nvSpPr>
          <p:cNvPr id="9" name="Rectangle 8"/>
          <p:cNvSpPr/>
          <p:nvPr/>
        </p:nvSpPr>
        <p:spPr>
          <a:xfrm>
            <a:off x="304800" y="4876800"/>
            <a:ext cx="8610600" cy="1615827"/>
          </a:xfrm>
          <a:prstGeom prst="rect">
            <a:avLst/>
          </a:prstGeom>
        </p:spPr>
        <p:txBody>
          <a:bodyPr wrap="square">
            <a:spAutoFit/>
          </a:bodyPr>
          <a:lstStyle/>
          <a:p>
            <a:pPr fontAlgn="base"/>
            <a:r>
              <a:rPr lang="en-US" sz="1100" b="1" dirty="0" smtClean="0"/>
              <a:t>Example:</a:t>
            </a:r>
            <a:endParaRPr lang="en-US" sz="1100" dirty="0" smtClean="0"/>
          </a:p>
          <a:p>
            <a:pPr fontAlgn="base"/>
            <a:r>
              <a:rPr lang="en-US" sz="1100" dirty="0" smtClean="0"/>
              <a:t>Let’s take a sample code and see how the data flows between Client bindings, Server.</a:t>
            </a:r>
          </a:p>
          <a:p>
            <a:pPr fontAlgn="base"/>
            <a:r>
              <a:rPr lang="en-US" sz="1100" dirty="0" smtClean="0"/>
              <a:t>driver.get("http://www.google.com");</a:t>
            </a:r>
          </a:p>
          <a:p>
            <a:pPr fontAlgn="base"/>
            <a:endParaRPr lang="en-US" sz="1100" dirty="0" smtClean="0"/>
          </a:p>
          <a:p>
            <a:pPr fontAlgn="base"/>
            <a:r>
              <a:rPr lang="en-US" sz="1100" dirty="0" smtClean="0"/>
              <a:t>The client library, as soon as it receives the preceding command, will convert it to the JSON format (shown below) and communicate with the Firefox Driver/Remote WebDriver.</a:t>
            </a:r>
          </a:p>
          <a:p>
            <a:pPr fontAlgn="base"/>
            <a:r>
              <a:rPr lang="en-US" sz="1100" dirty="0" smtClean="0"/>
              <a:t>http://localhost:7705/ {     "url": "http://www.google.com" }</a:t>
            </a:r>
          </a:p>
          <a:p>
            <a:pPr fontAlgn="base"/>
            <a:r>
              <a:rPr lang="en-US" sz="1100" dirty="0" smtClean="0"/>
              <a:t> </a:t>
            </a:r>
          </a:p>
          <a:p>
            <a:pPr fontAlgn="base"/>
            <a:r>
              <a:rPr lang="en-US" sz="1100" dirty="0" smtClean="0"/>
              <a:t>Firefox Driver will speak to the Firefox browser natively, and then the browser will send a request for the asked URL to load.</a:t>
            </a:r>
            <a:endParaRPr lang="en-US" sz="11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5- Introduction to Core Java-1	</a:t>
            </a:r>
          </a:p>
          <a:p>
            <a:pPr lvl="1"/>
            <a:r>
              <a:rPr lang="en-US" sz="1600" dirty="0" smtClean="0"/>
              <a:t>	5.1-Java Features</a:t>
            </a:r>
          </a:p>
          <a:p>
            <a:pPr lvl="1"/>
            <a:r>
              <a:rPr lang="en-US" sz="1600" dirty="0" smtClean="0"/>
              <a:t>	5.2-Write Simple Java Program</a:t>
            </a:r>
          </a:p>
          <a:p>
            <a:pPr lvl="1"/>
            <a:r>
              <a:rPr lang="en-US" sz="1600" dirty="0" smtClean="0"/>
              <a:t>	5.3-Variables and Data Type in Java</a:t>
            </a:r>
          </a:p>
          <a:p>
            <a:pPr lvl="1"/>
            <a:r>
              <a:rPr lang="en-US" sz="1600" dirty="0" smtClean="0"/>
              <a:t>	5.4-Operators in Java</a:t>
            </a:r>
          </a:p>
          <a:p>
            <a:pPr lvl="1"/>
            <a:r>
              <a:rPr lang="en-US" sz="1600" dirty="0" smtClean="0"/>
              <a:t>	5.5-Modifier in Java </a:t>
            </a:r>
          </a:p>
          <a:p>
            <a:pPr lvl="1"/>
            <a:r>
              <a:rPr lang="en-US" sz="1600" dirty="0" smtClean="0"/>
              <a:t>	5.6-Decision Making Statement (If, Else)</a:t>
            </a:r>
          </a:p>
          <a:p>
            <a:pPr lvl="1"/>
            <a:r>
              <a:rPr lang="en-US" sz="1600" dirty="0" smtClean="0"/>
              <a:t>	5.7-Java - Loop control</a:t>
            </a:r>
          </a:p>
          <a:p>
            <a:pPr lvl="1"/>
            <a:r>
              <a:rPr lang="en-US" sz="1600" dirty="0" smtClean="0"/>
              <a:t>	5.8-Java - String</a:t>
            </a:r>
          </a:p>
          <a:p>
            <a:pPr lvl="1"/>
            <a:r>
              <a:rPr lang="en-US" sz="1600" dirty="0" smtClean="0"/>
              <a:t>	5.9-Java - Arrays</a:t>
            </a:r>
          </a:p>
          <a:p>
            <a:pPr lvl="1"/>
            <a:r>
              <a:rPr lang="en-US" sz="1600" dirty="0" smtClean="0"/>
              <a:t>	5.10-Java - Exception Handling	</a:t>
            </a:r>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457200"/>
          </a:xfrm>
        </p:spPr>
        <p:txBody>
          <a:bodyPr>
            <a:noAutofit/>
          </a:bodyPr>
          <a:lstStyle/>
          <a:p>
            <a:pPr lvl="1" algn="l" rtl="0">
              <a:spcBef>
                <a:spcPct val="0"/>
              </a:spcBef>
            </a:pPr>
            <a:r>
              <a:rPr lang="en-US" sz="2500" b="1" kern="1200" dirty="0">
                <a:solidFill>
                  <a:schemeClr val="tx2"/>
                </a:solidFill>
                <a:latin typeface="+mj-lt"/>
                <a:ea typeface="+mj-ea"/>
                <a:cs typeface="+mj-cs"/>
              </a:rPr>
              <a:t>5.1-Java Features</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pic>
        <p:nvPicPr>
          <p:cNvPr id="10" name="Picture 9" descr="features of java"/>
          <p:cNvPicPr/>
          <p:nvPr/>
        </p:nvPicPr>
        <p:blipFill>
          <a:blip r:embed="rId2" cstate="print"/>
          <a:srcRect/>
          <a:stretch>
            <a:fillRect/>
          </a:stretch>
        </p:blipFill>
        <p:spPr bwMode="auto">
          <a:xfrm>
            <a:off x="457200" y="609600"/>
            <a:ext cx="8153400" cy="2362200"/>
          </a:xfrm>
          <a:prstGeom prst="rect">
            <a:avLst/>
          </a:prstGeom>
          <a:noFill/>
          <a:ln w="9525">
            <a:noFill/>
            <a:miter lim="800000"/>
            <a:headEnd/>
            <a:tailEnd/>
          </a:ln>
        </p:spPr>
      </p:pic>
      <p:sp>
        <p:nvSpPr>
          <p:cNvPr id="1025" name="Rectangle 1"/>
          <p:cNvSpPr>
            <a:spLocks noChangeArrowheads="1"/>
          </p:cNvSpPr>
          <p:nvPr/>
        </p:nvSpPr>
        <p:spPr bwMode="auto">
          <a:xfrm>
            <a:off x="-228600" y="3276600"/>
            <a:ext cx="8991600" cy="1205418"/>
          </a:xfrm>
          <a:prstGeom prst="rect">
            <a:avLst/>
          </a:prstGeom>
          <a:noFill/>
          <a:ln w="9525">
            <a:noFill/>
            <a:miter lim="800000"/>
            <a:headEnd/>
            <a:tailEnd/>
          </a:ln>
          <a:effectLst/>
        </p:spPr>
        <p:txBody>
          <a:bodyPr vert="horz" wrap="square" lIns="457056"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 Simple:-</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is simple because of the following factors: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 is</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free from pointer</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due to this execution time of application is improve. [whenever we write a Java program without pointers then internally it is converted into the equivalent pointer program].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 </a:t>
            </a:r>
            <a:r>
              <a:rPr lang="en-US" sz="1000" dirty="0" smtClean="0">
                <a:latin typeface="Cambria" pitchFamily="18" charset="0"/>
                <a:ea typeface="Times New Roman" pitchFamily="18" charset="0"/>
                <a:cs typeface="Times New Roman" pitchFamily="18" charset="0"/>
              </a:rPr>
              <a:t>have Rich set of API (application protocol interface).</a:t>
            </a:r>
          </a:p>
          <a:p>
            <a:pPr eaLnBrk="0" fontAlgn="base" hangingPunct="0">
              <a:spcBef>
                <a:spcPct val="0"/>
              </a:spcBef>
              <a:spcAft>
                <a:spcPct val="0"/>
              </a:spcAft>
              <a:buFontTx/>
              <a:buChar char="•"/>
            </a:pPr>
            <a:r>
              <a:rPr lang="en-US" sz="1000" dirty="0" smtClean="0">
                <a:latin typeface="Cambria" pitchFamily="18" charset="0"/>
                <a:ea typeface="Times New Roman" pitchFamily="18" charset="0"/>
                <a:cs typeface="Times New Roman" pitchFamily="18" charset="0"/>
              </a:rPr>
              <a:t>It have Garbage Collector which is always used to collect un-Referenced (unused) Memory location for improving performance of a Java program.</a:t>
            </a:r>
          </a:p>
          <a:p>
            <a:pPr eaLnBrk="0" fontAlgn="base" hangingPunct="0">
              <a:spcBef>
                <a:spcPct val="0"/>
              </a:spcBef>
              <a:spcAft>
                <a:spcPct val="0"/>
              </a:spcAft>
              <a:buFontTx/>
              <a:buChar char="•"/>
            </a:pPr>
            <a:r>
              <a:rPr lang="en-US" sz="1000" dirty="0" smtClean="0">
                <a:latin typeface="Cambria" pitchFamily="18" charset="0"/>
                <a:ea typeface="Times New Roman" pitchFamily="18" charset="0"/>
                <a:cs typeface="Times New Roman" pitchFamily="18" charset="0"/>
              </a:rPr>
              <a:t>It contains user friendly syntax for developing any applications </a:t>
            </a:r>
          </a:p>
        </p:txBody>
      </p:sp>
      <p:sp>
        <p:nvSpPr>
          <p:cNvPr id="1026" name="Rectangle 2"/>
          <p:cNvSpPr>
            <a:spLocks noChangeArrowheads="1"/>
          </p:cNvSpPr>
          <p:nvPr/>
        </p:nvSpPr>
        <p:spPr bwMode="auto">
          <a:xfrm>
            <a:off x="228600" y="4496544"/>
            <a:ext cx="8915400" cy="71297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2. Platform Independent:-</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A program or technology is said to be platform independent if and only if which can run on all available operating systems with respect to its development and compilation. (Platform represents O.S).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228600" y="5029200"/>
            <a:ext cx="8763000" cy="71297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3. Architectural Neutral-</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Architecture represents processor. A Language or Technology is said to be Architectural neutral which can run on any available processors in the real world without considering there architecture and vendor (providers) irrespect to its development and compilation.</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152400" y="5562600"/>
            <a:ext cx="8763000" cy="866864"/>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4. Portable-</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If any language supports platform independent and architectural neutral feature known as portable. The languages like C, CPP, Pascal are treated as non-portable language. It is a portable language.</a:t>
            </a:r>
            <a:b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b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According to SUN microsystem.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5.1.2-Java </a:t>
            </a:r>
            <a:r>
              <a:rPr lang="en-US" sz="2500" b="1" kern="1200" dirty="0">
                <a:solidFill>
                  <a:schemeClr val="tx2"/>
                </a:solidFill>
                <a:latin typeface="+mj-lt"/>
                <a:ea typeface="+mj-ea"/>
                <a:cs typeface="+mj-cs"/>
              </a:rPr>
              <a:t>Features</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4034" name="Rectangle 2"/>
          <p:cNvSpPr>
            <a:spLocks noChangeArrowheads="1"/>
          </p:cNvSpPr>
          <p:nvPr/>
        </p:nvSpPr>
        <p:spPr bwMode="auto">
          <a:xfrm>
            <a:off x="152400" y="964913"/>
            <a:ext cx="8763000" cy="4960292"/>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lvl="0" fontAlgn="base">
              <a:spcBef>
                <a:spcPct val="0"/>
              </a:spcBef>
              <a:spcAft>
                <a:spcPct val="0"/>
              </a:spcAft>
            </a:pPr>
            <a:r>
              <a:rPr lang="en-US" sz="1000" b="1" u="sng" dirty="0" smtClean="0">
                <a:latin typeface="Cambria" pitchFamily="18" charset="0"/>
                <a:ea typeface="Times New Roman" pitchFamily="18" charset="0"/>
                <a:cs typeface="Times New Roman" pitchFamily="18" charset="0"/>
              </a:rPr>
              <a:t>5. Multithreaded-</a:t>
            </a:r>
            <a:r>
              <a:rPr lang="en-US" sz="1000" dirty="0" smtClean="0">
                <a:latin typeface="Cambria" pitchFamily="18" charset="0"/>
                <a:ea typeface="Times New Roman" pitchFamily="18" charset="0"/>
                <a:cs typeface="Arial" pitchFamily="34" charset="0"/>
              </a:rPr>
              <a:t>A flow of control is known as thread. When any Language execute multiple thread at a time that language is known as multithreaded Language. It is multithreaded Language.</a:t>
            </a:r>
          </a:p>
          <a:p>
            <a:pPr lvl="0" fontAlgn="base">
              <a:spcBef>
                <a:spcPct val="0"/>
              </a:spcBef>
              <a:spcAft>
                <a:spcPct val="0"/>
              </a:spcAft>
            </a:pPr>
            <a:endParaRPr lang="en-US" sz="1100" dirty="0" smtClean="0">
              <a:solidFill>
                <a:srgbClr val="243F60"/>
              </a:solidFill>
              <a:latin typeface="Cambria" pitchFamily="18" charset="0"/>
              <a:ea typeface="Times New Roman" pitchFamily="18" charset="0"/>
              <a:cs typeface="Times New Roman" pitchFamily="18" charset="0"/>
            </a:endParaRPr>
          </a:p>
          <a:p>
            <a:pPr lvl="0" eaLnBrk="0" fontAlgn="base" hangingPunct="0">
              <a:spcBef>
                <a:spcPct val="0"/>
              </a:spcBef>
              <a:spcAft>
                <a:spcPct val="0"/>
              </a:spcAft>
            </a:pPr>
            <a:r>
              <a:rPr lang="en-US" sz="1000" b="1" u="sng" dirty="0" smtClean="0">
                <a:latin typeface="Cambria" pitchFamily="18" charset="0"/>
                <a:ea typeface="Times New Roman" pitchFamily="18" charset="0"/>
                <a:cs typeface="Times New Roman" pitchFamily="18" charset="0"/>
              </a:rPr>
              <a:t>6. Distributed-</a:t>
            </a:r>
            <a:r>
              <a:rPr lang="en-US" sz="1000" dirty="0" smtClean="0">
                <a:latin typeface="Cambria" pitchFamily="18" charset="0"/>
                <a:ea typeface="Times New Roman" pitchFamily="18" charset="0"/>
                <a:cs typeface="Arial" pitchFamily="34" charset="0"/>
              </a:rPr>
              <a:t>Using this language we can create distributed application. RMI and EJB are used for creating distributed applications. In distributed application multiple client system are depends on multiple server systems so that even problem occurred in one server will never be reflected on any client system.</a:t>
            </a:r>
          </a:p>
          <a:p>
            <a:pPr lvl="0" eaLnBrk="0" fontAlgn="base" hangingPunct="0">
              <a:spcBef>
                <a:spcPct val="0"/>
              </a:spcBef>
              <a:spcAft>
                <a:spcPct val="0"/>
              </a:spcAft>
            </a:pPr>
            <a:endPar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7. Networked-</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is mainly design for web based applications, J2EE is used for developing network based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8. Robust-</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Simply means of Robust is strong. It is robust or strong Programming Language because of its capability to handle Run-time Error, automatic garbage collection, lack of pointer concept, Exception Handling. All these points makes It robust Language.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9. Dynamic-</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support Dynamic memory allocation due to this memory wastage is reduce and improve performance of application. The process of allocating the memory space to the input of the program at a run-time is known as dynamic memory allocation, To programming to allocate memory space by dynamically we use an operator called 'new' 'new' operator is known as dynamic memory allocation operator.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10. Secure-</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is more secured language compare to other language; In this language all code is covered into byte code after compilation which is not readable by human.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11. High performance</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have high performance because of following reasons;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This language</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uses Bytecode</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which is more faster than ordinary pointer code so Performance of this language is high.</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Garbage collector</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collect the unused memory space and improve the performance of application.</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 have</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no pointers</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so that using this language we can develop an application very easily.</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support multithreading</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because of this time consuming process can be reduced to execute the program.</a:t>
            </a:r>
          </a:p>
          <a:p>
            <a:pPr lvl="1" eaLnBrk="0" fontAlgn="base" hangingPunct="0">
              <a:spcBef>
                <a:spcPct val="0"/>
              </a:spcBef>
              <a:spcAft>
                <a:spcPct val="0"/>
              </a:spcAft>
              <a:buFontTx/>
              <a:buChar char="•"/>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12. Interpreted</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is one of the highly interpreted programming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13. Object Oriented</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supports OOP's concepts because of this it is most secure language, for this topic you can read our oop's concepts in detail.</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457200"/>
          </a:xfrm>
        </p:spPr>
        <p:txBody>
          <a:bodyPr>
            <a:noAutofit/>
          </a:bodyPr>
          <a:lstStyle/>
          <a:p>
            <a:pPr lvl="1" algn="l" rtl="0">
              <a:spcBef>
                <a:spcPct val="0"/>
              </a:spcBef>
            </a:pPr>
            <a:r>
              <a:rPr lang="en-US" sz="2800" dirty="0" smtClean="0"/>
              <a:t> </a:t>
            </a:r>
            <a:r>
              <a:rPr lang="en-US" sz="2500" b="1" kern="1200" dirty="0">
                <a:solidFill>
                  <a:schemeClr val="tx2"/>
                </a:solidFill>
                <a:latin typeface="+mj-lt"/>
                <a:ea typeface="+mj-ea"/>
                <a:cs typeface="+mj-cs"/>
              </a:rPr>
              <a:t>5.2-Write Simple Java Program</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228600" y="685800"/>
            <a:ext cx="3810000" cy="1051530"/>
          </a:xfrm>
          <a:prstGeom prst="rect">
            <a:avLst/>
          </a:prstGeom>
          <a:noFill/>
          <a:ln w="9525">
            <a:noFill/>
            <a:miter lim="800000"/>
            <a:headEnd/>
            <a:tailEnd/>
          </a:ln>
          <a:effectLst/>
        </p:spPr>
        <p:txBody>
          <a:bodyPr vert="horz" wrap="square" lIns="457056"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Requirements for java Program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For executing any java program we need given things.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Install the JDK any version if you don't have installed it.</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Set path of the jdk/bin directory.</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Create the java program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Compile and run the java program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p:txBody>
      </p:sp>
      <p:sp>
        <p:nvSpPr>
          <p:cNvPr id="45058" name="Rectangle 2"/>
          <p:cNvSpPr>
            <a:spLocks noChangeArrowheads="1"/>
          </p:cNvSpPr>
          <p:nvPr/>
        </p:nvSpPr>
        <p:spPr bwMode="auto">
          <a:xfrm>
            <a:off x="152400" y="2356189"/>
            <a:ext cx="8991600" cy="229802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Explain Public static void main (String args[])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Public-</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 means that you can call this method from outside of the class you are currently in. This is necessary because this method is being called by the Java runtime system which is not located in you current class.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Static-</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When the JVM makes call to the main method there is no object existing for the class being called therefore it has to have static method to allow invocation from class.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Void-</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Java is platform independent language and if it will return some value then the value may mean different things to different platforms.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Main-</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It's just the name of method. This name is fixed and as it's called by the JVM as entry point for an application.</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String args[]-</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These are the arguments of type String that your Java application accepts when you run it.</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Cambria" pitchFamily="18" charset="0"/>
              <a:ea typeface="Times New Roman" pitchFamily="18" charset="0"/>
              <a:cs typeface="Times New Roman" pitchFamily="18" charset="0"/>
            </a:endParaRPr>
          </a:p>
          <a:p>
            <a:pPr lvl="0" eaLnBrk="0" fontAlgn="base" hangingPunct="0">
              <a:spcBef>
                <a:spcPct val="0"/>
              </a:spcBef>
              <a:spcAft>
                <a:spcPct val="0"/>
              </a:spcAft>
            </a:pPr>
            <a:r>
              <a:rPr lang="en-US" sz="1000" dirty="0" smtClean="0"/>
              <a:t>This code contains </a:t>
            </a:r>
            <a:r>
              <a:rPr lang="en-US" sz="1000" b="1" dirty="0" smtClean="0"/>
              <a:t>public static void main (String [] args). It can not be like  ‘</a:t>
            </a:r>
            <a:r>
              <a:rPr lang="en-US" sz="1100" b="1" dirty="0" smtClean="0"/>
              <a:t>public static void main (int[] args)</a:t>
            </a:r>
            <a:r>
              <a:rPr lang="en-US" sz="1100" dirty="0" smtClean="0"/>
              <a:t> ’ which does not works. Because the JVM takes the argument values as a </a:t>
            </a:r>
            <a:r>
              <a:rPr lang="en-US" sz="1100" b="1" dirty="0" smtClean="0"/>
              <a:t>string</a:t>
            </a:r>
            <a:r>
              <a:rPr lang="en-US" sz="1100" dirty="0" smtClean="0"/>
              <a:t> argument. It does not take any int argument. So if we want a int argument means we have to convert the string argument into integer argument. For running this code </a:t>
            </a:r>
            <a:r>
              <a:rPr lang="en-US" sz="1100" b="1" dirty="0" smtClean="0"/>
              <a:t>valid main method</a:t>
            </a:r>
            <a:r>
              <a:rPr lang="en-US" sz="1100" dirty="0" smtClean="0"/>
              <a:t> is required (ex:</a:t>
            </a:r>
            <a:r>
              <a:rPr lang="en-US" sz="1100" b="1" dirty="0" smtClean="0"/>
              <a:t>public static void main(String args[])</a:t>
            </a:r>
            <a:r>
              <a:rPr lang="en-US" sz="1100" dirty="0" smtClean="0"/>
              <a:t>)</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059" name="Rectangle 3"/>
          <p:cNvSpPr>
            <a:spLocks noChangeArrowheads="1"/>
          </p:cNvSpPr>
          <p:nvPr/>
        </p:nvSpPr>
        <p:spPr bwMode="auto">
          <a:xfrm>
            <a:off x="3886200" y="685800"/>
            <a:ext cx="4724400" cy="17851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Programs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class First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public static void main(String[] args)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System.out.println("Hello Java");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System.out.println("My First Java Program");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060" name="Rectangle 4"/>
          <p:cNvSpPr>
            <a:spLocks noChangeArrowheads="1"/>
          </p:cNvSpPr>
          <p:nvPr/>
        </p:nvSpPr>
        <p:spPr bwMode="auto">
          <a:xfrm>
            <a:off x="228600" y="4589815"/>
            <a:ext cx="8686800" cy="2097970"/>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Calibri" pitchFamily="34" charset="0"/>
                <a:cs typeface="Times New Roman" pitchFamily="18" charset="0"/>
              </a:rPr>
              <a:t>Difference between JDK, JVM and JRE</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Jvm, Jre, Jdk these all the backbone of java language. Each components have separate works. Jdk and Jre physically exists but Jvm are abstract machine it means it not physically exists.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JVM-</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JVM (Java Virtual Machine) is a software. It is a specification that provides runtime environment in which java bytecode can be executed. It not physically exists.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JVMs are not same for all hardware and software, for example for window os JVM is different and for Linux VJM is different. JVM, JRE and JDK are platform dependent because configuration of each OS differs. But, Java is platform independent.</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JRE-</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The Java Runtime Environment (JRE) is part of the Java Development Kit (JDK). It contains set of libraries and tools for developing java application. The Java Runtime Environment provides the minimum requirements for executing a Java application. It physically exists. It contains set of libraries + other files that JVM uses at runtime.</a:t>
            </a:r>
          </a:p>
          <a:p>
            <a:pPr eaLnBrk="0" fontAlgn="base" hangingPunct="0">
              <a:spcBef>
                <a:spcPct val="0"/>
              </a:spcBef>
              <a:spcAft>
                <a:spcPct val="0"/>
              </a:spcAft>
            </a:pPr>
            <a:r>
              <a:rPr lang="en-US" sz="1000" b="1" dirty="0" smtClean="0">
                <a:latin typeface="Cambria" pitchFamily="18" charset="0"/>
                <a:ea typeface="Times New Roman" pitchFamily="18" charset="0"/>
                <a:cs typeface="Times New Roman" pitchFamily="18" charset="0"/>
              </a:rPr>
              <a:t>JDK-</a:t>
            </a:r>
            <a:r>
              <a:rPr lang="en-US" sz="1000" dirty="0" smtClean="0">
                <a:latin typeface="Cambria" pitchFamily="18" charset="0"/>
                <a:ea typeface="Times New Roman" pitchFamily="18" charset="0"/>
                <a:cs typeface="Times New Roman" pitchFamily="18" charset="0"/>
              </a:rPr>
              <a:t>The Java Development Kit (JDK) is primary components. It physically exists. It is collection of programming tools and JRE, JVM.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1-Introduction to Automation Testing	</a:t>
            </a:r>
          </a:p>
          <a:p>
            <a:r>
              <a:rPr lang="en-US" sz="1600" dirty="0" smtClean="0"/>
              <a:t>	1.1-What is Automation Testing</a:t>
            </a:r>
          </a:p>
          <a:p>
            <a:r>
              <a:rPr lang="en-US" sz="1600" dirty="0" smtClean="0"/>
              <a:t>	1.2-Why and when will we go for Automation</a:t>
            </a:r>
          </a:p>
          <a:p>
            <a:r>
              <a:rPr lang="en-US" sz="1600" dirty="0" smtClean="0"/>
              <a:t>	1.3-Different Kind of Applications in IT to Automate</a:t>
            </a:r>
          </a:p>
          <a:p>
            <a:r>
              <a:rPr lang="en-US" sz="1600" dirty="0" smtClean="0"/>
              <a:t>	1.4-Type of Automation Testing</a:t>
            </a:r>
          </a:p>
          <a:p>
            <a:r>
              <a:rPr lang="en-US" sz="1600" dirty="0" smtClean="0"/>
              <a:t>	1.5-Automation Testing Tools</a:t>
            </a:r>
            <a:r>
              <a:rPr lang="en-IN" sz="1600" dirty="0" smtClean="0"/>
              <a:t>	</a:t>
            </a:r>
          </a:p>
          <a:p>
            <a:endParaRPr lang="en-IN" sz="1600" dirty="0" smtClean="0"/>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3474874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990600"/>
          </a:xfrm>
        </p:spPr>
        <p:txBody>
          <a:bodyPr>
            <a:noAutofit/>
          </a:bodyPr>
          <a:lstStyle/>
          <a:p>
            <a:pPr lvl="1" algn="l" rtl="0">
              <a:spcBef>
                <a:spcPct val="0"/>
              </a:spcBef>
            </a:pPr>
            <a:r>
              <a:rPr lang="en-US" sz="2800" dirty="0" smtClean="0"/>
              <a:t> </a:t>
            </a:r>
            <a:r>
              <a:rPr lang="en-US" sz="2500" b="1" kern="1200" dirty="0">
                <a:solidFill>
                  <a:schemeClr val="tx2"/>
                </a:solidFill>
                <a:latin typeface="+mj-lt"/>
                <a:ea typeface="+mj-ea"/>
                <a:cs typeface="+mj-cs"/>
              </a:rPr>
              <a:t>5.3-Variables and Data Type in Java</a:t>
            </a:r>
            <a:r>
              <a:rPr lang="en-US" sz="2800" dirty="0" smtClean="0"/>
              <a:t/>
            </a:r>
            <a:br>
              <a:rPr lang="en-US" sz="2800" dirty="0" smtClean="0"/>
            </a:b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914401"/>
            <a:ext cx="8915400" cy="2800767"/>
          </a:xfrm>
          <a:prstGeom prst="rect">
            <a:avLst/>
          </a:prstGeom>
        </p:spPr>
        <p:txBody>
          <a:bodyPr wrap="square">
            <a:spAutoFit/>
          </a:bodyPr>
          <a:lstStyle/>
          <a:p>
            <a:r>
              <a:rPr lang="en-US" sz="1100" b="1" u="sng" dirty="0" smtClean="0"/>
              <a:t>Variables</a:t>
            </a:r>
          </a:p>
          <a:p>
            <a:pPr>
              <a:buFont typeface="Arial" pitchFamily="34" charset="0"/>
              <a:buChar char="•"/>
            </a:pPr>
            <a:r>
              <a:rPr lang="en-US" sz="1100" dirty="0" smtClean="0"/>
              <a:t>A Java variable is a piece of memory that can contain a data value. Variables are typically used to store information which your Java program needs to do its job. This can be any kind of information ranging from texts, codes (e.g. country codes, currency codes etc.) to numbers, temporary results of multi step calculations etc.</a:t>
            </a:r>
          </a:p>
          <a:p>
            <a:pPr>
              <a:buFont typeface="Arial" pitchFamily="34" charset="0"/>
              <a:buChar char="•"/>
            </a:pPr>
            <a:r>
              <a:rPr lang="en-US" sz="1100" dirty="0" smtClean="0"/>
              <a:t>A variable has a data type</a:t>
            </a:r>
          </a:p>
          <a:p>
            <a:pPr>
              <a:buFont typeface="Arial" pitchFamily="34" charset="0"/>
              <a:buChar char="•"/>
            </a:pPr>
            <a:r>
              <a:rPr lang="en-US" sz="1100" dirty="0" smtClean="0"/>
              <a:t>Variable is an identifier which holds data or another one variable is an identifier whose value can be changed at the execution time of program. Variable is an identifier which can be used to identify input data in a program.</a:t>
            </a:r>
          </a:p>
          <a:p>
            <a:pPr>
              <a:buFont typeface="Arial" pitchFamily="34" charset="0"/>
              <a:buChar char="•"/>
            </a:pPr>
            <a:r>
              <a:rPr lang="en-US" sz="1100" dirty="0" smtClean="0"/>
              <a:t>Variable is name of </a:t>
            </a:r>
            <a:r>
              <a:rPr lang="en-US" sz="1100" i="1" dirty="0" smtClean="0"/>
              <a:t>reserved area allocated in memory</a:t>
            </a:r>
            <a:r>
              <a:rPr lang="en-US" sz="1100" dirty="0" smtClean="0"/>
              <a:t>. In other words, it is a </a:t>
            </a:r>
            <a:r>
              <a:rPr lang="en-US" sz="1100" i="1" dirty="0" smtClean="0"/>
              <a:t>name of memory location</a:t>
            </a:r>
            <a:r>
              <a:rPr lang="en-US" sz="1100" dirty="0" smtClean="0"/>
              <a:t>. It is a combination of "</a:t>
            </a:r>
            <a:r>
              <a:rPr lang="en-US" sz="1100" b="1" dirty="0" smtClean="0"/>
              <a:t>vary + able</a:t>
            </a:r>
            <a:r>
              <a:rPr lang="en-US" sz="1100" dirty="0" smtClean="0"/>
              <a:t>" that means its value can be changed.</a:t>
            </a:r>
          </a:p>
          <a:p>
            <a:pPr>
              <a:buFont typeface="Arial" pitchFamily="34" charset="0"/>
              <a:buChar char="•"/>
            </a:pPr>
            <a:endParaRPr lang="en-US" sz="1100" b="1" u="sng" dirty="0" smtClean="0"/>
          </a:p>
          <a:p>
            <a:r>
              <a:rPr lang="en-US" sz="1100" b="1" u="sng" dirty="0" smtClean="0"/>
              <a:t>Types of Variables</a:t>
            </a:r>
            <a:endParaRPr lang="en-US" sz="1100" dirty="0" smtClean="0"/>
          </a:p>
          <a:p>
            <a:pPr lvl="0"/>
            <a:r>
              <a:rPr lang="en-US" sz="1100" b="1" dirty="0" smtClean="0"/>
              <a:t>Local Variable</a:t>
            </a:r>
            <a:r>
              <a:rPr lang="en-US" sz="1100" dirty="0" smtClean="0"/>
              <a:t>- A variable which is declared inside the method is called local variable.</a:t>
            </a:r>
          </a:p>
          <a:p>
            <a:pPr lvl="0"/>
            <a:r>
              <a:rPr lang="en-US" sz="1100" b="1" dirty="0" smtClean="0"/>
              <a:t>Instance Variable</a:t>
            </a:r>
            <a:r>
              <a:rPr lang="en-US" sz="1100" dirty="0" smtClean="0"/>
              <a:t>- A variable which is declared inside the class but outside the method, is called instance variable. It is not declared as static.</a:t>
            </a:r>
          </a:p>
          <a:p>
            <a:pPr lvl="0"/>
            <a:r>
              <a:rPr lang="en-US" sz="1100" b="1" dirty="0" smtClean="0"/>
              <a:t>Static variable</a:t>
            </a:r>
            <a:r>
              <a:rPr lang="en-US" sz="1100" dirty="0" smtClean="0"/>
              <a:t>-A variable that is declared as static is called static variable. It cannot be local. When a </a:t>
            </a:r>
            <a:r>
              <a:rPr lang="en-US" sz="1100" dirty="0" smtClean="0">
                <a:hlinkClick r:id="rId2"/>
              </a:rPr>
              <a:t>variable</a:t>
            </a:r>
            <a:r>
              <a:rPr lang="en-US" sz="1100" dirty="0" smtClean="0"/>
              <a:t> is declared with the keyword static, its called a class variable. All instances share the same copy of the variable. A class variable can be accessed directly with the class, without the need to create a </a:t>
            </a:r>
            <a:r>
              <a:rPr lang="en-US" sz="1100" dirty="0" smtClean="0">
                <a:hlinkClick r:id="rId3"/>
              </a:rPr>
              <a:t>instance</a:t>
            </a:r>
            <a:r>
              <a:rPr lang="en-US" sz="1100" dirty="0" smtClean="0"/>
              <a:t>.</a:t>
            </a:r>
            <a:endParaRPr lang="en-US" sz="1100" dirty="0"/>
          </a:p>
        </p:txBody>
      </p:sp>
      <p:sp>
        <p:nvSpPr>
          <p:cNvPr id="9" name="Rectangle 8"/>
          <p:cNvSpPr/>
          <p:nvPr/>
        </p:nvSpPr>
        <p:spPr>
          <a:xfrm>
            <a:off x="0" y="3692604"/>
            <a:ext cx="8839200" cy="1107996"/>
          </a:xfrm>
          <a:prstGeom prst="rect">
            <a:avLst/>
          </a:prstGeom>
        </p:spPr>
        <p:txBody>
          <a:bodyPr wrap="square">
            <a:spAutoFit/>
          </a:bodyPr>
          <a:lstStyle/>
          <a:p>
            <a:r>
              <a:rPr lang="en-US" sz="1100" b="1" u="sng" dirty="0" smtClean="0"/>
              <a:t>Datatype</a:t>
            </a:r>
          </a:p>
          <a:p>
            <a:r>
              <a:rPr lang="en-US" sz="1100" dirty="0" smtClean="0"/>
              <a:t>It is a spacial keyword used to allocate sufficient memory space for the data, in other words Data type is used for representing the data in main memory (RAM) of the computer.</a:t>
            </a:r>
          </a:p>
          <a:p>
            <a:r>
              <a:rPr lang="en-US" sz="1100" dirty="0" smtClean="0"/>
              <a:t>In general every programming language is containing three categories of data types. They are</a:t>
            </a:r>
          </a:p>
          <a:p>
            <a:endParaRPr lang="en-US" sz="1100" dirty="0" smtClean="0"/>
          </a:p>
          <a:p>
            <a:r>
              <a:rPr lang="en-US" sz="1100" dirty="0" smtClean="0"/>
              <a:t>1-</a:t>
            </a:r>
            <a:r>
              <a:rPr lang="en-US" sz="1100" b="1" dirty="0" smtClean="0"/>
              <a:t>primitive data types, 2-Non-primitive data types</a:t>
            </a:r>
          </a:p>
        </p:txBody>
      </p:sp>
      <p:pic>
        <p:nvPicPr>
          <p:cNvPr id="10" name="Picture 9" descr="datatype in java"/>
          <p:cNvPicPr/>
          <p:nvPr/>
        </p:nvPicPr>
        <p:blipFill>
          <a:blip r:embed="rId4" cstate="print"/>
          <a:srcRect/>
          <a:stretch>
            <a:fillRect/>
          </a:stretch>
        </p:blipFill>
        <p:spPr bwMode="auto">
          <a:xfrm>
            <a:off x="1066800" y="4876800"/>
            <a:ext cx="7010400" cy="16833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990600"/>
          </a:xfrm>
        </p:spPr>
        <p:txBody>
          <a:bodyPr>
            <a:noAutofit/>
          </a:bodyPr>
          <a:lstStyle/>
          <a:p>
            <a:pPr lvl="1" algn="l" rtl="0">
              <a:spcBef>
                <a:spcPct val="0"/>
              </a:spcBef>
            </a:pPr>
            <a:r>
              <a:rPr lang="en-US" sz="2800" dirty="0" smtClean="0"/>
              <a:t> </a:t>
            </a:r>
            <a:r>
              <a:rPr lang="en-US" sz="2500" b="1" kern="1200" dirty="0" smtClean="0">
                <a:solidFill>
                  <a:schemeClr val="tx2"/>
                </a:solidFill>
                <a:latin typeface="+mj-lt"/>
                <a:ea typeface="+mj-ea"/>
                <a:cs typeface="+mj-cs"/>
              </a:rPr>
              <a:t>5.3.2-Variables </a:t>
            </a:r>
            <a:r>
              <a:rPr lang="en-US" sz="2500" b="1" kern="1200" dirty="0">
                <a:solidFill>
                  <a:schemeClr val="tx2"/>
                </a:solidFill>
                <a:latin typeface="+mj-lt"/>
                <a:ea typeface="+mj-ea"/>
                <a:cs typeface="+mj-cs"/>
              </a:rPr>
              <a:t>and Data Type in Java</a:t>
            </a:r>
            <a:r>
              <a:rPr lang="en-US" sz="2800" dirty="0" smtClean="0"/>
              <a:t/>
            </a:r>
            <a:br>
              <a:rPr lang="en-US" sz="2800" dirty="0" smtClean="0"/>
            </a:b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0" y="762000"/>
            <a:ext cx="8839200" cy="600164"/>
          </a:xfrm>
          <a:prstGeom prst="rect">
            <a:avLst/>
          </a:prstGeom>
        </p:spPr>
        <p:txBody>
          <a:bodyPr wrap="square">
            <a:spAutoFit/>
          </a:bodyPr>
          <a:lstStyle/>
          <a:p>
            <a:r>
              <a:rPr lang="en-US" sz="1100" b="1" dirty="0" smtClean="0"/>
              <a:t>1-Fundamental or primitive data types- Primitive</a:t>
            </a:r>
            <a:r>
              <a:rPr lang="en-US" sz="1100" dirty="0" smtClean="0"/>
              <a:t> data types are those whose variables allows us to store only one value but they never allows us to store multiple values of same type. This is a data type whose variable can hold maximum one value at a time.</a:t>
            </a:r>
          </a:p>
          <a:p>
            <a:endParaRPr lang="en-US" sz="1100" b="1" dirty="0" smtClean="0"/>
          </a:p>
        </p:txBody>
      </p:sp>
      <p:graphicFrame>
        <p:nvGraphicFramePr>
          <p:cNvPr id="5" name="Table 4"/>
          <p:cNvGraphicFramePr>
            <a:graphicFrameLocks noGrp="1"/>
          </p:cNvGraphicFramePr>
          <p:nvPr/>
        </p:nvGraphicFramePr>
        <p:xfrm>
          <a:off x="1219200" y="1346835"/>
          <a:ext cx="6781801" cy="2158365"/>
        </p:xfrm>
        <a:graphic>
          <a:graphicData uri="http://schemas.openxmlformats.org/drawingml/2006/table">
            <a:tbl>
              <a:tblPr/>
              <a:tblGrid>
                <a:gridCol w="1293532">
                  <a:extLst>
                    <a:ext uri="{9D8B030D-6E8A-4147-A177-3AD203B41FA5}">
                      <a16:colId xmlns:a16="http://schemas.microsoft.com/office/drawing/2014/main" val="20000"/>
                    </a:ext>
                  </a:extLst>
                </a:gridCol>
                <a:gridCol w="1441364">
                  <a:extLst>
                    <a:ext uri="{9D8B030D-6E8A-4147-A177-3AD203B41FA5}">
                      <a16:colId xmlns:a16="http://schemas.microsoft.com/office/drawing/2014/main" val="20001"/>
                    </a:ext>
                  </a:extLst>
                </a:gridCol>
                <a:gridCol w="1275052">
                  <a:extLst>
                    <a:ext uri="{9D8B030D-6E8A-4147-A177-3AD203B41FA5}">
                      <a16:colId xmlns:a16="http://schemas.microsoft.com/office/drawing/2014/main" val="20002"/>
                    </a:ext>
                  </a:extLst>
                </a:gridCol>
                <a:gridCol w="2771853">
                  <a:extLst>
                    <a:ext uri="{9D8B030D-6E8A-4147-A177-3AD203B41FA5}">
                      <a16:colId xmlns:a16="http://schemas.microsoft.com/office/drawing/2014/main" val="20003"/>
                    </a:ext>
                  </a:extLst>
                </a:gridCol>
              </a:tblGrid>
              <a:tr h="162623">
                <a:tc>
                  <a:txBody>
                    <a:bodyPr/>
                    <a:lstStyle/>
                    <a:p>
                      <a:pPr algn="l" fontAlgn="ctr"/>
                      <a:r>
                        <a:rPr lang="en-US" sz="1100" b="1" i="0" u="none" strike="noStrike" dirty="0">
                          <a:solidFill>
                            <a:srgbClr val="000000"/>
                          </a:solidFill>
                          <a:latin typeface="Arial"/>
                        </a:rPr>
                        <a:t>Data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5EDF3"/>
                    </a:solidFill>
                  </a:tcPr>
                </a:tc>
                <a:tc>
                  <a:txBody>
                    <a:bodyPr/>
                    <a:lstStyle/>
                    <a:p>
                      <a:pPr algn="ctr" fontAlgn="ctr"/>
                      <a:r>
                        <a:rPr lang="en-US" sz="1100" b="1" i="0" u="none" strike="noStrike" dirty="0">
                          <a:solidFill>
                            <a:srgbClr val="000000"/>
                          </a:solidFill>
                          <a:latin typeface="Arial"/>
                        </a:rPr>
                        <a:t>Default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5EDF3"/>
                    </a:solidFill>
                  </a:tcPr>
                </a:tc>
                <a:tc>
                  <a:txBody>
                    <a:bodyPr/>
                    <a:lstStyle/>
                    <a:p>
                      <a:pPr algn="ctr" fontAlgn="ctr"/>
                      <a:r>
                        <a:rPr lang="en-US" sz="1100" b="1" i="0" u="none" strike="noStrike" dirty="0">
                          <a:solidFill>
                            <a:srgbClr val="000000"/>
                          </a:solidFill>
                          <a:latin typeface="Arial"/>
                        </a:rPr>
                        <a:t>Default size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5EDF3"/>
                    </a:solidFill>
                  </a:tcPr>
                </a:tc>
                <a:tc>
                  <a:txBody>
                    <a:bodyPr/>
                    <a:lstStyle/>
                    <a:p>
                      <a:pPr algn="l" fontAlgn="ctr"/>
                      <a:r>
                        <a:rPr lang="en-US" sz="1100" b="1" i="0" u="none" strike="noStrike" dirty="0">
                          <a:solidFill>
                            <a:srgbClr val="000000"/>
                          </a:solidFill>
                          <a:latin typeface="Arial"/>
                        </a:rPr>
                        <a:t>Example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5EDF3"/>
                    </a:solidFill>
                  </a:tcPr>
                </a:tc>
                <a:extLst>
                  <a:ext uri="{0D108BD9-81ED-4DB2-BD59-A6C34878D82A}">
                    <a16:rowId xmlns:a16="http://schemas.microsoft.com/office/drawing/2014/main" val="10000"/>
                  </a:ext>
                </a:extLst>
              </a:tr>
              <a:tr h="227322">
                <a:tc>
                  <a:txBody>
                    <a:bodyPr/>
                    <a:lstStyle/>
                    <a:p>
                      <a:pPr algn="l" fontAlgn="b"/>
                      <a:r>
                        <a:rPr lang="en-US" sz="1000" b="0" i="0" u="none" strike="noStrike" dirty="0">
                          <a:solidFill>
                            <a:srgbClr val="000000"/>
                          </a:solidFill>
                          <a:latin typeface="Arial"/>
                        </a:rPr>
                        <a:t>boolean</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FALSE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1 bit</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boolean one = true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1"/>
                  </a:ext>
                </a:extLst>
              </a:tr>
              <a:tr h="227322">
                <a:tc>
                  <a:txBody>
                    <a:bodyPr/>
                    <a:lstStyle/>
                    <a:p>
                      <a:pPr algn="l" fontAlgn="b"/>
                      <a:r>
                        <a:rPr lang="en-US" sz="1000" b="0" i="0" u="none" strike="noStrike" dirty="0">
                          <a:solidFill>
                            <a:srgbClr val="000000"/>
                          </a:solidFill>
                          <a:latin typeface="Arial"/>
                        </a:rPr>
                        <a:t>char</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'\u0000'</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2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char letterA =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2"/>
                  </a:ext>
                </a:extLst>
              </a:tr>
              <a:tr h="227322">
                <a:tc>
                  <a:txBody>
                    <a:bodyPr/>
                    <a:lstStyle/>
                    <a:p>
                      <a:pPr algn="l" fontAlgn="b"/>
                      <a:r>
                        <a:rPr lang="en-US" sz="1000" b="0" i="0" u="none" strike="noStrike" dirty="0">
                          <a:solidFill>
                            <a:srgbClr val="000000"/>
                          </a:solidFill>
                          <a:latin typeface="Arial"/>
                        </a:rPr>
                        <a:t>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1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byte a = 100, byte b = -50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3"/>
                  </a:ext>
                </a:extLst>
              </a:tr>
              <a:tr h="227322">
                <a:tc>
                  <a:txBody>
                    <a:bodyPr/>
                    <a:lstStyle/>
                    <a:p>
                      <a:pPr algn="l" fontAlgn="b"/>
                      <a:r>
                        <a:rPr lang="en-US" sz="1000" b="0" i="0" u="none" strike="noStrike" dirty="0">
                          <a:solidFill>
                            <a:srgbClr val="000000"/>
                          </a:solidFill>
                          <a:latin typeface="Arial"/>
                        </a:rPr>
                        <a:t>short</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2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short s = 10000, short r = -20000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4"/>
                  </a:ext>
                </a:extLst>
              </a:tr>
              <a:tr h="227322">
                <a:tc>
                  <a:txBody>
                    <a:bodyPr/>
                    <a:lstStyle/>
                    <a:p>
                      <a:pPr algn="l" fontAlgn="b"/>
                      <a:r>
                        <a:rPr lang="en-US" sz="1000" b="0" i="0" u="none" strike="noStrike" dirty="0">
                          <a:solidFill>
                            <a:srgbClr val="000000"/>
                          </a:solidFill>
                          <a:latin typeface="Arial"/>
                        </a:rPr>
                        <a:t>int</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4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int a = 100000, int b = -200000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5"/>
                  </a:ext>
                </a:extLst>
              </a:tr>
              <a:tr h="227322">
                <a:tc>
                  <a:txBody>
                    <a:bodyPr/>
                    <a:lstStyle/>
                    <a:p>
                      <a:pPr algn="l" fontAlgn="b"/>
                      <a:r>
                        <a:rPr lang="en-US" sz="1000" b="0" i="0" u="none" strike="noStrike" dirty="0">
                          <a:solidFill>
                            <a:srgbClr val="000000"/>
                          </a:solidFill>
                          <a:latin typeface="Arial"/>
                        </a:rPr>
                        <a:t>long</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0L</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8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long a = 100000, long b = -200000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6"/>
                  </a:ext>
                </a:extLst>
              </a:tr>
              <a:tr h="227322">
                <a:tc>
                  <a:txBody>
                    <a:bodyPr/>
                    <a:lstStyle/>
                    <a:p>
                      <a:pPr algn="l" fontAlgn="b"/>
                      <a:r>
                        <a:rPr lang="en-US" sz="1000" b="0" i="0" u="none" strike="noStrike" dirty="0">
                          <a:solidFill>
                            <a:srgbClr val="000000"/>
                          </a:solidFill>
                          <a:latin typeface="Arial"/>
                        </a:rPr>
                        <a:t>float</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0.0f</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4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float f1 = 234.5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7"/>
                  </a:ext>
                </a:extLst>
              </a:tr>
              <a:tr h="227322">
                <a:tc>
                  <a:txBody>
                    <a:bodyPr/>
                    <a:lstStyle/>
                    <a:p>
                      <a:pPr algn="l" fontAlgn="b"/>
                      <a:r>
                        <a:rPr lang="en-US" sz="1000" b="0" i="0" u="none" strike="noStrike" dirty="0">
                          <a:solidFill>
                            <a:srgbClr val="000000"/>
                          </a:solidFill>
                          <a:latin typeface="Arial"/>
                        </a:rPr>
                        <a:t>double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0.0d</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8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double d1 = 123.4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8"/>
                  </a:ext>
                </a:extLst>
              </a:tr>
            </a:tbl>
          </a:graphicData>
        </a:graphic>
      </p:graphicFrame>
      <p:sp>
        <p:nvSpPr>
          <p:cNvPr id="7" name="Rectangle 6"/>
          <p:cNvSpPr/>
          <p:nvPr/>
        </p:nvSpPr>
        <p:spPr>
          <a:xfrm>
            <a:off x="76200" y="3657600"/>
            <a:ext cx="8915400" cy="1954381"/>
          </a:xfrm>
          <a:prstGeom prst="rect">
            <a:avLst/>
          </a:prstGeom>
        </p:spPr>
        <p:txBody>
          <a:bodyPr wrap="square">
            <a:spAutoFit/>
          </a:bodyPr>
          <a:lstStyle/>
          <a:p>
            <a:r>
              <a:rPr lang="en-US" sz="1100" b="1" dirty="0" smtClean="0"/>
              <a:t>2-Non-Primitive (Reference) data type- Derived</a:t>
            </a:r>
            <a:r>
              <a:rPr lang="en-US" sz="1100" dirty="0" smtClean="0"/>
              <a:t> data types are those whose variables allow us to store multiple values of same type. But they never allows to store multiple values of different types. These are the data type whose variable can hold more than one value of similar type. In general derived data type can be achieve using array. Example--String, Array etc</a:t>
            </a:r>
          </a:p>
          <a:p>
            <a:endParaRPr lang="en-US" sz="1100" b="1" dirty="0" smtClean="0"/>
          </a:p>
          <a:p>
            <a:r>
              <a:rPr lang="en-US" sz="1100" b="1" dirty="0" smtClean="0"/>
              <a:t>Non-primitive</a:t>
            </a:r>
            <a:r>
              <a:rPr lang="en-US" sz="1100" dirty="0" smtClean="0"/>
              <a:t>, or reference data types, are the more sophisticated members of the data type family. They don't store the value, but store a reference to that value. Instead of partNumber 4030023, Java keeps the reference, also called address, to that value, not the value itself.</a:t>
            </a:r>
          </a:p>
          <a:p>
            <a:r>
              <a:rPr lang="en-US" sz="1100" dirty="0" smtClean="0"/>
              <a:t>Reference types can be a class, interface, or array variable. Remember that a </a:t>
            </a:r>
            <a:r>
              <a:rPr lang="en-US" sz="1100" b="1" dirty="0" smtClean="0"/>
              <a:t>class</a:t>
            </a:r>
            <a:r>
              <a:rPr lang="en-US" sz="1100" dirty="0" smtClean="0"/>
              <a:t> is a set of plans for a given object. There are thousands of tree objects, but the parent set of plans would belong in the tree class. Variables can exist inside the tree class, such as height or tree type. These are reference variables.</a:t>
            </a:r>
          </a:p>
          <a:p>
            <a:r>
              <a:rPr lang="en-US" sz="1100" dirty="0" smtClean="0"/>
              <a:t>An </a:t>
            </a:r>
            <a:r>
              <a:rPr lang="en-US" sz="1100" b="1" dirty="0" smtClean="0"/>
              <a:t>array</a:t>
            </a:r>
            <a:r>
              <a:rPr lang="en-US" sz="1100" dirty="0" smtClean="0"/>
              <a:t> is a single object that contains multiple values of the same type. We could have declared our integer for partNumbers as an array to hold a given number of partNumbers in a single object.</a:t>
            </a:r>
            <a:endParaRPr lang="en-US" sz="11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5.4-Operators </a:t>
            </a:r>
            <a:r>
              <a:rPr lang="en-US" sz="2500" b="1" kern="1200" dirty="0">
                <a:solidFill>
                  <a:schemeClr val="tx2"/>
                </a:solidFill>
                <a:latin typeface="+mj-lt"/>
                <a:ea typeface="+mj-ea"/>
                <a:cs typeface="+mj-cs"/>
              </a:rPr>
              <a:t>in Java</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0" y="533400"/>
            <a:ext cx="8839200" cy="1615827"/>
          </a:xfrm>
          <a:prstGeom prst="rect">
            <a:avLst/>
          </a:prstGeom>
        </p:spPr>
        <p:txBody>
          <a:bodyPr wrap="square">
            <a:spAutoFit/>
          </a:bodyPr>
          <a:lstStyle/>
          <a:p>
            <a:r>
              <a:rPr lang="en-US" sz="1100" b="1" u="sng" dirty="0" smtClean="0"/>
              <a:t>Operators</a:t>
            </a:r>
          </a:p>
          <a:p>
            <a:r>
              <a:rPr lang="en-US" sz="1100" dirty="0" smtClean="0"/>
              <a:t>Operator is a special symbol that tells the compiler to perform specific mathematical or logical Operation. Java supports following lists of operators.</a:t>
            </a:r>
          </a:p>
          <a:p>
            <a:pPr marL="228600" lvl="0" indent="-228600">
              <a:buFont typeface="+mj-lt"/>
              <a:buAutoNum type="arabicPeriod"/>
            </a:pPr>
            <a:r>
              <a:rPr lang="en-US" sz="1100" dirty="0" smtClean="0"/>
              <a:t>Arithmetic Operators</a:t>
            </a:r>
          </a:p>
          <a:p>
            <a:pPr marL="228600" lvl="0" indent="-228600">
              <a:buFont typeface="+mj-lt"/>
              <a:buAutoNum type="arabicPeriod"/>
            </a:pPr>
            <a:r>
              <a:rPr lang="en-US" sz="1100" dirty="0" smtClean="0"/>
              <a:t>Relational Operators</a:t>
            </a:r>
          </a:p>
          <a:p>
            <a:pPr marL="228600" lvl="0" indent="-228600">
              <a:buFont typeface="+mj-lt"/>
              <a:buAutoNum type="arabicPeriod"/>
            </a:pPr>
            <a:r>
              <a:rPr lang="en-US" sz="1100" dirty="0" smtClean="0"/>
              <a:t>Logical Operators</a:t>
            </a:r>
          </a:p>
          <a:p>
            <a:pPr marL="228600" lvl="0" indent="-228600">
              <a:buFont typeface="+mj-lt"/>
              <a:buAutoNum type="arabicPeriod"/>
            </a:pPr>
            <a:r>
              <a:rPr lang="en-US" sz="1100" dirty="0" smtClean="0"/>
              <a:t>Bitwise Operators</a:t>
            </a:r>
          </a:p>
          <a:p>
            <a:pPr marL="228600" lvl="0" indent="-228600">
              <a:buFont typeface="+mj-lt"/>
              <a:buAutoNum type="arabicPeriod"/>
            </a:pPr>
            <a:r>
              <a:rPr lang="en-US" sz="1100" dirty="0" smtClean="0"/>
              <a:t>Assignment Operators</a:t>
            </a:r>
          </a:p>
          <a:p>
            <a:pPr marL="228600" lvl="0" indent="-228600">
              <a:buFont typeface="+mj-lt"/>
              <a:buAutoNum type="arabicPeriod"/>
            </a:pPr>
            <a:r>
              <a:rPr lang="en-US" sz="1100" dirty="0" smtClean="0"/>
              <a:t>Ternary or Conditional Operators</a:t>
            </a:r>
            <a:endParaRPr lang="en-US" sz="1100" b="1" dirty="0" smtClean="0"/>
          </a:p>
        </p:txBody>
      </p:sp>
      <p:pic>
        <p:nvPicPr>
          <p:cNvPr id="8" name="Picture 7" descr="operator in java"/>
          <p:cNvPicPr/>
          <p:nvPr/>
        </p:nvPicPr>
        <p:blipFill>
          <a:blip r:embed="rId2" cstate="print"/>
          <a:srcRect/>
          <a:stretch>
            <a:fillRect/>
          </a:stretch>
        </p:blipFill>
        <p:spPr bwMode="auto">
          <a:xfrm>
            <a:off x="3352800" y="990600"/>
            <a:ext cx="4724400" cy="2286000"/>
          </a:xfrm>
          <a:prstGeom prst="rect">
            <a:avLst/>
          </a:prstGeom>
          <a:noFill/>
          <a:ln w="9525">
            <a:noFill/>
            <a:miter lim="800000"/>
            <a:headEnd/>
            <a:tailEnd/>
          </a:ln>
        </p:spPr>
      </p:pic>
      <p:sp>
        <p:nvSpPr>
          <p:cNvPr id="48131" name="Rectangle 3"/>
          <p:cNvSpPr>
            <a:spLocks noChangeArrowheads="1"/>
          </p:cNvSpPr>
          <p:nvPr/>
        </p:nvSpPr>
        <p:spPr bwMode="auto">
          <a:xfrm>
            <a:off x="228600" y="3352800"/>
            <a:ext cx="4267200"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100" b="1" u="sng" dirty="0" smtClean="0"/>
              <a:t>1-Arithmetic Operators-</a:t>
            </a:r>
            <a:r>
              <a:rPr lang="en-US" sz="1100" dirty="0" smtClean="0"/>
              <a:t> Given table shows all the Arithmetic operator supported by Java Language. Lets suppose variable </a:t>
            </a:r>
            <a:r>
              <a:rPr lang="en-US" sz="1100" b="1" dirty="0" smtClean="0"/>
              <a:t>A</a:t>
            </a:r>
            <a:r>
              <a:rPr lang="en-US" sz="1100" dirty="0" smtClean="0"/>
              <a:t> hold 8 and </a:t>
            </a:r>
            <a:r>
              <a:rPr lang="en-US" sz="1100" b="1" dirty="0" smtClean="0"/>
              <a:t>B</a:t>
            </a:r>
            <a:r>
              <a:rPr lang="en-US" sz="1100" dirty="0" smtClean="0"/>
              <a:t> hold 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1" name="Table 10"/>
          <p:cNvGraphicFramePr>
            <a:graphicFrameLocks noGrp="1"/>
          </p:cNvGraphicFramePr>
          <p:nvPr/>
        </p:nvGraphicFramePr>
        <p:xfrm>
          <a:off x="4724400" y="3352801"/>
          <a:ext cx="4191000" cy="2042160"/>
        </p:xfrm>
        <a:graphic>
          <a:graphicData uri="http://schemas.openxmlformats.org/drawingml/2006/table">
            <a:tbl>
              <a:tblPr/>
              <a:tblGrid>
                <a:gridCol w="982566">
                  <a:extLst>
                    <a:ext uri="{9D8B030D-6E8A-4147-A177-3AD203B41FA5}">
                      <a16:colId xmlns:a16="http://schemas.microsoft.com/office/drawing/2014/main" val="20000"/>
                    </a:ext>
                  </a:extLst>
                </a:gridCol>
                <a:gridCol w="1596256">
                  <a:extLst>
                    <a:ext uri="{9D8B030D-6E8A-4147-A177-3AD203B41FA5}">
                      <a16:colId xmlns:a16="http://schemas.microsoft.com/office/drawing/2014/main" val="20001"/>
                    </a:ext>
                  </a:extLst>
                </a:gridCol>
                <a:gridCol w="1612178">
                  <a:extLst>
                    <a:ext uri="{9D8B030D-6E8A-4147-A177-3AD203B41FA5}">
                      <a16:colId xmlns:a16="http://schemas.microsoft.com/office/drawing/2014/main" val="20002"/>
                    </a:ext>
                  </a:extLst>
                </a:gridCol>
              </a:tblGrid>
              <a:tr h="241300">
                <a:tc>
                  <a:txBody>
                    <a:bodyPr/>
                    <a:lstStyle/>
                    <a:p>
                      <a:pPr marL="0" marR="0" algn="l">
                        <a:lnSpc>
                          <a:spcPct val="115000"/>
                        </a:lnSpc>
                        <a:spcBef>
                          <a:spcPts val="0"/>
                        </a:spcBef>
                        <a:spcAft>
                          <a:spcPts val="1000"/>
                        </a:spcAft>
                      </a:pPr>
                      <a:r>
                        <a:rPr lang="en-US" sz="1000" b="1" u="sng" dirty="0" smtClean="0"/>
                        <a:t>Arithmetic Operators</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gn="l">
                        <a:lnSpc>
                          <a:spcPct val="115000"/>
                        </a:lnSpc>
                        <a:spcBef>
                          <a:spcPts val="0"/>
                        </a:spcBef>
                        <a:spcAft>
                          <a:spcPts val="1000"/>
                        </a:spcAft>
                      </a:pPr>
                      <a:r>
                        <a:rPr lang="en-US" sz="1000" b="1" dirty="0">
                          <a:latin typeface="Arial"/>
                          <a:ea typeface="Calibri"/>
                          <a:cs typeface="Times New Roman"/>
                        </a:rPr>
                        <a:t>Example (int A=8, B=3)</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gn="l">
                        <a:lnSpc>
                          <a:spcPct val="115000"/>
                        </a:lnSpc>
                        <a:spcBef>
                          <a:spcPts val="0"/>
                        </a:spcBef>
                        <a:spcAft>
                          <a:spcPts val="1000"/>
                        </a:spcAft>
                      </a:pPr>
                      <a:r>
                        <a:rPr lang="en-US" sz="1000" b="1" dirty="0">
                          <a:latin typeface="Arial"/>
                          <a:ea typeface="Calibri"/>
                          <a:cs typeface="Times New Roman"/>
                        </a:rPr>
                        <a:t>Result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extLst>
                  <a:ext uri="{0D108BD9-81ED-4DB2-BD59-A6C34878D82A}">
                    <a16:rowId xmlns:a16="http://schemas.microsoft.com/office/drawing/2014/main" val="10000"/>
                  </a:ext>
                </a:extLst>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A+B</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11</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A-B</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5</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A*B</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24</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A/B</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2</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A%4</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Calibri"/>
                          <a:ea typeface="Calibri"/>
                          <a:cs typeface="Times New Roman"/>
                        </a:rPr>
                        <a:t>0</a:t>
                      </a:r>
                      <a:endParaRPr lang="en-US" sz="1100" dirty="0">
                        <a:latin typeface="Calibri"/>
                        <a:ea typeface="Calibri"/>
                        <a:cs typeface="Times New Roman"/>
                      </a:endParaRPr>
                    </a:p>
                  </a:txBody>
                  <a:tcPr marL="0" marR="0" marT="0" marB="0"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bl>
          </a:graphicData>
        </a:graphic>
      </p:graphicFrame>
      <p:sp>
        <p:nvSpPr>
          <p:cNvPr id="48132" name="Rectangle 4"/>
          <p:cNvSpPr>
            <a:spLocks noChangeArrowheads="1"/>
          </p:cNvSpPr>
          <p:nvPr/>
        </p:nvSpPr>
        <p:spPr bwMode="auto">
          <a:xfrm>
            <a:off x="3962400" y="5410200"/>
            <a:ext cx="40386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Calibri" pitchFamily="34" charset="0"/>
                <a:cs typeface="Times New Roman" pitchFamily="18" charset="0"/>
              </a:rPr>
              <a:t>2Relational Operators</a:t>
            </a:r>
            <a:endPar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Which can be used to check the Condition, it always return true or false. Lets suppose variable </a:t>
            </a:r>
            <a:r>
              <a:rPr kumimoji="0" lang="en-US" sz="10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a:t>
            </a:r>
            <a: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hold 8 and </a:t>
            </a:r>
            <a:r>
              <a:rPr kumimoji="0" lang="en-US" sz="10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B</a:t>
            </a:r>
            <a: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hold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3" name="Table 12"/>
          <p:cNvGraphicFramePr>
            <a:graphicFrameLocks noGrp="1"/>
          </p:cNvGraphicFramePr>
          <p:nvPr/>
        </p:nvGraphicFramePr>
        <p:xfrm>
          <a:off x="533400" y="4343400"/>
          <a:ext cx="3352800" cy="2402713"/>
        </p:xfrm>
        <a:graphic>
          <a:graphicData uri="http://schemas.openxmlformats.org/drawingml/2006/table">
            <a:tbl>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669733">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000" b="1" i="0" u="sng" strike="noStrike" cap="none" normalizeH="0" baseline="0" dirty="0" smtClean="0">
                          <a:ln>
                            <a:noFill/>
                          </a:ln>
                          <a:solidFill>
                            <a:schemeClr val="tx1"/>
                          </a:solidFill>
                          <a:effectLst/>
                          <a:latin typeface="Cambria" pitchFamily="18" charset="0"/>
                          <a:ea typeface="Calibri" pitchFamily="34" charset="0"/>
                          <a:cs typeface="Times New Roman" pitchFamily="18" charset="0"/>
                        </a:rPr>
                        <a:t>Relational Operators</a:t>
                      </a:r>
                      <a:endPar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0" marR="0">
                        <a:lnSpc>
                          <a:spcPct val="115000"/>
                        </a:lnSpc>
                        <a:spcBef>
                          <a:spcPts val="0"/>
                        </a:spcBef>
                        <a:spcAft>
                          <a:spcPts val="0"/>
                        </a:spcAft>
                      </a:pP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Example (int A=8, B=3)</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Result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extLst>
                  <a:ext uri="{0D108BD9-81ED-4DB2-BD59-A6C34878D82A}">
                    <a16:rowId xmlns:a16="http://schemas.microsoft.com/office/drawing/2014/main" val="10000"/>
                  </a:ext>
                </a:extLst>
              </a:tr>
              <a:tr h="288830">
                <a:tc>
                  <a:txBody>
                    <a:bodyPr/>
                    <a:lstStyle/>
                    <a:p>
                      <a:pPr marL="0" marR="0">
                        <a:lnSpc>
                          <a:spcPct val="115000"/>
                        </a:lnSpc>
                        <a:spcBef>
                          <a:spcPts val="0"/>
                        </a:spcBef>
                        <a:spcAft>
                          <a:spcPts val="0"/>
                        </a:spcAft>
                      </a:pPr>
                      <a:r>
                        <a:rPr lang="en-US" sz="1000" dirty="0">
                          <a:latin typeface="Calibri"/>
                          <a:ea typeface="Calibri"/>
                          <a:cs typeface="Times New Roman"/>
                        </a:rPr>
                        <a:t>&lt;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A&lt;B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False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288830">
                <a:tc>
                  <a:txBody>
                    <a:bodyPr/>
                    <a:lstStyle/>
                    <a:p>
                      <a:pPr marL="0" marR="0">
                        <a:lnSpc>
                          <a:spcPct val="115000"/>
                        </a:lnSpc>
                        <a:spcBef>
                          <a:spcPts val="0"/>
                        </a:spcBef>
                        <a:spcAft>
                          <a:spcPts val="0"/>
                        </a:spcAft>
                      </a:pPr>
                      <a:r>
                        <a:rPr lang="en-US" sz="1000" dirty="0">
                          <a:latin typeface="Calibri"/>
                          <a:ea typeface="Calibri"/>
                          <a:cs typeface="Times New Roman"/>
                        </a:rPr>
                        <a:t>&lt;=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A&lt;=10</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288830">
                <a:tc>
                  <a:txBody>
                    <a:bodyPr/>
                    <a:lstStyle/>
                    <a:p>
                      <a:pPr marL="0" marR="0">
                        <a:lnSpc>
                          <a:spcPct val="115000"/>
                        </a:lnSpc>
                        <a:spcBef>
                          <a:spcPts val="0"/>
                        </a:spcBef>
                        <a:spcAft>
                          <a:spcPts val="0"/>
                        </a:spcAft>
                      </a:pPr>
                      <a:r>
                        <a:rPr lang="en-US" sz="1000" dirty="0">
                          <a:latin typeface="Calibri"/>
                          <a:ea typeface="Calibri"/>
                          <a:cs typeface="Times New Roman"/>
                        </a:rPr>
                        <a:t>&gt;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A&gt;B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288830">
                <a:tc>
                  <a:txBody>
                    <a:bodyPr/>
                    <a:lstStyle/>
                    <a:p>
                      <a:pPr marL="0" marR="0">
                        <a:lnSpc>
                          <a:spcPct val="115000"/>
                        </a:lnSpc>
                        <a:spcBef>
                          <a:spcPts val="0"/>
                        </a:spcBef>
                        <a:spcAft>
                          <a:spcPts val="0"/>
                        </a:spcAft>
                      </a:pPr>
                      <a:r>
                        <a:rPr lang="en-US" sz="1000" dirty="0">
                          <a:latin typeface="Calibri"/>
                          <a:ea typeface="Calibri"/>
                          <a:cs typeface="Times New Roman"/>
                        </a:rPr>
                        <a:t>&gt;=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A&lt;=B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False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r h="28883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 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False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r h="28883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A!=(-4)</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5.4.2-Operators </a:t>
            </a:r>
            <a:r>
              <a:rPr lang="en-US" sz="2500" b="1" kern="1200" dirty="0">
                <a:solidFill>
                  <a:schemeClr val="tx2"/>
                </a:solidFill>
                <a:latin typeface="+mj-lt"/>
                <a:ea typeface="+mj-ea"/>
                <a:cs typeface="+mj-cs"/>
              </a:rPr>
              <a:t>in Java</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8131" name="Rectangle 3"/>
          <p:cNvSpPr>
            <a:spLocks noChangeArrowheads="1"/>
          </p:cNvSpPr>
          <p:nvPr/>
        </p:nvSpPr>
        <p:spPr bwMode="auto">
          <a:xfrm>
            <a:off x="152400" y="762000"/>
            <a:ext cx="4267200" cy="9387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3-Logical Operator- </a:t>
            </a:r>
            <a:r>
              <a:rPr lang="en-US" sz="1100" dirty="0" smtClean="0"/>
              <a:t>Which can be used to combine more than one Condition. Suppose you want to combined two conditions </a:t>
            </a:r>
            <a:r>
              <a:rPr lang="en-US" sz="1100" b="1" dirty="0" smtClean="0"/>
              <a:t>A&lt;B</a:t>
            </a:r>
            <a:r>
              <a:rPr lang="en-US" sz="1100" dirty="0" smtClean="0"/>
              <a:t> and </a:t>
            </a:r>
            <a:r>
              <a:rPr lang="en-US" sz="1100" b="1" dirty="0" smtClean="0"/>
              <a:t>B&gt;C</a:t>
            </a:r>
            <a:r>
              <a:rPr lang="en-US" sz="1100" dirty="0" smtClean="0"/>
              <a:t>, then you need to use </a:t>
            </a:r>
            <a:r>
              <a:rPr lang="en-US" sz="1100" b="1" dirty="0" smtClean="0"/>
              <a:t>Logical Operator</a:t>
            </a:r>
            <a:r>
              <a:rPr lang="en-US" sz="1100" dirty="0" smtClean="0"/>
              <a:t> like (A&lt;B) &amp;&amp; (B&gt;C). Here </a:t>
            </a:r>
            <a:r>
              <a:rPr lang="en-US" sz="1100" b="1" dirty="0" smtClean="0"/>
              <a:t>&amp;&amp;</a:t>
            </a:r>
            <a:r>
              <a:rPr lang="en-US" sz="1100" dirty="0" smtClean="0"/>
              <a:t>is Logical Operator.</a:t>
            </a:r>
          </a:p>
          <a:p>
            <a:pPr fontAlgn="base">
              <a:spcBef>
                <a:spcPct val="0"/>
              </a:spcBef>
              <a:spcAft>
                <a:spcPct val="0"/>
              </a:spcAf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
        <p:nvSpPr>
          <p:cNvPr id="48132" name="Rectangle 4"/>
          <p:cNvSpPr>
            <a:spLocks noChangeArrowheads="1"/>
          </p:cNvSpPr>
          <p:nvPr/>
        </p:nvSpPr>
        <p:spPr bwMode="auto">
          <a:xfrm>
            <a:off x="76200" y="3505200"/>
            <a:ext cx="40386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100" b="1" u="sng" dirty="0" smtClean="0"/>
              <a:t>4-Assignment operators- </a:t>
            </a:r>
            <a:r>
              <a:rPr lang="en-US" sz="1100" dirty="0" smtClean="0"/>
              <a:t>Which can be used to assign a value to a variable. Lets suppose variable </a:t>
            </a:r>
            <a:r>
              <a:rPr lang="en-US" sz="1100" b="1" dirty="0" smtClean="0"/>
              <a:t>A</a:t>
            </a:r>
            <a:r>
              <a:rPr lang="en-US" sz="1100" dirty="0" smtClean="0"/>
              <a:t> hold 8 and </a:t>
            </a:r>
            <a:r>
              <a:rPr lang="en-US" sz="1100" b="1" dirty="0" smtClean="0"/>
              <a:t>B</a:t>
            </a:r>
            <a:r>
              <a:rPr lang="en-US" sz="1100" dirty="0" smtClean="0"/>
              <a:t> hold 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nvGraphicFramePr>
        <p:xfrm>
          <a:off x="4876800" y="609600"/>
          <a:ext cx="3530601" cy="1379219"/>
        </p:xfrm>
        <a:graphic>
          <a:graphicData uri="http://schemas.openxmlformats.org/drawingml/2006/table">
            <a:tbl>
              <a:tblPr/>
              <a:tblGrid>
                <a:gridCol w="1176867">
                  <a:extLst>
                    <a:ext uri="{9D8B030D-6E8A-4147-A177-3AD203B41FA5}">
                      <a16:colId xmlns:a16="http://schemas.microsoft.com/office/drawing/2014/main" val="20000"/>
                    </a:ext>
                  </a:extLst>
                </a:gridCol>
                <a:gridCol w="1176867">
                  <a:extLst>
                    <a:ext uri="{9D8B030D-6E8A-4147-A177-3AD203B41FA5}">
                      <a16:colId xmlns:a16="http://schemas.microsoft.com/office/drawing/2014/main" val="20001"/>
                    </a:ext>
                  </a:extLst>
                </a:gridCol>
                <a:gridCol w="1176867">
                  <a:extLst>
                    <a:ext uri="{9D8B030D-6E8A-4147-A177-3AD203B41FA5}">
                      <a16:colId xmlns:a16="http://schemas.microsoft.com/office/drawing/2014/main" val="20002"/>
                    </a:ext>
                  </a:extLst>
                </a:gridCol>
              </a:tblGrid>
              <a:tr h="488996">
                <a:tc>
                  <a:txBody>
                    <a:bodyPr/>
                    <a:lstStyle/>
                    <a:p>
                      <a:pPr marL="0" marR="0">
                        <a:lnSpc>
                          <a:spcPct val="115000"/>
                        </a:lnSpc>
                        <a:spcBef>
                          <a:spcPts val="0"/>
                        </a:spcBef>
                        <a:spcAft>
                          <a:spcPts val="0"/>
                        </a:spcAft>
                      </a:pPr>
                      <a:r>
                        <a:rPr lang="en-US" sz="1100" b="1" u="sng" dirty="0" smtClean="0"/>
                        <a:t>Logical Operator-</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Example (int A=8, B=3, C=-10)</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Result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extLst>
                  <a:ext uri="{0D108BD9-81ED-4DB2-BD59-A6C34878D82A}">
                    <a16:rowId xmlns:a16="http://schemas.microsoft.com/office/drawing/2014/main" val="10000"/>
                  </a:ext>
                </a:extLst>
              </a:tr>
              <a:tr h="296741">
                <a:tc>
                  <a:txBody>
                    <a:bodyPr/>
                    <a:lstStyle/>
                    <a:p>
                      <a:pPr marL="0" marR="0">
                        <a:lnSpc>
                          <a:spcPct val="115000"/>
                        </a:lnSpc>
                        <a:spcBef>
                          <a:spcPts val="0"/>
                        </a:spcBef>
                        <a:spcAft>
                          <a:spcPts val="0"/>
                        </a:spcAft>
                      </a:pPr>
                      <a:r>
                        <a:rPr lang="en-US" sz="1000" dirty="0">
                          <a:latin typeface="Calibri"/>
                          <a:ea typeface="Calibri"/>
                          <a:cs typeface="Times New Roman"/>
                        </a:rPr>
                        <a:t>&amp;&amp;</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(A&lt;B) &amp;&amp; (B&gt;C)</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False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296741">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(B!=-C) || (A==B)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296741">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!(B&lt;=-A)</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bl>
          </a:graphicData>
        </a:graphic>
      </p:graphicFrame>
      <p:graphicFrame>
        <p:nvGraphicFramePr>
          <p:cNvPr id="14" name="Table 13"/>
          <p:cNvGraphicFramePr>
            <a:graphicFrameLocks noGrp="1"/>
          </p:cNvGraphicFramePr>
          <p:nvPr/>
        </p:nvGraphicFramePr>
        <p:xfrm>
          <a:off x="228600" y="1676400"/>
          <a:ext cx="4276726" cy="1623060"/>
        </p:xfrm>
        <a:graphic>
          <a:graphicData uri="http://schemas.openxmlformats.org/drawingml/2006/table">
            <a:tbl>
              <a:tblPr/>
              <a:tblGrid>
                <a:gridCol w="628333">
                  <a:extLst>
                    <a:ext uri="{9D8B030D-6E8A-4147-A177-3AD203B41FA5}">
                      <a16:colId xmlns:a16="http://schemas.microsoft.com/office/drawing/2014/main" val="20000"/>
                    </a:ext>
                  </a:extLst>
                </a:gridCol>
                <a:gridCol w="628333">
                  <a:extLst>
                    <a:ext uri="{9D8B030D-6E8A-4147-A177-3AD203B41FA5}">
                      <a16:colId xmlns:a16="http://schemas.microsoft.com/office/drawing/2014/main" val="20001"/>
                    </a:ext>
                  </a:extLst>
                </a:gridCol>
                <a:gridCol w="79121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tblGrid>
              <a:tr h="0">
                <a:tc gridSpan="6">
                  <a:txBody>
                    <a:bodyPr/>
                    <a:lstStyle/>
                    <a:p>
                      <a:pPr marL="0" marR="0">
                        <a:lnSpc>
                          <a:spcPct val="115000"/>
                        </a:lnSpc>
                        <a:spcBef>
                          <a:spcPts val="0"/>
                        </a:spcBef>
                        <a:spcAft>
                          <a:spcPts val="0"/>
                        </a:spcAft>
                      </a:pPr>
                      <a:r>
                        <a:rPr lang="en-US" sz="1000" b="1" u="sng" dirty="0">
                          <a:latin typeface="Calibri"/>
                          <a:ea typeface="Calibri"/>
                          <a:cs typeface="Times New Roman"/>
                        </a:rPr>
                        <a:t>Truth table of Logical Operator</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000" dirty="0">
                          <a:latin typeface="Calibri"/>
                          <a:ea typeface="Calibri"/>
                          <a:cs typeface="Times New Roman"/>
                        </a:rPr>
                        <a:t>C1</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C1 &amp;&amp; C2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C1 || C2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!C1</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r h="0">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bl>
          </a:graphicData>
        </a:graphic>
      </p:graphicFrame>
      <p:graphicFrame>
        <p:nvGraphicFramePr>
          <p:cNvPr id="15" name="Table 14"/>
          <p:cNvGraphicFramePr>
            <a:graphicFrameLocks noGrp="1"/>
          </p:cNvGraphicFramePr>
          <p:nvPr/>
        </p:nvGraphicFramePr>
        <p:xfrm>
          <a:off x="4800600" y="2209800"/>
          <a:ext cx="3581400" cy="2191870"/>
        </p:xfrm>
        <a:graphic>
          <a:graphicData uri="http://schemas.openxmlformats.org/drawingml/2006/table">
            <a:tbl>
              <a:tblPr/>
              <a:tblGrid>
                <a:gridCol w="1193800">
                  <a:extLst>
                    <a:ext uri="{9D8B030D-6E8A-4147-A177-3AD203B41FA5}">
                      <a16:colId xmlns:a16="http://schemas.microsoft.com/office/drawing/2014/main" val="20000"/>
                    </a:ext>
                  </a:extLst>
                </a:gridCol>
                <a:gridCol w="1854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93550">
                <a:tc>
                  <a:txBody>
                    <a:bodyPr/>
                    <a:lstStyle/>
                    <a:p>
                      <a:pPr marL="0" marR="0">
                        <a:lnSpc>
                          <a:spcPct val="115000"/>
                        </a:lnSpc>
                        <a:spcBef>
                          <a:spcPts val="0"/>
                        </a:spcBef>
                        <a:spcAft>
                          <a:spcPts val="0"/>
                        </a:spcAft>
                      </a:pPr>
                      <a:r>
                        <a:rPr lang="en-US" sz="1000" b="1" u="sng" dirty="0" smtClean="0"/>
                        <a:t>Assignment Operators</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Example (int A=8, B=3)</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Result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extLst>
                  <a:ext uri="{0D108BD9-81ED-4DB2-BD59-A6C34878D82A}">
                    <a16:rowId xmlns:a16="http://schemas.microsoft.com/office/drawing/2014/main" val="10000"/>
                  </a:ext>
                </a:extLst>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A+=B or A=A+B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11</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A-=3 or A=A+3</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5</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A*=7 or A=A*7</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56</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A/=B or A=A/B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A%=5 or A=A%5</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3</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r h="393550">
                <a:tc>
                  <a:txBody>
                    <a:bodyPr/>
                    <a:lstStyle/>
                    <a:p>
                      <a:pPr marL="0" marR="0">
                        <a:lnSpc>
                          <a:spcPct val="115000"/>
                        </a:lnSpc>
                        <a:spcBef>
                          <a:spcPts val="0"/>
                        </a:spcBef>
                        <a:spcAft>
                          <a:spcPts val="0"/>
                        </a:spcAft>
                      </a:pPr>
                      <a:r>
                        <a:rPr lang="en-US" sz="1000" dirty="0">
                          <a:latin typeface="Calibri"/>
                          <a:ea typeface="Calibri"/>
                          <a:cs typeface="Times New Roman"/>
                        </a:rPr>
                        <a:t>=a=b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Value of b will be assigned to a</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a:lnSpc>
                          <a:spcPct val="115000"/>
                        </a:lnSpc>
                      </a:pPr>
                      <a:endParaRPr lang="en-US" sz="1100" dirty="0">
                        <a:latin typeface="Calibri"/>
                      </a:endParaRPr>
                    </a:p>
                  </a:txBody>
                  <a:tcPr marL="0" marR="0" marT="0" marB="0"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6"/>
                  </a:ext>
                </a:extLst>
              </a:tr>
            </a:tbl>
          </a:graphicData>
        </a:graphic>
      </p:graphicFrame>
      <p:sp>
        <p:nvSpPr>
          <p:cNvPr id="49153" name="Rectangle 1"/>
          <p:cNvSpPr>
            <a:spLocks noChangeArrowheads="1"/>
          </p:cNvSpPr>
          <p:nvPr/>
        </p:nvSpPr>
        <p:spPr bwMode="auto">
          <a:xfrm>
            <a:off x="76200" y="4130758"/>
            <a:ext cx="38862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5-Bitwise Operators-</a:t>
            </a:r>
            <a:r>
              <a:rPr kumimoji="0" lang="en-US" sz="1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Java defines several bitwise operators like &amp;, | etc which can be applied to the integer types(long, int, short, char, and byte).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Bitwise operator works on bits(0 or 1) and perform bit by bit operation. Assume if x = 60; and y = 13; Now in binary format they will be as follows: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 = 0011 1100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y = 0000 1101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x&amp;y = 0000 1100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x|y =   0011 1101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x^y =  0011 0001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 =    1100 0011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following table lists the bitwise operators: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Assume integer variable X=60 and variable Y=13 then: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8" name="Table 17"/>
          <p:cNvGraphicFramePr>
            <a:graphicFrameLocks noGrp="1"/>
          </p:cNvGraphicFramePr>
          <p:nvPr/>
        </p:nvGraphicFramePr>
        <p:xfrm>
          <a:off x="4114800" y="4526280"/>
          <a:ext cx="4953000" cy="2103120"/>
        </p:xfrm>
        <a:graphic>
          <a:graphicData uri="http://schemas.openxmlformats.org/drawingml/2006/table">
            <a:tbl>
              <a:tblPr/>
              <a:tblGrid>
                <a:gridCol w="525959">
                  <a:extLst>
                    <a:ext uri="{9D8B030D-6E8A-4147-A177-3AD203B41FA5}">
                      <a16:colId xmlns:a16="http://schemas.microsoft.com/office/drawing/2014/main" val="20000"/>
                    </a:ext>
                  </a:extLst>
                </a:gridCol>
                <a:gridCol w="4427041">
                  <a:extLst>
                    <a:ext uri="{9D8B030D-6E8A-4147-A177-3AD203B41FA5}">
                      <a16:colId xmlns:a16="http://schemas.microsoft.com/office/drawing/2014/main" val="20001"/>
                    </a:ext>
                  </a:extLst>
                </a:gridCol>
              </a:tblGrid>
              <a:tr h="0">
                <a:tc>
                  <a:txBody>
                    <a:bodyPr/>
                    <a:lstStyle/>
                    <a:p>
                      <a:pPr marL="0" marR="0">
                        <a:lnSpc>
                          <a:spcPct val="115000"/>
                        </a:lnSpc>
                        <a:spcBef>
                          <a:spcPts val="0"/>
                        </a:spcBef>
                        <a:spcAft>
                          <a:spcPts val="0"/>
                        </a:spcAft>
                      </a:pPr>
                      <a:r>
                        <a:rPr lang="en-US" sz="1000" b="1" u="sng" dirty="0">
                          <a:highlight>
                            <a:srgbClr val="FFFF00"/>
                          </a:highlight>
                          <a:latin typeface="Calibri"/>
                          <a:ea typeface="Calibri"/>
                          <a:cs typeface="Times New Roman"/>
                        </a:rPr>
                        <a:t>Bitwise Op.</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highlight>
                            <a:srgbClr val="FFFF00"/>
                          </a:highlight>
                          <a:latin typeface="Calibri"/>
                          <a:ea typeface="Calibri"/>
                          <a:cs typeface="Times New Roman"/>
                        </a:rPr>
                        <a:t>Description</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000" dirty="0">
                          <a:latin typeface="Calibri"/>
                          <a:ea typeface="Calibri"/>
                          <a:cs typeface="Times New Roman"/>
                        </a:rPr>
                        <a:t>&amp;</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AND Operator copies a bit to the result if it exists in both operands.</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OR Operator copies a bit if it exists in </a:t>
                      </a:r>
                      <a:r>
                        <a:rPr lang="en-US" sz="1000" dirty="0" smtClean="0">
                          <a:latin typeface="Calibri"/>
                          <a:ea typeface="Calibri"/>
                          <a:cs typeface="Times New Roman"/>
                        </a:rPr>
                        <a:t>either </a:t>
                      </a:r>
                      <a:r>
                        <a:rPr lang="en-US" sz="1000" dirty="0">
                          <a:latin typeface="Calibri"/>
                          <a:ea typeface="Calibri"/>
                          <a:cs typeface="Times New Roman"/>
                        </a:rPr>
                        <a:t>operand.</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XOR Operator copies the bit if it is set in one operand but not both.</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Ones Complement Operator is unary and has the effect of 'flipping' bits.</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nSpc>
                          <a:spcPct val="115000"/>
                        </a:lnSpc>
                        <a:spcBef>
                          <a:spcPts val="0"/>
                        </a:spcBef>
                        <a:spcAft>
                          <a:spcPts val="0"/>
                        </a:spcAft>
                      </a:pPr>
                      <a:r>
                        <a:rPr lang="en-US" sz="1000" dirty="0">
                          <a:latin typeface="Calibri"/>
                          <a:ea typeface="Calibri"/>
                          <a:cs typeface="Times New Roman"/>
                        </a:rPr>
                        <a:t>&lt;&lt; </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Left Shift Operator. The left operands value is moved left by the number of bits specified by the right operand.</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nSpc>
                          <a:spcPct val="115000"/>
                        </a:lnSpc>
                        <a:spcBef>
                          <a:spcPts val="0"/>
                        </a:spcBef>
                        <a:spcAft>
                          <a:spcPts val="0"/>
                        </a:spcAft>
                      </a:pPr>
                      <a:r>
                        <a:rPr lang="en-US" sz="1000" dirty="0">
                          <a:latin typeface="Calibri"/>
                          <a:ea typeface="Calibri"/>
                          <a:cs typeface="Times New Roman"/>
                        </a:rPr>
                        <a:t>&gt;&gt; </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Right Shift Operator. The left operands value is moved right by the number of bits specified by the right operand.</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lnSpc>
                          <a:spcPct val="115000"/>
                        </a:lnSpc>
                        <a:spcBef>
                          <a:spcPts val="0"/>
                        </a:spcBef>
                        <a:spcAft>
                          <a:spcPts val="0"/>
                        </a:spcAft>
                      </a:pPr>
                      <a:r>
                        <a:rPr lang="en-US" sz="1000" dirty="0">
                          <a:latin typeface="Calibri"/>
                          <a:ea typeface="Calibri"/>
                          <a:cs typeface="Times New Roman"/>
                        </a:rPr>
                        <a:t>&gt;&gt;&gt; </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Shift right zero fill operator. The left operands value is moved right by the number of bits specified by the right operand and shifted values are filled up with zeros.</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5.4.3-Operators </a:t>
            </a:r>
            <a:r>
              <a:rPr lang="en-US" sz="2500" b="1" kern="1200" dirty="0">
                <a:solidFill>
                  <a:schemeClr val="tx2"/>
                </a:solidFill>
                <a:latin typeface="+mj-lt"/>
                <a:ea typeface="+mj-ea"/>
                <a:cs typeface="+mj-cs"/>
              </a:rPr>
              <a:t>in Java</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8131" name="Rectangle 3"/>
          <p:cNvSpPr>
            <a:spLocks noChangeArrowheads="1"/>
          </p:cNvSpPr>
          <p:nvPr/>
        </p:nvSpPr>
        <p:spPr bwMode="auto">
          <a:xfrm>
            <a:off x="0" y="609600"/>
            <a:ext cx="8991600" cy="16158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6-Ternary operator-</a:t>
            </a:r>
            <a:r>
              <a:rPr lang="en-US" sz="1100" dirty="0" smtClean="0"/>
              <a:t>If any operator is used on three operands or variable is known as ternary operator. It can be represented with " ?:</a:t>
            </a:r>
          </a:p>
          <a:p>
            <a:r>
              <a:rPr lang="en-US" sz="1100" dirty="0" smtClean="0"/>
              <a:t>The ternary operator "?:" earns its name because it's the only operator to take three </a:t>
            </a:r>
            <a:r>
              <a:rPr lang="en-US" sz="1100" dirty="0" smtClean="0">
                <a:hlinkClick r:id="rId3"/>
              </a:rPr>
              <a:t>operands</a:t>
            </a:r>
            <a:r>
              <a:rPr lang="en-US" sz="1100" dirty="0" smtClean="0"/>
              <a:t>. It is a </a:t>
            </a:r>
            <a:r>
              <a:rPr lang="en-US" sz="1100" dirty="0" smtClean="0">
                <a:hlinkClick r:id="rId4"/>
              </a:rPr>
              <a:t>conditional operator</a:t>
            </a:r>
            <a:r>
              <a:rPr lang="en-US" sz="1100" dirty="0" smtClean="0"/>
              <a:t> that provides a shorter syntax for the if..then..else statement. The first operand is a </a:t>
            </a:r>
            <a:r>
              <a:rPr lang="en-US" sz="1100" dirty="0" smtClean="0">
                <a:hlinkClick r:id="rId5"/>
              </a:rPr>
              <a:t>boolean expression</a:t>
            </a:r>
            <a:r>
              <a:rPr lang="en-US" sz="1100" dirty="0" smtClean="0"/>
              <a:t>; if the expression is true then the value of the second operand is returned otherwise the value of the third operand is returned:</a:t>
            </a:r>
          </a:p>
          <a:p>
            <a:pPr algn="ctr"/>
            <a:r>
              <a:rPr lang="en-US" sz="1100" b="1" dirty="0" smtClean="0"/>
              <a:t>boolean expression ? value1 : value2</a:t>
            </a:r>
          </a:p>
          <a:p>
            <a:r>
              <a:rPr lang="en-US" sz="1100" dirty="0" smtClean="0"/>
              <a:t>The first operand in java ternary operator should be a boolean or a statement with boolean result. If the first operand is </a:t>
            </a:r>
            <a:r>
              <a:rPr lang="en-US" sz="1100" b="1" dirty="0" smtClean="0"/>
              <a:t>true</a:t>
            </a:r>
            <a:r>
              <a:rPr lang="en-US" sz="1100" dirty="0" smtClean="0"/>
              <a:t> then java ternary operator returns second operand else it returns third operand.</a:t>
            </a:r>
          </a:p>
          <a:p>
            <a:r>
              <a:rPr lang="en-US" sz="1100" dirty="0" smtClean="0"/>
              <a:t>Syntax of java ternary operator is-   </a:t>
            </a:r>
            <a:r>
              <a:rPr lang="en-US" sz="1100" b="1" dirty="0" smtClean="0"/>
              <a:t>result = testStatement ? value1 : value2;</a:t>
            </a:r>
          </a:p>
          <a:p>
            <a:r>
              <a:rPr lang="en-US" sz="1100" dirty="0" smtClean="0"/>
              <a:t>If testStatement is true then value1 is assigned to result variable else value2 is assigned to result variable.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1202" name="Object 2"/>
          <p:cNvGraphicFramePr>
            <a:graphicFrameLocks noChangeAspect="1"/>
          </p:cNvGraphicFramePr>
          <p:nvPr/>
        </p:nvGraphicFramePr>
        <p:xfrm>
          <a:off x="1143000" y="2667000"/>
          <a:ext cx="1092200" cy="685800"/>
        </p:xfrm>
        <a:graphic>
          <a:graphicData uri="http://schemas.openxmlformats.org/presentationml/2006/ole">
            <mc:AlternateContent xmlns:mc="http://schemas.openxmlformats.org/markup-compatibility/2006">
              <mc:Choice xmlns:v="urn:schemas-microsoft-com:vml" Requires="v">
                <p:oleObj spid="_x0000_s196615" name="Packager Shell Object" showAsIcon="1" r:id="rId6" imgW="1092960" imgH="685080" progId="Package">
                  <p:embed/>
                </p:oleObj>
              </mc:Choice>
              <mc:Fallback>
                <p:oleObj name="Packager Shell Object" showAsIcon="1" r:id="rId6" imgW="1092960" imgH="685080" progId="Package">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667000"/>
                        <a:ext cx="1092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3"/>
          <p:cNvSpPr>
            <a:spLocks noChangeArrowheads="1"/>
          </p:cNvSpPr>
          <p:nvPr/>
        </p:nvSpPr>
        <p:spPr bwMode="auto">
          <a:xfrm>
            <a:off x="228600" y="2286000"/>
            <a:ext cx="2895600" cy="12772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kumimoji="0" lang="en-US" sz="1100" b="1" i="0" u="sng" strike="noStrike" cap="none" normalizeH="0" baseline="0" dirty="0" smtClean="0">
                <a:ln>
                  <a:noFill/>
                </a:ln>
                <a:solidFill>
                  <a:schemeClr val="tx1"/>
                </a:solidFill>
                <a:effectLst/>
                <a:latin typeface="Arial" pitchFamily="34" charset="0"/>
                <a:cs typeface="Arial" pitchFamily="34" charset="0"/>
              </a:rPr>
              <a:t>Example:-5.1 – For</a:t>
            </a:r>
            <a:r>
              <a:rPr kumimoji="0" lang="en-US" sz="1100" b="1" i="0" u="sng" strike="noStrike" cap="none" normalizeH="0" dirty="0" smtClean="0">
                <a:ln>
                  <a:noFill/>
                </a:ln>
                <a:solidFill>
                  <a:schemeClr val="tx1"/>
                </a:solidFill>
                <a:effectLst/>
                <a:latin typeface="Arial" pitchFamily="34" charset="0"/>
                <a:cs typeface="Arial" pitchFamily="34" charset="0"/>
              </a:rPr>
              <a:t> Operators</a:t>
            </a:r>
          </a:p>
          <a:p>
            <a:endParaRPr lang="en-US" sz="1100" b="1" u="sng" dirty="0" smtClean="0">
              <a:latin typeface="Arial" pitchFamily="34" charset="0"/>
              <a:cs typeface="Arial" pitchFamily="34" charset="0"/>
            </a:endParaRPr>
          </a:p>
          <a:p>
            <a:endParaRPr kumimoji="0" lang="en-US" sz="1100" b="1" i="0" u="sng" strike="noStrike" cap="none" normalizeH="0" dirty="0" smtClean="0">
              <a:ln>
                <a:noFill/>
              </a:ln>
              <a:solidFill>
                <a:schemeClr val="tx1"/>
              </a:solidFill>
              <a:effectLst/>
              <a:latin typeface="Arial" pitchFamily="34" charset="0"/>
              <a:cs typeface="Arial" pitchFamily="34" charset="0"/>
            </a:endParaRPr>
          </a:p>
          <a:p>
            <a:endParaRPr kumimoji="0" lang="en-US" sz="1100" b="1" i="0" u="sng" strike="noStrike" cap="none" normalizeH="0" dirty="0" smtClean="0">
              <a:ln>
                <a:noFill/>
              </a:ln>
              <a:solidFill>
                <a:schemeClr val="tx1"/>
              </a:solidFill>
              <a:effectLst/>
              <a:latin typeface="Arial" pitchFamily="34" charset="0"/>
              <a:cs typeface="Arial" pitchFamily="34" charset="0"/>
            </a:endParaRPr>
          </a:p>
          <a:p>
            <a:endParaRPr lang="en-US" sz="1100" b="1" u="sng" baseline="0" dirty="0" smtClean="0">
              <a:latin typeface="Arial" pitchFamily="34" charset="0"/>
              <a:cs typeface="Arial" pitchFamily="34" charset="0"/>
            </a:endParaRPr>
          </a:p>
          <a:p>
            <a:endParaRPr kumimoji="0" lang="en-US" sz="1100" b="1" i="0" u="sng" strike="noStrike" cap="none" normalizeH="0" dirty="0" smtClean="0">
              <a:ln>
                <a:noFill/>
              </a:ln>
              <a:solidFill>
                <a:schemeClr val="tx1"/>
              </a:solidFill>
              <a:effectLst/>
              <a:latin typeface="Arial" pitchFamily="34" charset="0"/>
              <a:cs typeface="Arial" pitchFamily="34" charset="0"/>
            </a:endParaRPr>
          </a:p>
          <a:p>
            <a:endParaRPr kumimoji="0" lang="en-US" sz="1100" b="1" i="0" u="sng"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5.5.1-Modifier in Java</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381000"/>
            <a:ext cx="8839200" cy="4154984"/>
          </a:xfrm>
          <a:prstGeom prst="rect">
            <a:avLst/>
          </a:prstGeom>
        </p:spPr>
        <p:txBody>
          <a:bodyPr wrap="square">
            <a:spAutoFit/>
          </a:bodyPr>
          <a:lstStyle/>
          <a:p>
            <a:r>
              <a:rPr lang="en-US" sz="1100" dirty="0" smtClean="0"/>
              <a:t>Modifiers are keywords that are added to change meaning of a definition. In Java, modifiers are categorized into two types,</a:t>
            </a:r>
          </a:p>
          <a:p>
            <a:r>
              <a:rPr lang="en-US" sz="1100" b="1" dirty="0" smtClean="0"/>
              <a:t>1-Access control modifier</a:t>
            </a:r>
          </a:p>
          <a:p>
            <a:r>
              <a:rPr lang="en-US" sz="1100" b="1" dirty="0" smtClean="0"/>
              <a:t>2-Non Access Modifier</a:t>
            </a:r>
          </a:p>
          <a:p>
            <a:endParaRPr lang="en-US" sz="1100" b="1" dirty="0" smtClean="0"/>
          </a:p>
          <a:p>
            <a:r>
              <a:rPr lang="en-US" sz="1100" b="1" u="sng" dirty="0" smtClean="0"/>
              <a:t>1- Access Modifiers in Java</a:t>
            </a:r>
          </a:p>
          <a:p>
            <a:r>
              <a:rPr lang="en-US" sz="1100" dirty="0" smtClean="0"/>
              <a:t>Access modifiers are used to control the accessibility to classes, interfaces, fields, constructors and methods. In other words, we can use access modifiers to protect data and behaviors from the outside world. At a high level, access modifiers facilitate the encapsulation feature in Object-Oriented Programming.</a:t>
            </a:r>
          </a:p>
          <a:p>
            <a:r>
              <a:rPr lang="en-US" sz="1100" dirty="0" smtClean="0"/>
              <a:t>They are the core, fundamental and important concepts in Java which you have to grasp a deep understanding in order to write code properly, efficiently, securely an professionally.</a:t>
            </a:r>
          </a:p>
          <a:p>
            <a:endParaRPr lang="en-US" sz="1100" b="1" u="sng" dirty="0" smtClean="0"/>
          </a:p>
          <a:p>
            <a:pPr fontAlgn="base"/>
            <a:r>
              <a:rPr lang="en-US" sz="1100" dirty="0" smtClean="0"/>
              <a:t>As the name suggests access modifiers in Java helps to restrict the scope of a class, constructor , variable , method or data member. There are four types of access modifiers available in java:</a:t>
            </a:r>
          </a:p>
          <a:p>
            <a:pPr marL="228600" indent="-228600" fontAlgn="base">
              <a:buFont typeface="+mj-lt"/>
              <a:buAutoNum type="arabicPeriod"/>
            </a:pPr>
            <a:r>
              <a:rPr lang="en-US" sz="1100" b="1" u="sng" dirty="0" smtClean="0"/>
              <a:t>Default</a:t>
            </a:r>
            <a:r>
              <a:rPr lang="en-US" sz="1100" dirty="0" smtClean="0"/>
              <a:t> – No keyword required/  When no access modifier is specified for a class , method or data member – It is said to be having the </a:t>
            </a:r>
            <a:r>
              <a:rPr lang="en-US" sz="1100" b="1" dirty="0" smtClean="0"/>
              <a:t>default</a:t>
            </a:r>
            <a:r>
              <a:rPr lang="en-US" sz="1100" dirty="0" smtClean="0"/>
              <a:t> access modifier by default.</a:t>
            </a:r>
          </a:p>
          <a:p>
            <a:pPr marL="228600" indent="-228600" fontAlgn="base"/>
            <a:r>
              <a:rPr lang="en-US" sz="1100" b="1" dirty="0" smtClean="0"/>
              <a:t>		Ex- void display()</a:t>
            </a:r>
          </a:p>
          <a:p>
            <a:pPr marL="228600" indent="-228600" fontAlgn="base"/>
            <a:r>
              <a:rPr lang="en-US" sz="1100" b="1" dirty="0" smtClean="0"/>
              <a:t>2-	</a:t>
            </a:r>
            <a:r>
              <a:rPr lang="en-US" sz="1100" b="1" u="sng" dirty="0" smtClean="0"/>
              <a:t>Private-</a:t>
            </a:r>
            <a:r>
              <a:rPr lang="en-US" sz="1100" u="sng" dirty="0" smtClean="0"/>
              <a:t> </a:t>
            </a:r>
            <a:r>
              <a:rPr lang="en-US" sz="1100" dirty="0" smtClean="0"/>
              <a:t>The methods or data members declared as private are accessible only </a:t>
            </a:r>
            <a:r>
              <a:rPr lang="en-US" sz="1100" b="1" dirty="0" smtClean="0"/>
              <a:t>within the class</a:t>
            </a:r>
            <a:r>
              <a:rPr lang="en-US" sz="1100" dirty="0" smtClean="0"/>
              <a:t> in which they are declared.</a:t>
            </a:r>
          </a:p>
          <a:p>
            <a:pPr marL="228600" indent="-228600" fontAlgn="base"/>
            <a:r>
              <a:rPr lang="en-US" sz="1100" dirty="0" smtClean="0"/>
              <a:t>		</a:t>
            </a:r>
            <a:r>
              <a:rPr lang="en-US" sz="1100" b="1" dirty="0" smtClean="0"/>
              <a:t>Ex-private void display()</a:t>
            </a:r>
          </a:p>
          <a:p>
            <a:pPr marL="228600" indent="-228600" fontAlgn="base"/>
            <a:r>
              <a:rPr lang="en-US" sz="1100" dirty="0" smtClean="0"/>
              <a:t>3-	</a:t>
            </a:r>
            <a:r>
              <a:rPr lang="en-US" sz="1100" b="1" u="sng" dirty="0" smtClean="0"/>
              <a:t>Protected</a:t>
            </a:r>
            <a:r>
              <a:rPr lang="en-US" sz="1100" dirty="0" smtClean="0"/>
              <a:t>- The methods or data members declared as protected are accessible within same package or sub classes in different package.</a:t>
            </a:r>
          </a:p>
          <a:p>
            <a:pPr marL="228600" indent="-228600" fontAlgn="base"/>
            <a:r>
              <a:rPr lang="en-US" sz="1100" dirty="0" smtClean="0"/>
              <a:t>		</a:t>
            </a:r>
            <a:r>
              <a:rPr lang="en-US" sz="1100" b="1" dirty="0" smtClean="0"/>
              <a:t>Ex- protected void display()</a:t>
            </a:r>
          </a:p>
          <a:p>
            <a:pPr marL="228600" indent="-228600" fontAlgn="base"/>
            <a:r>
              <a:rPr lang="en-US" sz="1100" dirty="0" smtClean="0"/>
              <a:t>4-	</a:t>
            </a:r>
            <a:r>
              <a:rPr lang="en-US" sz="1100" b="1" u="sng" dirty="0" smtClean="0"/>
              <a:t>Public- </a:t>
            </a:r>
            <a:r>
              <a:rPr lang="en-US" sz="1100" dirty="0" smtClean="0"/>
              <a:t>The public access modifier has the </a:t>
            </a:r>
            <a:r>
              <a:rPr lang="en-US" sz="1100" b="1" dirty="0" smtClean="0"/>
              <a:t>widest scope</a:t>
            </a:r>
            <a:r>
              <a:rPr lang="en-US" sz="1100" dirty="0" smtClean="0"/>
              <a:t> among all other access modifiers. Classes, methods or data members which are declared as public are </a:t>
            </a:r>
            <a:r>
              <a:rPr lang="en-US" sz="1100" b="1" dirty="0" smtClean="0"/>
              <a:t>accessible from every where</a:t>
            </a:r>
            <a:r>
              <a:rPr lang="en-US" sz="1100" dirty="0" smtClean="0"/>
              <a:t> in the program. There is no restriction on the scope of a public data members.</a:t>
            </a:r>
          </a:p>
          <a:p>
            <a:pPr marL="228600" indent="-228600" fontAlgn="base"/>
            <a:r>
              <a:rPr lang="en-US" sz="1100" dirty="0" smtClean="0"/>
              <a:t>		</a:t>
            </a:r>
            <a:r>
              <a:rPr lang="en-US" sz="1100" b="1" dirty="0" smtClean="0"/>
              <a:t>Ex-public void display()</a:t>
            </a:r>
          </a:p>
          <a:p>
            <a:pPr marL="228600" indent="-228600" fontAlgn="base">
              <a:buFont typeface="+mj-lt"/>
              <a:buAutoNum type="arabicPeriod"/>
            </a:pPr>
            <a:endParaRPr lang="en-US" sz="1100" dirty="0"/>
          </a:p>
        </p:txBody>
      </p:sp>
      <p:pic>
        <p:nvPicPr>
          <p:cNvPr id="98308" name="Picture 4" descr="access-modifiers-in-java"/>
          <p:cNvPicPr>
            <a:picLocks noChangeAspect="1" noChangeArrowheads="1"/>
          </p:cNvPicPr>
          <p:nvPr/>
        </p:nvPicPr>
        <p:blipFill>
          <a:blip r:embed="rId2" cstate="print"/>
          <a:srcRect/>
          <a:stretch>
            <a:fillRect/>
          </a:stretch>
        </p:blipFill>
        <p:spPr bwMode="auto">
          <a:xfrm>
            <a:off x="228600" y="4419600"/>
            <a:ext cx="4114800" cy="2286000"/>
          </a:xfrm>
          <a:prstGeom prst="rect">
            <a:avLst/>
          </a:prstGeom>
          <a:noFill/>
        </p:spPr>
      </p:pic>
      <p:pic>
        <p:nvPicPr>
          <p:cNvPr id="98310" name="Picture 6" descr="Access modifier in java"/>
          <p:cNvPicPr>
            <a:picLocks noChangeAspect="1" noChangeArrowheads="1"/>
          </p:cNvPicPr>
          <p:nvPr/>
        </p:nvPicPr>
        <p:blipFill>
          <a:blip r:embed="rId3" cstate="print"/>
          <a:srcRect/>
          <a:stretch>
            <a:fillRect/>
          </a:stretch>
        </p:blipFill>
        <p:spPr bwMode="auto">
          <a:xfrm>
            <a:off x="4800600" y="4343400"/>
            <a:ext cx="3962400" cy="25146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5.5.2-Modifier in Java</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152400" y="609601"/>
            <a:ext cx="8686800" cy="4154984"/>
          </a:xfrm>
          <a:prstGeom prst="rect">
            <a:avLst/>
          </a:prstGeom>
        </p:spPr>
        <p:txBody>
          <a:bodyPr wrap="square">
            <a:spAutoFit/>
          </a:bodyPr>
          <a:lstStyle/>
          <a:p>
            <a:r>
              <a:rPr lang="en-US" sz="1100" b="1" u="sng" dirty="0" smtClean="0"/>
              <a:t>2-Non Access Modifier</a:t>
            </a:r>
          </a:p>
          <a:p>
            <a:pPr fontAlgn="base"/>
            <a:r>
              <a:rPr lang="en-US" sz="1100" dirty="0" smtClean="0"/>
              <a:t>Java provides some other modifiers to provide the functionalities other than the visibility. These modifiers are called </a:t>
            </a:r>
            <a:r>
              <a:rPr lang="en-US" sz="1100" b="1" dirty="0" smtClean="0"/>
              <a:t>Non-Access Modifiers</a:t>
            </a:r>
            <a:r>
              <a:rPr lang="en-US" sz="1100" dirty="0" smtClean="0"/>
              <a:t>. There are many non-access modifiers available in java. Each modifier have their own functionality. Some of the most used non-access modifiers are listed below.</a:t>
            </a:r>
          </a:p>
          <a:p>
            <a:pPr fontAlgn="base"/>
            <a:endParaRPr lang="en-US" sz="1100" dirty="0" smtClean="0"/>
          </a:p>
          <a:p>
            <a:pPr fontAlgn="base"/>
            <a:r>
              <a:rPr lang="en-US" sz="1100" b="1" u="sng" dirty="0" smtClean="0"/>
              <a:t>1-</a:t>
            </a:r>
            <a:r>
              <a:rPr lang="en-US" sz="1100" b="1" dirty="0" smtClean="0"/>
              <a:t>static</a:t>
            </a:r>
            <a:r>
              <a:rPr lang="en-US" sz="1100" dirty="0" smtClean="0"/>
              <a:t> : The members which are declared as static are common to all instances of a class. Static members are class level members which are stored in the class memory. </a:t>
            </a:r>
          </a:p>
          <a:p>
            <a:pPr fontAlgn="base"/>
            <a:endParaRPr lang="en-US" sz="1100" dirty="0" smtClean="0"/>
          </a:p>
          <a:p>
            <a:pPr fontAlgn="base"/>
            <a:r>
              <a:rPr lang="en-US" sz="1100" b="1" u="sng" dirty="0" smtClean="0"/>
              <a:t>2-</a:t>
            </a:r>
            <a:r>
              <a:rPr lang="en-US" sz="1100" b="1" dirty="0" smtClean="0"/>
              <a:t>final</a:t>
            </a:r>
            <a:r>
              <a:rPr lang="en-US" sz="1100" dirty="0" smtClean="0"/>
              <a:t> : This modifier is used to restrict the further modification of a variable or a method or a class. The value of a variable which is declared as final can’t be modified once it gets a value. A final method can not be overridden in the sub class and you can not create a sub class to a final class. </a:t>
            </a:r>
          </a:p>
          <a:p>
            <a:pPr fontAlgn="base"/>
            <a:endParaRPr lang="en-US" sz="1100" dirty="0" smtClean="0"/>
          </a:p>
          <a:p>
            <a:pPr fontAlgn="base"/>
            <a:r>
              <a:rPr lang="en-US" sz="1100" b="1" u="sng" dirty="0" smtClean="0"/>
              <a:t>3-</a:t>
            </a:r>
            <a:r>
              <a:rPr lang="en-US" sz="1100" b="1" dirty="0" smtClean="0"/>
              <a:t>abstract</a:t>
            </a:r>
            <a:r>
              <a:rPr lang="en-US" sz="1100" dirty="0" smtClean="0"/>
              <a:t> : This modifier can be used either with a class or with a method. You can not apply this modifier to variable and constructor. A method which is declared as abstract must be modified in the sub class. You can’t instantiate a class which is declared as abstract. </a:t>
            </a:r>
          </a:p>
          <a:p>
            <a:pPr fontAlgn="base"/>
            <a:endParaRPr lang="en-US" sz="1100" dirty="0" smtClean="0"/>
          </a:p>
          <a:p>
            <a:pPr fontAlgn="base"/>
            <a:r>
              <a:rPr lang="en-US" sz="1100" b="1" u="sng" dirty="0" smtClean="0"/>
              <a:t>4-</a:t>
            </a:r>
            <a:r>
              <a:rPr lang="en-US" sz="1100" b="1" dirty="0" smtClean="0"/>
              <a:t>synchronized</a:t>
            </a:r>
            <a:r>
              <a:rPr lang="en-US" sz="1100" dirty="0" smtClean="0"/>
              <a:t> : This modifier is used to control the access of a particular method or a block by multiple threads. Only one thread can enter into a method or a block which is declared as synchronized. </a:t>
            </a:r>
          </a:p>
          <a:p>
            <a:pPr fontAlgn="base"/>
            <a:endParaRPr lang="en-US" sz="1100" dirty="0" smtClean="0"/>
          </a:p>
          <a:p>
            <a:pPr fontAlgn="base"/>
            <a:r>
              <a:rPr lang="en-US" sz="1100" b="1" u="sng" dirty="0" smtClean="0"/>
              <a:t>5-</a:t>
            </a:r>
            <a:r>
              <a:rPr lang="en-US" sz="1100" b="1" dirty="0" smtClean="0"/>
              <a:t>volatile</a:t>
            </a:r>
            <a:r>
              <a:rPr lang="en-US" sz="1100" dirty="0" smtClean="0"/>
              <a:t> : volatile modifier is used in multi threaded programming. If you declare a field as volatile it will be signal to the threads that it’s value must be read from the main memory rather then their own stack. Because volatile field is common to all threads and it will be updated frequently by multiple threads.</a:t>
            </a:r>
          </a:p>
          <a:p>
            <a:pPr fontAlgn="base"/>
            <a:endParaRPr lang="en-US" sz="1100" dirty="0" smtClean="0"/>
          </a:p>
          <a:p>
            <a:pPr fontAlgn="base"/>
            <a:r>
              <a:rPr lang="en-US" sz="1100" b="1" dirty="0" smtClean="0"/>
              <a:t>6-strictfp</a:t>
            </a:r>
            <a:r>
              <a:rPr lang="en-US" sz="1100" dirty="0" smtClean="0"/>
              <a:t> : This modifier is used for floating-point calculations. This keyword ensures that you will get same floating point presentation on every platform. This modifier makes floating point variable more consistent across multiple platforms.</a:t>
            </a:r>
            <a:endParaRPr lang="en-US" sz="1100" b="1" u="sng" dirty="0" smtClean="0"/>
          </a:p>
        </p:txBody>
      </p:sp>
      <p:pic>
        <p:nvPicPr>
          <p:cNvPr id="99330" name="Picture 2" descr="access and non-access modifiers in java"/>
          <p:cNvPicPr>
            <a:picLocks noChangeAspect="1" noChangeArrowheads="1"/>
          </p:cNvPicPr>
          <p:nvPr/>
        </p:nvPicPr>
        <p:blipFill>
          <a:blip r:embed="rId2" cstate="print"/>
          <a:srcRect/>
          <a:stretch>
            <a:fillRect/>
          </a:stretch>
        </p:blipFill>
        <p:spPr bwMode="auto">
          <a:xfrm>
            <a:off x="990600" y="4953000"/>
            <a:ext cx="6267450" cy="1647826"/>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5.6-Decision Making Statement (If, Else, Switch)</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152400" y="533400"/>
            <a:ext cx="8686800" cy="6017032"/>
          </a:xfrm>
          <a:prstGeom prst="rect">
            <a:avLst/>
          </a:prstGeom>
        </p:spPr>
        <p:txBody>
          <a:bodyPr wrap="square">
            <a:spAutoFit/>
          </a:bodyPr>
          <a:lstStyle/>
          <a:p>
            <a:r>
              <a:rPr lang="en-US" sz="1100" b="1" u="sng" dirty="0" smtClean="0"/>
              <a:t>Decision making statement</a:t>
            </a:r>
            <a:r>
              <a:rPr lang="en-US" sz="1100" dirty="0" smtClean="0"/>
              <a:t> statements is also called selection statement. That is depending on the condition block need to be executed or not which is decided by condition. If the condition is "true" statement block will be executed, if condition is "false" then statement block will not be executed. In java there are three types of decision making statement.</a:t>
            </a:r>
          </a:p>
          <a:p>
            <a:pPr marL="228600" indent="-228600">
              <a:buFont typeface="+mj-lt"/>
              <a:buAutoNum type="arabicPeriod"/>
            </a:pPr>
            <a:r>
              <a:rPr lang="en-US" sz="1100" b="1" u="sng" dirty="0" smtClean="0"/>
              <a:t>If </a:t>
            </a:r>
            <a:r>
              <a:rPr lang="en-US" sz="1100" dirty="0" smtClean="0"/>
              <a:t>- if-then is most basic statement of Decision making statement. It tells to program to execute a certain part of code only if particular condition is true.</a:t>
            </a:r>
          </a:p>
          <a:p>
            <a:pPr lvl="2"/>
            <a:r>
              <a:rPr lang="en-US" sz="1100" dirty="0" smtClean="0"/>
              <a:t> </a:t>
            </a:r>
            <a:r>
              <a:rPr lang="en-US" sz="1100" b="1" u="sng" dirty="0" smtClean="0"/>
              <a:t>Syntax</a:t>
            </a:r>
            <a:endParaRPr lang="en-US" sz="1100" dirty="0" smtClean="0"/>
          </a:p>
          <a:p>
            <a:pPr lvl="2"/>
            <a:r>
              <a:rPr lang="en-US" sz="1100" dirty="0" smtClean="0"/>
              <a:t>if(condition)</a:t>
            </a:r>
          </a:p>
          <a:p>
            <a:pPr lvl="2"/>
            <a:r>
              <a:rPr lang="en-US" sz="1100" dirty="0" smtClean="0"/>
              <a:t> {</a:t>
            </a:r>
          </a:p>
          <a:p>
            <a:pPr lvl="2"/>
            <a:r>
              <a:rPr lang="en-US" sz="1100" dirty="0" smtClean="0"/>
              <a:t>   Statement(s)</a:t>
            </a:r>
          </a:p>
          <a:p>
            <a:pPr lvl="2"/>
            <a:r>
              <a:rPr lang="en-US" sz="1100" dirty="0" smtClean="0"/>
              <a:t> }</a:t>
            </a:r>
          </a:p>
          <a:p>
            <a:pPr marL="685800" lvl="1" indent="-228600">
              <a:buFont typeface="+mj-lt"/>
              <a:buAutoNum type="arabicPeriod"/>
            </a:pPr>
            <a:endParaRPr lang="en-US" sz="1100" dirty="0" smtClean="0"/>
          </a:p>
          <a:p>
            <a:pPr marL="228600" indent="-228600"/>
            <a:r>
              <a:rPr lang="en-US" sz="1100" dirty="0" smtClean="0"/>
              <a:t>2-	</a:t>
            </a:r>
            <a:r>
              <a:rPr lang="en-US" sz="1100" b="1" u="sng" dirty="0" smtClean="0"/>
              <a:t>if-else </a:t>
            </a:r>
            <a:r>
              <a:rPr lang="en-US" sz="1100" dirty="0" smtClean="0"/>
              <a:t>- In general it can be used to execute one block of statement among two blocks, in java language </a:t>
            </a:r>
            <a:r>
              <a:rPr lang="en-US" sz="1100" b="1" dirty="0" smtClean="0"/>
              <a:t>if</a:t>
            </a:r>
            <a:r>
              <a:rPr lang="en-US" sz="1100" dirty="0" smtClean="0"/>
              <a:t> and </a:t>
            </a:r>
            <a:r>
              <a:rPr lang="en-US" sz="1100" b="1" dirty="0" smtClean="0"/>
              <a:t>else</a:t>
            </a:r>
            <a:r>
              <a:rPr lang="en-US" sz="1100" dirty="0" smtClean="0"/>
              <a:t> are the keyword in java.</a:t>
            </a:r>
          </a:p>
          <a:p>
            <a:r>
              <a:rPr lang="en-US" sz="1100" dirty="0" smtClean="0"/>
              <a:t>	</a:t>
            </a:r>
            <a:r>
              <a:rPr lang="en-US" sz="1100" b="1" u="sng" dirty="0" smtClean="0"/>
              <a:t> Syntax</a:t>
            </a:r>
            <a:r>
              <a:rPr lang="en-US" sz="1100" dirty="0" smtClean="0"/>
              <a:t> </a:t>
            </a:r>
          </a:p>
          <a:p>
            <a:pPr lvl="3"/>
            <a:r>
              <a:rPr lang="en-US" sz="1100" dirty="0" smtClean="0"/>
              <a:t>if(condition)</a:t>
            </a:r>
          </a:p>
          <a:p>
            <a:pPr lvl="3"/>
            <a:r>
              <a:rPr lang="en-US" sz="1100" dirty="0" smtClean="0"/>
              <a:t> {</a:t>
            </a:r>
          </a:p>
          <a:p>
            <a:pPr lvl="3"/>
            <a:r>
              <a:rPr lang="en-US" sz="1100" dirty="0" smtClean="0"/>
              <a:t>  Statement(s)</a:t>
            </a:r>
          </a:p>
          <a:p>
            <a:pPr lvl="3"/>
            <a:r>
              <a:rPr lang="en-US" sz="1100" dirty="0" smtClean="0"/>
              <a:t> }</a:t>
            </a:r>
          </a:p>
          <a:p>
            <a:pPr lvl="3"/>
            <a:r>
              <a:rPr lang="en-US" sz="1100" dirty="0" smtClean="0"/>
              <a:t> else</a:t>
            </a:r>
          </a:p>
          <a:p>
            <a:pPr lvl="3"/>
            <a:r>
              <a:rPr lang="en-US" sz="1100" dirty="0" smtClean="0"/>
              <a:t> {</a:t>
            </a:r>
          </a:p>
          <a:p>
            <a:pPr lvl="3"/>
            <a:r>
              <a:rPr lang="en-US" sz="1100" dirty="0" smtClean="0"/>
              <a:t>  Statement(s)</a:t>
            </a:r>
          </a:p>
          <a:p>
            <a:pPr lvl="3"/>
            <a:r>
              <a:rPr lang="en-US" sz="1100" dirty="0" smtClean="0"/>
              <a:t> }</a:t>
            </a:r>
          </a:p>
          <a:p>
            <a:r>
              <a:rPr lang="en-US" sz="1100" b="1" u="sng" dirty="0" smtClean="0"/>
              <a:t>3- Switch-</a:t>
            </a:r>
            <a:r>
              <a:rPr lang="en-US" sz="1100" dirty="0" smtClean="0"/>
              <a:t> The </a:t>
            </a:r>
            <a:r>
              <a:rPr lang="en-US" sz="1100" b="1" dirty="0" smtClean="0"/>
              <a:t>switch</a:t>
            </a:r>
            <a:r>
              <a:rPr lang="en-US" sz="1100" dirty="0" smtClean="0"/>
              <a:t> statement in java language is used to execute the code from multiple conditions or case. It is same like if else-if ladder statement. A switch statement work with byte, short, char and </a:t>
            </a:r>
            <a:r>
              <a:rPr lang="en-US" sz="1100" dirty="0" err="1" smtClean="0"/>
              <a:t>int</a:t>
            </a:r>
            <a:r>
              <a:rPr lang="en-US" sz="1100" dirty="0" smtClean="0"/>
              <a:t> primitive data type, it also works with enumerated types and </a:t>
            </a:r>
            <a:r>
              <a:rPr lang="en-US" sz="1100" dirty="0" err="1" smtClean="0"/>
              <a:t>string.</a:t>
            </a:r>
            <a:r>
              <a:rPr lang="en-US" sz="1100" b="1" u="sng" dirty="0" err="1" smtClean="0"/>
              <a:t>Syntax</a:t>
            </a:r>
            <a:endParaRPr lang="en-US" sz="1100" dirty="0" smtClean="0"/>
          </a:p>
          <a:p>
            <a:pPr lvl="1"/>
            <a:r>
              <a:rPr lang="en-US" sz="1100" dirty="0" smtClean="0"/>
              <a:t>switch(expression/variable)</a:t>
            </a:r>
          </a:p>
          <a:p>
            <a:pPr lvl="1"/>
            <a:r>
              <a:rPr lang="en-US" sz="1100" dirty="0" smtClean="0"/>
              <a:t>{ case  value:  //statements  // any number of case statements  break;  //optional  default: //optional //statements}</a:t>
            </a:r>
          </a:p>
          <a:p>
            <a:r>
              <a:rPr lang="en-US" sz="1100" b="1" u="sng" dirty="0" smtClean="0"/>
              <a:t>Rules for apply switch statement</a:t>
            </a:r>
            <a:endParaRPr lang="en-US" sz="1100" dirty="0" smtClean="0"/>
          </a:p>
          <a:p>
            <a:r>
              <a:rPr lang="en-US" sz="1100" dirty="0" smtClean="0"/>
              <a:t>With switch statement use only byte, short, </a:t>
            </a:r>
            <a:r>
              <a:rPr lang="en-US" sz="1100" dirty="0" err="1" smtClean="0"/>
              <a:t>int</a:t>
            </a:r>
            <a:r>
              <a:rPr lang="en-US" sz="1100" dirty="0" smtClean="0"/>
              <a:t>, char data type (float data type is not allowed). You can use any number of case statements within a switch. Value for a case must be same as the variable in switch.</a:t>
            </a:r>
          </a:p>
          <a:p>
            <a:r>
              <a:rPr lang="en-US" sz="1100" dirty="0" smtClean="0"/>
              <a:t>	</a:t>
            </a:r>
          </a:p>
          <a:p>
            <a:r>
              <a:rPr lang="en-US" sz="1100" b="1" u="sng" dirty="0" smtClean="0"/>
              <a:t>Limitations of switch statement</a:t>
            </a:r>
            <a:endParaRPr lang="en-US" sz="1100" dirty="0" smtClean="0"/>
          </a:p>
          <a:p>
            <a:r>
              <a:rPr lang="en-US" sz="1100" dirty="0" smtClean="0"/>
              <a:t>Logical operators cannot be used with switch statement. For instance</a:t>
            </a:r>
          </a:p>
          <a:p>
            <a:endParaRPr lang="en-US" sz="1100" b="1" u="sng" dirty="0" smtClean="0"/>
          </a:p>
          <a:p>
            <a:r>
              <a:rPr lang="en-US" sz="1100" b="1" u="sng" dirty="0" err="1" smtClean="0"/>
              <a:t>Programe</a:t>
            </a:r>
            <a:r>
              <a:rPr lang="en-US" sz="1100" b="1" u="sng" dirty="0" smtClean="0"/>
              <a:t> Code-</a:t>
            </a:r>
          </a:p>
        </p:txBody>
      </p:sp>
      <p:graphicFrame>
        <p:nvGraphicFramePr>
          <p:cNvPr id="6" name="Object 5"/>
          <p:cNvGraphicFramePr>
            <a:graphicFrameLocks noChangeAspect="1"/>
          </p:cNvGraphicFramePr>
          <p:nvPr/>
        </p:nvGraphicFramePr>
        <p:xfrm>
          <a:off x="6199188" y="5830888"/>
          <a:ext cx="1000125" cy="454025"/>
        </p:xfrm>
        <a:graphic>
          <a:graphicData uri="http://schemas.openxmlformats.org/presentationml/2006/ole">
            <mc:AlternateContent xmlns:mc="http://schemas.openxmlformats.org/markup-compatibility/2006">
              <mc:Choice xmlns:v="urn:schemas-microsoft-com:vml" Requires="v">
                <p:oleObj spid="_x0000_s100359" name="Packager Shell Object" showAsIcon="1" r:id="rId3" imgW="1000080" imgH="454680" progId="Package">
                  <p:embed/>
                </p:oleObj>
              </mc:Choice>
              <mc:Fallback>
                <p:oleObj name="Packager Shell Object" showAsIcon="1" r:id="rId3" imgW="1000080" imgH="45468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9188" y="5830888"/>
                        <a:ext cx="1000125"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5.7.1-Java - Loop control</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152400" y="533400"/>
            <a:ext cx="8686800" cy="6017032"/>
          </a:xfrm>
          <a:prstGeom prst="rect">
            <a:avLst/>
          </a:prstGeom>
        </p:spPr>
        <p:txBody>
          <a:bodyPr wrap="square">
            <a:spAutoFit/>
          </a:bodyPr>
          <a:lstStyle/>
          <a:p>
            <a:pPr algn="ctr"/>
            <a:r>
              <a:rPr lang="en-US" sz="1100" b="1" u="sng" dirty="0" smtClean="0"/>
              <a:t>Loop</a:t>
            </a:r>
          </a:p>
          <a:p>
            <a:pPr fontAlgn="base"/>
            <a:r>
              <a:rPr lang="en-US" sz="1100" dirty="0" smtClean="0"/>
              <a:t>A </a:t>
            </a:r>
            <a:r>
              <a:rPr lang="en-US" sz="1100" b="1" dirty="0" smtClean="0"/>
              <a:t>loop</a:t>
            </a:r>
            <a:r>
              <a:rPr lang="en-US" sz="1100" dirty="0" smtClean="0"/>
              <a:t> statement allows us to execute a statement or group of statements multiple times and following is the general form of a loop statement in most of the programming languages. There may be a situation when we need to execute a block of code several number of times, and is often referred to as a loop. There are four types of loops:</a:t>
            </a:r>
          </a:p>
          <a:p>
            <a:pPr lvl="1" fontAlgn="base"/>
            <a:r>
              <a:rPr lang="en-US" sz="1100" dirty="0" smtClean="0"/>
              <a:t>1. For loop</a:t>
            </a:r>
          </a:p>
          <a:p>
            <a:pPr lvl="1" fontAlgn="base"/>
            <a:r>
              <a:rPr lang="en-US" sz="1100" dirty="0" smtClean="0"/>
              <a:t>2. For each loop</a:t>
            </a:r>
          </a:p>
          <a:p>
            <a:pPr lvl="1" fontAlgn="base"/>
            <a:r>
              <a:rPr lang="en-US" sz="1100" dirty="0" smtClean="0"/>
              <a:t>3. While loop</a:t>
            </a:r>
          </a:p>
          <a:p>
            <a:pPr lvl="1" fontAlgn="base"/>
            <a:r>
              <a:rPr lang="en-US" sz="1100" dirty="0" smtClean="0"/>
              <a:t>4. Do..While loop</a:t>
            </a:r>
          </a:p>
          <a:p>
            <a:pPr lvl="1" fontAlgn="base"/>
            <a:endParaRPr lang="en-US" sz="1100" dirty="0" smtClean="0"/>
          </a:p>
          <a:p>
            <a:r>
              <a:rPr lang="nl-NL" sz="1100" b="1" u="sng" dirty="0" smtClean="0"/>
              <a:t>1-For Loop in Java Programming –</a:t>
            </a:r>
          </a:p>
          <a:p>
            <a:pPr lvl="1">
              <a:buFont typeface="Arial" pitchFamily="34" charset="0"/>
              <a:buChar char="•"/>
            </a:pPr>
            <a:r>
              <a:rPr lang="en-US" sz="1100" dirty="0" smtClean="0"/>
              <a:t>For Loop is one of the looping statement in java programming.</a:t>
            </a:r>
          </a:p>
          <a:p>
            <a:pPr lvl="1">
              <a:buFont typeface="Arial" pitchFamily="34" charset="0"/>
              <a:buChar char="•"/>
            </a:pPr>
            <a:r>
              <a:rPr lang="en-US" sz="1100" dirty="0" smtClean="0"/>
              <a:t>For Loop is used to execute set of statements repeatedly until the condition is true.</a:t>
            </a:r>
          </a:p>
          <a:p>
            <a:pPr lvl="1">
              <a:buFont typeface="Arial" pitchFamily="34" charset="0"/>
              <a:buChar char="•"/>
            </a:pPr>
            <a:r>
              <a:rPr lang="en-US" sz="1100" dirty="0" smtClean="0"/>
              <a:t>For Loop checks the contrition and executes the set of the statements , It is loop control statement in java.</a:t>
            </a:r>
          </a:p>
          <a:p>
            <a:pPr lvl="1">
              <a:buFont typeface="Arial" pitchFamily="34" charset="0"/>
              <a:buChar char="•"/>
            </a:pPr>
            <a:r>
              <a:rPr lang="en-US" sz="1100" dirty="0" smtClean="0"/>
              <a:t>For Loop contain the following statements such as “</a:t>
            </a:r>
            <a:r>
              <a:rPr lang="en-US" sz="1100" b="1" dirty="0" smtClean="0"/>
              <a:t>Initialization</a:t>
            </a:r>
            <a:r>
              <a:rPr lang="en-US" sz="1100" dirty="0" smtClean="0"/>
              <a:t>” , “</a:t>
            </a:r>
            <a:r>
              <a:rPr lang="en-US" sz="1100" b="1" dirty="0" smtClean="0"/>
              <a:t>Condition</a:t>
            </a:r>
            <a:r>
              <a:rPr lang="en-US" sz="1100" dirty="0" smtClean="0"/>
              <a:t>” and “</a:t>
            </a:r>
            <a:r>
              <a:rPr lang="en-US" sz="1100" b="1" dirty="0" smtClean="0"/>
              <a:t>Increment/Decrement</a:t>
            </a:r>
            <a:r>
              <a:rPr lang="en-US" sz="1100" dirty="0" smtClean="0"/>
              <a:t>” statement.</a:t>
            </a:r>
          </a:p>
          <a:p>
            <a:pPr lvl="1"/>
            <a:endParaRPr lang="en-US" sz="1100" dirty="0" smtClean="0"/>
          </a:p>
          <a:p>
            <a:pPr lvl="1"/>
            <a:r>
              <a:rPr lang="en-US" sz="1100" b="1" u="sng" dirty="0" smtClean="0"/>
              <a:t>Syntax:-</a:t>
            </a:r>
          </a:p>
          <a:p>
            <a:r>
              <a:rPr lang="en-US" sz="1100" b="1" dirty="0" smtClean="0"/>
              <a:t>	for</a:t>
            </a:r>
            <a:r>
              <a:rPr lang="en-US" sz="1100" dirty="0" smtClean="0"/>
              <a:t> (initialization; condition ; increment) </a:t>
            </a:r>
          </a:p>
          <a:p>
            <a:r>
              <a:rPr lang="en-US" sz="1100" dirty="0" smtClean="0"/>
              <a:t>	{ </a:t>
            </a:r>
          </a:p>
          <a:p>
            <a:r>
              <a:rPr lang="en-US" sz="1100" dirty="0" smtClean="0"/>
              <a:t>		 Statement1 </a:t>
            </a:r>
          </a:p>
          <a:p>
            <a:r>
              <a:rPr lang="en-US" sz="1100" dirty="0" smtClean="0"/>
              <a:t>		Statement2 </a:t>
            </a:r>
          </a:p>
          <a:p>
            <a:r>
              <a:rPr lang="en-US" sz="1100" dirty="0" smtClean="0"/>
              <a:t>	.	 . . </a:t>
            </a:r>
            <a:r>
              <a:rPr lang="en-US" sz="1100" dirty="0" err="1" smtClean="0"/>
              <a:t>StatementN</a:t>
            </a:r>
            <a:r>
              <a:rPr lang="en-US" sz="1100" dirty="0" smtClean="0"/>
              <a:t> </a:t>
            </a:r>
          </a:p>
          <a:p>
            <a:r>
              <a:rPr lang="en-US" sz="1100" dirty="0" smtClean="0"/>
              <a:t>	}</a:t>
            </a:r>
          </a:p>
          <a:p>
            <a:r>
              <a:rPr lang="en-US" sz="1100" dirty="0" smtClean="0"/>
              <a:t>               </a:t>
            </a:r>
            <a:r>
              <a:rPr lang="en-US" sz="1100" u="sng" dirty="0" smtClean="0"/>
              <a:t>Example:-</a:t>
            </a:r>
          </a:p>
          <a:p>
            <a:r>
              <a:rPr lang="en-US" sz="1100" dirty="0" smtClean="0"/>
              <a:t>	class </a:t>
            </a:r>
            <a:r>
              <a:rPr lang="en-US" sz="1100" dirty="0" err="1" smtClean="0"/>
              <a:t>ForDemo</a:t>
            </a:r>
            <a:r>
              <a:rPr lang="en-US" sz="1100" dirty="0" smtClean="0"/>
              <a:t> </a:t>
            </a:r>
          </a:p>
          <a:p>
            <a:r>
              <a:rPr lang="en-US" sz="1100" dirty="0" smtClean="0"/>
              <a:t>	{</a:t>
            </a:r>
          </a:p>
          <a:p>
            <a:r>
              <a:rPr lang="en-US" sz="1100" dirty="0" smtClean="0"/>
              <a:t>	      public </a:t>
            </a:r>
            <a:r>
              <a:rPr lang="en-US" sz="1100" b="1" dirty="0" smtClean="0"/>
              <a:t>static</a:t>
            </a:r>
            <a:r>
              <a:rPr lang="en-US" sz="1100" dirty="0" smtClean="0"/>
              <a:t> </a:t>
            </a:r>
            <a:r>
              <a:rPr lang="en-US" sz="1100" b="1" dirty="0" smtClean="0"/>
              <a:t>void</a:t>
            </a:r>
            <a:r>
              <a:rPr lang="en-US" sz="1100" dirty="0" smtClean="0"/>
              <a:t> main(String[] </a:t>
            </a:r>
            <a:r>
              <a:rPr lang="en-US" sz="1100" dirty="0" err="1" smtClean="0"/>
              <a:t>args</a:t>
            </a:r>
            <a:r>
              <a:rPr lang="en-US" sz="1100" dirty="0" smtClean="0"/>
              <a:t>)</a:t>
            </a:r>
          </a:p>
          <a:p>
            <a:r>
              <a:rPr lang="en-US" sz="1100" dirty="0" smtClean="0"/>
              <a:t>		{ </a:t>
            </a:r>
            <a:r>
              <a:rPr lang="en-US" sz="1100" b="1" dirty="0" smtClean="0"/>
              <a:t>for</a:t>
            </a:r>
            <a:r>
              <a:rPr lang="en-US" sz="1100" dirty="0" smtClean="0"/>
              <a:t>(</a:t>
            </a:r>
            <a:r>
              <a:rPr lang="en-US" sz="1100" b="1" dirty="0" err="1" smtClean="0"/>
              <a:t>int</a:t>
            </a:r>
            <a:r>
              <a:rPr lang="en-US" sz="1100" dirty="0" smtClean="0"/>
              <a:t> </a:t>
            </a:r>
            <a:r>
              <a:rPr lang="en-US" sz="1100" dirty="0" err="1" smtClean="0"/>
              <a:t>i</a:t>
            </a:r>
            <a:r>
              <a:rPr lang="en-US" sz="1100" dirty="0" smtClean="0"/>
              <a:t>=1; </a:t>
            </a:r>
            <a:r>
              <a:rPr lang="en-US" sz="1100" dirty="0" err="1" smtClean="0"/>
              <a:t>i</a:t>
            </a:r>
            <a:r>
              <a:rPr lang="en-US" sz="1100" dirty="0" smtClean="0"/>
              <a:t>&lt;11; </a:t>
            </a:r>
            <a:r>
              <a:rPr lang="en-US" sz="1100" dirty="0" err="1" smtClean="0"/>
              <a:t>i</a:t>
            </a:r>
            <a:r>
              <a:rPr lang="en-US" sz="1100" dirty="0" smtClean="0"/>
              <a:t>++)</a:t>
            </a:r>
          </a:p>
          <a:p>
            <a:r>
              <a:rPr lang="en-US" sz="1100" dirty="0" smtClean="0"/>
              <a:t>			{ </a:t>
            </a:r>
          </a:p>
          <a:p>
            <a:r>
              <a:rPr lang="en-US" sz="1100" dirty="0" smtClean="0"/>
              <a:t>				</a:t>
            </a:r>
            <a:r>
              <a:rPr lang="en-US" sz="1100" dirty="0" err="1" smtClean="0"/>
              <a:t>System.out.println</a:t>
            </a:r>
            <a:r>
              <a:rPr lang="en-US" sz="1100" dirty="0" smtClean="0"/>
              <a:t>("Count is : " + </a:t>
            </a:r>
            <a:r>
              <a:rPr lang="en-US" sz="1100" dirty="0" err="1" smtClean="0"/>
              <a:t>i</a:t>
            </a:r>
            <a:r>
              <a:rPr lang="en-US" sz="1100" dirty="0" smtClean="0"/>
              <a:t>); </a:t>
            </a:r>
          </a:p>
          <a:p>
            <a:r>
              <a:rPr lang="en-US" sz="1100" dirty="0" smtClean="0"/>
              <a:t>			} </a:t>
            </a:r>
          </a:p>
          <a:p>
            <a:r>
              <a:rPr lang="en-US" sz="1100" dirty="0" smtClean="0"/>
              <a:t>		} </a:t>
            </a:r>
          </a:p>
          <a:p>
            <a:r>
              <a:rPr lang="en-US" sz="1100" dirty="0" smtClean="0"/>
              <a:t>	}</a:t>
            </a:r>
            <a:endParaRPr lang="nl-NL" sz="1100" dirty="0" smtClean="0"/>
          </a:p>
          <a:p>
            <a:endParaRPr lang="en-US" sz="1100" dirty="0" smtClean="0"/>
          </a:p>
          <a:p>
            <a:endParaRPr lang="en-US" sz="1100" dirty="0" smtClean="0"/>
          </a:p>
          <a:p>
            <a:r>
              <a:rPr lang="en-US" sz="1100" dirty="0" smtClean="0"/>
              <a:t> </a:t>
            </a:r>
            <a:endParaRPr lang="en-US" sz="1100" b="1" u="sng"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5.7.2-Java - Loop control</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152400" y="533400"/>
            <a:ext cx="8686800" cy="4662815"/>
          </a:xfrm>
          <a:prstGeom prst="rect">
            <a:avLst/>
          </a:prstGeom>
        </p:spPr>
        <p:txBody>
          <a:bodyPr wrap="square">
            <a:spAutoFit/>
          </a:bodyPr>
          <a:lstStyle/>
          <a:p>
            <a:pPr lvl="1" fontAlgn="base"/>
            <a:endParaRPr lang="en-US" sz="1100" dirty="0" smtClean="0"/>
          </a:p>
          <a:p>
            <a:r>
              <a:rPr lang="en-US" sz="1100" b="1" u="sng" dirty="0" smtClean="0"/>
              <a:t>2-While Loop statement in Java</a:t>
            </a:r>
          </a:p>
          <a:p>
            <a:pPr lvl="1">
              <a:buFont typeface="Arial" pitchFamily="34" charset="0"/>
              <a:buChar char="•"/>
            </a:pPr>
            <a:r>
              <a:rPr lang="en-US" sz="1100" dirty="0" smtClean="0"/>
              <a:t>In java “while” is iteration statements like for and do-while.</a:t>
            </a:r>
          </a:p>
          <a:p>
            <a:pPr lvl="1">
              <a:buFont typeface="Arial" pitchFamily="34" charset="0"/>
              <a:buChar char="•"/>
            </a:pPr>
            <a:r>
              <a:rPr lang="en-US" sz="1100" dirty="0" smtClean="0"/>
              <a:t>It is also called as “Loop Control Statement“.</a:t>
            </a:r>
          </a:p>
          <a:p>
            <a:pPr lvl="1">
              <a:buFont typeface="Arial" pitchFamily="34" charset="0"/>
              <a:buChar char="•"/>
            </a:pPr>
            <a:r>
              <a:rPr lang="en-US" sz="1100" dirty="0" smtClean="0"/>
              <a:t>While Statement repeatedly executes the same set of instructions until a termination condition is met.</a:t>
            </a:r>
          </a:p>
          <a:p>
            <a:pPr lvl="1">
              <a:buFont typeface="Arial" pitchFamily="34" charset="0"/>
              <a:buChar char="•"/>
            </a:pPr>
            <a:r>
              <a:rPr lang="en-US" sz="1100" dirty="0" smtClean="0"/>
              <a:t>While loop is Entry Controlled Loop because condition is check at the entrance.</a:t>
            </a:r>
          </a:p>
          <a:p>
            <a:pPr lvl="1">
              <a:buFont typeface="Arial" pitchFamily="34" charset="0"/>
              <a:buChar char="•"/>
            </a:pPr>
            <a:r>
              <a:rPr lang="en-US" sz="1100" dirty="0" smtClean="0"/>
              <a:t>If initial condition is true then and then only control enters into the while loop body</a:t>
            </a:r>
          </a:p>
          <a:p>
            <a:pPr lvl="1">
              <a:buFont typeface="Arial" pitchFamily="34" charset="0"/>
              <a:buChar char="•"/>
            </a:pPr>
            <a:r>
              <a:rPr lang="en-US" sz="1100" dirty="0" smtClean="0"/>
              <a:t>In for loop initialization, condition and increment all three statements are combined into the one statement , in “while loop” all these statements are written as separate statements.</a:t>
            </a:r>
          </a:p>
          <a:p>
            <a:pPr lvl="1">
              <a:buFont typeface="Arial" pitchFamily="34" charset="0"/>
              <a:buChar char="•"/>
            </a:pPr>
            <a:r>
              <a:rPr lang="en-US" sz="1100" dirty="0" smtClean="0"/>
              <a:t>Conditional Expression written inside while must return </a:t>
            </a:r>
            <a:r>
              <a:rPr lang="en-US" sz="1100" dirty="0" err="1" smtClean="0"/>
              <a:t>boolean</a:t>
            </a:r>
            <a:r>
              <a:rPr lang="en-US" sz="1100" dirty="0" smtClean="0"/>
              <a:t> value.</a:t>
            </a:r>
          </a:p>
          <a:p>
            <a:pPr lvl="1"/>
            <a:r>
              <a:rPr lang="en-US" sz="1100" b="1" u="sng" dirty="0" smtClean="0"/>
              <a:t>Syntax:-</a:t>
            </a:r>
          </a:p>
          <a:p>
            <a:r>
              <a:rPr lang="en-US" sz="1100" b="1" dirty="0" smtClean="0"/>
              <a:t>	while</a:t>
            </a:r>
            <a:r>
              <a:rPr lang="en-US" sz="1100" dirty="0" smtClean="0"/>
              <a:t>(condition) </a:t>
            </a:r>
          </a:p>
          <a:p>
            <a:r>
              <a:rPr lang="en-US" sz="1100" dirty="0" smtClean="0"/>
              <a:t>	{</a:t>
            </a:r>
          </a:p>
          <a:p>
            <a:r>
              <a:rPr lang="en-US" sz="1100" dirty="0" smtClean="0"/>
              <a:t>		 // body of loop </a:t>
            </a:r>
          </a:p>
          <a:p>
            <a:r>
              <a:rPr lang="en-US" sz="1100" dirty="0" smtClean="0"/>
              <a:t>	}</a:t>
            </a:r>
          </a:p>
          <a:p>
            <a:endParaRPr lang="en-US" sz="1100" dirty="0" smtClean="0"/>
          </a:p>
          <a:p>
            <a:r>
              <a:rPr lang="en-US" sz="1100" dirty="0" smtClean="0"/>
              <a:t>              </a:t>
            </a:r>
            <a:r>
              <a:rPr lang="en-US" sz="1100" u="sng" dirty="0" smtClean="0"/>
              <a:t>Example:-</a:t>
            </a:r>
          </a:p>
          <a:p>
            <a:r>
              <a:rPr lang="en-US" sz="1100" dirty="0" smtClean="0"/>
              <a:t>	class </a:t>
            </a:r>
            <a:r>
              <a:rPr lang="en-US" sz="1100" dirty="0" err="1" smtClean="0"/>
              <a:t>ForDemo</a:t>
            </a:r>
            <a:r>
              <a:rPr lang="en-US" sz="1100" dirty="0" smtClean="0"/>
              <a:t> </a:t>
            </a:r>
          </a:p>
          <a:p>
            <a:r>
              <a:rPr lang="en-US" sz="1100" dirty="0" smtClean="0"/>
              <a:t>	{</a:t>
            </a:r>
          </a:p>
          <a:p>
            <a:r>
              <a:rPr lang="en-US" sz="1100" dirty="0" smtClean="0"/>
              <a:t>	      public </a:t>
            </a:r>
            <a:r>
              <a:rPr lang="en-US" sz="1100" b="1" dirty="0" smtClean="0"/>
              <a:t>static</a:t>
            </a:r>
            <a:r>
              <a:rPr lang="en-US" sz="1100" dirty="0" smtClean="0"/>
              <a:t> </a:t>
            </a:r>
            <a:r>
              <a:rPr lang="en-US" sz="1100" b="1" dirty="0" smtClean="0"/>
              <a:t>void</a:t>
            </a:r>
            <a:r>
              <a:rPr lang="en-US" sz="1100" dirty="0" smtClean="0"/>
              <a:t> main(String[] </a:t>
            </a:r>
            <a:r>
              <a:rPr lang="en-US" sz="1100" dirty="0" err="1" smtClean="0"/>
              <a:t>args</a:t>
            </a:r>
            <a:r>
              <a:rPr lang="en-US" sz="1100" dirty="0" smtClean="0"/>
              <a:t>)</a:t>
            </a:r>
          </a:p>
          <a:p>
            <a:r>
              <a:rPr lang="en-US" sz="1100" dirty="0" smtClean="0"/>
              <a:t>	     {</a:t>
            </a:r>
          </a:p>
          <a:p>
            <a:r>
              <a:rPr lang="en-US" sz="1100" dirty="0" smtClean="0"/>
              <a:t>	     	</a:t>
            </a:r>
            <a:r>
              <a:rPr lang="en-US" sz="1100" b="1" dirty="0" err="1" smtClean="0"/>
              <a:t>int</a:t>
            </a:r>
            <a:r>
              <a:rPr lang="en-US" sz="1100" dirty="0" smtClean="0"/>
              <a:t> </a:t>
            </a:r>
            <a:r>
              <a:rPr lang="en-US" sz="1100" dirty="0" err="1" smtClean="0"/>
              <a:t>cnt</a:t>
            </a:r>
            <a:r>
              <a:rPr lang="en-US" sz="1100" dirty="0" smtClean="0"/>
              <a:t> = 1; </a:t>
            </a:r>
            <a:r>
              <a:rPr lang="en-US" sz="1100" b="1" dirty="0" smtClean="0"/>
              <a:t>while</a:t>
            </a:r>
            <a:r>
              <a:rPr lang="en-US" sz="1100" dirty="0" smtClean="0"/>
              <a:t> (</a:t>
            </a:r>
            <a:r>
              <a:rPr lang="en-US" sz="1100" dirty="0" err="1" smtClean="0"/>
              <a:t>cnt</a:t>
            </a:r>
            <a:r>
              <a:rPr lang="en-US" sz="1100" dirty="0" smtClean="0"/>
              <a:t> &lt; 11) { </a:t>
            </a:r>
            <a:r>
              <a:rPr lang="en-US" sz="1100" dirty="0" err="1" smtClean="0"/>
              <a:t>System.out.println</a:t>
            </a:r>
            <a:r>
              <a:rPr lang="en-US" sz="1100" dirty="0" smtClean="0"/>
              <a:t>("Number Count : " + </a:t>
            </a:r>
            <a:r>
              <a:rPr lang="en-US" sz="1100" dirty="0" err="1" smtClean="0"/>
              <a:t>cnt</a:t>
            </a:r>
            <a:r>
              <a:rPr lang="en-US" sz="1100" smtClean="0"/>
              <a:t>); count++; }</a:t>
            </a:r>
            <a:endParaRPr lang="en-US" sz="1100" dirty="0" smtClean="0"/>
          </a:p>
          <a:p>
            <a:r>
              <a:rPr lang="en-US" sz="1100" dirty="0" smtClean="0"/>
              <a:t>                                 }  </a:t>
            </a:r>
          </a:p>
          <a:p>
            <a:r>
              <a:rPr lang="en-US" sz="1100" dirty="0" smtClean="0"/>
              <a:t>	}</a:t>
            </a:r>
            <a:endParaRPr lang="nl-NL" sz="1100" dirty="0" smtClean="0"/>
          </a:p>
          <a:p>
            <a:endParaRPr lang="en-US" sz="1100" dirty="0" smtClean="0"/>
          </a:p>
          <a:p>
            <a:endParaRPr lang="en-US" sz="1100" dirty="0" smtClean="0"/>
          </a:p>
          <a:p>
            <a:r>
              <a:rPr lang="en-US" sz="1100" dirty="0" smtClean="0"/>
              <a:t> </a:t>
            </a:r>
            <a:endParaRPr lang="en-US" sz="1100" b="1" u="sng"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1.1-What is Automation Testing</a:t>
            </a:r>
            <a:endParaRPr lang="en-US" sz="3000" b="1" u="sng" dirty="0"/>
          </a:p>
        </p:txBody>
      </p:sp>
      <p:sp>
        <p:nvSpPr>
          <p:cNvPr id="5" name="Title 1"/>
          <p:cNvSpPr txBox="1">
            <a:spLocks/>
          </p:cNvSpPr>
          <p:nvPr/>
        </p:nvSpPr>
        <p:spPr>
          <a:xfrm>
            <a:off x="304800" y="990600"/>
            <a:ext cx="8534400" cy="5562600"/>
          </a:xfrm>
          <a:prstGeom prst="rect">
            <a:avLst/>
          </a:prstGeom>
        </p:spPr>
        <p:txBody>
          <a:bodyPr vert="horz" lIns="0" rIns="0" bIns="0" anchor="b">
            <a:normAutofit lnSpcReduction="10000"/>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IN" sz="1600" dirty="0" smtClean="0"/>
              <a:t>It is process to automate Manual functional scenarios/TCs using scripts. Where we write scripts once and use whenever we want.  Its process to reduce manual effort in software testing.</a:t>
            </a:r>
            <a:endParaRPr lang="en-US" sz="1600" dirty="0" smtClean="0"/>
          </a:p>
          <a:p>
            <a:endParaRPr lang="en-US" sz="1600" dirty="0" smtClean="0"/>
          </a:p>
          <a:p>
            <a:r>
              <a:rPr lang="en-US" sz="1600" dirty="0" smtClean="0"/>
              <a:t>Automation </a:t>
            </a:r>
            <a:r>
              <a:rPr lang="en-US" sz="1600" dirty="0"/>
              <a:t>testing, which is also known as Test Automation, is when the tester writes scripts and uses another software to test the product. This process involves automation of a manual process. Automation Testing is used to re-run the test scenarios that were performed manually, quickly, and repeatedly. </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smtClean="0"/>
              <a:t>Apart </a:t>
            </a:r>
            <a:r>
              <a:rPr lang="en-US" sz="1600" dirty="0"/>
              <a:t>from regression testing, automation testing is also used to test the application from load, performance, and stress point of view. It increases the test coverage, improves accuracy, and saves </a:t>
            </a:r>
            <a:r>
              <a:rPr lang="en-US" sz="1600" dirty="0" smtClean="0"/>
              <a:t>time </a:t>
            </a:r>
            <a:r>
              <a:rPr lang="en-US" sz="1600" dirty="0"/>
              <a:t>and money in comparison to manual testing. </a:t>
            </a:r>
          </a:p>
          <a:p>
            <a:endParaRPr lang="en-US" sz="1600" dirty="0" smtClean="0"/>
          </a:p>
          <a:p>
            <a:endParaRPr lang="en-US" sz="1600" dirty="0"/>
          </a:p>
          <a:p>
            <a:endParaRPr lang="en-US" sz="1600" dirty="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pic>
        <p:nvPicPr>
          <p:cNvPr id="6" name="Picture 3"/>
          <p:cNvPicPr>
            <a:picLocks noChangeAspect="1" noChangeArrowheads="1"/>
          </p:cNvPicPr>
          <p:nvPr/>
        </p:nvPicPr>
        <p:blipFill>
          <a:blip r:embed="rId2" cstate="print"/>
          <a:srcRect/>
          <a:stretch>
            <a:fillRect/>
          </a:stretch>
        </p:blipFill>
        <p:spPr bwMode="auto">
          <a:xfrm>
            <a:off x="2895600" y="3048000"/>
            <a:ext cx="2524125"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5.7.3-Java - Loop control</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304800"/>
            <a:ext cx="8915400" cy="3477875"/>
          </a:xfrm>
          <a:prstGeom prst="rect">
            <a:avLst/>
          </a:prstGeom>
        </p:spPr>
        <p:txBody>
          <a:bodyPr wrap="square">
            <a:spAutoFit/>
          </a:bodyPr>
          <a:lstStyle/>
          <a:p>
            <a:pPr lvl="1" fontAlgn="base"/>
            <a:endParaRPr lang="en-US" sz="1100" dirty="0" smtClean="0"/>
          </a:p>
          <a:p>
            <a:r>
              <a:rPr lang="en-US" sz="1100" b="1" u="sng" dirty="0" smtClean="0"/>
              <a:t>3-DO While Loop statement in Java</a:t>
            </a:r>
          </a:p>
          <a:p>
            <a:r>
              <a:rPr lang="en-IN" sz="1100" dirty="0" smtClean="0"/>
              <a:t>do-while loop is similar to while loop, however there is a single difference between these two. Unlike while loop, do-while guarantees at-least one execution of block of statements. This happens because the do-while loop evaluates the </a:t>
            </a:r>
            <a:r>
              <a:rPr lang="en-IN" sz="1100" dirty="0" err="1" smtClean="0"/>
              <a:t>boolean</a:t>
            </a:r>
            <a:r>
              <a:rPr lang="en-IN" sz="1100" dirty="0" smtClean="0"/>
              <a:t> expression at the end of the loop’s body. Therefore the set of statements gets executed at-least once before the check of </a:t>
            </a:r>
            <a:r>
              <a:rPr lang="en-IN" sz="1100" dirty="0" err="1" smtClean="0"/>
              <a:t>boolean</a:t>
            </a:r>
            <a:r>
              <a:rPr lang="en-IN" sz="1100" dirty="0" smtClean="0"/>
              <a:t> expression.</a:t>
            </a:r>
            <a:endParaRPr lang="en-US" sz="1100" b="1" u="sng" dirty="0" smtClean="0"/>
          </a:p>
          <a:p>
            <a:pPr lvl="1"/>
            <a:r>
              <a:rPr lang="en-US" sz="1100" b="1" u="sng" dirty="0" smtClean="0"/>
              <a:t>Syntax:-</a:t>
            </a:r>
          </a:p>
          <a:p>
            <a:r>
              <a:rPr lang="en-US" sz="1100" b="1" dirty="0" smtClean="0"/>
              <a:t>	</a:t>
            </a:r>
            <a:r>
              <a:rPr lang="en-IN" sz="1100" dirty="0" smtClean="0"/>
              <a:t> do{ </a:t>
            </a:r>
          </a:p>
          <a:p>
            <a:r>
              <a:rPr lang="en-IN" sz="1100" dirty="0" smtClean="0"/>
              <a:t>		statement(s) </a:t>
            </a:r>
          </a:p>
          <a:p>
            <a:r>
              <a:rPr lang="en-IN" sz="1100" dirty="0" smtClean="0"/>
              <a:t>		//block of statements </a:t>
            </a:r>
          </a:p>
          <a:p>
            <a:r>
              <a:rPr lang="en-IN" sz="1100" dirty="0" smtClean="0"/>
              <a:t>	}while (Boolean expression);</a:t>
            </a:r>
            <a:br>
              <a:rPr lang="en-IN" sz="1100" dirty="0" smtClean="0"/>
            </a:br>
            <a:endParaRPr lang="en-US" sz="1100" dirty="0" smtClean="0"/>
          </a:p>
          <a:p>
            <a:r>
              <a:rPr lang="en-US" sz="1100" dirty="0" smtClean="0"/>
              <a:t>              </a:t>
            </a:r>
            <a:r>
              <a:rPr lang="en-US" sz="1100" u="sng" dirty="0" smtClean="0"/>
              <a:t>Example:-</a:t>
            </a:r>
          </a:p>
          <a:p>
            <a:r>
              <a:rPr lang="en-US" sz="1100" dirty="0" smtClean="0"/>
              <a:t>	class </a:t>
            </a:r>
            <a:r>
              <a:rPr lang="en-US" sz="1100" dirty="0" err="1" smtClean="0"/>
              <a:t>ForDemo</a:t>
            </a:r>
            <a:r>
              <a:rPr lang="en-US" sz="1100" dirty="0" smtClean="0"/>
              <a:t> </a:t>
            </a:r>
          </a:p>
          <a:p>
            <a:r>
              <a:rPr lang="en-US" sz="1100" dirty="0" smtClean="0"/>
              <a:t>	{</a:t>
            </a:r>
          </a:p>
          <a:p>
            <a:r>
              <a:rPr lang="en-US" sz="1100" dirty="0" smtClean="0"/>
              <a:t>	</a:t>
            </a:r>
            <a:r>
              <a:rPr lang="nn-NO" sz="1100" dirty="0" smtClean="0"/>
              <a:t> int i=10; do</a:t>
            </a:r>
          </a:p>
          <a:p>
            <a:r>
              <a:rPr lang="nn-NO" sz="1100" dirty="0" smtClean="0"/>
              <a:t>	{ </a:t>
            </a:r>
          </a:p>
          <a:p>
            <a:r>
              <a:rPr lang="nn-NO" sz="1100" dirty="0" smtClean="0"/>
              <a:t>		System.out.println(i); i--; </a:t>
            </a:r>
          </a:p>
          <a:p>
            <a:r>
              <a:rPr lang="nn-NO" sz="1100" dirty="0" smtClean="0"/>
              <a:t>		}while(i&gt;1);</a:t>
            </a:r>
            <a:r>
              <a:rPr lang="en-US" sz="1100" dirty="0" smtClean="0"/>
              <a:t>                                 </a:t>
            </a:r>
          </a:p>
          <a:p>
            <a:r>
              <a:rPr lang="en-US" sz="1100" dirty="0" smtClean="0"/>
              <a:t>	}  </a:t>
            </a:r>
          </a:p>
          <a:p>
            <a:r>
              <a:rPr lang="en-US" sz="1100" dirty="0" smtClean="0"/>
              <a:t>	}</a:t>
            </a:r>
            <a:endParaRPr lang="nl-NL" sz="11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5.7.4-Java - Loop control</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533400"/>
            <a:ext cx="8915400" cy="4324261"/>
          </a:xfrm>
          <a:prstGeom prst="rect">
            <a:avLst/>
          </a:prstGeom>
        </p:spPr>
        <p:txBody>
          <a:bodyPr wrap="square">
            <a:spAutoFit/>
          </a:bodyPr>
          <a:lstStyle/>
          <a:p>
            <a:pPr lvl="1" fontAlgn="base"/>
            <a:endParaRPr lang="en-US" sz="1100" dirty="0" smtClean="0"/>
          </a:p>
          <a:p>
            <a:r>
              <a:rPr lang="en-US" sz="1100" b="1" u="sng" dirty="0" smtClean="0"/>
              <a:t>3-For Each Loop statement in Java</a:t>
            </a:r>
          </a:p>
          <a:p>
            <a:endParaRPr lang="en-US" sz="1100" b="1" u="sng" dirty="0" smtClean="0"/>
          </a:p>
          <a:p>
            <a:r>
              <a:rPr lang="en-IN" sz="1100" dirty="0" smtClean="0"/>
              <a:t>The for-each loop introduced in Java5. It is mainly used to traverse array or collection elements. The advantage of for-each loop is that it eliminates the possibility of bugs and makes the code more readable.</a:t>
            </a:r>
          </a:p>
          <a:p>
            <a:endParaRPr lang="en-IN" sz="1100" b="1" u="sng" dirty="0" smtClean="0"/>
          </a:p>
          <a:p>
            <a:r>
              <a:rPr lang="en-IN" sz="1100" b="1" u="sng" dirty="0" smtClean="0"/>
              <a:t>Advantage of for-each loop:</a:t>
            </a:r>
          </a:p>
          <a:p>
            <a:pPr lvl="1">
              <a:buFont typeface="Arial" pitchFamily="34" charset="0"/>
              <a:buChar char="•"/>
            </a:pPr>
            <a:r>
              <a:rPr lang="en-IN" sz="1100" dirty="0" smtClean="0"/>
              <a:t>It makes the code more readable.</a:t>
            </a:r>
          </a:p>
          <a:p>
            <a:pPr lvl="1">
              <a:buFont typeface="Arial" pitchFamily="34" charset="0"/>
              <a:buChar char="•"/>
            </a:pPr>
            <a:r>
              <a:rPr lang="en-IN" sz="1100" dirty="0" smtClean="0"/>
              <a:t>It eliminates the possibility of programming errors.</a:t>
            </a:r>
          </a:p>
          <a:p>
            <a:pPr lvl="1"/>
            <a:r>
              <a:rPr lang="en-US" sz="1100" b="1" u="sng" dirty="0" smtClean="0"/>
              <a:t>Syntax:-</a:t>
            </a:r>
          </a:p>
          <a:p>
            <a:r>
              <a:rPr lang="en-US" sz="1100" b="1" dirty="0" smtClean="0"/>
              <a:t>	</a:t>
            </a:r>
            <a:r>
              <a:rPr lang="en-IN" sz="1100" b="1" dirty="0" smtClean="0"/>
              <a:t> for</a:t>
            </a:r>
            <a:r>
              <a:rPr lang="en-IN" sz="1100" dirty="0" smtClean="0"/>
              <a:t>(</a:t>
            </a:r>
            <a:r>
              <a:rPr lang="en-IN" sz="1100" dirty="0" err="1" smtClean="0"/>
              <a:t>data_type</a:t>
            </a:r>
            <a:r>
              <a:rPr lang="en-IN" sz="1100" dirty="0" smtClean="0"/>
              <a:t> variable : array | collection)</a:t>
            </a:r>
          </a:p>
          <a:p>
            <a:r>
              <a:rPr lang="en-IN" sz="1100" dirty="0" smtClean="0"/>
              <a:t>	{}  </a:t>
            </a:r>
            <a:br>
              <a:rPr lang="en-IN" sz="1100" dirty="0" smtClean="0"/>
            </a:br>
            <a:endParaRPr lang="en-US" sz="1100" dirty="0" smtClean="0"/>
          </a:p>
          <a:p>
            <a:r>
              <a:rPr lang="en-US" sz="1100" dirty="0" smtClean="0"/>
              <a:t>              </a:t>
            </a:r>
            <a:r>
              <a:rPr lang="en-US" sz="1100" u="sng" dirty="0" smtClean="0"/>
              <a:t>Example:-</a:t>
            </a:r>
          </a:p>
          <a:p>
            <a:r>
              <a:rPr lang="en-US" sz="1100" dirty="0" smtClean="0"/>
              <a:t>	class </a:t>
            </a:r>
            <a:r>
              <a:rPr lang="en-US" sz="1100" dirty="0" err="1" smtClean="0"/>
              <a:t>ForDemo</a:t>
            </a:r>
            <a:r>
              <a:rPr lang="en-US" sz="1100" dirty="0" smtClean="0"/>
              <a:t> </a:t>
            </a:r>
          </a:p>
          <a:p>
            <a:r>
              <a:rPr lang="en-US" sz="1100" dirty="0" smtClean="0"/>
              <a:t>	{</a:t>
            </a:r>
          </a:p>
          <a:p>
            <a:r>
              <a:rPr lang="en-US" sz="1100" dirty="0" smtClean="0"/>
              <a:t>	</a:t>
            </a:r>
            <a:r>
              <a:rPr lang="en-IN" sz="1100" b="1" dirty="0" smtClean="0"/>
              <a:t>    public</a:t>
            </a:r>
            <a:r>
              <a:rPr lang="en-IN" sz="1100" dirty="0" smtClean="0"/>
              <a:t> </a:t>
            </a:r>
            <a:r>
              <a:rPr lang="en-IN" sz="1100" b="1" dirty="0" smtClean="0"/>
              <a:t>static</a:t>
            </a:r>
            <a:r>
              <a:rPr lang="en-IN" sz="1100" dirty="0" smtClean="0"/>
              <a:t> </a:t>
            </a:r>
            <a:r>
              <a:rPr lang="en-IN" sz="1100" b="1" dirty="0" smtClean="0"/>
              <a:t>void</a:t>
            </a:r>
            <a:r>
              <a:rPr lang="en-IN" sz="1100" dirty="0" smtClean="0"/>
              <a:t> main(String </a:t>
            </a:r>
            <a:r>
              <a:rPr lang="en-IN" sz="1100" dirty="0" err="1" smtClean="0"/>
              <a:t>args</a:t>
            </a:r>
            <a:r>
              <a:rPr lang="en-IN" sz="1100" dirty="0" smtClean="0"/>
              <a:t>[])</a:t>
            </a:r>
          </a:p>
          <a:p>
            <a:r>
              <a:rPr lang="en-IN" sz="1100" dirty="0" smtClean="0"/>
              <a:t>		{  </a:t>
            </a:r>
          </a:p>
          <a:p>
            <a:pPr lvl="5"/>
            <a:r>
              <a:rPr lang="en-IN" sz="1100" dirty="0" smtClean="0"/>
              <a:t>   </a:t>
            </a:r>
            <a:r>
              <a:rPr lang="en-IN" sz="1100" b="1" dirty="0" err="1" smtClean="0"/>
              <a:t>int</a:t>
            </a:r>
            <a:r>
              <a:rPr lang="en-IN" sz="1100" dirty="0" smtClean="0"/>
              <a:t> </a:t>
            </a:r>
            <a:r>
              <a:rPr lang="en-IN" sz="1100" dirty="0" err="1" smtClean="0"/>
              <a:t>arr</a:t>
            </a:r>
            <a:r>
              <a:rPr lang="en-IN" sz="1100" dirty="0" smtClean="0"/>
              <a:t>[]={12,13,14,44};  </a:t>
            </a:r>
          </a:p>
          <a:p>
            <a:pPr lvl="5"/>
            <a:r>
              <a:rPr lang="en-IN" sz="1100" dirty="0" smtClean="0"/>
              <a:t>  </a:t>
            </a:r>
          </a:p>
          <a:p>
            <a:pPr lvl="5"/>
            <a:r>
              <a:rPr lang="en-IN" sz="1100" dirty="0" smtClean="0"/>
              <a:t>   </a:t>
            </a:r>
            <a:r>
              <a:rPr lang="en-IN" sz="1100" b="1" dirty="0" smtClean="0"/>
              <a:t>for</a:t>
            </a:r>
            <a:r>
              <a:rPr lang="en-IN" sz="1100" dirty="0" smtClean="0"/>
              <a:t>(</a:t>
            </a:r>
            <a:r>
              <a:rPr lang="en-IN" sz="1100" b="1" dirty="0" err="1" smtClean="0"/>
              <a:t>int</a:t>
            </a:r>
            <a:r>
              <a:rPr lang="en-IN" sz="1100" dirty="0" smtClean="0"/>
              <a:t> i:arr){  </a:t>
            </a:r>
          </a:p>
          <a:p>
            <a:pPr lvl="5"/>
            <a:r>
              <a:rPr lang="en-IN" sz="1100" dirty="0" smtClean="0"/>
              <a:t>     </a:t>
            </a:r>
            <a:r>
              <a:rPr lang="en-IN" sz="1100" dirty="0" err="1" smtClean="0"/>
              <a:t>System.out.println</a:t>
            </a:r>
            <a:r>
              <a:rPr lang="en-IN" sz="1100" dirty="0" smtClean="0"/>
              <a:t>(</a:t>
            </a:r>
            <a:r>
              <a:rPr lang="en-IN" sz="1100" dirty="0" err="1" smtClean="0"/>
              <a:t>i</a:t>
            </a:r>
            <a:r>
              <a:rPr lang="en-IN" sz="1100" dirty="0" smtClean="0"/>
              <a:t>);  </a:t>
            </a:r>
          </a:p>
          <a:p>
            <a:pPr lvl="5"/>
            <a:r>
              <a:rPr lang="en-IN" sz="1100" dirty="0" smtClean="0"/>
              <a:t>  }  </a:t>
            </a:r>
          </a:p>
          <a:p>
            <a:r>
              <a:rPr lang="en-US" sz="1100" dirty="0" smtClean="0"/>
              <a:t>	}  </a:t>
            </a:r>
          </a:p>
          <a:p>
            <a:r>
              <a:rPr lang="en-US" sz="1100" dirty="0" smtClean="0"/>
              <a:t>	}</a:t>
            </a:r>
            <a:endParaRPr lang="nl-NL" sz="11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5.8.1-Java - String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1"/>
            <a:ext cx="8915400" cy="6186309"/>
          </a:xfrm>
          <a:prstGeom prst="rect">
            <a:avLst/>
          </a:prstGeom>
        </p:spPr>
        <p:txBody>
          <a:bodyPr wrap="square">
            <a:spAutoFit/>
          </a:bodyPr>
          <a:lstStyle/>
          <a:p>
            <a:r>
              <a:rPr lang="en-IN" sz="1100" b="1" u="sng" dirty="0" smtClean="0"/>
              <a:t>Java – String</a:t>
            </a:r>
          </a:p>
          <a:p>
            <a:r>
              <a:rPr lang="en-IN" sz="1100" b="1" dirty="0" smtClean="0"/>
              <a:t>String</a:t>
            </a:r>
            <a:r>
              <a:rPr lang="en-IN" sz="1100" dirty="0" smtClean="0"/>
              <a:t> is nothing but a sequence of characters, for e.g. “Hello” is a string of 5 characters. In java, string is an immutable object which means it is constant and can cannot be changed once it has been created..</a:t>
            </a:r>
          </a:p>
          <a:p>
            <a:endParaRPr lang="en-IN" sz="1100" dirty="0" smtClean="0"/>
          </a:p>
          <a:p>
            <a:r>
              <a:rPr lang="en-IN" sz="1100" b="1" u="sng" dirty="0" smtClean="0"/>
              <a:t>Creating a String</a:t>
            </a:r>
          </a:p>
          <a:p>
            <a:r>
              <a:rPr lang="en-IN" sz="1100" dirty="0" smtClean="0"/>
              <a:t>There are two ways to create a String in Java</a:t>
            </a:r>
          </a:p>
          <a:p>
            <a:pPr lvl="1">
              <a:buFont typeface="Arial" pitchFamily="34" charset="0"/>
              <a:buChar char="•"/>
            </a:pPr>
            <a:r>
              <a:rPr lang="en-IN" sz="1100" b="1" dirty="0" smtClean="0"/>
              <a:t>String literal-</a:t>
            </a:r>
          </a:p>
          <a:p>
            <a:pPr lvl="2"/>
            <a:r>
              <a:rPr lang="en-IN" sz="1100" dirty="0" smtClean="0"/>
              <a:t>String str1 = "Welcome"; </a:t>
            </a:r>
          </a:p>
          <a:p>
            <a:pPr lvl="2"/>
            <a:r>
              <a:rPr lang="en-IN" sz="1100" dirty="0" smtClean="0"/>
              <a:t>String str2 = "Welcome";</a:t>
            </a:r>
          </a:p>
          <a:p>
            <a:pPr lvl="2"/>
            <a:endParaRPr lang="en-IN" sz="1100" dirty="0" smtClean="0"/>
          </a:p>
          <a:p>
            <a:r>
              <a:rPr lang="en-IN" sz="1100" b="1" dirty="0" smtClean="0"/>
              <a:t>The problem with this approach</a:t>
            </a:r>
            <a:r>
              <a:rPr lang="en-IN" sz="1100" dirty="0" smtClean="0"/>
              <a:t>: As I stated in the beginning that String is an object in Java. However we have not created any string object using new keyword above. The compiler does that task for us it creates a string object having the string literal (that we have provided , in this case it is “Welcome”) and assigns it to the provided string instances.</a:t>
            </a:r>
          </a:p>
          <a:p>
            <a:r>
              <a:rPr lang="en-IN" sz="1100" b="1" dirty="0" smtClean="0"/>
              <a:t>But</a:t>
            </a:r>
            <a:r>
              <a:rPr lang="en-IN" sz="1100" dirty="0" smtClean="0"/>
              <a:t> if the object already exist in the memory it does not create a new Object rather it assigns the same old object to the new instance, that means even though we have two string instances above(str1 and str2) compiler only created on string object (having the value “Welcome”) and assigned the same to both the instances. For example there are 10 string instances that have same value, it means that in memory there is only one object having the value and all the 10 string instances would be pointing to the same object.</a:t>
            </a:r>
          </a:p>
          <a:p>
            <a:r>
              <a:rPr lang="en-IN" sz="1100" dirty="0" smtClean="0"/>
              <a:t>What if we want to have two different object with the same string? For that we would need to create strings using </a:t>
            </a:r>
            <a:r>
              <a:rPr lang="en-IN" sz="1100" b="1" dirty="0" smtClean="0"/>
              <a:t>new keyword</a:t>
            </a:r>
            <a:r>
              <a:rPr lang="en-IN" sz="1100" dirty="0" smtClean="0"/>
              <a:t>.</a:t>
            </a:r>
          </a:p>
          <a:p>
            <a:pPr lvl="2"/>
            <a:endParaRPr lang="en-IN" sz="1100" b="1" dirty="0" smtClean="0"/>
          </a:p>
          <a:p>
            <a:pPr lvl="1">
              <a:buFont typeface="Arial" pitchFamily="34" charset="0"/>
              <a:buChar char="•"/>
            </a:pPr>
            <a:r>
              <a:rPr lang="en-IN" sz="1100" b="1" dirty="0" smtClean="0"/>
              <a:t>Using new keyword</a:t>
            </a:r>
          </a:p>
          <a:p>
            <a:r>
              <a:rPr lang="en-IN" sz="1100" dirty="0" smtClean="0"/>
              <a:t>when we tried to assign the same string object to two different literals, compiler only created one object and made both of the literals to point the same object. To overcome that approach we can create strings like this:</a:t>
            </a:r>
          </a:p>
          <a:p>
            <a:r>
              <a:rPr lang="en-IN" sz="1100" dirty="0" smtClean="0"/>
              <a:t>	String str1 = new String("Welcome");	</a:t>
            </a:r>
          </a:p>
          <a:p>
            <a:r>
              <a:rPr lang="en-IN" sz="1100" dirty="0" smtClean="0"/>
              <a:t>	String str2 = new String("Welcome");</a:t>
            </a:r>
          </a:p>
          <a:p>
            <a:r>
              <a:rPr lang="en-IN" sz="1100" b="1" u="sng" dirty="0" smtClean="0"/>
              <a:t>Example</a:t>
            </a:r>
            <a:r>
              <a:rPr lang="en-IN" sz="1100" dirty="0" smtClean="0"/>
              <a:t>	</a:t>
            </a:r>
          </a:p>
          <a:p>
            <a:r>
              <a:rPr lang="en-IN" sz="1100" b="1" dirty="0" smtClean="0"/>
              <a:t>public</a:t>
            </a:r>
            <a:r>
              <a:rPr lang="en-IN" sz="1100" dirty="0" smtClean="0"/>
              <a:t> </a:t>
            </a:r>
            <a:r>
              <a:rPr lang="en-IN" sz="1100" b="1" dirty="0" smtClean="0"/>
              <a:t>class</a:t>
            </a:r>
            <a:r>
              <a:rPr lang="en-IN" sz="1100" dirty="0" smtClean="0"/>
              <a:t> </a:t>
            </a:r>
            <a:r>
              <a:rPr lang="en-IN" sz="1100" dirty="0" err="1" smtClean="0"/>
              <a:t>StringExample</a:t>
            </a:r>
            <a:r>
              <a:rPr lang="en-IN" sz="1100" dirty="0" smtClean="0"/>
              <a:t>{  </a:t>
            </a:r>
          </a:p>
          <a:p>
            <a:r>
              <a:rPr lang="en-IN" sz="1100" b="1" dirty="0" smtClean="0"/>
              <a:t>public</a:t>
            </a:r>
            <a:r>
              <a:rPr lang="en-IN" sz="1100" dirty="0" smtClean="0"/>
              <a:t> </a:t>
            </a:r>
            <a:r>
              <a:rPr lang="en-IN" sz="1100" b="1" dirty="0" smtClean="0"/>
              <a:t>static</a:t>
            </a:r>
            <a:r>
              <a:rPr lang="en-IN" sz="1100" dirty="0" smtClean="0"/>
              <a:t> </a:t>
            </a:r>
            <a:r>
              <a:rPr lang="en-IN" sz="1100" b="1" dirty="0" smtClean="0"/>
              <a:t>void</a:t>
            </a:r>
            <a:r>
              <a:rPr lang="en-IN" sz="1100" dirty="0" smtClean="0"/>
              <a:t> main(String </a:t>
            </a:r>
            <a:r>
              <a:rPr lang="en-IN" sz="1100" dirty="0" err="1" smtClean="0"/>
              <a:t>args</a:t>
            </a:r>
            <a:r>
              <a:rPr lang="en-IN" sz="1100" dirty="0" smtClean="0"/>
              <a:t>[]){  </a:t>
            </a:r>
          </a:p>
          <a:p>
            <a:r>
              <a:rPr lang="en-IN" sz="1100" dirty="0" smtClean="0"/>
              <a:t>String s1="java";//creating string by java string literal  </a:t>
            </a:r>
          </a:p>
          <a:p>
            <a:r>
              <a:rPr lang="en-IN" sz="1100" b="1" dirty="0" smtClean="0"/>
              <a:t>char</a:t>
            </a:r>
            <a:r>
              <a:rPr lang="en-IN" sz="1100" dirty="0" smtClean="0"/>
              <a:t> </a:t>
            </a:r>
            <a:r>
              <a:rPr lang="en-IN" sz="1100" dirty="0" err="1" smtClean="0"/>
              <a:t>ch</a:t>
            </a:r>
            <a:r>
              <a:rPr lang="en-IN" sz="1100" dirty="0" smtClean="0"/>
              <a:t>[]={'</a:t>
            </a:r>
            <a:r>
              <a:rPr lang="en-IN" sz="1100" dirty="0" err="1" smtClean="0"/>
              <a:t>s','t','r','i','n','g','s</a:t>
            </a:r>
            <a:r>
              <a:rPr lang="en-IN" sz="1100" dirty="0" smtClean="0"/>
              <a:t>'};  </a:t>
            </a:r>
          </a:p>
          <a:p>
            <a:r>
              <a:rPr lang="en-IN" sz="1100" dirty="0" smtClean="0"/>
              <a:t>String s2=</a:t>
            </a:r>
            <a:r>
              <a:rPr lang="en-IN" sz="1100" b="1" dirty="0" smtClean="0"/>
              <a:t>new</a:t>
            </a:r>
            <a:r>
              <a:rPr lang="en-IN" sz="1100" dirty="0" smtClean="0"/>
              <a:t> String(</a:t>
            </a:r>
            <a:r>
              <a:rPr lang="en-IN" sz="1100" dirty="0" err="1" smtClean="0"/>
              <a:t>ch</a:t>
            </a:r>
            <a:r>
              <a:rPr lang="en-IN" sz="1100" dirty="0" smtClean="0"/>
              <a:t>);//converting char array to string  </a:t>
            </a:r>
          </a:p>
          <a:p>
            <a:r>
              <a:rPr lang="en-IN" sz="1100" dirty="0" smtClean="0"/>
              <a:t>String s3=</a:t>
            </a:r>
            <a:r>
              <a:rPr lang="en-IN" sz="1100" b="1" dirty="0" smtClean="0"/>
              <a:t>new</a:t>
            </a:r>
            <a:r>
              <a:rPr lang="en-IN" sz="1100" dirty="0" smtClean="0"/>
              <a:t> String("example");//creating java string by new keyword  </a:t>
            </a:r>
          </a:p>
          <a:p>
            <a:r>
              <a:rPr lang="en-IN" sz="1100" dirty="0" err="1" smtClean="0"/>
              <a:t>System.out.println</a:t>
            </a:r>
            <a:r>
              <a:rPr lang="en-IN" sz="1100" dirty="0" smtClean="0"/>
              <a:t>(s1);  </a:t>
            </a:r>
          </a:p>
          <a:p>
            <a:r>
              <a:rPr lang="en-IN" sz="1100" dirty="0" err="1" smtClean="0"/>
              <a:t>System.out.println</a:t>
            </a:r>
            <a:r>
              <a:rPr lang="en-IN" sz="1100" dirty="0" smtClean="0"/>
              <a:t>(s2);  </a:t>
            </a:r>
          </a:p>
          <a:p>
            <a:r>
              <a:rPr lang="en-IN" sz="1100" dirty="0" err="1" smtClean="0"/>
              <a:t>System.out.println</a:t>
            </a:r>
            <a:r>
              <a:rPr lang="en-IN" sz="1100" dirty="0" smtClean="0"/>
              <a:t>(s3);  </a:t>
            </a:r>
          </a:p>
          <a:p>
            <a:r>
              <a:rPr lang="en-IN" sz="1100" dirty="0" smtClean="0"/>
              <a:t>}}  </a:t>
            </a:r>
          </a:p>
          <a:p>
            <a:endParaRPr lang="en-IN" sz="11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5.8.2-Java - String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1"/>
            <a:ext cx="8915400" cy="6355586"/>
          </a:xfrm>
          <a:prstGeom prst="rect">
            <a:avLst/>
          </a:prstGeom>
        </p:spPr>
        <p:txBody>
          <a:bodyPr wrap="square">
            <a:spAutoFit/>
          </a:bodyPr>
          <a:lstStyle/>
          <a:p>
            <a:r>
              <a:rPr lang="en-IN" sz="1100" b="1" u="sng" dirty="0" smtClean="0"/>
              <a:t>Java – String Methods</a:t>
            </a:r>
          </a:p>
          <a:p>
            <a:r>
              <a:rPr lang="en-IN" sz="1100" dirty="0" smtClean="0"/>
              <a:t>1-</a:t>
            </a:r>
            <a:r>
              <a:rPr lang="en-IN" sz="1100" b="1" dirty="0" smtClean="0"/>
              <a:t>+ operator (Concatenation)</a:t>
            </a:r>
          </a:p>
          <a:p>
            <a:r>
              <a:rPr lang="en-IN" sz="1100" dirty="0" smtClean="0"/>
              <a:t>	</a:t>
            </a:r>
            <a:r>
              <a:rPr lang="en-IN" sz="1100" b="1" dirty="0" smtClean="0"/>
              <a:t>String str4 = str1 + str2;</a:t>
            </a:r>
          </a:p>
          <a:p>
            <a:r>
              <a:rPr lang="en-IN" sz="1100" b="1" dirty="0" smtClean="0"/>
              <a:t>2-concat</a:t>
            </a:r>
          </a:p>
          <a:p>
            <a:r>
              <a:rPr lang="en-IN" sz="1100" dirty="0" smtClean="0"/>
              <a:t>	String str3 = str1.concat(str2);</a:t>
            </a:r>
          </a:p>
          <a:p>
            <a:r>
              <a:rPr lang="en-IN" sz="1100" b="1" dirty="0" smtClean="0"/>
              <a:t>3-String "Length" Method</a:t>
            </a:r>
          </a:p>
          <a:p>
            <a:r>
              <a:rPr lang="en-IN" sz="1100" b="1" dirty="0" smtClean="0"/>
              <a:t>	</a:t>
            </a:r>
            <a:r>
              <a:rPr lang="en-IN" sz="1100" dirty="0" err="1" smtClean="0"/>
              <a:t>str_Sample.length</a:t>
            </a:r>
            <a:r>
              <a:rPr lang="en-IN" sz="1100" dirty="0" smtClean="0"/>
              <a:t>()</a:t>
            </a:r>
            <a:endParaRPr lang="en-IN" sz="1100" b="1" dirty="0" smtClean="0"/>
          </a:p>
          <a:p>
            <a:r>
              <a:rPr lang="en-IN" sz="1100" b="1" dirty="0" smtClean="0"/>
              <a:t>4-String "</a:t>
            </a:r>
            <a:r>
              <a:rPr lang="en-IN" sz="1100" b="1" dirty="0" err="1" smtClean="0"/>
              <a:t>indexOf</a:t>
            </a:r>
            <a:r>
              <a:rPr lang="en-IN" sz="1100" b="1" dirty="0" smtClean="0"/>
              <a:t>" Method</a:t>
            </a:r>
          </a:p>
          <a:p>
            <a:r>
              <a:rPr lang="en-IN" sz="1100" b="1" dirty="0" smtClean="0"/>
              <a:t>	</a:t>
            </a:r>
            <a:r>
              <a:rPr lang="en-IN" sz="1100" dirty="0" err="1" smtClean="0"/>
              <a:t>str_Sample.indexOf</a:t>
            </a:r>
            <a:r>
              <a:rPr lang="en-IN" sz="1100" dirty="0" smtClean="0"/>
              <a:t>('S')</a:t>
            </a:r>
            <a:endParaRPr lang="en-IN" sz="1100" b="1" dirty="0" smtClean="0"/>
          </a:p>
          <a:p>
            <a:r>
              <a:rPr lang="en-IN" sz="1100" b="1" dirty="0" smtClean="0"/>
              <a:t>5-String "</a:t>
            </a:r>
            <a:r>
              <a:rPr lang="en-IN" sz="1100" b="1" dirty="0" err="1" smtClean="0"/>
              <a:t>charAt</a:t>
            </a:r>
            <a:r>
              <a:rPr lang="en-IN" sz="1100" b="1" dirty="0" smtClean="0"/>
              <a:t>" Method</a:t>
            </a:r>
          </a:p>
          <a:p>
            <a:r>
              <a:rPr lang="en-IN" sz="1100" b="1" dirty="0" smtClean="0"/>
              <a:t>	</a:t>
            </a:r>
            <a:r>
              <a:rPr lang="en-IN" sz="1100" dirty="0" err="1" smtClean="0"/>
              <a:t>str_Sample.charAt</a:t>
            </a:r>
            <a:r>
              <a:rPr lang="en-IN" sz="1100" dirty="0" smtClean="0"/>
              <a:t>(5)</a:t>
            </a:r>
            <a:endParaRPr lang="en-IN" sz="1100" b="1" dirty="0" smtClean="0"/>
          </a:p>
          <a:p>
            <a:r>
              <a:rPr lang="en-IN" sz="1100" b="1" dirty="0" smtClean="0"/>
              <a:t>6-String "</a:t>
            </a:r>
            <a:r>
              <a:rPr lang="en-IN" sz="1100" b="1" dirty="0" err="1" smtClean="0"/>
              <a:t>CompareTo</a:t>
            </a:r>
            <a:r>
              <a:rPr lang="en-IN" sz="1100" b="1" dirty="0" smtClean="0"/>
              <a:t>" Method</a:t>
            </a:r>
          </a:p>
          <a:p>
            <a:r>
              <a:rPr lang="en-IN" sz="1100" b="1" dirty="0" smtClean="0"/>
              <a:t>	</a:t>
            </a:r>
            <a:r>
              <a:rPr lang="en-IN" sz="1100" dirty="0" err="1" smtClean="0"/>
              <a:t>str_Sample.compareTo</a:t>
            </a:r>
            <a:r>
              <a:rPr lang="en-IN" sz="1100" dirty="0" smtClean="0"/>
              <a:t>("</a:t>
            </a:r>
            <a:r>
              <a:rPr lang="en-IN" sz="1100" dirty="0" err="1" smtClean="0"/>
              <a:t>rockstar</a:t>
            </a:r>
            <a:r>
              <a:rPr lang="en-IN" sz="1100" dirty="0" smtClean="0"/>
              <a:t>")</a:t>
            </a:r>
            <a:endParaRPr lang="en-IN" sz="1100" b="1" dirty="0" smtClean="0"/>
          </a:p>
          <a:p>
            <a:r>
              <a:rPr lang="en-IN" sz="1100" b="1" dirty="0" smtClean="0"/>
              <a:t>7-String "Contain" Method</a:t>
            </a:r>
          </a:p>
          <a:p>
            <a:r>
              <a:rPr lang="en-IN" sz="1100" b="1" dirty="0" smtClean="0"/>
              <a:t>	</a:t>
            </a:r>
            <a:r>
              <a:rPr lang="en-IN" sz="1100" dirty="0" err="1" smtClean="0"/>
              <a:t>str_Sample.contains</a:t>
            </a:r>
            <a:r>
              <a:rPr lang="en-IN" sz="1100" dirty="0" smtClean="0"/>
              <a:t>("tar")</a:t>
            </a:r>
            <a:endParaRPr lang="en-IN" sz="1100" b="1" dirty="0" smtClean="0"/>
          </a:p>
          <a:p>
            <a:r>
              <a:rPr lang="en-IN" sz="1100" dirty="0" smtClean="0"/>
              <a:t>8-</a:t>
            </a:r>
            <a:r>
              <a:rPr lang="en-IN" sz="1100" b="1" dirty="0" smtClean="0"/>
              <a:t>String "</a:t>
            </a:r>
            <a:r>
              <a:rPr lang="en-IN" sz="1100" b="1" dirty="0" err="1" smtClean="0"/>
              <a:t>endsWith</a:t>
            </a:r>
            <a:r>
              <a:rPr lang="en-IN" sz="1100" b="1" dirty="0" smtClean="0"/>
              <a:t>" Method</a:t>
            </a:r>
          </a:p>
          <a:p>
            <a:r>
              <a:rPr lang="en-IN" sz="1100" b="1" dirty="0" smtClean="0"/>
              <a:t>	</a:t>
            </a:r>
            <a:r>
              <a:rPr lang="en-IN" sz="1100" dirty="0" err="1" smtClean="0"/>
              <a:t>str_Sample.endsWith</a:t>
            </a:r>
            <a:r>
              <a:rPr lang="en-IN" sz="1100" dirty="0" smtClean="0"/>
              <a:t>("r")</a:t>
            </a:r>
          </a:p>
          <a:p>
            <a:endParaRPr lang="en-IN" sz="1100" dirty="0" smtClean="0"/>
          </a:p>
          <a:p>
            <a:r>
              <a:rPr lang="en-US" sz="1100" b="1" u="sng" dirty="0" smtClean="0"/>
              <a:t>Java </a:t>
            </a:r>
            <a:r>
              <a:rPr lang="en-US" sz="1100" b="1" u="sng" dirty="0" err="1" smtClean="0"/>
              <a:t>StringBuffer</a:t>
            </a:r>
            <a:r>
              <a:rPr lang="en-US" sz="1100" b="1" u="sng" dirty="0" smtClean="0"/>
              <a:t> class</a:t>
            </a:r>
            <a:endParaRPr lang="en-IN" sz="1100" dirty="0" smtClean="0"/>
          </a:p>
          <a:p>
            <a:r>
              <a:rPr lang="en-US" sz="1100" dirty="0" smtClean="0"/>
              <a:t>Java </a:t>
            </a:r>
            <a:r>
              <a:rPr lang="en-US" sz="1100" dirty="0" err="1" smtClean="0"/>
              <a:t>StringBuffer</a:t>
            </a:r>
            <a:r>
              <a:rPr lang="en-US" sz="1100" dirty="0" smtClean="0"/>
              <a:t> class is used to created mutable (modifiable) string. The </a:t>
            </a:r>
            <a:r>
              <a:rPr lang="en-US" sz="1100" dirty="0" err="1" smtClean="0"/>
              <a:t>StringBuffer</a:t>
            </a:r>
            <a:r>
              <a:rPr lang="en-US" sz="1100" dirty="0" smtClean="0"/>
              <a:t> class in java is same as String class except it is mutable i.e. it can be </a:t>
            </a:r>
            <a:r>
              <a:rPr lang="en-US" sz="1100" dirty="0" err="1" smtClean="0"/>
              <a:t>changed.Java</a:t>
            </a:r>
            <a:r>
              <a:rPr lang="en-US" sz="1100" dirty="0" smtClean="0"/>
              <a:t> </a:t>
            </a:r>
            <a:r>
              <a:rPr lang="en-US" sz="1100" dirty="0" err="1" smtClean="0"/>
              <a:t>StringBuffer</a:t>
            </a:r>
            <a:r>
              <a:rPr lang="en-US" sz="1100" dirty="0" smtClean="0"/>
              <a:t> class is thread-safe i.e. multiple threads cannot access it simultaneously. So it is safe and will result in an order.</a:t>
            </a:r>
            <a:endParaRPr lang="en-IN" sz="1100" dirty="0" smtClean="0"/>
          </a:p>
          <a:p>
            <a:r>
              <a:rPr lang="en-US" sz="1100" b="1" u="sng" dirty="0" smtClean="0"/>
              <a:t>Important Constructors of </a:t>
            </a:r>
            <a:r>
              <a:rPr lang="en-US" sz="1100" b="1" u="sng" dirty="0" err="1" smtClean="0"/>
              <a:t>StringBuffer</a:t>
            </a:r>
            <a:r>
              <a:rPr lang="en-US" sz="1100" b="1" u="sng" dirty="0" smtClean="0"/>
              <a:t> class</a:t>
            </a:r>
            <a:endParaRPr lang="en-IN" sz="1100" dirty="0" smtClean="0"/>
          </a:p>
          <a:p>
            <a:r>
              <a:rPr lang="en-US" sz="1100" dirty="0" err="1" smtClean="0"/>
              <a:t>StringBuffer</a:t>
            </a:r>
            <a:r>
              <a:rPr lang="en-US" sz="1100" dirty="0" smtClean="0"/>
              <a:t>(): creates an empty string buffer with the initial capacity of 16.</a:t>
            </a:r>
            <a:endParaRPr lang="en-IN" sz="1100" dirty="0" smtClean="0"/>
          </a:p>
          <a:p>
            <a:r>
              <a:rPr lang="en-US" sz="1100" dirty="0" err="1" smtClean="0"/>
              <a:t>StringBuffer</a:t>
            </a:r>
            <a:r>
              <a:rPr lang="en-US" sz="1100" dirty="0" smtClean="0"/>
              <a:t>(String </a:t>
            </a:r>
            <a:r>
              <a:rPr lang="en-US" sz="1100" dirty="0" err="1" smtClean="0"/>
              <a:t>str</a:t>
            </a:r>
            <a:r>
              <a:rPr lang="en-US" sz="1100" dirty="0" smtClean="0"/>
              <a:t>): creates a string buffer with the specified string.</a:t>
            </a:r>
            <a:endParaRPr lang="en-IN" sz="1100" dirty="0" smtClean="0"/>
          </a:p>
          <a:p>
            <a:r>
              <a:rPr lang="en-US" sz="1100" dirty="0" err="1" smtClean="0"/>
              <a:t>StringBuffer</a:t>
            </a:r>
            <a:r>
              <a:rPr lang="en-US" sz="1100" dirty="0" smtClean="0"/>
              <a:t>(</a:t>
            </a:r>
            <a:r>
              <a:rPr lang="en-US" sz="1100" dirty="0" err="1" smtClean="0"/>
              <a:t>int</a:t>
            </a:r>
            <a:r>
              <a:rPr lang="en-US" sz="1100" dirty="0" smtClean="0"/>
              <a:t> capacity): creates an empty string buffer with the specified capacity as length.</a:t>
            </a:r>
          </a:p>
          <a:p>
            <a:endParaRPr lang="en-US" sz="1100" dirty="0" smtClean="0"/>
          </a:p>
          <a:p>
            <a:r>
              <a:rPr lang="en-US" sz="1100" b="1" u="sng" dirty="0" err="1" smtClean="0"/>
              <a:t>StringBuffer</a:t>
            </a:r>
            <a:r>
              <a:rPr lang="en-US" sz="1100" b="1" u="sng" dirty="0" smtClean="0"/>
              <a:t> Example:-</a:t>
            </a:r>
            <a:endParaRPr lang="en-IN" sz="1100" dirty="0" smtClean="0"/>
          </a:p>
          <a:p>
            <a:r>
              <a:rPr lang="en-US" sz="1100" dirty="0" smtClean="0"/>
              <a:t>The reverse() method of </a:t>
            </a:r>
            <a:r>
              <a:rPr lang="en-US" sz="1100" dirty="0" err="1" smtClean="0"/>
              <a:t>StringBuilder</a:t>
            </a:r>
            <a:r>
              <a:rPr lang="en-US" sz="1100" dirty="0" smtClean="0"/>
              <a:t> class reverses the current string.</a:t>
            </a:r>
            <a:endParaRPr lang="en-IN" sz="1100" dirty="0" smtClean="0"/>
          </a:p>
          <a:p>
            <a:r>
              <a:rPr lang="en-US" sz="1100" dirty="0" smtClean="0"/>
              <a:t>class A</a:t>
            </a:r>
            <a:endParaRPr lang="en-IN" sz="1100" dirty="0" smtClean="0"/>
          </a:p>
          <a:p>
            <a:r>
              <a:rPr lang="en-US" sz="1100" dirty="0" smtClean="0"/>
              <a:t>{  </a:t>
            </a:r>
            <a:endParaRPr lang="en-IN" sz="1100" dirty="0" smtClean="0"/>
          </a:p>
          <a:p>
            <a:r>
              <a:rPr lang="en-US" sz="1100" dirty="0" smtClean="0"/>
              <a:t>public static void main(String </a:t>
            </a:r>
            <a:r>
              <a:rPr lang="en-US" sz="1100" dirty="0" err="1" smtClean="0"/>
              <a:t>args</a:t>
            </a:r>
            <a:r>
              <a:rPr lang="en-US" sz="1100" dirty="0" smtClean="0"/>
              <a:t>[]){  </a:t>
            </a:r>
            <a:endParaRPr lang="en-IN" sz="1100" dirty="0" smtClean="0"/>
          </a:p>
          <a:p>
            <a:r>
              <a:rPr lang="en-US" sz="1100" dirty="0" err="1" smtClean="0"/>
              <a:t>StringBuffer</a:t>
            </a:r>
            <a:r>
              <a:rPr lang="en-US" sz="1100" dirty="0" smtClean="0"/>
              <a:t> </a:t>
            </a:r>
            <a:r>
              <a:rPr lang="en-US" sz="1100" dirty="0" err="1" smtClean="0"/>
              <a:t>sb</a:t>
            </a:r>
            <a:r>
              <a:rPr lang="en-US" sz="1100" dirty="0" smtClean="0"/>
              <a:t>=new </a:t>
            </a:r>
            <a:r>
              <a:rPr lang="en-US" sz="1100" dirty="0" err="1" smtClean="0"/>
              <a:t>StringBuffer</a:t>
            </a:r>
            <a:r>
              <a:rPr lang="en-US" sz="1100" dirty="0" smtClean="0"/>
              <a:t>("Hello");  </a:t>
            </a:r>
            <a:endParaRPr lang="en-IN" sz="1100" dirty="0" smtClean="0"/>
          </a:p>
          <a:p>
            <a:r>
              <a:rPr lang="en-US" sz="1100" dirty="0" err="1" smtClean="0"/>
              <a:t>sb.reverse</a:t>
            </a:r>
            <a:r>
              <a:rPr lang="en-US" sz="1100" dirty="0" smtClean="0"/>
              <a:t>();  </a:t>
            </a:r>
            <a:endParaRPr lang="en-IN" sz="1100" dirty="0" smtClean="0"/>
          </a:p>
          <a:p>
            <a:r>
              <a:rPr lang="en-US" sz="1100" dirty="0" err="1" smtClean="0"/>
              <a:t>System.out.println</a:t>
            </a:r>
            <a:r>
              <a:rPr lang="en-US" sz="1100" dirty="0" smtClean="0"/>
              <a:t>(</a:t>
            </a:r>
            <a:r>
              <a:rPr lang="en-US" sz="1100" dirty="0" err="1" smtClean="0"/>
              <a:t>sb</a:t>
            </a:r>
            <a:r>
              <a:rPr lang="en-US" sz="1100" dirty="0" smtClean="0"/>
              <a:t>);//prints </a:t>
            </a:r>
            <a:r>
              <a:rPr lang="en-US" sz="1100" dirty="0" err="1" smtClean="0"/>
              <a:t>olleH</a:t>
            </a:r>
            <a:r>
              <a:rPr lang="en-US" sz="1100" dirty="0" smtClean="0"/>
              <a:t>  </a:t>
            </a:r>
            <a:endParaRPr lang="en-IN" sz="1100" dirty="0" smtClean="0"/>
          </a:p>
          <a:p>
            <a:r>
              <a:rPr lang="en-US" sz="1100" dirty="0" smtClean="0"/>
              <a:t>}  </a:t>
            </a:r>
            <a:endParaRPr lang="en-IN" sz="1100" dirty="0" smtClean="0"/>
          </a:p>
          <a:p>
            <a:r>
              <a:rPr lang="en-US" sz="1100" dirty="0" smtClean="0"/>
              <a:t>}  </a:t>
            </a:r>
            <a:endParaRPr lang="en-IN" sz="1100" b="1"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5.8.3-Java - String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1"/>
            <a:ext cx="8915400" cy="3985706"/>
          </a:xfrm>
          <a:prstGeom prst="rect">
            <a:avLst/>
          </a:prstGeom>
        </p:spPr>
        <p:txBody>
          <a:bodyPr wrap="square">
            <a:spAutoFit/>
          </a:bodyPr>
          <a:lstStyle/>
          <a:p>
            <a:r>
              <a:rPr lang="en-US" sz="1100" b="1" u="sng" dirty="0" smtClean="0"/>
              <a:t>Java </a:t>
            </a:r>
            <a:r>
              <a:rPr lang="en-US" sz="1100" b="1" u="sng" dirty="0" err="1" smtClean="0"/>
              <a:t>StringBuilder</a:t>
            </a:r>
            <a:r>
              <a:rPr lang="en-US" sz="1100" b="1" u="sng" dirty="0" smtClean="0"/>
              <a:t> class</a:t>
            </a:r>
            <a:endParaRPr lang="en-IN" sz="1100" dirty="0" smtClean="0"/>
          </a:p>
          <a:p>
            <a:r>
              <a:rPr lang="en-US" sz="1100" dirty="0" smtClean="0"/>
              <a:t>Java </a:t>
            </a:r>
            <a:r>
              <a:rPr lang="en-US" sz="1100" dirty="0" err="1" smtClean="0"/>
              <a:t>StringBuilder</a:t>
            </a:r>
            <a:r>
              <a:rPr lang="en-US" sz="1100" dirty="0" smtClean="0"/>
              <a:t> class is used to create mutable (modifiable) string. The Java </a:t>
            </a:r>
            <a:r>
              <a:rPr lang="en-US" sz="1100" dirty="0" err="1" smtClean="0"/>
              <a:t>StringBuilder</a:t>
            </a:r>
            <a:r>
              <a:rPr lang="en-US" sz="1100" dirty="0" smtClean="0"/>
              <a:t> class is same as </a:t>
            </a:r>
            <a:r>
              <a:rPr lang="en-US" sz="1100" dirty="0" err="1" smtClean="0"/>
              <a:t>StringBuffer</a:t>
            </a:r>
            <a:r>
              <a:rPr lang="en-US" sz="1100" dirty="0" smtClean="0"/>
              <a:t> class except that it is non-synchronized. It is available since JDK 1.5.</a:t>
            </a:r>
          </a:p>
          <a:p>
            <a:r>
              <a:rPr lang="en-US" sz="1100" b="1" u="sng" dirty="0" smtClean="0"/>
              <a:t>Important Constructors of </a:t>
            </a:r>
            <a:r>
              <a:rPr lang="en-US" sz="1100" b="1" u="sng" dirty="0" err="1" smtClean="0"/>
              <a:t>StringBuilder</a:t>
            </a:r>
            <a:r>
              <a:rPr lang="en-US" sz="1100" b="1" u="sng" dirty="0" smtClean="0"/>
              <a:t> class</a:t>
            </a:r>
            <a:endParaRPr lang="en-IN" sz="1100" dirty="0" smtClean="0"/>
          </a:p>
          <a:p>
            <a:r>
              <a:rPr lang="en-US" sz="1100" dirty="0" err="1" smtClean="0"/>
              <a:t>StringBuilder</a:t>
            </a:r>
            <a:r>
              <a:rPr lang="en-US" sz="1100" dirty="0" smtClean="0"/>
              <a:t>(): creates an empty string Builder with the initial capacity of 16.</a:t>
            </a:r>
            <a:endParaRPr lang="en-IN" sz="1100" dirty="0" smtClean="0"/>
          </a:p>
          <a:p>
            <a:r>
              <a:rPr lang="en-US" sz="1100" dirty="0" err="1" smtClean="0"/>
              <a:t>StringBuilder</a:t>
            </a:r>
            <a:r>
              <a:rPr lang="en-US" sz="1100" dirty="0" smtClean="0"/>
              <a:t>(String </a:t>
            </a:r>
            <a:r>
              <a:rPr lang="en-US" sz="1100" dirty="0" err="1" smtClean="0"/>
              <a:t>str</a:t>
            </a:r>
            <a:r>
              <a:rPr lang="en-US" sz="1100" dirty="0" smtClean="0"/>
              <a:t>): creates a string Builder with the specified string.</a:t>
            </a:r>
            <a:endParaRPr lang="en-IN" sz="1100" dirty="0" smtClean="0"/>
          </a:p>
          <a:p>
            <a:r>
              <a:rPr lang="en-US" sz="1100" dirty="0" err="1" smtClean="0"/>
              <a:t>StringBuilder</a:t>
            </a:r>
            <a:r>
              <a:rPr lang="en-US" sz="1100" dirty="0" smtClean="0"/>
              <a:t>(</a:t>
            </a:r>
            <a:r>
              <a:rPr lang="en-US" sz="1100" dirty="0" err="1" smtClean="0"/>
              <a:t>int</a:t>
            </a:r>
            <a:r>
              <a:rPr lang="en-US" sz="1100" dirty="0" smtClean="0"/>
              <a:t> length): creates an empty string Builder with the specified capacity as length.</a:t>
            </a:r>
          </a:p>
          <a:p>
            <a:r>
              <a:rPr lang="en-US" sz="1100" b="1" u="sng" dirty="0" smtClean="0"/>
              <a:t>Example-</a:t>
            </a:r>
            <a:r>
              <a:rPr lang="en-US" sz="1100" b="1" u="sng" dirty="0" err="1" smtClean="0"/>
              <a:t>StringBuilder</a:t>
            </a:r>
            <a:r>
              <a:rPr lang="en-US" sz="1100" b="1" u="sng" dirty="0" smtClean="0"/>
              <a:t> </a:t>
            </a:r>
            <a:r>
              <a:rPr lang="en-US" sz="1100" b="1" u="sng" dirty="0" err="1" smtClean="0"/>
              <a:t>ensureCapacity</a:t>
            </a:r>
            <a:r>
              <a:rPr lang="en-US" sz="1100" b="1" u="sng" dirty="0" smtClean="0"/>
              <a:t>() method</a:t>
            </a:r>
            <a:endParaRPr lang="en-IN" sz="1100" dirty="0" smtClean="0"/>
          </a:p>
          <a:p>
            <a:r>
              <a:rPr lang="en-US" sz="1100" dirty="0" smtClean="0"/>
              <a:t>The </a:t>
            </a:r>
            <a:r>
              <a:rPr lang="en-US" sz="1100" dirty="0" err="1" smtClean="0"/>
              <a:t>ensureCapacity</a:t>
            </a:r>
            <a:r>
              <a:rPr lang="en-US" sz="1100" dirty="0" smtClean="0"/>
              <a:t>() method of </a:t>
            </a:r>
            <a:r>
              <a:rPr lang="en-US" sz="1100" dirty="0" err="1" smtClean="0"/>
              <a:t>StringBuilder</a:t>
            </a:r>
            <a:r>
              <a:rPr lang="en-US" sz="1100" dirty="0" smtClean="0"/>
              <a:t> class ensures that the given capacity is the minimum to the current capacity. If it is greater than the current capacity, it increases the capacity by (</a:t>
            </a:r>
            <a:r>
              <a:rPr lang="en-US" sz="1100" dirty="0" err="1" smtClean="0"/>
              <a:t>oldcapacity</a:t>
            </a:r>
            <a:r>
              <a:rPr lang="en-US" sz="1100" dirty="0" smtClean="0"/>
              <a:t>*2)+2. For example if your current capacity is 16, it will be (16*2)+2=34.</a:t>
            </a:r>
            <a:endParaRPr lang="en-IN" sz="1100" dirty="0" smtClean="0"/>
          </a:p>
          <a:p>
            <a:pPr lvl="1"/>
            <a:r>
              <a:rPr lang="en-US" sz="1100" dirty="0" smtClean="0"/>
              <a:t>class A</a:t>
            </a:r>
          </a:p>
          <a:p>
            <a:pPr lvl="1"/>
            <a:r>
              <a:rPr lang="en-US" sz="1100" dirty="0" smtClean="0"/>
              <a:t>{  </a:t>
            </a:r>
            <a:r>
              <a:rPr lang="en-IN" sz="1100" dirty="0" smtClean="0"/>
              <a:t>	</a:t>
            </a:r>
            <a:r>
              <a:rPr lang="en-US" sz="1100" dirty="0" smtClean="0"/>
              <a:t>public static void main(String </a:t>
            </a:r>
            <a:r>
              <a:rPr lang="en-US" sz="1100" dirty="0" err="1" smtClean="0"/>
              <a:t>args</a:t>
            </a:r>
            <a:r>
              <a:rPr lang="en-US" sz="1100" dirty="0" smtClean="0"/>
              <a:t>[]){  </a:t>
            </a:r>
            <a:endParaRPr lang="en-IN" sz="1100" dirty="0" smtClean="0"/>
          </a:p>
          <a:p>
            <a:pPr lvl="2"/>
            <a:r>
              <a:rPr lang="en-US" sz="1100" dirty="0" err="1" smtClean="0"/>
              <a:t>StringBuilder</a:t>
            </a:r>
            <a:r>
              <a:rPr lang="en-US" sz="1100" dirty="0" smtClean="0"/>
              <a:t> </a:t>
            </a:r>
            <a:r>
              <a:rPr lang="en-US" sz="1100" dirty="0" err="1" smtClean="0"/>
              <a:t>sb</a:t>
            </a:r>
            <a:r>
              <a:rPr lang="en-US" sz="1100" dirty="0" smtClean="0"/>
              <a:t>=new </a:t>
            </a:r>
            <a:r>
              <a:rPr lang="en-US" sz="1100" dirty="0" err="1" smtClean="0"/>
              <a:t>StringBuilder</a:t>
            </a:r>
            <a:r>
              <a:rPr lang="en-US" sz="1100" dirty="0" smtClean="0"/>
              <a:t>();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());//default 16  </a:t>
            </a:r>
            <a:endParaRPr lang="en-IN" sz="1100" dirty="0" smtClean="0"/>
          </a:p>
          <a:p>
            <a:pPr lvl="2"/>
            <a:r>
              <a:rPr lang="en-US" sz="1100" dirty="0" err="1" smtClean="0"/>
              <a:t>sb.append</a:t>
            </a:r>
            <a:r>
              <a:rPr lang="en-US" sz="1100" dirty="0" smtClean="0"/>
              <a:t>("Hello");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());//now 16  </a:t>
            </a:r>
            <a:endParaRPr lang="en-IN" sz="1100" dirty="0" smtClean="0"/>
          </a:p>
          <a:p>
            <a:pPr lvl="2"/>
            <a:r>
              <a:rPr lang="en-US" sz="1100" dirty="0" err="1" smtClean="0"/>
              <a:t>sb.append</a:t>
            </a:r>
            <a:r>
              <a:rPr lang="en-US" sz="1100" dirty="0" smtClean="0"/>
              <a:t>("java is my </a:t>
            </a:r>
            <a:r>
              <a:rPr lang="en-US" sz="1100" dirty="0" err="1" smtClean="0"/>
              <a:t>favourite</a:t>
            </a:r>
            <a:r>
              <a:rPr lang="en-US" sz="1100" dirty="0" smtClean="0"/>
              <a:t> language");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());//now (16*2)+2=34 </a:t>
            </a:r>
            <a:r>
              <a:rPr lang="en-US" sz="1100" dirty="0" err="1" smtClean="0"/>
              <a:t>i.e</a:t>
            </a:r>
            <a:r>
              <a:rPr lang="en-US" sz="1100" dirty="0" smtClean="0"/>
              <a:t> (</a:t>
            </a:r>
            <a:r>
              <a:rPr lang="en-US" sz="1100" dirty="0" err="1" smtClean="0"/>
              <a:t>oldcapacity</a:t>
            </a:r>
            <a:r>
              <a:rPr lang="en-US" sz="1100" dirty="0" smtClean="0"/>
              <a:t>*2)+2  </a:t>
            </a:r>
            <a:endParaRPr lang="en-IN" sz="1100" dirty="0" smtClean="0"/>
          </a:p>
          <a:p>
            <a:pPr lvl="2"/>
            <a:r>
              <a:rPr lang="en-US" sz="1100" dirty="0" err="1" smtClean="0"/>
              <a:t>sb.ensureCapacity</a:t>
            </a:r>
            <a:r>
              <a:rPr lang="en-US" sz="1100" dirty="0" smtClean="0"/>
              <a:t>(10);//now no change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());//now 34  </a:t>
            </a:r>
            <a:endParaRPr lang="en-IN" sz="1100" dirty="0" smtClean="0"/>
          </a:p>
          <a:p>
            <a:pPr lvl="2"/>
            <a:r>
              <a:rPr lang="en-US" sz="1100" dirty="0" err="1" smtClean="0"/>
              <a:t>sb.ensureCapacity</a:t>
            </a:r>
            <a:r>
              <a:rPr lang="en-US" sz="1100" dirty="0" smtClean="0"/>
              <a:t>(50);//now (34*2)+2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());//now 70  </a:t>
            </a:r>
            <a:endParaRPr lang="en-IN" sz="1100" dirty="0" smtClean="0"/>
          </a:p>
          <a:p>
            <a:pPr lvl="1"/>
            <a:r>
              <a:rPr lang="en-US" sz="1100" dirty="0" smtClean="0"/>
              <a:t>}  } </a:t>
            </a:r>
            <a:endParaRPr lang="en-IN" sz="1100" dirty="0"/>
          </a:p>
        </p:txBody>
      </p:sp>
      <p:pic>
        <p:nvPicPr>
          <p:cNvPr id="103426" name="Picture 2" descr="C:\Ashu Folder\selenium Course Batch\Lovnish\string.PNG"/>
          <p:cNvPicPr>
            <a:picLocks noChangeAspect="1" noChangeArrowheads="1"/>
          </p:cNvPicPr>
          <p:nvPr/>
        </p:nvPicPr>
        <p:blipFill>
          <a:blip r:embed="rId2" cstate="print"/>
          <a:srcRect/>
          <a:stretch>
            <a:fillRect/>
          </a:stretch>
        </p:blipFill>
        <p:spPr bwMode="auto">
          <a:xfrm>
            <a:off x="3810000" y="3581400"/>
            <a:ext cx="5334000" cy="2962275"/>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 9.1-Java - Arrays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2462213"/>
          </a:xfrm>
          <a:prstGeom prst="rect">
            <a:avLst/>
          </a:prstGeom>
        </p:spPr>
        <p:txBody>
          <a:bodyPr wrap="square">
            <a:spAutoFit/>
          </a:bodyPr>
          <a:lstStyle/>
          <a:p>
            <a:pPr algn="ctr"/>
            <a:r>
              <a:rPr lang="en-IN" sz="1100" b="1" dirty="0" smtClean="0"/>
              <a:t>Arrays in Java</a:t>
            </a:r>
            <a:endParaRPr lang="en-IN" sz="1100" dirty="0" smtClean="0"/>
          </a:p>
          <a:p>
            <a:r>
              <a:rPr lang="en-IN" sz="1100" dirty="0" smtClean="0"/>
              <a:t>An array stores a sequence of values that are all of the same type. We want not just to store values but also to be able to quickly access each individual value. The method that we use to refer to individual values in an array is to number and then </a:t>
            </a:r>
            <a:r>
              <a:rPr lang="en-IN" sz="1100" i="1" dirty="0" smtClean="0"/>
              <a:t>index</a:t>
            </a:r>
            <a:r>
              <a:rPr lang="en-IN" sz="1100" dirty="0" smtClean="0"/>
              <a:t> them—if we have </a:t>
            </a:r>
            <a:r>
              <a:rPr lang="en-IN" sz="1100" i="1" dirty="0" smtClean="0"/>
              <a:t>n</a:t>
            </a:r>
            <a:r>
              <a:rPr lang="en-IN" sz="1100" dirty="0" smtClean="0"/>
              <a:t> values, we think of them as being numbered from 0 to </a:t>
            </a:r>
            <a:r>
              <a:rPr lang="en-IN" sz="1100" i="1" dirty="0" smtClean="0"/>
              <a:t>n</a:t>
            </a:r>
            <a:r>
              <a:rPr lang="en-IN" sz="1100" dirty="0" smtClean="0"/>
              <a:t>−1.</a:t>
            </a:r>
          </a:p>
          <a:p>
            <a:r>
              <a:rPr lang="en-IN" sz="1100" b="1" u="sng" dirty="0" smtClean="0"/>
              <a:t>Making an array in a Java program involves three distinct steps</a:t>
            </a:r>
            <a:r>
              <a:rPr lang="en-IN" sz="1100" dirty="0" smtClean="0"/>
              <a:t>:         </a:t>
            </a:r>
            <a:r>
              <a:rPr lang="en-IN" sz="1100" b="1" u="sng" dirty="0" smtClean="0"/>
              <a:t>ArrayExamples.java contains typical examples of using arrays in</a:t>
            </a:r>
          </a:p>
          <a:p>
            <a:pPr marL="685800" lvl="1" indent="-228600">
              <a:buFont typeface="+mj-lt"/>
              <a:buAutoNum type="arabicPeriod"/>
            </a:pPr>
            <a:r>
              <a:rPr lang="en-IN" sz="1100" dirty="0" smtClean="0"/>
              <a:t>Declare the array name.</a:t>
            </a:r>
          </a:p>
          <a:p>
            <a:pPr marL="685800" lvl="1" indent="-228600">
              <a:buFont typeface="+mj-lt"/>
              <a:buAutoNum type="arabicPeriod"/>
            </a:pPr>
            <a:r>
              <a:rPr lang="en-IN" sz="1100" dirty="0" smtClean="0"/>
              <a:t>Create the array.</a:t>
            </a:r>
          </a:p>
          <a:p>
            <a:pPr marL="685800" lvl="1" indent="-228600">
              <a:buFont typeface="+mj-lt"/>
              <a:buAutoNum type="arabicPeriod"/>
            </a:pPr>
            <a:r>
              <a:rPr lang="en-IN" sz="1100" dirty="0" smtClean="0"/>
              <a:t>Initialize the array values.</a:t>
            </a:r>
          </a:p>
          <a:p>
            <a:pPr marL="685800" lvl="1" indent="-228600">
              <a:buFont typeface="+mj-lt"/>
              <a:buAutoNum type="arabicPeriod"/>
            </a:pPr>
            <a:endParaRPr lang="en-IN" sz="1100" dirty="0" smtClean="0"/>
          </a:p>
          <a:p>
            <a:pPr marL="685800" lvl="1" indent="-228600"/>
            <a:endParaRPr lang="en-IN" sz="1100" dirty="0" smtClean="0"/>
          </a:p>
          <a:p>
            <a:pPr lvl="1"/>
            <a:endParaRPr lang="en-IN" sz="1100" dirty="0" smtClean="0"/>
          </a:p>
          <a:p>
            <a:pPr lvl="1"/>
            <a:endParaRPr lang="en-IN" sz="1100" dirty="0" smtClean="0"/>
          </a:p>
          <a:p>
            <a:pPr lvl="1"/>
            <a:endParaRPr lang="en-IN" sz="1100" dirty="0" smtClean="0"/>
          </a:p>
          <a:p>
            <a:pPr lvl="1"/>
            <a:endParaRPr lang="en-IN" sz="1100" dirty="0"/>
          </a:p>
        </p:txBody>
      </p:sp>
      <p:pic>
        <p:nvPicPr>
          <p:cNvPr id="104450" name="Picture 2" descr="C:\Ashu Folder\selenium Course Batch\Lovnish\array.PNG"/>
          <p:cNvPicPr>
            <a:picLocks noChangeAspect="1" noChangeArrowheads="1"/>
          </p:cNvPicPr>
          <p:nvPr/>
        </p:nvPicPr>
        <p:blipFill>
          <a:blip r:embed="rId2" cstate="print"/>
          <a:srcRect/>
          <a:stretch>
            <a:fillRect/>
          </a:stretch>
        </p:blipFill>
        <p:spPr bwMode="auto">
          <a:xfrm>
            <a:off x="228600" y="2667000"/>
            <a:ext cx="4343400" cy="3962400"/>
          </a:xfrm>
          <a:prstGeom prst="rect">
            <a:avLst/>
          </a:prstGeom>
          <a:noFill/>
        </p:spPr>
      </p:pic>
      <p:pic>
        <p:nvPicPr>
          <p:cNvPr id="104452" name="Picture 4" descr="examples of array processing"/>
          <p:cNvPicPr>
            <a:picLocks noChangeAspect="1" noChangeArrowheads="1"/>
          </p:cNvPicPr>
          <p:nvPr/>
        </p:nvPicPr>
        <p:blipFill>
          <a:blip r:embed="rId3" cstate="print"/>
          <a:srcRect/>
          <a:stretch>
            <a:fillRect/>
          </a:stretch>
        </p:blipFill>
        <p:spPr bwMode="auto">
          <a:xfrm>
            <a:off x="4648200" y="1524000"/>
            <a:ext cx="4267200" cy="5181600"/>
          </a:xfrm>
          <a:prstGeom prst="rect">
            <a:avLst/>
          </a:prstGeom>
          <a:noFill/>
        </p:spPr>
      </p:pic>
      <p:pic>
        <p:nvPicPr>
          <p:cNvPr id="104453" name="Picture 5" descr="C:\Ashu Folder\selenium Course Batch\Lovnish\array1.PNG"/>
          <p:cNvPicPr>
            <a:picLocks noChangeAspect="1" noChangeArrowheads="1"/>
          </p:cNvPicPr>
          <p:nvPr/>
        </p:nvPicPr>
        <p:blipFill>
          <a:blip r:embed="rId4" cstate="print"/>
          <a:srcRect/>
          <a:stretch>
            <a:fillRect/>
          </a:stretch>
        </p:blipFill>
        <p:spPr bwMode="auto">
          <a:xfrm>
            <a:off x="152400" y="1905000"/>
            <a:ext cx="4343399" cy="6858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 9.2-Java - Arrays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6017032"/>
          </a:xfrm>
          <a:prstGeom prst="rect">
            <a:avLst/>
          </a:prstGeom>
        </p:spPr>
        <p:txBody>
          <a:bodyPr wrap="square">
            <a:spAutoFit/>
          </a:bodyPr>
          <a:lstStyle/>
          <a:p>
            <a:r>
              <a:rPr lang="en-IN" sz="1100" b="1" u="sng" dirty="0" smtClean="0"/>
              <a:t>Programming with arrays:-</a:t>
            </a:r>
          </a:p>
          <a:p>
            <a:r>
              <a:rPr lang="en-IN" sz="1100" dirty="0" smtClean="0"/>
              <a:t>Before considering more examples, we consider a number of important characteristics of programming with arrays:-</a:t>
            </a:r>
          </a:p>
          <a:p>
            <a:pPr>
              <a:buFont typeface="Arial" pitchFamily="34" charset="0"/>
              <a:buChar char="•"/>
            </a:pPr>
            <a:endParaRPr lang="en-IN" sz="1100" dirty="0" smtClean="0"/>
          </a:p>
          <a:p>
            <a:pPr>
              <a:buFont typeface="Arial" pitchFamily="34" charset="0"/>
              <a:buChar char="•"/>
            </a:pPr>
            <a:r>
              <a:rPr lang="en-IN" sz="1100" dirty="0" smtClean="0"/>
              <a:t>.</a:t>
            </a:r>
            <a:r>
              <a:rPr lang="en-IN" sz="1100" i="1" dirty="0" smtClean="0"/>
              <a:t>Zero-based indexing.</a:t>
            </a:r>
            <a:r>
              <a:rPr lang="en-IN" sz="1100" dirty="0" smtClean="0"/>
              <a:t> We always refer to the first element of an array a[] as a[0], the second as a[1], and so forth. It might seem more natural to you to refer to the first element as a[1], the second value as a[2], and so forth, but starting the indexing with 0 has some advantages and has emerged as the convention used in most modern programming languages.</a:t>
            </a:r>
          </a:p>
          <a:p>
            <a:pPr>
              <a:buFont typeface="Arial" pitchFamily="34" charset="0"/>
              <a:buChar char="•"/>
            </a:pPr>
            <a:endParaRPr lang="en-IN" sz="1100" dirty="0" smtClean="0"/>
          </a:p>
          <a:p>
            <a:pPr>
              <a:buFont typeface="Arial" pitchFamily="34" charset="0"/>
              <a:buChar char="•"/>
            </a:pPr>
            <a:r>
              <a:rPr lang="en-IN" sz="1100" i="1" dirty="0" smtClean="0"/>
              <a:t>Array length.</a:t>
            </a:r>
            <a:r>
              <a:rPr lang="en-IN" sz="1100" dirty="0" smtClean="0"/>
              <a:t> Once we create an array, its length is fixed. You can refer to the length of an a[] in your program with the code </a:t>
            </a:r>
            <a:r>
              <a:rPr lang="en-IN" sz="1100" dirty="0" err="1" smtClean="0"/>
              <a:t>a.length</a:t>
            </a:r>
            <a:r>
              <a:rPr lang="en-IN" sz="1100" dirty="0" smtClean="0"/>
              <a:t>.</a:t>
            </a:r>
          </a:p>
          <a:p>
            <a:pPr>
              <a:buFont typeface="Arial" pitchFamily="34" charset="0"/>
              <a:buChar char="•"/>
            </a:pPr>
            <a:r>
              <a:rPr lang="en-IN" sz="1100" i="1" dirty="0" smtClean="0"/>
              <a:t>Default array initialization.</a:t>
            </a:r>
            <a:r>
              <a:rPr lang="en-IN" sz="1100" dirty="0" smtClean="0"/>
              <a:t> For economy in code, we often take advantage of Java's default array initialization convention. For example, the following statement is equivalent to the four lines of code at the top of this page:</a:t>
            </a:r>
          </a:p>
          <a:p>
            <a:pPr>
              <a:buFont typeface="Arial" pitchFamily="34" charset="0"/>
              <a:buChar char="•"/>
            </a:pPr>
            <a:endParaRPr lang="en-IN" sz="1100" dirty="0" smtClean="0"/>
          </a:p>
          <a:p>
            <a:pPr lvl="1"/>
            <a:r>
              <a:rPr lang="en-IN" sz="1100" dirty="0" smtClean="0"/>
              <a:t>double[] a = new double[n]; </a:t>
            </a:r>
          </a:p>
          <a:p>
            <a:pPr lvl="1"/>
            <a:r>
              <a:rPr lang="en-IN" sz="1100" dirty="0" smtClean="0"/>
              <a:t>//The default initial value is 0 for all numeric primitive types and false for type </a:t>
            </a:r>
            <a:r>
              <a:rPr lang="en-IN" sz="1100" dirty="0" err="1" smtClean="0"/>
              <a:t>boolean</a:t>
            </a:r>
            <a:r>
              <a:rPr lang="en-IN" sz="1100" dirty="0" smtClean="0"/>
              <a:t>.</a:t>
            </a:r>
          </a:p>
          <a:p>
            <a:pPr lvl="1"/>
            <a:endParaRPr lang="en-IN" sz="1100" dirty="0" smtClean="0"/>
          </a:p>
          <a:p>
            <a:pPr>
              <a:buFont typeface="Arial" pitchFamily="34" charset="0"/>
              <a:buChar char="•"/>
            </a:pPr>
            <a:r>
              <a:rPr lang="en-IN" sz="1100" i="1" dirty="0" smtClean="0"/>
              <a:t>Memory representation.</a:t>
            </a:r>
            <a:r>
              <a:rPr lang="en-IN" sz="1100" dirty="0" smtClean="0"/>
              <a:t> When you use new to create an array, Java reserves space in memory for it (and initializes the values). This process is </a:t>
            </a:r>
            <a:r>
              <a:rPr lang="en-IN" sz="1100" dirty="0" err="1" smtClean="0"/>
              <a:t>called</a:t>
            </a:r>
            <a:r>
              <a:rPr lang="en-IN" sz="1100" i="1" dirty="0" err="1" smtClean="0"/>
              <a:t>memory</a:t>
            </a:r>
            <a:r>
              <a:rPr lang="en-IN" sz="1100" i="1" dirty="0" smtClean="0"/>
              <a:t> allocation</a:t>
            </a:r>
            <a:r>
              <a:rPr lang="en-IN" sz="1100" dirty="0" smtClean="0"/>
              <a:t>.</a:t>
            </a:r>
          </a:p>
          <a:p>
            <a:pPr>
              <a:buFont typeface="Arial" pitchFamily="34" charset="0"/>
              <a:buChar char="•"/>
            </a:pPr>
            <a:endParaRPr lang="en-IN" sz="1100" dirty="0" smtClean="0"/>
          </a:p>
          <a:p>
            <a:pPr>
              <a:buFont typeface="Arial" pitchFamily="34" charset="0"/>
              <a:buChar char="•"/>
            </a:pPr>
            <a:r>
              <a:rPr lang="en-IN" sz="1100" i="1" dirty="0" smtClean="0"/>
              <a:t>Bounds checking.</a:t>
            </a:r>
            <a:r>
              <a:rPr lang="en-IN" sz="1100" dirty="0" smtClean="0"/>
              <a:t> When programming with arrays, you must be careful. It is your responsibility to use legal indices when accessing an array element.</a:t>
            </a:r>
          </a:p>
          <a:p>
            <a:pPr>
              <a:buFont typeface="Arial" pitchFamily="34" charset="0"/>
              <a:buChar char="•"/>
            </a:pPr>
            <a:r>
              <a:rPr lang="en-IN" sz="1100" i="1" dirty="0" smtClean="0"/>
              <a:t>Setting array values at compile time.</a:t>
            </a:r>
            <a:r>
              <a:rPr lang="en-IN" sz="1100" dirty="0" smtClean="0"/>
              <a:t> When we have a small number of literal values that we want to keep in array, we can initialize it by listing the values between curly braces, separated by a comma. For example, we might use the following code in a program that processes playing cards.</a:t>
            </a:r>
          </a:p>
          <a:p>
            <a:endParaRPr lang="en-IN" sz="1100" dirty="0" smtClean="0"/>
          </a:p>
          <a:p>
            <a:r>
              <a:rPr lang="en-IN" sz="1100" dirty="0" smtClean="0"/>
              <a:t>	String[] SUITS = { "Clubs", "Diamonds", "Hearts", "Spades" }; </a:t>
            </a:r>
          </a:p>
          <a:p>
            <a:r>
              <a:rPr lang="en-IN" sz="1100" dirty="0" smtClean="0"/>
              <a:t>	String[] RANKS = { "2", "3", "4", "5", "6", "7", "8", "9", "10", "Jack", "Queen", "King", "Ace" }; </a:t>
            </a:r>
          </a:p>
          <a:p>
            <a:endParaRPr lang="en-IN" sz="1100" dirty="0" smtClean="0"/>
          </a:p>
          <a:p>
            <a:r>
              <a:rPr lang="en-IN" sz="1100" dirty="0" smtClean="0"/>
              <a:t>After creating the two arrays, we might use them to print a random card name such as Queen of Clubs, as follows.</a:t>
            </a:r>
          </a:p>
          <a:p>
            <a:r>
              <a:rPr lang="en-IN" sz="1100" dirty="0" smtClean="0"/>
              <a:t>	</a:t>
            </a:r>
            <a:r>
              <a:rPr lang="en-IN" sz="1100" dirty="0" err="1" smtClean="0"/>
              <a:t>int</a:t>
            </a:r>
            <a:r>
              <a:rPr lang="en-IN" sz="1100" dirty="0" smtClean="0"/>
              <a:t> </a:t>
            </a:r>
            <a:r>
              <a:rPr lang="en-IN" sz="1100" dirty="0" err="1" smtClean="0"/>
              <a:t>i</a:t>
            </a:r>
            <a:r>
              <a:rPr lang="en-IN" sz="1100" dirty="0" smtClean="0"/>
              <a:t> = (</a:t>
            </a:r>
            <a:r>
              <a:rPr lang="en-IN" sz="1100" dirty="0" err="1" smtClean="0"/>
              <a:t>int</a:t>
            </a:r>
            <a:r>
              <a:rPr lang="en-IN" sz="1100" dirty="0" smtClean="0"/>
              <a:t>) (</a:t>
            </a:r>
            <a:r>
              <a:rPr lang="en-IN" sz="1100" dirty="0" err="1" smtClean="0"/>
              <a:t>Math.random</a:t>
            </a:r>
            <a:r>
              <a:rPr lang="en-IN" sz="1100" dirty="0" smtClean="0"/>
              <a:t>() * </a:t>
            </a:r>
            <a:r>
              <a:rPr lang="en-IN" sz="1100" dirty="0" err="1" smtClean="0"/>
              <a:t>RANKS.length</a:t>
            </a:r>
            <a:r>
              <a:rPr lang="en-IN" sz="1100" dirty="0" smtClean="0"/>
              <a:t>); </a:t>
            </a:r>
          </a:p>
          <a:p>
            <a:r>
              <a:rPr lang="en-IN" sz="1100" dirty="0" smtClean="0"/>
              <a:t>	</a:t>
            </a:r>
            <a:r>
              <a:rPr lang="en-IN" sz="1100" dirty="0" err="1" smtClean="0"/>
              <a:t>int</a:t>
            </a:r>
            <a:r>
              <a:rPr lang="en-IN" sz="1100" dirty="0" smtClean="0"/>
              <a:t> j = (</a:t>
            </a:r>
            <a:r>
              <a:rPr lang="en-IN" sz="1100" dirty="0" err="1" smtClean="0"/>
              <a:t>int</a:t>
            </a:r>
            <a:r>
              <a:rPr lang="en-IN" sz="1100" dirty="0" smtClean="0"/>
              <a:t>) (</a:t>
            </a:r>
            <a:r>
              <a:rPr lang="en-IN" sz="1100" dirty="0" err="1" smtClean="0"/>
              <a:t>Math.random</a:t>
            </a:r>
            <a:r>
              <a:rPr lang="en-IN" sz="1100" dirty="0" smtClean="0"/>
              <a:t>() * </a:t>
            </a:r>
            <a:r>
              <a:rPr lang="en-IN" sz="1100" dirty="0" err="1" smtClean="0"/>
              <a:t>SUITS.length</a:t>
            </a:r>
            <a:r>
              <a:rPr lang="en-IN" sz="1100" dirty="0" smtClean="0"/>
              <a:t>); </a:t>
            </a:r>
          </a:p>
          <a:p>
            <a:r>
              <a:rPr lang="en-IN" sz="1100" dirty="0" smtClean="0"/>
              <a:t>	</a:t>
            </a:r>
            <a:r>
              <a:rPr lang="en-IN" sz="1100" dirty="0" err="1" smtClean="0"/>
              <a:t>System.out.println</a:t>
            </a:r>
            <a:r>
              <a:rPr lang="en-IN" sz="1100" dirty="0" smtClean="0"/>
              <a:t>(RANKS[</a:t>
            </a:r>
            <a:r>
              <a:rPr lang="en-IN" sz="1100" dirty="0" err="1" smtClean="0"/>
              <a:t>i</a:t>
            </a:r>
            <a:r>
              <a:rPr lang="en-IN" sz="1100" dirty="0" smtClean="0"/>
              <a:t>] + " of " + SUITS[j]); </a:t>
            </a:r>
          </a:p>
          <a:p>
            <a:pPr marL="685800" lvl="1" indent="-228600"/>
            <a:endParaRPr lang="en-IN" sz="1100" dirty="0" smtClean="0"/>
          </a:p>
          <a:p>
            <a:pPr lvl="1"/>
            <a:endParaRPr lang="en-IN" sz="1100" dirty="0" smtClean="0"/>
          </a:p>
          <a:p>
            <a:pPr lvl="1"/>
            <a:endParaRPr lang="en-IN" sz="1100" dirty="0" smtClean="0"/>
          </a:p>
          <a:p>
            <a:pPr lvl="1"/>
            <a:endParaRPr lang="en-IN" sz="1100" dirty="0" smtClean="0"/>
          </a:p>
          <a:p>
            <a:pPr lvl="1"/>
            <a:endParaRPr lang="en-IN" sz="11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 </a:t>
            </a:r>
            <a:r>
              <a:rPr lang="en-US" sz="2500" b="1" kern="1200" smtClean="0">
                <a:solidFill>
                  <a:schemeClr val="tx2"/>
                </a:solidFill>
                <a:latin typeface="+mj-lt"/>
                <a:ea typeface="+mj-ea"/>
                <a:cs typeface="+mj-cs"/>
              </a:rPr>
              <a:t>9.3-Java </a:t>
            </a:r>
            <a:r>
              <a:rPr lang="en-US" sz="2500" b="1" kern="1200" dirty="0" smtClean="0">
                <a:solidFill>
                  <a:schemeClr val="tx2"/>
                </a:solidFill>
                <a:latin typeface="+mj-lt"/>
                <a:ea typeface="+mj-ea"/>
                <a:cs typeface="+mj-cs"/>
              </a:rPr>
              <a:t>- Arrays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6186309"/>
          </a:xfrm>
          <a:prstGeom prst="rect">
            <a:avLst/>
          </a:prstGeom>
        </p:spPr>
        <p:txBody>
          <a:bodyPr wrap="square">
            <a:spAutoFit/>
          </a:bodyPr>
          <a:lstStyle/>
          <a:p>
            <a:r>
              <a:rPr lang="en-IN" sz="1100" b="1" u="sng" dirty="0" smtClean="0"/>
              <a:t>Multi-Dimensional Arrays in Java</a:t>
            </a:r>
          </a:p>
          <a:p>
            <a:r>
              <a:rPr lang="en-IN" sz="1100" dirty="0" smtClean="0"/>
              <a:t>In Java, </a:t>
            </a:r>
            <a:r>
              <a:rPr lang="en-IN" sz="1100" i="1" dirty="0" smtClean="0"/>
              <a:t>multidimensional arrays </a:t>
            </a:r>
            <a:r>
              <a:rPr lang="en-IN" sz="1100" dirty="0" smtClean="0"/>
              <a:t>are actually arrays of arrays. These, as you might expect, look and act like regular multidimensional arrays. However, as you will see, there are a couple of subtle differences. To declare a multidimensional array variable, specify each additional index using another set of square brackets. For example, the following declares a two-dimensional array variable called </a:t>
            </a:r>
            <a:r>
              <a:rPr lang="en-IN" sz="1100" b="1" dirty="0" err="1" smtClean="0"/>
              <a:t>twoD</a:t>
            </a:r>
            <a:endParaRPr lang="en-IN" sz="1100" b="1" dirty="0" smtClean="0"/>
          </a:p>
          <a:p>
            <a:endParaRPr lang="en-IN" sz="1100" b="1" dirty="0" smtClean="0"/>
          </a:p>
          <a:p>
            <a:r>
              <a:rPr lang="en-IN" sz="1100" i="1" dirty="0" smtClean="0"/>
              <a:t>Two-dimensional arrays in Java.</a:t>
            </a:r>
            <a:r>
              <a:rPr lang="en-IN" sz="1100" dirty="0" smtClean="0"/>
              <a:t> To refer to the element in row </a:t>
            </a:r>
            <a:r>
              <a:rPr lang="en-IN" sz="1100" dirty="0" err="1" smtClean="0"/>
              <a:t>i</a:t>
            </a:r>
            <a:r>
              <a:rPr lang="en-IN" sz="1100" dirty="0" smtClean="0"/>
              <a:t> and column j of a two-dimensional array a[][], we use the notation a[</a:t>
            </a:r>
            <a:r>
              <a:rPr lang="en-IN" sz="1100" dirty="0" err="1" smtClean="0"/>
              <a:t>i</a:t>
            </a:r>
            <a:r>
              <a:rPr lang="en-IN" sz="1100" dirty="0" smtClean="0"/>
              <a:t>][j]; to declare a two-dimensional array, we add another pair of brackets; to create the array, we specify the number of rows followed by the number of columns after the type name (both within brackets), as follows:</a:t>
            </a:r>
            <a:endParaRPr lang="en-IN" sz="1100" b="1" dirty="0" smtClean="0"/>
          </a:p>
          <a:p>
            <a:r>
              <a:rPr lang="en-IN" sz="1100" b="1" dirty="0" smtClean="0"/>
              <a:t>	</a:t>
            </a:r>
            <a:r>
              <a:rPr lang="en-IN" sz="1100" dirty="0" smtClean="0"/>
              <a:t>.int </a:t>
            </a:r>
            <a:r>
              <a:rPr lang="en-IN" sz="1100" dirty="0" err="1" smtClean="0"/>
              <a:t>twoD</a:t>
            </a:r>
            <a:r>
              <a:rPr lang="en-IN" sz="1100" dirty="0" smtClean="0"/>
              <a:t>[][] = new </a:t>
            </a:r>
            <a:r>
              <a:rPr lang="en-IN" sz="1100" dirty="0" err="1" smtClean="0"/>
              <a:t>int</a:t>
            </a:r>
            <a:r>
              <a:rPr lang="en-IN" sz="1100" dirty="0" smtClean="0"/>
              <a:t>[4][5];</a:t>
            </a:r>
          </a:p>
          <a:p>
            <a:endParaRPr lang="en-IN" sz="1100" dirty="0" smtClean="0"/>
          </a:p>
          <a:p>
            <a:r>
              <a:rPr lang="en-IN" sz="1100" dirty="0" smtClean="0"/>
              <a:t>This allocates a 4 by 5 array and assigns it to </a:t>
            </a:r>
            <a:r>
              <a:rPr lang="en-IN" sz="1100" b="1" dirty="0" err="1" smtClean="0"/>
              <a:t>twoD</a:t>
            </a:r>
            <a:r>
              <a:rPr lang="en-IN" sz="1100" dirty="0" smtClean="0"/>
              <a:t>. Internally this matrix is implemented as an </a:t>
            </a:r>
            <a:r>
              <a:rPr lang="en-IN" sz="1100" i="1" dirty="0" smtClean="0"/>
              <a:t>array </a:t>
            </a:r>
            <a:r>
              <a:rPr lang="en-IN" sz="1100" dirty="0" smtClean="0"/>
              <a:t>of </a:t>
            </a:r>
            <a:r>
              <a:rPr lang="en-IN" sz="1100" i="1" dirty="0" err="1" smtClean="0"/>
              <a:t>arrays</a:t>
            </a:r>
            <a:r>
              <a:rPr lang="en-IN" sz="1100" dirty="0" err="1" smtClean="0"/>
              <a:t>of</a:t>
            </a:r>
            <a:r>
              <a:rPr lang="en-IN" sz="1100" dirty="0" smtClean="0"/>
              <a:t> </a:t>
            </a:r>
            <a:r>
              <a:rPr lang="en-IN" sz="1100" b="1" dirty="0" err="1" smtClean="0"/>
              <a:t>int</a:t>
            </a:r>
            <a:r>
              <a:rPr lang="en-IN" sz="1100" dirty="0" err="1" smtClean="0"/>
              <a:t>.Conceptually</a:t>
            </a:r>
            <a:r>
              <a:rPr lang="en-IN" sz="1100" dirty="0" smtClean="0"/>
              <a:t>, this array will look like the one shown in Figure below:</a:t>
            </a:r>
          </a:p>
          <a:p>
            <a:endParaRPr lang="en-IN" sz="1100" b="1" u="sng" dirty="0" smtClean="0"/>
          </a:p>
          <a:p>
            <a:r>
              <a:rPr lang="en-IN" sz="1100" b="1" u="sng" dirty="0" smtClean="0"/>
              <a:t>Example-</a:t>
            </a:r>
          </a:p>
          <a:p>
            <a:r>
              <a:rPr lang="en-IN" sz="1100" dirty="0" smtClean="0"/>
              <a:t>// Demonstrate a two-dimensional array. </a:t>
            </a:r>
            <a:br>
              <a:rPr lang="en-IN" sz="1100" dirty="0" smtClean="0"/>
            </a:br>
            <a:r>
              <a:rPr lang="en-IN" sz="1100" dirty="0" smtClean="0"/>
              <a:t>class </a:t>
            </a:r>
            <a:r>
              <a:rPr lang="en-IN" sz="1100" dirty="0" err="1" smtClean="0"/>
              <a:t>TwoDArray</a:t>
            </a:r>
            <a:r>
              <a:rPr lang="en-IN" sz="1100" dirty="0" smtClean="0"/>
              <a:t> { </a:t>
            </a:r>
            <a:br>
              <a:rPr lang="en-IN" sz="1100" dirty="0" smtClean="0"/>
            </a:br>
            <a:r>
              <a:rPr lang="en-IN" sz="1100" dirty="0" smtClean="0"/>
              <a:t>public static void main(String </a:t>
            </a:r>
            <a:r>
              <a:rPr lang="en-IN" sz="1100" dirty="0" err="1" smtClean="0"/>
              <a:t>args</a:t>
            </a:r>
            <a:r>
              <a:rPr lang="en-IN" sz="1100" dirty="0" smtClean="0"/>
              <a:t>[]) { </a:t>
            </a:r>
            <a:br>
              <a:rPr lang="en-IN" sz="1100" dirty="0" smtClean="0"/>
            </a:br>
            <a:r>
              <a:rPr lang="en-IN" sz="1100" dirty="0" err="1" smtClean="0"/>
              <a:t>int</a:t>
            </a:r>
            <a:r>
              <a:rPr lang="en-IN" sz="1100" dirty="0" smtClean="0"/>
              <a:t> </a:t>
            </a:r>
            <a:r>
              <a:rPr lang="en-IN" sz="1100" dirty="0" err="1" smtClean="0"/>
              <a:t>twoD</a:t>
            </a:r>
            <a:r>
              <a:rPr lang="en-IN" sz="1100" dirty="0" smtClean="0"/>
              <a:t>[][]= new </a:t>
            </a:r>
            <a:r>
              <a:rPr lang="en-IN" sz="1100" dirty="0" err="1" smtClean="0"/>
              <a:t>int</a:t>
            </a:r>
            <a:r>
              <a:rPr lang="en-IN" sz="1100" dirty="0" smtClean="0"/>
              <a:t>[4][5]; </a:t>
            </a:r>
            <a:br>
              <a:rPr lang="en-IN" sz="1100" dirty="0" smtClean="0"/>
            </a:br>
            <a:r>
              <a:rPr lang="en-IN" sz="1100" dirty="0" err="1" smtClean="0"/>
              <a:t>int</a:t>
            </a:r>
            <a:r>
              <a:rPr lang="en-IN" sz="1100" dirty="0" smtClean="0"/>
              <a:t> </a:t>
            </a:r>
            <a:r>
              <a:rPr lang="en-IN" sz="1100" dirty="0" err="1" smtClean="0"/>
              <a:t>i</a:t>
            </a:r>
            <a:r>
              <a:rPr lang="en-IN" sz="1100" dirty="0" smtClean="0"/>
              <a:t>, j, k = 0; </a:t>
            </a:r>
            <a:br>
              <a:rPr lang="en-IN" sz="1100" dirty="0" smtClean="0"/>
            </a:br>
            <a:r>
              <a:rPr lang="en-IN" sz="1100" dirty="0" smtClean="0"/>
              <a:t>for(</a:t>
            </a:r>
            <a:r>
              <a:rPr lang="en-IN" sz="1100" dirty="0" err="1" smtClean="0"/>
              <a:t>i</a:t>
            </a:r>
            <a:r>
              <a:rPr lang="en-IN" sz="1100" dirty="0" smtClean="0"/>
              <a:t>=0; </a:t>
            </a:r>
            <a:r>
              <a:rPr lang="en-IN" sz="1100" dirty="0" err="1" smtClean="0"/>
              <a:t>i</a:t>
            </a:r>
            <a:r>
              <a:rPr lang="en-IN" sz="1100" dirty="0" smtClean="0"/>
              <a:t>&lt;4; </a:t>
            </a:r>
            <a:r>
              <a:rPr lang="en-IN" sz="1100" dirty="0" err="1" smtClean="0"/>
              <a:t>i</a:t>
            </a:r>
            <a:r>
              <a:rPr lang="en-IN" sz="1100" dirty="0" smtClean="0"/>
              <a:t>++) </a:t>
            </a:r>
            <a:br>
              <a:rPr lang="en-IN" sz="1100" dirty="0" smtClean="0"/>
            </a:br>
            <a:r>
              <a:rPr lang="en-IN" sz="1100" dirty="0" smtClean="0"/>
              <a:t>for(j=0; j&lt;5; j++) { </a:t>
            </a:r>
            <a:br>
              <a:rPr lang="en-IN" sz="1100" dirty="0" smtClean="0"/>
            </a:br>
            <a:r>
              <a:rPr lang="en-IN" sz="1100" dirty="0" err="1" smtClean="0"/>
              <a:t>twoD</a:t>
            </a:r>
            <a:r>
              <a:rPr lang="en-IN" sz="1100" dirty="0" smtClean="0"/>
              <a:t>[</a:t>
            </a:r>
            <a:r>
              <a:rPr lang="en-IN" sz="1100" dirty="0" err="1" smtClean="0"/>
              <a:t>i</a:t>
            </a:r>
            <a:r>
              <a:rPr lang="en-IN" sz="1100" dirty="0" smtClean="0"/>
              <a:t>][j] = k; </a:t>
            </a:r>
            <a:br>
              <a:rPr lang="en-IN" sz="1100" dirty="0" smtClean="0"/>
            </a:br>
            <a:r>
              <a:rPr lang="en-IN" sz="1100" dirty="0" smtClean="0"/>
              <a:t>k++; </a:t>
            </a:r>
            <a:br>
              <a:rPr lang="en-IN" sz="1100" dirty="0" smtClean="0"/>
            </a:br>
            <a:r>
              <a:rPr lang="en-IN" sz="1100" dirty="0" smtClean="0"/>
              <a:t>} </a:t>
            </a:r>
            <a:br>
              <a:rPr lang="en-IN" sz="1100" dirty="0" smtClean="0"/>
            </a:br>
            <a:r>
              <a:rPr lang="en-IN" sz="1100" dirty="0" smtClean="0"/>
              <a:t>for(</a:t>
            </a:r>
            <a:r>
              <a:rPr lang="en-IN" sz="1100" dirty="0" err="1" smtClean="0"/>
              <a:t>i</a:t>
            </a:r>
            <a:r>
              <a:rPr lang="en-IN" sz="1100" dirty="0" smtClean="0"/>
              <a:t>=0; </a:t>
            </a:r>
            <a:r>
              <a:rPr lang="en-IN" sz="1100" dirty="0" err="1" smtClean="0"/>
              <a:t>i</a:t>
            </a:r>
            <a:r>
              <a:rPr lang="en-IN" sz="1100" dirty="0" smtClean="0"/>
              <a:t>&lt;4; </a:t>
            </a:r>
            <a:r>
              <a:rPr lang="en-IN" sz="1100" dirty="0" err="1" smtClean="0"/>
              <a:t>i</a:t>
            </a:r>
            <a:r>
              <a:rPr lang="en-IN" sz="1100" dirty="0" smtClean="0"/>
              <a:t>++) { </a:t>
            </a:r>
            <a:br>
              <a:rPr lang="en-IN" sz="1100" dirty="0" smtClean="0"/>
            </a:br>
            <a:r>
              <a:rPr lang="en-IN" sz="1100" dirty="0" smtClean="0"/>
              <a:t>for(j=0; j&lt;5; j++) </a:t>
            </a:r>
            <a:br>
              <a:rPr lang="en-IN" sz="1100" dirty="0" smtClean="0"/>
            </a:br>
            <a:r>
              <a:rPr lang="en-IN" sz="1100" dirty="0" err="1" smtClean="0"/>
              <a:t>System.out.print</a:t>
            </a:r>
            <a:r>
              <a:rPr lang="en-IN" sz="1100" dirty="0" smtClean="0"/>
              <a:t>(</a:t>
            </a:r>
            <a:r>
              <a:rPr lang="en-IN" sz="1100" dirty="0" err="1" smtClean="0"/>
              <a:t>twoD</a:t>
            </a:r>
            <a:r>
              <a:rPr lang="en-IN" sz="1100" dirty="0" smtClean="0"/>
              <a:t>[</a:t>
            </a:r>
            <a:r>
              <a:rPr lang="en-IN" sz="1100" dirty="0" err="1" smtClean="0"/>
              <a:t>i</a:t>
            </a:r>
            <a:r>
              <a:rPr lang="en-IN" sz="1100" dirty="0" smtClean="0"/>
              <a:t>][j] + " "); </a:t>
            </a:r>
            <a:br>
              <a:rPr lang="en-IN" sz="1100" dirty="0" smtClean="0"/>
            </a:br>
            <a:r>
              <a:rPr lang="en-IN" sz="1100" dirty="0" err="1" smtClean="0"/>
              <a:t>System.out.println</a:t>
            </a:r>
            <a:r>
              <a:rPr lang="en-IN" sz="1100" dirty="0" smtClean="0"/>
              <a:t>(); </a:t>
            </a:r>
            <a:br>
              <a:rPr lang="en-IN" sz="1100" dirty="0" smtClean="0"/>
            </a:br>
            <a:r>
              <a:rPr lang="en-IN" sz="1100" dirty="0" smtClean="0"/>
              <a:t>} </a:t>
            </a:r>
            <a:br>
              <a:rPr lang="en-IN" sz="1100" dirty="0" smtClean="0"/>
            </a:br>
            <a:r>
              <a:rPr lang="en-IN" sz="1100" dirty="0" smtClean="0"/>
              <a:t>} </a:t>
            </a:r>
            <a:br>
              <a:rPr lang="en-IN" sz="1100" dirty="0" smtClean="0"/>
            </a:br>
            <a:r>
              <a:rPr lang="en-IN" sz="1100" dirty="0" smtClean="0"/>
              <a:t>}This program generates the following output:</a:t>
            </a:r>
          </a:p>
          <a:p>
            <a:r>
              <a:rPr lang="en-IN" sz="1100" dirty="0" smtClean="0"/>
              <a:t>0 1 2 3 4 </a:t>
            </a:r>
            <a:br>
              <a:rPr lang="en-IN" sz="1100" dirty="0" smtClean="0"/>
            </a:br>
            <a:r>
              <a:rPr lang="en-IN" sz="1100" dirty="0" smtClean="0"/>
              <a:t>5 6 7 8 9 </a:t>
            </a:r>
            <a:br>
              <a:rPr lang="en-IN" sz="1100" dirty="0" smtClean="0"/>
            </a:br>
            <a:r>
              <a:rPr lang="en-IN" sz="1100" dirty="0" smtClean="0"/>
              <a:t>10 11 12 13 14 </a:t>
            </a:r>
            <a:br>
              <a:rPr lang="en-IN" sz="1100" dirty="0" smtClean="0"/>
            </a:br>
            <a:r>
              <a:rPr lang="en-IN" sz="1100" dirty="0" smtClean="0"/>
              <a:t>15 16 17 18 19</a:t>
            </a:r>
            <a:endParaRPr lang="en-IN" sz="1100" dirty="0"/>
          </a:p>
        </p:txBody>
      </p:sp>
      <p:pic>
        <p:nvPicPr>
          <p:cNvPr id="111618" name="Picture 2" descr="http://www.java-samples.com/images/java.h1.jpg"/>
          <p:cNvPicPr>
            <a:picLocks noChangeAspect="1" noChangeArrowheads="1"/>
          </p:cNvPicPr>
          <p:nvPr/>
        </p:nvPicPr>
        <p:blipFill>
          <a:blip r:embed="rId2" cstate="print"/>
          <a:srcRect/>
          <a:stretch>
            <a:fillRect/>
          </a:stretch>
        </p:blipFill>
        <p:spPr bwMode="auto">
          <a:xfrm>
            <a:off x="4724400" y="2895600"/>
            <a:ext cx="4010025" cy="2571751"/>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 9.3-Java - Arrays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6186309"/>
          </a:xfrm>
          <a:prstGeom prst="rect">
            <a:avLst/>
          </a:prstGeom>
        </p:spPr>
        <p:txBody>
          <a:bodyPr wrap="square">
            <a:spAutoFit/>
          </a:bodyPr>
          <a:lstStyle/>
          <a:p>
            <a:r>
              <a:rPr lang="en-IN" sz="1100" b="1" u="sng" dirty="0" smtClean="0"/>
              <a:t>Multi-Dimensional Arrays in Java</a:t>
            </a:r>
          </a:p>
          <a:p>
            <a:r>
              <a:rPr lang="en-IN" sz="1100" dirty="0" smtClean="0"/>
              <a:t>In Java, </a:t>
            </a:r>
            <a:r>
              <a:rPr lang="en-IN" sz="1100" i="1" dirty="0" smtClean="0"/>
              <a:t>multidimensional arrays </a:t>
            </a:r>
            <a:r>
              <a:rPr lang="en-IN" sz="1100" dirty="0" smtClean="0"/>
              <a:t>are actually arrays of arrays. These, as you might expect, look and act like regular multidimensional arrays. However, as you will see, there are a couple of subtle differences. To declare a multidimensional array variable, specify each additional index using another set of square brackets. For example, the following declares a two-dimensional array variable called </a:t>
            </a:r>
            <a:r>
              <a:rPr lang="en-IN" sz="1100" b="1" dirty="0" err="1" smtClean="0"/>
              <a:t>twoD</a:t>
            </a:r>
            <a:endParaRPr lang="en-IN" sz="1100" b="1" dirty="0" smtClean="0"/>
          </a:p>
          <a:p>
            <a:endParaRPr lang="en-IN" sz="1100" b="1" dirty="0" smtClean="0"/>
          </a:p>
          <a:p>
            <a:r>
              <a:rPr lang="en-IN" sz="1100" i="1" dirty="0" smtClean="0"/>
              <a:t>Two-dimensional arrays in Java.</a:t>
            </a:r>
            <a:r>
              <a:rPr lang="en-IN" sz="1100" dirty="0" smtClean="0"/>
              <a:t> To refer to the element in row </a:t>
            </a:r>
            <a:r>
              <a:rPr lang="en-IN" sz="1100" dirty="0" err="1" smtClean="0"/>
              <a:t>i</a:t>
            </a:r>
            <a:r>
              <a:rPr lang="en-IN" sz="1100" dirty="0" smtClean="0"/>
              <a:t> and column j of a two-dimensional array a[][], we use the notation a[</a:t>
            </a:r>
            <a:r>
              <a:rPr lang="en-IN" sz="1100" dirty="0" err="1" smtClean="0"/>
              <a:t>i</a:t>
            </a:r>
            <a:r>
              <a:rPr lang="en-IN" sz="1100" dirty="0" smtClean="0"/>
              <a:t>][j]; to declare a two-dimensional array, we add another pair of brackets; to create the array, we specify the number of rows followed by the number of columns after the type name (both within brackets), as follows:</a:t>
            </a:r>
            <a:endParaRPr lang="en-IN" sz="1100" b="1" dirty="0" smtClean="0"/>
          </a:p>
          <a:p>
            <a:r>
              <a:rPr lang="en-IN" sz="1100" b="1" dirty="0" smtClean="0"/>
              <a:t>	</a:t>
            </a:r>
            <a:r>
              <a:rPr lang="en-IN" sz="1100" dirty="0" smtClean="0"/>
              <a:t>.int </a:t>
            </a:r>
            <a:r>
              <a:rPr lang="en-IN" sz="1100" dirty="0" err="1" smtClean="0"/>
              <a:t>twoD</a:t>
            </a:r>
            <a:r>
              <a:rPr lang="en-IN" sz="1100" dirty="0" smtClean="0"/>
              <a:t>[][] = new </a:t>
            </a:r>
            <a:r>
              <a:rPr lang="en-IN" sz="1100" dirty="0" err="1" smtClean="0"/>
              <a:t>int</a:t>
            </a:r>
            <a:r>
              <a:rPr lang="en-IN" sz="1100" dirty="0" smtClean="0"/>
              <a:t>[4][5];</a:t>
            </a:r>
          </a:p>
          <a:p>
            <a:endParaRPr lang="en-IN" sz="1100" dirty="0" smtClean="0"/>
          </a:p>
          <a:p>
            <a:r>
              <a:rPr lang="en-IN" sz="1100" dirty="0" smtClean="0"/>
              <a:t>This allocates a 4 by 5 array and assigns it to </a:t>
            </a:r>
            <a:r>
              <a:rPr lang="en-IN" sz="1100" b="1" dirty="0" err="1" smtClean="0"/>
              <a:t>twoD</a:t>
            </a:r>
            <a:r>
              <a:rPr lang="en-IN" sz="1100" dirty="0" smtClean="0"/>
              <a:t>. Internally this matrix is implemented as an </a:t>
            </a:r>
            <a:r>
              <a:rPr lang="en-IN" sz="1100" i="1" dirty="0" smtClean="0"/>
              <a:t>array </a:t>
            </a:r>
            <a:r>
              <a:rPr lang="en-IN" sz="1100" dirty="0" smtClean="0"/>
              <a:t>of </a:t>
            </a:r>
            <a:r>
              <a:rPr lang="en-IN" sz="1100" i="1" dirty="0" err="1" smtClean="0"/>
              <a:t>arrays</a:t>
            </a:r>
            <a:r>
              <a:rPr lang="en-IN" sz="1100" dirty="0" err="1" smtClean="0"/>
              <a:t>of</a:t>
            </a:r>
            <a:r>
              <a:rPr lang="en-IN" sz="1100" dirty="0" smtClean="0"/>
              <a:t> </a:t>
            </a:r>
            <a:r>
              <a:rPr lang="en-IN" sz="1100" b="1" dirty="0" err="1" smtClean="0"/>
              <a:t>int</a:t>
            </a:r>
            <a:r>
              <a:rPr lang="en-IN" sz="1100" dirty="0" err="1" smtClean="0"/>
              <a:t>.Conceptually</a:t>
            </a:r>
            <a:r>
              <a:rPr lang="en-IN" sz="1100" dirty="0" smtClean="0"/>
              <a:t>, this array will look like the one shown in Figure below:</a:t>
            </a:r>
          </a:p>
          <a:p>
            <a:endParaRPr lang="en-IN" sz="1100" b="1" u="sng" dirty="0" smtClean="0"/>
          </a:p>
          <a:p>
            <a:r>
              <a:rPr lang="en-IN" sz="1100" b="1" u="sng" dirty="0" smtClean="0"/>
              <a:t>Example-</a:t>
            </a:r>
          </a:p>
          <a:p>
            <a:r>
              <a:rPr lang="en-IN" sz="1100" dirty="0" smtClean="0"/>
              <a:t>// Demonstrate a two-dimensional array. </a:t>
            </a:r>
            <a:br>
              <a:rPr lang="en-IN" sz="1100" dirty="0" smtClean="0"/>
            </a:br>
            <a:r>
              <a:rPr lang="en-IN" sz="1100" dirty="0" smtClean="0"/>
              <a:t>class </a:t>
            </a:r>
            <a:r>
              <a:rPr lang="en-IN" sz="1100" dirty="0" err="1" smtClean="0"/>
              <a:t>TwoDArray</a:t>
            </a:r>
            <a:r>
              <a:rPr lang="en-IN" sz="1100" dirty="0" smtClean="0"/>
              <a:t> { </a:t>
            </a:r>
            <a:br>
              <a:rPr lang="en-IN" sz="1100" dirty="0" smtClean="0"/>
            </a:br>
            <a:r>
              <a:rPr lang="en-IN" sz="1100" dirty="0" smtClean="0"/>
              <a:t>public static void main(String </a:t>
            </a:r>
            <a:r>
              <a:rPr lang="en-IN" sz="1100" dirty="0" err="1" smtClean="0"/>
              <a:t>args</a:t>
            </a:r>
            <a:r>
              <a:rPr lang="en-IN" sz="1100" dirty="0" smtClean="0"/>
              <a:t>[]) { </a:t>
            </a:r>
            <a:br>
              <a:rPr lang="en-IN" sz="1100" dirty="0" smtClean="0"/>
            </a:br>
            <a:r>
              <a:rPr lang="en-IN" sz="1100" dirty="0" err="1" smtClean="0"/>
              <a:t>int</a:t>
            </a:r>
            <a:r>
              <a:rPr lang="en-IN" sz="1100" dirty="0" smtClean="0"/>
              <a:t> </a:t>
            </a:r>
            <a:r>
              <a:rPr lang="en-IN" sz="1100" dirty="0" err="1" smtClean="0"/>
              <a:t>twoD</a:t>
            </a:r>
            <a:r>
              <a:rPr lang="en-IN" sz="1100" dirty="0" smtClean="0"/>
              <a:t>[][]= new </a:t>
            </a:r>
            <a:r>
              <a:rPr lang="en-IN" sz="1100" dirty="0" err="1" smtClean="0"/>
              <a:t>int</a:t>
            </a:r>
            <a:r>
              <a:rPr lang="en-IN" sz="1100" dirty="0" smtClean="0"/>
              <a:t>[4][5]; </a:t>
            </a:r>
            <a:br>
              <a:rPr lang="en-IN" sz="1100" dirty="0" smtClean="0"/>
            </a:br>
            <a:r>
              <a:rPr lang="en-IN" sz="1100" dirty="0" err="1" smtClean="0"/>
              <a:t>int</a:t>
            </a:r>
            <a:r>
              <a:rPr lang="en-IN" sz="1100" dirty="0" smtClean="0"/>
              <a:t> </a:t>
            </a:r>
            <a:r>
              <a:rPr lang="en-IN" sz="1100" dirty="0" err="1" smtClean="0"/>
              <a:t>i</a:t>
            </a:r>
            <a:r>
              <a:rPr lang="en-IN" sz="1100" dirty="0" smtClean="0"/>
              <a:t>, j, k = 0; </a:t>
            </a:r>
            <a:br>
              <a:rPr lang="en-IN" sz="1100" dirty="0" smtClean="0"/>
            </a:br>
            <a:r>
              <a:rPr lang="en-IN" sz="1100" dirty="0" smtClean="0"/>
              <a:t>for(</a:t>
            </a:r>
            <a:r>
              <a:rPr lang="en-IN" sz="1100" dirty="0" err="1" smtClean="0"/>
              <a:t>i</a:t>
            </a:r>
            <a:r>
              <a:rPr lang="en-IN" sz="1100" dirty="0" smtClean="0"/>
              <a:t>=0; </a:t>
            </a:r>
            <a:r>
              <a:rPr lang="en-IN" sz="1100" dirty="0" err="1" smtClean="0"/>
              <a:t>i</a:t>
            </a:r>
            <a:r>
              <a:rPr lang="en-IN" sz="1100" dirty="0" smtClean="0"/>
              <a:t>&lt;4; </a:t>
            </a:r>
            <a:r>
              <a:rPr lang="en-IN" sz="1100" dirty="0" err="1" smtClean="0"/>
              <a:t>i</a:t>
            </a:r>
            <a:r>
              <a:rPr lang="en-IN" sz="1100" dirty="0" smtClean="0"/>
              <a:t>++) </a:t>
            </a:r>
            <a:br>
              <a:rPr lang="en-IN" sz="1100" dirty="0" smtClean="0"/>
            </a:br>
            <a:r>
              <a:rPr lang="en-IN" sz="1100" dirty="0" smtClean="0"/>
              <a:t>for(j=0; j&lt;5; j++) { </a:t>
            </a:r>
            <a:br>
              <a:rPr lang="en-IN" sz="1100" dirty="0" smtClean="0"/>
            </a:br>
            <a:r>
              <a:rPr lang="en-IN" sz="1100" dirty="0" err="1" smtClean="0"/>
              <a:t>twoD</a:t>
            </a:r>
            <a:r>
              <a:rPr lang="en-IN" sz="1100" dirty="0" smtClean="0"/>
              <a:t>[</a:t>
            </a:r>
            <a:r>
              <a:rPr lang="en-IN" sz="1100" dirty="0" err="1" smtClean="0"/>
              <a:t>i</a:t>
            </a:r>
            <a:r>
              <a:rPr lang="en-IN" sz="1100" dirty="0" smtClean="0"/>
              <a:t>][j] = k; </a:t>
            </a:r>
            <a:br>
              <a:rPr lang="en-IN" sz="1100" dirty="0" smtClean="0"/>
            </a:br>
            <a:r>
              <a:rPr lang="en-IN" sz="1100" dirty="0" smtClean="0"/>
              <a:t>k++; </a:t>
            </a:r>
            <a:br>
              <a:rPr lang="en-IN" sz="1100" dirty="0" smtClean="0"/>
            </a:br>
            <a:r>
              <a:rPr lang="en-IN" sz="1100" dirty="0" smtClean="0"/>
              <a:t>} </a:t>
            </a:r>
            <a:br>
              <a:rPr lang="en-IN" sz="1100" dirty="0" smtClean="0"/>
            </a:br>
            <a:r>
              <a:rPr lang="en-IN" sz="1100" dirty="0" smtClean="0"/>
              <a:t>for(</a:t>
            </a:r>
            <a:r>
              <a:rPr lang="en-IN" sz="1100" dirty="0" err="1" smtClean="0"/>
              <a:t>i</a:t>
            </a:r>
            <a:r>
              <a:rPr lang="en-IN" sz="1100" dirty="0" smtClean="0"/>
              <a:t>=0; </a:t>
            </a:r>
            <a:r>
              <a:rPr lang="en-IN" sz="1100" dirty="0" err="1" smtClean="0"/>
              <a:t>i</a:t>
            </a:r>
            <a:r>
              <a:rPr lang="en-IN" sz="1100" dirty="0" smtClean="0"/>
              <a:t>&lt;4; </a:t>
            </a:r>
            <a:r>
              <a:rPr lang="en-IN" sz="1100" dirty="0" err="1" smtClean="0"/>
              <a:t>i</a:t>
            </a:r>
            <a:r>
              <a:rPr lang="en-IN" sz="1100" dirty="0" smtClean="0"/>
              <a:t>++) { </a:t>
            </a:r>
            <a:br>
              <a:rPr lang="en-IN" sz="1100" dirty="0" smtClean="0"/>
            </a:br>
            <a:r>
              <a:rPr lang="en-IN" sz="1100" dirty="0" smtClean="0"/>
              <a:t>for(j=0; j&lt;5; j++) </a:t>
            </a:r>
            <a:br>
              <a:rPr lang="en-IN" sz="1100" dirty="0" smtClean="0"/>
            </a:br>
            <a:r>
              <a:rPr lang="en-IN" sz="1100" dirty="0" err="1" smtClean="0"/>
              <a:t>System.out.print</a:t>
            </a:r>
            <a:r>
              <a:rPr lang="en-IN" sz="1100" dirty="0" smtClean="0"/>
              <a:t>(</a:t>
            </a:r>
            <a:r>
              <a:rPr lang="en-IN" sz="1100" dirty="0" err="1" smtClean="0"/>
              <a:t>twoD</a:t>
            </a:r>
            <a:r>
              <a:rPr lang="en-IN" sz="1100" dirty="0" smtClean="0"/>
              <a:t>[</a:t>
            </a:r>
            <a:r>
              <a:rPr lang="en-IN" sz="1100" dirty="0" err="1" smtClean="0"/>
              <a:t>i</a:t>
            </a:r>
            <a:r>
              <a:rPr lang="en-IN" sz="1100" dirty="0" smtClean="0"/>
              <a:t>][j] + " "); </a:t>
            </a:r>
            <a:br>
              <a:rPr lang="en-IN" sz="1100" dirty="0" smtClean="0"/>
            </a:br>
            <a:r>
              <a:rPr lang="en-IN" sz="1100" dirty="0" err="1" smtClean="0"/>
              <a:t>System.out.println</a:t>
            </a:r>
            <a:r>
              <a:rPr lang="en-IN" sz="1100" dirty="0" smtClean="0"/>
              <a:t>(); </a:t>
            </a:r>
            <a:br>
              <a:rPr lang="en-IN" sz="1100" dirty="0" smtClean="0"/>
            </a:br>
            <a:r>
              <a:rPr lang="en-IN" sz="1100" dirty="0" smtClean="0"/>
              <a:t>} </a:t>
            </a:r>
            <a:br>
              <a:rPr lang="en-IN" sz="1100" dirty="0" smtClean="0"/>
            </a:br>
            <a:r>
              <a:rPr lang="en-IN" sz="1100" dirty="0" smtClean="0"/>
              <a:t>} </a:t>
            </a:r>
            <a:br>
              <a:rPr lang="en-IN" sz="1100" dirty="0" smtClean="0"/>
            </a:br>
            <a:r>
              <a:rPr lang="en-IN" sz="1100" dirty="0" smtClean="0"/>
              <a:t>}This program generates the following output:</a:t>
            </a:r>
          </a:p>
          <a:p>
            <a:r>
              <a:rPr lang="en-IN" sz="1100" dirty="0" smtClean="0"/>
              <a:t>0 1 2 3 4 </a:t>
            </a:r>
            <a:br>
              <a:rPr lang="en-IN" sz="1100" dirty="0" smtClean="0"/>
            </a:br>
            <a:r>
              <a:rPr lang="en-IN" sz="1100" dirty="0" smtClean="0"/>
              <a:t>5 6 7 8 9 </a:t>
            </a:r>
            <a:br>
              <a:rPr lang="en-IN" sz="1100" dirty="0" smtClean="0"/>
            </a:br>
            <a:r>
              <a:rPr lang="en-IN" sz="1100" dirty="0" smtClean="0"/>
              <a:t>10 11 12 13 14 </a:t>
            </a:r>
            <a:br>
              <a:rPr lang="en-IN" sz="1100" dirty="0" smtClean="0"/>
            </a:br>
            <a:r>
              <a:rPr lang="en-IN" sz="1100" dirty="0" smtClean="0"/>
              <a:t>15 16 17 18 19</a:t>
            </a:r>
            <a:endParaRPr lang="en-IN" sz="1100" dirty="0"/>
          </a:p>
        </p:txBody>
      </p:sp>
      <p:pic>
        <p:nvPicPr>
          <p:cNvPr id="111618" name="Picture 2" descr="http://www.java-samples.com/images/java.h1.jpg"/>
          <p:cNvPicPr>
            <a:picLocks noChangeAspect="1" noChangeArrowheads="1"/>
          </p:cNvPicPr>
          <p:nvPr/>
        </p:nvPicPr>
        <p:blipFill>
          <a:blip r:embed="rId2" cstate="print"/>
          <a:srcRect/>
          <a:stretch>
            <a:fillRect/>
          </a:stretch>
        </p:blipFill>
        <p:spPr bwMode="auto">
          <a:xfrm>
            <a:off x="4724400" y="2895600"/>
            <a:ext cx="4010025" cy="2571751"/>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5.10.1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2462213"/>
          </a:xfrm>
          <a:prstGeom prst="rect">
            <a:avLst/>
          </a:prstGeom>
        </p:spPr>
        <p:txBody>
          <a:bodyPr wrap="square">
            <a:spAutoFit/>
          </a:bodyPr>
          <a:lstStyle/>
          <a:p>
            <a:r>
              <a:rPr lang="en-US" sz="1100" b="1" u="sng" dirty="0" smtClean="0"/>
              <a:t>What is Error?</a:t>
            </a:r>
            <a:endParaRPr lang="en-IN" sz="1100" dirty="0" smtClean="0"/>
          </a:p>
          <a:p>
            <a:r>
              <a:rPr lang="en-US" sz="1100" dirty="0" smtClean="0"/>
              <a:t>Error are exceptional scenario that are out of scope for application and it’s not possible to recover. </a:t>
            </a:r>
            <a:r>
              <a:rPr lang="en-US" sz="1100" dirty="0" err="1" smtClean="0"/>
              <a:t>E.g</a:t>
            </a:r>
            <a:r>
              <a:rPr lang="en-US" sz="1100" dirty="0" smtClean="0"/>
              <a:t> Hardware Failure, Network failure.</a:t>
            </a:r>
            <a:endParaRPr lang="en-IN" sz="1100" dirty="0" smtClean="0"/>
          </a:p>
          <a:p>
            <a:r>
              <a:rPr lang="en-US" sz="1100" b="1" u="sng" dirty="0" smtClean="0"/>
              <a:t>What is an exception?</a:t>
            </a:r>
            <a:endParaRPr lang="en-IN" sz="1100" dirty="0" smtClean="0"/>
          </a:p>
          <a:p>
            <a:r>
              <a:rPr lang="en-US" sz="1100" dirty="0" smtClean="0"/>
              <a:t>An Exception can be anything which interrupts the normal flow of the program. When an exception occurs program processing gets terminated and doesn’t continue further. In such cases we get a system generated error message. The good thing about exceptions is that they can be handled. We will cover the handling part later in this same tutorial.</a:t>
            </a:r>
            <a:endParaRPr lang="en-IN" sz="1100" dirty="0" smtClean="0"/>
          </a:p>
          <a:p>
            <a:r>
              <a:rPr lang="en-US" sz="1100" b="1" u="sng" dirty="0" smtClean="0"/>
              <a:t>When an exception can occur?</a:t>
            </a:r>
            <a:endParaRPr lang="en-IN" sz="1100" dirty="0" smtClean="0"/>
          </a:p>
          <a:p>
            <a:r>
              <a:rPr lang="en-US" sz="1100" dirty="0" smtClean="0"/>
              <a:t>Exception can occur at runtime (known as runtime exceptions) as well as at compile-time (known Compile-time exceptions).</a:t>
            </a:r>
            <a:endParaRPr lang="en-IN" sz="1100" dirty="0" smtClean="0"/>
          </a:p>
          <a:p>
            <a:r>
              <a:rPr lang="en-US" sz="1100" b="1" u="sng" dirty="0" smtClean="0"/>
              <a:t>Reasons for Exceptions</a:t>
            </a:r>
            <a:endParaRPr lang="en-IN" sz="1100" dirty="0" smtClean="0"/>
          </a:p>
          <a:p>
            <a:r>
              <a:rPr lang="en-US" sz="1100" dirty="0" smtClean="0"/>
              <a:t>There can be several reasons for an exception. For example, following situations can cause an exception – Opening a non-existing file, Network connection problem, Operands being manipulated are out of prescribed ranges, class file missing which was supposed to be loaded and so on.</a:t>
            </a:r>
            <a:endParaRPr lang="en-IN" sz="1100" dirty="0" smtClean="0"/>
          </a:p>
          <a:p>
            <a:r>
              <a:rPr lang="en-US" sz="1100" b="1" u="sng" dirty="0" smtClean="0"/>
              <a:t>Difference between error and exception</a:t>
            </a:r>
            <a:endParaRPr lang="en-IN" sz="1100" dirty="0" smtClean="0"/>
          </a:p>
          <a:p>
            <a:r>
              <a:rPr lang="en-US" sz="1100" dirty="0" smtClean="0"/>
              <a:t>Errors indicate serious problems and abnormal conditions that most applications should not try to handle. Error defines problems that are not expected to be caught under normal circumstances by our program. For example memory error, hardware error, JVM error etc.</a:t>
            </a:r>
          </a:p>
        </p:txBody>
      </p:sp>
      <p:pic>
        <p:nvPicPr>
          <p:cNvPr id="104450" name="Picture 2" descr="exception handling in java"/>
          <p:cNvPicPr>
            <a:picLocks noChangeAspect="1" noChangeArrowheads="1"/>
          </p:cNvPicPr>
          <p:nvPr/>
        </p:nvPicPr>
        <p:blipFill>
          <a:blip r:embed="rId2" cstate="print"/>
          <a:srcRect/>
          <a:stretch>
            <a:fillRect/>
          </a:stretch>
        </p:blipFill>
        <p:spPr bwMode="auto">
          <a:xfrm>
            <a:off x="4876801" y="2895600"/>
            <a:ext cx="4267200" cy="3810000"/>
          </a:xfrm>
          <a:prstGeom prst="rect">
            <a:avLst/>
          </a:prstGeom>
          <a:noFill/>
        </p:spPr>
      </p:pic>
      <p:sp>
        <p:nvSpPr>
          <p:cNvPr id="8" name="Rectangle 7"/>
          <p:cNvSpPr/>
          <p:nvPr/>
        </p:nvSpPr>
        <p:spPr>
          <a:xfrm>
            <a:off x="228600" y="2971800"/>
            <a:ext cx="4876800" cy="3647152"/>
          </a:xfrm>
          <a:prstGeom prst="rect">
            <a:avLst/>
          </a:prstGeom>
        </p:spPr>
        <p:txBody>
          <a:bodyPr wrap="square">
            <a:spAutoFit/>
          </a:bodyPr>
          <a:lstStyle/>
          <a:p>
            <a:r>
              <a:rPr lang="en-US" sz="1100" b="1" u="sng" dirty="0" smtClean="0"/>
              <a:t>Advantages of Exception Handling</a:t>
            </a:r>
            <a:endParaRPr lang="en-IN" sz="1100" dirty="0" smtClean="0"/>
          </a:p>
          <a:p>
            <a:pPr lvl="0">
              <a:buFont typeface="Arial" pitchFamily="34" charset="0"/>
              <a:buChar char="•"/>
            </a:pPr>
            <a:r>
              <a:rPr lang="en-US" sz="1100" dirty="0" smtClean="0"/>
              <a:t>Exception handling allows us to control the normal flow of the program by using exception handling in program.</a:t>
            </a:r>
            <a:endParaRPr lang="en-IN" sz="1100" dirty="0" smtClean="0"/>
          </a:p>
          <a:p>
            <a:pPr lvl="0">
              <a:buFont typeface="Arial" pitchFamily="34" charset="0"/>
              <a:buChar char="•"/>
            </a:pPr>
            <a:r>
              <a:rPr lang="en-US" sz="1100" dirty="0" smtClean="0"/>
              <a:t>It throws an exception whenever a calling method encounters an error providing that the calling method takes care of that error.</a:t>
            </a:r>
            <a:endParaRPr lang="en-IN" sz="1100" dirty="0" smtClean="0"/>
          </a:p>
          <a:p>
            <a:pPr lvl="0">
              <a:buFont typeface="Arial" pitchFamily="34" charset="0"/>
              <a:buChar char="•"/>
            </a:pPr>
            <a:r>
              <a:rPr lang="en-US" sz="1100" dirty="0" smtClean="0"/>
              <a:t>It also gives us the scope of organizing and differentiating between different error types using a separate block of codes. This is done with the help of try-catch blocks.</a:t>
            </a:r>
            <a:endParaRPr lang="en-IN" sz="1100" dirty="0" smtClean="0"/>
          </a:p>
          <a:p>
            <a:pPr lvl="0">
              <a:buFont typeface="Arial" pitchFamily="34" charset="0"/>
              <a:buChar char="•"/>
            </a:pPr>
            <a:r>
              <a:rPr lang="en-US" sz="1100" dirty="0" smtClean="0"/>
              <a:t>Why to handle exception?</a:t>
            </a:r>
            <a:endParaRPr lang="en-IN" sz="1100" dirty="0" smtClean="0"/>
          </a:p>
          <a:p>
            <a:pPr lvl="0">
              <a:buFont typeface="Arial" pitchFamily="34" charset="0"/>
              <a:buChar char="•"/>
            </a:pPr>
            <a:r>
              <a:rPr lang="en-US" sz="1100" dirty="0" smtClean="0"/>
              <a:t>If an exception is raised, which has not been handled by programmer then program execution can get terminated and system prints a non user friendly error message.</a:t>
            </a:r>
            <a:endParaRPr lang="en-IN" sz="1100" dirty="0" smtClean="0"/>
          </a:p>
          <a:p>
            <a:r>
              <a:rPr lang="en-US" sz="1100" dirty="0" smtClean="0"/>
              <a:t/>
            </a:r>
            <a:br>
              <a:rPr lang="en-US" sz="1100" dirty="0" smtClean="0"/>
            </a:br>
            <a:r>
              <a:rPr lang="en-US" sz="1100" dirty="0" smtClean="0"/>
              <a:t> </a:t>
            </a:r>
            <a:r>
              <a:rPr lang="en-US" sz="1100" b="1" dirty="0" smtClean="0"/>
              <a:t> Handling exceptions – Three styles</a:t>
            </a:r>
          </a:p>
          <a:p>
            <a:endParaRPr lang="en-US" sz="1100" b="1" dirty="0" smtClean="0"/>
          </a:p>
          <a:p>
            <a:pPr marL="228600" indent="-228600" fontAlgn="base">
              <a:buFont typeface="+mj-lt"/>
              <a:buAutoNum type="arabicPeriod"/>
            </a:pPr>
            <a:r>
              <a:rPr lang="en-US" sz="1100" dirty="0" smtClean="0"/>
              <a:t>Using try-catch block; the robust way</a:t>
            </a:r>
          </a:p>
          <a:p>
            <a:pPr marL="228600" indent="-228600" fontAlgn="base">
              <a:buFont typeface="+mj-lt"/>
              <a:buAutoNum type="arabicPeriod"/>
            </a:pPr>
            <a:r>
              <a:rPr lang="en-US" sz="1100" dirty="0" smtClean="0"/>
              <a:t>Using throws in place of try-catch, not a robust way</a:t>
            </a:r>
          </a:p>
          <a:p>
            <a:pPr marL="228600" indent="-228600" fontAlgn="base">
              <a:buFont typeface="+mj-lt"/>
              <a:buAutoNum type="arabicPeriod"/>
            </a:pPr>
            <a:r>
              <a:rPr lang="en-US" sz="1100" dirty="0" smtClean="0"/>
              <a:t>To throw the exception object to the system using throw keyword, not a robust way</a:t>
            </a:r>
          </a:p>
          <a:p>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1.2- Why and when will we go for Automation</a:t>
            </a:r>
            <a:endParaRPr lang="en-US" sz="3000" b="1" u="sng" dirty="0"/>
          </a:p>
        </p:txBody>
      </p:sp>
      <p:sp>
        <p:nvSpPr>
          <p:cNvPr id="5" name="Title 1"/>
          <p:cNvSpPr txBox="1">
            <a:spLocks/>
          </p:cNvSpPr>
          <p:nvPr/>
        </p:nvSpPr>
        <p:spPr>
          <a:xfrm>
            <a:off x="304800" y="762000"/>
            <a:ext cx="8534400" cy="6096000"/>
          </a:xfrm>
          <a:prstGeom prst="rect">
            <a:avLst/>
          </a:prstGeom>
        </p:spPr>
        <p:txBody>
          <a:bodyPr vert="horz" lIns="0" rIns="0" bIns="0" anchor="b">
            <a:noAutofit/>
          </a:bodyPr>
          <a:lstStyle/>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r>
              <a:rPr lang="en-US" sz="1000" dirty="0" smtClean="0"/>
              <a:t>Test automation can improve the development process of a software product in many cases. The  automation of tests is initially associated with increased effort, but the related benefits will quickly pay off.</a:t>
            </a:r>
          </a:p>
          <a:p>
            <a:endParaRPr lang="en-US" sz="1000" dirty="0" smtClean="0"/>
          </a:p>
          <a:p>
            <a:r>
              <a:rPr lang="en-IN" sz="1000" b="1" dirty="0" smtClean="0"/>
              <a:t>Following reasons automation testing is required:-</a:t>
            </a:r>
          </a:p>
          <a:p>
            <a:r>
              <a:rPr lang="en-IN" sz="1000" b="1" u="sng" dirty="0" smtClean="0"/>
              <a:t>Running tests 24/7:</a:t>
            </a:r>
          </a:p>
          <a:p>
            <a:r>
              <a:rPr lang="en-IN" sz="1000" dirty="0" smtClean="0"/>
              <a:t>No matter where you are in the world. You can start the tests when you leave the office and when you get back in the morning you can see the results and keep on working. You can even do that remotely if you don’t have a lot of devices or you don’t have the possibility to buy them.</a:t>
            </a:r>
          </a:p>
          <a:p>
            <a:endParaRPr lang="en-IN" sz="1000" dirty="0" smtClean="0"/>
          </a:p>
          <a:p>
            <a:r>
              <a:rPr lang="en-IN" sz="1000" b="1" u="sng" dirty="0" smtClean="0"/>
              <a:t>Fewer human resources:</a:t>
            </a:r>
          </a:p>
          <a:p>
            <a:r>
              <a:rPr lang="en-IN" sz="1000" dirty="0" smtClean="0"/>
              <a:t>You don’t need a lot of people: you would need a test automation engineer to write your scripts to automate your tests, instead of a lot of people doing boring manual tests over and over again.</a:t>
            </a:r>
          </a:p>
          <a:p>
            <a:endParaRPr lang="en-IN" sz="1000" dirty="0" smtClean="0"/>
          </a:p>
          <a:p>
            <a:r>
              <a:rPr lang="en-IN" sz="1000" b="1" u="sng" dirty="0" smtClean="0"/>
              <a:t>Reusability:</a:t>
            </a:r>
          </a:p>
          <a:p>
            <a:r>
              <a:rPr lang="en-IN" sz="1000" dirty="0" smtClean="0"/>
              <a:t>you don’t need new scripts all the time, even if the version of the OS on the device changes</a:t>
            </a:r>
          </a:p>
          <a:p>
            <a:r>
              <a:rPr lang="en-IN" sz="1000" dirty="0" smtClean="0"/>
              <a:t>it allows you to redo the test exactly the same, without forgetting any steps</a:t>
            </a:r>
          </a:p>
          <a:p>
            <a:endParaRPr lang="en-IN" sz="1000" dirty="0" smtClean="0"/>
          </a:p>
          <a:p>
            <a:r>
              <a:rPr lang="en-IN" sz="1000" b="1" u="sng" dirty="0" smtClean="0"/>
              <a:t>Bugs:</a:t>
            </a:r>
          </a:p>
          <a:p>
            <a:r>
              <a:rPr lang="en-IN" sz="1000" dirty="0" smtClean="0"/>
              <a:t>Automation helps you find bugs in the early stages of software development, reducing expenses and working hours to fix these problems as well.</a:t>
            </a:r>
          </a:p>
          <a:p>
            <a:endParaRPr lang="en-IN" sz="1000" dirty="0" smtClean="0"/>
          </a:p>
          <a:p>
            <a:r>
              <a:rPr lang="en-IN" sz="1000" b="1" u="sng" dirty="0" smtClean="0"/>
              <a:t>Reliability:</a:t>
            </a:r>
          </a:p>
          <a:p>
            <a:r>
              <a:rPr lang="en-IN" sz="1000" dirty="0" smtClean="0"/>
              <a:t>automated testing is more reliable and way quicker when running boring repetitive standardized tests which can not be skipped, ever, but may cause errors when manually tested.</a:t>
            </a:r>
          </a:p>
          <a:p>
            <a:endParaRPr lang="en-IN" sz="1000" b="1" u="sng" dirty="0" smtClean="0"/>
          </a:p>
          <a:p>
            <a:r>
              <a:rPr lang="en-IN" sz="1000" b="1" u="sng" dirty="0" smtClean="0"/>
              <a:t>Simultaneity:</a:t>
            </a:r>
          </a:p>
          <a:p>
            <a:r>
              <a:rPr lang="en-IN" sz="1000" dirty="0" smtClean="0"/>
              <a:t>you can test more devices simultaneously resulting in comparative detailed reports generated in less time with the exact the same parameters, because the exact same scripts were run.</a:t>
            </a:r>
          </a:p>
          <a:p>
            <a:endParaRPr lang="en-IN" sz="1000" dirty="0" smtClean="0"/>
          </a:p>
          <a:p>
            <a:r>
              <a:rPr lang="en-IN" sz="1000" b="1" u="sng" dirty="0" smtClean="0"/>
              <a:t>Continuity</a:t>
            </a:r>
            <a:r>
              <a:rPr lang="en-IN" sz="1000" u="sng" dirty="0" smtClean="0"/>
              <a:t>:</a:t>
            </a:r>
          </a:p>
          <a:p>
            <a:r>
              <a:rPr lang="en-IN" sz="1000" dirty="0" smtClean="0"/>
              <a:t>automated testing helps testers, such as automation engineers. They can see exactly what other engineers have done, what scripts he has already written and what tests have already been performed and what bugs were already found and fixed, through clear reports.</a:t>
            </a:r>
          </a:p>
          <a:p>
            <a:endParaRPr lang="en-IN" sz="1000" dirty="0" smtClean="0"/>
          </a:p>
          <a:p>
            <a:r>
              <a:rPr lang="en-IN" sz="1000" b="1" u="sng" dirty="0" smtClean="0"/>
              <a:t>Additional methods:</a:t>
            </a:r>
          </a:p>
          <a:p>
            <a:r>
              <a:rPr lang="en-IN" sz="1000" dirty="0" smtClean="0"/>
              <a:t>one of the these methods is the stress test in which the capacities of the application and operational infrastructure will be tested to it’s limits with stress test, which can’t be done manually.</a:t>
            </a:r>
          </a:p>
          <a:p>
            <a:endParaRPr lang="en-IN" sz="1000" dirty="0" smtClean="0"/>
          </a:p>
          <a:p>
            <a:r>
              <a:rPr lang="en-IN" sz="1000" b="1" u="sng" dirty="0" smtClean="0"/>
              <a:t>Volume:</a:t>
            </a:r>
          </a:p>
          <a:p>
            <a:r>
              <a:rPr lang="en-IN" sz="1000" dirty="0" smtClean="0"/>
              <a:t>automated testing allows to run tests on thousands of mobile devices (more then 18000 devices). Testing all of them manually would be impossible!</a:t>
            </a:r>
          </a:p>
          <a:p>
            <a:endParaRPr lang="en-IN" sz="1000" dirty="0" smtClean="0"/>
          </a:p>
          <a:p>
            <a:r>
              <a:rPr lang="en-IN" sz="1000" dirty="0" smtClean="0"/>
              <a:t>In the end you will have a better quality software which will be released earlier, with less problems and you have used less resources.</a:t>
            </a:r>
            <a:endParaRPr kumimoji="0" lang="en-US" sz="10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5.10.2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5170646"/>
          </a:xfrm>
          <a:prstGeom prst="rect">
            <a:avLst/>
          </a:prstGeom>
        </p:spPr>
        <p:txBody>
          <a:bodyPr wrap="square">
            <a:spAutoFit/>
          </a:bodyPr>
          <a:lstStyle/>
          <a:p>
            <a:pPr algn="ctr"/>
            <a:r>
              <a:rPr lang="en-US" sz="1100" b="1" u="sng" dirty="0" smtClean="0"/>
              <a:t>Exception Handling Example</a:t>
            </a:r>
          </a:p>
          <a:p>
            <a:r>
              <a:rPr lang="en-US" sz="1100" b="1" u="sng" dirty="0" smtClean="0"/>
              <a:t>Without Exception Handling-</a:t>
            </a:r>
          </a:p>
          <a:p>
            <a:r>
              <a:rPr lang="en-US" sz="1100" dirty="0" smtClean="0"/>
              <a:t>class ExceptionDemo1</a:t>
            </a:r>
          </a:p>
          <a:p>
            <a:r>
              <a:rPr lang="en-US" sz="1100" dirty="0" smtClean="0"/>
              <a:t>{</a:t>
            </a:r>
          </a:p>
          <a:p>
            <a:r>
              <a:rPr lang="en-US" sz="1100" dirty="0" smtClean="0"/>
              <a:t>   public static void main(String </a:t>
            </a:r>
            <a:r>
              <a:rPr lang="en-US" sz="1100" dirty="0" err="1" smtClean="0"/>
              <a:t>args</a:t>
            </a:r>
            <a:r>
              <a:rPr lang="en-US" sz="1100" dirty="0" smtClean="0"/>
              <a:t>[])</a:t>
            </a:r>
          </a:p>
          <a:p>
            <a:r>
              <a:rPr lang="en-US" sz="1100" dirty="0" smtClean="0"/>
              <a:t>   {</a:t>
            </a:r>
          </a:p>
          <a:p>
            <a:r>
              <a:rPr lang="en-US" sz="1100" dirty="0" smtClean="0"/>
              <a:t>      </a:t>
            </a:r>
          </a:p>
          <a:p>
            <a:r>
              <a:rPr lang="en-US" sz="1100" dirty="0" smtClean="0"/>
              <a:t>         </a:t>
            </a:r>
            <a:r>
              <a:rPr lang="en-US" sz="1100" dirty="0" err="1" smtClean="0"/>
              <a:t>int</a:t>
            </a:r>
            <a:r>
              <a:rPr lang="en-US" sz="1100" dirty="0" smtClean="0"/>
              <a:t> num1=30, num2=0;</a:t>
            </a:r>
          </a:p>
          <a:p>
            <a:r>
              <a:rPr lang="en-US" sz="1100" dirty="0" smtClean="0"/>
              <a:t>         </a:t>
            </a:r>
            <a:r>
              <a:rPr lang="en-US" sz="1100" dirty="0" err="1" smtClean="0"/>
              <a:t>int</a:t>
            </a:r>
            <a:r>
              <a:rPr lang="en-US" sz="1100" dirty="0" smtClean="0"/>
              <a:t> output=num1/num2;</a:t>
            </a:r>
          </a:p>
          <a:p>
            <a:r>
              <a:rPr lang="en-US" sz="1100" dirty="0" smtClean="0"/>
              <a:t>         </a:t>
            </a:r>
            <a:r>
              <a:rPr lang="en-US" sz="1100" dirty="0" err="1" smtClean="0"/>
              <a:t>System.out.println</a:t>
            </a:r>
            <a:r>
              <a:rPr lang="en-US" sz="1100" dirty="0" smtClean="0"/>
              <a:t> ("Result = " +output);</a:t>
            </a:r>
          </a:p>
          <a:p>
            <a:r>
              <a:rPr lang="en-US" sz="1100" dirty="0" smtClean="0"/>
              <a:t>    </a:t>
            </a:r>
          </a:p>
          <a:p>
            <a:r>
              <a:rPr lang="en-US" sz="1100" dirty="0" smtClean="0"/>
              <a:t>   }</a:t>
            </a:r>
          </a:p>
          <a:p>
            <a:r>
              <a:rPr lang="en-US" sz="1100" dirty="0" smtClean="0"/>
              <a:t>}</a:t>
            </a:r>
          </a:p>
          <a:p>
            <a:endParaRPr lang="en-US" sz="1100" dirty="0" smtClean="0"/>
          </a:p>
          <a:p>
            <a:r>
              <a:rPr lang="en-US" sz="1100" b="1" u="sng" dirty="0" smtClean="0"/>
              <a:t>With Exception Handling</a:t>
            </a:r>
          </a:p>
          <a:p>
            <a:endParaRPr lang="en-US" sz="1100" dirty="0" smtClean="0"/>
          </a:p>
          <a:p>
            <a:r>
              <a:rPr lang="en-US" sz="1100" dirty="0" smtClean="0"/>
              <a:t>class ExceptionDemo1</a:t>
            </a:r>
          </a:p>
          <a:p>
            <a:r>
              <a:rPr lang="en-US" sz="1100" dirty="0" smtClean="0"/>
              <a:t>{</a:t>
            </a:r>
          </a:p>
          <a:p>
            <a:r>
              <a:rPr lang="en-US" sz="1100" dirty="0" smtClean="0"/>
              <a:t>   public static void main(String </a:t>
            </a:r>
            <a:r>
              <a:rPr lang="en-US" sz="1100" dirty="0" err="1" smtClean="0"/>
              <a:t>args</a:t>
            </a:r>
            <a:r>
              <a:rPr lang="en-US" sz="1100" dirty="0" smtClean="0"/>
              <a:t>[])</a:t>
            </a:r>
          </a:p>
          <a:p>
            <a:r>
              <a:rPr lang="en-US" sz="1100" dirty="0" smtClean="0"/>
              <a:t>   {</a:t>
            </a:r>
          </a:p>
          <a:p>
            <a:r>
              <a:rPr lang="en-US" sz="1100" dirty="0" smtClean="0"/>
              <a:t>      try{</a:t>
            </a:r>
          </a:p>
          <a:p>
            <a:r>
              <a:rPr lang="en-US" sz="1100" dirty="0" smtClean="0"/>
              <a:t>         </a:t>
            </a:r>
            <a:r>
              <a:rPr lang="en-US" sz="1100" dirty="0" err="1" smtClean="0"/>
              <a:t>int</a:t>
            </a:r>
            <a:r>
              <a:rPr lang="en-US" sz="1100" dirty="0" smtClean="0"/>
              <a:t> num1=30, num2=0;</a:t>
            </a:r>
          </a:p>
          <a:p>
            <a:r>
              <a:rPr lang="en-US" sz="1100" dirty="0" smtClean="0"/>
              <a:t>         </a:t>
            </a:r>
            <a:r>
              <a:rPr lang="en-US" sz="1100" dirty="0" err="1" smtClean="0"/>
              <a:t>int</a:t>
            </a:r>
            <a:r>
              <a:rPr lang="en-US" sz="1100" dirty="0" smtClean="0"/>
              <a:t> output=num1/num2;</a:t>
            </a:r>
          </a:p>
          <a:p>
            <a:r>
              <a:rPr lang="en-US" sz="1100" dirty="0" smtClean="0"/>
              <a:t>         </a:t>
            </a:r>
            <a:r>
              <a:rPr lang="en-US" sz="1100" dirty="0" err="1" smtClean="0"/>
              <a:t>System.out.println</a:t>
            </a:r>
            <a:r>
              <a:rPr lang="en-US" sz="1100" dirty="0" smtClean="0"/>
              <a:t> ("Result = " +output);</a:t>
            </a:r>
          </a:p>
          <a:p>
            <a:r>
              <a:rPr lang="en-US" sz="1100" dirty="0" smtClean="0"/>
              <a:t>      }</a:t>
            </a:r>
          </a:p>
          <a:p>
            <a:r>
              <a:rPr lang="en-US" sz="1100" dirty="0" smtClean="0"/>
              <a:t>      catch(</a:t>
            </a:r>
            <a:r>
              <a:rPr lang="en-US" sz="1100" dirty="0" err="1" smtClean="0"/>
              <a:t>ArithmeticException</a:t>
            </a:r>
            <a:r>
              <a:rPr lang="en-US" sz="1100" dirty="0" smtClean="0"/>
              <a:t> e){</a:t>
            </a:r>
          </a:p>
          <a:p>
            <a:r>
              <a:rPr lang="en-US" sz="1100" dirty="0" smtClean="0"/>
              <a:t>         </a:t>
            </a:r>
            <a:r>
              <a:rPr lang="en-US" sz="1100" dirty="0" err="1" smtClean="0"/>
              <a:t>System.out.println</a:t>
            </a:r>
            <a:r>
              <a:rPr lang="en-US" sz="1100" dirty="0" smtClean="0"/>
              <a:t> ("Arithmetic Exception: You can't divide an integer by 0");</a:t>
            </a:r>
          </a:p>
          <a:p>
            <a:r>
              <a:rPr lang="en-US" sz="1100" dirty="0" smtClean="0"/>
              <a:t>      }</a:t>
            </a:r>
          </a:p>
          <a:p>
            <a:r>
              <a:rPr lang="en-US" sz="1100" dirty="0" smtClean="0"/>
              <a:t>   }</a:t>
            </a:r>
          </a:p>
          <a:p>
            <a:r>
              <a:rPr lang="en-US" sz="1100" dirty="0"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5.10.3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5486400" cy="1446550"/>
          </a:xfrm>
          <a:prstGeom prst="rect">
            <a:avLst/>
          </a:prstGeom>
        </p:spPr>
        <p:txBody>
          <a:bodyPr wrap="square">
            <a:spAutoFit/>
          </a:bodyPr>
          <a:lstStyle/>
          <a:p>
            <a:r>
              <a:rPr lang="en-IN" sz="1100" b="1" dirty="0" smtClean="0"/>
              <a:t>Type of Exception</a:t>
            </a:r>
          </a:p>
          <a:p>
            <a:pPr marL="685800" lvl="1" indent="-228600">
              <a:buFont typeface="+mj-lt"/>
              <a:buAutoNum type="arabicPeriod"/>
            </a:pPr>
            <a:r>
              <a:rPr lang="en-IN" sz="1100" dirty="0" smtClean="0"/>
              <a:t>Checked Exception</a:t>
            </a:r>
          </a:p>
          <a:p>
            <a:pPr marL="685800" lvl="1" indent="-228600">
              <a:buFont typeface="+mj-lt"/>
              <a:buAutoNum type="arabicPeriod"/>
            </a:pPr>
            <a:r>
              <a:rPr lang="en-IN" sz="1100" dirty="0" smtClean="0"/>
              <a:t>Un-Checked Exception</a:t>
            </a:r>
          </a:p>
          <a:p>
            <a:r>
              <a:rPr lang="en-IN" sz="1100" b="1" u="sng" dirty="0" smtClean="0"/>
              <a:t>Checked Exception</a:t>
            </a:r>
          </a:p>
          <a:p>
            <a:r>
              <a:rPr lang="en-IN" sz="1100" b="1" dirty="0" smtClean="0"/>
              <a:t>Checked Exception</a:t>
            </a:r>
            <a:r>
              <a:rPr lang="en-IN" sz="1100" dirty="0" smtClean="0"/>
              <a:t> are the exception which checked at compile-time. These exception are directly sub-class of </a:t>
            </a:r>
            <a:r>
              <a:rPr lang="en-IN" sz="1100" dirty="0" err="1" smtClean="0"/>
              <a:t>java.lang.Exception</a:t>
            </a:r>
            <a:r>
              <a:rPr lang="en-IN" sz="1100" dirty="0" smtClean="0"/>
              <a:t> class.</a:t>
            </a:r>
          </a:p>
          <a:p>
            <a:r>
              <a:rPr lang="en-IN" sz="1100" b="1" dirty="0" smtClean="0"/>
              <a:t>Only for remember: </a:t>
            </a:r>
            <a:r>
              <a:rPr lang="en-IN" sz="1100" dirty="0" smtClean="0"/>
              <a:t>Checked means checked by compiler so checked exception are checked at compile-time..</a:t>
            </a:r>
            <a:endParaRPr lang="en-IN" sz="1100" dirty="0"/>
          </a:p>
        </p:txBody>
      </p:sp>
      <p:pic>
        <p:nvPicPr>
          <p:cNvPr id="116738" name="Picture 2" descr="checked exception"/>
          <p:cNvPicPr>
            <a:picLocks noChangeAspect="1" noChangeArrowheads="1"/>
          </p:cNvPicPr>
          <p:nvPr/>
        </p:nvPicPr>
        <p:blipFill>
          <a:blip r:embed="rId2" cstate="print"/>
          <a:srcRect/>
          <a:stretch>
            <a:fillRect/>
          </a:stretch>
        </p:blipFill>
        <p:spPr bwMode="auto">
          <a:xfrm>
            <a:off x="5410200" y="304800"/>
            <a:ext cx="3486150" cy="1895476"/>
          </a:xfrm>
          <a:prstGeom prst="rect">
            <a:avLst/>
          </a:prstGeom>
          <a:noFill/>
        </p:spPr>
      </p:pic>
      <p:sp>
        <p:nvSpPr>
          <p:cNvPr id="6" name="Rectangle 5"/>
          <p:cNvSpPr/>
          <p:nvPr/>
        </p:nvSpPr>
        <p:spPr>
          <a:xfrm>
            <a:off x="228600" y="2209800"/>
            <a:ext cx="4953000" cy="1277273"/>
          </a:xfrm>
          <a:prstGeom prst="rect">
            <a:avLst/>
          </a:prstGeom>
        </p:spPr>
        <p:txBody>
          <a:bodyPr wrap="square">
            <a:spAutoFit/>
          </a:bodyPr>
          <a:lstStyle/>
          <a:p>
            <a:r>
              <a:rPr lang="en-IN" sz="1100" b="1" u="sng" dirty="0" smtClean="0"/>
              <a:t>Un-Checked Exception</a:t>
            </a:r>
          </a:p>
          <a:p>
            <a:r>
              <a:rPr lang="en-IN" sz="1100" b="1" dirty="0" smtClean="0"/>
              <a:t>Un-Checked Exception</a:t>
            </a:r>
            <a:r>
              <a:rPr lang="en-IN" sz="1100" dirty="0" smtClean="0"/>
              <a:t> are the exception both identifies or raised at run time. These exception are directly sub-class of </a:t>
            </a:r>
            <a:r>
              <a:rPr lang="en-IN" sz="1100" dirty="0" err="1" smtClean="0"/>
              <a:t>java.lang.RuntimeException</a:t>
            </a:r>
            <a:r>
              <a:rPr lang="en-IN" sz="1100" dirty="0" smtClean="0"/>
              <a:t> class.</a:t>
            </a:r>
          </a:p>
          <a:p>
            <a:r>
              <a:rPr lang="en-IN" sz="1100" b="1" dirty="0" smtClean="0"/>
              <a:t>Note: </a:t>
            </a:r>
            <a:r>
              <a:rPr lang="en-IN" sz="1100" dirty="0" smtClean="0"/>
              <a:t>In real time application mostly we can handle un-checked exception.</a:t>
            </a:r>
          </a:p>
          <a:p>
            <a:r>
              <a:rPr lang="en-IN" sz="1100" b="1" dirty="0" smtClean="0"/>
              <a:t>Only for remember: </a:t>
            </a:r>
            <a:r>
              <a:rPr lang="en-IN" sz="1100" dirty="0" smtClean="0"/>
              <a:t>Un-checked means not checked by compiler so un-checked exception are checked at run-time not compile time.</a:t>
            </a:r>
            <a:endParaRPr lang="en-IN" sz="1100" dirty="0"/>
          </a:p>
        </p:txBody>
      </p:sp>
      <p:pic>
        <p:nvPicPr>
          <p:cNvPr id="116740" name="Picture 4" descr="unchecked exception"/>
          <p:cNvPicPr>
            <a:picLocks noChangeAspect="1" noChangeArrowheads="1"/>
          </p:cNvPicPr>
          <p:nvPr/>
        </p:nvPicPr>
        <p:blipFill>
          <a:blip r:embed="rId3" cstate="print"/>
          <a:srcRect/>
          <a:stretch>
            <a:fillRect/>
          </a:stretch>
        </p:blipFill>
        <p:spPr bwMode="auto">
          <a:xfrm>
            <a:off x="5257800" y="2362200"/>
            <a:ext cx="3676650" cy="3048000"/>
          </a:xfrm>
          <a:prstGeom prst="rect">
            <a:avLst/>
          </a:prstGeom>
          <a:noFill/>
        </p:spPr>
      </p:pic>
      <p:graphicFrame>
        <p:nvGraphicFramePr>
          <p:cNvPr id="8" name="Table 7"/>
          <p:cNvGraphicFramePr>
            <a:graphicFrameLocks noGrp="1"/>
          </p:cNvGraphicFramePr>
          <p:nvPr/>
        </p:nvGraphicFramePr>
        <p:xfrm>
          <a:off x="304800" y="3733800"/>
          <a:ext cx="4800600" cy="2539999"/>
        </p:xfrm>
        <a:graphic>
          <a:graphicData uri="http://schemas.openxmlformats.org/drawingml/2006/table">
            <a:tbl>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29991">
                <a:tc>
                  <a:txBody>
                    <a:bodyPr/>
                    <a:lstStyle/>
                    <a:p>
                      <a:pPr algn="l"/>
                      <a:r>
                        <a:rPr lang="en-IN" sz="1100" dirty="0"/>
                        <a:t/>
                      </a:r>
                      <a:br>
                        <a:rPr lang="en-IN" sz="1100" dirty="0"/>
                      </a:br>
                      <a:endParaRPr lang="en-IN" sz="1100" dirty="0"/>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IN" sz="1100" dirty="0" smtClean="0"/>
                        <a:t>Checked Exception</a:t>
                      </a:r>
                      <a:endParaRPr lang="en-IN" sz="1100" dirty="0"/>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100" kern="1200" dirty="0" smtClean="0">
                          <a:solidFill>
                            <a:schemeClr val="tx1"/>
                          </a:solidFill>
                          <a:latin typeface="+mn-lt"/>
                          <a:ea typeface="+mn-ea"/>
                          <a:cs typeface="+mn-cs"/>
                        </a:rPr>
                        <a:t>Un-Checked</a:t>
                      </a:r>
                      <a:r>
                        <a:rPr lang="en-IN" sz="1100" dirty="0" smtClean="0"/>
                        <a:t> Exception</a:t>
                      </a:r>
                    </a:p>
                    <a:p>
                      <a:endParaRPr lang="en-IN" sz="1100" dirty="0"/>
                    </a:p>
                  </a:txBody>
                  <a:tcPr marL="84447" marR="84447" marT="42223" marB="42223">
                    <a:lnL w="9525" cap="flat" cmpd="sng" algn="ctr">
                      <a:solidFill>
                        <a:srgbClr val="D6D6D6"/>
                      </a:solidFill>
                      <a:prstDash val="solid"/>
                      <a:round/>
                      <a:headEnd type="none" w="med" len="med"/>
                      <a:tailEnd type="none" w="med" len="med"/>
                    </a:lnL>
                    <a:lnB w="9525" cap="flat" cmpd="sng" algn="ctr">
                      <a:solidFill>
                        <a:srgbClr val="D6D6D6"/>
                      </a:solidFill>
                      <a:prstDash val="solid"/>
                      <a:round/>
                      <a:headEnd type="none" w="med" len="med"/>
                      <a:tailEnd type="none" w="med" len="med"/>
                    </a:lnB>
                  </a:tcPr>
                </a:tc>
                <a:extLst>
                  <a:ext uri="{0D108BD9-81ED-4DB2-BD59-A6C34878D82A}">
                    <a16:rowId xmlns:a16="http://schemas.microsoft.com/office/drawing/2014/main" val="10000"/>
                  </a:ext>
                </a:extLst>
              </a:tr>
              <a:tr h="688329">
                <a:tc>
                  <a:txBody>
                    <a:bodyPr/>
                    <a:lstStyle/>
                    <a:p>
                      <a:r>
                        <a:rPr lang="en-IN" sz="1100" dirty="0"/>
                        <a:t>1</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IN" sz="1100"/>
                        <a:t>checked Exception are checked at compile time</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IN" sz="1100"/>
                        <a:t>un-checked Exception are checked at run time</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1"/>
                  </a:ext>
                </a:extLst>
              </a:tr>
              <a:tr h="1321679">
                <a:tc>
                  <a:txBody>
                    <a:bodyPr/>
                    <a:lstStyle/>
                    <a:p>
                      <a:r>
                        <a:rPr lang="en-IN" sz="1100" dirty="0" smtClean="0"/>
                        <a:t>2</a:t>
                      </a:r>
                      <a:endParaRPr lang="en-IN" sz="1100" dirty="0"/>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IN" sz="1100"/>
                        <a:t>e.g. </a:t>
                      </a:r>
                      <a:br>
                        <a:rPr lang="en-IN" sz="1100"/>
                      </a:br>
                      <a:r>
                        <a:rPr lang="en-IN" sz="1100"/>
                        <a:t>FileNotFoundException, NumberNotFoundException etc.</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IN" sz="1100" dirty="0"/>
                        <a:t>e.g.</a:t>
                      </a:r>
                      <a:br>
                        <a:rPr lang="en-IN" sz="1100" dirty="0"/>
                      </a:br>
                      <a:r>
                        <a:rPr lang="en-IN" sz="1100" dirty="0" err="1"/>
                        <a:t>ArithmeticException</a:t>
                      </a:r>
                      <a:r>
                        <a:rPr lang="en-IN" sz="1100" dirty="0"/>
                        <a:t>, </a:t>
                      </a:r>
                      <a:r>
                        <a:rPr lang="en-IN" sz="1100" dirty="0" err="1"/>
                        <a:t>NullPointerException</a:t>
                      </a:r>
                      <a:r>
                        <a:rPr lang="en-IN" sz="1100" dirty="0"/>
                        <a:t>, </a:t>
                      </a:r>
                      <a:r>
                        <a:rPr lang="en-IN" sz="1100" dirty="0" err="1"/>
                        <a:t>ArrayIndexOutOfBoundsException</a:t>
                      </a:r>
                      <a:r>
                        <a:rPr lang="en-IN" sz="1100" dirty="0"/>
                        <a:t> etc.</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5.10.4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76200" y="410825"/>
            <a:ext cx="89154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rgbClr val="000000"/>
                </a:solidFill>
                <a:effectLst/>
                <a:latin typeface="Calibri" pitchFamily="34" charset="0"/>
                <a:ea typeface="Calibri" pitchFamily="34" charset="0"/>
                <a:cs typeface="Times New Roman" pitchFamily="18" charset="0"/>
              </a:rPr>
              <a:t>How to resolve the error? There are two ways to avoid this error. We will see both the ways one by one.</a:t>
            </a:r>
            <a:endParaRPr kumimoji="0" lang="en-US" sz="800" b="0" i="0" u="sng"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Method 1: Declare the exception using throws keyword.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As we know that all three occurrences of checked exceptions are inside main() method so one way to avoid the compilation error is: Declare the exception in the method using throws keyword. You may be thinking that our code is throwing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FileNotFoundException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and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IOException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both then why we are declaring the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IOException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alone.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Th</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reason is that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IOException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is a parent class of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FileNotFoundException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so it by default covers that.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class Example {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public static void main(String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args</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throws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IOException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FileInputStream</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fis</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null;</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fis</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new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FileInputStream</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("B:/myfile.txt");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int</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k;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while(( k =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fis.read</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 -1)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System.out.print</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((char)k);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fis.close</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Output: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File content is displayed on the screen.</a:t>
            </a:r>
            <a:endPar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lvl="0" eaLnBrk="0" fontAlgn="base" hangingPunct="0">
              <a:spcBef>
                <a:spcPct val="0"/>
              </a:spcBef>
              <a:spcAft>
                <a:spcPct val="0"/>
              </a:spcAft>
            </a:pPr>
            <a: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r>
            <a:b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br>
            <a:r>
              <a:rPr lang="en-US" sz="800" b="1" u="sng" dirty="0" smtClean="0">
                <a:latin typeface="Calibri" pitchFamily="34" charset="0"/>
                <a:ea typeface="Calibri" pitchFamily="34" charset="0"/>
                <a:cs typeface="Times New Roman" pitchFamily="18" charset="0"/>
              </a:rPr>
              <a:t>Method 2: Handle them using try-catch blocks.</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The above approach is not good at all. It is not a best exception handling practice. You should give meaningful message for each exception type so that it would be easy for someone to understand the error. The code should be like this:</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import java.io.*;</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class Example {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public static void main(String </a:t>
            </a:r>
            <a:r>
              <a:rPr lang="en-US" sz="800" dirty="0" err="1" smtClean="0">
                <a:latin typeface="Calibri" pitchFamily="34" charset="0"/>
                <a:ea typeface="Calibri" pitchFamily="34" charset="0"/>
                <a:cs typeface="Times New Roman" pitchFamily="18" charset="0"/>
              </a:rPr>
              <a:t>args</a:t>
            </a:r>
            <a:r>
              <a:rPr lang="en-US" sz="800" dirty="0" smtClean="0">
                <a:latin typeface="Calibri" pitchFamily="34" charset="0"/>
                <a:ea typeface="Calibri" pitchFamily="34" charset="0"/>
                <a:cs typeface="Times New Roman" pitchFamily="18" charset="0"/>
              </a:rPr>
              <a:t>[])</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FileInputStream</a:t>
            </a: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fis</a:t>
            </a:r>
            <a:r>
              <a:rPr lang="en-US" sz="800" dirty="0" smtClean="0">
                <a:latin typeface="Calibri" pitchFamily="34" charset="0"/>
                <a:ea typeface="Calibri" pitchFamily="34" charset="0"/>
                <a:cs typeface="Times New Roman" pitchFamily="18" charset="0"/>
              </a:rPr>
              <a:t> = null;</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try{</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fis</a:t>
            </a:r>
            <a:r>
              <a:rPr lang="en-US" sz="800" dirty="0" smtClean="0">
                <a:latin typeface="Calibri" pitchFamily="34" charset="0"/>
                <a:ea typeface="Calibri" pitchFamily="34" charset="0"/>
                <a:cs typeface="Times New Roman" pitchFamily="18" charset="0"/>
              </a:rPr>
              <a:t> = new </a:t>
            </a:r>
            <a:r>
              <a:rPr lang="en-US" sz="800" dirty="0" err="1" smtClean="0">
                <a:latin typeface="Calibri" pitchFamily="34" charset="0"/>
                <a:ea typeface="Calibri" pitchFamily="34" charset="0"/>
                <a:cs typeface="Times New Roman" pitchFamily="18" charset="0"/>
              </a:rPr>
              <a:t>FileInputStream</a:t>
            </a:r>
            <a:r>
              <a:rPr lang="en-US" sz="800" dirty="0" smtClean="0">
                <a:latin typeface="Calibri" pitchFamily="34" charset="0"/>
                <a:ea typeface="Calibri" pitchFamily="34" charset="0"/>
                <a:cs typeface="Times New Roman" pitchFamily="18" charset="0"/>
              </a:rPr>
              <a:t>("B:/myfile.txt");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}catch(</a:t>
            </a:r>
            <a:r>
              <a:rPr lang="en-US" sz="800" dirty="0" err="1" smtClean="0">
                <a:latin typeface="Calibri" pitchFamily="34" charset="0"/>
                <a:ea typeface="Calibri" pitchFamily="34" charset="0"/>
                <a:cs typeface="Times New Roman" pitchFamily="18" charset="0"/>
              </a:rPr>
              <a:t>FileNotFoundException</a:t>
            </a: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fnfe</a:t>
            </a:r>
            <a:r>
              <a:rPr lang="en-US" sz="800" dirty="0" smtClean="0">
                <a:latin typeface="Calibri" pitchFamily="34" charset="0"/>
                <a:ea typeface="Calibri" pitchFamily="34" charset="0"/>
                <a:cs typeface="Times New Roman" pitchFamily="18" charset="0"/>
              </a:rPr>
              <a:t>){</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System.out.println</a:t>
            </a:r>
            <a:r>
              <a:rPr lang="en-US" sz="800" dirty="0" smtClean="0">
                <a:latin typeface="Calibri" pitchFamily="34" charset="0"/>
                <a:ea typeface="Calibri" pitchFamily="34" charset="0"/>
                <a:cs typeface="Times New Roman" pitchFamily="18" charset="0"/>
              </a:rPr>
              <a:t>("The specified file is not "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"present at the given path");</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int</a:t>
            </a:r>
            <a:r>
              <a:rPr lang="en-US" sz="800" dirty="0" smtClean="0">
                <a:latin typeface="Calibri" pitchFamily="34" charset="0"/>
                <a:ea typeface="Calibri" pitchFamily="34" charset="0"/>
                <a:cs typeface="Times New Roman" pitchFamily="18" charset="0"/>
              </a:rPr>
              <a:t> k;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try{</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while(( k = </a:t>
            </a:r>
            <a:r>
              <a:rPr lang="en-US" sz="800" dirty="0" err="1" smtClean="0">
                <a:latin typeface="Calibri" pitchFamily="34" charset="0"/>
                <a:ea typeface="Calibri" pitchFamily="34" charset="0"/>
                <a:cs typeface="Times New Roman" pitchFamily="18" charset="0"/>
              </a:rPr>
              <a:t>fis.read</a:t>
            </a:r>
            <a:r>
              <a:rPr lang="en-US" sz="800" dirty="0" smtClean="0">
                <a:latin typeface="Calibri" pitchFamily="34" charset="0"/>
                <a:ea typeface="Calibri" pitchFamily="34" charset="0"/>
                <a:cs typeface="Times New Roman" pitchFamily="18" charset="0"/>
              </a:rPr>
              <a:t>() ) != -1)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System.out.print</a:t>
            </a:r>
            <a:r>
              <a:rPr lang="en-US" sz="800" dirty="0" smtClean="0">
                <a:latin typeface="Calibri" pitchFamily="34" charset="0"/>
                <a:ea typeface="Calibri" pitchFamily="34" charset="0"/>
                <a:cs typeface="Times New Roman" pitchFamily="18" charset="0"/>
              </a:rPr>
              <a:t>((char)k);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fis.close</a:t>
            </a: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}catch(</a:t>
            </a:r>
            <a:r>
              <a:rPr lang="en-US" sz="800" dirty="0" err="1" smtClean="0">
                <a:latin typeface="Calibri" pitchFamily="34" charset="0"/>
                <a:ea typeface="Calibri" pitchFamily="34" charset="0"/>
                <a:cs typeface="Times New Roman" pitchFamily="18" charset="0"/>
              </a:rPr>
              <a:t>IOException</a:t>
            </a: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ioe</a:t>
            </a:r>
            <a:r>
              <a:rPr lang="en-US" sz="800" dirty="0" smtClean="0">
                <a:latin typeface="Calibri" pitchFamily="34" charset="0"/>
                <a:ea typeface="Calibri" pitchFamily="34" charset="0"/>
                <a:cs typeface="Times New Roman" pitchFamily="18" charset="0"/>
              </a:rPr>
              <a:t>){</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System.out.println</a:t>
            </a:r>
            <a:r>
              <a:rPr lang="en-US" sz="800" dirty="0" smtClean="0">
                <a:latin typeface="Calibri" pitchFamily="34" charset="0"/>
                <a:ea typeface="Calibri" pitchFamily="34" charset="0"/>
                <a:cs typeface="Times New Roman" pitchFamily="18" charset="0"/>
              </a:rPr>
              <a:t>("I/O error occurred: "+</a:t>
            </a:r>
            <a:r>
              <a:rPr lang="en-US" sz="800" dirty="0" err="1" smtClean="0">
                <a:latin typeface="Calibri" pitchFamily="34" charset="0"/>
                <a:ea typeface="Calibri" pitchFamily="34" charset="0"/>
                <a:cs typeface="Times New Roman" pitchFamily="18" charset="0"/>
              </a:rPr>
              <a:t>ioe</a:t>
            </a:r>
            <a:r>
              <a:rPr lang="en-US" sz="800" dirty="0" smtClean="0">
                <a:latin typeface="Calibri" pitchFamily="34" charset="0"/>
                <a:ea typeface="Calibri" pitchFamily="34" charset="0"/>
                <a:cs typeface="Times New Roman" pitchFamily="18" charset="0"/>
              </a:rPr>
              <a:t>);</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5.10.5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0" y="247487"/>
            <a:ext cx="8915400" cy="36471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IN" sz="1100" b="1" u="sng" dirty="0" smtClean="0"/>
          </a:p>
          <a:p>
            <a:r>
              <a:rPr lang="en-IN" sz="1100" b="1" u="sng" dirty="0" smtClean="0"/>
              <a:t>Java Exception Handling Keywords-1</a:t>
            </a:r>
          </a:p>
          <a:p>
            <a:r>
              <a:rPr lang="en-IN" sz="1100" b="1" dirty="0" smtClean="0"/>
              <a:t>Try-</a:t>
            </a:r>
            <a:r>
              <a:rPr lang="en-US" sz="1100" dirty="0" smtClean="0"/>
              <a:t> The try block contains a block of program statements within which an exception might occur. A try block is always followed by a catch block, which handles the exception that occurs in associated try block. A try block must followed by a Catch block or Finally block or both.</a:t>
            </a:r>
          </a:p>
          <a:p>
            <a:endParaRPr lang="en-US" sz="1100" b="1" u="sng" dirty="0" smtClean="0"/>
          </a:p>
          <a:p>
            <a:r>
              <a:rPr lang="en-US" sz="1100" b="1" u="sng" dirty="0" smtClean="0"/>
              <a:t>Important points about try block</a:t>
            </a:r>
            <a:endParaRPr lang="en-US" sz="1100" u="sng" dirty="0" smtClean="0"/>
          </a:p>
          <a:p>
            <a:pPr>
              <a:buFont typeface="Arial" pitchFamily="34" charset="0"/>
              <a:buChar char="•"/>
            </a:pPr>
            <a:r>
              <a:rPr lang="en-US" sz="1100" dirty="0" smtClean="0"/>
              <a:t>If any exception occurs in try block then CPU controls comes out to the try block and executes appropriate catch block.</a:t>
            </a:r>
          </a:p>
          <a:p>
            <a:pPr>
              <a:buFont typeface="Arial" pitchFamily="34" charset="0"/>
              <a:buChar char="•"/>
            </a:pPr>
            <a:r>
              <a:rPr lang="en-US" sz="1100" dirty="0" smtClean="0"/>
              <a:t>After executing appropriate catch block, even through we use run time statement, CPU control never goes to try block to execute the rest of the statements.</a:t>
            </a:r>
          </a:p>
          <a:p>
            <a:pPr>
              <a:buFont typeface="Arial" pitchFamily="34" charset="0"/>
              <a:buChar char="•"/>
            </a:pPr>
            <a:r>
              <a:rPr lang="en-US" sz="1100" dirty="0" smtClean="0"/>
              <a:t>Each and every try block must be immediately followed by catch block that is no intermediate statements are allowed between try and catch block.</a:t>
            </a:r>
          </a:p>
          <a:p>
            <a:endParaRPr lang="en-IN" sz="1100" b="1" dirty="0" smtClean="0"/>
          </a:p>
          <a:p>
            <a:r>
              <a:rPr lang="en-IN" sz="1100" b="1" dirty="0" smtClean="0"/>
              <a:t>Catch</a:t>
            </a:r>
            <a:r>
              <a:rPr lang="en-IN" sz="1100" dirty="0" smtClean="0"/>
              <a:t> –</a:t>
            </a:r>
            <a:r>
              <a:rPr lang="en-US" sz="1100" dirty="0" smtClean="0"/>
              <a:t>A catch block must be associated with a try block. The corresponding catch block executes if an exception of a particular type occurs within the try block. For example if an arithmetic exception occurs in try block then the statements enclosed in catch block for arithmetic exception executes.</a:t>
            </a:r>
            <a:endParaRPr lang="en-IN" sz="1100" dirty="0" smtClean="0"/>
          </a:p>
          <a:p>
            <a:endParaRPr lang="en-IN" sz="1100" dirty="0" smtClean="0"/>
          </a:p>
          <a:p>
            <a:r>
              <a:rPr lang="en-US" sz="1100" b="1" u="sng" dirty="0" smtClean="0"/>
              <a:t>Flow of try catch block</a:t>
            </a:r>
            <a:endParaRPr lang="en-IN" sz="1100" dirty="0" smtClean="0"/>
          </a:p>
          <a:p>
            <a:r>
              <a:rPr lang="en-US" sz="1100" dirty="0" smtClean="0"/>
              <a:t>If an exception occurs in try block then the control of execution is passed to the catch block from try block. The exception is caught up by the corresponding catch block. A single try block can have multiple catch statements associated with it, but each catch block can be defined for only one exception class. The program can also contain nested try-catch-finally blocks.</a:t>
            </a:r>
            <a:endParaRPr lang="en-IN" sz="1100" dirty="0" smtClean="0"/>
          </a:p>
          <a:p>
            <a:endParaRPr lang="en-US" sz="1100" dirty="0" smtClean="0"/>
          </a:p>
        </p:txBody>
      </p:sp>
      <p:pic>
        <p:nvPicPr>
          <p:cNvPr id="105474" name="Picture 2" descr="exception3"/>
          <p:cNvPicPr>
            <a:picLocks noChangeAspect="1" noChangeArrowheads="1"/>
          </p:cNvPicPr>
          <p:nvPr/>
        </p:nvPicPr>
        <p:blipFill>
          <a:blip r:embed="rId2" cstate="print"/>
          <a:srcRect/>
          <a:stretch>
            <a:fillRect/>
          </a:stretch>
        </p:blipFill>
        <p:spPr bwMode="auto">
          <a:xfrm>
            <a:off x="1295400" y="3657600"/>
            <a:ext cx="6553200" cy="30480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5.10.6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0" y="456459"/>
            <a:ext cx="8915400" cy="64015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Multiple catch blocks in Java</a:t>
            </a:r>
            <a:endParaRPr lang="en-IN" sz="1100" dirty="0" smtClean="0"/>
          </a:p>
          <a:p>
            <a:r>
              <a:rPr lang="en-US" sz="1100" dirty="0" smtClean="0"/>
              <a:t>1. A try block can have any number of catch blocks.</a:t>
            </a:r>
            <a:endParaRPr lang="en-IN" sz="1100" dirty="0" smtClean="0"/>
          </a:p>
          <a:p>
            <a:r>
              <a:rPr lang="en-US" sz="1100" dirty="0" smtClean="0"/>
              <a:t>2. A catch block that is written for catching the class Exception can catch all other exceptions</a:t>
            </a:r>
            <a:endParaRPr lang="en-IN" sz="1100" dirty="0" smtClean="0"/>
          </a:p>
          <a:p>
            <a:r>
              <a:rPr lang="en-US" sz="1100" dirty="0" smtClean="0"/>
              <a:t>1. A try block can have any number of catch blocks.</a:t>
            </a:r>
            <a:endParaRPr lang="en-IN" sz="1100" dirty="0" smtClean="0"/>
          </a:p>
          <a:p>
            <a:r>
              <a:rPr lang="en-US" sz="1100" dirty="0" smtClean="0"/>
              <a:t>2. A catch block that is written for catching the class Exception can catch all other exceptions</a:t>
            </a:r>
            <a:endParaRPr lang="en-IN" sz="1100" dirty="0" smtClean="0"/>
          </a:p>
          <a:p>
            <a:r>
              <a:rPr lang="en-US" sz="1100" dirty="0" smtClean="0"/>
              <a:t>3. If multiple catch blocks are present in a program then the above mentioned catch block should be placed at the last as per the exception handling best practices.</a:t>
            </a:r>
            <a:endParaRPr lang="en-IN" sz="1100" dirty="0" smtClean="0"/>
          </a:p>
          <a:p>
            <a:r>
              <a:rPr lang="en-US" sz="1100" dirty="0" smtClean="0"/>
              <a:t>4. If the try block is not throwing any exception, the catch block will be completely ignored and the program continues.</a:t>
            </a:r>
            <a:endParaRPr lang="en-IN" sz="1100" dirty="0" smtClean="0"/>
          </a:p>
          <a:p>
            <a:r>
              <a:rPr lang="en-US" sz="1100" dirty="0" smtClean="0"/>
              <a:t>5. If the try block throws an exception, the appropriate catch block (if one exists) will catch it</a:t>
            </a:r>
            <a:endParaRPr lang="en-IN" sz="1100" dirty="0" smtClean="0"/>
          </a:p>
          <a:p>
            <a:r>
              <a:rPr lang="en-US" sz="1100" dirty="0" smtClean="0"/>
              <a:t>–catch(</a:t>
            </a:r>
            <a:r>
              <a:rPr lang="en-US" sz="1100" dirty="0" err="1" smtClean="0"/>
              <a:t>ArithmeticException</a:t>
            </a:r>
            <a:r>
              <a:rPr lang="en-US" sz="1100" dirty="0" smtClean="0"/>
              <a:t> e) is a catch block that can catch </a:t>
            </a:r>
            <a:r>
              <a:rPr lang="en-US" sz="1100" dirty="0" err="1" smtClean="0"/>
              <a:t>ArithmeticException</a:t>
            </a:r>
            <a:endParaRPr lang="en-IN" sz="1100" dirty="0" smtClean="0"/>
          </a:p>
          <a:p>
            <a:r>
              <a:rPr lang="en-US" sz="1100" dirty="0" smtClean="0"/>
              <a:t>–catch(</a:t>
            </a:r>
            <a:r>
              <a:rPr lang="en-US" sz="1100" dirty="0" err="1" smtClean="0"/>
              <a:t>NullPointerException</a:t>
            </a:r>
            <a:r>
              <a:rPr lang="en-US" sz="1100" dirty="0" smtClean="0"/>
              <a:t> e) is a catch block that can catch </a:t>
            </a:r>
            <a:r>
              <a:rPr lang="en-US" sz="1100" dirty="0" err="1" smtClean="0"/>
              <a:t>NullPointerException</a:t>
            </a:r>
            <a:endParaRPr lang="en-IN" sz="1100" dirty="0" smtClean="0"/>
          </a:p>
          <a:p>
            <a:r>
              <a:rPr lang="en-US" sz="1100" dirty="0" smtClean="0"/>
              <a:t>6. All the statements in the catch block will be executed and then the program continues.</a:t>
            </a:r>
            <a:endParaRPr lang="en-IN" sz="1100" dirty="0" smtClean="0"/>
          </a:p>
          <a:p>
            <a:r>
              <a:rPr lang="en-US" sz="1100" b="1" i="1" u="sng" dirty="0" smtClean="0"/>
              <a:t>Example of Multiple catch blocks</a:t>
            </a:r>
            <a:endParaRPr lang="en-IN" sz="1100" dirty="0" smtClean="0"/>
          </a:p>
          <a:p>
            <a:r>
              <a:rPr lang="en-US" sz="1100" dirty="0" smtClean="0"/>
              <a:t>class Example2</a:t>
            </a:r>
            <a:endParaRPr lang="en-IN" sz="1100" dirty="0" smtClean="0"/>
          </a:p>
          <a:p>
            <a:r>
              <a:rPr lang="en-US" sz="1100" dirty="0" smtClean="0"/>
              <a:t>{</a:t>
            </a:r>
            <a:endParaRPr lang="en-IN" sz="1100" dirty="0" smtClean="0"/>
          </a:p>
          <a:p>
            <a:r>
              <a:rPr lang="en-US" sz="1100" dirty="0" smtClean="0"/>
              <a:t>   public static void main(String </a:t>
            </a:r>
            <a:r>
              <a:rPr lang="en-US" sz="1100" dirty="0" err="1" smtClean="0"/>
              <a:t>args</a:t>
            </a:r>
            <a:r>
              <a:rPr lang="en-US" sz="1100" dirty="0" smtClean="0"/>
              <a:t>[])</a:t>
            </a:r>
            <a:endParaRPr lang="en-IN" sz="1100" dirty="0" smtClean="0"/>
          </a:p>
          <a:p>
            <a:r>
              <a:rPr lang="en-US" sz="1100" dirty="0" smtClean="0"/>
              <a:t>   {</a:t>
            </a:r>
            <a:endParaRPr lang="en-IN" sz="1100" dirty="0" smtClean="0"/>
          </a:p>
          <a:p>
            <a:r>
              <a:rPr lang="en-US" sz="1100" dirty="0" smtClean="0"/>
              <a:t>     try{</a:t>
            </a:r>
            <a:endParaRPr lang="en-IN" sz="1100" dirty="0" smtClean="0"/>
          </a:p>
          <a:p>
            <a:r>
              <a:rPr lang="en-US" sz="1100" dirty="0" smtClean="0"/>
              <a:t>         </a:t>
            </a:r>
            <a:r>
              <a:rPr lang="en-US" sz="1100" dirty="0" err="1" smtClean="0"/>
              <a:t>int</a:t>
            </a:r>
            <a:r>
              <a:rPr lang="en-US" sz="1100" dirty="0" smtClean="0"/>
              <a:t> a[]=new </a:t>
            </a:r>
            <a:r>
              <a:rPr lang="en-US" sz="1100" dirty="0" err="1" smtClean="0"/>
              <a:t>int</a:t>
            </a:r>
            <a:r>
              <a:rPr lang="en-US" sz="1100" dirty="0" smtClean="0"/>
              <a:t>[7];</a:t>
            </a:r>
            <a:endParaRPr lang="en-IN" sz="1100" dirty="0" smtClean="0"/>
          </a:p>
          <a:p>
            <a:r>
              <a:rPr lang="en-US" sz="1100" dirty="0" smtClean="0"/>
              <a:t>         a[4]=30/0;</a:t>
            </a:r>
            <a:endParaRPr lang="en-IN" sz="1100" dirty="0" smtClean="0"/>
          </a:p>
          <a:p>
            <a:r>
              <a:rPr lang="en-US" sz="1100" dirty="0" smtClean="0"/>
              <a:t>         </a:t>
            </a:r>
            <a:r>
              <a:rPr lang="en-US" sz="1100" dirty="0" err="1" smtClean="0"/>
              <a:t>System.out.println</a:t>
            </a:r>
            <a:r>
              <a:rPr lang="en-US" sz="1100" dirty="0" smtClean="0"/>
              <a:t>("First print statement in try block");</a:t>
            </a:r>
            <a:endParaRPr lang="en-IN" sz="1100" dirty="0" smtClean="0"/>
          </a:p>
          <a:p>
            <a:r>
              <a:rPr lang="en-US" sz="1100" dirty="0" smtClean="0"/>
              <a:t>     }</a:t>
            </a:r>
            <a:endParaRPr lang="en-IN" sz="1100" dirty="0" smtClean="0"/>
          </a:p>
          <a:p>
            <a:r>
              <a:rPr lang="en-US" sz="1100" dirty="0" smtClean="0"/>
              <a:t>     catch(</a:t>
            </a:r>
            <a:r>
              <a:rPr lang="en-US" sz="1100" dirty="0" err="1" smtClean="0"/>
              <a:t>ArithmeticException</a:t>
            </a:r>
            <a:r>
              <a:rPr lang="en-US" sz="1100" dirty="0" smtClean="0"/>
              <a:t> e){</a:t>
            </a:r>
            <a:endParaRPr lang="en-IN" sz="1100" dirty="0" smtClean="0"/>
          </a:p>
          <a:p>
            <a:r>
              <a:rPr lang="en-US" sz="1100" dirty="0" smtClean="0"/>
              <a:t>        </a:t>
            </a:r>
            <a:r>
              <a:rPr lang="en-US" sz="1100" dirty="0" err="1" smtClean="0"/>
              <a:t>System.out.println</a:t>
            </a:r>
            <a:r>
              <a:rPr lang="en-US" sz="1100" dirty="0" smtClean="0"/>
              <a:t>("Warning: </a:t>
            </a:r>
            <a:r>
              <a:rPr lang="en-US" sz="1100" dirty="0" err="1" smtClean="0"/>
              <a:t>ArithmeticException</a:t>
            </a:r>
            <a:r>
              <a:rPr lang="en-US" sz="1100" dirty="0" smtClean="0"/>
              <a:t>");</a:t>
            </a:r>
            <a:endParaRPr lang="en-IN" sz="1100" dirty="0" smtClean="0"/>
          </a:p>
          <a:p>
            <a:r>
              <a:rPr lang="en-US" sz="1100" dirty="0" smtClean="0"/>
              <a:t>     }</a:t>
            </a:r>
            <a:endParaRPr lang="en-IN" sz="1100" dirty="0" smtClean="0"/>
          </a:p>
          <a:p>
            <a:r>
              <a:rPr lang="en-US" sz="1100" dirty="0" smtClean="0"/>
              <a:t>     catch(</a:t>
            </a:r>
            <a:r>
              <a:rPr lang="en-US" sz="1100" dirty="0" err="1" smtClean="0"/>
              <a:t>ArrayIndexOutOfBoundsException</a:t>
            </a:r>
            <a:r>
              <a:rPr lang="en-US" sz="1100" dirty="0" smtClean="0"/>
              <a:t> e){</a:t>
            </a:r>
            <a:endParaRPr lang="en-IN" sz="1100" dirty="0" smtClean="0"/>
          </a:p>
          <a:p>
            <a:r>
              <a:rPr lang="en-US" sz="1100" dirty="0" smtClean="0"/>
              <a:t>        </a:t>
            </a:r>
            <a:r>
              <a:rPr lang="en-US" sz="1100" dirty="0" err="1" smtClean="0"/>
              <a:t>System.out.println</a:t>
            </a:r>
            <a:r>
              <a:rPr lang="en-US" sz="1100" dirty="0" smtClean="0"/>
              <a:t>("Warning: </a:t>
            </a:r>
            <a:r>
              <a:rPr lang="en-US" sz="1100" dirty="0" err="1" smtClean="0"/>
              <a:t>ArrayIndexOutOfBoundsException</a:t>
            </a:r>
            <a:r>
              <a:rPr lang="en-US" sz="1100" dirty="0" smtClean="0"/>
              <a:t>");</a:t>
            </a:r>
            <a:endParaRPr lang="en-IN" sz="1100" dirty="0" smtClean="0"/>
          </a:p>
          <a:p>
            <a:r>
              <a:rPr lang="en-US" sz="1100" dirty="0" smtClean="0"/>
              <a:t>     }</a:t>
            </a:r>
            <a:endParaRPr lang="en-IN" sz="1100" dirty="0" smtClean="0"/>
          </a:p>
          <a:p>
            <a:r>
              <a:rPr lang="en-US" sz="1100" dirty="0" smtClean="0"/>
              <a:t>     catch(Exception e){</a:t>
            </a:r>
            <a:endParaRPr lang="en-IN" sz="1100" dirty="0" smtClean="0"/>
          </a:p>
          <a:p>
            <a:r>
              <a:rPr lang="en-US" sz="1100" dirty="0" smtClean="0"/>
              <a:t>        </a:t>
            </a:r>
            <a:r>
              <a:rPr lang="en-US" sz="1100" dirty="0" err="1" smtClean="0"/>
              <a:t>System.out.println</a:t>
            </a:r>
            <a:r>
              <a:rPr lang="en-US" sz="1100" dirty="0" smtClean="0"/>
              <a:t>("Warning: Some Other exception");</a:t>
            </a:r>
            <a:endParaRPr lang="en-IN" sz="1100" dirty="0" smtClean="0"/>
          </a:p>
          <a:p>
            <a:r>
              <a:rPr lang="en-US" sz="1100" dirty="0" smtClean="0"/>
              <a:t>     }</a:t>
            </a:r>
            <a:endParaRPr lang="en-IN" sz="1100" dirty="0" smtClean="0"/>
          </a:p>
          <a:p>
            <a:r>
              <a:rPr lang="en-US" sz="1100" dirty="0" smtClean="0"/>
              <a:t>   </a:t>
            </a:r>
            <a:r>
              <a:rPr lang="en-US" sz="1100" dirty="0" err="1" smtClean="0"/>
              <a:t>System.out.println</a:t>
            </a:r>
            <a:r>
              <a:rPr lang="en-US" sz="1100" dirty="0" smtClean="0"/>
              <a:t>("Out of try-catch block...");</a:t>
            </a:r>
            <a:endParaRPr lang="en-IN" sz="1100" dirty="0" smtClean="0"/>
          </a:p>
          <a:p>
            <a:r>
              <a:rPr lang="en-US" sz="1100" dirty="0" smtClean="0"/>
              <a:t>  }</a:t>
            </a:r>
            <a:endParaRPr lang="en-IN" sz="1100" dirty="0" smtClean="0"/>
          </a:p>
          <a:p>
            <a:r>
              <a:rPr lang="en-US" sz="1100" dirty="0" smtClean="0"/>
              <a:t>}</a:t>
            </a:r>
            <a:endParaRPr lang="en-IN" sz="1100" dirty="0" smtClean="0"/>
          </a:p>
          <a:p>
            <a:r>
              <a:rPr lang="en-US" sz="1100" dirty="0" smtClean="0"/>
              <a:t> </a:t>
            </a:r>
            <a:r>
              <a:rPr lang="en-US" sz="1100" b="1" u="sng" dirty="0" smtClean="0"/>
              <a:t>Output:</a:t>
            </a:r>
            <a:endParaRPr lang="en-IN" sz="1100" dirty="0" smtClean="0"/>
          </a:p>
          <a:p>
            <a:r>
              <a:rPr lang="en-US" sz="1100" dirty="0" smtClean="0"/>
              <a:t>Warning: </a:t>
            </a:r>
            <a:r>
              <a:rPr lang="en-US" sz="1100" dirty="0" err="1" smtClean="0"/>
              <a:t>ArithmeticException</a:t>
            </a:r>
            <a:endParaRPr lang="en-IN" sz="1100" dirty="0" smtClean="0"/>
          </a:p>
          <a:p>
            <a:r>
              <a:rPr lang="en-US" sz="1100" dirty="0" smtClean="0"/>
              <a:t>Out of try-catch block…</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5.10.7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0" y="533400"/>
            <a:ext cx="5181600"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1100" b="1" u="sng" dirty="0" smtClean="0"/>
              <a:t>Java Exception Handling Keywords-2</a:t>
            </a:r>
          </a:p>
          <a:p>
            <a:r>
              <a:rPr lang="en-US" sz="1100" b="1" dirty="0" smtClean="0"/>
              <a:t>Throw keyword in java-</a:t>
            </a:r>
            <a:endParaRPr lang="en-US" sz="1100" dirty="0" smtClean="0"/>
          </a:p>
          <a:p>
            <a:r>
              <a:rPr lang="en-US" sz="1100" dirty="0" smtClean="0"/>
              <a:t>Throw keyword is used to throw exception manually. </a:t>
            </a:r>
          </a:p>
          <a:p>
            <a:endParaRPr lang="en-US" sz="1100" dirty="0" smtClean="0"/>
          </a:p>
          <a:p>
            <a:r>
              <a:rPr lang="en-US" sz="1100" dirty="0" smtClean="0"/>
              <a:t>The throw keyword in Java is used to explicitly throw an exception from a method or any block of code. General form of throw is as shown below: "throw Instance" </a:t>
            </a:r>
          </a:p>
          <a:p>
            <a:endParaRPr lang="en-US" sz="1100" dirty="0" smtClean="0"/>
          </a:p>
          <a:p>
            <a:r>
              <a:rPr lang="en-US" sz="1100" dirty="0" smtClean="0"/>
              <a:t>But this exception </a:t>
            </a:r>
            <a:r>
              <a:rPr lang="en-US" sz="1100" dirty="0" err="1" smtClean="0"/>
              <a:t>i.e</a:t>
            </a:r>
            <a:r>
              <a:rPr lang="en-US" sz="1100" dirty="0" smtClean="0"/>
              <a:t>, Instance must be of type </a:t>
            </a:r>
            <a:r>
              <a:rPr lang="en-US" sz="1100" dirty="0" err="1" smtClean="0"/>
              <a:t>Throwable</a:t>
            </a:r>
            <a:r>
              <a:rPr lang="en-US" sz="1100" dirty="0" smtClean="0"/>
              <a:t> or a subclass of </a:t>
            </a:r>
            <a:r>
              <a:rPr lang="en-US" sz="1100" dirty="0" err="1" smtClean="0"/>
              <a:t>Throwable</a:t>
            </a:r>
            <a:r>
              <a:rPr lang="en-US" sz="1100" dirty="0" smtClean="0"/>
              <a:t>. For example Exception is a sub-class of </a:t>
            </a:r>
            <a:r>
              <a:rPr lang="en-US" sz="1100" dirty="0" err="1" smtClean="0"/>
              <a:t>Throwable</a:t>
            </a:r>
            <a:r>
              <a:rPr lang="en-US" sz="1100" dirty="0" smtClean="0"/>
              <a:t> and user defined exceptions typically extend Exception class. Unlike C++, data types such as </a:t>
            </a:r>
            <a:r>
              <a:rPr lang="en-US" sz="1100" dirty="0" err="1" smtClean="0"/>
              <a:t>int</a:t>
            </a:r>
            <a:r>
              <a:rPr lang="en-US" sz="1100" dirty="0" smtClean="0"/>
              <a:t>, char, floats or non-</a:t>
            </a:r>
            <a:r>
              <a:rPr lang="en-US" sz="1100" dirty="0" err="1" smtClean="0"/>
              <a:t>throwable</a:t>
            </a:r>
            <a:r>
              <a:rPr lang="en-US" sz="1100" dirty="0" smtClean="0"/>
              <a:t> classes cannot be used as exceptions.</a:t>
            </a:r>
          </a:p>
          <a:p>
            <a:endParaRPr lang="en-US" sz="1100" dirty="0" smtClean="0"/>
          </a:p>
          <a:p>
            <a:r>
              <a:rPr lang="en-US" sz="1100" dirty="0" smtClean="0"/>
              <a:t>The flow of execution of the program stops immediately after the throw statement is executed and the nearest enclosing try block is checked to see if it has a catch statement that matches the type of exception. If it finds a match, controlled is transferred to that statement otherwise next enclosing try block is checked and so on. If no matching catch is found then the default exception handler will halt the program.</a:t>
            </a:r>
          </a:p>
          <a:p>
            <a:endParaRPr lang="en-US" sz="1100" dirty="0" smtClean="0"/>
          </a:p>
          <a:p>
            <a:r>
              <a:rPr lang="en-US" sz="1100" dirty="0" smtClean="0"/>
              <a:t>In order to throw user defined exceptions, throw keyword is being used. In this tutorial, we will see how to create a new exception and throw it in a program using throw keyword.</a:t>
            </a:r>
          </a:p>
          <a:p>
            <a:endParaRPr lang="en-US" sz="1100" dirty="0" smtClean="0"/>
          </a:p>
          <a:p>
            <a:r>
              <a:rPr lang="en-US" sz="1100" dirty="0" smtClean="0"/>
              <a:t>You can also throw an already defined exception like -</a:t>
            </a:r>
            <a:r>
              <a:rPr lang="en-US" sz="1100" b="1" dirty="0" err="1" smtClean="0"/>
              <a:t>ArithmeticException</a:t>
            </a:r>
            <a:r>
              <a:rPr lang="en-US" sz="1100" b="1" dirty="0" smtClean="0"/>
              <a:t>, </a:t>
            </a:r>
            <a:r>
              <a:rPr lang="en-US" sz="1100" b="1" dirty="0" err="1" smtClean="0"/>
              <a:t>IOException</a:t>
            </a:r>
            <a:r>
              <a:rPr lang="en-US" sz="1100" b="1" dirty="0" smtClean="0"/>
              <a:t> etc.</a:t>
            </a:r>
          </a:p>
          <a:p>
            <a:endParaRPr lang="en-US" sz="1100" b="1" dirty="0" smtClean="0"/>
          </a:p>
          <a:p>
            <a:r>
              <a:rPr lang="en-US" sz="1100" b="1" dirty="0" smtClean="0"/>
              <a:t>Throw</a:t>
            </a:r>
            <a:r>
              <a:rPr lang="en-US" sz="1100" dirty="0" smtClean="0"/>
              <a:t>" is used by the programmer to throw an exception object explicitly to the system. Mostly used with user-defined exceptions.</a:t>
            </a:r>
          </a:p>
          <a:p>
            <a:endParaRPr lang="en-US" sz="1100" b="1" dirty="0" smtClean="0"/>
          </a:p>
          <a:p>
            <a:r>
              <a:rPr lang="en-US" sz="1100" dirty="0" smtClean="0"/>
              <a:t>By default, when an exception condition occurs the system automatically throw an exception to inform user that there is something wrong. However we can also throw exception explicitly based on our own defined condition. Using “throw keyword” we can throw checked, unchecked and user -defined exceptions</a:t>
            </a:r>
          </a:p>
        </p:txBody>
      </p:sp>
      <p:graphicFrame>
        <p:nvGraphicFramePr>
          <p:cNvPr id="8" name="Table 7"/>
          <p:cNvGraphicFramePr>
            <a:graphicFrameLocks noGrp="1"/>
          </p:cNvGraphicFramePr>
          <p:nvPr/>
        </p:nvGraphicFramePr>
        <p:xfrm>
          <a:off x="5334000" y="762000"/>
          <a:ext cx="3505200" cy="4876800"/>
        </p:xfrm>
        <a:graphic>
          <a:graphicData uri="http://schemas.openxmlformats.org/drawingml/2006/table">
            <a:tbl>
              <a:tblPr/>
              <a:tblGrid>
                <a:gridCol w="3505200">
                  <a:extLst>
                    <a:ext uri="{9D8B030D-6E8A-4147-A177-3AD203B41FA5}">
                      <a16:colId xmlns:a16="http://schemas.microsoft.com/office/drawing/2014/main" val="20000"/>
                    </a:ext>
                  </a:extLst>
                </a:gridCol>
              </a:tblGrid>
              <a:tr h="4876800">
                <a:tc>
                  <a:txBody>
                    <a:bodyPr/>
                    <a:lstStyle/>
                    <a:p>
                      <a:pPr algn="l" rtl="0" fontAlgn="base"/>
                      <a:r>
                        <a:rPr kumimoji="0" lang="en-US" sz="1000" b="1" i="0" u="sng" kern="1200" dirty="0" smtClean="0">
                          <a:solidFill>
                            <a:schemeClr val="tx1"/>
                          </a:solidFill>
                          <a:latin typeface="+mn-lt"/>
                          <a:ea typeface="+mn-ea"/>
                          <a:cs typeface="+mn-cs"/>
                        </a:rPr>
                        <a:t>The below program explains the use of throw:</a:t>
                      </a:r>
                      <a:endParaRPr lang="en-US" sz="1000" b="1" i="0" u="sng" dirty="0" smtClean="0">
                        <a:latin typeface="Monaco"/>
                      </a:endParaRPr>
                    </a:p>
                    <a:p>
                      <a:pPr algn="l" rtl="0" fontAlgn="base"/>
                      <a:r>
                        <a:rPr lang="en-US" sz="1000" b="0" i="0" dirty="0" smtClean="0">
                          <a:latin typeface="Monaco"/>
                        </a:rPr>
                        <a:t>// </a:t>
                      </a:r>
                      <a:r>
                        <a:rPr lang="en-US" sz="1000" b="0" i="0" dirty="0">
                          <a:latin typeface="Monaco"/>
                        </a:rPr>
                        <a:t>Java program that demonstrates the use of throw</a:t>
                      </a:r>
                    </a:p>
                    <a:p>
                      <a:pPr algn="l" rtl="0" fontAlgn="base"/>
                      <a:r>
                        <a:rPr lang="en-US" sz="1000" b="0" i="0" dirty="0">
                          <a:latin typeface="Monaco"/>
                        </a:rPr>
                        <a:t>class </a:t>
                      </a:r>
                      <a:r>
                        <a:rPr lang="en-US" sz="1000" b="0" i="0" dirty="0" err="1">
                          <a:latin typeface="Monaco"/>
                        </a:rPr>
                        <a:t>ThrowExcep</a:t>
                      </a:r>
                      <a:endParaRPr lang="en-US" sz="1000" b="0" i="0" dirty="0">
                        <a:latin typeface="Monaco"/>
                      </a:endParaRPr>
                    </a:p>
                    <a:p>
                      <a:pPr algn="l" rtl="0" fontAlgn="base"/>
                      <a:r>
                        <a:rPr lang="en-US" sz="1000" b="0" i="0" dirty="0">
                          <a:latin typeface="Monaco"/>
                        </a:rPr>
                        <a:t>{</a:t>
                      </a:r>
                    </a:p>
                    <a:p>
                      <a:pPr algn="l" rtl="0" fontAlgn="base"/>
                      <a:r>
                        <a:rPr lang="en-US" sz="1000" b="0" i="0" dirty="0">
                          <a:latin typeface="Monaco"/>
                        </a:rPr>
                        <a:t>    static void fun()</a:t>
                      </a:r>
                    </a:p>
                    <a:p>
                      <a:pPr algn="l" rtl="0" fontAlgn="base"/>
                      <a:r>
                        <a:rPr lang="en-US" sz="1000" b="0" i="0" dirty="0">
                          <a:latin typeface="Monaco"/>
                        </a:rPr>
                        <a:t>    {</a:t>
                      </a:r>
                    </a:p>
                    <a:p>
                      <a:pPr algn="l" rtl="0" fontAlgn="base"/>
                      <a:r>
                        <a:rPr lang="en-US" sz="1000" b="0" i="0" dirty="0">
                          <a:latin typeface="Monaco"/>
                        </a:rPr>
                        <a:t>        try</a:t>
                      </a:r>
                    </a:p>
                    <a:p>
                      <a:pPr algn="l" rtl="0" fontAlgn="base"/>
                      <a:r>
                        <a:rPr lang="en-US" sz="1000" b="0" i="0" dirty="0">
                          <a:latin typeface="Monaco"/>
                        </a:rPr>
                        <a:t>        {</a:t>
                      </a:r>
                    </a:p>
                    <a:p>
                      <a:pPr algn="l" rtl="0" fontAlgn="base"/>
                      <a:r>
                        <a:rPr lang="en-US" sz="1000" b="0" i="0" dirty="0">
                          <a:latin typeface="Monaco"/>
                        </a:rPr>
                        <a:t>            throw new </a:t>
                      </a:r>
                      <a:r>
                        <a:rPr lang="en-US" sz="1000" b="0" i="0" dirty="0" err="1">
                          <a:latin typeface="Monaco"/>
                        </a:rPr>
                        <a:t>NullPointerException</a:t>
                      </a:r>
                      <a:r>
                        <a:rPr lang="en-US" sz="1000" b="0" i="0" dirty="0">
                          <a:latin typeface="Monaco"/>
                        </a:rPr>
                        <a:t>("demo");</a:t>
                      </a:r>
                    </a:p>
                    <a:p>
                      <a:pPr algn="l" rtl="0" fontAlgn="base"/>
                      <a:r>
                        <a:rPr lang="en-US" sz="1000" b="0" i="0" dirty="0">
                          <a:latin typeface="Monaco"/>
                        </a:rPr>
                        <a:t>        }</a:t>
                      </a:r>
                    </a:p>
                    <a:p>
                      <a:pPr algn="l" rtl="0" fontAlgn="base"/>
                      <a:r>
                        <a:rPr lang="en-US" sz="1000" b="0" i="0" dirty="0">
                          <a:latin typeface="Monaco"/>
                        </a:rPr>
                        <a:t>        catch(</a:t>
                      </a:r>
                      <a:r>
                        <a:rPr lang="en-US" sz="1000" b="0" i="0" dirty="0" err="1">
                          <a:latin typeface="Monaco"/>
                        </a:rPr>
                        <a:t>NullPointerException</a:t>
                      </a:r>
                      <a:r>
                        <a:rPr lang="en-US" sz="1000" b="0" i="0" dirty="0">
                          <a:latin typeface="Monaco"/>
                        </a:rPr>
                        <a:t> e)</a:t>
                      </a:r>
                    </a:p>
                    <a:p>
                      <a:pPr algn="l" rtl="0" fontAlgn="base"/>
                      <a:r>
                        <a:rPr lang="en-US" sz="1000" b="0" i="0" dirty="0">
                          <a:latin typeface="Monaco"/>
                        </a:rPr>
                        <a:t>        {</a:t>
                      </a:r>
                    </a:p>
                    <a:p>
                      <a:pPr algn="l" rtl="0" fontAlgn="base"/>
                      <a:r>
                        <a:rPr lang="en-US" sz="1000" b="0" i="0" dirty="0">
                          <a:latin typeface="Monaco"/>
                        </a:rPr>
                        <a:t>            </a:t>
                      </a:r>
                      <a:r>
                        <a:rPr lang="en-US" sz="1000" b="0" i="0" dirty="0" err="1">
                          <a:latin typeface="Monaco"/>
                        </a:rPr>
                        <a:t>System.out.println</a:t>
                      </a:r>
                      <a:r>
                        <a:rPr lang="en-US" sz="1000" b="0" i="0" dirty="0">
                          <a:latin typeface="Monaco"/>
                        </a:rPr>
                        <a:t>("Caught inside fun().");</a:t>
                      </a:r>
                    </a:p>
                    <a:p>
                      <a:pPr algn="l" rtl="0" fontAlgn="base"/>
                      <a:r>
                        <a:rPr lang="en-US" sz="1000" b="0" i="0" dirty="0">
                          <a:latin typeface="Monaco"/>
                        </a:rPr>
                        <a:t>            throw e; // </a:t>
                      </a:r>
                      <a:r>
                        <a:rPr lang="en-US" sz="1000" b="0" i="0" dirty="0" err="1">
                          <a:latin typeface="Monaco"/>
                        </a:rPr>
                        <a:t>rethrowing</a:t>
                      </a:r>
                      <a:r>
                        <a:rPr lang="en-US" sz="1000" b="0" i="0" dirty="0">
                          <a:latin typeface="Monaco"/>
                        </a:rPr>
                        <a:t> the exception</a:t>
                      </a:r>
                    </a:p>
                    <a:p>
                      <a:pPr algn="l" rtl="0" fontAlgn="base"/>
                      <a:r>
                        <a:rPr lang="en-US" sz="1000" b="0" i="0" dirty="0">
                          <a:latin typeface="Monaco"/>
                        </a:rPr>
                        <a:t>        }</a:t>
                      </a:r>
                    </a:p>
                    <a:p>
                      <a:pPr algn="l" rtl="0" fontAlgn="base"/>
                      <a:r>
                        <a:rPr lang="en-US" sz="1000" b="0" i="0" dirty="0">
                          <a:latin typeface="Monaco"/>
                        </a:rPr>
                        <a:t>    }</a:t>
                      </a:r>
                    </a:p>
                    <a:p>
                      <a:pPr algn="l" rtl="0" fontAlgn="base"/>
                      <a:r>
                        <a:rPr lang="en-US" sz="1000" b="0" i="0" dirty="0">
                          <a:latin typeface="Monaco"/>
                        </a:rPr>
                        <a:t> </a:t>
                      </a:r>
                    </a:p>
                    <a:p>
                      <a:pPr algn="l" rtl="0" fontAlgn="base"/>
                      <a:r>
                        <a:rPr lang="en-US" sz="1000" b="0" i="0" dirty="0">
                          <a:latin typeface="Monaco"/>
                        </a:rPr>
                        <a:t>    public static void main(String </a:t>
                      </a:r>
                      <a:r>
                        <a:rPr lang="en-US" sz="1000" b="0" i="0" dirty="0" err="1">
                          <a:latin typeface="Monaco"/>
                        </a:rPr>
                        <a:t>args</a:t>
                      </a:r>
                      <a:r>
                        <a:rPr lang="en-US" sz="1000" b="0" i="0" dirty="0">
                          <a:latin typeface="Monaco"/>
                        </a:rPr>
                        <a:t>[])</a:t>
                      </a:r>
                    </a:p>
                    <a:p>
                      <a:pPr algn="l" rtl="0" fontAlgn="base"/>
                      <a:r>
                        <a:rPr lang="en-US" sz="1000" b="0" i="0" dirty="0">
                          <a:latin typeface="Monaco"/>
                        </a:rPr>
                        <a:t>    {</a:t>
                      </a:r>
                    </a:p>
                    <a:p>
                      <a:pPr algn="l" rtl="0" fontAlgn="base"/>
                      <a:r>
                        <a:rPr lang="en-US" sz="1000" b="0" i="0" dirty="0">
                          <a:latin typeface="Monaco"/>
                        </a:rPr>
                        <a:t>        try</a:t>
                      </a:r>
                    </a:p>
                    <a:p>
                      <a:pPr algn="l" rtl="0" fontAlgn="base"/>
                      <a:r>
                        <a:rPr lang="en-US" sz="1000" b="0" i="0" dirty="0">
                          <a:latin typeface="Monaco"/>
                        </a:rPr>
                        <a:t>        {</a:t>
                      </a:r>
                    </a:p>
                    <a:p>
                      <a:pPr algn="l" rtl="0" fontAlgn="base"/>
                      <a:r>
                        <a:rPr lang="en-US" sz="1000" b="0" i="0" dirty="0">
                          <a:latin typeface="Monaco"/>
                        </a:rPr>
                        <a:t>            fun();</a:t>
                      </a:r>
                    </a:p>
                    <a:p>
                      <a:pPr algn="l" rtl="0" fontAlgn="base"/>
                      <a:r>
                        <a:rPr lang="en-US" sz="1000" b="0" i="0" dirty="0">
                          <a:latin typeface="Monaco"/>
                        </a:rPr>
                        <a:t>        }</a:t>
                      </a:r>
                    </a:p>
                    <a:p>
                      <a:pPr algn="l" rtl="0" fontAlgn="base"/>
                      <a:r>
                        <a:rPr lang="en-US" sz="1000" b="0" i="0" dirty="0">
                          <a:latin typeface="Monaco"/>
                        </a:rPr>
                        <a:t>        catch(</a:t>
                      </a:r>
                      <a:r>
                        <a:rPr lang="en-US" sz="1000" b="0" i="0" dirty="0" err="1">
                          <a:latin typeface="Monaco"/>
                        </a:rPr>
                        <a:t>NullPointerException</a:t>
                      </a:r>
                      <a:r>
                        <a:rPr lang="en-US" sz="1000" b="0" i="0" dirty="0">
                          <a:latin typeface="Monaco"/>
                        </a:rPr>
                        <a:t> e)</a:t>
                      </a:r>
                    </a:p>
                    <a:p>
                      <a:pPr algn="l" rtl="0" fontAlgn="base"/>
                      <a:r>
                        <a:rPr lang="en-US" sz="1000" b="0" i="0" dirty="0">
                          <a:latin typeface="Monaco"/>
                        </a:rPr>
                        <a:t>        {</a:t>
                      </a:r>
                    </a:p>
                    <a:p>
                      <a:pPr algn="l" rtl="0" fontAlgn="base"/>
                      <a:r>
                        <a:rPr lang="en-US" sz="1000" b="0" i="0" dirty="0">
                          <a:latin typeface="Monaco"/>
                        </a:rPr>
                        <a:t>            </a:t>
                      </a:r>
                      <a:r>
                        <a:rPr lang="en-US" sz="1000" b="0" i="0" dirty="0" err="1">
                          <a:latin typeface="Monaco"/>
                        </a:rPr>
                        <a:t>System.out.println</a:t>
                      </a:r>
                      <a:r>
                        <a:rPr lang="en-US" sz="1000" b="0" i="0" dirty="0">
                          <a:latin typeface="Monaco"/>
                        </a:rPr>
                        <a:t>("Caught in main.");</a:t>
                      </a:r>
                    </a:p>
                    <a:p>
                      <a:pPr algn="l" rtl="0" fontAlgn="base"/>
                      <a:r>
                        <a:rPr lang="en-US" sz="1000" b="0" i="0" dirty="0">
                          <a:latin typeface="Monaco"/>
                        </a:rPr>
                        <a:t>        }</a:t>
                      </a:r>
                    </a:p>
                    <a:p>
                      <a:pPr algn="l" rtl="0" fontAlgn="base"/>
                      <a:r>
                        <a:rPr lang="en-US" sz="1000" b="0" i="0" dirty="0">
                          <a:latin typeface="Monaco"/>
                        </a:rPr>
                        <a:t>    }</a:t>
                      </a:r>
                    </a:p>
                    <a:p>
                      <a:pPr algn="l" rtl="0" fontAlgn="base"/>
                      <a:r>
                        <a:rPr lang="en-US" sz="1000" b="0" i="0" dirty="0">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21860" name="Rectangle 4"/>
          <p:cNvSpPr>
            <a:spLocks noChangeArrowheads="1"/>
          </p:cNvSpPr>
          <p:nvPr/>
        </p:nvSpPr>
        <p:spPr bwMode="auto">
          <a:xfrm>
            <a:off x="5181600" y="5715000"/>
            <a:ext cx="3657600" cy="342701"/>
          </a:xfrm>
          <a:prstGeom prst="rect">
            <a:avLst/>
          </a:prstGeom>
          <a:solidFill>
            <a:srgbClr val="E0E0E0"/>
          </a:solidFill>
          <a:ln w="9525">
            <a:noFill/>
            <a:miter lim="800000"/>
            <a:headEnd/>
            <a:tailEnd/>
          </a:ln>
          <a:effectLst/>
        </p:spPr>
        <p:txBody>
          <a:bodyPr vert="horz" wrap="square" lIns="0" tIns="0" rIns="0" bIns="65067"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Open Sans"/>
                <a:cs typeface="Arial" pitchFamily="34" charset="0"/>
              </a:rPr>
              <a:t>Output:</a:t>
            </a:r>
            <a:endParaRPr kumimoji="0" lang="en-US" sz="9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nsolas" pitchFamily="49" charset="0"/>
                <a:cs typeface="Consolas" pitchFamily="49" charset="0"/>
              </a:rPr>
              <a:t>Caught inside fun(). Caught in main.</a:t>
            </a:r>
            <a:r>
              <a:rPr kumimoji="0" 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5.10.8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76200" y="801232"/>
            <a:ext cx="5181600"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Throws keyword in java-</a:t>
            </a:r>
          </a:p>
          <a:p>
            <a:r>
              <a:rPr lang="en-US" sz="1100" dirty="0" smtClean="0"/>
              <a:t>Throws is used in method signature to declare Exception possibly thrown by any method, </a:t>
            </a:r>
          </a:p>
          <a:p>
            <a:endParaRPr lang="en-US" sz="1100" dirty="0" smtClean="0"/>
          </a:p>
          <a:p>
            <a:r>
              <a:rPr lang="en-US" sz="1100" dirty="0" smtClean="0"/>
              <a:t>“</a:t>
            </a:r>
            <a:r>
              <a:rPr lang="en-US" sz="1100" b="1" dirty="0" smtClean="0"/>
              <a:t>Throws keyword</a:t>
            </a:r>
            <a:r>
              <a:rPr lang="en-US" sz="1100" dirty="0" smtClean="0"/>
              <a:t>” is mainly used for handling checked exception as using throws we can declare multiple exceptions in one go</a:t>
            </a:r>
            <a:br>
              <a:rPr lang="en-US" sz="1100" dirty="0" smtClean="0"/>
            </a:br>
            <a:r>
              <a:rPr lang="en-US" sz="1100" dirty="0" smtClean="0"/>
              <a:t/>
            </a:r>
            <a:br>
              <a:rPr lang="en-US" sz="1100" dirty="0" smtClean="0"/>
            </a:br>
            <a:r>
              <a:rPr lang="en-US" sz="1100" b="1" u="sng" dirty="0" smtClean="0"/>
              <a:t>Use of throws keyword in Java</a:t>
            </a:r>
          </a:p>
          <a:p>
            <a:endParaRPr lang="en-US" sz="1100" dirty="0" smtClean="0"/>
          </a:p>
          <a:p>
            <a:r>
              <a:rPr lang="en-US" sz="1100" dirty="0" smtClean="0"/>
              <a:t>1. The throws keyword is used in method declaration, in order to explicitly specify the exceptions that a particular method might throw. When a method declaration has one or more exceptions defined using throws clause then the method-call must handle all the defined exceptions.</a:t>
            </a:r>
          </a:p>
          <a:p>
            <a:r>
              <a:rPr lang="en-US" sz="1100" dirty="0" smtClean="0"/>
              <a:t>2. When defining a method you must include a throws clause to declare those exceptions that might be thrown but doesn’t get caught in the method.</a:t>
            </a:r>
          </a:p>
          <a:p>
            <a:r>
              <a:rPr lang="en-US" sz="1100" dirty="0" smtClean="0"/>
              <a:t>3. If a method is using throws clause along with few exceptions then this implicitly tells other methods that – “ If you call me, you must handle these exceptions that I throw”.</a:t>
            </a:r>
          </a:p>
          <a:p>
            <a:endParaRPr lang="en-US" sz="1100" dirty="0" smtClean="0"/>
          </a:p>
          <a:p>
            <a:pPr fontAlgn="base"/>
            <a:r>
              <a:rPr lang="en-US" sz="1100" u="sng" dirty="0" smtClean="0"/>
              <a:t>“Throws" can be utilized by the programmer in two ways.</a:t>
            </a:r>
          </a:p>
          <a:p>
            <a:pPr marL="228600" indent="-228600" fontAlgn="base">
              <a:buFont typeface="+mj-lt"/>
              <a:buAutoNum type="arabicPeriod"/>
            </a:pPr>
            <a:r>
              <a:rPr lang="en-US" sz="1100" dirty="0" smtClean="0"/>
              <a:t>It is used by the designer of a method to claim the exception. Claiming is nothing but informing the programmer about the potential problems that may arise while using the method.</a:t>
            </a:r>
          </a:p>
          <a:p>
            <a:pPr marL="228600" indent="-228600" fontAlgn="base">
              <a:buFont typeface="+mj-lt"/>
              <a:buAutoNum type="arabicPeriod"/>
            </a:pPr>
            <a:r>
              <a:rPr lang="en-US" sz="1100" dirty="0" smtClean="0"/>
              <a:t>The other way is to use as an alternative to try-catch block which is not a robust way.</a:t>
            </a:r>
          </a:p>
          <a:p>
            <a:endParaRPr lang="en-US" sz="1100" dirty="0" smtClean="0"/>
          </a:p>
        </p:txBody>
      </p:sp>
      <p:graphicFrame>
        <p:nvGraphicFramePr>
          <p:cNvPr id="8" name="Table 7"/>
          <p:cNvGraphicFramePr>
            <a:graphicFrameLocks noGrp="1"/>
          </p:cNvGraphicFramePr>
          <p:nvPr/>
        </p:nvGraphicFramePr>
        <p:xfrm>
          <a:off x="5334000" y="762000"/>
          <a:ext cx="3505200" cy="4876800"/>
        </p:xfrm>
        <a:graphic>
          <a:graphicData uri="http://schemas.openxmlformats.org/drawingml/2006/table">
            <a:tbl>
              <a:tblPr/>
              <a:tblGrid>
                <a:gridCol w="3505200">
                  <a:extLst>
                    <a:ext uri="{9D8B030D-6E8A-4147-A177-3AD203B41FA5}">
                      <a16:colId xmlns:a16="http://schemas.microsoft.com/office/drawing/2014/main" val="20000"/>
                    </a:ext>
                  </a:extLst>
                </a:gridCol>
              </a:tblGrid>
              <a:tr h="4876800">
                <a:tc>
                  <a:txBody>
                    <a:bodyPr/>
                    <a:lstStyle/>
                    <a:p>
                      <a:pPr algn="l" rtl="0" fontAlgn="base"/>
                      <a:r>
                        <a:rPr kumimoji="0" lang="en-US" sz="1100" b="0" i="0" kern="1200" dirty="0" smtClean="0">
                          <a:solidFill>
                            <a:schemeClr val="tx1"/>
                          </a:solidFill>
                          <a:latin typeface="+mn-lt"/>
                          <a:ea typeface="+mn-ea"/>
                          <a:cs typeface="+mn-cs"/>
                        </a:rPr>
                        <a:t>//Java program to illustrate the use of </a:t>
                      </a:r>
                      <a:r>
                        <a:rPr kumimoji="0" lang="en-US" sz="1100" b="1" i="0" kern="1200" dirty="0" smtClean="0">
                          <a:solidFill>
                            <a:schemeClr val="tx1"/>
                          </a:solidFill>
                          <a:latin typeface="+mn-lt"/>
                          <a:ea typeface="+mn-ea"/>
                          <a:cs typeface="+mn-cs"/>
                        </a:rPr>
                        <a:t>throws</a:t>
                      </a:r>
                      <a:r>
                        <a:rPr kumimoji="0" lang="en-US" sz="1100" b="0" i="0" kern="1200" dirty="0" smtClean="0">
                          <a:solidFill>
                            <a:schemeClr val="tx1"/>
                          </a:solidFill>
                          <a:latin typeface="+mn-lt"/>
                          <a:ea typeface="+mn-ea"/>
                          <a:cs typeface="+mn-cs"/>
                        </a:rPr>
                        <a:t>:</a:t>
                      </a:r>
                      <a:endParaRPr lang="en-US" sz="1100" b="0" i="0" dirty="0" smtClean="0">
                        <a:latin typeface="Monaco"/>
                      </a:endParaRPr>
                    </a:p>
                    <a:p>
                      <a:pPr algn="l" rtl="0" fontAlgn="base"/>
                      <a:r>
                        <a:rPr lang="en-US" sz="1100" b="0" i="0" dirty="0" smtClean="0">
                          <a:latin typeface="Monaco"/>
                        </a:rPr>
                        <a:t> //Java </a:t>
                      </a:r>
                      <a:r>
                        <a:rPr lang="en-US" sz="1100" b="0" i="0" dirty="0">
                          <a:latin typeface="Monaco"/>
                        </a:rPr>
                        <a:t>program to demonstrate working of throws</a:t>
                      </a:r>
                    </a:p>
                    <a:p>
                      <a:pPr algn="l" rtl="0" fontAlgn="base"/>
                      <a:r>
                        <a:rPr lang="en-US" sz="1100" b="0" i="0" dirty="0">
                          <a:latin typeface="Monaco"/>
                        </a:rPr>
                        <a:t>class </a:t>
                      </a:r>
                      <a:r>
                        <a:rPr lang="en-US" sz="1100" b="0" i="0" dirty="0" err="1">
                          <a:latin typeface="Monaco"/>
                        </a:rPr>
                        <a:t>ThrowsExecp</a:t>
                      </a:r>
                      <a:endParaRPr lang="en-US" sz="1100" b="0" i="0" dirty="0">
                        <a:latin typeface="Monaco"/>
                      </a:endParaRPr>
                    </a:p>
                    <a:p>
                      <a:pPr algn="l" rtl="0" fontAlgn="base"/>
                      <a:r>
                        <a:rPr lang="en-US" sz="1100" b="0" i="0" dirty="0">
                          <a:latin typeface="Monaco"/>
                        </a:rPr>
                        <a:t>{</a:t>
                      </a:r>
                    </a:p>
                    <a:p>
                      <a:pPr algn="l" rtl="0" fontAlgn="base"/>
                      <a:r>
                        <a:rPr lang="en-US" sz="1100" b="0" i="0" dirty="0">
                          <a:latin typeface="Monaco"/>
                        </a:rPr>
                        <a:t>    static void fun() throws </a:t>
                      </a:r>
                      <a:r>
                        <a:rPr lang="en-US" sz="1100" b="0" i="0" dirty="0" err="1">
                          <a:latin typeface="Monaco"/>
                        </a:rPr>
                        <a:t>IllegalAccessException</a:t>
                      </a:r>
                      <a:endParaRPr lang="en-US" sz="1100" b="0" i="0" dirty="0">
                        <a:latin typeface="Monaco"/>
                      </a:endParaRPr>
                    </a:p>
                    <a:p>
                      <a:pPr algn="l" rtl="0" fontAlgn="base"/>
                      <a:r>
                        <a:rPr lang="en-US" sz="1100" b="0" i="0" dirty="0">
                          <a:latin typeface="Monaco"/>
                        </a:rPr>
                        <a:t>    {</a:t>
                      </a:r>
                    </a:p>
                    <a:p>
                      <a:pPr algn="l" rtl="0" fontAlgn="base"/>
                      <a:r>
                        <a:rPr lang="en-US" sz="1100" b="0" i="0" dirty="0">
                          <a:latin typeface="Monaco"/>
                        </a:rPr>
                        <a:t>        </a:t>
                      </a:r>
                      <a:r>
                        <a:rPr lang="en-US" sz="1100" b="0" i="0" dirty="0" err="1">
                          <a:latin typeface="Monaco"/>
                        </a:rPr>
                        <a:t>System.out.println</a:t>
                      </a:r>
                      <a:r>
                        <a:rPr lang="en-US" sz="1100" b="0" i="0" dirty="0">
                          <a:latin typeface="Monaco"/>
                        </a:rPr>
                        <a:t>("Inside fun(). ");</a:t>
                      </a:r>
                    </a:p>
                    <a:p>
                      <a:pPr algn="l" rtl="0" fontAlgn="base"/>
                      <a:r>
                        <a:rPr lang="en-US" sz="1100" b="0" i="0" dirty="0">
                          <a:latin typeface="Monaco"/>
                        </a:rPr>
                        <a:t>        throw new </a:t>
                      </a:r>
                      <a:r>
                        <a:rPr lang="en-US" sz="1100" b="0" i="0" dirty="0" err="1">
                          <a:latin typeface="Monaco"/>
                        </a:rPr>
                        <a:t>IllegalAccessException</a:t>
                      </a:r>
                      <a:r>
                        <a:rPr lang="en-US" sz="1100" b="0" i="0" dirty="0">
                          <a:latin typeface="Monaco"/>
                        </a:rPr>
                        <a:t>("demo");</a:t>
                      </a:r>
                    </a:p>
                    <a:p>
                      <a:pPr algn="l" rtl="0" fontAlgn="base"/>
                      <a:r>
                        <a:rPr lang="en-US" sz="1100" b="0" i="0" dirty="0">
                          <a:latin typeface="Monaco"/>
                        </a:rPr>
                        <a:t>    }</a:t>
                      </a:r>
                    </a:p>
                    <a:p>
                      <a:pPr algn="l" rtl="0" fontAlgn="base"/>
                      <a:r>
                        <a:rPr lang="en-US" sz="1100" b="0" i="0" dirty="0">
                          <a:latin typeface="Monaco"/>
                        </a:rPr>
                        <a:t>    public static void main(String </a:t>
                      </a:r>
                      <a:r>
                        <a:rPr lang="en-US" sz="1100" b="0" i="0" dirty="0" err="1">
                          <a:latin typeface="Monaco"/>
                        </a:rPr>
                        <a:t>args</a:t>
                      </a:r>
                      <a:r>
                        <a:rPr lang="en-US" sz="1100" b="0" i="0" dirty="0">
                          <a:latin typeface="Monaco"/>
                        </a:rPr>
                        <a:t>[])</a:t>
                      </a:r>
                    </a:p>
                    <a:p>
                      <a:pPr algn="l" rtl="0" fontAlgn="base"/>
                      <a:r>
                        <a:rPr lang="en-US" sz="1100" b="0" i="0" dirty="0">
                          <a:latin typeface="Monaco"/>
                        </a:rPr>
                        <a:t>    {</a:t>
                      </a:r>
                    </a:p>
                    <a:p>
                      <a:pPr algn="l" rtl="0" fontAlgn="base"/>
                      <a:r>
                        <a:rPr lang="en-US" sz="1100" b="0" i="0" dirty="0">
                          <a:latin typeface="Monaco"/>
                        </a:rPr>
                        <a:t>        try</a:t>
                      </a:r>
                    </a:p>
                    <a:p>
                      <a:pPr algn="l" rtl="0" fontAlgn="base"/>
                      <a:r>
                        <a:rPr lang="en-US" sz="1100" b="0" i="0" dirty="0">
                          <a:latin typeface="Monaco"/>
                        </a:rPr>
                        <a:t>        {</a:t>
                      </a:r>
                    </a:p>
                    <a:p>
                      <a:pPr algn="l" rtl="0" fontAlgn="base"/>
                      <a:r>
                        <a:rPr lang="en-US" sz="1100" b="0" i="0" dirty="0">
                          <a:latin typeface="Monaco"/>
                        </a:rPr>
                        <a:t>            fun();</a:t>
                      </a:r>
                    </a:p>
                    <a:p>
                      <a:pPr algn="l" rtl="0" fontAlgn="base"/>
                      <a:r>
                        <a:rPr lang="en-US" sz="1100" b="0" i="0" dirty="0">
                          <a:latin typeface="Monaco"/>
                        </a:rPr>
                        <a:t>        }</a:t>
                      </a:r>
                    </a:p>
                    <a:p>
                      <a:pPr algn="l" rtl="0" fontAlgn="base"/>
                      <a:r>
                        <a:rPr lang="en-US" sz="1100" b="0" i="0" dirty="0">
                          <a:latin typeface="Monaco"/>
                        </a:rPr>
                        <a:t>        catch(</a:t>
                      </a:r>
                      <a:r>
                        <a:rPr lang="en-US" sz="1100" b="0" i="0" dirty="0" err="1">
                          <a:latin typeface="Monaco"/>
                        </a:rPr>
                        <a:t>IllegalAccessException</a:t>
                      </a:r>
                      <a:r>
                        <a:rPr lang="en-US" sz="1100" b="0" i="0" dirty="0">
                          <a:latin typeface="Monaco"/>
                        </a:rPr>
                        <a:t> e)</a:t>
                      </a:r>
                    </a:p>
                    <a:p>
                      <a:pPr algn="l" rtl="0" fontAlgn="base"/>
                      <a:r>
                        <a:rPr lang="en-US" sz="1100" b="0" i="0" dirty="0">
                          <a:latin typeface="Monaco"/>
                        </a:rPr>
                        <a:t>        {</a:t>
                      </a:r>
                    </a:p>
                    <a:p>
                      <a:pPr algn="l" rtl="0" fontAlgn="base"/>
                      <a:r>
                        <a:rPr lang="en-US" sz="1100" b="0" i="0" dirty="0">
                          <a:latin typeface="Monaco"/>
                        </a:rPr>
                        <a:t>            </a:t>
                      </a:r>
                      <a:r>
                        <a:rPr lang="en-US" sz="1100" b="0" i="0" dirty="0" err="1">
                          <a:latin typeface="Monaco"/>
                        </a:rPr>
                        <a:t>System.out.println</a:t>
                      </a:r>
                      <a:r>
                        <a:rPr lang="en-US" sz="1100" b="0" i="0" dirty="0">
                          <a:latin typeface="Monaco"/>
                        </a:rPr>
                        <a:t>("caught in main.");</a:t>
                      </a:r>
                    </a:p>
                    <a:p>
                      <a:pPr algn="l" rtl="0" fontAlgn="base"/>
                      <a:r>
                        <a:rPr lang="en-US" sz="1100" b="0" i="0" dirty="0">
                          <a:latin typeface="Monaco"/>
                        </a:rPr>
                        <a:t>        }</a:t>
                      </a:r>
                    </a:p>
                    <a:p>
                      <a:pPr algn="l" rtl="0" fontAlgn="base"/>
                      <a:r>
                        <a:rPr lang="en-US" sz="1100" b="0" i="0" dirty="0">
                          <a:latin typeface="Monaco"/>
                        </a:rPr>
                        <a:t>    }</a:t>
                      </a:r>
                    </a:p>
                    <a:p>
                      <a:pPr algn="l" rtl="0" fontAlgn="base"/>
                      <a:r>
                        <a:rPr lang="en-US" sz="1100" b="0" i="0" dirty="0">
                          <a:latin typeface="Monaco"/>
                        </a:rPr>
                        <a:t>}</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21860" name="Rectangle 4"/>
          <p:cNvSpPr>
            <a:spLocks noChangeArrowheads="1"/>
          </p:cNvSpPr>
          <p:nvPr/>
        </p:nvSpPr>
        <p:spPr bwMode="auto">
          <a:xfrm>
            <a:off x="5181600" y="5715000"/>
            <a:ext cx="3657600" cy="342701"/>
          </a:xfrm>
          <a:prstGeom prst="rect">
            <a:avLst/>
          </a:prstGeom>
          <a:solidFill>
            <a:srgbClr val="E0E0E0"/>
          </a:solidFill>
          <a:ln w="9525">
            <a:noFill/>
            <a:miter lim="800000"/>
            <a:headEnd/>
            <a:tailEnd/>
          </a:ln>
          <a:effectLst/>
        </p:spPr>
        <p:txBody>
          <a:bodyPr vert="horz" wrap="square" lIns="0" tIns="0" rIns="0" bIns="65067"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Open Sans"/>
                <a:cs typeface="Arial" pitchFamily="34" charset="0"/>
              </a:rPr>
              <a:t>Output:</a:t>
            </a:r>
          </a:p>
          <a:p>
            <a:pPr lvl="0" algn="just" fontAlgn="base">
              <a:spcBef>
                <a:spcPct val="0"/>
              </a:spcBef>
              <a:spcAft>
                <a:spcPct val="0"/>
              </a:spcAft>
            </a:pPr>
            <a:r>
              <a:rPr lang="en-US" sz="900" dirty="0" smtClean="0"/>
              <a:t>Inside fun(). caught in main.</a:t>
            </a:r>
            <a:endParaRPr kumimoji="0" lang="en-US" sz="900" b="0" i="0" u="none" strike="noStrike" cap="none" normalizeH="0" baseline="0" dirty="0" smtClean="0">
              <a:ln>
                <a:noFill/>
              </a:ln>
              <a:solidFill>
                <a:srgbClr val="000000"/>
              </a:solidFill>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5.10.9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0" y="762000"/>
            <a:ext cx="5181600" cy="19543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dirty="0" err="1" smtClean="0"/>
              <a:t>Finaaly</a:t>
            </a:r>
            <a:r>
              <a:rPr lang="en-US" sz="1100" b="1" dirty="0" smtClean="0"/>
              <a:t> keyword in java-</a:t>
            </a:r>
            <a:endParaRPr lang="en-US" sz="1100" dirty="0" smtClean="0"/>
          </a:p>
          <a:p>
            <a:pPr marL="228600" indent="-228600">
              <a:buFont typeface="+mj-lt"/>
              <a:buAutoNum type="arabicPeriod"/>
            </a:pPr>
            <a:r>
              <a:rPr lang="en-US" sz="1100" b="1" dirty="0" smtClean="0"/>
              <a:t>Java finally block</a:t>
            </a:r>
            <a:r>
              <a:rPr lang="en-US" sz="1100" dirty="0" smtClean="0"/>
              <a:t> is a block that is used </a:t>
            </a:r>
            <a:r>
              <a:rPr lang="en-US" sz="1100" i="1" dirty="0" smtClean="0"/>
              <a:t>to execute important code</a:t>
            </a:r>
            <a:r>
              <a:rPr lang="en-US" sz="1100" dirty="0" smtClean="0"/>
              <a:t> such as closing connection, stream etc.</a:t>
            </a:r>
          </a:p>
          <a:p>
            <a:pPr marL="228600" indent="-228600">
              <a:buFont typeface="+mj-lt"/>
              <a:buAutoNum type="arabicPeriod"/>
            </a:pPr>
            <a:r>
              <a:rPr lang="en-US" sz="1100" dirty="0" smtClean="0"/>
              <a:t>Java finally block is always executed whether exception is handled or not.</a:t>
            </a:r>
          </a:p>
          <a:p>
            <a:pPr marL="228600" indent="-228600">
              <a:buFont typeface="+mj-lt"/>
              <a:buAutoNum type="arabicPeriod"/>
            </a:pPr>
            <a:r>
              <a:rPr lang="en-US" sz="1100" dirty="0" smtClean="0"/>
              <a:t>Java finally block follows try or catch block</a:t>
            </a:r>
          </a:p>
          <a:p>
            <a:pPr marL="228600" indent="-228600">
              <a:buFont typeface="+mj-lt"/>
              <a:buAutoNum type="arabicPeriod"/>
            </a:pPr>
            <a:endParaRPr lang="en-US" sz="1100" dirty="0" smtClean="0"/>
          </a:p>
          <a:p>
            <a:r>
              <a:rPr lang="en-US" sz="1100" b="1" u="sng" dirty="0" smtClean="0"/>
              <a:t>Why use java finally</a:t>
            </a:r>
          </a:p>
          <a:p>
            <a:r>
              <a:rPr lang="en-US" sz="1100" dirty="0" smtClean="0"/>
              <a:t>Finally block in java can be used to put "cleanup" code such as closing a file, closing connection etc.</a:t>
            </a:r>
          </a:p>
          <a:p>
            <a:pPr marL="228600" indent="-228600">
              <a:buFont typeface="+mj-lt"/>
              <a:buAutoNum type="arabicPeriod"/>
            </a:pPr>
            <a:endParaRPr lang="en-US" sz="1100" dirty="0" smtClean="0"/>
          </a:p>
          <a:p>
            <a:r>
              <a:rPr lang="en-US" sz="1100" dirty="0" smtClean="0"/>
              <a:t>.</a:t>
            </a:r>
          </a:p>
        </p:txBody>
      </p:sp>
      <p:graphicFrame>
        <p:nvGraphicFramePr>
          <p:cNvPr id="8" name="Table 7"/>
          <p:cNvGraphicFramePr>
            <a:graphicFrameLocks noGrp="1"/>
          </p:cNvGraphicFramePr>
          <p:nvPr/>
        </p:nvGraphicFramePr>
        <p:xfrm>
          <a:off x="5334000" y="762000"/>
          <a:ext cx="3505200" cy="4876800"/>
        </p:xfrm>
        <a:graphic>
          <a:graphicData uri="http://schemas.openxmlformats.org/drawingml/2006/table">
            <a:tbl>
              <a:tblPr/>
              <a:tblGrid>
                <a:gridCol w="3505200">
                  <a:extLst>
                    <a:ext uri="{9D8B030D-6E8A-4147-A177-3AD203B41FA5}">
                      <a16:colId xmlns:a16="http://schemas.microsoft.com/office/drawing/2014/main" val="20000"/>
                    </a:ext>
                  </a:extLst>
                </a:gridCol>
              </a:tblGrid>
              <a:tr h="4876800">
                <a:tc>
                  <a:txBody>
                    <a:bodyPr/>
                    <a:lstStyle/>
                    <a:p>
                      <a:r>
                        <a:rPr kumimoji="0" lang="en-US" sz="1100" b="1" i="0" kern="1200" dirty="0" smtClean="0">
                          <a:solidFill>
                            <a:schemeClr val="tx1"/>
                          </a:solidFill>
                          <a:latin typeface="+mn-lt"/>
                          <a:ea typeface="+mn-ea"/>
                          <a:cs typeface="+mn-cs"/>
                        </a:rPr>
                        <a:t>Let's see the java finally example where exception occurs and handled</a:t>
                      </a:r>
                    </a:p>
                    <a:p>
                      <a:endParaRPr kumimoji="0" lang="en-US" sz="1100" b="1" i="0" kern="1200" dirty="0" smtClean="0">
                        <a:solidFill>
                          <a:schemeClr val="tx1"/>
                        </a:solidFill>
                        <a:latin typeface="+mn-lt"/>
                        <a:ea typeface="+mn-ea"/>
                        <a:cs typeface="+mn-cs"/>
                      </a:endParaRPr>
                    </a:p>
                    <a:p>
                      <a:r>
                        <a:rPr kumimoji="0" lang="en-US" sz="1100" b="1" i="0" kern="1200" dirty="0" smtClean="0">
                          <a:solidFill>
                            <a:schemeClr val="tx1"/>
                          </a:solidFill>
                          <a:latin typeface="+mn-lt"/>
                          <a:ea typeface="+mn-ea"/>
                          <a:cs typeface="+mn-cs"/>
                        </a:rPr>
                        <a:t>public</a:t>
                      </a:r>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class</a:t>
                      </a:r>
                      <a:r>
                        <a:rPr kumimoji="0" lang="en-US" sz="1100" b="0" i="0" kern="1200" dirty="0" smtClean="0">
                          <a:solidFill>
                            <a:schemeClr val="tx1"/>
                          </a:solidFill>
                          <a:latin typeface="+mn-lt"/>
                          <a:ea typeface="+mn-ea"/>
                          <a:cs typeface="+mn-cs"/>
                        </a:rPr>
                        <a:t> TestFinallyBlock2{  </a:t>
                      </a:r>
                    </a:p>
                    <a:p>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public</a:t>
                      </a:r>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static</a:t>
                      </a:r>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void</a:t>
                      </a:r>
                      <a:r>
                        <a:rPr kumimoji="0" lang="en-US" sz="1100" b="0" i="0" kern="1200" dirty="0" smtClean="0">
                          <a:solidFill>
                            <a:schemeClr val="tx1"/>
                          </a:solidFill>
                          <a:latin typeface="+mn-lt"/>
                          <a:ea typeface="+mn-ea"/>
                          <a:cs typeface="+mn-cs"/>
                        </a:rPr>
                        <a:t> main(String </a:t>
                      </a:r>
                      <a:r>
                        <a:rPr kumimoji="0" lang="en-US" sz="1100" b="0" i="0" kern="1200" dirty="0" err="1" smtClean="0">
                          <a:solidFill>
                            <a:schemeClr val="tx1"/>
                          </a:solidFill>
                          <a:latin typeface="+mn-lt"/>
                          <a:ea typeface="+mn-ea"/>
                          <a:cs typeface="+mn-cs"/>
                        </a:rPr>
                        <a:t>args</a:t>
                      </a:r>
                      <a:r>
                        <a:rPr kumimoji="0" lang="en-US" sz="1100" b="0" i="0" kern="1200" dirty="0" smtClean="0">
                          <a:solidFill>
                            <a:schemeClr val="tx1"/>
                          </a:solidFill>
                          <a:latin typeface="+mn-lt"/>
                          <a:ea typeface="+mn-ea"/>
                          <a:cs typeface="+mn-cs"/>
                        </a:rPr>
                        <a:t>[]){  </a:t>
                      </a:r>
                    </a:p>
                    <a:p>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try</a:t>
                      </a:r>
                      <a:r>
                        <a:rPr kumimoji="0" lang="en-US" sz="1100" b="0" i="0" kern="1200" dirty="0" smtClean="0">
                          <a:solidFill>
                            <a:schemeClr val="tx1"/>
                          </a:solidFill>
                          <a:latin typeface="+mn-lt"/>
                          <a:ea typeface="+mn-ea"/>
                          <a:cs typeface="+mn-cs"/>
                        </a:rPr>
                        <a:t>{  </a:t>
                      </a:r>
                    </a:p>
                    <a:p>
                      <a:r>
                        <a:rPr kumimoji="0" lang="en-US" sz="1100" b="0" i="0" kern="1200" dirty="0" smtClean="0">
                          <a:solidFill>
                            <a:schemeClr val="tx1"/>
                          </a:solidFill>
                          <a:latin typeface="+mn-lt"/>
                          <a:ea typeface="+mn-ea"/>
                          <a:cs typeface="+mn-cs"/>
                        </a:rPr>
                        <a:t>   </a:t>
                      </a:r>
                      <a:r>
                        <a:rPr kumimoji="0" lang="en-US" sz="1100" b="1" i="0" kern="1200" dirty="0" err="1" smtClean="0">
                          <a:solidFill>
                            <a:schemeClr val="tx1"/>
                          </a:solidFill>
                          <a:latin typeface="+mn-lt"/>
                          <a:ea typeface="+mn-ea"/>
                          <a:cs typeface="+mn-cs"/>
                        </a:rPr>
                        <a:t>int</a:t>
                      </a:r>
                      <a:r>
                        <a:rPr kumimoji="0" lang="en-US" sz="1100" b="0" i="0" kern="1200" dirty="0" smtClean="0">
                          <a:solidFill>
                            <a:schemeClr val="tx1"/>
                          </a:solidFill>
                          <a:latin typeface="+mn-lt"/>
                          <a:ea typeface="+mn-ea"/>
                          <a:cs typeface="+mn-cs"/>
                        </a:rPr>
                        <a:t> data=25/0;  </a:t>
                      </a:r>
                    </a:p>
                    <a:p>
                      <a:r>
                        <a:rPr kumimoji="0" lang="en-US" sz="1100" b="0" i="0" kern="1200" dirty="0" smtClean="0">
                          <a:solidFill>
                            <a:schemeClr val="tx1"/>
                          </a:solidFill>
                          <a:latin typeface="+mn-lt"/>
                          <a:ea typeface="+mn-ea"/>
                          <a:cs typeface="+mn-cs"/>
                        </a:rPr>
                        <a:t>   </a:t>
                      </a:r>
                      <a:r>
                        <a:rPr kumimoji="0" lang="en-US" sz="1100" b="0" i="0" kern="1200" dirty="0" err="1" smtClean="0">
                          <a:solidFill>
                            <a:schemeClr val="tx1"/>
                          </a:solidFill>
                          <a:latin typeface="+mn-lt"/>
                          <a:ea typeface="+mn-ea"/>
                          <a:cs typeface="+mn-cs"/>
                        </a:rPr>
                        <a:t>System.out.println</a:t>
                      </a:r>
                      <a:r>
                        <a:rPr kumimoji="0" lang="en-US" sz="1100" b="0" i="0" kern="1200" dirty="0" smtClean="0">
                          <a:solidFill>
                            <a:schemeClr val="tx1"/>
                          </a:solidFill>
                          <a:latin typeface="+mn-lt"/>
                          <a:ea typeface="+mn-ea"/>
                          <a:cs typeface="+mn-cs"/>
                        </a:rPr>
                        <a:t>(data);  </a:t>
                      </a:r>
                    </a:p>
                    <a:p>
                      <a:r>
                        <a:rPr kumimoji="0" lang="en-US" sz="1100" b="0" i="0" kern="1200" dirty="0" smtClean="0">
                          <a:solidFill>
                            <a:schemeClr val="tx1"/>
                          </a:solidFill>
                          <a:latin typeface="+mn-lt"/>
                          <a:ea typeface="+mn-ea"/>
                          <a:cs typeface="+mn-cs"/>
                        </a:rPr>
                        <a:t>  }  </a:t>
                      </a:r>
                    </a:p>
                    <a:p>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catch</a:t>
                      </a:r>
                      <a:r>
                        <a:rPr kumimoji="0" lang="en-US" sz="1100" b="0" i="0" kern="1200" dirty="0" smtClean="0">
                          <a:solidFill>
                            <a:schemeClr val="tx1"/>
                          </a:solidFill>
                          <a:latin typeface="+mn-lt"/>
                          <a:ea typeface="+mn-ea"/>
                          <a:cs typeface="+mn-cs"/>
                        </a:rPr>
                        <a:t>(</a:t>
                      </a:r>
                      <a:r>
                        <a:rPr kumimoji="0" lang="en-US" sz="1100" b="0" i="0" kern="1200" dirty="0" err="1" smtClean="0">
                          <a:solidFill>
                            <a:schemeClr val="tx1"/>
                          </a:solidFill>
                          <a:latin typeface="+mn-lt"/>
                          <a:ea typeface="+mn-ea"/>
                          <a:cs typeface="+mn-cs"/>
                        </a:rPr>
                        <a:t>ArithmeticException</a:t>
                      </a:r>
                      <a:r>
                        <a:rPr kumimoji="0" lang="en-US" sz="1100" b="0" i="0" kern="1200" dirty="0" smtClean="0">
                          <a:solidFill>
                            <a:schemeClr val="tx1"/>
                          </a:solidFill>
                          <a:latin typeface="+mn-lt"/>
                          <a:ea typeface="+mn-ea"/>
                          <a:cs typeface="+mn-cs"/>
                        </a:rPr>
                        <a:t> e){</a:t>
                      </a:r>
                      <a:r>
                        <a:rPr kumimoji="0" lang="en-US" sz="1100" b="0" i="0" kern="1200" dirty="0" err="1" smtClean="0">
                          <a:solidFill>
                            <a:schemeClr val="tx1"/>
                          </a:solidFill>
                          <a:latin typeface="+mn-lt"/>
                          <a:ea typeface="+mn-ea"/>
                          <a:cs typeface="+mn-cs"/>
                        </a:rPr>
                        <a:t>System.out.println</a:t>
                      </a:r>
                      <a:r>
                        <a:rPr kumimoji="0" lang="en-US" sz="1100" b="0" i="0" kern="1200" dirty="0" smtClean="0">
                          <a:solidFill>
                            <a:schemeClr val="tx1"/>
                          </a:solidFill>
                          <a:latin typeface="+mn-lt"/>
                          <a:ea typeface="+mn-ea"/>
                          <a:cs typeface="+mn-cs"/>
                        </a:rPr>
                        <a:t>(e);}  </a:t>
                      </a:r>
                    </a:p>
                    <a:p>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finally</a:t>
                      </a:r>
                      <a:r>
                        <a:rPr kumimoji="0" lang="en-US" sz="1100" b="0" i="0" kern="1200" dirty="0" smtClean="0">
                          <a:solidFill>
                            <a:schemeClr val="tx1"/>
                          </a:solidFill>
                          <a:latin typeface="+mn-lt"/>
                          <a:ea typeface="+mn-ea"/>
                          <a:cs typeface="+mn-cs"/>
                        </a:rPr>
                        <a:t>{</a:t>
                      </a:r>
                      <a:r>
                        <a:rPr kumimoji="0" lang="en-US" sz="1100" b="0" i="0" kern="1200" dirty="0" err="1" smtClean="0">
                          <a:solidFill>
                            <a:schemeClr val="tx1"/>
                          </a:solidFill>
                          <a:latin typeface="+mn-lt"/>
                          <a:ea typeface="+mn-ea"/>
                          <a:cs typeface="+mn-cs"/>
                        </a:rPr>
                        <a:t>System.out.println</a:t>
                      </a:r>
                      <a:r>
                        <a:rPr kumimoji="0" lang="en-US" sz="1100" b="0" i="0" kern="1200" dirty="0" smtClean="0">
                          <a:solidFill>
                            <a:schemeClr val="tx1"/>
                          </a:solidFill>
                          <a:latin typeface="+mn-lt"/>
                          <a:ea typeface="+mn-ea"/>
                          <a:cs typeface="+mn-cs"/>
                        </a:rPr>
                        <a:t>("finally block is always executed");}  </a:t>
                      </a:r>
                    </a:p>
                    <a:p>
                      <a:r>
                        <a:rPr kumimoji="0" lang="en-US" sz="1100" b="0" i="0" kern="1200" dirty="0" smtClean="0">
                          <a:solidFill>
                            <a:schemeClr val="tx1"/>
                          </a:solidFill>
                          <a:latin typeface="+mn-lt"/>
                          <a:ea typeface="+mn-ea"/>
                          <a:cs typeface="+mn-cs"/>
                        </a:rPr>
                        <a:t>  </a:t>
                      </a:r>
                      <a:r>
                        <a:rPr kumimoji="0" lang="en-US" sz="1100" b="0" i="0" kern="1200" dirty="0" err="1" smtClean="0">
                          <a:solidFill>
                            <a:schemeClr val="tx1"/>
                          </a:solidFill>
                          <a:latin typeface="+mn-lt"/>
                          <a:ea typeface="+mn-ea"/>
                          <a:cs typeface="+mn-cs"/>
                        </a:rPr>
                        <a:t>System.out.println</a:t>
                      </a:r>
                      <a:r>
                        <a:rPr kumimoji="0" lang="en-US" sz="1100" b="0" i="0" kern="1200" dirty="0" smtClean="0">
                          <a:solidFill>
                            <a:schemeClr val="tx1"/>
                          </a:solidFill>
                          <a:latin typeface="+mn-lt"/>
                          <a:ea typeface="+mn-ea"/>
                          <a:cs typeface="+mn-cs"/>
                        </a:rPr>
                        <a:t>("rest of the code...");  </a:t>
                      </a:r>
                    </a:p>
                    <a:p>
                      <a:r>
                        <a:rPr kumimoji="0" lang="en-US" sz="1100" b="0" i="0" kern="1200" dirty="0" smtClean="0">
                          <a:solidFill>
                            <a:schemeClr val="tx1"/>
                          </a:solidFill>
                          <a:latin typeface="+mn-lt"/>
                          <a:ea typeface="+mn-ea"/>
                          <a:cs typeface="+mn-cs"/>
                        </a:rPr>
                        <a:t>  }  </a:t>
                      </a:r>
                    </a:p>
                    <a:p>
                      <a:r>
                        <a:rPr kumimoji="0" lang="en-US" sz="1100" b="0" i="0" kern="1200" dirty="0" smtClean="0">
                          <a:solidFill>
                            <a:schemeClr val="tx1"/>
                          </a:solidFill>
                          <a:latin typeface="+mn-lt"/>
                          <a:ea typeface="+mn-ea"/>
                          <a:cs typeface="+mn-cs"/>
                        </a:rPr>
                        <a:t>}  </a:t>
                      </a:r>
                    </a:p>
                    <a:p>
                      <a:pPr algn="l" rtl="0" fontAlgn="base"/>
                      <a:endParaRPr lang="en-US" sz="1100" b="0" i="0" dirty="0">
                        <a:latin typeface="Monaco"/>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22883" name="Picture 3" descr="finally clause in exception handling in java"/>
          <p:cNvPicPr>
            <a:picLocks noChangeAspect="1" noChangeArrowheads="1"/>
          </p:cNvPicPr>
          <p:nvPr/>
        </p:nvPicPr>
        <p:blipFill>
          <a:blip r:embed="rId2" cstate="print"/>
          <a:srcRect/>
          <a:stretch>
            <a:fillRect/>
          </a:stretch>
        </p:blipFill>
        <p:spPr bwMode="auto">
          <a:xfrm>
            <a:off x="685800" y="3429000"/>
            <a:ext cx="3733800" cy="2457450"/>
          </a:xfrm>
          <a:prstGeom prst="rect">
            <a:avLst/>
          </a:prstGeom>
          <a:noFill/>
        </p:spPr>
      </p:pic>
      <p:sp>
        <p:nvSpPr>
          <p:cNvPr id="122884" name="Rectangle 4"/>
          <p:cNvSpPr>
            <a:spLocks noChangeArrowheads="1"/>
          </p:cNvSpPr>
          <p:nvPr/>
        </p:nvSpPr>
        <p:spPr bwMode="auto">
          <a:xfrm>
            <a:off x="4876800" y="5486400"/>
            <a:ext cx="33528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900" dirty="0" smtClean="0">
              <a:solidFill>
                <a:srgbClr val="000000"/>
              </a:solidFill>
              <a:latin typeface="Arial Unicode MS" pitchFamily="34" charset="-128"/>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Unicode MS" pitchFamily="34" charset="-128"/>
                <a:cs typeface="Arial" pitchFamily="34" charset="0"/>
              </a:rPr>
              <a:t>Exception in thread main </a:t>
            </a:r>
            <a:r>
              <a:rPr kumimoji="0" lang="en-US" sz="900" b="0" i="0" u="none" strike="noStrike" cap="none" normalizeH="0" baseline="0" dirty="0" err="1" smtClean="0">
                <a:ln>
                  <a:noFill/>
                </a:ln>
                <a:solidFill>
                  <a:srgbClr val="000000"/>
                </a:solidFill>
                <a:effectLst/>
                <a:latin typeface="Arial Unicode MS" pitchFamily="34" charset="-128"/>
                <a:cs typeface="Arial" pitchFamily="34" charset="0"/>
              </a:rPr>
              <a:t>java.lang.ArithmeticException</a:t>
            </a:r>
            <a:r>
              <a:rPr kumimoji="0" lang="en-US" sz="900" b="0" i="0" u="none" strike="noStrike" cap="none" normalizeH="0" baseline="0" dirty="0" smtClean="0">
                <a:ln>
                  <a:noFill/>
                </a:ln>
                <a:solidFill>
                  <a:srgbClr val="000000"/>
                </a:solidFill>
                <a:effectLst/>
                <a:latin typeface="Arial Unicode MS" pitchFamily="34" charset="-128"/>
                <a:cs typeface="Arial" pitchFamily="34" charset="0"/>
              </a:rPr>
              <a:t>:/ by zero finally block is always executed rest of the code... </a:t>
            </a:r>
            <a:r>
              <a:rPr kumimoji="0" lang="en-US" sz="600" b="0" i="0" u="none" strike="noStrike" cap="none" normalizeH="0" baseline="0" dirty="0" smtClean="0">
                <a:ln>
                  <a:noFill/>
                </a:ln>
                <a:solidFill>
                  <a:schemeClr val="tx1"/>
                </a:solidFill>
                <a:effectLst/>
                <a:latin typeface="Arial" pitchFamily="34" charset="0"/>
                <a:cs typeface="Arial" pitchFamily="34" charset="0"/>
              </a:rPr>
              <a:t/>
            </a:r>
            <a:br>
              <a:rPr kumimoji="0" lang="en-US" sz="6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5.10.10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228600" y="673520"/>
            <a:ext cx="8915400" cy="32162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Rules for Throw and Throws:-</a:t>
            </a:r>
          </a:p>
          <a:p>
            <a:endParaRPr lang="en-US" sz="1200" b="1" u="sng" dirty="0" smtClean="0"/>
          </a:p>
          <a:p>
            <a:pPr>
              <a:buFont typeface="Arial" pitchFamily="34" charset="0"/>
              <a:buChar char="•"/>
            </a:pPr>
            <a:r>
              <a:rPr lang="en-US" sz="1200" dirty="0" smtClean="0"/>
              <a:t> </a:t>
            </a:r>
            <a:r>
              <a:rPr lang="en-US" sz="1200" i="1" dirty="0" smtClean="0"/>
              <a:t>Exception1, Exception2, …</a:t>
            </a:r>
            <a:r>
              <a:rPr lang="en-US" sz="1200" dirty="0" smtClean="0"/>
              <a:t>: the exception class must be a direct subclass of </a:t>
            </a:r>
            <a:r>
              <a:rPr lang="en-US" sz="1200" dirty="0" err="1" smtClean="0"/>
              <a:t>Throwable</a:t>
            </a:r>
            <a:r>
              <a:rPr lang="en-US" sz="1200" dirty="0" smtClean="0"/>
              <a:t> class one of its subclasses.</a:t>
            </a:r>
          </a:p>
          <a:p>
            <a:pPr>
              <a:buFont typeface="Arial" pitchFamily="34" charset="0"/>
              <a:buChar char="•"/>
            </a:pPr>
            <a:r>
              <a:rPr lang="en-US" sz="1200" dirty="0" smtClean="0"/>
              <a:t>  The </a:t>
            </a:r>
            <a:r>
              <a:rPr lang="en-US" sz="1200" b="1" dirty="0" smtClean="0"/>
              <a:t>throws</a:t>
            </a:r>
            <a:r>
              <a:rPr lang="en-US" sz="1200" dirty="0" smtClean="0"/>
              <a:t> keyword can be followed by one more exception class, separated by commas.</a:t>
            </a:r>
          </a:p>
          <a:p>
            <a:pPr>
              <a:buFont typeface="Arial" pitchFamily="34" charset="0"/>
              <a:buChar char="•"/>
            </a:pPr>
            <a:r>
              <a:rPr lang="en-US" sz="1200" dirty="0" smtClean="0"/>
              <a:t>  The </a:t>
            </a:r>
            <a:r>
              <a:rPr lang="en-US" sz="1200" b="1" dirty="0" smtClean="0"/>
              <a:t>throw</a:t>
            </a:r>
            <a:r>
              <a:rPr lang="en-US" sz="1200" dirty="0" smtClean="0"/>
              <a:t> keyword must be followed by an instance of </a:t>
            </a:r>
            <a:r>
              <a:rPr lang="en-US" sz="1200" dirty="0" err="1" smtClean="0"/>
              <a:t>Throwable</a:t>
            </a:r>
            <a:r>
              <a:rPr lang="en-US" sz="1200" dirty="0" smtClean="0"/>
              <a:t> class or one of its subclasses.</a:t>
            </a:r>
          </a:p>
          <a:p>
            <a:pPr>
              <a:buFont typeface="Arial" pitchFamily="34" charset="0"/>
              <a:buChar char="•"/>
            </a:pPr>
            <a:r>
              <a:rPr lang="en-US" sz="1200" dirty="0" smtClean="0"/>
              <a:t>   When using the </a:t>
            </a:r>
            <a:r>
              <a:rPr lang="en-US" sz="1200" b="1" dirty="0" smtClean="0"/>
              <a:t>throw</a:t>
            </a:r>
            <a:r>
              <a:rPr lang="en-US" sz="1200" dirty="0" smtClean="0"/>
              <a:t> keyword to throw a checked exception from within a method, the method must either:</a:t>
            </a:r>
          </a:p>
          <a:p>
            <a:pPr lvl="2">
              <a:buFont typeface="Arial" pitchFamily="34" charset="0"/>
              <a:buChar char="•"/>
            </a:pPr>
            <a:r>
              <a:rPr lang="en-US" sz="1200" dirty="0" smtClean="0"/>
              <a:t>     Declares the </a:t>
            </a:r>
            <a:r>
              <a:rPr lang="en-US" sz="1200" b="1" dirty="0" smtClean="0"/>
              <a:t>throws</a:t>
            </a:r>
            <a:r>
              <a:rPr lang="en-US" sz="1200" dirty="0" smtClean="0"/>
              <a:t> clause followed by the exceptions thrown by the </a:t>
            </a:r>
            <a:r>
              <a:rPr lang="en-US" sz="1200" b="1" dirty="0" smtClean="0"/>
              <a:t>throw</a:t>
            </a:r>
            <a:r>
              <a:rPr lang="en-US" sz="1200" dirty="0" smtClean="0"/>
              <a:t> statements, or:</a:t>
            </a:r>
          </a:p>
          <a:p>
            <a:pPr lvl="2">
              <a:buFont typeface="Arial" pitchFamily="34" charset="0"/>
              <a:buChar char="•"/>
            </a:pPr>
            <a:r>
              <a:rPr lang="en-US" sz="1200" dirty="0" smtClean="0"/>
              <a:t>    Catches the exceptions thrown by the </a:t>
            </a:r>
            <a:r>
              <a:rPr lang="en-US" sz="1200" b="1" dirty="0" smtClean="0"/>
              <a:t>throw</a:t>
            </a:r>
            <a:r>
              <a:rPr lang="en-US" sz="1200" dirty="0" smtClean="0"/>
              <a:t> statements.</a:t>
            </a:r>
          </a:p>
          <a:p>
            <a:pPr lvl="2"/>
            <a:endParaRPr lang="en-US" sz="1200" dirty="0" smtClean="0"/>
          </a:p>
          <a:p>
            <a:pPr>
              <a:buFont typeface="Arial" pitchFamily="34" charset="0"/>
              <a:buChar char="•"/>
            </a:pPr>
            <a:r>
              <a:rPr lang="en-US" sz="1200" dirty="0" smtClean="0"/>
              <a:t> When a method contains statements which may throw exceptions (not using </a:t>
            </a:r>
            <a:r>
              <a:rPr lang="en-US" sz="1200" b="1" dirty="0" smtClean="0"/>
              <a:t>throw</a:t>
            </a:r>
            <a:r>
              <a:rPr lang="en-US" sz="1200" dirty="0" smtClean="0"/>
              <a:t> statements explicitly), it also has to either catch or declare to throw the exceptions.</a:t>
            </a:r>
          </a:p>
          <a:p>
            <a:pPr>
              <a:buFont typeface="Arial" pitchFamily="34" charset="0"/>
              <a:buChar char="•"/>
            </a:pPr>
            <a:r>
              <a:rPr lang="en-US" sz="1200" dirty="0" smtClean="0"/>
              <a:t>If the </a:t>
            </a:r>
            <a:r>
              <a:rPr lang="en-US" sz="1200" b="1" dirty="0" smtClean="0"/>
              <a:t>throw</a:t>
            </a:r>
            <a:r>
              <a:rPr lang="en-US" sz="1200" dirty="0" smtClean="0"/>
              <a:t> statements throw unchecked exceptions, the method is not required to declare those unchecked exceptions in its </a:t>
            </a:r>
            <a:r>
              <a:rPr lang="en-US" sz="1200" b="1" dirty="0" smtClean="0"/>
              <a:t>throws</a:t>
            </a:r>
            <a:r>
              <a:rPr lang="en-US" sz="1200" dirty="0" smtClean="0"/>
              <a:t> clause.</a:t>
            </a:r>
          </a:p>
          <a:p>
            <a:pPr>
              <a:buFont typeface="Arial" pitchFamily="34" charset="0"/>
              <a:buChar char="•"/>
            </a:pPr>
            <a:r>
              <a:rPr lang="en-US" sz="1200" dirty="0" smtClean="0"/>
              <a:t> A concrete method can declare </a:t>
            </a:r>
            <a:r>
              <a:rPr lang="en-US" sz="1200" b="1" dirty="0" smtClean="0"/>
              <a:t>throws</a:t>
            </a:r>
            <a:r>
              <a:rPr lang="en-US" sz="1200" dirty="0" smtClean="0"/>
              <a:t> clause if only if its body throws checked exceptions. Otherwise a compile error occurs.</a:t>
            </a:r>
          </a:p>
          <a:p>
            <a:pPr>
              <a:buFont typeface="Arial" pitchFamily="34" charset="0"/>
              <a:buChar char="•"/>
            </a:pPr>
            <a:r>
              <a:rPr lang="en-US" sz="1200" dirty="0" smtClean="0"/>
              <a:t> An interface’s method can declare </a:t>
            </a:r>
            <a:r>
              <a:rPr lang="en-US" sz="1200" b="1" dirty="0" smtClean="0"/>
              <a:t>throws</a:t>
            </a:r>
            <a:r>
              <a:rPr lang="en-US" sz="1200" dirty="0" smtClean="0"/>
              <a:t> clause freely.</a:t>
            </a:r>
          </a:p>
          <a:p>
            <a:pPr>
              <a:buFont typeface="Arial" pitchFamily="34" charset="0"/>
              <a:buChar char="•"/>
            </a:pPr>
            <a:r>
              <a:rPr lang="en-US" sz="1200" dirty="0" smtClean="0"/>
              <a:t> The </a:t>
            </a:r>
            <a:r>
              <a:rPr lang="en-US" sz="1200" b="1" dirty="0" smtClean="0"/>
              <a:t>throws</a:t>
            </a:r>
            <a:r>
              <a:rPr lang="en-US" sz="1200" dirty="0" smtClean="0"/>
              <a:t> clause can declare exceptions which are super types of the exception thrown by the </a:t>
            </a:r>
            <a:r>
              <a:rPr lang="en-US" sz="1200" b="1" dirty="0" smtClean="0"/>
              <a:t>throw</a:t>
            </a:r>
            <a:r>
              <a:rPr lang="en-US" sz="1200" dirty="0" smtClean="0"/>
              <a:t> statements, but not sub types.</a:t>
            </a:r>
            <a:r>
              <a:rPr lang="en-US" sz="1100" dirty="0" smtClean="0"/>
              <a:t>.</a:t>
            </a:r>
          </a:p>
        </p:txBody>
      </p:sp>
      <p:pic>
        <p:nvPicPr>
          <p:cNvPr id="124930" name="Picture 2" descr="C:\Users\hitendra.pawar\Desktop\PPT\Thrwa.PNG"/>
          <p:cNvPicPr>
            <a:picLocks noChangeAspect="1" noChangeArrowheads="1"/>
          </p:cNvPicPr>
          <p:nvPr/>
        </p:nvPicPr>
        <p:blipFill>
          <a:blip r:embed="rId2" cstate="print"/>
          <a:srcRect/>
          <a:stretch>
            <a:fillRect/>
          </a:stretch>
        </p:blipFill>
        <p:spPr bwMode="auto">
          <a:xfrm>
            <a:off x="457200" y="4038600"/>
            <a:ext cx="7848600" cy="2505075"/>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5.10.11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228600" y="685800"/>
            <a:ext cx="8915400"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u="sng" dirty="0" smtClean="0"/>
              <a:t>An exception message can be printed in three ways:-</a:t>
            </a:r>
          </a:p>
          <a:p>
            <a:pPr>
              <a:buFont typeface="Arial" pitchFamily="34" charset="0"/>
              <a:buChar char="•"/>
            </a:pPr>
            <a:r>
              <a:rPr lang="en-US" sz="1100" dirty="0" smtClean="0"/>
              <a:t>The first way is printing the exception object thrown by the JVM. </a:t>
            </a:r>
          </a:p>
          <a:p>
            <a:pPr>
              <a:buFont typeface="Arial" pitchFamily="34" charset="0"/>
              <a:buChar char="•"/>
            </a:pPr>
            <a:r>
              <a:rPr lang="en-US" sz="1100" dirty="0" smtClean="0"/>
              <a:t>The other two are using the methods of </a:t>
            </a:r>
            <a:r>
              <a:rPr lang="en-US" sz="1100" dirty="0" err="1" smtClean="0"/>
              <a:t>Throwable</a:t>
            </a:r>
            <a:r>
              <a:rPr lang="en-US" sz="1100" dirty="0" smtClean="0"/>
              <a:t> class – </a:t>
            </a:r>
            <a:r>
              <a:rPr lang="en-US" sz="1100" dirty="0" err="1" smtClean="0"/>
              <a:t>getMessage</a:t>
            </a:r>
            <a:r>
              <a:rPr lang="en-US" sz="1100" dirty="0" smtClean="0"/>
              <a:t>() and </a:t>
            </a:r>
            <a:r>
              <a:rPr lang="en-US" sz="1100" dirty="0" err="1" smtClean="0"/>
              <a:t>printStackTrace</a:t>
            </a:r>
            <a:r>
              <a:rPr lang="en-US" sz="1100" dirty="0" smtClean="0"/>
              <a:t>().</a:t>
            </a:r>
          </a:p>
        </p:txBody>
      </p:sp>
      <p:pic>
        <p:nvPicPr>
          <p:cNvPr id="125957" name="Picture 5" descr="C:\Users\hitendra.pawar\Desktop\PPT\1-Capture.PNG"/>
          <p:cNvPicPr>
            <a:picLocks noChangeAspect="1" noChangeArrowheads="1"/>
          </p:cNvPicPr>
          <p:nvPr/>
        </p:nvPicPr>
        <p:blipFill>
          <a:blip r:embed="rId3" cstate="print"/>
          <a:srcRect/>
          <a:stretch>
            <a:fillRect/>
          </a:stretch>
        </p:blipFill>
        <p:spPr bwMode="auto">
          <a:xfrm>
            <a:off x="685800" y="1600200"/>
            <a:ext cx="6526213" cy="1219200"/>
          </a:xfrm>
          <a:prstGeom prst="rect">
            <a:avLst/>
          </a:prstGeom>
          <a:noFill/>
        </p:spPr>
      </p:pic>
      <p:sp>
        <p:nvSpPr>
          <p:cNvPr id="10" name="Rectangle 9"/>
          <p:cNvSpPr/>
          <p:nvPr/>
        </p:nvSpPr>
        <p:spPr>
          <a:xfrm>
            <a:off x="381000" y="1371600"/>
            <a:ext cx="8458200" cy="261610"/>
          </a:xfrm>
          <a:prstGeom prst="rect">
            <a:avLst/>
          </a:prstGeom>
        </p:spPr>
        <p:txBody>
          <a:bodyPr wrap="square">
            <a:spAutoFit/>
          </a:bodyPr>
          <a:lstStyle/>
          <a:p>
            <a:pPr fontAlgn="base"/>
            <a:r>
              <a:rPr lang="en-US" sz="1100" b="1" dirty="0" smtClean="0"/>
              <a:t>1-System.out.println(e)</a:t>
            </a:r>
            <a:r>
              <a:rPr lang="en-US" sz="1100" dirty="0" smtClean="0"/>
              <a:t> prints the exception class name (</a:t>
            </a:r>
            <a:r>
              <a:rPr lang="en-US" sz="1100" dirty="0" err="1" smtClean="0"/>
              <a:t>java.lang.ArithmeticException</a:t>
            </a:r>
            <a:r>
              <a:rPr lang="en-US" sz="1100" dirty="0" smtClean="0"/>
              <a:t>) and also the exception message ( / by zero).</a:t>
            </a:r>
            <a:endParaRPr lang="en-US" sz="1100" dirty="0"/>
          </a:p>
        </p:txBody>
      </p:sp>
      <p:sp>
        <p:nvSpPr>
          <p:cNvPr id="11" name="Rectangle 10"/>
          <p:cNvSpPr/>
          <p:nvPr/>
        </p:nvSpPr>
        <p:spPr>
          <a:xfrm>
            <a:off x="457200" y="2895600"/>
            <a:ext cx="7924800" cy="261610"/>
          </a:xfrm>
          <a:prstGeom prst="rect">
            <a:avLst/>
          </a:prstGeom>
        </p:spPr>
        <p:txBody>
          <a:bodyPr wrap="square">
            <a:spAutoFit/>
          </a:bodyPr>
          <a:lstStyle/>
          <a:p>
            <a:pPr fontAlgn="base"/>
            <a:r>
              <a:rPr lang="en-US" sz="1100" b="1" dirty="0" smtClean="0"/>
              <a:t>2-  </a:t>
            </a:r>
            <a:r>
              <a:rPr lang="en-US" sz="1100" b="1" dirty="0" err="1" smtClean="0"/>
              <a:t>System.out.println</a:t>
            </a:r>
            <a:r>
              <a:rPr lang="en-US" sz="1100" b="1" dirty="0" smtClean="0"/>
              <a:t>(</a:t>
            </a:r>
            <a:r>
              <a:rPr lang="en-US" sz="1100" b="1" dirty="0" err="1" smtClean="0"/>
              <a:t>e.getMessage</a:t>
            </a:r>
            <a:r>
              <a:rPr lang="en-US" sz="1100" b="1" dirty="0" smtClean="0"/>
              <a:t>())</a:t>
            </a:r>
            <a:r>
              <a:rPr lang="en-US" sz="1100" dirty="0" smtClean="0"/>
              <a:t> prints exception message ( / by zero) only indicating the cause of exception.</a:t>
            </a:r>
            <a:endParaRPr lang="en-US" sz="1100" dirty="0"/>
          </a:p>
        </p:txBody>
      </p:sp>
      <p:pic>
        <p:nvPicPr>
          <p:cNvPr id="125958" name="Picture 6" descr="C:\Users\hitendra.pawar\Desktop\PPT\2-Capture.PNG"/>
          <p:cNvPicPr>
            <a:picLocks noChangeAspect="1" noChangeArrowheads="1"/>
          </p:cNvPicPr>
          <p:nvPr/>
        </p:nvPicPr>
        <p:blipFill>
          <a:blip r:embed="rId4" cstate="print"/>
          <a:srcRect/>
          <a:stretch>
            <a:fillRect/>
          </a:stretch>
        </p:blipFill>
        <p:spPr bwMode="auto">
          <a:xfrm>
            <a:off x="457200" y="3200400"/>
            <a:ext cx="8077200" cy="838200"/>
          </a:xfrm>
          <a:prstGeom prst="rect">
            <a:avLst/>
          </a:prstGeom>
          <a:noFill/>
        </p:spPr>
      </p:pic>
      <p:sp>
        <p:nvSpPr>
          <p:cNvPr id="13" name="Rectangle 12"/>
          <p:cNvSpPr/>
          <p:nvPr/>
        </p:nvSpPr>
        <p:spPr>
          <a:xfrm>
            <a:off x="533400" y="4038600"/>
            <a:ext cx="8382000" cy="430887"/>
          </a:xfrm>
          <a:prstGeom prst="rect">
            <a:avLst/>
          </a:prstGeom>
        </p:spPr>
        <p:txBody>
          <a:bodyPr wrap="square">
            <a:spAutoFit/>
          </a:bodyPr>
          <a:lstStyle/>
          <a:p>
            <a:pPr fontAlgn="base"/>
            <a:r>
              <a:rPr lang="en-US" sz="1100" b="1" dirty="0" smtClean="0"/>
              <a:t>3-e.printStackTrace()</a:t>
            </a:r>
            <a:r>
              <a:rPr lang="en-US" sz="1100" dirty="0" smtClean="0"/>
              <a:t> prints the exception class name with the message particulars and also the line number where the problem arises (traces the actual problem).</a:t>
            </a:r>
            <a:endParaRPr lang="en-US" sz="1100" dirty="0"/>
          </a:p>
        </p:txBody>
      </p:sp>
      <p:pic>
        <p:nvPicPr>
          <p:cNvPr id="125959" name="Picture 7" descr="C:\Users\hitendra.pawar\Desktop\PPT\3-Capture.PNG"/>
          <p:cNvPicPr>
            <a:picLocks noChangeAspect="1" noChangeArrowheads="1"/>
          </p:cNvPicPr>
          <p:nvPr/>
        </p:nvPicPr>
        <p:blipFill>
          <a:blip r:embed="rId5" cstate="print"/>
          <a:srcRect/>
          <a:stretch>
            <a:fillRect/>
          </a:stretch>
        </p:blipFill>
        <p:spPr bwMode="auto">
          <a:xfrm>
            <a:off x="838200" y="4495800"/>
            <a:ext cx="7543800" cy="914400"/>
          </a:xfrm>
          <a:prstGeom prst="rect">
            <a:avLst/>
          </a:prstGeom>
          <a:noFill/>
        </p:spPr>
      </p:pic>
      <p:graphicFrame>
        <p:nvGraphicFramePr>
          <p:cNvPr id="12" name="Object 11"/>
          <p:cNvGraphicFramePr>
            <a:graphicFrameLocks noChangeAspect="1"/>
          </p:cNvGraphicFramePr>
          <p:nvPr/>
        </p:nvGraphicFramePr>
        <p:xfrm>
          <a:off x="381000" y="5715000"/>
          <a:ext cx="1881187" cy="685800"/>
        </p:xfrm>
        <a:graphic>
          <a:graphicData uri="http://schemas.openxmlformats.org/presentationml/2006/ole">
            <mc:AlternateContent xmlns:mc="http://schemas.openxmlformats.org/markup-compatibility/2006">
              <mc:Choice xmlns:v="urn:schemas-microsoft-com:vml" Requires="v">
                <p:oleObj spid="_x0000_s103431" name="Packager Shell Object" showAsIcon="1" r:id="rId6" imgW="1880640" imgH="685080" progId="Package">
                  <p:embed/>
                </p:oleObj>
              </mc:Choice>
              <mc:Fallback>
                <p:oleObj name="Packager Shell Object" showAsIcon="1" r:id="rId6" imgW="1880640" imgH="685080" progId="Package">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5715000"/>
                        <a:ext cx="188118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1.2.1- Why and when will we go for Automation</a:t>
            </a:r>
            <a:endParaRPr lang="en-US" sz="3000" b="1" u="sng" dirty="0"/>
          </a:p>
        </p:txBody>
      </p:sp>
      <p:sp>
        <p:nvSpPr>
          <p:cNvPr id="5" name="Title 1"/>
          <p:cNvSpPr txBox="1">
            <a:spLocks/>
          </p:cNvSpPr>
          <p:nvPr/>
        </p:nvSpPr>
        <p:spPr>
          <a:xfrm>
            <a:off x="304800" y="914400"/>
            <a:ext cx="8534400" cy="5562600"/>
          </a:xfrm>
          <a:prstGeom prst="rect">
            <a:avLst/>
          </a:prstGeom>
        </p:spPr>
        <p:txBody>
          <a:bodyPr vert="horz" lIns="0" rIns="0" bIns="0" anchor="b">
            <a:noAutofit/>
          </a:bodyP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b="1" dirty="0" smtClean="0"/>
              <a:t>What to Automate?</a:t>
            </a:r>
          </a:p>
          <a:p>
            <a:r>
              <a:rPr lang="en-US" sz="1200" dirty="0" smtClean="0"/>
              <a:t>It is not possible to automate everything in a software. The areas at which a user can make transactions such as the login form or registration forms, any area where large number of users can access the software simultaneously should be automated. </a:t>
            </a:r>
          </a:p>
          <a:p>
            <a:r>
              <a:rPr lang="en-US" sz="1200" dirty="0" smtClean="0"/>
              <a:t>Furthermore, all GUI items, connections with databases, field validations, etc. can be efficiently tested by automating the manual process. </a:t>
            </a:r>
          </a:p>
          <a:p>
            <a:endParaRPr lang="en-US" sz="1200" b="1" dirty="0" smtClean="0"/>
          </a:p>
          <a:p>
            <a:r>
              <a:rPr lang="en-US" sz="1200" b="1" dirty="0" smtClean="0"/>
              <a:t>When to Automate?</a:t>
            </a:r>
          </a:p>
          <a:p>
            <a:r>
              <a:rPr lang="en-US" sz="1200" dirty="0" smtClean="0"/>
              <a:t>Test Automation should be used by considering the following aspects of a software: </a:t>
            </a:r>
          </a:p>
          <a:p>
            <a:r>
              <a:rPr lang="en-US" sz="1200" dirty="0" smtClean="0"/>
              <a:t> Large and critical projects </a:t>
            </a:r>
          </a:p>
          <a:p>
            <a:r>
              <a:rPr lang="en-US" sz="1200" dirty="0" smtClean="0"/>
              <a:t> Projects that require testing the same areas frequently </a:t>
            </a:r>
          </a:p>
          <a:p>
            <a:r>
              <a:rPr lang="en-US" sz="1200" dirty="0" smtClean="0"/>
              <a:t> Requirements not changing frequently </a:t>
            </a:r>
          </a:p>
          <a:p>
            <a:r>
              <a:rPr lang="en-US" sz="1200" dirty="0" smtClean="0"/>
              <a:t> Accessing the application for load and performance with many virtual users </a:t>
            </a:r>
          </a:p>
          <a:p>
            <a:r>
              <a:rPr lang="en-US" sz="1200" dirty="0" smtClean="0"/>
              <a:t> Stable software with respect to manual testing </a:t>
            </a:r>
          </a:p>
          <a:p>
            <a:r>
              <a:rPr lang="en-US" sz="1200" dirty="0" smtClean="0"/>
              <a:t> Availability of time </a:t>
            </a:r>
          </a:p>
          <a:p>
            <a:endParaRPr lang="en-US" sz="1200" dirty="0" smtClean="0"/>
          </a:p>
          <a:p>
            <a:r>
              <a:rPr lang="en-US" sz="1200" b="1" dirty="0" smtClean="0"/>
              <a:t>How to Automate?</a:t>
            </a:r>
          </a:p>
          <a:p>
            <a:r>
              <a:rPr lang="en-US" sz="1200" dirty="0" smtClean="0"/>
              <a:t>Automation is done by using a supportive computer language like VB scripting and an automated software application. There are many tools available that can be used to write automation scripts. Before mentioning the tools, let us identify the process that can be used to automate the testing process: </a:t>
            </a:r>
          </a:p>
          <a:p>
            <a:endParaRPr lang="en-US" sz="1200" dirty="0" smtClean="0"/>
          </a:p>
          <a:p>
            <a:r>
              <a:rPr lang="en-US" sz="1200" dirty="0" smtClean="0"/>
              <a:t> Identifying areas within a software for automation </a:t>
            </a:r>
          </a:p>
          <a:p>
            <a:r>
              <a:rPr lang="en-US" sz="1200" dirty="0" smtClean="0"/>
              <a:t> Selection of appropriate tool for test automation </a:t>
            </a:r>
          </a:p>
          <a:p>
            <a:r>
              <a:rPr lang="en-US" sz="1200" dirty="0" smtClean="0"/>
              <a:t> Writing test scripts </a:t>
            </a:r>
          </a:p>
          <a:p>
            <a:r>
              <a:rPr lang="en-US" sz="1200" dirty="0" smtClean="0"/>
              <a:t> Development of test suits </a:t>
            </a:r>
          </a:p>
          <a:p>
            <a:r>
              <a:rPr lang="en-US" sz="1200" dirty="0" smtClean="0"/>
              <a:t> Execution of scripts </a:t>
            </a:r>
          </a:p>
          <a:p>
            <a:r>
              <a:rPr lang="en-US" sz="1200" dirty="0" smtClean="0"/>
              <a:t> Create result reports </a:t>
            </a:r>
          </a:p>
          <a:p>
            <a:r>
              <a:rPr lang="en-US" sz="1200" dirty="0" smtClean="0"/>
              <a:t> Identify any potential bug or performance issues</a:t>
            </a:r>
            <a:endParaRPr kumimoji="0" lang="en-US" sz="1200" b="0" u="none" strike="noStrike" kern="1200" cap="none" spc="0" normalizeH="0" baseline="0" noProof="0" dirty="0" smtClean="0">
              <a:ln>
                <a:noFill/>
              </a:ln>
              <a:solidFill>
                <a:schemeClr val="tx2"/>
              </a:solidFill>
              <a:effectLst/>
              <a:uLnTx/>
              <a:uFillTx/>
              <a:latin typeface="+mj-lt"/>
              <a:ea typeface="+mj-ea"/>
              <a:cs typeface="+mj-cs"/>
            </a:endParaRPr>
          </a:p>
          <a:p>
            <a:endParaRPr lang="en-US" sz="1200" dirty="0" smtClean="0">
              <a:solidFill>
                <a:schemeClr val="tx2"/>
              </a:solidFill>
              <a:latin typeface="+mj-lt"/>
              <a:ea typeface="+mj-ea"/>
              <a:cs typeface="+mj-cs"/>
            </a:endParaRPr>
          </a:p>
          <a:p>
            <a:endParaRPr kumimoji="0" lang="en-US" sz="12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6- Introduction to </a:t>
            </a:r>
            <a:r>
              <a:rPr lang="en-IN" sz="3200" dirty="0" err="1" smtClean="0"/>
              <a:t>Junit</a:t>
            </a:r>
            <a:r>
              <a:rPr lang="en-IN" sz="3200" dirty="0" smtClean="0"/>
              <a:t> Framework </a:t>
            </a:r>
          </a:p>
          <a:p>
            <a:pPr marL="1714500" lvl="3" indent="-342900"/>
            <a:r>
              <a:rPr lang="en-US" sz="1600" dirty="0" smtClean="0"/>
              <a:t>6.1-What is </a:t>
            </a:r>
            <a:r>
              <a:rPr lang="en-US" sz="1600" dirty="0" err="1" smtClean="0"/>
              <a:t>Junit</a:t>
            </a:r>
            <a:endParaRPr lang="en-US" sz="1600" dirty="0" smtClean="0"/>
          </a:p>
          <a:p>
            <a:pPr marL="1714500" lvl="3" indent="-342900"/>
            <a:r>
              <a:rPr lang="en-US" sz="1600" dirty="0" smtClean="0"/>
              <a:t>6.2- Annotations  and Asserts in </a:t>
            </a:r>
            <a:r>
              <a:rPr lang="en-US" sz="1600" dirty="0" err="1" smtClean="0"/>
              <a:t>Junit</a:t>
            </a:r>
            <a:r>
              <a:rPr lang="en-US" sz="1600" dirty="0" smtClean="0"/>
              <a:t> </a:t>
            </a:r>
          </a:p>
          <a:p>
            <a:pPr marL="1714500" lvl="3" indent="-342900"/>
            <a:r>
              <a:rPr lang="en-US" sz="1600" dirty="0" smtClean="0"/>
              <a:t>6.3-How to run </a:t>
            </a:r>
            <a:r>
              <a:rPr lang="en-US" sz="1600" dirty="0" err="1" smtClean="0"/>
              <a:t>Testsuits</a:t>
            </a:r>
            <a:r>
              <a:rPr lang="en-US" sz="1600" dirty="0" smtClean="0"/>
              <a:t> in </a:t>
            </a:r>
            <a:r>
              <a:rPr lang="en-US" sz="1600" dirty="0" err="1" smtClean="0"/>
              <a:t>Junit</a:t>
            </a:r>
            <a:endParaRPr lang="en-US" sz="1600" dirty="0" smtClean="0"/>
          </a:p>
          <a:p>
            <a:pPr marL="1714500" lvl="3" indent="-342900"/>
            <a:r>
              <a:rPr lang="en-US" sz="1600" dirty="0" smtClean="0"/>
              <a:t>6.-4Writing Selenium tests from scratch using </a:t>
            </a:r>
            <a:r>
              <a:rPr lang="en-US" sz="1600" dirty="0" err="1" smtClean="0"/>
              <a:t>Junit</a:t>
            </a:r>
            <a:r>
              <a:rPr lang="en-US" sz="1600" dirty="0" smtClean="0"/>
              <a:t> Framework</a:t>
            </a:r>
          </a:p>
          <a:p>
            <a:pPr marL="1714500" lvl="3" indent="-342900"/>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6.1-What </a:t>
            </a:r>
            <a:r>
              <a:rPr lang="en-US" sz="2500" b="1" kern="1200" dirty="0">
                <a:solidFill>
                  <a:schemeClr val="tx2"/>
                </a:solidFill>
                <a:latin typeface="+mj-lt"/>
                <a:ea typeface="+mj-ea"/>
                <a:cs typeface="+mj-cs"/>
              </a:rPr>
              <a:t>is </a:t>
            </a:r>
            <a:r>
              <a:rPr lang="en-US" sz="2500" b="1" kern="1200" dirty="0" err="1" smtClean="0">
                <a:solidFill>
                  <a:schemeClr val="tx2"/>
                </a:solidFill>
                <a:latin typeface="+mj-lt"/>
                <a:ea typeface="+mj-ea"/>
                <a:cs typeface="+mj-cs"/>
              </a:rPr>
              <a:t>Junit</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2" name="Rectangle 11"/>
          <p:cNvSpPr/>
          <p:nvPr/>
        </p:nvSpPr>
        <p:spPr>
          <a:xfrm>
            <a:off x="152400" y="533400"/>
            <a:ext cx="8915400" cy="3308598"/>
          </a:xfrm>
          <a:prstGeom prst="rect">
            <a:avLst/>
          </a:prstGeom>
        </p:spPr>
        <p:txBody>
          <a:bodyPr wrap="square">
            <a:spAutoFit/>
          </a:bodyPr>
          <a:lstStyle/>
          <a:p>
            <a:r>
              <a:rPr lang="en-US" sz="1100" b="1" u="sng" dirty="0" smtClean="0"/>
              <a:t>What is </a:t>
            </a:r>
            <a:r>
              <a:rPr lang="en-US" sz="1100" b="1" u="sng" dirty="0" err="1" smtClean="0"/>
              <a:t>JUnit</a:t>
            </a:r>
            <a:r>
              <a:rPr lang="en-US" sz="1100" b="1" u="sng" dirty="0" smtClean="0"/>
              <a:t> ?</a:t>
            </a:r>
          </a:p>
          <a:p>
            <a:r>
              <a:rPr lang="en-US" sz="1100" b="1" dirty="0" err="1" smtClean="0"/>
              <a:t>JUnit</a:t>
            </a:r>
            <a:r>
              <a:rPr lang="en-US" sz="1100" b="1" dirty="0" smtClean="0"/>
              <a:t> </a:t>
            </a:r>
            <a:r>
              <a:rPr lang="en-US" sz="1100" dirty="0" smtClean="0"/>
              <a:t>is a unit testing framework for Java programming language. </a:t>
            </a:r>
            <a:r>
              <a:rPr lang="en-US" sz="1100" dirty="0" err="1" smtClean="0"/>
              <a:t>JUnit</a:t>
            </a:r>
            <a:r>
              <a:rPr lang="en-US" sz="1100" dirty="0" smtClean="0"/>
              <a:t> has been important in the development of test-driven development.</a:t>
            </a:r>
          </a:p>
          <a:p>
            <a:endParaRPr lang="en-US" sz="1100" b="1" u="sng" dirty="0" smtClean="0"/>
          </a:p>
          <a:p>
            <a:r>
              <a:rPr lang="en-US" sz="1100" dirty="0" err="1" smtClean="0"/>
              <a:t>JUnit</a:t>
            </a:r>
            <a:r>
              <a:rPr lang="en-US" sz="1100" dirty="0" smtClean="0"/>
              <a:t> promotes the idea of "first testing then coding", which emphasizes on setting up the test data for a piece of code that can be tested first and then implemented. This approach is like "test a little, code a little, test a little, code a little." It increases the productivity of the programmer and the stability of program code, which in turn reduces the stress on the programmer and the time spent on debugging.</a:t>
            </a:r>
          </a:p>
          <a:p>
            <a:endParaRPr lang="en-US" sz="1100" dirty="0" smtClean="0"/>
          </a:p>
          <a:p>
            <a:r>
              <a:rPr lang="en-US" sz="1100" b="1" u="sng" dirty="0" smtClean="0"/>
              <a:t>Features of </a:t>
            </a:r>
            <a:r>
              <a:rPr lang="en-US" sz="1100" b="1" u="sng" dirty="0" err="1" smtClean="0"/>
              <a:t>JUnit</a:t>
            </a:r>
            <a:endParaRPr lang="en-US" sz="1100" b="1" u="sng" dirty="0" smtClean="0"/>
          </a:p>
          <a:p>
            <a:pPr>
              <a:buFont typeface="Arial" pitchFamily="34" charset="0"/>
              <a:buChar char="•"/>
            </a:pPr>
            <a:r>
              <a:rPr lang="en-US" sz="1100" dirty="0" err="1" smtClean="0"/>
              <a:t>JUnit</a:t>
            </a:r>
            <a:r>
              <a:rPr lang="en-US" sz="1100" dirty="0" smtClean="0"/>
              <a:t> is an open source framework, which is used for writing and running tests.</a:t>
            </a:r>
          </a:p>
          <a:p>
            <a:pPr>
              <a:buFont typeface="Arial" pitchFamily="34" charset="0"/>
              <a:buChar char="•"/>
            </a:pPr>
            <a:r>
              <a:rPr lang="en-US" sz="1100" dirty="0" smtClean="0"/>
              <a:t>Provides annotations to identify test methods.</a:t>
            </a:r>
          </a:p>
          <a:p>
            <a:pPr>
              <a:buFont typeface="Arial" pitchFamily="34" charset="0"/>
              <a:buChar char="•"/>
            </a:pPr>
            <a:r>
              <a:rPr lang="en-US" sz="1100" dirty="0" smtClean="0"/>
              <a:t>Provides assertions for testing expected results.</a:t>
            </a:r>
          </a:p>
          <a:p>
            <a:pPr>
              <a:buFont typeface="Arial" pitchFamily="34" charset="0"/>
              <a:buChar char="•"/>
            </a:pPr>
            <a:r>
              <a:rPr lang="en-US" sz="1100" dirty="0" smtClean="0"/>
              <a:t>Provides test runners for running tests.</a:t>
            </a:r>
          </a:p>
          <a:p>
            <a:pPr>
              <a:buFont typeface="Arial" pitchFamily="34" charset="0"/>
              <a:buChar char="•"/>
            </a:pPr>
            <a:r>
              <a:rPr lang="en-US" sz="1100" dirty="0" err="1" smtClean="0"/>
              <a:t>JUnit</a:t>
            </a:r>
            <a:r>
              <a:rPr lang="en-US" sz="1100" dirty="0" smtClean="0"/>
              <a:t> tests allow you to write codes faster, which increases quality.</a:t>
            </a:r>
          </a:p>
          <a:p>
            <a:pPr>
              <a:buFont typeface="Arial" pitchFamily="34" charset="0"/>
              <a:buChar char="•"/>
            </a:pPr>
            <a:r>
              <a:rPr lang="en-US" sz="1100" dirty="0" err="1" smtClean="0"/>
              <a:t>JUnit</a:t>
            </a:r>
            <a:r>
              <a:rPr lang="en-US" sz="1100" dirty="0" smtClean="0"/>
              <a:t> is elegantly simple. It is less complex and takes less time.</a:t>
            </a:r>
          </a:p>
          <a:p>
            <a:pPr>
              <a:buFont typeface="Arial" pitchFamily="34" charset="0"/>
              <a:buChar char="•"/>
            </a:pPr>
            <a:r>
              <a:rPr lang="en-US" sz="1100" dirty="0" err="1" smtClean="0"/>
              <a:t>JUnit</a:t>
            </a:r>
            <a:r>
              <a:rPr lang="en-US" sz="1100" dirty="0" smtClean="0"/>
              <a:t> tests can be run automatically and they check their own results and provide immediate feedback. There's no need to manually comb through a report of test results.</a:t>
            </a:r>
          </a:p>
          <a:p>
            <a:pPr>
              <a:buFont typeface="Arial" pitchFamily="34" charset="0"/>
              <a:buChar char="•"/>
            </a:pPr>
            <a:r>
              <a:rPr lang="en-US" sz="1100" dirty="0" err="1" smtClean="0"/>
              <a:t>JUnit</a:t>
            </a:r>
            <a:r>
              <a:rPr lang="en-US" sz="1100" dirty="0" smtClean="0"/>
              <a:t> tests can be organized into test suites containing test cases and even other test suites.</a:t>
            </a:r>
          </a:p>
          <a:p>
            <a:pPr>
              <a:buFont typeface="Arial" pitchFamily="34" charset="0"/>
              <a:buChar char="•"/>
            </a:pPr>
            <a:r>
              <a:rPr lang="en-US" sz="1100" dirty="0" err="1" smtClean="0"/>
              <a:t>JUnit</a:t>
            </a:r>
            <a:r>
              <a:rPr lang="en-US" sz="1100" dirty="0" smtClean="0"/>
              <a:t> shows test progress in a bar that is green if the test is running smoothly, and it turns red when a test fails.</a:t>
            </a:r>
          </a:p>
          <a:p>
            <a:endParaRPr lang="en-US" sz="1100" dirty="0" smtClean="0"/>
          </a:p>
        </p:txBody>
      </p:sp>
      <p:sp>
        <p:nvSpPr>
          <p:cNvPr id="15" name="Rectangle 14"/>
          <p:cNvSpPr/>
          <p:nvPr/>
        </p:nvSpPr>
        <p:spPr>
          <a:xfrm>
            <a:off x="304800" y="3733800"/>
            <a:ext cx="3323346" cy="261610"/>
          </a:xfrm>
          <a:prstGeom prst="rect">
            <a:avLst/>
          </a:prstGeom>
        </p:spPr>
        <p:txBody>
          <a:bodyPr wrap="none">
            <a:spAutoFit/>
          </a:bodyPr>
          <a:lstStyle/>
          <a:p>
            <a:pPr lvl="0"/>
            <a:r>
              <a:rPr lang="en-US" sz="1100" b="1" u="sng" dirty="0" smtClean="0">
                <a:solidFill>
                  <a:prstClr val="black"/>
                </a:solidFill>
              </a:rPr>
              <a:t>Write the program logic with and without </a:t>
            </a:r>
            <a:r>
              <a:rPr lang="en-US" sz="1100" b="1" u="sng" dirty="0" err="1" smtClean="0">
                <a:solidFill>
                  <a:prstClr val="black"/>
                </a:solidFill>
              </a:rPr>
              <a:t>Junit</a:t>
            </a:r>
            <a:endParaRPr lang="en-US" sz="1100" b="1" u="sng" dirty="0">
              <a:solidFill>
                <a:prstClr val="black"/>
              </a:solidFill>
            </a:endParaRPr>
          </a:p>
        </p:txBody>
      </p:sp>
      <p:sp>
        <p:nvSpPr>
          <p:cNvPr id="16" name="Rectangle 15"/>
          <p:cNvSpPr/>
          <p:nvPr/>
        </p:nvSpPr>
        <p:spPr>
          <a:xfrm>
            <a:off x="228600" y="4038600"/>
            <a:ext cx="3276600" cy="2631490"/>
          </a:xfrm>
          <a:prstGeom prst="rect">
            <a:avLst/>
          </a:prstGeom>
        </p:spPr>
        <p:txBody>
          <a:bodyPr wrap="square">
            <a:spAutoFit/>
          </a:bodyPr>
          <a:lstStyle/>
          <a:p>
            <a:r>
              <a:rPr lang="en-US" sz="1100" b="1" u="sng" dirty="0" smtClean="0"/>
              <a:t>Without </a:t>
            </a:r>
            <a:r>
              <a:rPr lang="en-US" sz="1100" b="1" u="sng" dirty="0" err="1" smtClean="0"/>
              <a:t>Junit</a:t>
            </a:r>
            <a:r>
              <a:rPr lang="en-US" sz="1100" b="1" u="sng" dirty="0" smtClean="0"/>
              <a:t> -</a:t>
            </a:r>
            <a:r>
              <a:rPr lang="en-US" sz="1100" dirty="0" smtClean="0"/>
              <a:t>Let's write the logic to find the maximum number for an array.</a:t>
            </a:r>
          </a:p>
          <a:p>
            <a:endParaRPr lang="en-US" sz="1100" b="1" u="sng" dirty="0" smtClean="0"/>
          </a:p>
          <a:p>
            <a:r>
              <a:rPr lang="en-US" sz="1100" b="1" dirty="0" smtClean="0"/>
              <a:t>package</a:t>
            </a:r>
            <a:r>
              <a:rPr lang="en-US" sz="1100" dirty="0" smtClean="0"/>
              <a:t> </a:t>
            </a:r>
            <a:r>
              <a:rPr lang="en-US" sz="1100" dirty="0" err="1" smtClean="0"/>
              <a:t>com.javatpoint.logic</a:t>
            </a:r>
            <a:r>
              <a:rPr lang="en-US" sz="1100" dirty="0" smtClean="0"/>
              <a:t>;  </a:t>
            </a:r>
          </a:p>
          <a:p>
            <a:r>
              <a:rPr lang="en-US" sz="1100" b="1" dirty="0" smtClean="0"/>
              <a:t>public</a:t>
            </a:r>
            <a:r>
              <a:rPr lang="en-US" sz="1100" dirty="0" smtClean="0"/>
              <a:t> </a:t>
            </a:r>
            <a:r>
              <a:rPr lang="en-US" sz="1100" b="1" dirty="0" smtClean="0"/>
              <a:t>class</a:t>
            </a:r>
            <a:r>
              <a:rPr lang="en-US" sz="1100" dirty="0" smtClean="0"/>
              <a:t> Calculation {  </a:t>
            </a:r>
          </a:p>
          <a:p>
            <a:r>
              <a:rPr lang="en-US" sz="1100" dirty="0" smtClean="0"/>
              <a:t>  </a:t>
            </a:r>
          </a:p>
          <a:p>
            <a:r>
              <a:rPr lang="en-US" sz="1100" dirty="0" smtClean="0"/>
              <a:t>    </a:t>
            </a:r>
            <a:r>
              <a:rPr lang="en-US" sz="1100" b="1" dirty="0" smtClean="0"/>
              <a:t>public</a:t>
            </a:r>
            <a:r>
              <a:rPr lang="en-US" sz="1100" dirty="0" smtClean="0"/>
              <a:t> </a:t>
            </a:r>
            <a:r>
              <a:rPr lang="en-US" sz="1100" b="1" dirty="0" smtClean="0"/>
              <a:t>static</a:t>
            </a:r>
            <a:r>
              <a:rPr lang="en-US" sz="1100" dirty="0" smtClean="0"/>
              <a:t> </a:t>
            </a:r>
            <a:r>
              <a:rPr lang="en-US" sz="1100" b="1" dirty="0" err="1" smtClean="0"/>
              <a:t>int</a:t>
            </a:r>
            <a:r>
              <a:rPr lang="en-US" sz="1100" dirty="0" smtClean="0"/>
              <a:t> </a:t>
            </a:r>
            <a:r>
              <a:rPr lang="en-US" sz="1100" dirty="0" err="1" smtClean="0"/>
              <a:t>findMax</a:t>
            </a:r>
            <a:r>
              <a:rPr lang="en-US" sz="1100" dirty="0" smtClean="0"/>
              <a:t>(</a:t>
            </a:r>
            <a:r>
              <a:rPr lang="en-US" sz="1100" b="1" dirty="0" err="1" smtClean="0"/>
              <a:t>int</a:t>
            </a:r>
            <a:r>
              <a:rPr lang="en-US" sz="1100" dirty="0" smtClean="0"/>
              <a:t> </a:t>
            </a:r>
            <a:r>
              <a:rPr lang="en-US" sz="1100" dirty="0" err="1" smtClean="0"/>
              <a:t>arr</a:t>
            </a:r>
            <a:r>
              <a:rPr lang="en-US" sz="1100" dirty="0" smtClean="0"/>
              <a:t>[]){  </a:t>
            </a:r>
          </a:p>
          <a:p>
            <a:r>
              <a:rPr lang="en-US" sz="1100" dirty="0" smtClean="0"/>
              <a:t>        </a:t>
            </a:r>
            <a:r>
              <a:rPr lang="en-US" sz="1100" b="1" dirty="0" err="1" smtClean="0"/>
              <a:t>int</a:t>
            </a:r>
            <a:r>
              <a:rPr lang="en-US" sz="1100" dirty="0" smtClean="0"/>
              <a:t> max=</a:t>
            </a:r>
            <a:r>
              <a:rPr lang="en-US" sz="1100" dirty="0" err="1" smtClean="0"/>
              <a:t>arr</a:t>
            </a:r>
            <a:r>
              <a:rPr lang="en-US" sz="1100" dirty="0" smtClean="0"/>
              <a:t>[0];//</a:t>
            </a:r>
            <a:r>
              <a:rPr lang="en-US" sz="1100" dirty="0" err="1" smtClean="0"/>
              <a:t>arr</a:t>
            </a:r>
            <a:r>
              <a:rPr lang="en-US" sz="1100" dirty="0" smtClean="0"/>
              <a:t>[0] instead of 0  </a:t>
            </a:r>
          </a:p>
          <a:p>
            <a:r>
              <a:rPr lang="en-US" sz="1100" dirty="0" smtClean="0"/>
              <a:t>        </a:t>
            </a:r>
            <a:r>
              <a:rPr lang="en-US" sz="1100" b="1" dirty="0" smtClean="0"/>
              <a:t>for</a:t>
            </a:r>
            <a:r>
              <a:rPr lang="en-US" sz="1100" dirty="0" smtClean="0"/>
              <a:t>(</a:t>
            </a:r>
            <a:r>
              <a:rPr lang="en-US" sz="1100" b="1" dirty="0" err="1" smtClean="0"/>
              <a:t>int</a:t>
            </a:r>
            <a:r>
              <a:rPr lang="en-US" sz="1100" dirty="0" smtClean="0"/>
              <a:t> </a:t>
            </a:r>
            <a:r>
              <a:rPr lang="en-US" sz="1100" dirty="0" err="1" smtClean="0"/>
              <a:t>i</a:t>
            </a:r>
            <a:r>
              <a:rPr lang="en-US" sz="1100" dirty="0" smtClean="0"/>
              <a:t>=1;i&lt;</a:t>
            </a:r>
            <a:r>
              <a:rPr lang="en-US" sz="1100" dirty="0" err="1" smtClean="0"/>
              <a:t>arr.length;i</a:t>
            </a:r>
            <a:r>
              <a:rPr lang="en-US" sz="1100" dirty="0" smtClean="0"/>
              <a:t>++){  </a:t>
            </a:r>
          </a:p>
          <a:p>
            <a:r>
              <a:rPr lang="en-US" sz="1100" dirty="0" smtClean="0"/>
              <a:t>            </a:t>
            </a:r>
            <a:r>
              <a:rPr lang="en-US" sz="1100" b="1" dirty="0" smtClean="0"/>
              <a:t>if</a:t>
            </a:r>
            <a:r>
              <a:rPr lang="en-US" sz="1100" dirty="0" smtClean="0"/>
              <a:t>(max&lt;</a:t>
            </a:r>
            <a:r>
              <a:rPr lang="en-US" sz="1100" dirty="0" err="1" smtClean="0"/>
              <a:t>arr</a:t>
            </a:r>
            <a:r>
              <a:rPr lang="en-US" sz="1100" dirty="0" smtClean="0"/>
              <a:t>[</a:t>
            </a:r>
            <a:r>
              <a:rPr lang="en-US" sz="1100" dirty="0" err="1" smtClean="0"/>
              <a:t>i</a:t>
            </a:r>
            <a:r>
              <a:rPr lang="en-US" sz="1100" dirty="0" smtClean="0"/>
              <a:t>])  </a:t>
            </a:r>
          </a:p>
          <a:p>
            <a:r>
              <a:rPr lang="en-US" sz="1100" dirty="0" smtClean="0"/>
              <a:t>                max=</a:t>
            </a:r>
            <a:r>
              <a:rPr lang="en-US" sz="1100" dirty="0" err="1" smtClean="0"/>
              <a:t>arr</a:t>
            </a:r>
            <a:r>
              <a:rPr lang="en-US" sz="1100" dirty="0" smtClean="0"/>
              <a:t>[</a:t>
            </a:r>
            <a:r>
              <a:rPr lang="en-US" sz="1100" dirty="0" err="1" smtClean="0"/>
              <a:t>i</a:t>
            </a:r>
            <a:r>
              <a:rPr lang="en-US" sz="1100" dirty="0" smtClean="0"/>
              <a:t>];  </a:t>
            </a:r>
          </a:p>
          <a:p>
            <a:r>
              <a:rPr lang="en-US" sz="1100" dirty="0" smtClean="0"/>
              <a:t>        }  </a:t>
            </a:r>
          </a:p>
          <a:p>
            <a:r>
              <a:rPr lang="en-US" sz="1100" dirty="0" smtClean="0"/>
              <a:t>        </a:t>
            </a:r>
            <a:r>
              <a:rPr lang="en-US" sz="1100" b="1" dirty="0" smtClean="0"/>
              <a:t>return</a:t>
            </a:r>
            <a:r>
              <a:rPr lang="en-US" sz="1100" dirty="0" smtClean="0"/>
              <a:t> max;  </a:t>
            </a:r>
          </a:p>
          <a:p>
            <a:r>
              <a:rPr lang="en-US" sz="1100" dirty="0" smtClean="0"/>
              <a:t>    }  </a:t>
            </a:r>
          </a:p>
          <a:p>
            <a:r>
              <a:rPr lang="en-US" sz="1100" dirty="0" smtClean="0"/>
              <a:t>}</a:t>
            </a:r>
            <a:endParaRPr lang="en-US" sz="1100" dirty="0"/>
          </a:p>
        </p:txBody>
      </p:sp>
      <p:sp>
        <p:nvSpPr>
          <p:cNvPr id="17" name="Rectangle 16"/>
          <p:cNvSpPr/>
          <p:nvPr/>
        </p:nvSpPr>
        <p:spPr>
          <a:xfrm>
            <a:off x="4038600" y="3997910"/>
            <a:ext cx="4876800" cy="2631490"/>
          </a:xfrm>
          <a:prstGeom prst="rect">
            <a:avLst/>
          </a:prstGeom>
        </p:spPr>
        <p:txBody>
          <a:bodyPr wrap="square">
            <a:spAutoFit/>
          </a:bodyPr>
          <a:lstStyle/>
          <a:p>
            <a:r>
              <a:rPr lang="en-US" sz="1100" b="1" u="sng" dirty="0" err="1" smtClean="0"/>
              <a:t>Wiith</a:t>
            </a:r>
            <a:r>
              <a:rPr lang="en-US" sz="1100" b="1" u="sng" dirty="0" smtClean="0"/>
              <a:t> </a:t>
            </a:r>
            <a:r>
              <a:rPr lang="en-US" sz="1100" b="1" u="sng" dirty="0" err="1" smtClean="0"/>
              <a:t>Junit</a:t>
            </a:r>
            <a:r>
              <a:rPr lang="en-US" sz="1100" b="1" u="sng" dirty="0" smtClean="0"/>
              <a:t> The main testing code is written in the </a:t>
            </a:r>
            <a:r>
              <a:rPr lang="en-US" sz="1100" b="1" u="sng" dirty="0" err="1" smtClean="0"/>
              <a:t>testFindMax</a:t>
            </a:r>
            <a:r>
              <a:rPr lang="en-US" sz="1100" b="1" u="sng" dirty="0" smtClean="0"/>
              <a:t>() method.</a:t>
            </a:r>
          </a:p>
          <a:p>
            <a:endParaRPr lang="en-US" sz="1100" b="1" dirty="0" smtClean="0"/>
          </a:p>
          <a:p>
            <a:r>
              <a:rPr lang="en-US" sz="1100" b="1" dirty="0" smtClean="0"/>
              <a:t>package</a:t>
            </a:r>
            <a:r>
              <a:rPr lang="en-US" sz="1100" dirty="0" smtClean="0"/>
              <a:t> </a:t>
            </a:r>
            <a:r>
              <a:rPr lang="en-US" sz="1100" dirty="0" err="1" smtClean="0"/>
              <a:t>com.javatpoint.testcase</a:t>
            </a:r>
            <a:r>
              <a:rPr lang="en-US" sz="1100" dirty="0" smtClean="0"/>
              <a:t>;  </a:t>
            </a:r>
          </a:p>
          <a:p>
            <a:r>
              <a:rPr lang="en-US" sz="1100" b="1" dirty="0" smtClean="0"/>
              <a:t>import</a:t>
            </a:r>
            <a:r>
              <a:rPr lang="en-US" sz="1100" dirty="0" smtClean="0"/>
              <a:t> </a:t>
            </a:r>
            <a:r>
              <a:rPr lang="en-US" sz="1100" b="1" dirty="0" smtClean="0"/>
              <a:t>static</a:t>
            </a:r>
            <a:r>
              <a:rPr lang="en-US" sz="1100" dirty="0" smtClean="0"/>
              <a:t> </a:t>
            </a:r>
            <a:r>
              <a:rPr lang="en-US" sz="1100" dirty="0" err="1" smtClean="0"/>
              <a:t>org.junit.Assert</a:t>
            </a:r>
            <a:r>
              <a:rPr lang="en-US" sz="1100" dirty="0" smtClean="0"/>
              <a:t>.*;  </a:t>
            </a:r>
          </a:p>
          <a:p>
            <a:r>
              <a:rPr lang="en-US" sz="1100" b="1" dirty="0" smtClean="0"/>
              <a:t>import</a:t>
            </a:r>
            <a:r>
              <a:rPr lang="en-US" sz="1100" dirty="0" smtClean="0"/>
              <a:t> </a:t>
            </a:r>
            <a:r>
              <a:rPr lang="en-US" sz="1100" dirty="0" err="1" smtClean="0"/>
              <a:t>com.javatpoint.logic</a:t>
            </a:r>
            <a:r>
              <a:rPr lang="en-US" sz="1100" dirty="0" smtClean="0"/>
              <a:t>.*;  </a:t>
            </a:r>
          </a:p>
          <a:p>
            <a:r>
              <a:rPr lang="en-US" sz="1100" b="1" dirty="0" smtClean="0"/>
              <a:t>import</a:t>
            </a:r>
            <a:r>
              <a:rPr lang="en-US" sz="1100" dirty="0" smtClean="0"/>
              <a:t> </a:t>
            </a:r>
            <a:r>
              <a:rPr lang="en-US" sz="1100" dirty="0" err="1" smtClean="0"/>
              <a:t>org.junit.Test</a:t>
            </a:r>
            <a:r>
              <a:rPr lang="en-US" sz="1100" dirty="0" smtClean="0"/>
              <a:t>;  </a:t>
            </a:r>
          </a:p>
          <a:p>
            <a:r>
              <a:rPr lang="en-US" sz="1100" dirty="0" smtClean="0"/>
              <a:t>  </a:t>
            </a:r>
          </a:p>
          <a:p>
            <a:r>
              <a:rPr lang="en-US" sz="1100" b="1" dirty="0" smtClean="0"/>
              <a:t>public</a:t>
            </a:r>
            <a:r>
              <a:rPr lang="en-US" sz="1100" dirty="0" smtClean="0"/>
              <a:t> </a:t>
            </a:r>
            <a:r>
              <a:rPr lang="en-US" sz="1100" b="1" dirty="0" smtClean="0"/>
              <a:t>class</a:t>
            </a:r>
            <a:r>
              <a:rPr lang="en-US" sz="1100" dirty="0" smtClean="0"/>
              <a:t> </a:t>
            </a:r>
            <a:r>
              <a:rPr lang="en-US" sz="1100" dirty="0" err="1" smtClean="0"/>
              <a:t>TestLogic</a:t>
            </a:r>
            <a:r>
              <a:rPr lang="en-US" sz="1100" dirty="0" smtClean="0"/>
              <a:t> {  </a:t>
            </a:r>
          </a:p>
          <a:p>
            <a:r>
              <a:rPr lang="en-US" sz="1100" dirty="0" smtClean="0"/>
              <a:t>     @Test  </a:t>
            </a:r>
          </a:p>
          <a:p>
            <a:r>
              <a:rPr lang="en-US" sz="1100" dirty="0" smtClean="0"/>
              <a:t>    </a:t>
            </a:r>
            <a:r>
              <a:rPr lang="en-US" sz="1100" b="1" dirty="0" smtClean="0"/>
              <a:t>public</a:t>
            </a:r>
            <a:r>
              <a:rPr lang="en-US" sz="1100" dirty="0" smtClean="0"/>
              <a:t> </a:t>
            </a:r>
            <a:r>
              <a:rPr lang="en-US" sz="1100" b="1" dirty="0" smtClean="0"/>
              <a:t>void</a:t>
            </a:r>
            <a:r>
              <a:rPr lang="en-US" sz="1100" dirty="0" smtClean="0"/>
              <a:t> </a:t>
            </a:r>
            <a:r>
              <a:rPr lang="en-US" sz="1100" dirty="0" err="1" smtClean="0"/>
              <a:t>testFindMax</a:t>
            </a:r>
            <a:r>
              <a:rPr lang="en-US" sz="1100" dirty="0" smtClean="0"/>
              <a:t>(){  </a:t>
            </a:r>
          </a:p>
          <a:p>
            <a:r>
              <a:rPr lang="en-US" sz="1100" dirty="0" smtClean="0"/>
              <a:t>        </a:t>
            </a:r>
            <a:r>
              <a:rPr lang="en-US" sz="1100" dirty="0" err="1" smtClean="0"/>
              <a:t>assertEquals</a:t>
            </a:r>
            <a:r>
              <a:rPr lang="en-US" sz="1100" dirty="0" smtClean="0"/>
              <a:t>(4,Calculation.findMax(</a:t>
            </a:r>
            <a:r>
              <a:rPr lang="en-US" sz="1100" b="1" dirty="0" smtClean="0"/>
              <a:t>new</a:t>
            </a:r>
            <a:r>
              <a:rPr lang="en-US" sz="1100" dirty="0" smtClean="0"/>
              <a:t> </a:t>
            </a:r>
            <a:r>
              <a:rPr lang="en-US" sz="1100" b="1" dirty="0" err="1" smtClean="0"/>
              <a:t>int</a:t>
            </a:r>
            <a:r>
              <a:rPr lang="en-US" sz="1100" dirty="0" smtClean="0"/>
              <a:t>[]{1,3,4,2}));  </a:t>
            </a:r>
          </a:p>
          <a:p>
            <a:r>
              <a:rPr lang="en-US" sz="1100" dirty="0" smtClean="0"/>
              <a:t>        </a:t>
            </a:r>
            <a:r>
              <a:rPr lang="en-US" sz="1100" dirty="0" err="1" smtClean="0"/>
              <a:t>assertEquals</a:t>
            </a:r>
            <a:r>
              <a:rPr lang="en-US" sz="1100" dirty="0" smtClean="0"/>
              <a:t>(-1,Calculation.findMax(</a:t>
            </a:r>
            <a:r>
              <a:rPr lang="en-US" sz="1100" b="1" dirty="0" smtClean="0"/>
              <a:t>new</a:t>
            </a:r>
            <a:r>
              <a:rPr lang="en-US" sz="1100" dirty="0" smtClean="0"/>
              <a:t> </a:t>
            </a:r>
            <a:r>
              <a:rPr lang="en-US" sz="1100" b="1" dirty="0" err="1" smtClean="0"/>
              <a:t>int</a:t>
            </a:r>
            <a:r>
              <a:rPr lang="en-US" sz="1100" dirty="0" smtClean="0"/>
              <a:t>[]{-12,-1,-3,-4,-2}));  </a:t>
            </a:r>
          </a:p>
          <a:p>
            <a:r>
              <a:rPr lang="en-US" sz="1100" dirty="0" smtClean="0"/>
              <a:t>    }  </a:t>
            </a:r>
          </a:p>
          <a:p>
            <a:r>
              <a:rPr lang="en-US" sz="1100" dirty="0" smtClean="0"/>
              <a:t>}  </a:t>
            </a:r>
            <a:endParaRPr lang="en-US" sz="11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6.2-Annotations and </a:t>
            </a:r>
            <a:r>
              <a:rPr lang="en-US" sz="2500" b="1" kern="1200" dirty="0">
                <a:solidFill>
                  <a:schemeClr val="tx2"/>
                </a:solidFill>
                <a:latin typeface="+mj-lt"/>
                <a:ea typeface="+mj-ea"/>
                <a:cs typeface="+mj-cs"/>
              </a:rPr>
              <a:t>Asserts in </a:t>
            </a:r>
            <a:r>
              <a:rPr lang="en-US" sz="2500" b="1" kern="1200" dirty="0" err="1">
                <a:solidFill>
                  <a:schemeClr val="tx2"/>
                </a:solidFill>
                <a:latin typeface="+mj-lt"/>
                <a:ea typeface="+mj-ea"/>
                <a:cs typeface="+mj-cs"/>
              </a:rPr>
              <a:t>Junit</a:t>
            </a:r>
            <a:r>
              <a:rPr lang="en-US" sz="2500" b="1" kern="1200" dirty="0">
                <a:solidFill>
                  <a:schemeClr val="tx2"/>
                </a:solidFill>
                <a:latin typeface="+mj-lt"/>
                <a:ea typeface="+mj-ea"/>
                <a:cs typeface="+mj-cs"/>
              </a:rPr>
              <a:t> </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2" name="Rectangle 11"/>
          <p:cNvSpPr/>
          <p:nvPr/>
        </p:nvSpPr>
        <p:spPr>
          <a:xfrm>
            <a:off x="152400" y="533400"/>
            <a:ext cx="8915400" cy="5847755"/>
          </a:xfrm>
          <a:prstGeom prst="rect">
            <a:avLst/>
          </a:prstGeom>
        </p:spPr>
        <p:txBody>
          <a:bodyPr wrap="square">
            <a:spAutoFit/>
          </a:bodyPr>
          <a:lstStyle/>
          <a:p>
            <a:r>
              <a:rPr lang="en-US" sz="1100" b="1" u="sng" dirty="0" err="1" smtClean="0"/>
              <a:t>Junit</a:t>
            </a:r>
            <a:r>
              <a:rPr lang="en-US" sz="1100" b="1" u="sng" dirty="0" smtClean="0"/>
              <a:t> </a:t>
            </a:r>
            <a:r>
              <a:rPr lang="en-US" sz="1100" b="1" u="sng" dirty="0" err="1" smtClean="0"/>
              <a:t>Annotatins</a:t>
            </a:r>
            <a:r>
              <a:rPr lang="en-US" sz="1100" b="1" u="sng" dirty="0" smtClean="0"/>
              <a:t>-</a:t>
            </a:r>
          </a:p>
          <a:p>
            <a:endParaRPr lang="en-US" sz="1100" dirty="0" smtClean="0"/>
          </a:p>
          <a:p>
            <a:r>
              <a:rPr lang="en-US" sz="1100" dirty="0" smtClean="0"/>
              <a:t>Annotations are like meta-tags that you can add to your code, and apply them to methods or in class. These annotations in </a:t>
            </a:r>
            <a:r>
              <a:rPr lang="en-US" sz="1100" dirty="0" err="1" smtClean="0"/>
              <a:t>JUnit</a:t>
            </a:r>
            <a:r>
              <a:rPr lang="en-US" sz="1100" dirty="0" smtClean="0"/>
              <a:t> provide the following information about test methods −</a:t>
            </a:r>
          </a:p>
          <a:p>
            <a:endParaRPr lang="en-US" sz="1100" dirty="0" smtClean="0"/>
          </a:p>
          <a:p>
            <a:pPr lvl="1">
              <a:buFont typeface="Arial" pitchFamily="34" charset="0"/>
              <a:buChar char="•"/>
            </a:pPr>
            <a:r>
              <a:rPr lang="en-US" sz="1100" dirty="0" smtClean="0"/>
              <a:t>which methods are going to run before and after test methods.</a:t>
            </a:r>
          </a:p>
          <a:p>
            <a:pPr lvl="1">
              <a:buFont typeface="Arial" pitchFamily="34" charset="0"/>
              <a:buChar char="•"/>
            </a:pPr>
            <a:r>
              <a:rPr lang="en-US" sz="1100" dirty="0" smtClean="0"/>
              <a:t>which methods run before and after all the methods, and.</a:t>
            </a:r>
          </a:p>
          <a:p>
            <a:pPr lvl="1">
              <a:buFont typeface="Arial" pitchFamily="34" charset="0"/>
              <a:buChar char="•"/>
            </a:pPr>
            <a:r>
              <a:rPr lang="en-US" sz="1100" dirty="0" smtClean="0"/>
              <a:t>which methods or classes will be ignored during the execution.</a:t>
            </a:r>
          </a:p>
          <a:p>
            <a:endParaRPr lang="en-US" sz="1100" dirty="0" smtClean="0"/>
          </a:p>
          <a:p>
            <a:r>
              <a:rPr lang="en-US" sz="1100" dirty="0" smtClean="0"/>
              <a:t>The </a:t>
            </a:r>
            <a:r>
              <a:rPr lang="en-US" sz="1100" dirty="0" err="1" smtClean="0"/>
              <a:t>Junit</a:t>
            </a:r>
            <a:r>
              <a:rPr lang="en-US" sz="1100" dirty="0" smtClean="0"/>
              <a:t> 4.x framework is annotation based, so let's see the annotations that can be used while writing the test cases.</a:t>
            </a:r>
          </a:p>
          <a:p>
            <a:pPr lvl="1">
              <a:buFont typeface="Arial" pitchFamily="34" charset="0"/>
              <a:buChar char="•"/>
            </a:pPr>
            <a:r>
              <a:rPr lang="en-US" sz="1100" b="1" dirty="0" smtClean="0"/>
              <a:t>@Test</a:t>
            </a:r>
            <a:r>
              <a:rPr lang="en-US" sz="1100" dirty="0" smtClean="0"/>
              <a:t> annotation specifies that method is the test method.</a:t>
            </a:r>
          </a:p>
          <a:p>
            <a:pPr lvl="1">
              <a:buFont typeface="Arial" pitchFamily="34" charset="0"/>
              <a:buChar char="•"/>
            </a:pPr>
            <a:r>
              <a:rPr lang="en-US" sz="1100" b="1" dirty="0" smtClean="0"/>
              <a:t>@Test(timeout=1000)</a:t>
            </a:r>
            <a:r>
              <a:rPr lang="en-US" sz="1100" dirty="0" smtClean="0"/>
              <a:t> annotation specifies that method will be failed if it takes longer than 1000 milliseconds (1 second).</a:t>
            </a:r>
          </a:p>
          <a:p>
            <a:pPr lvl="1">
              <a:buFont typeface="Arial" pitchFamily="34" charset="0"/>
              <a:buChar char="•"/>
            </a:pPr>
            <a:r>
              <a:rPr lang="en-US" sz="1100" b="1" dirty="0" smtClean="0"/>
              <a:t>@</a:t>
            </a:r>
            <a:r>
              <a:rPr lang="en-US" sz="1100" b="1" dirty="0" err="1" smtClean="0"/>
              <a:t>BeforeClass</a:t>
            </a:r>
            <a:r>
              <a:rPr lang="en-US" sz="1100" dirty="0" smtClean="0"/>
              <a:t> annotation specifies that method will be invoked only once, before starting all the tests.</a:t>
            </a:r>
          </a:p>
          <a:p>
            <a:pPr lvl="1">
              <a:buFont typeface="Arial" pitchFamily="34" charset="0"/>
              <a:buChar char="•"/>
            </a:pPr>
            <a:r>
              <a:rPr lang="en-US" sz="1100" b="1" dirty="0" smtClean="0"/>
              <a:t>@Before</a:t>
            </a:r>
            <a:r>
              <a:rPr lang="en-US" sz="1100" dirty="0" smtClean="0"/>
              <a:t> annotation specifies that method will be invoked before each test.</a:t>
            </a:r>
          </a:p>
          <a:p>
            <a:pPr lvl="1">
              <a:buFont typeface="Arial" pitchFamily="34" charset="0"/>
              <a:buChar char="•"/>
            </a:pPr>
            <a:r>
              <a:rPr lang="en-US" sz="1100" b="1" dirty="0" smtClean="0"/>
              <a:t>@After</a:t>
            </a:r>
            <a:r>
              <a:rPr lang="en-US" sz="1100" dirty="0" smtClean="0"/>
              <a:t> annotation specifies that method will be invoked after each test.</a:t>
            </a:r>
          </a:p>
          <a:p>
            <a:pPr lvl="1">
              <a:buFont typeface="Arial" pitchFamily="34" charset="0"/>
              <a:buChar char="•"/>
            </a:pPr>
            <a:r>
              <a:rPr lang="en-US" sz="1100" b="1" dirty="0" smtClean="0"/>
              <a:t>@</a:t>
            </a:r>
            <a:r>
              <a:rPr lang="en-US" sz="1100" b="1" dirty="0" err="1" smtClean="0"/>
              <a:t>AfterClass</a:t>
            </a:r>
            <a:r>
              <a:rPr lang="en-US" sz="1100" dirty="0" smtClean="0"/>
              <a:t> annotation specifies that method will be invoked only once, after finishing all the tests.</a:t>
            </a:r>
          </a:p>
          <a:p>
            <a:endParaRPr lang="en-US" sz="1100" dirty="0" smtClean="0"/>
          </a:p>
          <a:p>
            <a:r>
              <a:rPr lang="en-US" sz="1100" b="1" u="sng" dirty="0" err="1" smtClean="0"/>
              <a:t>Junit</a:t>
            </a:r>
            <a:r>
              <a:rPr lang="en-US" sz="1100" b="1" u="sng" dirty="0" smtClean="0"/>
              <a:t> </a:t>
            </a:r>
            <a:r>
              <a:rPr lang="en-US" sz="1100" b="1" u="sng" dirty="0" err="1" smtClean="0"/>
              <a:t>Assetts</a:t>
            </a:r>
            <a:endParaRPr lang="en-US" sz="1100" b="1" u="sng" dirty="0" smtClean="0"/>
          </a:p>
          <a:p>
            <a:endParaRPr lang="en-US" sz="1100" dirty="0" smtClean="0"/>
          </a:p>
          <a:p>
            <a:r>
              <a:rPr lang="en-US" sz="1100" dirty="0" smtClean="0"/>
              <a:t>Java assertion feature allows developer to put assert statements in Java source code to help unit testing and debugging. Assert keyword validates certain expressions. It replaces the if block effectively and throws an </a:t>
            </a:r>
            <a:r>
              <a:rPr lang="en-US" sz="1100" dirty="0" err="1" smtClean="0"/>
              <a:t>AssertionError</a:t>
            </a:r>
            <a:r>
              <a:rPr lang="en-US" sz="1100" dirty="0" smtClean="0"/>
              <a:t> on failure. </a:t>
            </a:r>
          </a:p>
          <a:p>
            <a:endParaRPr lang="en-US" sz="1100" dirty="0" smtClean="0"/>
          </a:p>
          <a:p>
            <a:r>
              <a:rPr lang="en-US" sz="1100" b="1" u="sng" dirty="0" smtClean="0"/>
              <a:t>Methods of Assert class</a:t>
            </a:r>
          </a:p>
          <a:p>
            <a:r>
              <a:rPr lang="en-US" sz="1100" dirty="0" smtClean="0"/>
              <a:t>The common methods of Assert class are as follows:</a:t>
            </a:r>
          </a:p>
          <a:p>
            <a:endParaRPr lang="en-US" sz="1100" b="1" dirty="0" smtClean="0"/>
          </a:p>
          <a:p>
            <a:pPr lvl="1">
              <a:buFont typeface="Arial" pitchFamily="34" charset="0"/>
              <a:buChar char="•"/>
            </a:pPr>
            <a:r>
              <a:rPr lang="en-US" sz="1100" b="1" dirty="0" smtClean="0"/>
              <a:t>void </a:t>
            </a:r>
            <a:r>
              <a:rPr lang="en-US" sz="1100" b="1" dirty="0" err="1" smtClean="0"/>
              <a:t>assertEquals</a:t>
            </a:r>
            <a:r>
              <a:rPr lang="en-US" sz="1100" b="1" dirty="0" smtClean="0"/>
              <a:t>(</a:t>
            </a:r>
            <a:r>
              <a:rPr lang="en-US" sz="1100" b="1" dirty="0" err="1" smtClean="0"/>
              <a:t>boolean</a:t>
            </a:r>
            <a:r>
              <a:rPr lang="en-US" sz="1100" b="1" dirty="0" smtClean="0"/>
              <a:t> </a:t>
            </a:r>
            <a:r>
              <a:rPr lang="en-US" sz="1100" b="1" dirty="0" err="1" smtClean="0"/>
              <a:t>expected,boolean</a:t>
            </a:r>
            <a:r>
              <a:rPr lang="en-US" sz="1100" b="1" dirty="0" smtClean="0"/>
              <a:t> actual)</a:t>
            </a:r>
            <a:r>
              <a:rPr lang="en-US" sz="1100" dirty="0" smtClean="0"/>
              <a:t>: checks that two primitives/objects are equal. It is overloaded.</a:t>
            </a:r>
          </a:p>
          <a:p>
            <a:pPr lvl="1">
              <a:buFont typeface="Arial" pitchFamily="34" charset="0"/>
              <a:buChar char="•"/>
            </a:pPr>
            <a:r>
              <a:rPr lang="en-US" sz="1100" b="1" dirty="0" smtClean="0"/>
              <a:t>void </a:t>
            </a:r>
            <a:r>
              <a:rPr lang="en-US" sz="1100" b="1" dirty="0" err="1" smtClean="0"/>
              <a:t>assertTrue</a:t>
            </a:r>
            <a:r>
              <a:rPr lang="en-US" sz="1100" b="1" dirty="0" smtClean="0"/>
              <a:t>(</a:t>
            </a:r>
            <a:r>
              <a:rPr lang="en-US" sz="1100" b="1" dirty="0" err="1" smtClean="0"/>
              <a:t>boolean</a:t>
            </a:r>
            <a:r>
              <a:rPr lang="en-US" sz="1100" b="1" dirty="0" smtClean="0"/>
              <a:t> condition)</a:t>
            </a:r>
            <a:r>
              <a:rPr lang="en-US" sz="1100" dirty="0" smtClean="0"/>
              <a:t>: checks that a condition is true.</a:t>
            </a:r>
          </a:p>
          <a:p>
            <a:pPr lvl="1">
              <a:buFont typeface="Arial" pitchFamily="34" charset="0"/>
              <a:buChar char="•"/>
            </a:pPr>
            <a:r>
              <a:rPr lang="en-US" sz="1100" b="1" dirty="0" smtClean="0"/>
              <a:t>void </a:t>
            </a:r>
            <a:r>
              <a:rPr lang="en-US" sz="1100" b="1" dirty="0" err="1" smtClean="0"/>
              <a:t>assertFalse</a:t>
            </a:r>
            <a:r>
              <a:rPr lang="en-US" sz="1100" b="1" dirty="0" smtClean="0"/>
              <a:t>(</a:t>
            </a:r>
            <a:r>
              <a:rPr lang="en-US" sz="1100" b="1" dirty="0" err="1" smtClean="0"/>
              <a:t>boolean</a:t>
            </a:r>
            <a:r>
              <a:rPr lang="en-US" sz="1100" b="1" dirty="0" smtClean="0"/>
              <a:t> condition)</a:t>
            </a:r>
            <a:r>
              <a:rPr lang="en-US" sz="1100" dirty="0" smtClean="0"/>
              <a:t>: checks that a condition is false.</a:t>
            </a:r>
          </a:p>
          <a:p>
            <a:pPr lvl="1">
              <a:buFont typeface="Arial" pitchFamily="34" charset="0"/>
              <a:buChar char="•"/>
            </a:pPr>
            <a:r>
              <a:rPr lang="en-US" sz="1100" b="1" dirty="0" smtClean="0"/>
              <a:t>void </a:t>
            </a:r>
            <a:r>
              <a:rPr lang="en-US" sz="1100" b="1" dirty="0" err="1" smtClean="0"/>
              <a:t>assertNull</a:t>
            </a:r>
            <a:r>
              <a:rPr lang="en-US" sz="1100" b="1" dirty="0" smtClean="0"/>
              <a:t>(Object </a:t>
            </a:r>
            <a:r>
              <a:rPr lang="en-US" sz="1100" b="1" dirty="0" err="1" smtClean="0"/>
              <a:t>obj</a:t>
            </a:r>
            <a:r>
              <a:rPr lang="en-US" sz="1100" b="1" dirty="0" smtClean="0"/>
              <a:t>)</a:t>
            </a:r>
            <a:r>
              <a:rPr lang="en-US" sz="1100" dirty="0" smtClean="0"/>
              <a:t>: checks that object is null.</a:t>
            </a:r>
          </a:p>
          <a:p>
            <a:pPr lvl="1">
              <a:buFont typeface="Arial" pitchFamily="34" charset="0"/>
              <a:buChar char="•"/>
            </a:pPr>
            <a:r>
              <a:rPr lang="en-US" sz="1100" b="1" dirty="0" smtClean="0"/>
              <a:t>void </a:t>
            </a:r>
            <a:r>
              <a:rPr lang="en-US" sz="1100" b="1" dirty="0" err="1" smtClean="0"/>
              <a:t>assertNotNull</a:t>
            </a:r>
            <a:r>
              <a:rPr lang="en-US" sz="1100" b="1" dirty="0" smtClean="0"/>
              <a:t>(Object </a:t>
            </a:r>
            <a:r>
              <a:rPr lang="en-US" sz="1100" b="1" dirty="0" err="1" smtClean="0"/>
              <a:t>obj</a:t>
            </a:r>
            <a:r>
              <a:rPr lang="en-US" sz="1100" b="1" dirty="0" smtClean="0"/>
              <a:t>)</a:t>
            </a:r>
            <a:r>
              <a:rPr lang="en-US" sz="1100" dirty="0" smtClean="0"/>
              <a:t>: checks that object is not null.</a:t>
            </a:r>
          </a:p>
          <a:p>
            <a:endParaRPr lang="en-US" sz="1100" dirty="0" smtClean="0"/>
          </a:p>
          <a:p>
            <a:endParaRPr lang="en-US" sz="1100" dirty="0" smtClean="0"/>
          </a:p>
          <a:p>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6.3-How </a:t>
            </a:r>
            <a:r>
              <a:rPr lang="en-US" sz="2500" b="1" kern="1200" dirty="0">
                <a:solidFill>
                  <a:schemeClr val="tx2"/>
                </a:solidFill>
                <a:latin typeface="+mj-lt"/>
                <a:ea typeface="+mj-ea"/>
                <a:cs typeface="+mj-cs"/>
              </a:rPr>
              <a:t>to run </a:t>
            </a:r>
            <a:r>
              <a:rPr lang="en-US" sz="2500" b="1" kern="1200" dirty="0" err="1">
                <a:solidFill>
                  <a:schemeClr val="tx2"/>
                </a:solidFill>
                <a:latin typeface="+mj-lt"/>
                <a:ea typeface="+mj-ea"/>
                <a:cs typeface="+mj-cs"/>
              </a:rPr>
              <a:t>Testsuits</a:t>
            </a:r>
            <a:r>
              <a:rPr lang="en-US" sz="2500" b="1" kern="1200" dirty="0">
                <a:solidFill>
                  <a:schemeClr val="tx2"/>
                </a:solidFill>
                <a:latin typeface="+mj-lt"/>
                <a:ea typeface="+mj-ea"/>
                <a:cs typeface="+mj-cs"/>
              </a:rPr>
              <a:t> in </a:t>
            </a:r>
            <a:r>
              <a:rPr lang="en-US" sz="2500" b="1" kern="1200" dirty="0" err="1" smtClean="0">
                <a:solidFill>
                  <a:schemeClr val="tx2"/>
                </a:solidFill>
                <a:latin typeface="+mj-lt"/>
                <a:ea typeface="+mj-ea"/>
                <a:cs typeface="+mj-cs"/>
              </a:rPr>
              <a:t>Junit</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2" name="Rectangle 11"/>
          <p:cNvSpPr/>
          <p:nvPr/>
        </p:nvSpPr>
        <p:spPr>
          <a:xfrm>
            <a:off x="152400" y="533400"/>
            <a:ext cx="8915400" cy="1277273"/>
          </a:xfrm>
          <a:prstGeom prst="rect">
            <a:avLst/>
          </a:prstGeom>
        </p:spPr>
        <p:txBody>
          <a:bodyPr wrap="square">
            <a:spAutoFit/>
          </a:bodyPr>
          <a:lstStyle/>
          <a:p>
            <a:r>
              <a:rPr lang="en-US" sz="1100" dirty="0" smtClean="0"/>
              <a:t>Using </a:t>
            </a:r>
            <a:r>
              <a:rPr lang="en-US" sz="1100" b="1" dirty="0" smtClean="0"/>
              <a:t>@</a:t>
            </a:r>
            <a:r>
              <a:rPr lang="en-US" sz="1100" b="1" dirty="0" err="1" smtClean="0"/>
              <a:t>RunWith</a:t>
            </a:r>
            <a:r>
              <a:rPr lang="en-US" sz="1100" b="1" dirty="0" smtClean="0"/>
              <a:t> and @</a:t>
            </a:r>
            <a:r>
              <a:rPr lang="en-US" sz="1100" b="1" dirty="0" err="1" smtClean="0"/>
              <a:t>SuiteClasses</a:t>
            </a:r>
            <a:r>
              <a:rPr lang="en-US" sz="1100" dirty="0" smtClean="0"/>
              <a:t> annotations we will execute all of them together as a </a:t>
            </a:r>
            <a:r>
              <a:rPr lang="en-US" sz="1100" dirty="0" err="1" smtClean="0"/>
              <a:t>TestSuite</a:t>
            </a:r>
            <a:r>
              <a:rPr lang="en-US" sz="1100" dirty="0" smtClean="0"/>
              <a:t>. Lets do it </a:t>
            </a:r>
            <a:r>
              <a:rPr lang="en-US" sz="1100" dirty="0" err="1" smtClean="0"/>
              <a:t>Juint</a:t>
            </a:r>
            <a:r>
              <a:rPr lang="en-US" sz="1100" dirty="0" smtClean="0"/>
              <a:t> Example:-</a:t>
            </a:r>
          </a:p>
          <a:p>
            <a:endParaRPr lang="en-US" sz="1100" dirty="0" smtClean="0"/>
          </a:p>
          <a:p>
            <a:pPr marL="228600" indent="-228600">
              <a:buFont typeface="+mj-lt"/>
              <a:buAutoNum type="arabicPeriod"/>
            </a:pPr>
            <a:r>
              <a:rPr lang="en-US" sz="1100" dirty="0" smtClean="0"/>
              <a:t>Create a new Package (e.g. </a:t>
            </a:r>
            <a:r>
              <a:rPr lang="en-US" sz="1100" dirty="0" err="1" smtClean="0"/>
              <a:t>com.selftechy.testsuite</a:t>
            </a:r>
            <a:r>
              <a:rPr lang="en-US" sz="1100" dirty="0" smtClean="0"/>
              <a:t>)</a:t>
            </a:r>
          </a:p>
          <a:p>
            <a:pPr marL="228600" indent="-228600">
              <a:buFont typeface="+mj-lt"/>
              <a:buAutoNum type="arabicPeriod"/>
            </a:pPr>
            <a:r>
              <a:rPr lang="en-US" sz="1100" dirty="0" smtClean="0"/>
              <a:t>Create three </a:t>
            </a:r>
            <a:r>
              <a:rPr lang="en-US" sz="1100" dirty="0" err="1" smtClean="0"/>
              <a:t>JUnit</a:t>
            </a:r>
            <a:r>
              <a:rPr lang="en-US" sz="1100" dirty="0" smtClean="0"/>
              <a:t> Test Cases in Eclipse under this package (First, Second, and Third)</a:t>
            </a:r>
          </a:p>
          <a:p>
            <a:pPr marL="228600" indent="-228600">
              <a:buFont typeface="+mj-lt"/>
              <a:buAutoNum type="arabicPeriod"/>
            </a:pPr>
            <a:r>
              <a:rPr lang="en-US" sz="1100" dirty="0" smtClean="0"/>
              <a:t>Create a fourth </a:t>
            </a:r>
            <a:r>
              <a:rPr lang="en-US" sz="1100" dirty="0" err="1" smtClean="0"/>
              <a:t>JUnit</a:t>
            </a:r>
            <a:r>
              <a:rPr lang="en-US" sz="1100" dirty="0" smtClean="0"/>
              <a:t> test case as </a:t>
            </a:r>
            <a:r>
              <a:rPr lang="en-US" sz="1100" dirty="0" err="1" smtClean="0"/>
              <a:t>RunTestSuite</a:t>
            </a:r>
            <a:endParaRPr lang="en-US" sz="1100" dirty="0" smtClean="0"/>
          </a:p>
          <a:p>
            <a:pPr marL="228600" indent="-228600">
              <a:buFont typeface="+mj-lt"/>
              <a:buAutoNum type="arabicPeriod"/>
            </a:pPr>
            <a:r>
              <a:rPr lang="en-US" sz="1100" dirty="0" smtClean="0"/>
              <a:t>Right Click on </a:t>
            </a:r>
            <a:r>
              <a:rPr lang="en-US" sz="1100" dirty="0" err="1" smtClean="0"/>
              <a:t>RunTestSuite</a:t>
            </a:r>
            <a:r>
              <a:rPr lang="en-US" sz="1100" dirty="0" smtClean="0"/>
              <a:t> –&gt; Run As –&gt; </a:t>
            </a:r>
            <a:r>
              <a:rPr lang="en-US" sz="1100" dirty="0" err="1" smtClean="0"/>
              <a:t>JUnit</a:t>
            </a:r>
            <a:r>
              <a:rPr lang="en-US" sz="1100" dirty="0" smtClean="0"/>
              <a:t> Test</a:t>
            </a:r>
          </a:p>
          <a:p>
            <a:pPr marL="228600" indent="-228600">
              <a:buFont typeface="+mj-lt"/>
              <a:buAutoNum type="arabicPeriod"/>
            </a:pPr>
            <a:r>
              <a:rPr lang="en-US" sz="1100" dirty="0" smtClean="0"/>
              <a:t>Console output should be as in the below picture</a:t>
            </a:r>
          </a:p>
        </p:txBody>
      </p:sp>
      <p:sp>
        <p:nvSpPr>
          <p:cNvPr id="7" name="Rectangle 6"/>
          <p:cNvSpPr/>
          <p:nvPr/>
        </p:nvSpPr>
        <p:spPr>
          <a:xfrm>
            <a:off x="228600" y="1828800"/>
            <a:ext cx="3048000" cy="1954381"/>
          </a:xfrm>
          <a:prstGeom prst="rect">
            <a:avLst/>
          </a:prstGeom>
        </p:spPr>
        <p:txBody>
          <a:bodyPr wrap="square">
            <a:spAutoFit/>
          </a:bodyPr>
          <a:lstStyle/>
          <a:p>
            <a:r>
              <a:rPr lang="en-US" sz="1100" b="1" u="sng" dirty="0" smtClean="0"/>
              <a:t>TC-1</a:t>
            </a:r>
          </a:p>
          <a:p>
            <a:r>
              <a:rPr lang="en-US" sz="1100" dirty="0" smtClean="0"/>
              <a:t>package </a:t>
            </a:r>
            <a:r>
              <a:rPr lang="en-US" sz="1100" dirty="0" err="1" smtClean="0"/>
              <a:t>com.selftechy.testsuite</a:t>
            </a:r>
            <a:r>
              <a:rPr lang="en-US" sz="1100" dirty="0" smtClean="0"/>
              <a:t>;</a:t>
            </a:r>
          </a:p>
          <a:p>
            <a:r>
              <a:rPr lang="en-US" sz="1100" dirty="0" smtClean="0"/>
              <a:t>import </a:t>
            </a:r>
            <a:r>
              <a:rPr lang="en-US" sz="1100" dirty="0" err="1" smtClean="0"/>
              <a:t>org.junit.Test</a:t>
            </a:r>
            <a:r>
              <a:rPr lang="en-US" sz="1100" dirty="0" smtClean="0"/>
              <a:t>;</a:t>
            </a:r>
          </a:p>
          <a:p>
            <a:r>
              <a:rPr lang="en-US" sz="1100" dirty="0" smtClean="0"/>
              <a:t>public class First </a:t>
            </a:r>
          </a:p>
          <a:p>
            <a:r>
              <a:rPr lang="en-US" sz="1100" dirty="0" smtClean="0"/>
              <a:t>{</a:t>
            </a:r>
          </a:p>
          <a:p>
            <a:r>
              <a:rPr lang="en-US" sz="1100" dirty="0" smtClean="0"/>
              <a:t>    @Test</a:t>
            </a:r>
          </a:p>
          <a:p>
            <a:r>
              <a:rPr lang="en-US" sz="1100" dirty="0" smtClean="0"/>
              <a:t>    public void </a:t>
            </a:r>
            <a:r>
              <a:rPr lang="en-US" sz="1100" dirty="0" err="1" smtClean="0"/>
              <a:t>testOne</a:t>
            </a:r>
            <a:r>
              <a:rPr lang="en-US" sz="1100" dirty="0" smtClean="0"/>
              <a:t>()</a:t>
            </a:r>
          </a:p>
          <a:p>
            <a:r>
              <a:rPr lang="en-US" sz="1100" dirty="0" smtClean="0"/>
              <a:t>	{</a:t>
            </a:r>
          </a:p>
          <a:p>
            <a:r>
              <a:rPr lang="en-US" sz="1100" dirty="0" smtClean="0"/>
              <a:t>        </a:t>
            </a:r>
            <a:r>
              <a:rPr lang="en-US" sz="1100" dirty="0" err="1" smtClean="0"/>
              <a:t>System.out.println</a:t>
            </a:r>
            <a:r>
              <a:rPr lang="en-US" sz="1100" dirty="0" smtClean="0"/>
              <a:t>("Executing first test");</a:t>
            </a:r>
          </a:p>
          <a:p>
            <a:r>
              <a:rPr lang="en-US" sz="1100" dirty="0" smtClean="0"/>
              <a:t>    }</a:t>
            </a:r>
          </a:p>
          <a:p>
            <a:r>
              <a:rPr lang="en-US" sz="1100" dirty="0" smtClean="0"/>
              <a:t>}</a:t>
            </a:r>
            <a:endParaRPr lang="en-US" sz="1100" dirty="0"/>
          </a:p>
        </p:txBody>
      </p:sp>
      <p:sp>
        <p:nvSpPr>
          <p:cNvPr id="8" name="Rectangle 7"/>
          <p:cNvSpPr/>
          <p:nvPr/>
        </p:nvSpPr>
        <p:spPr>
          <a:xfrm>
            <a:off x="3962400" y="1752600"/>
            <a:ext cx="4572000" cy="1954381"/>
          </a:xfrm>
          <a:prstGeom prst="rect">
            <a:avLst/>
          </a:prstGeom>
        </p:spPr>
        <p:txBody>
          <a:bodyPr>
            <a:spAutoFit/>
          </a:bodyPr>
          <a:lstStyle/>
          <a:p>
            <a:r>
              <a:rPr lang="en-US" sz="1100" b="1" u="sng" dirty="0" smtClean="0"/>
              <a:t>TC-2</a:t>
            </a:r>
          </a:p>
          <a:p>
            <a:r>
              <a:rPr lang="en-US" sz="1100" dirty="0" smtClean="0"/>
              <a:t>package </a:t>
            </a:r>
            <a:r>
              <a:rPr lang="en-US" sz="1100" dirty="0" err="1" smtClean="0"/>
              <a:t>com.selftechy.testsuite</a:t>
            </a:r>
            <a:r>
              <a:rPr lang="en-US" sz="1100" dirty="0" smtClean="0"/>
              <a:t>;</a:t>
            </a:r>
          </a:p>
          <a:p>
            <a:r>
              <a:rPr lang="en-US" sz="1100" dirty="0" smtClean="0"/>
              <a:t>import </a:t>
            </a:r>
            <a:r>
              <a:rPr lang="en-US" sz="1100" dirty="0" err="1" smtClean="0"/>
              <a:t>org.junit.Test</a:t>
            </a:r>
            <a:r>
              <a:rPr lang="en-US" sz="1100" dirty="0" smtClean="0"/>
              <a:t>;</a:t>
            </a:r>
          </a:p>
          <a:p>
            <a:r>
              <a:rPr lang="en-US" sz="1100" dirty="0" smtClean="0"/>
              <a:t>public class Second </a:t>
            </a:r>
          </a:p>
          <a:p>
            <a:r>
              <a:rPr lang="en-US" sz="1100" dirty="0" smtClean="0"/>
              <a:t>{</a:t>
            </a:r>
          </a:p>
          <a:p>
            <a:r>
              <a:rPr lang="en-US" sz="1100" dirty="0" smtClean="0"/>
              <a:t>    @Test</a:t>
            </a:r>
          </a:p>
          <a:p>
            <a:r>
              <a:rPr lang="en-US" sz="1100" dirty="0" smtClean="0"/>
              <a:t>    public void </a:t>
            </a:r>
            <a:r>
              <a:rPr lang="en-US" sz="1100" dirty="0" err="1" smtClean="0"/>
              <a:t>testTwo</a:t>
            </a:r>
            <a:r>
              <a:rPr lang="en-US" sz="1100" dirty="0" smtClean="0"/>
              <a:t>()</a:t>
            </a:r>
          </a:p>
          <a:p>
            <a:r>
              <a:rPr lang="en-US" sz="1100" dirty="0" smtClean="0"/>
              <a:t>	{</a:t>
            </a:r>
          </a:p>
          <a:p>
            <a:r>
              <a:rPr lang="en-US" sz="1100" dirty="0" smtClean="0"/>
              <a:t>        </a:t>
            </a:r>
            <a:r>
              <a:rPr lang="en-US" sz="1100" dirty="0" err="1" smtClean="0"/>
              <a:t>System.out.println</a:t>
            </a:r>
            <a:r>
              <a:rPr lang="en-US" sz="1100" dirty="0" smtClean="0"/>
              <a:t>("Executing second test");</a:t>
            </a:r>
          </a:p>
          <a:p>
            <a:r>
              <a:rPr lang="en-US" sz="1100" dirty="0" smtClean="0"/>
              <a:t>    }</a:t>
            </a:r>
          </a:p>
          <a:p>
            <a:r>
              <a:rPr lang="en-US" sz="1100" dirty="0" smtClean="0"/>
              <a:t>}</a:t>
            </a:r>
            <a:endParaRPr lang="en-US" sz="1100" dirty="0"/>
          </a:p>
        </p:txBody>
      </p:sp>
      <p:sp>
        <p:nvSpPr>
          <p:cNvPr id="9" name="Rectangle 8"/>
          <p:cNvSpPr/>
          <p:nvPr/>
        </p:nvSpPr>
        <p:spPr>
          <a:xfrm>
            <a:off x="152400" y="4038600"/>
            <a:ext cx="2971800" cy="2123658"/>
          </a:xfrm>
          <a:prstGeom prst="rect">
            <a:avLst/>
          </a:prstGeom>
        </p:spPr>
        <p:txBody>
          <a:bodyPr wrap="square">
            <a:spAutoFit/>
          </a:bodyPr>
          <a:lstStyle/>
          <a:p>
            <a:r>
              <a:rPr lang="en-US" sz="1100" dirty="0" smtClean="0"/>
              <a:t>TC-3</a:t>
            </a:r>
          </a:p>
          <a:p>
            <a:r>
              <a:rPr lang="en-US" sz="1100" dirty="0" smtClean="0"/>
              <a:t>package </a:t>
            </a:r>
            <a:r>
              <a:rPr lang="en-US" sz="1100" dirty="0" err="1" smtClean="0"/>
              <a:t>com.selftechy.testsuite</a:t>
            </a:r>
            <a:r>
              <a:rPr lang="en-US" sz="1100" dirty="0" smtClean="0"/>
              <a:t>;</a:t>
            </a:r>
          </a:p>
          <a:p>
            <a:r>
              <a:rPr lang="en-US" sz="1100" dirty="0" smtClean="0"/>
              <a:t>import </a:t>
            </a:r>
            <a:r>
              <a:rPr lang="en-US" sz="1100" dirty="0" err="1" smtClean="0"/>
              <a:t>org.junit.Test</a:t>
            </a:r>
            <a:r>
              <a:rPr lang="en-US" sz="1100" dirty="0" smtClean="0"/>
              <a:t>;</a:t>
            </a:r>
          </a:p>
          <a:p>
            <a:r>
              <a:rPr lang="en-US" sz="1100" dirty="0" smtClean="0"/>
              <a:t>public class Third </a:t>
            </a:r>
          </a:p>
          <a:p>
            <a:r>
              <a:rPr lang="en-US" sz="1100" dirty="0" smtClean="0"/>
              <a:t>{</a:t>
            </a:r>
          </a:p>
          <a:p>
            <a:r>
              <a:rPr lang="en-US" sz="1100" dirty="0" smtClean="0"/>
              <a:t>    @Test</a:t>
            </a:r>
          </a:p>
          <a:p>
            <a:r>
              <a:rPr lang="en-US" sz="1100" dirty="0" smtClean="0"/>
              <a:t>    public void </a:t>
            </a:r>
            <a:r>
              <a:rPr lang="en-US" sz="1100" dirty="0" err="1" smtClean="0"/>
              <a:t>testThree</a:t>
            </a:r>
            <a:r>
              <a:rPr lang="en-US" sz="1100" dirty="0" smtClean="0"/>
              <a:t>()</a:t>
            </a:r>
          </a:p>
          <a:p>
            <a:r>
              <a:rPr lang="en-US" sz="1100" dirty="0" smtClean="0"/>
              <a:t>	{</a:t>
            </a:r>
          </a:p>
          <a:p>
            <a:r>
              <a:rPr lang="en-US" sz="1100" dirty="0" smtClean="0"/>
              <a:t>        </a:t>
            </a:r>
            <a:r>
              <a:rPr lang="en-US" sz="1100" dirty="0" err="1" smtClean="0"/>
              <a:t>System.out.println</a:t>
            </a:r>
            <a:r>
              <a:rPr lang="en-US" sz="1100" dirty="0" smtClean="0"/>
              <a:t>("Executing third test");</a:t>
            </a:r>
          </a:p>
          <a:p>
            <a:r>
              <a:rPr lang="en-US" sz="1100" dirty="0" smtClean="0"/>
              <a:t>    }</a:t>
            </a:r>
          </a:p>
          <a:p>
            <a:r>
              <a:rPr lang="en-US" sz="1100" dirty="0" smtClean="0"/>
              <a:t>}</a:t>
            </a:r>
            <a:endParaRPr lang="en-US" sz="1100" dirty="0"/>
          </a:p>
        </p:txBody>
      </p:sp>
      <p:sp>
        <p:nvSpPr>
          <p:cNvPr id="10" name="Rectangle 9"/>
          <p:cNvSpPr/>
          <p:nvPr/>
        </p:nvSpPr>
        <p:spPr>
          <a:xfrm>
            <a:off x="3505200" y="4343400"/>
            <a:ext cx="4114800" cy="1954381"/>
          </a:xfrm>
          <a:prstGeom prst="rect">
            <a:avLst/>
          </a:prstGeom>
        </p:spPr>
        <p:txBody>
          <a:bodyPr wrap="square">
            <a:spAutoFit/>
          </a:bodyPr>
          <a:lstStyle/>
          <a:p>
            <a:r>
              <a:rPr lang="en-US" sz="1100" b="1" u="sng" dirty="0" err="1" smtClean="0"/>
              <a:t>TestSuite</a:t>
            </a:r>
            <a:endParaRPr lang="en-US" sz="1100" b="1" u="sng" dirty="0" smtClean="0"/>
          </a:p>
          <a:p>
            <a:r>
              <a:rPr lang="en-US" sz="1100" dirty="0" smtClean="0"/>
              <a:t>package </a:t>
            </a:r>
            <a:r>
              <a:rPr lang="en-US" sz="1100" dirty="0" err="1" smtClean="0"/>
              <a:t>com.selftechy.testsuite</a:t>
            </a:r>
            <a:r>
              <a:rPr lang="en-US" sz="1100" dirty="0" smtClean="0"/>
              <a:t>;</a:t>
            </a:r>
          </a:p>
          <a:p>
            <a:r>
              <a:rPr lang="en-US" sz="1100" dirty="0" smtClean="0"/>
              <a:t>import </a:t>
            </a:r>
            <a:r>
              <a:rPr lang="en-US" sz="1100" dirty="0" err="1" smtClean="0"/>
              <a:t>org.junit.runner.RunWith</a:t>
            </a:r>
            <a:r>
              <a:rPr lang="en-US" sz="1100" dirty="0" smtClean="0"/>
              <a:t>;</a:t>
            </a:r>
          </a:p>
          <a:p>
            <a:r>
              <a:rPr lang="en-US" sz="1100" dirty="0" smtClean="0"/>
              <a:t>import </a:t>
            </a:r>
            <a:r>
              <a:rPr lang="en-US" sz="1100" dirty="0" err="1" smtClean="0"/>
              <a:t>org.junit.runners.Suite</a:t>
            </a:r>
            <a:r>
              <a:rPr lang="en-US" sz="1100" dirty="0" smtClean="0"/>
              <a:t>;</a:t>
            </a:r>
          </a:p>
          <a:p>
            <a:r>
              <a:rPr lang="en-US" sz="1100" dirty="0" smtClean="0"/>
              <a:t>import </a:t>
            </a:r>
            <a:r>
              <a:rPr lang="en-US" sz="1100" dirty="0" err="1" smtClean="0"/>
              <a:t>org.junit.runners.Suite.SuiteClasses</a:t>
            </a:r>
            <a:r>
              <a:rPr lang="en-US" sz="1100" dirty="0" smtClean="0"/>
              <a:t>;</a:t>
            </a:r>
          </a:p>
          <a:p>
            <a:r>
              <a:rPr lang="en-US" sz="1100" dirty="0" smtClean="0"/>
              <a:t>{</a:t>
            </a:r>
          </a:p>
          <a:p>
            <a:r>
              <a:rPr lang="en-US" sz="1100" dirty="0" smtClean="0"/>
              <a:t>@</a:t>
            </a:r>
            <a:r>
              <a:rPr lang="en-US" sz="1100" dirty="0" err="1" smtClean="0"/>
              <a:t>RunWith</a:t>
            </a:r>
            <a:r>
              <a:rPr lang="en-US" sz="1100" dirty="0" smtClean="0"/>
              <a:t>(</a:t>
            </a:r>
            <a:r>
              <a:rPr lang="en-US" sz="1100" dirty="0" err="1" smtClean="0"/>
              <a:t>Suite.class</a:t>
            </a:r>
            <a:r>
              <a:rPr lang="en-US" sz="1100" dirty="0" smtClean="0"/>
              <a:t>)</a:t>
            </a:r>
          </a:p>
          <a:p>
            <a:r>
              <a:rPr lang="en-US" sz="1100" dirty="0" smtClean="0"/>
              <a:t>@</a:t>
            </a:r>
            <a:r>
              <a:rPr lang="en-US" sz="1100" dirty="0" err="1" smtClean="0"/>
              <a:t>SuiteClasses</a:t>
            </a:r>
            <a:r>
              <a:rPr lang="en-US" sz="1100" dirty="0" smtClean="0"/>
              <a:t>({</a:t>
            </a:r>
            <a:r>
              <a:rPr lang="en-US" sz="1100" dirty="0" err="1" smtClean="0"/>
              <a:t>First.class,Second.class,Third.class</a:t>
            </a:r>
            <a:r>
              <a:rPr lang="en-US" sz="1100" dirty="0" smtClean="0"/>
              <a:t>})</a:t>
            </a:r>
          </a:p>
          <a:p>
            <a:r>
              <a:rPr lang="en-US" sz="1100" dirty="0" smtClean="0"/>
              <a:t>public class </a:t>
            </a:r>
            <a:r>
              <a:rPr lang="en-US" sz="1100" dirty="0" err="1" smtClean="0"/>
              <a:t>RunTestSuite</a:t>
            </a:r>
            <a:r>
              <a:rPr lang="en-US" sz="1100" dirty="0" smtClean="0"/>
              <a:t> </a:t>
            </a:r>
          </a:p>
          <a:p>
            <a:r>
              <a:rPr lang="en-US" sz="1100" dirty="0" smtClean="0"/>
              <a:t>{</a:t>
            </a:r>
          </a:p>
          <a:p>
            <a:r>
              <a:rPr lang="en-US" sz="1100" dirty="0" smtClean="0"/>
              <a:t>}</a:t>
            </a:r>
            <a:endParaRPr lang="en-US" sz="11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6.4-Writing </a:t>
            </a:r>
            <a:r>
              <a:rPr lang="en-US" sz="2500" b="1" kern="1200" dirty="0">
                <a:solidFill>
                  <a:schemeClr val="tx2"/>
                </a:solidFill>
                <a:latin typeface="+mj-lt"/>
                <a:ea typeface="+mj-ea"/>
                <a:cs typeface="+mj-cs"/>
              </a:rPr>
              <a:t>Selenium tests from scratch using </a:t>
            </a:r>
            <a:r>
              <a:rPr lang="en-US" sz="2500" b="1" kern="1200" dirty="0" err="1">
                <a:solidFill>
                  <a:schemeClr val="tx2"/>
                </a:solidFill>
                <a:latin typeface="+mj-lt"/>
                <a:ea typeface="+mj-ea"/>
                <a:cs typeface="+mj-cs"/>
              </a:rPr>
              <a:t>Junit</a:t>
            </a:r>
            <a:r>
              <a:rPr lang="en-US" sz="2500" b="1" kern="1200" dirty="0">
                <a:solidFill>
                  <a:schemeClr val="tx2"/>
                </a:solidFill>
                <a:latin typeface="+mj-lt"/>
                <a:ea typeface="+mj-ea"/>
                <a:cs typeface="+mj-cs"/>
              </a:rPr>
              <a:t> </a:t>
            </a:r>
            <a:r>
              <a:rPr lang="en-US" sz="2500" b="1" kern="1200" dirty="0" smtClean="0">
                <a:solidFill>
                  <a:schemeClr val="tx2"/>
                </a:solidFill>
                <a:latin typeface="+mj-lt"/>
                <a:ea typeface="+mj-ea"/>
                <a:cs typeface="+mj-cs"/>
              </a:rPr>
              <a:t>Framework</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2" name="Rectangle 11"/>
          <p:cNvSpPr/>
          <p:nvPr/>
        </p:nvSpPr>
        <p:spPr>
          <a:xfrm>
            <a:off x="152400" y="533400"/>
            <a:ext cx="4648200" cy="5509200"/>
          </a:xfrm>
          <a:prstGeom prst="rect">
            <a:avLst/>
          </a:prstGeom>
        </p:spPr>
        <p:txBody>
          <a:bodyPr wrap="square">
            <a:spAutoFit/>
          </a:bodyPr>
          <a:lstStyle/>
          <a:p>
            <a:r>
              <a:rPr lang="en-US" sz="1100" b="1" u="sng" dirty="0" err="1" smtClean="0"/>
              <a:t>JUnit</a:t>
            </a:r>
            <a:r>
              <a:rPr lang="en-US" sz="1100" b="1" u="sng" dirty="0" smtClean="0"/>
              <a:t> Selenium Test case</a:t>
            </a:r>
          </a:p>
          <a:p>
            <a:r>
              <a:rPr lang="en-US" sz="1100" dirty="0" smtClean="0"/>
              <a:t>import </a:t>
            </a:r>
            <a:r>
              <a:rPr lang="en-US" sz="1100" dirty="0" err="1" smtClean="0"/>
              <a:t>junit.framework.TestCase</a:t>
            </a:r>
            <a:r>
              <a:rPr lang="en-US" sz="1100" dirty="0" smtClean="0"/>
              <a:t>;</a:t>
            </a:r>
          </a:p>
          <a:p>
            <a:r>
              <a:rPr lang="en-US" sz="1100" dirty="0" smtClean="0"/>
              <a:t>import </a:t>
            </a:r>
            <a:r>
              <a:rPr lang="en-US" sz="1100" dirty="0" err="1" smtClean="0"/>
              <a:t>org.openqa.selenium</a:t>
            </a:r>
            <a:r>
              <a:rPr lang="en-US" sz="1100" dirty="0" smtClean="0"/>
              <a:t>.*;</a:t>
            </a:r>
          </a:p>
          <a:p>
            <a:r>
              <a:rPr lang="en-US" sz="1100" dirty="0" smtClean="0"/>
              <a:t>import </a:t>
            </a:r>
            <a:r>
              <a:rPr lang="en-US" sz="1100" dirty="0" err="1" smtClean="0"/>
              <a:t>org.openqa.selenium.remote</a:t>
            </a:r>
            <a:r>
              <a:rPr lang="en-US" sz="1100" dirty="0" smtClean="0"/>
              <a:t>.*;</a:t>
            </a:r>
          </a:p>
          <a:p>
            <a:r>
              <a:rPr lang="en-US" sz="1100" dirty="0" smtClean="0"/>
              <a:t>import </a:t>
            </a:r>
            <a:r>
              <a:rPr lang="en-US" sz="1100" dirty="0" err="1" smtClean="0"/>
              <a:t>java.net.URL</a:t>
            </a:r>
            <a:r>
              <a:rPr lang="en-US" sz="1100" dirty="0" smtClean="0"/>
              <a:t>;</a:t>
            </a:r>
          </a:p>
          <a:p>
            <a:r>
              <a:rPr lang="en-US" sz="1100" dirty="0" smtClean="0"/>
              <a:t>import </a:t>
            </a:r>
            <a:r>
              <a:rPr lang="en-US" sz="1100" dirty="0" err="1" smtClean="0"/>
              <a:t>java.util.concurrent.TimeUnit</a:t>
            </a:r>
            <a:r>
              <a:rPr lang="en-US" sz="1100" dirty="0" smtClean="0"/>
              <a:t>;</a:t>
            </a:r>
          </a:p>
          <a:p>
            <a:endParaRPr lang="en-US" sz="1100" dirty="0" smtClean="0"/>
          </a:p>
          <a:p>
            <a:r>
              <a:rPr lang="en-US" sz="1100" dirty="0" smtClean="0"/>
              <a:t>public class </a:t>
            </a:r>
            <a:r>
              <a:rPr lang="en-US" sz="1100" dirty="0" err="1" smtClean="0"/>
              <a:t>SimpleTest</a:t>
            </a:r>
            <a:r>
              <a:rPr lang="en-US" sz="1100" dirty="0" smtClean="0"/>
              <a:t> extends </a:t>
            </a:r>
            <a:r>
              <a:rPr lang="en-US" sz="1100" dirty="0" err="1" smtClean="0"/>
              <a:t>TestCase</a:t>
            </a:r>
            <a:r>
              <a:rPr lang="en-US" sz="1100" dirty="0" smtClean="0"/>
              <a:t> </a:t>
            </a:r>
          </a:p>
          <a:p>
            <a:r>
              <a:rPr lang="en-US" sz="1100" dirty="0" smtClean="0"/>
              <a:t>{</a:t>
            </a:r>
          </a:p>
          <a:p>
            <a:r>
              <a:rPr lang="en-US" sz="1100" dirty="0" smtClean="0"/>
              <a:t>    private </a:t>
            </a:r>
            <a:r>
              <a:rPr lang="en-US" sz="1100" dirty="0" err="1" smtClean="0"/>
              <a:t>WebDriver</a:t>
            </a:r>
            <a:r>
              <a:rPr lang="en-US" sz="1100" dirty="0" smtClean="0"/>
              <a:t> driver;</a:t>
            </a:r>
          </a:p>
          <a:p>
            <a:r>
              <a:rPr lang="en-US" sz="1100" dirty="0" smtClean="0"/>
              <a:t>    @Before</a:t>
            </a:r>
          </a:p>
          <a:p>
            <a:r>
              <a:rPr lang="en-US" sz="1100" dirty="0" smtClean="0"/>
              <a:t>   public void </a:t>
            </a:r>
            <a:r>
              <a:rPr lang="en-US" sz="1100" dirty="0" err="1" smtClean="0"/>
              <a:t>setUp</a:t>
            </a:r>
            <a:r>
              <a:rPr lang="en-US" sz="1100" dirty="0" smtClean="0"/>
              <a:t>() throws Exception </a:t>
            </a:r>
          </a:p>
          <a:p>
            <a:r>
              <a:rPr lang="en-US" sz="1100" dirty="0" smtClean="0"/>
              <a:t>   {</a:t>
            </a:r>
          </a:p>
          <a:p>
            <a:r>
              <a:rPr lang="en-US" sz="1100" dirty="0" smtClean="0"/>
              <a:t>      driver = new </a:t>
            </a:r>
            <a:r>
              <a:rPr lang="en-US" sz="1100" dirty="0" err="1" smtClean="0"/>
              <a:t>FirefoxDriver</a:t>
            </a:r>
            <a:r>
              <a:rPr lang="en-US" sz="1100" dirty="0" smtClean="0"/>
              <a:t>();</a:t>
            </a:r>
          </a:p>
          <a:p>
            <a:r>
              <a:rPr lang="en-US" sz="1100" dirty="0" smtClean="0"/>
              <a:t>      </a:t>
            </a:r>
            <a:r>
              <a:rPr lang="en-US" sz="1100" dirty="0" err="1" smtClean="0"/>
              <a:t>driver.manage</a:t>
            </a:r>
            <a:r>
              <a:rPr lang="en-US" sz="1100" dirty="0" smtClean="0"/>
              <a:t>().timeouts().</a:t>
            </a:r>
            <a:r>
              <a:rPr lang="en-US" sz="1100" dirty="0" err="1" smtClean="0"/>
              <a:t>implicitlyWait</a:t>
            </a:r>
            <a:r>
              <a:rPr lang="en-US" sz="1100" dirty="0" smtClean="0"/>
              <a:t>(10, </a:t>
            </a:r>
            <a:r>
              <a:rPr lang="en-US" sz="1100" dirty="0" err="1" smtClean="0"/>
              <a:t>TimeUnit.SECONDS</a:t>
            </a:r>
            <a:r>
              <a:rPr lang="en-US" sz="1100" dirty="0" smtClean="0"/>
              <a:t>);</a:t>
            </a:r>
          </a:p>
          <a:p>
            <a:r>
              <a:rPr lang="en-US" sz="1100" dirty="0" smtClean="0"/>
              <a:t>   } </a:t>
            </a:r>
          </a:p>
          <a:p>
            <a:endParaRPr lang="en-US" sz="1100" dirty="0" smtClean="0"/>
          </a:p>
          <a:p>
            <a:r>
              <a:rPr lang="en-US" sz="1100" dirty="0" smtClean="0"/>
              <a:t>   @Test</a:t>
            </a:r>
          </a:p>
          <a:p>
            <a:r>
              <a:rPr lang="en-US" sz="1100" dirty="0" smtClean="0"/>
              <a:t>   public void </a:t>
            </a:r>
            <a:r>
              <a:rPr lang="en-US" sz="1100" dirty="0" err="1" smtClean="0"/>
              <a:t>testSimple</a:t>
            </a:r>
            <a:r>
              <a:rPr lang="en-US" sz="1100" dirty="0" smtClean="0"/>
              <a:t>() throws Exception </a:t>
            </a:r>
          </a:p>
          <a:p>
            <a:r>
              <a:rPr lang="en-US" sz="1100" dirty="0" smtClean="0"/>
              <a:t>   {</a:t>
            </a:r>
          </a:p>
          <a:p>
            <a:r>
              <a:rPr lang="en-US" sz="1100" dirty="0" smtClean="0"/>
              <a:t>        </a:t>
            </a:r>
            <a:r>
              <a:rPr lang="en-US" sz="1100" dirty="0" err="1" smtClean="0"/>
              <a:t>this.driver.get</a:t>
            </a:r>
            <a:r>
              <a:rPr lang="en-US" sz="1100" dirty="0" smtClean="0"/>
              <a:t>("http://www.google.com");</a:t>
            </a:r>
          </a:p>
          <a:p>
            <a:r>
              <a:rPr lang="en-US" sz="1100" dirty="0" smtClean="0"/>
              <a:t>        </a:t>
            </a:r>
            <a:r>
              <a:rPr lang="en-US" sz="1100" dirty="0" err="1" smtClean="0"/>
              <a:t>assertEquals</a:t>
            </a:r>
            <a:r>
              <a:rPr lang="en-US" sz="1100" dirty="0" smtClean="0"/>
              <a:t>("Google", </a:t>
            </a:r>
            <a:r>
              <a:rPr lang="en-US" sz="1100" dirty="0" err="1" smtClean="0"/>
              <a:t>this.driver.getTitle</a:t>
            </a:r>
            <a:r>
              <a:rPr lang="en-US" sz="1100" dirty="0" smtClean="0"/>
              <a:t>());</a:t>
            </a:r>
          </a:p>
          <a:p>
            <a:r>
              <a:rPr lang="en-US" sz="1100" dirty="0" smtClean="0"/>
              <a:t>    }</a:t>
            </a:r>
          </a:p>
          <a:p>
            <a:r>
              <a:rPr lang="en-US" sz="1100" dirty="0" smtClean="0"/>
              <a:t>    @After</a:t>
            </a:r>
          </a:p>
          <a:p>
            <a:r>
              <a:rPr lang="en-US" sz="1100" dirty="0" smtClean="0"/>
              <a:t>    public void </a:t>
            </a:r>
            <a:r>
              <a:rPr lang="en-US" sz="1100" dirty="0" err="1" smtClean="0"/>
              <a:t>tearDown</a:t>
            </a:r>
            <a:r>
              <a:rPr lang="en-US" sz="1100" dirty="0" smtClean="0"/>
              <a:t>() throws Exception </a:t>
            </a:r>
          </a:p>
          <a:p>
            <a:r>
              <a:rPr lang="en-US" sz="1100" dirty="0" smtClean="0"/>
              <a:t>     {</a:t>
            </a:r>
          </a:p>
          <a:p>
            <a:r>
              <a:rPr lang="en-US" sz="1100" dirty="0" smtClean="0"/>
              <a:t>        </a:t>
            </a:r>
            <a:r>
              <a:rPr lang="en-US" sz="1100" dirty="0" err="1" smtClean="0"/>
              <a:t>this.driver.quit</a:t>
            </a:r>
            <a:r>
              <a:rPr lang="en-US" sz="1100" dirty="0" smtClean="0"/>
              <a:t>();</a:t>
            </a:r>
          </a:p>
          <a:p>
            <a:r>
              <a:rPr lang="en-US" sz="1100" dirty="0" smtClean="0"/>
              <a:t>     }</a:t>
            </a:r>
          </a:p>
          <a:p>
            <a:r>
              <a:rPr lang="en-US" sz="1100" dirty="0" smtClean="0"/>
              <a:t>}</a:t>
            </a:r>
          </a:p>
          <a:p>
            <a:endParaRPr lang="en-US" sz="1100" dirty="0" smtClean="0"/>
          </a:p>
          <a:p>
            <a:endParaRPr lang="en-US" sz="1100" dirty="0" smtClean="0"/>
          </a:p>
          <a:p>
            <a:endParaRPr lang="en-US" sz="1100" dirty="0" smtClean="0"/>
          </a:p>
        </p:txBody>
      </p:sp>
      <p:sp>
        <p:nvSpPr>
          <p:cNvPr id="6" name="Rectangle 5"/>
          <p:cNvSpPr/>
          <p:nvPr/>
        </p:nvSpPr>
        <p:spPr>
          <a:xfrm>
            <a:off x="4876800" y="533400"/>
            <a:ext cx="3886200" cy="1954381"/>
          </a:xfrm>
          <a:prstGeom prst="rect">
            <a:avLst/>
          </a:prstGeom>
        </p:spPr>
        <p:txBody>
          <a:bodyPr wrap="square">
            <a:spAutoFit/>
          </a:bodyPr>
          <a:lstStyle/>
          <a:p>
            <a:r>
              <a:rPr lang="en-US" sz="1100" b="1" dirty="0" smtClean="0"/>
              <a:t>1-Before Class Annotation</a:t>
            </a:r>
            <a:r>
              <a:rPr lang="en-US" sz="1100" dirty="0" smtClean="0"/>
              <a:t>-Annotation before class will tell </a:t>
            </a:r>
            <a:r>
              <a:rPr lang="en-US" sz="1100" dirty="0" err="1" smtClean="0"/>
              <a:t>Junit</a:t>
            </a:r>
            <a:r>
              <a:rPr lang="en-US" sz="1100" dirty="0" smtClean="0"/>
              <a:t> to run this piece of code before starting any test. So Set-up Method will execute.</a:t>
            </a:r>
          </a:p>
          <a:p>
            <a:endParaRPr lang="en-US" sz="1100" dirty="0" smtClean="0"/>
          </a:p>
          <a:p>
            <a:r>
              <a:rPr lang="en-US" sz="1100" b="1" dirty="0" smtClean="0"/>
              <a:t>2-Test Method - </a:t>
            </a:r>
            <a:r>
              <a:rPr lang="en-US" sz="1100" dirty="0" smtClean="0"/>
              <a:t>This annotation </a:t>
            </a:r>
            <a:r>
              <a:rPr lang="en-US" sz="1100" dirty="0" err="1" smtClean="0"/>
              <a:t>excutes</a:t>
            </a:r>
            <a:r>
              <a:rPr lang="en-US" sz="1100" dirty="0" smtClean="0"/>
              <a:t> after before class.</a:t>
            </a:r>
          </a:p>
          <a:p>
            <a:endParaRPr lang="en-US" sz="1100" dirty="0" smtClean="0"/>
          </a:p>
          <a:p>
            <a:r>
              <a:rPr lang="en-US" sz="1100" b="1" dirty="0" smtClean="0"/>
              <a:t>3-After Class-</a:t>
            </a:r>
            <a:r>
              <a:rPr lang="en-US" sz="1100" dirty="0" smtClean="0"/>
              <a:t>This is to tell </a:t>
            </a:r>
            <a:r>
              <a:rPr lang="en-US" sz="1100" dirty="0" err="1" smtClean="0"/>
              <a:t>Junit</a:t>
            </a:r>
            <a:r>
              <a:rPr lang="en-US" sz="1100" dirty="0" smtClean="0"/>
              <a:t> engine that execute this piece of code once all the test has been executed. This will finally close the browser down, as after this no test would be needed any browser to execute any steps. </a:t>
            </a:r>
          </a:p>
          <a:p>
            <a:endParaRPr lang="en-US" sz="1100" dirty="0"/>
          </a:p>
        </p:txBody>
      </p:sp>
      <p:sp>
        <p:nvSpPr>
          <p:cNvPr id="7" name="Rectangle 6"/>
          <p:cNvSpPr/>
          <p:nvPr/>
        </p:nvSpPr>
        <p:spPr>
          <a:xfrm>
            <a:off x="3810000" y="3581400"/>
            <a:ext cx="5029200" cy="3016210"/>
          </a:xfrm>
          <a:prstGeom prst="rect">
            <a:avLst/>
          </a:prstGeom>
        </p:spPr>
        <p:txBody>
          <a:bodyPr wrap="square">
            <a:spAutoFit/>
          </a:bodyPr>
          <a:lstStyle/>
          <a:p>
            <a:r>
              <a:rPr lang="en-US" sz="1000" b="1" u="sng" dirty="0" smtClean="0"/>
              <a:t>Difference between @Before and @</a:t>
            </a:r>
            <a:r>
              <a:rPr lang="en-US" sz="1000" b="1" u="sng" dirty="0" err="1" smtClean="0"/>
              <a:t>BeforeClass</a:t>
            </a:r>
            <a:r>
              <a:rPr lang="en-US" sz="1000" b="1" u="sng" dirty="0" smtClean="0"/>
              <a:t> annotations</a:t>
            </a:r>
          </a:p>
          <a:p>
            <a:r>
              <a:rPr lang="en-US" sz="1000" b="1" u="sng" dirty="0" smtClean="0"/>
              <a:t>@Before</a:t>
            </a:r>
          </a:p>
          <a:p>
            <a:r>
              <a:rPr lang="en-US" sz="1000" dirty="0" smtClean="0"/>
              <a:t>Test method marked with @Before annotation will be executed before the each @Test method. Means if there are 5 @Test methods in your class then @Before software test method will be executed 5 times.</a:t>
            </a:r>
          </a:p>
          <a:p>
            <a:endParaRPr lang="en-US" sz="1000" b="1" u="sng" dirty="0" smtClean="0"/>
          </a:p>
          <a:p>
            <a:r>
              <a:rPr lang="en-US" sz="1000" b="1" u="sng" dirty="0" smtClean="0"/>
              <a:t>@</a:t>
            </a:r>
            <a:r>
              <a:rPr lang="en-US" sz="1000" b="1" u="sng" dirty="0" err="1" smtClean="0"/>
              <a:t>BeforeClass</a:t>
            </a:r>
            <a:endParaRPr lang="en-US" sz="1000" b="1" u="sng" dirty="0" smtClean="0"/>
          </a:p>
          <a:p>
            <a:r>
              <a:rPr lang="en-US" sz="1000" dirty="0" smtClean="0"/>
              <a:t>Test method marked with @</a:t>
            </a:r>
            <a:r>
              <a:rPr lang="en-US" sz="1000" dirty="0" err="1" smtClean="0"/>
              <a:t>BeforeClass</a:t>
            </a:r>
            <a:r>
              <a:rPr lang="en-US" sz="1000" dirty="0" smtClean="0"/>
              <a:t> annotation will be executed just before the class. Means @</a:t>
            </a:r>
            <a:r>
              <a:rPr lang="en-US" sz="1000" dirty="0" err="1" smtClean="0"/>
              <a:t>BeforeClass</a:t>
            </a:r>
            <a:r>
              <a:rPr lang="en-US" sz="1000" dirty="0" smtClean="0"/>
              <a:t> method will be executed only once before the class even if there are 5 @Test methods in your class of software test case.</a:t>
            </a:r>
          </a:p>
          <a:p>
            <a:endParaRPr lang="en-US" sz="1000" dirty="0" smtClean="0"/>
          </a:p>
          <a:p>
            <a:endParaRPr lang="en-US" sz="1000" dirty="0" smtClean="0"/>
          </a:p>
          <a:p>
            <a:r>
              <a:rPr lang="en-US" sz="1000" b="1" u="sng" dirty="0" smtClean="0"/>
              <a:t>Difference between @After and @</a:t>
            </a:r>
            <a:r>
              <a:rPr lang="en-US" sz="1000" b="1" u="sng" dirty="0" err="1" smtClean="0"/>
              <a:t>AfterClass</a:t>
            </a:r>
            <a:r>
              <a:rPr lang="en-US" sz="1000" b="1" u="sng" dirty="0" smtClean="0"/>
              <a:t> annotations</a:t>
            </a:r>
          </a:p>
          <a:p>
            <a:r>
              <a:rPr lang="en-US" sz="1000" b="1" u="sng" dirty="0" smtClean="0"/>
              <a:t>@After</a:t>
            </a:r>
          </a:p>
          <a:p>
            <a:r>
              <a:rPr lang="en-US" sz="1000" dirty="0" smtClean="0"/>
              <a:t>Same as @Before annotation, Test method marked with @After annotation will be executed after the each @Test method.</a:t>
            </a:r>
          </a:p>
          <a:p>
            <a:endParaRPr lang="en-US" sz="1000" b="1" u="sng" dirty="0" smtClean="0"/>
          </a:p>
          <a:p>
            <a:r>
              <a:rPr lang="en-US" sz="1000" b="1" u="sng" dirty="0" smtClean="0"/>
              <a:t>@</a:t>
            </a:r>
            <a:r>
              <a:rPr lang="en-US" sz="1000" b="1" u="sng" dirty="0" err="1" smtClean="0"/>
              <a:t>AfterClass</a:t>
            </a:r>
            <a:endParaRPr lang="en-US" sz="1000" b="1" u="sng" dirty="0" smtClean="0"/>
          </a:p>
          <a:p>
            <a:r>
              <a:rPr lang="en-US" sz="1000" dirty="0" smtClean="0"/>
              <a:t>@</a:t>
            </a:r>
            <a:r>
              <a:rPr lang="en-US" sz="1000" dirty="0" err="1" smtClean="0"/>
              <a:t>AfterClass</a:t>
            </a:r>
            <a:r>
              <a:rPr lang="en-US" sz="1000" dirty="0" smtClean="0"/>
              <a:t> annotation will be executed only once after last @Test method executed.</a:t>
            </a:r>
            <a:endParaRPr lang="en-US" sz="1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6.6-Writing </a:t>
            </a:r>
            <a:r>
              <a:rPr lang="en-US" sz="2500" b="1" kern="1200" dirty="0">
                <a:solidFill>
                  <a:schemeClr val="tx2"/>
                </a:solidFill>
                <a:latin typeface="+mj-lt"/>
                <a:ea typeface="+mj-ea"/>
                <a:cs typeface="+mj-cs"/>
              </a:rPr>
              <a:t>Selenium tests from scratch using </a:t>
            </a:r>
            <a:r>
              <a:rPr lang="en-US" sz="2500" b="1" kern="1200" dirty="0" err="1">
                <a:solidFill>
                  <a:schemeClr val="tx2"/>
                </a:solidFill>
                <a:latin typeface="+mj-lt"/>
                <a:ea typeface="+mj-ea"/>
                <a:cs typeface="+mj-cs"/>
              </a:rPr>
              <a:t>Junit</a:t>
            </a:r>
            <a:r>
              <a:rPr lang="en-US" sz="2500" b="1" kern="1200" dirty="0">
                <a:solidFill>
                  <a:schemeClr val="tx2"/>
                </a:solidFill>
                <a:latin typeface="+mj-lt"/>
                <a:ea typeface="+mj-ea"/>
                <a:cs typeface="+mj-cs"/>
              </a:rPr>
              <a:t> </a:t>
            </a:r>
            <a:r>
              <a:rPr lang="en-US" sz="2500" b="1" kern="1200" dirty="0" smtClean="0">
                <a:solidFill>
                  <a:schemeClr val="tx2"/>
                </a:solidFill>
                <a:latin typeface="+mj-lt"/>
                <a:ea typeface="+mj-ea"/>
                <a:cs typeface="+mj-cs"/>
              </a:rPr>
              <a:t>Framework</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8" name="Rectangle 7"/>
          <p:cNvSpPr/>
          <p:nvPr/>
        </p:nvSpPr>
        <p:spPr>
          <a:xfrm>
            <a:off x="152400" y="533400"/>
            <a:ext cx="8534400" cy="1415772"/>
          </a:xfrm>
          <a:prstGeom prst="rect">
            <a:avLst/>
          </a:prstGeom>
        </p:spPr>
        <p:txBody>
          <a:bodyPr wrap="square">
            <a:spAutoFit/>
          </a:bodyPr>
          <a:lstStyle/>
          <a:p>
            <a:r>
              <a:rPr lang="en-US" sz="1600" b="1" u="sng" dirty="0" smtClean="0"/>
              <a:t>Assertion in </a:t>
            </a:r>
            <a:r>
              <a:rPr lang="en-US" sz="1600" b="1" u="sng" dirty="0" err="1" smtClean="0"/>
              <a:t>Junit</a:t>
            </a:r>
            <a:endParaRPr lang="en-US" sz="1600" b="1" u="sng" dirty="0" smtClean="0"/>
          </a:p>
          <a:p>
            <a:r>
              <a:rPr lang="en-US" sz="1000" dirty="0" smtClean="0"/>
              <a:t>Assert is a method useful in determining Pass or Fail status of a test case,. The assert methods are provided by the class </a:t>
            </a:r>
            <a:r>
              <a:rPr lang="en-US" sz="1000" dirty="0" err="1" smtClean="0"/>
              <a:t>org.junit.Assert</a:t>
            </a:r>
            <a:r>
              <a:rPr lang="en-US" sz="1000" dirty="0" smtClean="0"/>
              <a:t> which extends </a:t>
            </a:r>
            <a:r>
              <a:rPr lang="en-US" sz="1000" dirty="0" err="1" smtClean="0"/>
              <a:t>java.lang.Object</a:t>
            </a:r>
            <a:r>
              <a:rPr lang="en-US" sz="1000" dirty="0" smtClean="0"/>
              <a:t> class.</a:t>
            </a:r>
          </a:p>
          <a:p>
            <a:endParaRPr lang="en-US" sz="1000" dirty="0" smtClean="0"/>
          </a:p>
          <a:p>
            <a:r>
              <a:rPr lang="en-US" sz="1000" dirty="0" smtClean="0"/>
              <a:t>The are various types of assertions like Boolean, Null, Identical etc.</a:t>
            </a:r>
          </a:p>
          <a:p>
            <a:endParaRPr lang="en-US" sz="1000" dirty="0" smtClean="0"/>
          </a:p>
          <a:p>
            <a:r>
              <a:rPr lang="en-US" sz="1000" dirty="0" err="1" smtClean="0"/>
              <a:t>Junit</a:t>
            </a:r>
            <a:r>
              <a:rPr lang="en-US" sz="1000" dirty="0" smtClean="0"/>
              <a:t> provides a class named Assert, which provides a bunch of assertion methods useful in writing test cases and to detect test failure</a:t>
            </a:r>
          </a:p>
          <a:p>
            <a:r>
              <a:rPr lang="en-US" sz="1000" dirty="0" smtClean="0"/>
              <a:t>The assert methods are provided by the class</a:t>
            </a:r>
            <a:r>
              <a:rPr lang="en-US" sz="1000" b="1" dirty="0" smtClean="0"/>
              <a:t> </a:t>
            </a:r>
            <a:r>
              <a:rPr lang="en-US" sz="1000" b="1" dirty="0" err="1" smtClean="0"/>
              <a:t>org.junit.Assert</a:t>
            </a:r>
            <a:r>
              <a:rPr lang="en-US" sz="1000" dirty="0" smtClean="0"/>
              <a:t> which extends</a:t>
            </a:r>
            <a:r>
              <a:rPr lang="en-US" sz="1000" b="1" dirty="0" smtClean="0"/>
              <a:t> </a:t>
            </a:r>
            <a:r>
              <a:rPr lang="en-US" sz="1000" b="1" dirty="0" err="1" smtClean="0"/>
              <a:t>java.lang.Object</a:t>
            </a:r>
            <a:r>
              <a:rPr lang="en-US" sz="1000" dirty="0" smtClean="0"/>
              <a:t> class.</a:t>
            </a:r>
            <a:endParaRPr lang="en-US" sz="1000" dirty="0"/>
          </a:p>
        </p:txBody>
      </p:sp>
      <p:graphicFrame>
        <p:nvGraphicFramePr>
          <p:cNvPr id="9" name="Table 8"/>
          <p:cNvGraphicFramePr>
            <a:graphicFrameLocks noGrp="1"/>
          </p:cNvGraphicFramePr>
          <p:nvPr/>
        </p:nvGraphicFramePr>
        <p:xfrm>
          <a:off x="228600" y="2133600"/>
          <a:ext cx="3810000" cy="2778232"/>
        </p:xfrm>
        <a:graphic>
          <a:graphicData uri="http://schemas.openxmlformats.org/drawingml/2006/table">
            <a:tbl>
              <a:tblPr/>
              <a:tblGrid>
                <a:gridCol w="416324">
                  <a:extLst>
                    <a:ext uri="{9D8B030D-6E8A-4147-A177-3AD203B41FA5}">
                      <a16:colId xmlns:a16="http://schemas.microsoft.com/office/drawing/2014/main" val="20000"/>
                    </a:ext>
                  </a:extLst>
                </a:gridCol>
                <a:gridCol w="3393676">
                  <a:extLst>
                    <a:ext uri="{9D8B030D-6E8A-4147-A177-3AD203B41FA5}">
                      <a16:colId xmlns:a16="http://schemas.microsoft.com/office/drawing/2014/main" val="20001"/>
                    </a:ext>
                  </a:extLst>
                </a:gridCol>
              </a:tblGrid>
              <a:tr h="409611">
                <a:tc>
                  <a:txBody>
                    <a:bodyPr/>
                    <a:lstStyle/>
                    <a:p>
                      <a:pPr algn="l" fontAlgn="t"/>
                      <a:r>
                        <a:rPr lang="en-US" sz="900" dirty="0" err="1"/>
                        <a:t>Sr.No</a:t>
                      </a:r>
                      <a:r>
                        <a:rPr lang="en-US" sz="900" dirty="0"/>
                        <a:t>.</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dirty="0"/>
                        <a:t>Methods &amp; Description</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569894">
                <a:tc>
                  <a:txBody>
                    <a:bodyPr/>
                    <a:lstStyle/>
                    <a:p>
                      <a:pPr algn="ctr" fontAlgn="t"/>
                      <a:r>
                        <a:rPr lang="en-US" sz="900"/>
                        <a:t>1</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rPr>
                        <a:t>void </a:t>
                      </a:r>
                      <a:r>
                        <a:rPr lang="en-US" sz="900" b="1" dirty="0" err="1">
                          <a:solidFill>
                            <a:srgbClr val="000000"/>
                          </a:solidFill>
                        </a:rPr>
                        <a:t>assertEquals</a:t>
                      </a:r>
                      <a:r>
                        <a:rPr lang="en-US" sz="900" b="1" dirty="0">
                          <a:solidFill>
                            <a:srgbClr val="000000"/>
                          </a:solidFill>
                        </a:rPr>
                        <a:t>(</a:t>
                      </a:r>
                      <a:r>
                        <a:rPr lang="en-US" sz="900" b="1" dirty="0" err="1">
                          <a:solidFill>
                            <a:srgbClr val="000000"/>
                          </a:solidFill>
                        </a:rPr>
                        <a:t>boolean</a:t>
                      </a:r>
                      <a:r>
                        <a:rPr lang="en-US" sz="900" b="1" dirty="0">
                          <a:solidFill>
                            <a:srgbClr val="000000"/>
                          </a:solidFill>
                        </a:rPr>
                        <a:t> expected, </a:t>
                      </a:r>
                      <a:r>
                        <a:rPr lang="en-US" sz="900" b="1" dirty="0" err="1">
                          <a:solidFill>
                            <a:srgbClr val="000000"/>
                          </a:solidFill>
                        </a:rPr>
                        <a:t>boolean</a:t>
                      </a:r>
                      <a:r>
                        <a:rPr lang="en-US" sz="900" b="1" dirty="0">
                          <a:solidFill>
                            <a:srgbClr val="000000"/>
                          </a:solidFill>
                        </a:rPr>
                        <a:t> actual)</a:t>
                      </a:r>
                      <a:endParaRPr lang="en-US" sz="900" dirty="0">
                        <a:solidFill>
                          <a:srgbClr val="000000"/>
                        </a:solidFill>
                      </a:endParaRPr>
                    </a:p>
                    <a:p>
                      <a:pPr algn="just" fontAlgn="t"/>
                      <a:r>
                        <a:rPr lang="en-US" sz="900" dirty="0">
                          <a:solidFill>
                            <a:srgbClr val="000000"/>
                          </a:solidFill>
                        </a:rPr>
                        <a:t>Checks that two primitives/objects are equal.</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69894">
                <a:tc>
                  <a:txBody>
                    <a:bodyPr/>
                    <a:lstStyle/>
                    <a:p>
                      <a:pPr algn="ctr" fontAlgn="t"/>
                      <a:r>
                        <a:rPr lang="en-US" sz="900"/>
                        <a:t>2</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a:solidFill>
                            <a:srgbClr val="000000"/>
                          </a:solidFill>
                        </a:rPr>
                        <a:t>void assertTrue(boolean expected, boolean actual)</a:t>
                      </a:r>
                      <a:endParaRPr lang="en-US" sz="900">
                        <a:solidFill>
                          <a:srgbClr val="000000"/>
                        </a:solidFill>
                      </a:endParaRPr>
                    </a:p>
                    <a:p>
                      <a:pPr algn="just" fontAlgn="t"/>
                      <a:r>
                        <a:rPr lang="en-US" sz="900">
                          <a:solidFill>
                            <a:srgbClr val="000000"/>
                          </a:solidFill>
                        </a:rPr>
                        <a:t>Checks that a condition is true.</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09611">
                <a:tc>
                  <a:txBody>
                    <a:bodyPr/>
                    <a:lstStyle/>
                    <a:p>
                      <a:pPr algn="ctr" fontAlgn="t"/>
                      <a:r>
                        <a:rPr lang="en-US" sz="900"/>
                        <a:t>3</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rPr>
                        <a:t>void </a:t>
                      </a:r>
                      <a:r>
                        <a:rPr lang="en-US" sz="900" b="1" dirty="0" err="1">
                          <a:solidFill>
                            <a:srgbClr val="000000"/>
                          </a:solidFill>
                        </a:rPr>
                        <a:t>assertFalse</a:t>
                      </a:r>
                      <a:r>
                        <a:rPr lang="en-US" sz="900" b="1" dirty="0">
                          <a:solidFill>
                            <a:srgbClr val="000000"/>
                          </a:solidFill>
                        </a:rPr>
                        <a:t>(</a:t>
                      </a:r>
                      <a:r>
                        <a:rPr lang="en-US" sz="900" b="1" dirty="0" err="1">
                          <a:solidFill>
                            <a:srgbClr val="000000"/>
                          </a:solidFill>
                        </a:rPr>
                        <a:t>boolean</a:t>
                      </a:r>
                      <a:r>
                        <a:rPr lang="en-US" sz="900" b="1" dirty="0">
                          <a:solidFill>
                            <a:srgbClr val="000000"/>
                          </a:solidFill>
                        </a:rPr>
                        <a:t> condition)</a:t>
                      </a:r>
                      <a:endParaRPr lang="en-US" sz="900" dirty="0">
                        <a:solidFill>
                          <a:srgbClr val="000000"/>
                        </a:solidFill>
                      </a:endParaRPr>
                    </a:p>
                    <a:p>
                      <a:pPr algn="just" fontAlgn="t"/>
                      <a:r>
                        <a:rPr lang="en-US" sz="900" dirty="0">
                          <a:solidFill>
                            <a:srgbClr val="000000"/>
                          </a:solidFill>
                        </a:rPr>
                        <a:t>Checks that a condition is false.</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09611">
                <a:tc>
                  <a:txBody>
                    <a:bodyPr/>
                    <a:lstStyle/>
                    <a:p>
                      <a:pPr algn="ctr" fontAlgn="t"/>
                      <a:r>
                        <a:rPr lang="en-US" sz="900"/>
                        <a:t>4</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rPr>
                        <a:t>void </a:t>
                      </a:r>
                      <a:r>
                        <a:rPr lang="en-US" sz="900" b="1" dirty="0" err="1">
                          <a:solidFill>
                            <a:srgbClr val="000000"/>
                          </a:solidFill>
                        </a:rPr>
                        <a:t>assertNotNull</a:t>
                      </a:r>
                      <a:r>
                        <a:rPr lang="en-US" sz="900" b="1" dirty="0">
                          <a:solidFill>
                            <a:srgbClr val="000000"/>
                          </a:solidFill>
                        </a:rPr>
                        <a:t>(Object </a:t>
                      </a:r>
                      <a:r>
                        <a:rPr lang="en-US" sz="900" b="1" dirty="0" err="1">
                          <a:solidFill>
                            <a:srgbClr val="000000"/>
                          </a:solidFill>
                        </a:rPr>
                        <a:t>object</a:t>
                      </a:r>
                      <a:r>
                        <a:rPr lang="en-US" sz="900" b="1" dirty="0">
                          <a:solidFill>
                            <a:srgbClr val="000000"/>
                          </a:solidFill>
                        </a:rPr>
                        <a:t>)</a:t>
                      </a:r>
                      <a:endParaRPr lang="en-US" sz="900" dirty="0">
                        <a:solidFill>
                          <a:srgbClr val="000000"/>
                        </a:solidFill>
                      </a:endParaRPr>
                    </a:p>
                    <a:p>
                      <a:pPr algn="just" fontAlgn="t"/>
                      <a:r>
                        <a:rPr lang="en-US" sz="900" dirty="0">
                          <a:solidFill>
                            <a:srgbClr val="000000"/>
                          </a:solidFill>
                        </a:rPr>
                        <a:t>Checks that an object isn't null.</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09611">
                <a:tc>
                  <a:txBody>
                    <a:bodyPr/>
                    <a:lstStyle/>
                    <a:p>
                      <a:pPr algn="ctr" fontAlgn="t"/>
                      <a:r>
                        <a:rPr lang="en-US" sz="900"/>
                        <a:t>5</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rPr>
                        <a:t>void </a:t>
                      </a:r>
                      <a:r>
                        <a:rPr lang="en-US" sz="900" b="1" dirty="0" err="1">
                          <a:solidFill>
                            <a:srgbClr val="000000"/>
                          </a:solidFill>
                        </a:rPr>
                        <a:t>assertNull</a:t>
                      </a:r>
                      <a:r>
                        <a:rPr lang="en-US" sz="900" b="1" dirty="0">
                          <a:solidFill>
                            <a:srgbClr val="000000"/>
                          </a:solidFill>
                        </a:rPr>
                        <a:t>(Object </a:t>
                      </a:r>
                      <a:r>
                        <a:rPr lang="en-US" sz="900" b="1" dirty="0" err="1">
                          <a:solidFill>
                            <a:srgbClr val="000000"/>
                          </a:solidFill>
                        </a:rPr>
                        <a:t>object</a:t>
                      </a:r>
                      <a:r>
                        <a:rPr lang="en-US" sz="900" b="1" dirty="0">
                          <a:solidFill>
                            <a:srgbClr val="000000"/>
                          </a:solidFill>
                        </a:rPr>
                        <a:t>)</a:t>
                      </a:r>
                      <a:endParaRPr lang="en-US" sz="900" dirty="0">
                        <a:solidFill>
                          <a:srgbClr val="000000"/>
                        </a:solidFill>
                      </a:endParaRPr>
                    </a:p>
                    <a:p>
                      <a:pPr algn="just" fontAlgn="t"/>
                      <a:r>
                        <a:rPr lang="en-US" sz="900" dirty="0">
                          <a:solidFill>
                            <a:srgbClr val="000000"/>
                          </a:solidFill>
                        </a:rPr>
                        <a:t>Checks that an object is null.</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2" name="Object 11"/>
          <p:cNvGraphicFramePr>
            <a:graphicFrameLocks noChangeAspect="1"/>
          </p:cNvGraphicFramePr>
          <p:nvPr/>
        </p:nvGraphicFramePr>
        <p:xfrm>
          <a:off x="4343400" y="3429000"/>
          <a:ext cx="1168400" cy="685800"/>
        </p:xfrm>
        <a:graphic>
          <a:graphicData uri="http://schemas.openxmlformats.org/presentationml/2006/ole">
            <mc:AlternateContent xmlns:mc="http://schemas.openxmlformats.org/markup-compatibility/2006">
              <mc:Choice xmlns:v="urn:schemas-microsoft-com:vml" Requires="v">
                <p:oleObj spid="_x0000_s324622" name="Packager Shell Object" showAsIcon="1" r:id="rId3" imgW="1168920" imgH="685080" progId="Package">
                  <p:embed/>
                </p:oleObj>
              </mc:Choice>
              <mc:Fallback>
                <p:oleObj name="Packager Shell Object" showAsIcon="1" r:id="rId3" imgW="1168920" imgH="685080" progId="Package">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429000"/>
                        <a:ext cx="1168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6248400" y="3429000"/>
          <a:ext cx="1168400" cy="685800"/>
        </p:xfrm>
        <a:graphic>
          <a:graphicData uri="http://schemas.openxmlformats.org/presentationml/2006/ole">
            <mc:AlternateContent xmlns:mc="http://schemas.openxmlformats.org/markup-compatibility/2006">
              <mc:Choice xmlns:v="urn:schemas-microsoft-com:vml" Requires="v">
                <p:oleObj spid="_x0000_s324623" name="Packager Shell Object" r:id="rId5" imgW="1168920" imgH="685080" progId="Package">
                  <p:embed/>
                </p:oleObj>
              </mc:Choice>
              <mc:Fallback>
                <p:oleObj name="Packager Shell Object" r:id="rId5" imgW="1168920" imgH="685080" progId="Package">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3429000"/>
                        <a:ext cx="1168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7- </a:t>
            </a:r>
            <a:r>
              <a:rPr lang="en-US" sz="3200" dirty="0" smtClean="0"/>
              <a:t>Locators &amp; Object Identification in Selenium</a:t>
            </a:r>
            <a:r>
              <a:rPr lang="en-US" sz="1600" dirty="0" smtClean="0"/>
              <a:t>	         7.1-Tools to identify elements/objects</a:t>
            </a:r>
          </a:p>
          <a:p>
            <a:pPr marL="1714500" lvl="3" indent="-342900"/>
            <a:r>
              <a:rPr lang="en-US" sz="1600" dirty="0" smtClean="0"/>
              <a:t>7.2-Locatoer Types in Selenium </a:t>
            </a:r>
            <a:r>
              <a:rPr lang="en-US" sz="1600" dirty="0" err="1" smtClean="0"/>
              <a:t>webdriver</a:t>
            </a:r>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7.1-Tools </a:t>
            </a:r>
            <a:r>
              <a:rPr lang="en-US" sz="2500" b="1" kern="1200" dirty="0">
                <a:solidFill>
                  <a:schemeClr val="tx2"/>
                </a:solidFill>
                <a:latin typeface="+mj-lt"/>
                <a:ea typeface="+mj-ea"/>
                <a:cs typeface="+mj-cs"/>
              </a:rPr>
              <a:t>to identify </a:t>
            </a:r>
            <a:r>
              <a:rPr lang="en-US" sz="2500" b="1" kern="1200" dirty="0" smtClean="0">
                <a:solidFill>
                  <a:schemeClr val="tx2"/>
                </a:solidFill>
                <a:latin typeface="+mj-lt"/>
                <a:ea typeface="+mj-ea"/>
                <a:cs typeface="+mj-cs"/>
              </a:rPr>
              <a:t>elements/objects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609601"/>
            <a:ext cx="8610600" cy="1615827"/>
          </a:xfrm>
          <a:prstGeom prst="rect">
            <a:avLst/>
          </a:prstGeom>
        </p:spPr>
        <p:txBody>
          <a:bodyPr wrap="square">
            <a:spAutoFit/>
          </a:bodyPr>
          <a:lstStyle/>
          <a:p>
            <a:r>
              <a:rPr lang="en-US" sz="1100" b="1" u="sng" dirty="0" smtClean="0"/>
              <a:t>What is the Elements/objects on a web-page.</a:t>
            </a:r>
          </a:p>
          <a:p>
            <a:r>
              <a:rPr lang="en-US" sz="1100" dirty="0" smtClean="0"/>
              <a:t>When you land on a website, all the items you see in front of you -- the paragraph texts, the page banners, and the navigation links are all elements of the web page. The term element is a just a name given to any piece of a web page. Many HTML elements are actually invisible to visitors and work quietly behind the scenes to provide web crawlers and search engines useful information about the site.</a:t>
            </a:r>
          </a:p>
          <a:p>
            <a:r>
              <a:rPr lang="en-US" sz="1100" b="1" u="sng" dirty="0" smtClean="0"/>
              <a:t>A web page has following kind of web-elements:-</a:t>
            </a:r>
          </a:p>
          <a:p>
            <a:pPr lvl="1">
              <a:buFont typeface="Arial" pitchFamily="34" charset="0"/>
              <a:buChar char="•"/>
            </a:pPr>
            <a:r>
              <a:rPr lang="en-US" sz="1100" dirty="0" smtClean="0"/>
              <a:t>Link , </a:t>
            </a:r>
            <a:r>
              <a:rPr lang="en-US" sz="1100" dirty="0" err="1" smtClean="0"/>
              <a:t>TextArea</a:t>
            </a:r>
            <a:r>
              <a:rPr lang="en-US" sz="1100" dirty="0" smtClean="0"/>
              <a:t> , </a:t>
            </a:r>
            <a:r>
              <a:rPr lang="en-US" sz="1100" dirty="0" err="1" smtClean="0"/>
              <a:t>Inputbox,Label,Button,Listbox,Checkbox,Optionbox,DropDown</a:t>
            </a:r>
            <a:r>
              <a:rPr lang="en-US" sz="1100" dirty="0" smtClean="0"/>
              <a:t> etc </a:t>
            </a:r>
          </a:p>
          <a:p>
            <a:endParaRPr lang="en-US" sz="1100" dirty="0" smtClean="0"/>
          </a:p>
          <a:p>
            <a:r>
              <a:rPr lang="en-US" sz="1100" dirty="0" smtClean="0"/>
              <a:t>In  Selenium </a:t>
            </a:r>
            <a:r>
              <a:rPr lang="en-US" sz="1100" dirty="0" err="1" smtClean="0"/>
              <a:t>Webdriver</a:t>
            </a:r>
            <a:r>
              <a:rPr lang="en-US" sz="1100" dirty="0" smtClean="0"/>
              <a:t>, we need to find elements before performing action on them. We need to use following tools to find the elements on the page:-</a:t>
            </a:r>
            <a:endParaRPr lang="en-US" sz="1100" b="1" u="sng" dirty="0" smtClean="0"/>
          </a:p>
        </p:txBody>
      </p:sp>
      <p:sp>
        <p:nvSpPr>
          <p:cNvPr id="8" name="Rectangle 7"/>
          <p:cNvSpPr/>
          <p:nvPr/>
        </p:nvSpPr>
        <p:spPr>
          <a:xfrm>
            <a:off x="152400" y="2209800"/>
            <a:ext cx="3733800" cy="4324261"/>
          </a:xfrm>
          <a:prstGeom prst="rect">
            <a:avLst/>
          </a:prstGeom>
        </p:spPr>
        <p:txBody>
          <a:bodyPr wrap="square">
            <a:spAutoFit/>
          </a:bodyPr>
          <a:lstStyle/>
          <a:p>
            <a:r>
              <a:rPr lang="en-US" sz="1100" b="1" u="sng" dirty="0" smtClean="0"/>
              <a:t>1-Firebug- </a:t>
            </a:r>
            <a:r>
              <a:rPr lang="en-US" sz="1100" dirty="0" smtClean="0"/>
              <a:t>Firebug integrates with Firefox to put a wealth of web development tools at your fingertips while you browse. You can edit, debug, and monitor CSS, HTML, and JavaScript live in any web page. The whole content of this page is taken from the 	</a:t>
            </a:r>
            <a:r>
              <a:rPr lang="en-US" sz="1100" dirty="0" smtClean="0">
                <a:hlinkClick r:id="rId2"/>
              </a:rPr>
              <a:t>https://getfirebug.com/html.Firepath</a:t>
            </a:r>
            <a:endParaRPr lang="en-US" sz="1100" dirty="0" smtClean="0"/>
          </a:p>
          <a:p>
            <a:endParaRPr lang="en-US" sz="1100" b="1" dirty="0" smtClean="0"/>
          </a:p>
          <a:p>
            <a:r>
              <a:rPr lang="en-US" sz="1100" b="1" dirty="0" smtClean="0"/>
              <a:t>2-FirePath</a:t>
            </a:r>
            <a:r>
              <a:rPr lang="en-US" sz="1100" dirty="0" smtClean="0"/>
              <a:t> is a Firebug extension that adds a development tool to edit, inspect and generate </a:t>
            </a:r>
            <a:r>
              <a:rPr lang="en-US" sz="1100" dirty="0" err="1" smtClean="0"/>
              <a:t>XPath</a:t>
            </a:r>
            <a:r>
              <a:rPr lang="en-US" sz="1100" dirty="0" smtClean="0"/>
              <a:t> expressions and CSS3 Selectors.</a:t>
            </a:r>
          </a:p>
          <a:p>
            <a:endParaRPr lang="en-US" sz="1100" dirty="0" smtClean="0"/>
          </a:p>
          <a:p>
            <a:r>
              <a:rPr lang="en-US" sz="1100" b="1" u="sng" dirty="0" smtClean="0"/>
              <a:t>How to setup Firebug and </a:t>
            </a:r>
            <a:r>
              <a:rPr lang="en-US" sz="1100" b="1" u="sng" dirty="0" err="1" smtClean="0"/>
              <a:t>firepath</a:t>
            </a:r>
            <a:endParaRPr lang="en-US" sz="1100" b="1" u="sng" dirty="0" smtClean="0"/>
          </a:p>
          <a:p>
            <a:r>
              <a:rPr lang="en-US" sz="1100" dirty="0" smtClean="0"/>
              <a:t>1. Open Firefox and open Google.com</a:t>
            </a:r>
            <a:br>
              <a:rPr lang="en-US" sz="1100" dirty="0" smtClean="0"/>
            </a:br>
            <a:r>
              <a:rPr lang="en-US" sz="1100" dirty="0" smtClean="0"/>
              <a:t>2. Enter install firebug</a:t>
            </a:r>
            <a:br>
              <a:rPr lang="en-US" sz="1100" dirty="0" smtClean="0"/>
            </a:br>
            <a:r>
              <a:rPr lang="en-US" sz="1100" dirty="0" smtClean="0"/>
              <a:t>3. You get this link </a:t>
            </a:r>
            <a:r>
              <a:rPr lang="en-US" sz="1100" dirty="0" err="1" smtClean="0">
                <a:hlinkClick r:id="rId3"/>
              </a:rPr>
              <a:t>fireBug</a:t>
            </a:r>
            <a:r>
              <a:rPr lang="en-US" sz="1100" dirty="0" smtClean="0"/>
              <a:t/>
            </a:r>
            <a:br>
              <a:rPr lang="en-US" sz="1100" dirty="0" smtClean="0"/>
            </a:br>
            <a:r>
              <a:rPr lang="en-US" sz="1100" dirty="0" smtClean="0"/>
              <a:t>4. Open this link and click on Download Now button</a:t>
            </a:r>
            <a:br>
              <a:rPr lang="en-US" sz="1100" dirty="0" smtClean="0"/>
            </a:br>
            <a:r>
              <a:rPr lang="en-US" sz="1100" dirty="0" smtClean="0"/>
              <a:t>5. Same way search for </a:t>
            </a:r>
            <a:r>
              <a:rPr lang="en-US" sz="1100" dirty="0" err="1" smtClean="0"/>
              <a:t>firepath</a:t>
            </a:r>
            <a:r>
              <a:rPr lang="en-US" sz="1100" dirty="0" smtClean="0"/>
              <a:t/>
            </a:r>
            <a:br>
              <a:rPr lang="en-US" sz="1100" dirty="0" smtClean="0"/>
            </a:br>
            <a:r>
              <a:rPr lang="en-US" sz="1100" dirty="0" smtClean="0"/>
              <a:t>6. You get </a:t>
            </a:r>
            <a:r>
              <a:rPr lang="en-US" sz="1100" dirty="0" err="1" smtClean="0">
                <a:hlinkClick r:id="rId4"/>
              </a:rPr>
              <a:t>firepath</a:t>
            </a:r>
            <a:r>
              <a:rPr lang="en-US" sz="1100" dirty="0" smtClean="0"/>
              <a:t/>
            </a:r>
            <a:br>
              <a:rPr lang="en-US" sz="1100" dirty="0" smtClean="0"/>
            </a:br>
            <a:r>
              <a:rPr lang="en-US" sz="1100" dirty="0" smtClean="0"/>
              <a:t>7. Download and install </a:t>
            </a:r>
            <a:r>
              <a:rPr lang="en-US" sz="1100" dirty="0" err="1" smtClean="0"/>
              <a:t>firepath</a:t>
            </a:r>
            <a:endParaRPr lang="en-US" sz="1100" dirty="0" smtClean="0"/>
          </a:p>
          <a:p>
            <a:r>
              <a:rPr lang="en-US" sz="1100" dirty="0" smtClean="0"/>
              <a:t> </a:t>
            </a:r>
          </a:p>
          <a:p>
            <a:r>
              <a:rPr lang="en-US" sz="1100" b="1" u="sng" dirty="0" smtClean="0"/>
              <a:t>How to use firebug and </a:t>
            </a:r>
            <a:r>
              <a:rPr lang="en-US" sz="1100" b="1" u="sng" dirty="0" err="1" smtClean="0"/>
              <a:t>firepath</a:t>
            </a:r>
            <a:r>
              <a:rPr lang="en-US" sz="1100" b="1" u="sng" dirty="0" smtClean="0"/>
              <a:t> ?</a:t>
            </a:r>
            <a:r>
              <a:rPr lang="en-US" sz="1100" dirty="0" smtClean="0"/>
              <a:t/>
            </a:r>
            <a:br>
              <a:rPr lang="en-US" sz="1100" dirty="0" smtClean="0"/>
            </a:br>
            <a:r>
              <a:rPr lang="en-US" sz="1100" dirty="0" smtClean="0"/>
              <a:t>1. Open any website and inspect element and check all properties get by firebug</a:t>
            </a:r>
            <a:br>
              <a:rPr lang="en-US" sz="1100" dirty="0" smtClean="0"/>
            </a:br>
            <a:r>
              <a:rPr lang="en-US" sz="1100" dirty="0" smtClean="0"/>
              <a:t>2. Go to </a:t>
            </a:r>
            <a:r>
              <a:rPr lang="en-US" sz="1100" dirty="0" err="1" smtClean="0"/>
              <a:t>firepath</a:t>
            </a:r>
            <a:r>
              <a:rPr lang="en-US" sz="1100" dirty="0" smtClean="0"/>
              <a:t> and inspect element and get </a:t>
            </a:r>
            <a:r>
              <a:rPr lang="en-US" sz="1100" dirty="0" err="1" smtClean="0"/>
              <a:t>Xpath</a:t>
            </a:r>
            <a:r>
              <a:rPr lang="en-US" sz="1100" dirty="0" smtClean="0"/>
              <a:t> of that element</a:t>
            </a:r>
          </a:p>
        </p:txBody>
      </p:sp>
      <p:sp>
        <p:nvSpPr>
          <p:cNvPr id="9" name="Rectangle 8"/>
          <p:cNvSpPr/>
          <p:nvPr/>
        </p:nvSpPr>
        <p:spPr>
          <a:xfrm>
            <a:off x="4038600" y="2133600"/>
            <a:ext cx="4876800" cy="938719"/>
          </a:xfrm>
          <a:prstGeom prst="rect">
            <a:avLst/>
          </a:prstGeom>
        </p:spPr>
        <p:txBody>
          <a:bodyPr wrap="square">
            <a:spAutoFit/>
          </a:bodyPr>
          <a:lstStyle/>
          <a:p>
            <a:r>
              <a:rPr lang="en-US" sz="1100" b="1" u="sng" dirty="0" smtClean="0"/>
              <a:t>3- IE Developer tools</a:t>
            </a:r>
            <a:r>
              <a:rPr lang="en-US" sz="1100" dirty="0" smtClean="0"/>
              <a:t>-This is Internet Explorer too. The F12 tools is a suite of on-demand tools that is built into every installation of Windows Internet Explorer 9. F12 tools is available anytime, on any page, and enables website developers to quickly debug JavaScript, HTML, and Cascading Style Sheets (CSS), as well track down performance problems on a webpage or network.</a:t>
            </a:r>
          </a:p>
        </p:txBody>
      </p:sp>
      <p:pic>
        <p:nvPicPr>
          <p:cNvPr id="131074" name="Picture 2" descr="alt text"/>
          <p:cNvPicPr>
            <a:picLocks noChangeAspect="1" noChangeArrowheads="1"/>
          </p:cNvPicPr>
          <p:nvPr/>
        </p:nvPicPr>
        <p:blipFill>
          <a:blip r:embed="rId5" cstate="print"/>
          <a:srcRect/>
          <a:stretch>
            <a:fillRect/>
          </a:stretch>
        </p:blipFill>
        <p:spPr bwMode="auto">
          <a:xfrm>
            <a:off x="4953000" y="3200400"/>
            <a:ext cx="2895600" cy="685800"/>
          </a:xfrm>
          <a:prstGeom prst="rect">
            <a:avLst/>
          </a:prstGeom>
          <a:noFill/>
        </p:spPr>
      </p:pic>
      <p:pic>
        <p:nvPicPr>
          <p:cNvPr id="131075" name="Picture 3" descr="C:\Users\hitendra.pawar\Desktop\PPT\DevelperTools.PNG"/>
          <p:cNvPicPr>
            <a:picLocks noChangeAspect="1" noChangeArrowheads="1"/>
          </p:cNvPicPr>
          <p:nvPr/>
        </p:nvPicPr>
        <p:blipFill>
          <a:blip r:embed="rId6" cstate="print"/>
          <a:srcRect/>
          <a:stretch>
            <a:fillRect/>
          </a:stretch>
        </p:blipFill>
        <p:spPr bwMode="auto">
          <a:xfrm>
            <a:off x="4114800" y="5791200"/>
            <a:ext cx="4114800" cy="685800"/>
          </a:xfrm>
          <a:prstGeom prst="rect">
            <a:avLst/>
          </a:prstGeom>
          <a:noFill/>
        </p:spPr>
      </p:pic>
      <p:sp>
        <p:nvSpPr>
          <p:cNvPr id="11" name="Rectangle 10"/>
          <p:cNvSpPr/>
          <p:nvPr/>
        </p:nvSpPr>
        <p:spPr>
          <a:xfrm>
            <a:off x="4114800" y="3886200"/>
            <a:ext cx="4572000" cy="1785104"/>
          </a:xfrm>
          <a:prstGeom prst="rect">
            <a:avLst/>
          </a:prstGeom>
        </p:spPr>
        <p:txBody>
          <a:bodyPr>
            <a:spAutoFit/>
          </a:bodyPr>
          <a:lstStyle/>
          <a:p>
            <a:r>
              <a:rPr lang="en-US" sz="1100" b="1" u="sng" dirty="0" smtClean="0"/>
              <a:t>4-The Chrome Developer Tools</a:t>
            </a:r>
            <a:r>
              <a:rPr lang="en-US" sz="1100" dirty="0" smtClean="0"/>
              <a:t> (</a:t>
            </a:r>
            <a:r>
              <a:rPr lang="en-US" sz="1100" dirty="0" err="1" smtClean="0"/>
              <a:t>DevTools</a:t>
            </a:r>
            <a:r>
              <a:rPr lang="en-US" sz="1100" dirty="0" smtClean="0"/>
              <a:t> for short), are a set of web authoring and debugging tools built into Google Chrome. The </a:t>
            </a:r>
            <a:r>
              <a:rPr lang="en-US" sz="1100" dirty="0" err="1" smtClean="0"/>
              <a:t>DevTools</a:t>
            </a:r>
            <a:r>
              <a:rPr lang="en-US" sz="1100" dirty="0" smtClean="0"/>
              <a:t> provide web developers deep access into the internals of the browser and their web application. Use the </a:t>
            </a:r>
            <a:r>
              <a:rPr lang="en-US" sz="1100" dirty="0" err="1" smtClean="0"/>
              <a:t>DevTools</a:t>
            </a:r>
            <a:r>
              <a:rPr lang="en-US" sz="1100" dirty="0" smtClean="0"/>
              <a:t> to efficiently track down layout issues, set JavaScript breakpoints, and get insights for code optimization. To access the </a:t>
            </a:r>
            <a:r>
              <a:rPr lang="en-US" sz="1100" dirty="0" err="1" smtClean="0"/>
              <a:t>DevTools</a:t>
            </a:r>
            <a:r>
              <a:rPr lang="en-US" sz="1100" dirty="0" smtClean="0"/>
              <a:t>-</a:t>
            </a:r>
          </a:p>
          <a:p>
            <a:pPr marL="228600" indent="-228600">
              <a:buFont typeface="+mj-lt"/>
              <a:buAutoNum type="arabicPeriod"/>
            </a:pPr>
            <a:r>
              <a:rPr lang="en-US" sz="1100" dirty="0" smtClean="0"/>
              <a:t>Select the </a:t>
            </a:r>
            <a:r>
              <a:rPr lang="en-US" sz="1100" b="1" dirty="0" smtClean="0"/>
              <a:t>Chrome menu</a:t>
            </a:r>
            <a:r>
              <a:rPr lang="en-US" sz="1100" dirty="0" smtClean="0"/>
              <a:t>  at the top-right of your browser window, then select </a:t>
            </a:r>
            <a:r>
              <a:rPr lang="en-US" sz="1100" b="1" dirty="0" smtClean="0"/>
              <a:t>Tools</a:t>
            </a:r>
            <a:r>
              <a:rPr lang="en-US" sz="1100" dirty="0" smtClean="0"/>
              <a:t> &gt; </a:t>
            </a:r>
            <a:r>
              <a:rPr lang="en-US" sz="1100" b="1" dirty="0" smtClean="0"/>
              <a:t>Developer Tools</a:t>
            </a:r>
            <a:r>
              <a:rPr lang="en-US" sz="1100" dirty="0" smtClean="0"/>
              <a:t>.</a:t>
            </a:r>
          </a:p>
          <a:p>
            <a:pPr marL="228600" indent="-228600">
              <a:buFont typeface="+mj-lt"/>
              <a:buAutoNum type="arabicPeriod"/>
            </a:pPr>
            <a:r>
              <a:rPr lang="en-US" sz="1100" dirty="0" smtClean="0"/>
              <a:t>Right-click on any page element and select </a:t>
            </a:r>
            <a:r>
              <a:rPr lang="en-US" sz="1100" b="1" dirty="0" smtClean="0"/>
              <a:t>Inspect Element</a:t>
            </a:r>
            <a:r>
              <a:rPr lang="en-US" sz="1100" dirty="0" smtClean="0"/>
              <a:t>.</a:t>
            </a:r>
          </a:p>
          <a:p>
            <a:endParaRPr lang="en-US" sz="11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609600"/>
            <a:ext cx="8610600" cy="4154984"/>
          </a:xfrm>
          <a:prstGeom prst="rect">
            <a:avLst/>
          </a:prstGeom>
        </p:spPr>
        <p:txBody>
          <a:bodyPr wrap="square">
            <a:spAutoFit/>
          </a:bodyPr>
          <a:lstStyle/>
          <a:p>
            <a:r>
              <a:rPr lang="en-US" sz="1100" b="1" dirty="0" smtClean="0"/>
              <a:t>What are Locators?</a:t>
            </a:r>
          </a:p>
          <a:p>
            <a:r>
              <a:rPr lang="en-US" sz="1100" dirty="0" smtClean="0"/>
              <a:t>Locator is a command that tells Selenium IDE which GUI elements ( say Text Box, Buttons, Check Boxes etc) its needs to operate on.  Identification of correct GUI elements is a prerequisite to creating an automation script. </a:t>
            </a:r>
          </a:p>
          <a:p>
            <a:endParaRPr lang="en-US" sz="1100" dirty="0" smtClean="0"/>
          </a:p>
          <a:p>
            <a:r>
              <a:rPr lang="en-US" sz="1100" b="1" u="sng" dirty="0" smtClean="0"/>
              <a:t>HTML page Structures</a:t>
            </a:r>
          </a:p>
          <a:p>
            <a:endParaRPr lang="en-US" sz="1100" b="1" u="sng" dirty="0" smtClean="0"/>
          </a:p>
          <a:p>
            <a:r>
              <a:rPr lang="en-US" sz="1100" b="1" u="sng" dirty="0" smtClean="0"/>
              <a:t>Elements- </a:t>
            </a:r>
            <a:r>
              <a:rPr lang="en-US" sz="1100" dirty="0" smtClean="0"/>
              <a:t>When you land on a website, all the items you see in front of you -- the paragraph texts, the page banners, and the navigation links are all elements of the web page. The term element is a just a name given to any piece of a web page. Many HTML elements are actually invisible to visitors and work quietly behind the scenes to provide web crawlers and search engines useful information about the site.</a:t>
            </a:r>
          </a:p>
          <a:p>
            <a:endParaRPr lang="en-US" sz="1100" dirty="0" smtClean="0"/>
          </a:p>
          <a:p>
            <a:r>
              <a:rPr lang="en-US" sz="1100" b="1" u="sng" dirty="0" smtClean="0"/>
              <a:t>Tag-</a:t>
            </a:r>
            <a:r>
              <a:rPr lang="en-US" sz="1100" dirty="0" smtClean="0"/>
              <a:t>A web browser reads an HTML document from top to bottom, left to right. Each time the browser finds a tag, the tag is rendered accordingly. Paragraph tags render paragraph text, image tags render images, etc. By adding tags to an HTML document, you are not only coding HTML, but also signaling to the browser, "Hey look, this is paragraph text; now treat it as such!“</a:t>
            </a:r>
          </a:p>
          <a:p>
            <a:endParaRPr lang="en-US" sz="1100" b="1" u="sng" dirty="0" smtClean="0"/>
          </a:p>
          <a:p>
            <a:r>
              <a:rPr lang="en-US" sz="1100" b="1" u="sng" dirty="0" smtClean="0"/>
              <a:t>Text-</a:t>
            </a:r>
            <a:r>
              <a:rPr lang="en-US" sz="1100" dirty="0" smtClean="0"/>
              <a:t>Text is the backbone of any web page. It plays an double role; it provides content for web surfers to enjoy as they skim through articles and articles of information, but it also gives Search Engines and Spiders keywords and meta data. It is because of text on web pages that we have a network of seemingly endless information available at our fingers.</a:t>
            </a:r>
          </a:p>
          <a:p>
            <a:endParaRPr lang="en-US" sz="1100" b="1" u="sng" dirty="0" smtClean="0"/>
          </a:p>
          <a:p>
            <a:r>
              <a:rPr lang="en-US" sz="1100" b="1" u="sng" dirty="0" smtClean="0"/>
              <a:t>Attributes-</a:t>
            </a:r>
            <a:r>
              <a:rPr lang="en-US" sz="1100" dirty="0" smtClean="0"/>
              <a:t>Web page customization begins with HTML attributes. Attributes are like blue print schematics informing the browser how to render an HTML element. As an HTML tag is processed, the web browser looks to these attributes as guides for the construction of web elements. Without any attribute values specified, the browser will render the element using the default setting(s) (usually very boring).</a:t>
            </a:r>
          </a:p>
          <a:p>
            <a:endParaRPr lang="en-US" sz="1100" b="1" u="sng" dirty="0" smtClean="0"/>
          </a:p>
          <a:p>
            <a:r>
              <a:rPr lang="en-US" sz="1100" b="1" dirty="0" smtClean="0"/>
              <a:t>		http://htmldog.com/guides/html/beginner/tags/</a:t>
            </a:r>
          </a:p>
        </p:txBody>
      </p:sp>
      <p:pic>
        <p:nvPicPr>
          <p:cNvPr id="133123" name="Picture 3" descr="C:\Users\hitendra.pawar\Desktop\PPT\elemnts.PNG"/>
          <p:cNvPicPr>
            <a:picLocks noChangeAspect="1" noChangeArrowheads="1"/>
          </p:cNvPicPr>
          <p:nvPr/>
        </p:nvPicPr>
        <p:blipFill>
          <a:blip r:embed="rId2" cstate="print"/>
          <a:srcRect/>
          <a:stretch>
            <a:fillRect/>
          </a:stretch>
        </p:blipFill>
        <p:spPr bwMode="auto">
          <a:xfrm>
            <a:off x="207963" y="4910137"/>
            <a:ext cx="8402637" cy="1795463"/>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7.2.2-Locatoer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457200"/>
            <a:ext cx="8610600" cy="1446550"/>
          </a:xfrm>
          <a:prstGeom prst="rect">
            <a:avLst/>
          </a:prstGeom>
        </p:spPr>
        <p:txBody>
          <a:bodyPr wrap="square">
            <a:spAutoFit/>
          </a:bodyPr>
          <a:lstStyle/>
          <a:p>
            <a:endParaRPr lang="en-US" sz="1100" dirty="0" smtClean="0"/>
          </a:p>
          <a:p>
            <a:r>
              <a:rPr lang="en-US" sz="1100" b="1" dirty="0" smtClean="0"/>
              <a:t>Types of Locators-</a:t>
            </a:r>
          </a:p>
          <a:p>
            <a:r>
              <a:rPr lang="en-US" sz="1100" dirty="0" smtClean="0"/>
              <a:t>Every Selenium command requires locators to find the web elements. Thus, to identify these web elements accurately and precisely we have different types of locators.</a:t>
            </a:r>
          </a:p>
          <a:p>
            <a:endParaRPr lang="en-US" sz="1100" b="1" dirty="0" smtClean="0"/>
          </a:p>
          <a:p>
            <a:r>
              <a:rPr lang="en-US" sz="1100" dirty="0" smtClean="0"/>
              <a:t>Selenium Web-Driver uses 8 locators to find the elements on web page. The following are the list of object identifier or locators supported by selenium.</a:t>
            </a:r>
            <a:endParaRPr lang="en-US" sz="1100" b="1" dirty="0" smtClean="0"/>
          </a:p>
          <a:p>
            <a:endParaRPr lang="en-US" sz="1100" dirty="0" smtClean="0"/>
          </a:p>
        </p:txBody>
      </p:sp>
      <p:pic>
        <p:nvPicPr>
          <p:cNvPr id="107523" name="Picture 3"/>
          <p:cNvPicPr>
            <a:picLocks noChangeAspect="1" noChangeArrowheads="1"/>
          </p:cNvPicPr>
          <p:nvPr/>
        </p:nvPicPr>
        <p:blipFill>
          <a:blip r:embed="rId2" cstate="print"/>
          <a:srcRect/>
          <a:stretch>
            <a:fillRect/>
          </a:stretch>
        </p:blipFill>
        <p:spPr bwMode="auto">
          <a:xfrm>
            <a:off x="457200" y="1752600"/>
            <a:ext cx="8077200" cy="3733800"/>
          </a:xfrm>
          <a:prstGeom prst="rect">
            <a:avLst/>
          </a:prstGeom>
          <a:noFill/>
          <a:ln w="9525">
            <a:noFill/>
            <a:miter lim="800000"/>
            <a:headEnd/>
            <a:tailEnd/>
          </a:ln>
        </p:spPr>
      </p:pic>
      <p:sp>
        <p:nvSpPr>
          <p:cNvPr id="8" name="Rectangle 7"/>
          <p:cNvSpPr/>
          <p:nvPr/>
        </p:nvSpPr>
        <p:spPr>
          <a:xfrm>
            <a:off x="457200" y="5867400"/>
            <a:ext cx="7467600" cy="261610"/>
          </a:xfrm>
          <a:prstGeom prst="rect">
            <a:avLst/>
          </a:prstGeom>
        </p:spPr>
        <p:txBody>
          <a:bodyPr wrap="square">
            <a:spAutoFit/>
          </a:bodyPr>
          <a:lstStyle/>
          <a:p>
            <a:r>
              <a:rPr lang="en-US" sz="1100" b="1" dirty="0" smtClean="0"/>
              <a:t>Now let’s understand further by exercising each of them independently:-</a:t>
            </a:r>
            <a:endParaRPr lang="en-US"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dirty="0" smtClean="0"/>
              <a:t>1.3-</a:t>
            </a:r>
            <a:r>
              <a:rPr lang="en-US" sz="2800" b="1" dirty="0" smtClean="0"/>
              <a:t> Different Kind of Applications in IT to Automate </a:t>
            </a:r>
            <a:endParaRPr lang="en-US" sz="3000" b="1" dirty="0"/>
          </a:p>
        </p:txBody>
      </p:sp>
      <p:sp>
        <p:nvSpPr>
          <p:cNvPr id="4" name="Title 1"/>
          <p:cNvSpPr txBox="1">
            <a:spLocks/>
          </p:cNvSpPr>
          <p:nvPr/>
        </p:nvSpPr>
        <p:spPr>
          <a:xfrm>
            <a:off x="304800" y="1066800"/>
            <a:ext cx="8534400" cy="3657600"/>
          </a:xfrm>
          <a:prstGeom prst="rect">
            <a:avLst/>
          </a:prstGeom>
        </p:spPr>
        <p:txBody>
          <a:bodyPr vert="horz" lIns="0" rIns="0" bIns="0" anchor="b">
            <a:normAutofit/>
          </a:bodyPr>
          <a:lstStyle/>
          <a:p>
            <a:r>
              <a:rPr lang="en-US" sz="2000" dirty="0" smtClean="0"/>
              <a:t>There are mainly below type of Software Applications we have :-</a:t>
            </a:r>
          </a:p>
          <a:p>
            <a:endParaRPr lang="en-US" sz="2000" dirty="0" smtClean="0"/>
          </a:p>
          <a:p>
            <a:r>
              <a:rPr lang="en-US" sz="2000" dirty="0" smtClean="0"/>
              <a:t>1-Web-Based Applications (Google, Yahoo)</a:t>
            </a:r>
            <a:endParaRPr lang="en-US" sz="2000" dirty="0"/>
          </a:p>
          <a:p>
            <a:r>
              <a:rPr lang="en-US" sz="2000" dirty="0" smtClean="0"/>
              <a:t>2-Window Based Applications(MS-Word, Calculator)</a:t>
            </a:r>
            <a:endParaRPr lang="en-US" sz="2000" dirty="0"/>
          </a:p>
          <a:p>
            <a:r>
              <a:rPr lang="en-US" sz="2000" dirty="0" smtClean="0"/>
              <a:t>3-Client-Based Applications (Gtalk, Yahoo Messenger, FB Messenger)</a:t>
            </a:r>
          </a:p>
          <a:p>
            <a:r>
              <a:rPr lang="en-US" sz="2000" dirty="0" smtClean="0"/>
              <a:t>4-Web-Services-Restbased and SOAPUI(Calculation API)</a:t>
            </a:r>
          </a:p>
          <a:p>
            <a:endParaRPr lang="en-US" sz="2000" dirty="0" smtClean="0"/>
          </a:p>
          <a:p>
            <a:endParaRPr lang="en-US" sz="2000" dirty="0"/>
          </a:p>
          <a:p>
            <a:endParaRPr lang="en-US" sz="2000" dirty="0" smtClean="0"/>
          </a:p>
          <a:p>
            <a:endParaRPr kumimoji="0" lang="en-US" sz="20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7.2.3-Locatoer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457200"/>
            <a:ext cx="8610600" cy="6186309"/>
          </a:xfrm>
          <a:prstGeom prst="rect">
            <a:avLst/>
          </a:prstGeom>
        </p:spPr>
        <p:txBody>
          <a:bodyPr wrap="square">
            <a:spAutoFit/>
          </a:bodyPr>
          <a:lstStyle/>
          <a:p>
            <a:pPr marL="228600" indent="-228600">
              <a:buFont typeface="+mj-lt"/>
              <a:buAutoNum type="arabicPeriod"/>
            </a:pPr>
            <a:r>
              <a:rPr lang="en-US" sz="1100" b="1" dirty="0" smtClean="0"/>
              <a:t>id - </a:t>
            </a:r>
            <a:r>
              <a:rPr lang="en-US" sz="1100" i="1" dirty="0" smtClean="0"/>
              <a:t>Select element with the specified </a:t>
            </a:r>
            <a:r>
              <a:rPr lang="en-US" sz="1100" b="1" i="1" dirty="0" smtClean="0"/>
              <a:t>@id</a:t>
            </a:r>
            <a:r>
              <a:rPr lang="en-US" sz="1100" i="1" dirty="0" smtClean="0"/>
              <a:t> attribute.</a:t>
            </a:r>
          </a:p>
          <a:p>
            <a:pPr marL="228600" indent="-228600">
              <a:buFont typeface="+mj-lt"/>
              <a:buAutoNum type="arabicPeriod"/>
            </a:pPr>
            <a:endParaRPr lang="en-US" sz="1100" i="1" dirty="0" smtClean="0"/>
          </a:p>
          <a:p>
            <a:pPr marL="685800" lvl="1" indent="-228600"/>
            <a:r>
              <a:rPr lang="en-US" sz="1100" i="1" dirty="0" smtClean="0"/>
              <a:t>	Ex- id=submit</a:t>
            </a:r>
          </a:p>
          <a:p>
            <a:pPr marL="685800" lvl="1" indent="-228600"/>
            <a:r>
              <a:rPr lang="en-US" sz="1100" i="1" dirty="0" smtClean="0"/>
              <a:t>	HTML-&lt;a id="submit" name="Submit" class="name" </a:t>
            </a:r>
            <a:r>
              <a:rPr lang="en-US" sz="1100" i="1" dirty="0" err="1" smtClean="0"/>
              <a:t>href</a:t>
            </a:r>
            <a:r>
              <a:rPr lang="en-US" sz="1100" i="1" dirty="0" smtClean="0"/>
              <a:t>="https://mail.google.com/" value="Gmail"&gt;submit&lt;/a&gt;</a:t>
            </a:r>
          </a:p>
          <a:p>
            <a:pPr marL="685800" lvl="1" indent="-228600"/>
            <a:r>
              <a:rPr lang="en-US" sz="1100" i="1" dirty="0" smtClean="0"/>
              <a:t>	</a:t>
            </a:r>
            <a:r>
              <a:rPr lang="en-US" sz="1100" i="1" dirty="0" err="1" smtClean="0"/>
              <a:t>driver.findElement</a:t>
            </a:r>
            <a:r>
              <a:rPr lang="en-US" sz="1100" i="1" dirty="0" smtClean="0"/>
              <a:t>(By.id("submit")).click();</a:t>
            </a:r>
          </a:p>
          <a:p>
            <a:pPr marL="228600" indent="-228600">
              <a:buFont typeface="+mj-lt"/>
              <a:buAutoNum type="arabicPeriod"/>
            </a:pPr>
            <a:endParaRPr lang="en-US" sz="1100" dirty="0" smtClean="0"/>
          </a:p>
          <a:p>
            <a:pPr marL="228600" indent="-228600">
              <a:buFont typeface="+mj-lt"/>
              <a:buAutoNum type="arabicPeriod"/>
            </a:pPr>
            <a:r>
              <a:rPr lang="en-US" sz="1100" b="1" dirty="0" smtClean="0"/>
              <a:t>Name - </a:t>
            </a:r>
            <a:r>
              <a:rPr lang="en-US" sz="1100" i="1" dirty="0" smtClean="0"/>
              <a:t>Select first element with the specified </a:t>
            </a:r>
            <a:r>
              <a:rPr lang="en-US" sz="1100" b="1" i="1" dirty="0" smtClean="0"/>
              <a:t>@name</a:t>
            </a:r>
            <a:r>
              <a:rPr lang="en-US" sz="1100" i="1" dirty="0" smtClean="0"/>
              <a:t> attribute.</a:t>
            </a:r>
          </a:p>
          <a:p>
            <a:pPr marL="228600" indent="-228600">
              <a:buFont typeface="+mj-lt"/>
              <a:buAutoNum type="arabicPeriod"/>
            </a:pPr>
            <a:endParaRPr lang="en-US" sz="1100" i="1" dirty="0" smtClean="0"/>
          </a:p>
          <a:p>
            <a:pPr marL="685800" lvl="1" indent="-228600"/>
            <a:r>
              <a:rPr lang="en-US" sz="1100" dirty="0" smtClean="0"/>
              <a:t>	Ex-	name=submit</a:t>
            </a:r>
          </a:p>
          <a:p>
            <a:pPr marL="685800" lvl="1" indent="-228600"/>
            <a:r>
              <a:rPr lang="en-US" sz="1100" dirty="0" smtClean="0"/>
              <a:t>	HTML-&lt;a id="submit" name="Submit" class="name" </a:t>
            </a:r>
            <a:r>
              <a:rPr lang="en-US" sz="1100" dirty="0" err="1" smtClean="0"/>
              <a:t>href</a:t>
            </a:r>
            <a:r>
              <a:rPr lang="en-US" sz="1100" dirty="0" smtClean="0"/>
              <a:t>="https://mail.google.com/" value="Gmail"&gt;submit&lt;/a&gt;</a:t>
            </a:r>
          </a:p>
          <a:p>
            <a:pPr marL="685800" lvl="1" indent="-228600"/>
            <a:r>
              <a:rPr lang="en-US" sz="1100" dirty="0" smtClean="0"/>
              <a:t>	</a:t>
            </a:r>
            <a:r>
              <a:rPr lang="en-US" sz="1100" dirty="0" err="1" smtClean="0"/>
              <a:t>driver.findElement</a:t>
            </a:r>
            <a:r>
              <a:rPr lang="en-US" sz="1100" dirty="0" smtClean="0"/>
              <a:t>(By.name(“Submit")).click();</a:t>
            </a:r>
          </a:p>
          <a:p>
            <a:pPr marL="685800" lvl="1" indent="-228600"/>
            <a:endParaRPr lang="en-US" sz="1100" dirty="0" smtClean="0"/>
          </a:p>
          <a:p>
            <a:pPr marL="228600" indent="-228600">
              <a:buFont typeface="+mj-lt"/>
              <a:buAutoNum type="arabicPeriod"/>
            </a:pPr>
            <a:r>
              <a:rPr lang="en-US" sz="1100" b="1" dirty="0" err="1" smtClean="0"/>
              <a:t>Linktext</a:t>
            </a:r>
            <a:r>
              <a:rPr lang="en-US" sz="1100" b="1" dirty="0" smtClean="0"/>
              <a:t> - </a:t>
            </a:r>
            <a:r>
              <a:rPr lang="en-US" sz="1100" i="1" dirty="0" smtClean="0"/>
              <a:t>Select link (anchor tag) element which contains text matching the specified link text</a:t>
            </a:r>
          </a:p>
          <a:p>
            <a:pPr marL="228600" indent="-228600">
              <a:buFont typeface="+mj-lt"/>
              <a:buAutoNum type="arabicPeriod"/>
            </a:pPr>
            <a:endParaRPr lang="en-US" sz="1100" i="1" dirty="0" smtClean="0"/>
          </a:p>
          <a:p>
            <a:pPr marL="685800" lvl="1" indent="-228600"/>
            <a:r>
              <a:rPr lang="en-US" sz="1100" dirty="0" smtClean="0"/>
              <a:t>      Ex-	</a:t>
            </a:r>
            <a:r>
              <a:rPr lang="en-US" sz="1100" dirty="0" err="1" smtClean="0"/>
              <a:t>linText</a:t>
            </a:r>
            <a:r>
              <a:rPr lang="en-US" sz="1100" dirty="0" smtClean="0"/>
              <a:t>=submit</a:t>
            </a:r>
          </a:p>
          <a:p>
            <a:pPr marL="685800" lvl="1" indent="-228600"/>
            <a:r>
              <a:rPr lang="en-US" sz="1100" dirty="0" smtClean="0"/>
              <a:t>	HTML-&lt;a id="submit" name="Submit" class="name" </a:t>
            </a:r>
            <a:r>
              <a:rPr lang="en-US" sz="1100" dirty="0" err="1" smtClean="0"/>
              <a:t>href</a:t>
            </a:r>
            <a:r>
              <a:rPr lang="en-US" sz="1100" dirty="0" smtClean="0"/>
              <a:t>="https://mail.google.com/" value="Gmail"&gt;submit&lt;/a&gt;</a:t>
            </a:r>
          </a:p>
          <a:p>
            <a:pPr marL="685800" lvl="1" indent="-228600"/>
            <a:r>
              <a:rPr lang="en-US" sz="1100" dirty="0" smtClean="0"/>
              <a:t>	</a:t>
            </a:r>
            <a:r>
              <a:rPr lang="en-US" sz="1100" dirty="0" err="1" smtClean="0"/>
              <a:t>driver.findElement</a:t>
            </a:r>
            <a:r>
              <a:rPr lang="en-US" sz="1100" dirty="0" smtClean="0"/>
              <a:t>(</a:t>
            </a:r>
            <a:r>
              <a:rPr lang="en-US" sz="1100" dirty="0" err="1" smtClean="0"/>
              <a:t>By.linkText</a:t>
            </a:r>
            <a:r>
              <a:rPr lang="en-US" sz="1100" dirty="0" smtClean="0"/>
              <a:t>("submit")).click();</a:t>
            </a:r>
          </a:p>
          <a:p>
            <a:pPr marL="685800" lvl="1" indent="-228600"/>
            <a:endParaRPr lang="en-US" sz="1100" dirty="0" smtClean="0"/>
          </a:p>
          <a:p>
            <a:pPr marL="228600" indent="-228600">
              <a:buFont typeface="+mj-lt"/>
              <a:buAutoNum type="arabicPeriod"/>
            </a:pPr>
            <a:r>
              <a:rPr lang="en-US" sz="1100" b="1" dirty="0" smtClean="0"/>
              <a:t>Partial </a:t>
            </a:r>
            <a:r>
              <a:rPr lang="en-US" sz="1100" b="1" dirty="0" err="1" smtClean="0"/>
              <a:t>Linktext</a:t>
            </a:r>
            <a:r>
              <a:rPr lang="en-US" sz="1100" b="1" dirty="0" smtClean="0"/>
              <a:t> - </a:t>
            </a:r>
            <a:r>
              <a:rPr lang="en-US" sz="1100" i="1" dirty="0" smtClean="0"/>
              <a:t>Select link (anchor tag) element which contains text matching the specified partial link text</a:t>
            </a:r>
          </a:p>
          <a:p>
            <a:pPr marL="685800" lvl="1" indent="-228600"/>
            <a:endParaRPr lang="en-US" sz="1100" i="1" dirty="0" smtClean="0"/>
          </a:p>
          <a:p>
            <a:pPr marL="685800" lvl="1" indent="-228600"/>
            <a:r>
              <a:rPr lang="en-US" sz="1100" i="1" dirty="0" smtClean="0"/>
              <a:t>	Ex-	</a:t>
            </a:r>
            <a:r>
              <a:rPr lang="en-US" sz="1100" i="1" dirty="0" err="1" smtClean="0"/>
              <a:t>partialLinkText</a:t>
            </a:r>
            <a:r>
              <a:rPr lang="en-US" sz="1100" i="1" dirty="0" smtClean="0"/>
              <a:t>=submit</a:t>
            </a:r>
          </a:p>
          <a:p>
            <a:pPr marL="685800" lvl="1" indent="-228600"/>
            <a:r>
              <a:rPr lang="en-US" sz="1100" i="1" dirty="0" smtClean="0"/>
              <a:t>	HTML-&lt;a id="submit" name="Submit" class="name" </a:t>
            </a:r>
            <a:r>
              <a:rPr lang="en-US" sz="1100" i="1" dirty="0" err="1" smtClean="0"/>
              <a:t>href</a:t>
            </a:r>
            <a:r>
              <a:rPr lang="en-US" sz="1100" i="1" dirty="0" smtClean="0"/>
              <a:t>="https://mail.google.com/" value="Gmail"&gt;submit&lt;/a&gt;</a:t>
            </a:r>
          </a:p>
          <a:p>
            <a:pPr marL="685800" lvl="1" indent="-228600"/>
            <a:r>
              <a:rPr lang="en-US" sz="1100" i="1" dirty="0" smtClean="0"/>
              <a:t>	</a:t>
            </a:r>
            <a:r>
              <a:rPr lang="en-US" sz="1100" i="1" dirty="0" err="1" smtClean="0"/>
              <a:t>driver.findElement</a:t>
            </a:r>
            <a:r>
              <a:rPr lang="en-US" sz="1100" i="1" dirty="0" smtClean="0"/>
              <a:t>(</a:t>
            </a:r>
            <a:r>
              <a:rPr lang="en-US" sz="1100" i="1" dirty="0" err="1" smtClean="0"/>
              <a:t>By.partialLinkText</a:t>
            </a:r>
            <a:r>
              <a:rPr lang="en-US" sz="1100" i="1" dirty="0" smtClean="0"/>
              <a:t>("submit"));</a:t>
            </a:r>
          </a:p>
          <a:p>
            <a:pPr marL="228600" indent="-228600">
              <a:buFont typeface="+mj-lt"/>
              <a:buAutoNum type="arabicPeriod"/>
            </a:pPr>
            <a:endParaRPr lang="en-US" sz="1100" dirty="0" smtClean="0"/>
          </a:p>
          <a:p>
            <a:pPr marL="228600" indent="-228600">
              <a:buFont typeface="+mj-lt"/>
              <a:buAutoNum type="arabicPeriod"/>
            </a:pPr>
            <a:r>
              <a:rPr lang="en-US" sz="1100" b="1" dirty="0" smtClean="0"/>
              <a:t>Tag Name - </a:t>
            </a:r>
            <a:r>
              <a:rPr lang="en-US" sz="1100" i="1" dirty="0" smtClean="0"/>
              <a:t>Locate Element using a Tag Name .</a:t>
            </a:r>
          </a:p>
          <a:p>
            <a:pPr marL="1143000" lvl="2" indent="-228600"/>
            <a:r>
              <a:rPr lang="en-US" sz="1100" dirty="0" smtClean="0"/>
              <a:t>	</a:t>
            </a:r>
          </a:p>
          <a:p>
            <a:pPr marL="1143000" lvl="2" indent="-228600"/>
            <a:r>
              <a:rPr lang="en-US" sz="1100" dirty="0" smtClean="0"/>
              <a:t>Ex- </a:t>
            </a:r>
            <a:r>
              <a:rPr lang="en-US" sz="1100" dirty="0" err="1" smtClean="0"/>
              <a:t>tagName</a:t>
            </a:r>
            <a:r>
              <a:rPr lang="en-US" sz="1100" dirty="0" smtClean="0"/>
              <a:t>=a</a:t>
            </a:r>
          </a:p>
          <a:p>
            <a:pPr marL="1143000" lvl="2" indent="-228600"/>
            <a:r>
              <a:rPr lang="en-US" sz="1100" dirty="0" smtClean="0"/>
              <a:t>HTML-&lt;a id="submit" name="Submit" class="name" </a:t>
            </a:r>
            <a:r>
              <a:rPr lang="en-US" sz="1100" dirty="0" err="1" smtClean="0"/>
              <a:t>href</a:t>
            </a:r>
            <a:r>
              <a:rPr lang="en-US" sz="1100" dirty="0" smtClean="0"/>
              <a:t>="https://mail.google.com/" value="Gmail"&gt;submit&lt;/a&gt;</a:t>
            </a:r>
          </a:p>
          <a:p>
            <a:pPr marL="1143000" lvl="2" indent="-228600"/>
            <a:r>
              <a:rPr lang="en-US" sz="1100" dirty="0" err="1" smtClean="0"/>
              <a:t>driver.findElement</a:t>
            </a:r>
            <a:r>
              <a:rPr lang="en-US" sz="1100" dirty="0" smtClean="0"/>
              <a:t>(</a:t>
            </a:r>
            <a:r>
              <a:rPr lang="en-US" sz="1100" dirty="0" err="1" smtClean="0"/>
              <a:t>By.tagName</a:t>
            </a:r>
            <a:r>
              <a:rPr lang="en-US" sz="1100" dirty="0" smtClean="0"/>
              <a:t>("a"));</a:t>
            </a:r>
          </a:p>
          <a:p>
            <a:pPr marL="228600" indent="-228600"/>
            <a:endParaRPr lang="en-US" sz="1100" dirty="0" smtClean="0"/>
          </a:p>
          <a:p>
            <a:pPr marL="228600" indent="-228600"/>
            <a:r>
              <a:rPr lang="en-US" sz="1100" b="1" dirty="0" smtClean="0"/>
              <a:t>6. 	Class name - </a:t>
            </a:r>
            <a:r>
              <a:rPr lang="en-US" sz="1100" i="1" dirty="0" smtClean="0"/>
              <a:t>Locate Element using a Class Name ..</a:t>
            </a:r>
          </a:p>
          <a:p>
            <a:pPr marL="228600" indent="-228600"/>
            <a:r>
              <a:rPr lang="en-US" sz="1100" i="1" dirty="0" smtClean="0"/>
              <a:t>	</a:t>
            </a:r>
          </a:p>
          <a:p>
            <a:pPr marL="228600" indent="-228600"/>
            <a:r>
              <a:rPr lang="en-US" sz="1100" i="1" dirty="0" smtClean="0"/>
              <a:t>	Ex-class=name</a:t>
            </a:r>
          </a:p>
          <a:p>
            <a:pPr marL="228600" indent="-228600"/>
            <a:r>
              <a:rPr lang="en-US" sz="1100" i="1" dirty="0" smtClean="0"/>
              <a:t>	HTML-&lt;a id="submit" name="Submit" class="name" </a:t>
            </a:r>
            <a:r>
              <a:rPr lang="en-US" sz="1100" i="1" dirty="0" err="1" smtClean="0"/>
              <a:t>href</a:t>
            </a:r>
            <a:r>
              <a:rPr lang="en-US" sz="1100" i="1" dirty="0" smtClean="0"/>
              <a:t>="https://mail.google.com/" value="Gmail"&gt;submit&lt;/a&gt;</a:t>
            </a:r>
          </a:p>
          <a:p>
            <a:pPr marL="228600" indent="-228600"/>
            <a:r>
              <a:rPr lang="en-US" sz="1100" i="1" dirty="0" smtClean="0"/>
              <a:t>	</a:t>
            </a:r>
            <a:r>
              <a:rPr lang="en-US" sz="1100" i="1" dirty="0" err="1" smtClean="0"/>
              <a:t>driver.findElement</a:t>
            </a:r>
            <a:r>
              <a:rPr lang="en-US" sz="1100" i="1" dirty="0" smtClean="0"/>
              <a:t>(</a:t>
            </a:r>
            <a:r>
              <a:rPr lang="en-US" sz="1100" i="1" dirty="0" err="1" smtClean="0"/>
              <a:t>By.className</a:t>
            </a:r>
            <a:r>
              <a:rPr lang="en-US" sz="1100" i="1" dirty="0" smtClean="0"/>
              <a:t>("name"));</a:t>
            </a:r>
          </a:p>
          <a:p>
            <a:pPr marL="228600" indent="-228600"/>
            <a:endParaRPr lang="en-US" sz="1100" b="1" u="sng"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7.2.4-Locatoer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457200"/>
            <a:ext cx="8610600" cy="5755422"/>
          </a:xfrm>
          <a:prstGeom prst="rect">
            <a:avLst/>
          </a:prstGeom>
        </p:spPr>
        <p:txBody>
          <a:bodyPr wrap="square">
            <a:spAutoFit/>
          </a:bodyPr>
          <a:lstStyle/>
          <a:p>
            <a:pPr marL="228600" indent="-228600"/>
            <a:r>
              <a:rPr lang="en-US" sz="1600" b="1" u="sng" dirty="0" smtClean="0"/>
              <a:t>7-Locating by CSS Selector-</a:t>
            </a:r>
            <a:endParaRPr lang="en-US" sz="1600" u="sng" dirty="0" smtClean="0"/>
          </a:p>
          <a:p>
            <a:r>
              <a:rPr lang="en-US" sz="1100" dirty="0" smtClean="0"/>
              <a:t>CSS Selectors are string patterns used to identify an element based on a combination of HTML tag, id, class, and attributes. Locating by CSS Selector is more complicated than the previous methods, but it is the most common locating strategy of advanced Selenium users because it can access even those elements that have no ID or name.</a:t>
            </a:r>
          </a:p>
          <a:p>
            <a:r>
              <a:rPr lang="en-US" sz="1100" dirty="0" smtClean="0"/>
              <a:t>CSS Selectors have many formats, but we will only focus on the most common ones.</a:t>
            </a:r>
          </a:p>
          <a:p>
            <a:pPr marL="685800" lvl="1" indent="-228600">
              <a:buFont typeface="+mj-lt"/>
              <a:buAutoNum type="arabicPeriod"/>
            </a:pPr>
            <a:r>
              <a:rPr lang="en-US" sz="1100" dirty="0" smtClean="0"/>
              <a:t>Tag and ID</a:t>
            </a:r>
          </a:p>
          <a:p>
            <a:pPr marL="685800" lvl="1" indent="-228600">
              <a:buFont typeface="+mj-lt"/>
              <a:buAutoNum type="arabicPeriod"/>
            </a:pPr>
            <a:r>
              <a:rPr lang="en-US" sz="1100" dirty="0" smtClean="0"/>
              <a:t>Tag and class</a:t>
            </a:r>
          </a:p>
          <a:p>
            <a:pPr marL="685800" lvl="1" indent="-228600">
              <a:buFont typeface="+mj-lt"/>
              <a:buAutoNum type="arabicPeriod"/>
            </a:pPr>
            <a:r>
              <a:rPr lang="en-US" sz="1100" dirty="0" smtClean="0"/>
              <a:t>Tag and attribute</a:t>
            </a:r>
          </a:p>
          <a:p>
            <a:pPr marL="685800" lvl="1" indent="-228600">
              <a:buFont typeface="+mj-lt"/>
              <a:buAutoNum type="arabicPeriod"/>
            </a:pPr>
            <a:r>
              <a:rPr lang="en-US" sz="1100" dirty="0" smtClean="0"/>
              <a:t>Tag, class, and attribute</a:t>
            </a:r>
          </a:p>
          <a:p>
            <a:pPr marL="685800" lvl="1" indent="-228600">
              <a:buFont typeface="+mj-lt"/>
              <a:buAutoNum type="arabicPeriod"/>
            </a:pPr>
            <a:r>
              <a:rPr lang="en-US" sz="1100" dirty="0" smtClean="0"/>
              <a:t>Inner text</a:t>
            </a:r>
          </a:p>
          <a:p>
            <a:pPr marL="228600" indent="-228600"/>
            <a:endParaRPr lang="en-US" sz="1100" b="1" dirty="0" smtClean="0"/>
          </a:p>
          <a:p>
            <a:pPr marL="228600" indent="-228600"/>
            <a:r>
              <a:rPr lang="en-US" sz="1100" b="1" u="sng" dirty="0" smtClean="0"/>
              <a:t>1-Locating by CSS Selector - Tag and ID</a:t>
            </a:r>
          </a:p>
          <a:p>
            <a:pPr marL="228600" indent="-228600"/>
            <a:r>
              <a:rPr lang="en-US" sz="1100" dirty="0" smtClean="0"/>
              <a:t>	</a:t>
            </a:r>
            <a:r>
              <a:rPr lang="en-US" sz="1100" b="1" u="sng" dirty="0" smtClean="0">
                <a:solidFill>
                  <a:srgbClr val="FF0000"/>
                </a:solidFill>
              </a:rPr>
              <a:t>Syntax- </a:t>
            </a:r>
            <a:r>
              <a:rPr lang="en-US" sz="1100" b="1" u="sng" dirty="0" err="1" smtClean="0">
                <a:solidFill>
                  <a:srgbClr val="FF0000"/>
                </a:solidFill>
              </a:rPr>
              <a:t>css</a:t>
            </a:r>
            <a:r>
              <a:rPr lang="en-US" sz="1100" b="1" u="sng" dirty="0" smtClean="0">
                <a:solidFill>
                  <a:srgbClr val="FF0000"/>
                </a:solidFill>
              </a:rPr>
              <a:t>=</a:t>
            </a:r>
            <a:r>
              <a:rPr lang="en-US" sz="1100" b="1" u="sng" dirty="0" err="1" smtClean="0">
                <a:solidFill>
                  <a:srgbClr val="FF0000"/>
                </a:solidFill>
              </a:rPr>
              <a:t>tag#id</a:t>
            </a:r>
            <a:r>
              <a:rPr lang="en-US" sz="1100" b="1" u="sng" dirty="0" smtClean="0">
                <a:solidFill>
                  <a:srgbClr val="FF0000"/>
                </a:solidFill>
              </a:rPr>
              <a:t> </a:t>
            </a:r>
          </a:p>
          <a:p>
            <a:pPr marL="228600" indent="-228600"/>
            <a:r>
              <a:rPr lang="en-US" sz="1100" dirty="0" smtClean="0"/>
              <a:t>	tag = the HTML tag of the element being accessed</a:t>
            </a:r>
          </a:p>
          <a:p>
            <a:pPr marL="228600" indent="-228600"/>
            <a:r>
              <a:rPr lang="en-US" sz="1100" dirty="0" smtClean="0"/>
              <a:t>	# = the hash sign. This should always be present when using a CSS Selector with ID</a:t>
            </a:r>
          </a:p>
          <a:p>
            <a:pPr marL="228600" indent="-228600"/>
            <a:r>
              <a:rPr lang="en-US" sz="1100" dirty="0" smtClean="0"/>
              <a:t>	id = the ID of the element being accessed</a:t>
            </a:r>
          </a:p>
          <a:p>
            <a:pPr marL="228600" lvl="1" indent="-228600"/>
            <a:r>
              <a:rPr lang="en-US" sz="1100" i="1" dirty="0" smtClean="0"/>
              <a:t>	</a:t>
            </a:r>
            <a:r>
              <a:rPr lang="en-US" sz="1100" b="1" i="1" u="sng" dirty="0" smtClean="0"/>
              <a:t>Ex:-</a:t>
            </a:r>
          </a:p>
          <a:p>
            <a:pPr marL="685800" lvl="2" indent="-228600"/>
            <a:r>
              <a:rPr lang="en-US" sz="1100" i="1" dirty="0" smtClean="0"/>
              <a:t>	</a:t>
            </a:r>
            <a:r>
              <a:rPr lang="en-US" sz="1100" b="1" i="1" dirty="0" smtClean="0">
                <a:solidFill>
                  <a:srgbClr val="C00000"/>
                </a:solidFill>
              </a:rPr>
              <a:t>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a:t>
            </a:r>
          </a:p>
          <a:p>
            <a:pPr marL="685800" lvl="1" indent="-228600"/>
            <a:r>
              <a:rPr lang="en-US" sz="1100" dirty="0" smtClean="0"/>
              <a:t>	Ex- </a:t>
            </a:r>
            <a:r>
              <a:rPr lang="en-US" sz="1100" dirty="0" err="1" smtClean="0"/>
              <a:t>css</a:t>
            </a:r>
            <a:r>
              <a:rPr lang="en-US" sz="1100" dirty="0" smtClean="0"/>
              <a:t>=</a:t>
            </a:r>
            <a:r>
              <a:rPr lang="en-US" sz="1100" dirty="0" err="1" smtClean="0"/>
              <a:t>input#</a:t>
            </a:r>
            <a:r>
              <a:rPr lang="en-US" sz="1100" i="1" dirty="0" err="1" smtClean="0"/>
              <a:t>submit</a:t>
            </a:r>
            <a:r>
              <a:rPr lang="en-US" sz="1100" i="1" dirty="0" smtClean="0"/>
              <a:t> </a:t>
            </a:r>
          </a:p>
          <a:p>
            <a:pPr marL="685800" lvl="1"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a:t>
            </a:r>
            <a:r>
              <a:rPr lang="en-US" sz="1100" dirty="0" err="1" smtClean="0"/>
              <a:t>input#submit</a:t>
            </a:r>
            <a:r>
              <a:rPr lang="en-US" sz="1100" dirty="0" smtClean="0"/>
              <a:t>")).click();</a:t>
            </a:r>
          </a:p>
          <a:p>
            <a:pPr marL="228600" indent="-228600"/>
            <a:r>
              <a:rPr lang="en-US" sz="1100" dirty="0" smtClean="0"/>
              <a:t>	</a:t>
            </a:r>
          </a:p>
          <a:p>
            <a:pPr marL="228600" indent="-228600"/>
            <a:r>
              <a:rPr lang="en-US" sz="1100" b="1" u="sng" dirty="0" smtClean="0"/>
              <a:t>2-Locating by CSS Selector - Tag and Class</a:t>
            </a:r>
          </a:p>
          <a:p>
            <a:pPr marL="228600" indent="-228600"/>
            <a:r>
              <a:rPr lang="en-US" sz="1100" dirty="0" smtClean="0"/>
              <a:t>	</a:t>
            </a:r>
            <a:r>
              <a:rPr lang="en-US" sz="1100" b="1" u="sng" dirty="0" smtClean="0">
                <a:solidFill>
                  <a:srgbClr val="FF0000"/>
                </a:solidFill>
              </a:rPr>
              <a:t>Syntax- </a:t>
            </a:r>
            <a:r>
              <a:rPr lang="en-US" sz="1100" b="1" u="sng" dirty="0" err="1" smtClean="0">
                <a:solidFill>
                  <a:srgbClr val="FF0000"/>
                </a:solidFill>
              </a:rPr>
              <a:t>css</a:t>
            </a:r>
            <a:r>
              <a:rPr lang="en-US" sz="1100" b="1" u="sng" dirty="0" smtClean="0">
                <a:solidFill>
                  <a:srgbClr val="FF0000"/>
                </a:solidFill>
              </a:rPr>
              <a:t>=</a:t>
            </a:r>
            <a:r>
              <a:rPr lang="en-US" sz="1100" b="1" u="sng" dirty="0" err="1" smtClean="0">
                <a:solidFill>
                  <a:srgbClr val="FF0000"/>
                </a:solidFill>
              </a:rPr>
              <a:t>tag.class</a:t>
            </a:r>
            <a:r>
              <a:rPr lang="en-US" sz="1100" b="1" u="sng" dirty="0" smtClean="0">
                <a:solidFill>
                  <a:srgbClr val="FF0000"/>
                </a:solidFill>
              </a:rPr>
              <a:t> </a:t>
            </a:r>
          </a:p>
          <a:p>
            <a:pPr marL="228600" indent="-228600"/>
            <a:r>
              <a:rPr lang="en-US" sz="1100" dirty="0" smtClean="0"/>
              <a:t>	tag = the HTML tag of the element being accessed</a:t>
            </a:r>
          </a:p>
          <a:p>
            <a:pPr marL="228600" indent="-228600"/>
            <a:r>
              <a:rPr lang="en-US" sz="1100" dirty="0" smtClean="0"/>
              <a:t>	. = the dot sign. This should always be present when using a CSS Selector with class</a:t>
            </a:r>
          </a:p>
          <a:p>
            <a:pPr marL="228600" indent="-228600"/>
            <a:r>
              <a:rPr lang="en-US" sz="1100" dirty="0" smtClean="0"/>
              <a:t>	class = the class of the element being accessed</a:t>
            </a:r>
          </a:p>
          <a:p>
            <a:pPr marL="228600" lvl="1" indent="-228600"/>
            <a:r>
              <a:rPr lang="en-US" sz="1100" dirty="0" smtClean="0"/>
              <a:t>	</a:t>
            </a:r>
            <a:r>
              <a:rPr lang="en-US" sz="1100" b="1" i="1" u="sng" dirty="0" smtClean="0"/>
              <a:t>Ex:-</a:t>
            </a:r>
          </a:p>
          <a:p>
            <a:pPr marL="685800" lvl="2" indent="-228600"/>
            <a:r>
              <a:rPr lang="en-US" sz="1100" i="1" dirty="0" smtClean="0"/>
              <a:t>	</a:t>
            </a:r>
            <a:r>
              <a:rPr lang="en-US" sz="1100" b="1" i="1" dirty="0" smtClean="0">
                <a:solidFill>
                  <a:srgbClr val="C00000"/>
                </a:solidFill>
              </a:rPr>
              <a:t> 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 </a:t>
            </a:r>
            <a:r>
              <a:rPr lang="en-US" sz="1100" dirty="0" smtClean="0"/>
              <a:t>Ex- </a:t>
            </a:r>
            <a:r>
              <a:rPr lang="en-US" sz="1100" dirty="0" err="1" smtClean="0"/>
              <a:t>css</a:t>
            </a:r>
            <a:r>
              <a:rPr lang="en-US" sz="1100" dirty="0" smtClean="0"/>
              <a:t>=input.name</a:t>
            </a:r>
          </a:p>
          <a:p>
            <a:pPr marL="685800" lvl="1"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("input.name")).click()</a:t>
            </a:r>
          </a:p>
          <a:p>
            <a:pPr marL="685800" lvl="1" indent="-228600"/>
            <a:r>
              <a:rPr lang="en-US" sz="1100" dirty="0" smtClean="0"/>
              <a:t>		</a:t>
            </a:r>
          </a:p>
          <a:p>
            <a:pPr marL="228600" indent="-228600"/>
            <a:r>
              <a:rPr lang="en-US" sz="1100" b="1" dirty="0" smtClean="0"/>
              <a:t>	</a:t>
            </a:r>
            <a:endParaRPr lang="en-US" sz="11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7.2.5-Locatoer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762000"/>
            <a:ext cx="8610600" cy="4154984"/>
          </a:xfrm>
          <a:prstGeom prst="rect">
            <a:avLst/>
          </a:prstGeom>
        </p:spPr>
        <p:txBody>
          <a:bodyPr wrap="square">
            <a:spAutoFit/>
          </a:bodyPr>
          <a:lstStyle/>
          <a:p>
            <a:pPr marL="228600" indent="-228600"/>
            <a:r>
              <a:rPr lang="en-US" sz="1100" b="1" u="sng" dirty="0" smtClean="0"/>
              <a:t>3-Locating by CSS Selector - Tag and Attribute</a:t>
            </a:r>
          </a:p>
          <a:p>
            <a:pPr marL="228600" indent="-228600"/>
            <a:r>
              <a:rPr lang="en-US" sz="1100" dirty="0" smtClean="0"/>
              <a:t>	</a:t>
            </a:r>
            <a:r>
              <a:rPr lang="en-US" sz="1100" b="1" u="sng" dirty="0" smtClean="0">
                <a:solidFill>
                  <a:srgbClr val="FF0000"/>
                </a:solidFill>
              </a:rPr>
              <a:t>Syntax- </a:t>
            </a:r>
            <a:r>
              <a:rPr lang="en-US" sz="1100" b="1" u="sng" dirty="0" err="1" smtClean="0">
                <a:solidFill>
                  <a:srgbClr val="FF0000"/>
                </a:solidFill>
              </a:rPr>
              <a:t>css</a:t>
            </a:r>
            <a:r>
              <a:rPr lang="en-US" sz="1100" b="1" u="sng" dirty="0" smtClean="0">
                <a:solidFill>
                  <a:srgbClr val="FF0000"/>
                </a:solidFill>
              </a:rPr>
              <a:t>=tag[attribute=value]</a:t>
            </a:r>
          </a:p>
          <a:p>
            <a:pPr marL="228600" indent="-228600"/>
            <a:r>
              <a:rPr lang="en-US" sz="1100" dirty="0" smtClean="0"/>
              <a:t>	tag = the HTML tag of the element being accessed</a:t>
            </a:r>
          </a:p>
          <a:p>
            <a:pPr marL="228600" indent="-228600"/>
            <a:r>
              <a:rPr lang="en-US" sz="1100" dirty="0" smtClean="0"/>
              <a:t>	[ and ] = square brackets within which a specific attribute and its corresponding value will be placed</a:t>
            </a:r>
          </a:p>
          <a:p>
            <a:pPr marL="228600" indent="-228600"/>
            <a:r>
              <a:rPr lang="en-US" sz="1100" dirty="0" smtClean="0"/>
              <a:t>	attribute = the attribute to be used. It is advisable to use an attribute that is unique to the element such as a name or ID.</a:t>
            </a:r>
          </a:p>
          <a:p>
            <a:pPr marL="228600" indent="-228600"/>
            <a:r>
              <a:rPr lang="en-US" sz="1100" dirty="0" smtClean="0"/>
              <a:t>	value = the corresponding value of the chosen attribute.</a:t>
            </a:r>
          </a:p>
          <a:p>
            <a:pPr marL="228600" indent="-228600"/>
            <a:r>
              <a:rPr lang="en-US" sz="1100" dirty="0" smtClean="0"/>
              <a:t>	Ex:-</a:t>
            </a:r>
          </a:p>
          <a:p>
            <a:pPr marL="228600" indent="-228600"/>
            <a:r>
              <a:rPr lang="en-US" sz="1100" i="1" dirty="0" smtClean="0"/>
              <a:t>	            </a:t>
            </a:r>
            <a:r>
              <a:rPr lang="en-US" sz="1100" b="1" i="1" dirty="0" smtClean="0">
                <a:solidFill>
                  <a:srgbClr val="C00000"/>
                </a:solidFill>
              </a:rPr>
              <a:t> 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 </a:t>
            </a:r>
            <a:endParaRPr lang="en-US" sz="1100" dirty="0" smtClean="0"/>
          </a:p>
          <a:p>
            <a:pPr marL="228600" indent="-228600"/>
            <a:r>
              <a:rPr lang="en-US" sz="1100" dirty="0" smtClean="0"/>
              <a:t>		Ex-</a:t>
            </a:r>
            <a:r>
              <a:rPr lang="en-US" sz="1100" dirty="0" err="1" smtClean="0"/>
              <a:t>css</a:t>
            </a:r>
            <a:r>
              <a:rPr lang="en-US" sz="1100" dirty="0" smtClean="0"/>
              <a:t>=input[name=Submit]</a:t>
            </a:r>
          </a:p>
          <a:p>
            <a:pPr marL="228600"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("input[name=Submit]")).click() </a:t>
            </a:r>
          </a:p>
          <a:p>
            <a:pPr marL="228600" indent="-228600"/>
            <a:r>
              <a:rPr lang="en-US" sz="1100" dirty="0" smtClean="0"/>
              <a:t>	</a:t>
            </a:r>
          </a:p>
          <a:p>
            <a:pPr marL="228600" indent="-228600"/>
            <a:r>
              <a:rPr lang="en-US" sz="1100" b="1" u="sng" dirty="0" smtClean="0"/>
              <a:t>4-Locating by CSS Selector - tag, class, and attribute</a:t>
            </a:r>
          </a:p>
          <a:p>
            <a:pPr marL="228600" indent="-228600"/>
            <a:r>
              <a:rPr lang="en-US" sz="1100" dirty="0" smtClean="0"/>
              <a:t>	Syntax- </a:t>
            </a:r>
            <a:r>
              <a:rPr lang="en-US" sz="1100" dirty="0" err="1" smtClean="0"/>
              <a:t>css</a:t>
            </a:r>
            <a:r>
              <a:rPr lang="en-US" sz="1100" dirty="0" smtClean="0"/>
              <a:t>=</a:t>
            </a:r>
            <a:r>
              <a:rPr lang="en-US" sz="1100" dirty="0" err="1" smtClean="0"/>
              <a:t>tag.class</a:t>
            </a:r>
            <a:r>
              <a:rPr lang="en-US" sz="1100" dirty="0" smtClean="0"/>
              <a:t>[attribute=value]</a:t>
            </a:r>
          </a:p>
          <a:p>
            <a:pPr marL="228600" indent="-228600"/>
            <a:r>
              <a:rPr lang="en-US" sz="1100" dirty="0" smtClean="0"/>
              <a:t>	tag = the HTML tag of the element being accessed</a:t>
            </a:r>
          </a:p>
          <a:p>
            <a:pPr marL="228600" indent="-228600"/>
            <a:r>
              <a:rPr lang="en-US" sz="1100" dirty="0" smtClean="0"/>
              <a:t>	. = the dot sign. This should always be present when using a CSS Selector with class</a:t>
            </a:r>
          </a:p>
          <a:p>
            <a:pPr marL="228600" indent="-228600"/>
            <a:r>
              <a:rPr lang="en-US" sz="1100" dirty="0" smtClean="0"/>
              <a:t>	class = the class of the element being accessed</a:t>
            </a:r>
          </a:p>
          <a:p>
            <a:pPr marL="228600" indent="-228600"/>
            <a:r>
              <a:rPr lang="en-US" sz="1100" dirty="0" smtClean="0"/>
              <a:t>	[ and ] = square brackets within which a specific attribute and its corresponding value will be placed</a:t>
            </a:r>
          </a:p>
          <a:p>
            <a:pPr marL="228600" indent="-228600"/>
            <a:r>
              <a:rPr lang="en-US" sz="1100" dirty="0" smtClean="0"/>
              <a:t>	attribute = the attribute to be used. It is advisable to use an attribute that is unique to the element such as a name or ID.</a:t>
            </a:r>
          </a:p>
          <a:p>
            <a:pPr marL="228600" indent="-228600"/>
            <a:r>
              <a:rPr lang="en-US" sz="1100" dirty="0" smtClean="0"/>
              <a:t>	value = the corresponding value of the chosen attribute.</a:t>
            </a:r>
          </a:p>
          <a:p>
            <a:pPr marL="228600" indent="-228600"/>
            <a:r>
              <a:rPr lang="en-US" sz="1100" dirty="0" smtClean="0"/>
              <a:t>	Ex:-</a:t>
            </a:r>
          </a:p>
          <a:p>
            <a:pPr marL="228600" indent="-228600"/>
            <a:r>
              <a:rPr lang="en-US" sz="1100" i="1" dirty="0" smtClean="0"/>
              <a:t>	            </a:t>
            </a:r>
            <a:r>
              <a:rPr lang="en-US" sz="1100" b="1" i="1" dirty="0" smtClean="0">
                <a:solidFill>
                  <a:srgbClr val="C00000"/>
                </a:solidFill>
              </a:rPr>
              <a:t> 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 </a:t>
            </a:r>
            <a:endParaRPr lang="en-US" sz="1100" dirty="0" smtClean="0"/>
          </a:p>
          <a:p>
            <a:pPr marL="228600" indent="-228600"/>
            <a:r>
              <a:rPr lang="en-US" sz="1100" dirty="0" smtClean="0"/>
              <a:t>		Ex-</a:t>
            </a:r>
            <a:r>
              <a:rPr lang="en-US" sz="1100" dirty="0" err="1" smtClean="0"/>
              <a:t>css</a:t>
            </a:r>
            <a:r>
              <a:rPr lang="en-US" sz="1100" dirty="0" smtClean="0"/>
              <a:t>=input.name[name=Submit]</a:t>
            </a:r>
          </a:p>
          <a:p>
            <a:pPr marL="228600"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(“input.name[name=Submit]")).click()		</a:t>
            </a:r>
          </a:p>
          <a:p>
            <a:pPr marL="228600" indent="-228600"/>
            <a:r>
              <a:rPr lang="en-US" sz="1100" b="1" dirty="0" smtClean="0"/>
              <a:t>	</a:t>
            </a:r>
            <a:endParaRPr lang="en-US" sz="11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7.2.6-Locatoer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914400"/>
            <a:ext cx="8610600" cy="1615827"/>
          </a:xfrm>
          <a:prstGeom prst="rect">
            <a:avLst/>
          </a:prstGeom>
        </p:spPr>
        <p:txBody>
          <a:bodyPr wrap="square">
            <a:spAutoFit/>
          </a:bodyPr>
          <a:lstStyle/>
          <a:p>
            <a:pPr marL="228600" indent="-228600"/>
            <a:endParaRPr lang="en-US" sz="1100" b="1" u="sng" dirty="0" smtClean="0"/>
          </a:p>
          <a:p>
            <a:pPr marL="228600" indent="-228600"/>
            <a:r>
              <a:rPr lang="en-US" sz="1100" b="1" u="sng" dirty="0" smtClean="0"/>
              <a:t>5-Locating by CSS Selector - inner text</a:t>
            </a:r>
          </a:p>
          <a:p>
            <a:pPr marL="228600" indent="-228600"/>
            <a:r>
              <a:rPr lang="en-US" sz="1100" dirty="0" smtClean="0"/>
              <a:t>	Syntax-</a:t>
            </a:r>
            <a:r>
              <a:rPr lang="en-US" sz="1100" dirty="0" err="1" smtClean="0"/>
              <a:t>css</a:t>
            </a:r>
            <a:r>
              <a:rPr lang="en-US" sz="1100" dirty="0" smtClean="0"/>
              <a:t>=</a:t>
            </a:r>
            <a:r>
              <a:rPr lang="en-US" sz="1100" dirty="0" err="1" smtClean="0"/>
              <a:t>tag:contains</a:t>
            </a:r>
            <a:r>
              <a:rPr lang="en-US" sz="1100" dirty="0" smtClean="0"/>
              <a:t>("inner text")</a:t>
            </a:r>
          </a:p>
          <a:p>
            <a:pPr marL="228600" indent="-228600"/>
            <a:r>
              <a:rPr lang="en-US" sz="1100" dirty="0" smtClean="0"/>
              <a:t>	tag = the HTML tag of the element being accessed</a:t>
            </a:r>
          </a:p>
          <a:p>
            <a:pPr marL="228600" indent="-228600"/>
            <a:r>
              <a:rPr lang="en-US" sz="1100" dirty="0" smtClean="0"/>
              <a:t>	inner text = the text of the element</a:t>
            </a:r>
          </a:p>
          <a:p>
            <a:pPr marL="228600" indent="-228600"/>
            <a:r>
              <a:rPr lang="en-US" sz="1100" dirty="0" smtClean="0"/>
              <a:t>	Ex:-</a:t>
            </a:r>
          </a:p>
          <a:p>
            <a:pPr marL="228600" indent="-228600"/>
            <a:r>
              <a:rPr lang="en-US" sz="1100" i="1" dirty="0" smtClean="0"/>
              <a:t>	            </a:t>
            </a:r>
            <a:r>
              <a:rPr lang="en-US" sz="1100" b="1" i="1" dirty="0" smtClean="0">
                <a:solidFill>
                  <a:srgbClr val="C00000"/>
                </a:solidFill>
              </a:rPr>
              <a:t> 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 </a:t>
            </a:r>
            <a:endParaRPr lang="en-US" sz="1100" dirty="0" smtClean="0"/>
          </a:p>
          <a:p>
            <a:pPr marL="228600" indent="-228600"/>
            <a:r>
              <a:rPr lang="en-US" sz="1100" dirty="0" smtClean="0"/>
              <a:t>	Ex-</a:t>
            </a:r>
            <a:r>
              <a:rPr lang="en-US" sz="1100" dirty="0" err="1" smtClean="0"/>
              <a:t>css</a:t>
            </a:r>
            <a:r>
              <a:rPr lang="en-US" sz="1100" dirty="0" smtClean="0"/>
              <a:t>=</a:t>
            </a:r>
            <a:r>
              <a:rPr lang="en-US" sz="1100" dirty="0" err="1" smtClean="0"/>
              <a:t>input:contains</a:t>
            </a:r>
            <a:r>
              <a:rPr lang="en-US" sz="1100" dirty="0" smtClean="0"/>
              <a:t>(“submit:")	</a:t>
            </a:r>
          </a:p>
          <a:p>
            <a:pPr marL="228600"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a:t>
            </a:r>
            <a:r>
              <a:rPr lang="en-US" sz="1100" dirty="0" err="1" smtClean="0"/>
              <a:t>input:contains</a:t>
            </a:r>
            <a:r>
              <a:rPr lang="en-US" sz="1100" dirty="0" smtClean="0"/>
              <a:t>(“submit:“))).click()</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7.2.7-Locatoer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533400"/>
            <a:ext cx="8610600" cy="2031325"/>
          </a:xfrm>
          <a:prstGeom prst="rect">
            <a:avLst/>
          </a:prstGeom>
        </p:spPr>
        <p:txBody>
          <a:bodyPr wrap="square">
            <a:spAutoFit/>
          </a:bodyPr>
          <a:lstStyle/>
          <a:p>
            <a:pPr marL="228600" indent="-228600" algn="ctr"/>
            <a:r>
              <a:rPr lang="en-US" sz="1600" b="1" u="sng" dirty="0" smtClean="0"/>
              <a:t>Locating by </a:t>
            </a:r>
            <a:r>
              <a:rPr lang="en-US" sz="1600" b="1" u="sng" dirty="0" err="1" smtClean="0"/>
              <a:t>Xpath</a:t>
            </a:r>
            <a:endParaRPr lang="en-US" sz="1600" b="1" u="sng" dirty="0" smtClean="0"/>
          </a:p>
          <a:p>
            <a:r>
              <a:rPr lang="en-US" sz="1100" dirty="0" err="1" smtClean="0"/>
              <a:t>XPath</a:t>
            </a:r>
            <a:r>
              <a:rPr lang="en-US" sz="1100" dirty="0" smtClean="0"/>
              <a:t> is the language used when locating XML (Extensible Markup Language) nodes. </a:t>
            </a:r>
          </a:p>
          <a:p>
            <a:r>
              <a:rPr lang="en-US" sz="1100" dirty="0" err="1" smtClean="0"/>
              <a:t>XPath</a:t>
            </a:r>
            <a:r>
              <a:rPr lang="en-US" sz="1100" dirty="0" smtClean="0"/>
              <a:t> is defined as </a:t>
            </a:r>
            <a:r>
              <a:rPr lang="en-US" sz="1100" b="1" dirty="0" smtClean="0"/>
              <a:t>XML path</a:t>
            </a:r>
            <a:r>
              <a:rPr lang="en-US" sz="1100" dirty="0" smtClean="0"/>
              <a:t>. </a:t>
            </a:r>
            <a:r>
              <a:rPr lang="en-US" sz="1100" b="1" dirty="0" smtClean="0"/>
              <a:t>It is a syntax or language for finding any element on the web page using XML path expression</a:t>
            </a:r>
            <a:r>
              <a:rPr lang="en-US" sz="1100" dirty="0" smtClean="0"/>
              <a:t>. </a:t>
            </a:r>
            <a:r>
              <a:rPr lang="en-US" sz="1100" dirty="0" err="1" smtClean="0"/>
              <a:t>XPath</a:t>
            </a:r>
            <a:r>
              <a:rPr lang="en-US" sz="1100" dirty="0" smtClean="0"/>
              <a:t> is used to find the location of any element on a webpage using HTML DOM structure.</a:t>
            </a:r>
          </a:p>
          <a:p>
            <a:endParaRPr lang="en-US" sz="1100" dirty="0" smtClean="0"/>
          </a:p>
          <a:p>
            <a:r>
              <a:rPr lang="en-US" sz="1100" dirty="0" smtClean="0"/>
              <a:t>        </a:t>
            </a:r>
            <a:r>
              <a:rPr lang="en-US" sz="1100" b="1" dirty="0" smtClean="0"/>
              <a:t>Advantage:</a:t>
            </a:r>
            <a:r>
              <a:rPr lang="en-US" sz="1100" dirty="0" smtClean="0"/>
              <a:t> It can access almost any element, even those without class, name, or id attributes.</a:t>
            </a:r>
          </a:p>
          <a:p>
            <a:r>
              <a:rPr lang="en-US" sz="1100" dirty="0" smtClean="0"/>
              <a:t>        </a:t>
            </a:r>
            <a:r>
              <a:rPr lang="en-US" sz="1100" b="1" dirty="0" smtClean="0"/>
              <a:t>Disadvantage:</a:t>
            </a:r>
            <a:r>
              <a:rPr lang="en-US" sz="1100" dirty="0" smtClean="0"/>
              <a:t> It is the most complicated method of identifying elements because of too many different rules and considerations.</a:t>
            </a:r>
          </a:p>
          <a:p>
            <a:endParaRPr lang="en-US" sz="1100" b="1" u="sng" dirty="0" smtClean="0"/>
          </a:p>
          <a:p>
            <a:r>
              <a:rPr lang="en-US" sz="1100" b="1" u="sng" dirty="0" smtClean="0"/>
              <a:t>Syntax:- </a:t>
            </a:r>
          </a:p>
          <a:p>
            <a:endParaRPr lang="en-US" sz="1100" dirty="0" smtClean="0"/>
          </a:p>
          <a:p>
            <a:r>
              <a:rPr lang="en-US" sz="1100" dirty="0" smtClean="0"/>
              <a:t>//*[contains[@</a:t>
            </a:r>
            <a:r>
              <a:rPr lang="en-US" sz="1100" dirty="0" err="1" smtClean="0"/>
              <a:t>id,’message</a:t>
            </a:r>
            <a:r>
              <a:rPr lang="en-US" sz="1100" dirty="0" smtClean="0"/>
              <a:t>’]]</a:t>
            </a:r>
          </a:p>
        </p:txBody>
      </p:sp>
      <p:pic>
        <p:nvPicPr>
          <p:cNvPr id="140290" name="Picture 2" descr="Image result for xpath in webdriver examples"/>
          <p:cNvPicPr>
            <a:picLocks noChangeAspect="1" noChangeArrowheads="1"/>
          </p:cNvPicPr>
          <p:nvPr/>
        </p:nvPicPr>
        <p:blipFill>
          <a:blip r:embed="rId2" cstate="print"/>
          <a:srcRect/>
          <a:stretch>
            <a:fillRect/>
          </a:stretch>
        </p:blipFill>
        <p:spPr bwMode="auto">
          <a:xfrm>
            <a:off x="228600" y="3124200"/>
            <a:ext cx="8153400" cy="2828926"/>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7.2.8-Locatoer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9" name="Rectangle 8"/>
          <p:cNvSpPr/>
          <p:nvPr/>
        </p:nvSpPr>
        <p:spPr>
          <a:xfrm>
            <a:off x="152400" y="609600"/>
            <a:ext cx="8915400" cy="5001369"/>
          </a:xfrm>
          <a:prstGeom prst="rect">
            <a:avLst/>
          </a:prstGeom>
        </p:spPr>
        <p:txBody>
          <a:bodyPr wrap="square">
            <a:spAutoFit/>
          </a:bodyPr>
          <a:lstStyle/>
          <a:p>
            <a:r>
              <a:rPr lang="en-US" sz="1100" b="1" u="sng" dirty="0" smtClean="0"/>
              <a:t>Types of X-path-</a:t>
            </a:r>
          </a:p>
          <a:p>
            <a:r>
              <a:rPr lang="en-US" sz="1100" dirty="0" smtClean="0"/>
              <a:t>There are two types of </a:t>
            </a:r>
            <a:r>
              <a:rPr lang="en-US" sz="1100" dirty="0" err="1" smtClean="0"/>
              <a:t>XPath</a:t>
            </a:r>
            <a:r>
              <a:rPr lang="en-US" sz="1100" dirty="0" smtClean="0"/>
              <a:t>:</a:t>
            </a:r>
          </a:p>
          <a:p>
            <a:pPr lvl="1"/>
            <a:r>
              <a:rPr lang="en-US" sz="1100" dirty="0" smtClean="0"/>
              <a:t>Application-https://www.google.co.in/</a:t>
            </a:r>
          </a:p>
          <a:p>
            <a:pPr lvl="1"/>
            <a:r>
              <a:rPr lang="en-US" sz="1100" dirty="0" smtClean="0"/>
              <a:t>Element- </a:t>
            </a:r>
            <a:r>
              <a:rPr lang="en-US" sz="1100" b="1" dirty="0" smtClean="0"/>
              <a:t>Sign in</a:t>
            </a:r>
          </a:p>
          <a:p>
            <a:pPr lvl="1"/>
            <a:r>
              <a:rPr lang="en-US" sz="1100" b="1" dirty="0" smtClean="0"/>
              <a:t>1) Absolute </a:t>
            </a:r>
            <a:r>
              <a:rPr lang="en-US" sz="1100" b="1" dirty="0" err="1" smtClean="0"/>
              <a:t>XPath</a:t>
            </a:r>
            <a:r>
              <a:rPr lang="en-US" sz="1100" b="1" dirty="0" smtClean="0"/>
              <a:t> - </a:t>
            </a:r>
            <a:r>
              <a:rPr lang="en-US" sz="1100" dirty="0" smtClean="0"/>
              <a:t>html/body/div[1]/div[3]/div[1]/div/div/div/div[2]/div[3]/div/a</a:t>
            </a:r>
          </a:p>
          <a:p>
            <a:pPr lvl="1"/>
            <a:r>
              <a:rPr lang="en-US" sz="1100" b="1" dirty="0" smtClean="0"/>
              <a:t>2) Relative </a:t>
            </a:r>
            <a:r>
              <a:rPr lang="en-US" sz="1100" b="1" dirty="0" err="1" smtClean="0"/>
              <a:t>XPath</a:t>
            </a:r>
            <a:r>
              <a:rPr lang="en-US" sz="1100" b="1" dirty="0" smtClean="0"/>
              <a:t> - </a:t>
            </a:r>
            <a:r>
              <a:rPr lang="en-US" sz="1100" dirty="0" smtClean="0"/>
              <a:t>.//a[contains(text(),'Sign in')]</a:t>
            </a:r>
          </a:p>
          <a:p>
            <a:endParaRPr lang="en-US" sz="1100" b="1" dirty="0" smtClean="0"/>
          </a:p>
          <a:p>
            <a:r>
              <a:rPr lang="en-US" sz="1100" b="1" dirty="0" smtClean="0"/>
              <a:t>Absolute </a:t>
            </a:r>
            <a:r>
              <a:rPr lang="en-US" sz="1100" b="1" dirty="0" err="1" smtClean="0"/>
              <a:t>XPath</a:t>
            </a:r>
            <a:r>
              <a:rPr lang="en-US" sz="1100" b="1" dirty="0" smtClean="0"/>
              <a:t> </a:t>
            </a:r>
            <a:r>
              <a:rPr lang="en-US" sz="1100" dirty="0" smtClean="0"/>
              <a:t>:-</a:t>
            </a:r>
          </a:p>
          <a:p>
            <a:pPr lvl="1">
              <a:buFont typeface="Arial" pitchFamily="34" charset="0"/>
              <a:buChar char="•"/>
            </a:pPr>
            <a:r>
              <a:rPr lang="en-US" sz="1100" dirty="0" smtClean="0"/>
              <a:t>Absolute </a:t>
            </a:r>
            <a:r>
              <a:rPr lang="en-US" sz="1100" dirty="0" err="1" smtClean="0"/>
              <a:t>XPath</a:t>
            </a:r>
            <a:r>
              <a:rPr lang="en-US" sz="1100" dirty="0" smtClean="0"/>
              <a:t> starts with the root node or a forward slash (/).</a:t>
            </a:r>
          </a:p>
          <a:p>
            <a:pPr lvl="1">
              <a:buFont typeface="Arial" pitchFamily="34" charset="0"/>
              <a:buChar char="•"/>
            </a:pPr>
            <a:r>
              <a:rPr lang="en-US" sz="1100" dirty="0" smtClean="0"/>
              <a:t>The advantage of using absolute is, it identifies the element very fast.</a:t>
            </a:r>
          </a:p>
          <a:p>
            <a:pPr lvl="1">
              <a:buFont typeface="Arial" pitchFamily="34" charset="0"/>
              <a:buChar char="•"/>
            </a:pPr>
            <a:r>
              <a:rPr lang="en-US" sz="1100" dirty="0" smtClean="0"/>
              <a:t>Disadvantage here is, if any thing goes wrong or some other tag added in between, then this path will no longer works.</a:t>
            </a:r>
          </a:p>
          <a:p>
            <a:r>
              <a:rPr lang="en-US" sz="1100" b="1" u="sng" dirty="0" smtClean="0"/>
              <a:t>Example:</a:t>
            </a:r>
          </a:p>
          <a:p>
            <a:pPr lvl="1"/>
            <a:r>
              <a:rPr lang="en-US" sz="1100" dirty="0" smtClean="0"/>
              <a:t>If the Path we defined as</a:t>
            </a:r>
            <a:br>
              <a:rPr lang="en-US" sz="1100" dirty="0" smtClean="0"/>
            </a:br>
            <a:r>
              <a:rPr lang="en-US" sz="1100" dirty="0" smtClean="0"/>
              <a:t>1. html/head/body/table/</a:t>
            </a:r>
            <a:r>
              <a:rPr lang="en-US" sz="1100" dirty="0" err="1" smtClean="0"/>
              <a:t>tbody</a:t>
            </a:r>
            <a:r>
              <a:rPr lang="en-US" sz="1100" dirty="0" smtClean="0"/>
              <a:t>/</a:t>
            </a:r>
            <a:r>
              <a:rPr lang="en-US" sz="1100" dirty="0" err="1" smtClean="0"/>
              <a:t>tr</a:t>
            </a:r>
            <a:r>
              <a:rPr lang="en-US" sz="1100" dirty="0" smtClean="0"/>
              <a:t>/</a:t>
            </a:r>
            <a:r>
              <a:rPr lang="en-US" sz="1100" dirty="0" err="1" smtClean="0"/>
              <a:t>th</a:t>
            </a:r>
            <a:endParaRPr lang="en-US" sz="1100" dirty="0" smtClean="0"/>
          </a:p>
          <a:p>
            <a:pPr lvl="1"/>
            <a:r>
              <a:rPr lang="en-US" sz="1100" dirty="0" smtClean="0"/>
              <a:t>If there is a tag that has added between body and table as below</a:t>
            </a:r>
            <a:br>
              <a:rPr lang="en-US" sz="1100" dirty="0" smtClean="0"/>
            </a:br>
            <a:endParaRPr lang="en-US" sz="1100" dirty="0" smtClean="0"/>
          </a:p>
          <a:p>
            <a:pPr lvl="1"/>
            <a:r>
              <a:rPr lang="en-US" sz="1100" dirty="0" smtClean="0"/>
              <a:t>2. html/head/body/form/table/</a:t>
            </a:r>
            <a:r>
              <a:rPr lang="en-US" sz="1100" dirty="0" err="1" smtClean="0"/>
              <a:t>tbody</a:t>
            </a:r>
            <a:r>
              <a:rPr lang="en-US" sz="1100" dirty="0" smtClean="0"/>
              <a:t>/</a:t>
            </a:r>
            <a:r>
              <a:rPr lang="en-US" sz="1100" dirty="0" err="1" smtClean="0"/>
              <a:t>tr</a:t>
            </a:r>
            <a:r>
              <a:rPr lang="en-US" sz="1100" dirty="0" smtClean="0"/>
              <a:t>/</a:t>
            </a:r>
            <a:r>
              <a:rPr lang="en-US" sz="1100" dirty="0" err="1" smtClean="0"/>
              <a:t>th</a:t>
            </a:r>
            <a:endParaRPr lang="en-US" sz="1100" dirty="0" smtClean="0"/>
          </a:p>
          <a:p>
            <a:pPr lvl="1"/>
            <a:r>
              <a:rPr lang="en-US" sz="1100" dirty="0" smtClean="0"/>
              <a:t>The first path will not work as 'form' tag added in between</a:t>
            </a:r>
          </a:p>
          <a:p>
            <a:endParaRPr lang="en-US" sz="1100" b="1" u="sng" dirty="0" smtClean="0"/>
          </a:p>
          <a:p>
            <a:r>
              <a:rPr lang="en-US" sz="1100" b="1" u="sng" dirty="0" smtClean="0"/>
              <a:t>Relative </a:t>
            </a:r>
            <a:r>
              <a:rPr lang="en-US" sz="1100" b="1" u="sng" dirty="0" err="1" smtClean="0"/>
              <a:t>Xpath</a:t>
            </a:r>
            <a:r>
              <a:rPr lang="en-US" sz="1100" u="sng" dirty="0" smtClean="0"/>
              <a:t/>
            </a:r>
            <a:br>
              <a:rPr lang="en-US" sz="1100" u="sng" dirty="0" smtClean="0"/>
            </a:br>
            <a:r>
              <a:rPr lang="en-US" sz="1100" dirty="0" smtClean="0"/>
              <a:t>A relative </a:t>
            </a:r>
            <a:r>
              <a:rPr lang="en-US" sz="1100" dirty="0" err="1" smtClean="0"/>
              <a:t>xpath</a:t>
            </a:r>
            <a:r>
              <a:rPr lang="en-US" sz="1100" dirty="0" smtClean="0"/>
              <a:t> is one where the path starts from the node of your </a:t>
            </a:r>
            <a:r>
              <a:rPr lang="en-US" sz="1100" dirty="0" err="1" smtClean="0"/>
              <a:t>choise</a:t>
            </a:r>
            <a:r>
              <a:rPr lang="en-US" sz="1100" dirty="0" smtClean="0"/>
              <a:t> - it doesn't need to start from the root node.</a:t>
            </a:r>
          </a:p>
          <a:p>
            <a:r>
              <a:rPr lang="en-US" sz="1100" dirty="0" smtClean="0"/>
              <a:t>It starts with Double forward slash(//)</a:t>
            </a:r>
          </a:p>
          <a:p>
            <a:r>
              <a:rPr lang="en-US" sz="1100" b="1" dirty="0" smtClean="0"/>
              <a:t>Syntax:</a:t>
            </a:r>
            <a:r>
              <a:rPr lang="en-US" sz="1100" dirty="0" smtClean="0"/>
              <a:t/>
            </a:r>
            <a:br>
              <a:rPr lang="en-US" sz="1100" dirty="0" smtClean="0"/>
            </a:br>
            <a:r>
              <a:rPr lang="en-US" sz="1100" dirty="0" smtClean="0"/>
              <a:t>//table/</a:t>
            </a:r>
            <a:r>
              <a:rPr lang="en-US" sz="1100" dirty="0" err="1" smtClean="0"/>
              <a:t>tbody</a:t>
            </a:r>
            <a:r>
              <a:rPr lang="en-US" sz="1100" dirty="0" smtClean="0"/>
              <a:t>/</a:t>
            </a:r>
            <a:r>
              <a:rPr lang="en-US" sz="1100" dirty="0" err="1" smtClean="0"/>
              <a:t>tr</a:t>
            </a:r>
            <a:r>
              <a:rPr lang="en-US" sz="1100" dirty="0" smtClean="0"/>
              <a:t>/</a:t>
            </a:r>
            <a:r>
              <a:rPr lang="en-US" sz="1100" dirty="0" err="1" smtClean="0"/>
              <a:t>th</a:t>
            </a:r>
            <a:endParaRPr lang="en-US" sz="1100" dirty="0" smtClean="0"/>
          </a:p>
          <a:p>
            <a:endParaRPr lang="en-US" sz="1100" dirty="0" smtClean="0"/>
          </a:p>
          <a:p>
            <a:pPr>
              <a:buFont typeface="Arial" pitchFamily="34" charset="0"/>
              <a:buChar char="•"/>
            </a:pPr>
            <a:r>
              <a:rPr lang="en-US" sz="1100" dirty="0" smtClean="0"/>
              <a:t>Advantage of using relative </a:t>
            </a:r>
            <a:r>
              <a:rPr lang="en-US" sz="1100" dirty="0" err="1" smtClean="0"/>
              <a:t>xpath</a:t>
            </a:r>
            <a:r>
              <a:rPr lang="en-US" sz="1100" dirty="0" smtClean="0"/>
              <a:t> is, you don't need to mention the long </a:t>
            </a:r>
            <a:r>
              <a:rPr lang="en-US" sz="1100" dirty="0" err="1" smtClean="0"/>
              <a:t>xpath</a:t>
            </a:r>
            <a:r>
              <a:rPr lang="en-US" sz="1100" dirty="0" smtClean="0"/>
              <a:t>, you can start from the middle or in between.</a:t>
            </a:r>
          </a:p>
          <a:p>
            <a:pPr>
              <a:buFont typeface="Arial" pitchFamily="34" charset="0"/>
              <a:buChar char="•"/>
            </a:pPr>
            <a:r>
              <a:rPr lang="en-US" sz="1100" dirty="0" smtClean="0"/>
              <a:t>Disadvantage here is, it will take more time in identifying the element as we specify the partial path not (exact path).</a:t>
            </a:r>
          </a:p>
          <a:p>
            <a:endParaRPr lang="en-US" sz="1100" dirty="0" smtClean="0"/>
          </a:p>
          <a:p>
            <a:r>
              <a:rPr lang="en-US" sz="1100" dirty="0" smtClean="0"/>
              <a:t>If there are multiple elements for the same path, it will select the first element that is identified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7.2.9-Locatoer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152400" y="609600"/>
            <a:ext cx="8839200" cy="5786199"/>
          </a:xfrm>
          <a:prstGeom prst="rect">
            <a:avLst/>
          </a:prstGeom>
        </p:spPr>
        <p:txBody>
          <a:bodyPr wrap="square">
            <a:spAutoFit/>
          </a:bodyPr>
          <a:lstStyle/>
          <a:p>
            <a:r>
              <a:rPr lang="en-US" sz="1100" b="1" u="sng" dirty="0" smtClean="0"/>
              <a:t>What are </a:t>
            </a:r>
            <a:r>
              <a:rPr lang="en-US" sz="1100" b="1" u="sng" dirty="0" err="1" smtClean="0"/>
              <a:t>XPath</a:t>
            </a:r>
            <a:r>
              <a:rPr lang="en-US" sz="1100" b="1" u="sng" dirty="0" smtClean="0"/>
              <a:t> axes.</a:t>
            </a:r>
            <a:endParaRPr lang="en-US" sz="1100" u="sng" dirty="0" smtClean="0"/>
          </a:p>
          <a:p>
            <a:r>
              <a:rPr lang="en-US" sz="1100" dirty="0" err="1" smtClean="0"/>
              <a:t>XPath</a:t>
            </a:r>
            <a:r>
              <a:rPr lang="en-US" sz="1100" dirty="0" smtClean="0"/>
              <a:t> axes search different nodes in XML document from current context node. </a:t>
            </a:r>
            <a:r>
              <a:rPr lang="en-US" sz="1100" dirty="0" err="1" smtClean="0"/>
              <a:t>XPath</a:t>
            </a:r>
            <a:r>
              <a:rPr lang="en-US" sz="1100" dirty="0" smtClean="0"/>
              <a:t> Axes are the methods used to find dynamic elements, which otherwise not possible by normal </a:t>
            </a:r>
            <a:r>
              <a:rPr lang="en-US" sz="1100" dirty="0" err="1" smtClean="0"/>
              <a:t>XPath</a:t>
            </a:r>
            <a:r>
              <a:rPr lang="en-US" sz="1100" dirty="0" smtClean="0"/>
              <a:t> method having no ID , </a:t>
            </a:r>
            <a:r>
              <a:rPr lang="en-US" sz="1100" dirty="0" err="1" smtClean="0"/>
              <a:t>Classname</a:t>
            </a:r>
            <a:r>
              <a:rPr lang="en-US" sz="1100" dirty="0" smtClean="0"/>
              <a:t>, Name, etc.</a:t>
            </a:r>
          </a:p>
          <a:p>
            <a:endParaRPr lang="en-US" sz="1100" dirty="0" smtClean="0"/>
          </a:p>
          <a:p>
            <a:r>
              <a:rPr lang="en-US" sz="1100" dirty="0" smtClean="0"/>
              <a:t>Axes methods are used to find those elements, which dynamically change on refresh or any other operations. There are few axes methods commonly used in Selenium </a:t>
            </a:r>
            <a:r>
              <a:rPr lang="en-US" sz="1100" dirty="0" err="1" smtClean="0"/>
              <a:t>Webdriver</a:t>
            </a:r>
            <a:r>
              <a:rPr lang="en-US" sz="1100" dirty="0" smtClean="0"/>
              <a:t> like child, parent, ancestor, sibling, preceding, self, etc.</a:t>
            </a:r>
          </a:p>
          <a:p>
            <a:endParaRPr lang="en-US" sz="1100" dirty="0" smtClean="0"/>
          </a:p>
          <a:p>
            <a:r>
              <a:rPr lang="en-US" sz="1100" b="1" dirty="0" smtClean="0"/>
              <a:t>1) Basic </a:t>
            </a:r>
            <a:r>
              <a:rPr lang="en-US" sz="1100" b="1" dirty="0" err="1" smtClean="0"/>
              <a:t>XPath</a:t>
            </a:r>
            <a:r>
              <a:rPr lang="en-US" sz="1100" b="1" dirty="0" smtClean="0"/>
              <a:t>:</a:t>
            </a:r>
            <a:endParaRPr lang="en-US" sz="1100" dirty="0" smtClean="0"/>
          </a:p>
          <a:p>
            <a:r>
              <a:rPr lang="en-US" sz="1100" dirty="0" err="1" smtClean="0"/>
              <a:t>XPath</a:t>
            </a:r>
            <a:r>
              <a:rPr lang="en-US" sz="1100" dirty="0" smtClean="0"/>
              <a:t> expression select nodes or list of nodes on the basis of attributes like </a:t>
            </a:r>
            <a:r>
              <a:rPr lang="en-US" sz="1100" b="1" dirty="0" smtClean="0"/>
              <a:t>ID , Name, </a:t>
            </a:r>
            <a:r>
              <a:rPr lang="en-US" sz="1100" b="1" dirty="0" err="1" smtClean="0"/>
              <a:t>Classname</a:t>
            </a:r>
            <a:r>
              <a:rPr lang="en-US" sz="1100" dirty="0" smtClean="0"/>
              <a:t>, etc.  Example:-</a:t>
            </a:r>
          </a:p>
          <a:p>
            <a:r>
              <a:rPr lang="en-US" sz="1100" dirty="0" err="1" smtClean="0"/>
              <a:t>Xpath</a:t>
            </a:r>
            <a:r>
              <a:rPr lang="en-US" sz="1100" dirty="0" smtClean="0"/>
              <a:t>=//input[@type='text'] </a:t>
            </a:r>
          </a:p>
          <a:p>
            <a:r>
              <a:rPr lang="en-US" sz="1100" dirty="0" err="1" smtClean="0"/>
              <a:t>Xpath</a:t>
            </a:r>
            <a:r>
              <a:rPr lang="en-US" sz="1100" dirty="0" smtClean="0"/>
              <a:t>= //label[@id='message23'] </a:t>
            </a:r>
          </a:p>
          <a:p>
            <a:r>
              <a:rPr lang="en-US" sz="1100" dirty="0" err="1" smtClean="0"/>
              <a:t>Xpath</a:t>
            </a:r>
            <a:r>
              <a:rPr lang="en-US" sz="1100" dirty="0" smtClean="0"/>
              <a:t>= //input[@value='RESET'] </a:t>
            </a:r>
          </a:p>
          <a:p>
            <a:r>
              <a:rPr lang="en-US" sz="1100" dirty="0" err="1" smtClean="0"/>
              <a:t>Xpath</a:t>
            </a:r>
            <a:r>
              <a:rPr lang="en-US" sz="1100" dirty="0" smtClean="0"/>
              <a:t>=//*[@class='</a:t>
            </a:r>
            <a:r>
              <a:rPr lang="en-US" sz="1100" dirty="0" err="1" smtClean="0"/>
              <a:t>barone</a:t>
            </a:r>
            <a:r>
              <a:rPr lang="en-US" sz="1100" dirty="0" smtClean="0"/>
              <a:t>'] </a:t>
            </a:r>
          </a:p>
          <a:p>
            <a:r>
              <a:rPr lang="en-US" sz="1100" dirty="0" err="1" smtClean="0"/>
              <a:t>Xpath</a:t>
            </a:r>
            <a:r>
              <a:rPr lang="en-US" sz="1100" dirty="0" smtClean="0"/>
              <a:t>=//a[@</a:t>
            </a:r>
            <a:r>
              <a:rPr lang="en-US" sz="1100" dirty="0" err="1" smtClean="0"/>
              <a:t>href</a:t>
            </a:r>
            <a:r>
              <a:rPr lang="en-US" sz="1100" dirty="0" smtClean="0"/>
              <a:t>='http://demo.guru99.com/'] </a:t>
            </a:r>
          </a:p>
          <a:p>
            <a:r>
              <a:rPr lang="en-US" sz="1100" dirty="0" err="1" smtClean="0"/>
              <a:t>Xpath</a:t>
            </a:r>
            <a:r>
              <a:rPr lang="en-US" sz="1100" dirty="0" smtClean="0"/>
              <a:t>= //</a:t>
            </a:r>
            <a:r>
              <a:rPr lang="en-US" sz="1100" dirty="0" err="1" smtClean="0"/>
              <a:t>img</a:t>
            </a:r>
            <a:r>
              <a:rPr lang="en-US" sz="1100" dirty="0" smtClean="0"/>
              <a:t>[@</a:t>
            </a:r>
            <a:r>
              <a:rPr lang="en-US" sz="1100" dirty="0" err="1" smtClean="0"/>
              <a:t>src</a:t>
            </a:r>
            <a:r>
              <a:rPr lang="en-US" sz="1100" dirty="0" smtClean="0"/>
              <a:t>='//cdn.guru99.com/images/home/java.png']</a:t>
            </a:r>
          </a:p>
          <a:p>
            <a:endParaRPr lang="en-US" sz="1100" dirty="0" smtClean="0"/>
          </a:p>
          <a:p>
            <a:r>
              <a:rPr lang="en-US" sz="1100" b="1" dirty="0" smtClean="0"/>
              <a:t>2) Contains() </a:t>
            </a:r>
            <a:r>
              <a:rPr lang="en-US" sz="1100" dirty="0" smtClean="0"/>
              <a:t>: Contains() is a method used in </a:t>
            </a:r>
            <a:r>
              <a:rPr lang="en-US" sz="1100" dirty="0" err="1" smtClean="0"/>
              <a:t>XPath</a:t>
            </a:r>
            <a:r>
              <a:rPr lang="en-US" sz="1100" dirty="0" smtClean="0"/>
              <a:t> expression. It is used when the value of any attribute changes dynamically, for example, login information.</a:t>
            </a:r>
          </a:p>
          <a:p>
            <a:r>
              <a:rPr lang="en-US" sz="1100" dirty="0" smtClean="0"/>
              <a:t>The contain feature has an ability to find the element with partial text as shown in below example. </a:t>
            </a:r>
          </a:p>
          <a:p>
            <a:r>
              <a:rPr lang="en-US" sz="1100" dirty="0" err="1" smtClean="0"/>
              <a:t>Xpath</a:t>
            </a:r>
            <a:r>
              <a:rPr lang="en-US" sz="1100" dirty="0" smtClean="0"/>
              <a:t>=//*[contains(@</a:t>
            </a:r>
            <a:r>
              <a:rPr lang="en-US" sz="1100" dirty="0" err="1" smtClean="0"/>
              <a:t>type,'sub</a:t>
            </a:r>
            <a:r>
              <a:rPr lang="en-US" sz="1100" dirty="0" smtClean="0"/>
              <a:t>')]</a:t>
            </a:r>
          </a:p>
          <a:p>
            <a:r>
              <a:rPr lang="en-US" sz="1100" dirty="0" err="1" smtClean="0"/>
              <a:t>Xpath</a:t>
            </a:r>
            <a:r>
              <a:rPr lang="en-US" sz="1100" dirty="0" smtClean="0"/>
              <a:t>=.//*[contains(@</a:t>
            </a:r>
            <a:r>
              <a:rPr lang="en-US" sz="1100" dirty="0" err="1" smtClean="0"/>
              <a:t>name,'btn</a:t>
            </a:r>
            <a:r>
              <a:rPr lang="en-US" sz="1100" dirty="0" smtClean="0"/>
              <a:t>')]</a:t>
            </a:r>
          </a:p>
          <a:p>
            <a:r>
              <a:rPr lang="en-US" sz="1100" dirty="0" err="1" smtClean="0"/>
              <a:t>Xpath</a:t>
            </a:r>
            <a:r>
              <a:rPr lang="en-US" sz="1100" dirty="0" smtClean="0"/>
              <a:t>=//*[contains(@</a:t>
            </a:r>
            <a:r>
              <a:rPr lang="en-US" sz="1100" dirty="0" err="1" smtClean="0"/>
              <a:t>id,'message</a:t>
            </a:r>
            <a:r>
              <a:rPr lang="en-US" sz="1100" dirty="0" smtClean="0"/>
              <a:t>')]</a:t>
            </a:r>
          </a:p>
          <a:p>
            <a:r>
              <a:rPr lang="en-US" sz="1100" dirty="0" err="1" smtClean="0"/>
              <a:t>Xpath</a:t>
            </a:r>
            <a:r>
              <a:rPr lang="en-US" sz="1100" dirty="0" smtClean="0"/>
              <a:t>=//*[contains(text(),'here')] </a:t>
            </a:r>
          </a:p>
          <a:p>
            <a:r>
              <a:rPr lang="en-US" sz="1100" dirty="0" err="1" smtClean="0"/>
              <a:t>Xpath</a:t>
            </a:r>
            <a:r>
              <a:rPr lang="en-US" sz="1100" dirty="0" smtClean="0"/>
              <a:t>=//*[contains(@href,'guru99.com')]</a:t>
            </a:r>
          </a:p>
          <a:p>
            <a:endParaRPr lang="en-US" sz="1100" dirty="0" smtClean="0"/>
          </a:p>
          <a:p>
            <a:r>
              <a:rPr lang="en-US" sz="1100" b="1" dirty="0" smtClean="0"/>
              <a:t>3) Using OR &amp; AND:</a:t>
            </a:r>
            <a:endParaRPr lang="en-US" sz="1100" dirty="0" smtClean="0"/>
          </a:p>
          <a:p>
            <a:r>
              <a:rPr lang="en-US" sz="1100" dirty="0" smtClean="0"/>
              <a:t>In OR expression, two conditions are used, whether 1st condition OR 2nd condition should be true. It is also applicable if any one condition is true or maybe both. Means any one condition should be true to find the element.</a:t>
            </a:r>
          </a:p>
          <a:p>
            <a:r>
              <a:rPr lang="en-US" sz="1100" dirty="0" smtClean="0"/>
              <a:t>In the below </a:t>
            </a:r>
            <a:r>
              <a:rPr lang="en-US" sz="1100" dirty="0" err="1" smtClean="0"/>
              <a:t>XPath</a:t>
            </a:r>
            <a:r>
              <a:rPr lang="en-US" sz="1100" dirty="0" smtClean="0"/>
              <a:t> expression, it identifies the elements whose single or both conditions are true.</a:t>
            </a:r>
          </a:p>
          <a:p>
            <a:endParaRPr lang="en-US" sz="1100" dirty="0" smtClean="0"/>
          </a:p>
          <a:p>
            <a:r>
              <a:rPr lang="en-US" sz="1100" dirty="0" err="1" smtClean="0"/>
              <a:t>Xpath</a:t>
            </a:r>
            <a:r>
              <a:rPr lang="en-US" sz="1100" dirty="0" smtClean="0"/>
              <a:t>=//*[@type='submit' OR @name='</a:t>
            </a:r>
            <a:r>
              <a:rPr lang="en-US" sz="1100" dirty="0" err="1" smtClean="0"/>
              <a:t>btnReset</a:t>
            </a:r>
            <a:r>
              <a:rPr lang="en-US" sz="1100" dirty="0" smtClean="0"/>
              <a:t>']</a:t>
            </a:r>
          </a:p>
          <a:p>
            <a:r>
              <a:rPr lang="en-US" sz="1100" dirty="0" err="1" smtClean="0"/>
              <a:t>Xpath</a:t>
            </a:r>
            <a:r>
              <a:rPr lang="en-US" sz="1100" dirty="0" smtClean="0"/>
              <a:t>=//input[@type='submit' AND @name='</a:t>
            </a:r>
            <a:r>
              <a:rPr lang="en-US" sz="1100" dirty="0" err="1" smtClean="0"/>
              <a:t>btnLogin</a:t>
            </a:r>
            <a:r>
              <a:rPr lang="en-US" sz="1100" dirty="0" smtClean="0"/>
              <a:t>']</a:t>
            </a:r>
          </a:p>
          <a:p>
            <a:endParaRPr lang="en-US" sz="11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7.2.10-Locatoer </a:t>
            </a:r>
            <a:r>
              <a:rPr lang="en-US" sz="2500" b="1" kern="1200" dirty="0">
                <a:solidFill>
                  <a:schemeClr val="tx2"/>
                </a:solidFill>
                <a:latin typeface="+mj-lt"/>
                <a:ea typeface="+mj-ea"/>
                <a:cs typeface="+mj-cs"/>
              </a:rPr>
              <a:t>Types in Selenium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6017032"/>
          </a:xfrm>
          <a:prstGeom prst="rect">
            <a:avLst/>
          </a:prstGeom>
        </p:spPr>
        <p:txBody>
          <a:bodyPr wrap="square">
            <a:spAutoFit/>
          </a:bodyPr>
          <a:lstStyle/>
          <a:p>
            <a:r>
              <a:rPr lang="en-US" sz="1100" b="1" dirty="0" smtClean="0"/>
              <a:t>4) Start-with function: </a:t>
            </a:r>
            <a:r>
              <a:rPr lang="en-US" sz="1100" dirty="0" smtClean="0"/>
              <a:t>Start-with function finds the element whose attribute value changes on refresh or any operation on the webpage.</a:t>
            </a:r>
            <a:r>
              <a:rPr lang="en-US" sz="1100" b="1" dirty="0" smtClean="0"/>
              <a:t> </a:t>
            </a:r>
            <a:r>
              <a:rPr lang="en-US" sz="1100" dirty="0" smtClean="0"/>
              <a:t>In this expression, match the starting text of the attribute is used to find the element whose attribute changes dynamically. You can also find the element whose attribute value is static (not changes).</a:t>
            </a:r>
          </a:p>
          <a:p>
            <a:r>
              <a:rPr lang="en-US" sz="1100" dirty="0" smtClean="0"/>
              <a:t>For example -: Suppose the ID of particular element changes dynamically like:</a:t>
            </a:r>
          </a:p>
          <a:p>
            <a:pPr lvl="1"/>
            <a:r>
              <a:rPr lang="en-US" sz="1100" dirty="0" smtClean="0"/>
              <a:t>Id=" message12“</a:t>
            </a:r>
          </a:p>
          <a:p>
            <a:pPr lvl="1"/>
            <a:r>
              <a:rPr lang="en-US" sz="1100" dirty="0" smtClean="0"/>
              <a:t>Id=" message345“</a:t>
            </a:r>
          </a:p>
          <a:p>
            <a:pPr lvl="1"/>
            <a:r>
              <a:rPr lang="en-US" sz="1100" dirty="0" smtClean="0"/>
              <a:t>Id=" message8769“</a:t>
            </a:r>
          </a:p>
          <a:p>
            <a:r>
              <a:rPr lang="en-US" sz="1100" dirty="0" smtClean="0"/>
              <a:t>Ex-</a:t>
            </a:r>
          </a:p>
          <a:p>
            <a:r>
              <a:rPr lang="en-US" sz="1100" dirty="0" err="1" smtClean="0"/>
              <a:t>Xpath</a:t>
            </a:r>
            <a:r>
              <a:rPr lang="en-US" sz="1100" dirty="0" smtClean="0"/>
              <a:t>=//label[starts-with(@</a:t>
            </a:r>
            <a:r>
              <a:rPr lang="en-US" sz="1100" dirty="0" err="1" smtClean="0"/>
              <a:t>id,'message</a:t>
            </a:r>
            <a:r>
              <a:rPr lang="en-US" sz="1100" dirty="0" smtClean="0"/>
              <a:t>')]</a:t>
            </a:r>
          </a:p>
          <a:p>
            <a:r>
              <a:rPr lang="en-US" sz="1100" dirty="0" err="1" smtClean="0"/>
              <a:t>Xpath</a:t>
            </a:r>
            <a:r>
              <a:rPr lang="en-US" sz="1100" dirty="0" smtClean="0"/>
              <a:t>=//a[starts-with(@</a:t>
            </a:r>
            <a:r>
              <a:rPr lang="en-US" sz="1100" dirty="0" err="1" smtClean="0"/>
              <a:t>name,'Sign</a:t>
            </a:r>
            <a:r>
              <a:rPr lang="en-US" sz="1100" dirty="0" smtClean="0"/>
              <a:t> in')]</a:t>
            </a:r>
          </a:p>
          <a:p>
            <a:endParaRPr lang="en-US" sz="1100" dirty="0" smtClean="0"/>
          </a:p>
          <a:p>
            <a:r>
              <a:rPr lang="en-US" sz="1100" b="1" dirty="0" smtClean="0"/>
              <a:t>5) Text(): </a:t>
            </a:r>
            <a:r>
              <a:rPr lang="en-US" sz="1100" dirty="0" smtClean="0"/>
              <a:t>In this expression, with text function, we find the element with exact text match. </a:t>
            </a:r>
          </a:p>
          <a:p>
            <a:r>
              <a:rPr lang="en-US" sz="1100" dirty="0" err="1" smtClean="0"/>
              <a:t>Xpath</a:t>
            </a:r>
            <a:r>
              <a:rPr lang="en-US" sz="1100" dirty="0" smtClean="0"/>
              <a:t>=//td[text()='</a:t>
            </a:r>
            <a:r>
              <a:rPr lang="en-US" sz="1100" dirty="0" err="1" smtClean="0"/>
              <a:t>UserID</a:t>
            </a:r>
            <a:r>
              <a:rPr lang="en-US" sz="1100" dirty="0" smtClean="0"/>
              <a:t>']</a:t>
            </a:r>
          </a:p>
          <a:p>
            <a:r>
              <a:rPr lang="en-US" sz="1100" dirty="0" err="1" smtClean="0"/>
              <a:t>Xpath</a:t>
            </a:r>
            <a:r>
              <a:rPr lang="en-US" sz="1100" dirty="0" smtClean="0"/>
              <a:t>=//a[starts-with(text(),'Sign in')]</a:t>
            </a:r>
          </a:p>
          <a:p>
            <a:endParaRPr lang="en-US" sz="1100" dirty="0" smtClean="0"/>
          </a:p>
          <a:p>
            <a:r>
              <a:rPr lang="en-US" sz="1100" b="1" u="sng" dirty="0" err="1" smtClean="0">
                <a:solidFill>
                  <a:schemeClr val="accent1">
                    <a:lumMod val="50000"/>
                  </a:schemeClr>
                </a:solidFill>
              </a:rPr>
              <a:t>XPath</a:t>
            </a:r>
            <a:r>
              <a:rPr lang="en-US" sz="1100" b="1" u="sng" dirty="0" smtClean="0">
                <a:solidFill>
                  <a:schemeClr val="accent1">
                    <a:lumMod val="50000"/>
                  </a:schemeClr>
                </a:solidFill>
              </a:rPr>
              <a:t> axes methods-</a:t>
            </a:r>
          </a:p>
          <a:p>
            <a:endParaRPr lang="en-US" sz="1100" b="1" u="sng" dirty="0" smtClean="0"/>
          </a:p>
          <a:p>
            <a:r>
              <a:rPr lang="en-US" sz="1100" dirty="0" smtClean="0"/>
              <a:t>These </a:t>
            </a:r>
            <a:r>
              <a:rPr lang="en-US" sz="1100" dirty="0" err="1" smtClean="0"/>
              <a:t>XPath</a:t>
            </a:r>
            <a:r>
              <a:rPr lang="en-US" sz="1100" dirty="0" smtClean="0"/>
              <a:t> axes methods are used to find the complex or dynamic elements. Below we will see some of these methods.</a:t>
            </a:r>
          </a:p>
          <a:p>
            <a:endParaRPr lang="en-US" sz="1100" dirty="0" smtClean="0"/>
          </a:p>
          <a:p>
            <a:r>
              <a:rPr lang="en-US" sz="1100" b="1" dirty="0" smtClean="0"/>
              <a:t>1)</a:t>
            </a:r>
            <a:r>
              <a:rPr lang="en-US" sz="1100" dirty="0" smtClean="0"/>
              <a:t> </a:t>
            </a:r>
            <a:r>
              <a:rPr lang="en-US" sz="1100" b="1" dirty="0" smtClean="0"/>
              <a:t>Following:</a:t>
            </a:r>
            <a:r>
              <a:rPr lang="en-US" sz="1100" dirty="0" smtClean="0"/>
              <a:t> It contains all nodes which occur after the context node, in document order</a:t>
            </a:r>
          </a:p>
          <a:p>
            <a:r>
              <a:rPr lang="en-US" sz="1100" dirty="0" err="1" smtClean="0"/>
              <a:t>Xpath</a:t>
            </a:r>
            <a:r>
              <a:rPr lang="en-US" sz="1100" dirty="0" smtClean="0"/>
              <a:t>=//*[@type='text']//following::input[1]</a:t>
            </a:r>
          </a:p>
          <a:p>
            <a:endParaRPr lang="en-US" sz="1100" dirty="0" smtClean="0"/>
          </a:p>
          <a:p>
            <a:r>
              <a:rPr lang="en-US" sz="1100" b="1" dirty="0" smtClean="0"/>
              <a:t>2) </a:t>
            </a:r>
            <a:r>
              <a:rPr lang="en-US" sz="1100" b="1" dirty="0" err="1" smtClean="0"/>
              <a:t>Ancestor:</a:t>
            </a:r>
            <a:r>
              <a:rPr lang="en-US" sz="1100" dirty="0" err="1" smtClean="0"/>
              <a:t>The</a:t>
            </a:r>
            <a:r>
              <a:rPr lang="en-US" sz="1100" dirty="0" smtClean="0"/>
              <a:t> ancestor axis selects all ancestors element (grandparent, parent, etc.) of the current node.</a:t>
            </a:r>
          </a:p>
          <a:p>
            <a:r>
              <a:rPr lang="en-US" sz="1100" dirty="0" err="1" smtClean="0"/>
              <a:t>Xpath</a:t>
            </a:r>
            <a:r>
              <a:rPr lang="en-US" sz="1100" dirty="0" smtClean="0"/>
              <a:t>=//*[text()='Enterprise Testing']//ancestor::div</a:t>
            </a:r>
          </a:p>
          <a:p>
            <a:endParaRPr lang="en-US" sz="1100" dirty="0" smtClean="0"/>
          </a:p>
          <a:p>
            <a:r>
              <a:rPr lang="en-US" sz="1100" b="1" dirty="0" smtClean="0"/>
              <a:t>3) Child </a:t>
            </a:r>
            <a:r>
              <a:rPr lang="en-US" sz="1100" dirty="0" smtClean="0"/>
              <a:t>: Selects all children elements of the current node</a:t>
            </a:r>
          </a:p>
          <a:p>
            <a:endParaRPr lang="en-US" sz="1100" dirty="0" smtClean="0"/>
          </a:p>
          <a:p>
            <a:r>
              <a:rPr lang="en-US" sz="1100" dirty="0" err="1" smtClean="0"/>
              <a:t>Xpath</a:t>
            </a:r>
            <a:r>
              <a:rPr lang="en-US" sz="1100" dirty="0" smtClean="0"/>
              <a:t>=//*[@id='</a:t>
            </a:r>
            <a:r>
              <a:rPr lang="en-US" sz="1100" dirty="0" err="1" smtClean="0"/>
              <a:t>java_technologies</a:t>
            </a:r>
            <a:r>
              <a:rPr lang="en-US" sz="1100" dirty="0" smtClean="0"/>
              <a:t>']/child::</a:t>
            </a:r>
            <a:r>
              <a:rPr lang="en-US" sz="1100" dirty="0" err="1" smtClean="0"/>
              <a:t>li</a:t>
            </a:r>
            <a:endParaRPr lang="en-US" sz="1100" dirty="0" smtClean="0"/>
          </a:p>
          <a:p>
            <a:endParaRPr lang="en-US" sz="1100" dirty="0" smtClean="0"/>
          </a:p>
          <a:p>
            <a:r>
              <a:rPr lang="en-US" sz="1100" b="1" dirty="0" smtClean="0"/>
              <a:t>4) Preceding:</a:t>
            </a:r>
            <a:r>
              <a:rPr lang="en-US" sz="1100" dirty="0" smtClean="0"/>
              <a:t> Select all nodes that come before the current node</a:t>
            </a:r>
          </a:p>
          <a:p>
            <a:endParaRPr lang="en-US" sz="1100" dirty="0" smtClean="0"/>
          </a:p>
          <a:p>
            <a:r>
              <a:rPr lang="en-US" sz="1100" dirty="0" err="1" smtClean="0"/>
              <a:t>Xpath</a:t>
            </a:r>
            <a:r>
              <a:rPr lang="en-US" sz="1100" dirty="0" smtClean="0"/>
              <a:t>=//*[@type='submit']//preceding::input</a:t>
            </a:r>
          </a:p>
          <a:p>
            <a:endParaRPr lang="en-US" sz="1100" dirty="0" smtClean="0"/>
          </a:p>
          <a:p>
            <a:endParaRPr lang="en-US" sz="11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7.2.11-Locatoer </a:t>
            </a:r>
            <a:r>
              <a:rPr lang="en-US" sz="2500" b="1" kern="1200" dirty="0">
                <a:solidFill>
                  <a:schemeClr val="tx2"/>
                </a:solidFill>
                <a:latin typeface="+mj-lt"/>
                <a:ea typeface="+mj-ea"/>
                <a:cs typeface="+mj-cs"/>
              </a:rPr>
              <a:t>Types in Selenium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5339923"/>
          </a:xfrm>
          <a:prstGeom prst="rect">
            <a:avLst/>
          </a:prstGeom>
        </p:spPr>
        <p:txBody>
          <a:bodyPr wrap="square">
            <a:spAutoFit/>
          </a:bodyPr>
          <a:lstStyle/>
          <a:p>
            <a:r>
              <a:rPr lang="en-US" sz="1100" b="1" dirty="0" smtClean="0"/>
              <a:t>5) Following-sibling:</a:t>
            </a:r>
            <a:r>
              <a:rPr lang="en-US" sz="1100" dirty="0" smtClean="0"/>
              <a:t> Select the following siblings of the context node. Siblings are at the same level of the current node.</a:t>
            </a:r>
          </a:p>
          <a:p>
            <a:r>
              <a:rPr lang="en-US" sz="1100" dirty="0" err="1" smtClean="0"/>
              <a:t>xpath</a:t>
            </a:r>
            <a:r>
              <a:rPr lang="en-US" sz="1100" dirty="0" smtClean="0"/>
              <a:t>=//*[@type='submit']//following-sibling::input</a:t>
            </a:r>
          </a:p>
          <a:p>
            <a:endParaRPr lang="en-US" sz="1100" dirty="0" smtClean="0"/>
          </a:p>
          <a:p>
            <a:r>
              <a:rPr lang="en-US" sz="1100" b="1" dirty="0" smtClean="0"/>
              <a:t>5) P</a:t>
            </a:r>
            <a:r>
              <a:rPr lang="en-US" sz="1100" dirty="0" smtClean="0"/>
              <a:t>receding-sibling </a:t>
            </a:r>
            <a:r>
              <a:rPr lang="en-US" sz="1100" b="1" dirty="0" smtClean="0"/>
              <a:t>:</a:t>
            </a:r>
            <a:r>
              <a:rPr lang="en-US" sz="1100" dirty="0" smtClean="0"/>
              <a:t> Select the following siblings of the context node. Siblings are at the same level of the current node.</a:t>
            </a:r>
          </a:p>
          <a:p>
            <a:r>
              <a:rPr lang="en-US" sz="1100" dirty="0" err="1" smtClean="0"/>
              <a:t>xpath</a:t>
            </a:r>
            <a:r>
              <a:rPr lang="en-US" sz="1100" dirty="0" smtClean="0"/>
              <a:t>=//*[@type='submit']//</a:t>
            </a:r>
            <a:r>
              <a:rPr lang="en-US" sz="1100" b="1" dirty="0" smtClean="0"/>
              <a:t>p</a:t>
            </a:r>
            <a:r>
              <a:rPr lang="en-US" sz="1100" dirty="0" smtClean="0"/>
              <a:t>receding-sibling ::input</a:t>
            </a:r>
          </a:p>
          <a:p>
            <a:endParaRPr lang="en-US" sz="1100" b="1" dirty="0" smtClean="0"/>
          </a:p>
          <a:p>
            <a:r>
              <a:rPr lang="en-US" sz="1100" b="1" dirty="0" smtClean="0"/>
              <a:t>6) Parent:</a:t>
            </a:r>
            <a:r>
              <a:rPr lang="en-US" sz="1100" dirty="0" smtClean="0"/>
              <a:t> It Contains the parent of the context node if it has one</a:t>
            </a:r>
          </a:p>
          <a:p>
            <a:r>
              <a:rPr lang="en-US" sz="1100" dirty="0" err="1" smtClean="0"/>
              <a:t>Xpath</a:t>
            </a:r>
            <a:r>
              <a:rPr lang="en-US" sz="1100" dirty="0" smtClean="0"/>
              <a:t>=//*[@id='</a:t>
            </a:r>
            <a:r>
              <a:rPr lang="en-US" sz="1100" dirty="0" err="1" smtClean="0"/>
              <a:t>rt</a:t>
            </a:r>
            <a:r>
              <a:rPr lang="en-US" sz="1100" dirty="0" smtClean="0"/>
              <a:t>-feature']//parent::div</a:t>
            </a:r>
          </a:p>
          <a:p>
            <a:endParaRPr lang="en-US" sz="1100" b="1" u="sng" dirty="0" smtClean="0">
              <a:solidFill>
                <a:srgbClr val="FF0000"/>
              </a:solidFill>
            </a:endParaRPr>
          </a:p>
          <a:p>
            <a:r>
              <a:rPr lang="en-US" sz="1100" b="1" dirty="0" smtClean="0"/>
              <a:t>7) Self:</a:t>
            </a:r>
            <a:r>
              <a:rPr lang="en-US" sz="1100" dirty="0" smtClean="0"/>
              <a:t> Selects the current node or 'self' means it indicates the node itself </a:t>
            </a:r>
          </a:p>
          <a:p>
            <a:r>
              <a:rPr lang="en-US" sz="1100" dirty="0" err="1" smtClean="0"/>
              <a:t>Xpath</a:t>
            </a:r>
            <a:r>
              <a:rPr lang="en-US" sz="1100" dirty="0" smtClean="0"/>
              <a:t> =//*[@type='password']//self::input</a:t>
            </a:r>
          </a:p>
          <a:p>
            <a:endParaRPr lang="en-US" sz="1100" b="1" u="sng" dirty="0" smtClean="0">
              <a:solidFill>
                <a:srgbClr val="FF0000"/>
              </a:solidFill>
            </a:endParaRPr>
          </a:p>
          <a:p>
            <a:r>
              <a:rPr lang="en-US" sz="1100" b="1" dirty="0" smtClean="0"/>
              <a:t>8) Descendant:</a:t>
            </a:r>
            <a:r>
              <a:rPr lang="en-US" sz="1100" dirty="0" smtClean="0"/>
              <a:t>  It contains the children of the context node, the children of those children, etc.</a:t>
            </a:r>
          </a:p>
          <a:p>
            <a:r>
              <a:rPr lang="en-US" sz="1100" dirty="0" err="1" smtClean="0"/>
              <a:t>Xpath</a:t>
            </a:r>
            <a:r>
              <a:rPr lang="en-US" sz="1100" dirty="0" smtClean="0"/>
              <a:t>=//*[@id='</a:t>
            </a:r>
            <a:r>
              <a:rPr lang="en-US" sz="1100" dirty="0" err="1" smtClean="0"/>
              <a:t>rt</a:t>
            </a:r>
            <a:r>
              <a:rPr lang="en-US" sz="1100" dirty="0" smtClean="0"/>
              <a:t>-feature']//descendant::a[1]</a:t>
            </a:r>
          </a:p>
          <a:p>
            <a:endParaRPr lang="en-US" sz="1100" dirty="0" smtClean="0"/>
          </a:p>
          <a:p>
            <a:r>
              <a:rPr lang="en-US" sz="1100" b="1" u="sng" dirty="0" smtClean="0"/>
              <a:t>Few Examples:-</a:t>
            </a:r>
          </a:p>
          <a:p>
            <a:r>
              <a:rPr lang="en-US" sz="1100" u="sng" dirty="0" smtClean="0"/>
              <a:t>1-Find nth number in case of similar </a:t>
            </a:r>
            <a:r>
              <a:rPr lang="en-US" sz="1100" u="sng" dirty="0" err="1" smtClean="0"/>
              <a:t>xpath</a:t>
            </a:r>
            <a:endParaRPr lang="en-US" sz="1100" u="sng" dirty="0" smtClean="0"/>
          </a:p>
          <a:p>
            <a:r>
              <a:rPr lang="en-US" sz="1100" dirty="0" smtClean="0"/>
              <a:t>(.//span[@id='</a:t>
            </a:r>
            <a:r>
              <a:rPr lang="en-US" sz="1100" dirty="0" err="1" smtClean="0"/>
              <a:t>sideBar</a:t>
            </a:r>
            <a:r>
              <a:rPr lang="en-US" sz="1100" dirty="0" smtClean="0"/>
              <a:t>']/</a:t>
            </a:r>
            <a:r>
              <a:rPr lang="en-US" sz="1100" dirty="0" err="1" smtClean="0"/>
              <a:t>ul</a:t>
            </a:r>
            <a:r>
              <a:rPr lang="en-US" sz="1100" dirty="0" smtClean="0"/>
              <a:t>//</a:t>
            </a:r>
            <a:r>
              <a:rPr lang="en-US" sz="1100" dirty="0" err="1" smtClean="0"/>
              <a:t>li</a:t>
            </a:r>
            <a:r>
              <a:rPr lang="en-US" sz="1100" dirty="0" smtClean="0"/>
              <a:t>//a)[2]</a:t>
            </a:r>
          </a:p>
          <a:p>
            <a:r>
              <a:rPr lang="en-US" sz="1100" dirty="0" smtClean="0"/>
              <a:t>(//span[contains(text(), 'Cancel All')])[1]</a:t>
            </a:r>
          </a:p>
          <a:p>
            <a:endParaRPr lang="en-US" sz="1100" u="sng" dirty="0" smtClean="0"/>
          </a:p>
          <a:p>
            <a:r>
              <a:rPr lang="en-US" sz="1100" u="sng" dirty="0" smtClean="0"/>
              <a:t>2-xpath contains text for </a:t>
            </a:r>
            <a:r>
              <a:rPr lang="en-US" sz="1100" u="sng" dirty="0" err="1" smtClean="0"/>
              <a:t>commnet</a:t>
            </a:r>
            <a:r>
              <a:rPr lang="en-US" sz="1100" u="sng" dirty="0" smtClean="0"/>
              <a:t> </a:t>
            </a:r>
            <a:r>
              <a:rPr lang="en-US" sz="1100" u="sng" dirty="0" err="1" smtClean="0"/>
              <a:t>teg</a:t>
            </a:r>
            <a:r>
              <a:rPr lang="en-US" sz="1100" u="sng" dirty="0" smtClean="0"/>
              <a:t>-</a:t>
            </a:r>
          </a:p>
          <a:p>
            <a:r>
              <a:rPr lang="en-US" sz="1100" dirty="0" smtClean="0"/>
              <a:t>//text()[contains(., 'Author test')]  </a:t>
            </a:r>
          </a:p>
          <a:p>
            <a:endParaRPr lang="en-US" sz="1100" dirty="0" smtClean="0"/>
          </a:p>
          <a:p>
            <a:r>
              <a:rPr lang="en-US" sz="1100" u="sng" dirty="0" smtClean="0"/>
              <a:t>3-Sibblings-</a:t>
            </a:r>
          </a:p>
          <a:p>
            <a:r>
              <a:rPr lang="en-US" sz="1100" dirty="0" smtClean="0"/>
              <a:t>.//span[contains(text(),'Collection')]/following-sibling::select</a:t>
            </a:r>
          </a:p>
          <a:p>
            <a:r>
              <a:rPr lang="en-US" sz="1100" dirty="0" smtClean="0"/>
              <a:t>.//span[contains(text(),'Collection')]/preceding-sibling::select</a:t>
            </a:r>
          </a:p>
          <a:p>
            <a:endParaRPr lang="en-US" sz="1100" dirty="0" smtClean="0"/>
          </a:p>
          <a:p>
            <a:r>
              <a:rPr lang="en-US" sz="1100" u="sng" dirty="0" smtClean="0"/>
              <a:t>4-Signle-Tag-xpth-</a:t>
            </a:r>
          </a:p>
          <a:p>
            <a:r>
              <a:rPr lang="en-US" sz="1100" dirty="0" smtClean="0"/>
              <a:t>//div[@class="</a:t>
            </a:r>
            <a:r>
              <a:rPr lang="en-US" sz="1100" dirty="0" err="1" smtClean="0"/>
              <a:t>dpBibTitle</a:t>
            </a:r>
            <a:r>
              <a:rPr lang="en-US" sz="1100" dirty="0" smtClean="0"/>
              <a:t>"][contains(.,'0 of 1 copies available; 0 on hold')]</a:t>
            </a:r>
          </a:p>
          <a:p>
            <a:r>
              <a:rPr lang="en-US" sz="1100" dirty="0" smtClean="0"/>
              <a:t>//div[@class='</a:t>
            </a:r>
            <a:r>
              <a:rPr lang="en-US" sz="1100" dirty="0" err="1" smtClean="0"/>
              <a:t>recordHighlight</a:t>
            </a:r>
            <a:r>
              <a:rPr lang="en-US" sz="1100" dirty="0" smtClean="0"/>
              <a:t>']//a[contains(text(),'T')]/ancestor::div[@class='record']//div[@class='</a:t>
            </a:r>
            <a:r>
              <a:rPr lang="en-US" sz="1100" dirty="0" err="1" smtClean="0"/>
              <a:t>recordCart</a:t>
            </a:r>
            <a:r>
              <a:rPr lang="en-US" sz="1100" dirty="0" smtClean="0"/>
              <a:t>']/a[1]</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7.2.12-Locatoer </a:t>
            </a:r>
            <a:r>
              <a:rPr lang="en-US" sz="2500" b="1" kern="1200" dirty="0">
                <a:solidFill>
                  <a:schemeClr val="tx2"/>
                </a:solidFill>
                <a:latin typeface="+mj-lt"/>
                <a:ea typeface="+mj-ea"/>
                <a:cs typeface="+mj-cs"/>
              </a:rPr>
              <a:t>Types in Selenium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5847755"/>
          </a:xfrm>
          <a:prstGeom prst="rect">
            <a:avLst/>
          </a:prstGeom>
        </p:spPr>
        <p:txBody>
          <a:bodyPr wrap="square">
            <a:spAutoFit/>
          </a:bodyPr>
          <a:lstStyle/>
          <a:p>
            <a:r>
              <a:rPr lang="en-US" sz="1100" u="sng" dirty="0" smtClean="0"/>
              <a:t>5-Nearast parent</a:t>
            </a:r>
          </a:p>
          <a:p>
            <a:r>
              <a:rPr lang="en-US" sz="1100" dirty="0" smtClean="0"/>
              <a:t>//span[contains(text(),'T1A')]/ancestor::div[1]</a:t>
            </a:r>
          </a:p>
          <a:p>
            <a:r>
              <a:rPr lang="en-US" sz="1100" dirty="0" smtClean="0"/>
              <a:t>//</a:t>
            </a:r>
            <a:r>
              <a:rPr lang="en-US" sz="1100" dirty="0" err="1" smtClean="0"/>
              <a:t>tbody</a:t>
            </a:r>
            <a:r>
              <a:rPr lang="en-US" sz="1100" dirty="0" smtClean="0"/>
              <a:t>//</a:t>
            </a:r>
            <a:r>
              <a:rPr lang="en-US" sz="1100" dirty="0" err="1" smtClean="0"/>
              <a:t>tr</a:t>
            </a:r>
            <a:r>
              <a:rPr lang="en-US" sz="1100" dirty="0" smtClean="0"/>
              <a:t>[1]/td[5]/div[starts-with(text(),'1')]</a:t>
            </a:r>
          </a:p>
          <a:p>
            <a:endParaRPr lang="en-US" sz="1100" dirty="0" smtClean="0"/>
          </a:p>
          <a:p>
            <a:r>
              <a:rPr lang="en-US" sz="1100" u="sng" dirty="0" smtClean="0"/>
              <a:t>6-Xapth with </a:t>
            </a:r>
            <a:r>
              <a:rPr lang="en-US" sz="1100" u="sng" dirty="0" err="1" smtClean="0"/>
              <a:t>Mulitples</a:t>
            </a:r>
            <a:r>
              <a:rPr lang="en-US" sz="1100" u="sng" dirty="0" smtClean="0"/>
              <a:t> </a:t>
            </a:r>
            <a:r>
              <a:rPr lang="en-US" sz="1100" u="sng" dirty="0" err="1" smtClean="0"/>
              <a:t>chckes</a:t>
            </a:r>
            <a:r>
              <a:rPr lang="en-US" sz="1100" u="sng" dirty="0" smtClean="0"/>
              <a:t> </a:t>
            </a:r>
          </a:p>
          <a:p>
            <a:r>
              <a:rPr lang="en-US" sz="1100" dirty="0" smtClean="0"/>
              <a:t>//div[(@class = "gridBrowseContent2 </a:t>
            </a:r>
            <a:r>
              <a:rPr lang="en-US" sz="1100" dirty="0" err="1" smtClean="0"/>
              <a:t>searchResult</a:t>
            </a:r>
            <a:r>
              <a:rPr lang="en-US" sz="1100" dirty="0" smtClean="0"/>
              <a:t>")]/div[2]/div[2]/div[4][contains(., 'Available Online')]/ancestor::div[contains(@class, 'gridBrowseContent2 </a:t>
            </a:r>
            <a:r>
              <a:rPr lang="en-US" sz="1100" dirty="0" err="1" smtClean="0"/>
              <a:t>searchResult</a:t>
            </a:r>
            <a:r>
              <a:rPr lang="en-US" sz="1100" dirty="0" smtClean="0"/>
              <a:t>')]/div[2]/div[2]/span[1]/a</a:t>
            </a:r>
          </a:p>
          <a:p>
            <a:endParaRPr lang="en-US" sz="1100" dirty="0" smtClean="0"/>
          </a:p>
          <a:p>
            <a:r>
              <a:rPr lang="en-US" sz="1100" b="1" u="sng" dirty="0" smtClean="0"/>
              <a:t>7-Click on Be the First Review link where Request it button is available</a:t>
            </a:r>
          </a:p>
          <a:p>
            <a:r>
              <a:rPr lang="en-US" sz="1100" dirty="0" smtClean="0"/>
              <a:t>.//a[contains(.,'Request it')]/ancestor::div[@class='gridBrowseCol1']/following-sibling::div//a[contains(text(),'Be the first')]</a:t>
            </a:r>
          </a:p>
          <a:p>
            <a:endParaRPr lang="en-US" sz="1100" dirty="0" smtClean="0"/>
          </a:p>
          <a:p>
            <a:r>
              <a:rPr lang="en-US" sz="1100" b="1" u="sng" dirty="0" smtClean="0"/>
              <a:t>8-Click on Request it button where Be the First Review link is available</a:t>
            </a:r>
          </a:p>
          <a:p>
            <a:endParaRPr lang="en-US" sz="1100" dirty="0" smtClean="0"/>
          </a:p>
          <a:p>
            <a:r>
              <a:rPr lang="en-US" sz="1100" dirty="0" smtClean="0"/>
              <a:t>//a[contains(text(),'see all')]/ancestor::div[@class='gridBrowseCol2']/preceding-sibling::div//a[contains(.,'Request it')]</a:t>
            </a:r>
          </a:p>
          <a:p>
            <a:endParaRPr lang="en-US" sz="1100" dirty="0" smtClean="0"/>
          </a:p>
          <a:p>
            <a:r>
              <a:rPr lang="en-US" sz="1100" b="1" u="sng" dirty="0" smtClean="0"/>
              <a:t>9-Click on Request it button where See all link is available</a:t>
            </a:r>
          </a:p>
          <a:p>
            <a:endParaRPr lang="en-US" sz="1100" dirty="0" smtClean="0"/>
          </a:p>
          <a:p>
            <a:r>
              <a:rPr lang="en-US" sz="1100" dirty="0" smtClean="0"/>
              <a:t>//a[contains(text(),'see all')]/ancestor::div[@class='gridBrowseCol2']/preceding-sibling::div//a[contains(.,'Request it')]</a:t>
            </a:r>
          </a:p>
          <a:p>
            <a:endParaRPr lang="en-US" sz="1100" dirty="0" smtClean="0"/>
          </a:p>
          <a:p>
            <a:r>
              <a:rPr lang="en-US" sz="1100" b="1" u="sng" dirty="0" smtClean="0"/>
              <a:t>10-Click on 5th Request it button where See all link is available</a:t>
            </a:r>
          </a:p>
          <a:p>
            <a:endParaRPr lang="en-US" sz="1100" b="1" u="sng" dirty="0" smtClean="0"/>
          </a:p>
          <a:p>
            <a:r>
              <a:rPr lang="en-US" sz="1100" dirty="0" smtClean="0"/>
              <a:t>(//a[contains(text(),'see all')]/ancestor::div[@class='gridBrowseCol2']/preceding-sibling::div//a[contains(.,'Request it')])[5]</a:t>
            </a:r>
          </a:p>
          <a:p>
            <a:endParaRPr lang="en-US" sz="1100" dirty="0" smtClean="0"/>
          </a:p>
          <a:p>
            <a:r>
              <a:rPr lang="en-US" sz="1100" b="1" u="sng" dirty="0" smtClean="0"/>
              <a:t>11-Click on Request it button where See all link and Be the first Review link is available</a:t>
            </a:r>
          </a:p>
          <a:p>
            <a:endParaRPr lang="en-US" sz="1100" dirty="0" smtClean="0"/>
          </a:p>
          <a:p>
            <a:r>
              <a:rPr lang="en-US" sz="1100" dirty="0" smtClean="0"/>
              <a:t>//a[contains(text(),'see all')]/ancestor::div[@class='</a:t>
            </a:r>
            <a:r>
              <a:rPr lang="en-US" sz="1100" dirty="0" err="1" smtClean="0"/>
              <a:t>ItemsContainer</a:t>
            </a:r>
            <a:r>
              <a:rPr lang="en-US" sz="1100" dirty="0" smtClean="0"/>
              <a:t>']/following-sibling::div[@class='</a:t>
            </a:r>
            <a:r>
              <a:rPr lang="en-US" sz="1100" dirty="0" err="1" smtClean="0"/>
              <a:t>ratingReviewsSummary</a:t>
            </a:r>
            <a:r>
              <a:rPr lang="en-US" sz="1100" dirty="0" smtClean="0"/>
              <a:t>']//a[contains(text(),'Be the first')]/ancestor::div[@class='gridBrowseCol2']/preceding-sibling::div//a[contains(.,'Request it')]</a:t>
            </a:r>
          </a:p>
          <a:p>
            <a:endParaRPr lang="en-US" sz="1100" dirty="0" smtClean="0"/>
          </a:p>
          <a:p>
            <a:r>
              <a:rPr lang="en-US" sz="1100" b="1" u="sng" dirty="0" smtClean="0"/>
              <a:t>9-Click on Add to review button where See all link is available</a:t>
            </a:r>
          </a:p>
          <a:p>
            <a:endParaRPr lang="en-US" sz="1100" b="1" u="sng" dirty="0" smtClean="0"/>
          </a:p>
          <a:p>
            <a:r>
              <a:rPr lang="en-US" sz="1100" dirty="0" smtClean="0"/>
              <a:t>//a[contains(text(),'see all')]/ancestor::div[@class='gridBrowseCol2']/preceding-sibling::div//</a:t>
            </a:r>
            <a:r>
              <a:rPr lang="en-US" sz="1100" dirty="0" err="1" smtClean="0"/>
              <a:t>img</a:t>
            </a:r>
            <a:r>
              <a:rPr lang="en-US" sz="1100" dirty="0" smtClean="0"/>
              <a:t>[@title='Add a Review']</a:t>
            </a:r>
          </a:p>
          <a:p>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dirty="0" smtClean="0"/>
              <a:t>1.4- Type of Automation Testing</a:t>
            </a:r>
            <a:endParaRPr lang="en-US" sz="3000" b="1" dirty="0"/>
          </a:p>
        </p:txBody>
      </p:sp>
      <p:sp>
        <p:nvSpPr>
          <p:cNvPr id="4" name="Title 1"/>
          <p:cNvSpPr txBox="1">
            <a:spLocks/>
          </p:cNvSpPr>
          <p:nvPr/>
        </p:nvSpPr>
        <p:spPr>
          <a:xfrm>
            <a:off x="304800" y="1066800"/>
            <a:ext cx="8534400" cy="3657600"/>
          </a:xfrm>
          <a:prstGeom prst="rect">
            <a:avLst/>
          </a:prstGeom>
        </p:spPr>
        <p:txBody>
          <a:bodyPr vert="horz" lIns="0" rIns="0" bIns="0" anchor="b">
            <a:normAutofit/>
          </a:bodyPr>
          <a:lstStyle/>
          <a:p>
            <a:r>
              <a:rPr lang="en-IN" sz="2000" b="1" u="sng" dirty="0" smtClean="0"/>
              <a:t>1-Functional automation testing- </a:t>
            </a:r>
          </a:p>
          <a:p>
            <a:r>
              <a:rPr lang="en-IN" sz="2000" dirty="0" smtClean="0"/>
              <a:t>In this testing we ensure application behaves as per the functional requirement and we check links, buttons are working fine without considering  how much time they are taking. </a:t>
            </a:r>
          </a:p>
          <a:p>
            <a:r>
              <a:rPr lang="en-IN" sz="2000" dirty="0" smtClean="0"/>
              <a:t>		</a:t>
            </a:r>
          </a:p>
          <a:p>
            <a:r>
              <a:rPr lang="en-IN" sz="2000" b="1" u="sng" dirty="0" smtClean="0"/>
              <a:t>2-Performacre automation testing- </a:t>
            </a:r>
          </a:p>
          <a:p>
            <a:r>
              <a:rPr lang="en-IN" sz="2000" dirty="0" smtClean="0"/>
              <a:t>We ensure the server response time. When we do any action on the web elements after that we verify how much time server takes to response us to show next window. We also do this testing using load and Stress testing where we increase number of users (they can be 2000) and check server response time.</a:t>
            </a:r>
            <a:endParaRPr kumimoji="0" lang="en-US" sz="20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7.2.13-Locatoer </a:t>
            </a:r>
            <a:r>
              <a:rPr lang="en-US" sz="2500" b="1" kern="1200" dirty="0">
                <a:solidFill>
                  <a:schemeClr val="tx2"/>
                </a:solidFill>
                <a:latin typeface="+mj-lt"/>
                <a:ea typeface="+mj-ea"/>
                <a:cs typeface="+mj-cs"/>
              </a:rPr>
              <a:t>Types in Selenium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1785104"/>
          </a:xfrm>
          <a:prstGeom prst="rect">
            <a:avLst/>
          </a:prstGeom>
        </p:spPr>
        <p:txBody>
          <a:bodyPr wrap="square">
            <a:spAutoFit/>
          </a:bodyPr>
          <a:lstStyle/>
          <a:p>
            <a:pPr algn="ctr" fontAlgn="base"/>
            <a:r>
              <a:rPr lang="en-US" sz="1100" b="1" u="sng" dirty="0" err="1" smtClean="0"/>
              <a:t>Xpath</a:t>
            </a:r>
            <a:r>
              <a:rPr lang="en-US" sz="1100" b="1" u="sng" dirty="0" smtClean="0"/>
              <a:t> VS CSS selectors </a:t>
            </a:r>
          </a:p>
          <a:p>
            <a:pPr fontAlgn="base"/>
            <a:r>
              <a:rPr lang="en-US" sz="1100" dirty="0" smtClean="0"/>
              <a:t>— </a:t>
            </a:r>
            <a:r>
              <a:rPr lang="en-US" sz="1100" dirty="0" err="1" smtClean="0"/>
              <a:t>Css</a:t>
            </a:r>
            <a:r>
              <a:rPr lang="en-US" sz="1100" dirty="0" smtClean="0"/>
              <a:t> </a:t>
            </a:r>
            <a:r>
              <a:rPr lang="en-US" sz="1100" dirty="0" err="1" smtClean="0"/>
              <a:t>Selctors</a:t>
            </a:r>
            <a:r>
              <a:rPr lang="en-US" sz="1100" dirty="0" smtClean="0"/>
              <a:t> method is faster</a:t>
            </a:r>
            <a:br>
              <a:rPr lang="en-US" sz="1100" dirty="0" smtClean="0"/>
            </a:br>
            <a:r>
              <a:rPr lang="en-US" sz="1100" dirty="0" smtClean="0"/>
              <a:t>— Browsers them selves use </a:t>
            </a:r>
            <a:r>
              <a:rPr lang="en-US" sz="1100" dirty="0" err="1" smtClean="0"/>
              <a:t>css</a:t>
            </a:r>
            <a:r>
              <a:rPr lang="en-US" sz="1100" dirty="0" smtClean="0"/>
              <a:t> selectors</a:t>
            </a:r>
            <a:br>
              <a:rPr lang="en-US" sz="1100" dirty="0" smtClean="0"/>
            </a:br>
            <a:r>
              <a:rPr lang="en-US" sz="1100" dirty="0" smtClean="0"/>
              <a:t>— Latest browsers optimize the use of </a:t>
            </a:r>
            <a:r>
              <a:rPr lang="en-US" sz="1100" dirty="0" err="1" smtClean="0"/>
              <a:t>css</a:t>
            </a:r>
            <a:r>
              <a:rPr lang="en-US" sz="1100" dirty="0" smtClean="0"/>
              <a:t> </a:t>
            </a:r>
            <a:r>
              <a:rPr lang="en-US" sz="1100" dirty="0" err="1" smtClean="0"/>
              <a:t>selctors</a:t>
            </a:r>
            <a:r>
              <a:rPr lang="en-US" sz="1100" dirty="0" smtClean="0"/>
              <a:t>.</a:t>
            </a:r>
          </a:p>
          <a:p>
            <a:pPr fontAlgn="base"/>
            <a:endParaRPr lang="en-US" sz="1100" dirty="0" smtClean="0"/>
          </a:p>
          <a:p>
            <a:pPr fontAlgn="base"/>
            <a:r>
              <a:rPr lang="en-US" sz="1100" dirty="0" smtClean="0"/>
              <a:t>–</a:t>
            </a:r>
            <a:r>
              <a:rPr lang="en-US" sz="1100" dirty="0" err="1" smtClean="0"/>
              <a:t>Xpath</a:t>
            </a:r>
            <a:r>
              <a:rPr lang="en-US" sz="1100" dirty="0" smtClean="0"/>
              <a:t> – </a:t>
            </a:r>
            <a:r>
              <a:rPr lang="en-US" sz="1100" dirty="0" err="1" smtClean="0"/>
              <a:t>Cummon</a:t>
            </a:r>
            <a:r>
              <a:rPr lang="en-US" sz="1100" dirty="0" smtClean="0"/>
              <a:t> language for xml/html parsing</a:t>
            </a:r>
            <a:br>
              <a:rPr lang="en-US" sz="1100" dirty="0" smtClean="0"/>
            </a:br>
            <a:r>
              <a:rPr lang="en-US" sz="1100" dirty="0" smtClean="0"/>
              <a:t>–</a:t>
            </a:r>
            <a:r>
              <a:rPr lang="en-US" sz="1100" dirty="0" err="1" smtClean="0"/>
              <a:t>Xpath</a:t>
            </a:r>
            <a:r>
              <a:rPr lang="en-US" sz="1100" dirty="0" smtClean="0"/>
              <a:t> is a two way search mechanism (up and down the Dom tree)</a:t>
            </a:r>
            <a:br>
              <a:rPr lang="en-US" sz="1100" dirty="0" smtClean="0"/>
            </a:br>
            <a:r>
              <a:rPr lang="en-US" sz="1100" dirty="0" smtClean="0"/>
              <a:t>–</a:t>
            </a:r>
            <a:r>
              <a:rPr lang="en-US" sz="1100" dirty="0" err="1" smtClean="0"/>
              <a:t>Xpath</a:t>
            </a:r>
            <a:r>
              <a:rPr lang="en-US" sz="1100" dirty="0" smtClean="0"/>
              <a:t> handles the text recognition better.</a:t>
            </a:r>
          </a:p>
          <a:p>
            <a:pPr fontAlgn="base"/>
            <a:endParaRPr lang="en-US" sz="1100" dirty="0" smtClean="0"/>
          </a:p>
          <a:p>
            <a:pPr fontAlgn="base"/>
            <a:r>
              <a:rPr lang="en-US" sz="1100" dirty="0" smtClean="0"/>
              <a:t>-XPATH can traverse up the document from a child element to parents but CSS not</a:t>
            </a:r>
            <a:endParaRPr lang="en-US" sz="1100" dirty="0"/>
          </a:p>
        </p:txBody>
      </p:sp>
      <p:pic>
        <p:nvPicPr>
          <p:cNvPr id="141315" name="Picture 3" descr="C:\Users\hitendra.pawar\Desktop\PPT\LocaterTypes.PNG"/>
          <p:cNvPicPr>
            <a:picLocks noChangeAspect="1" noChangeArrowheads="1"/>
          </p:cNvPicPr>
          <p:nvPr/>
        </p:nvPicPr>
        <p:blipFill>
          <a:blip r:embed="rId2" cstate="print"/>
          <a:srcRect/>
          <a:stretch>
            <a:fillRect/>
          </a:stretch>
        </p:blipFill>
        <p:spPr bwMode="auto">
          <a:xfrm>
            <a:off x="152400" y="2438400"/>
            <a:ext cx="8839200" cy="4267200"/>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8- Advanced Web-Driver</a:t>
            </a:r>
          </a:p>
          <a:p>
            <a:pPr lvl="4"/>
            <a:r>
              <a:rPr lang="en-US" sz="1600" dirty="0" smtClean="0"/>
              <a:t>8.1-Exception in </a:t>
            </a:r>
            <a:r>
              <a:rPr lang="en-US" sz="1600" dirty="0" err="1" smtClean="0"/>
              <a:t>WebDriver</a:t>
            </a:r>
            <a:endParaRPr lang="en-US" sz="1600" dirty="0" smtClean="0"/>
          </a:p>
          <a:p>
            <a:pPr lvl="4"/>
            <a:r>
              <a:rPr lang="en-US" sz="1600" dirty="0" smtClean="0"/>
              <a:t>8.2-Different Wait in Web-Driver</a:t>
            </a:r>
          </a:p>
          <a:p>
            <a:pPr lvl="4"/>
            <a:r>
              <a:rPr lang="en-US" sz="1600" dirty="0" smtClean="0"/>
              <a:t>8.3-Adanced Elements Handling</a:t>
            </a:r>
          </a:p>
          <a:p>
            <a:pPr lvl="4"/>
            <a:r>
              <a:rPr lang="en-US" sz="1600" dirty="0" smtClean="0"/>
              <a:t>8.4-Action Class in Web-Driver</a:t>
            </a:r>
          </a:p>
          <a:p>
            <a:pPr lvl="4"/>
            <a:r>
              <a:rPr lang="en-US" sz="1600" dirty="0" smtClean="0"/>
              <a:t>8.5-Handling Alert and Windows	</a:t>
            </a:r>
          </a:p>
          <a:p>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a:solidFill>
                  <a:schemeClr val="tx2"/>
                </a:solidFill>
                <a:latin typeface="+mj-lt"/>
                <a:ea typeface="+mj-ea"/>
                <a:cs typeface="+mj-cs"/>
              </a:rPr>
              <a:t>8.1-Exception in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6047809"/>
          </a:xfrm>
          <a:prstGeom prst="rect">
            <a:avLst/>
          </a:prstGeom>
        </p:spPr>
        <p:txBody>
          <a:bodyPr wrap="square">
            <a:spAutoFit/>
          </a:bodyPr>
          <a:lstStyle/>
          <a:p>
            <a:pPr algn="ctr" fontAlgn="base"/>
            <a:r>
              <a:rPr lang="en-US" sz="1200" b="1" u="sng" dirty="0" smtClean="0"/>
              <a:t>Selenium Exceptions</a:t>
            </a:r>
          </a:p>
          <a:p>
            <a:r>
              <a:rPr lang="en-US" sz="1100" dirty="0" smtClean="0"/>
              <a:t>Selenium has its own set of exceptions. While developing selenium scripts, programmer has to handle or throw those exceptions. Below are types of exceptions in selenium:-</a:t>
            </a:r>
          </a:p>
          <a:p>
            <a:endParaRPr lang="en-US" sz="1100" dirty="0" smtClean="0"/>
          </a:p>
          <a:p>
            <a:r>
              <a:rPr lang="en-US" sz="1100" dirty="0" smtClean="0"/>
              <a:t>1-NoSuchElementException</a:t>
            </a:r>
          </a:p>
          <a:p>
            <a:r>
              <a:rPr lang="en-US" sz="1100" dirty="0" smtClean="0"/>
              <a:t>2-ElementNotVisibleException</a:t>
            </a:r>
          </a:p>
          <a:p>
            <a:r>
              <a:rPr lang="en-US" sz="1100" dirty="0" smtClean="0"/>
              <a:t>3-NoSuchFrameException</a:t>
            </a:r>
          </a:p>
          <a:p>
            <a:r>
              <a:rPr lang="en-US" sz="1100" dirty="0" smtClean="0"/>
              <a:t>4-NoAlertPresentException</a:t>
            </a:r>
          </a:p>
          <a:p>
            <a:r>
              <a:rPr lang="en-US" sz="1100" dirty="0" smtClean="0"/>
              <a:t>5-NoSuchWindowException</a:t>
            </a:r>
          </a:p>
          <a:p>
            <a:r>
              <a:rPr lang="en-US" sz="1100" dirty="0" smtClean="0"/>
              <a:t>6-WebDriverException</a:t>
            </a:r>
          </a:p>
          <a:p>
            <a:r>
              <a:rPr lang="en-US" sz="1100" dirty="0" smtClean="0"/>
              <a:t>7-SessionNotFoundException</a:t>
            </a:r>
          </a:p>
          <a:p>
            <a:r>
              <a:rPr lang="en-US" sz="1100" dirty="0" smtClean="0"/>
              <a:t>8-StaleElementReferenceException</a:t>
            </a:r>
          </a:p>
          <a:p>
            <a:endParaRPr lang="en-US" sz="1100" dirty="0" smtClean="0"/>
          </a:p>
          <a:p>
            <a:r>
              <a:rPr lang="en-US" sz="1100" b="1" u="sng" dirty="0" smtClean="0"/>
              <a:t>1-NoSuchElementException:</a:t>
            </a:r>
          </a:p>
          <a:p>
            <a:r>
              <a:rPr lang="en-US" sz="1100" dirty="0" smtClean="0"/>
              <a:t>This exception occurs when </a:t>
            </a:r>
            <a:r>
              <a:rPr lang="en-US" sz="1100" dirty="0" err="1" smtClean="0"/>
              <a:t>WebDriver</a:t>
            </a:r>
            <a:r>
              <a:rPr lang="en-US" sz="1100" dirty="0" smtClean="0"/>
              <a:t> is unable to identify the elements during run time. Due to wrong selector or selector, which is, not exist.</a:t>
            </a:r>
            <a:endParaRPr lang="en-US" sz="1100" b="1" u="sng" dirty="0" smtClean="0"/>
          </a:p>
          <a:p>
            <a:endParaRPr lang="en-US" sz="1000" b="1" dirty="0" smtClean="0"/>
          </a:p>
          <a:p>
            <a:r>
              <a:rPr lang="en-US" sz="1000" b="1" dirty="0" smtClean="0"/>
              <a:t>1-Exmaple:-</a:t>
            </a:r>
          </a:p>
          <a:p>
            <a:r>
              <a:rPr lang="en-US" sz="1000" dirty="0" smtClean="0"/>
              <a:t>public void </a:t>
            </a:r>
            <a:r>
              <a:rPr lang="en-US" sz="1000" dirty="0" err="1" smtClean="0"/>
              <a:t>findSearchTextBox</a:t>
            </a:r>
            <a:r>
              <a:rPr lang="en-US" sz="1000" dirty="0" smtClean="0"/>
              <a:t>() throws </a:t>
            </a:r>
            <a:r>
              <a:rPr lang="en-US" sz="1000" dirty="0" err="1" smtClean="0"/>
              <a:t>IOException</a:t>
            </a:r>
            <a:r>
              <a:rPr lang="en-US" sz="1000" dirty="0" smtClean="0"/>
              <a:t> </a:t>
            </a:r>
            <a:br>
              <a:rPr lang="en-US" sz="1000" dirty="0" smtClean="0"/>
            </a:br>
            <a:r>
              <a:rPr lang="en-US" sz="1000" dirty="0" smtClean="0"/>
              <a:t>{ </a:t>
            </a:r>
            <a:br>
              <a:rPr lang="en-US" sz="1000" dirty="0" smtClean="0"/>
            </a:br>
            <a:r>
              <a:rPr lang="en-US" sz="1000" dirty="0" smtClean="0"/>
              <a:t>  By </a:t>
            </a:r>
            <a:r>
              <a:rPr lang="en-US" sz="1000" dirty="0" err="1" smtClean="0"/>
              <a:t>incorrectSearchTextBoxLocator</a:t>
            </a:r>
            <a:r>
              <a:rPr lang="en-US" sz="1000" dirty="0" smtClean="0"/>
              <a:t> = </a:t>
            </a:r>
            <a:r>
              <a:rPr lang="en-US" sz="1000" dirty="0" err="1" smtClean="0"/>
              <a:t>By.xpath</a:t>
            </a:r>
            <a:r>
              <a:rPr lang="en-US" sz="1000" dirty="0" smtClean="0"/>
              <a:t>("//input[@id='globalQuery1']");</a:t>
            </a:r>
            <a:br>
              <a:rPr lang="en-US" sz="1000" dirty="0" smtClean="0"/>
            </a:br>
            <a:r>
              <a:rPr lang="en-US" sz="1000" dirty="0" smtClean="0"/>
              <a:t>  </a:t>
            </a:r>
            <a:r>
              <a:rPr lang="en-US" sz="1000" dirty="0" err="1" smtClean="0"/>
              <a:t>driver.get</a:t>
            </a:r>
            <a:r>
              <a:rPr lang="en-US" sz="1000" dirty="0" smtClean="0"/>
              <a:t>("http://www.vpl.ca"); </a:t>
            </a:r>
            <a:br>
              <a:rPr lang="en-US" sz="1000" dirty="0" smtClean="0"/>
            </a:br>
            <a:r>
              <a:rPr lang="en-US" sz="1000" dirty="0" smtClean="0"/>
              <a:t>  try</a:t>
            </a:r>
            <a:br>
              <a:rPr lang="en-US" sz="1000" dirty="0" smtClean="0"/>
            </a:br>
            <a:r>
              <a:rPr lang="en-US" sz="1000" dirty="0" smtClean="0"/>
              <a:t>  { </a:t>
            </a:r>
            <a:br>
              <a:rPr lang="en-US" sz="1000" dirty="0" smtClean="0"/>
            </a:br>
            <a:r>
              <a:rPr lang="en-US" sz="1000" dirty="0" smtClean="0"/>
              <a:t>   	</a:t>
            </a:r>
            <a:r>
              <a:rPr lang="en-US" sz="1000" dirty="0" err="1" smtClean="0"/>
              <a:t>WebElement</a:t>
            </a:r>
            <a:r>
              <a:rPr lang="en-US" sz="1000" dirty="0" smtClean="0"/>
              <a:t> </a:t>
            </a:r>
            <a:r>
              <a:rPr lang="en-US" sz="1000" dirty="0" err="1" smtClean="0"/>
              <a:t>searchField</a:t>
            </a:r>
            <a:r>
              <a:rPr lang="en-US" sz="1000" dirty="0" smtClean="0"/>
              <a:t> = </a:t>
            </a:r>
            <a:r>
              <a:rPr lang="en-US" sz="1000" dirty="0" err="1" smtClean="0"/>
              <a:t>driver.findElement</a:t>
            </a:r>
            <a:r>
              <a:rPr lang="en-US" sz="1000" dirty="0" smtClean="0"/>
              <a:t>(</a:t>
            </a:r>
            <a:r>
              <a:rPr lang="en-US" sz="1000" dirty="0" err="1" smtClean="0"/>
              <a:t>incorrectSearchTextBoxLocator</a:t>
            </a:r>
            <a:r>
              <a:rPr lang="en-US" sz="1000" dirty="0" smtClean="0"/>
              <a:t>);</a:t>
            </a:r>
            <a:br>
              <a:rPr lang="en-US" sz="1000" dirty="0" smtClean="0"/>
            </a:br>
            <a:r>
              <a:rPr lang="en-US" sz="1000" dirty="0" smtClean="0"/>
              <a:t>  } </a:t>
            </a:r>
            <a:br>
              <a:rPr lang="en-US" sz="1000" dirty="0" smtClean="0"/>
            </a:br>
            <a:r>
              <a:rPr lang="en-US" sz="1000" dirty="0" smtClean="0"/>
              <a:t>  catch(</a:t>
            </a:r>
            <a:r>
              <a:rPr lang="en-US" sz="1000" dirty="0" err="1" smtClean="0"/>
              <a:t>NoSuchElementException</a:t>
            </a:r>
            <a:r>
              <a:rPr lang="en-US" sz="1000" dirty="0" smtClean="0"/>
              <a:t> exception) </a:t>
            </a:r>
            <a:br>
              <a:rPr lang="en-US" sz="1000" dirty="0" smtClean="0"/>
            </a:br>
            <a:r>
              <a:rPr lang="en-US" sz="1000" dirty="0" smtClean="0"/>
              <a:t>  { </a:t>
            </a:r>
            <a:br>
              <a:rPr lang="en-US" sz="1000" dirty="0" smtClean="0"/>
            </a:br>
            <a:r>
              <a:rPr lang="en-US" sz="1000" dirty="0" smtClean="0"/>
              <a:t>	    </a:t>
            </a:r>
            <a:r>
              <a:rPr lang="en-US" sz="1000" dirty="0" err="1" smtClean="0"/>
              <a:t>openLog</a:t>
            </a:r>
            <a:r>
              <a:rPr lang="en-US" sz="1000" dirty="0" smtClean="0"/>
              <a:t>(); </a:t>
            </a:r>
            <a:br>
              <a:rPr lang="en-US" sz="1000" dirty="0" smtClean="0"/>
            </a:br>
            <a:r>
              <a:rPr lang="en-US" sz="1000" dirty="0" smtClean="0"/>
              <a:t>	    </a:t>
            </a:r>
            <a:r>
              <a:rPr lang="en-US" sz="1000" dirty="0" err="1" smtClean="0"/>
              <a:t>addToLog</a:t>
            </a:r>
            <a:r>
              <a:rPr lang="en-US" sz="1000" dirty="0" smtClean="0"/>
              <a:t>(</a:t>
            </a:r>
            <a:r>
              <a:rPr lang="en-US" sz="1000" dirty="0" err="1" smtClean="0"/>
              <a:t>exception.getMessage</a:t>
            </a:r>
            <a:r>
              <a:rPr lang="en-US" sz="1000" dirty="0" smtClean="0"/>
              <a:t>()); </a:t>
            </a:r>
            <a:br>
              <a:rPr lang="en-US" sz="1000" dirty="0" smtClean="0"/>
            </a:br>
            <a:r>
              <a:rPr lang="en-US" sz="1000" dirty="0" smtClean="0"/>
              <a:t>  } </a:t>
            </a:r>
            <a:br>
              <a:rPr lang="en-US" sz="1000" dirty="0" smtClean="0"/>
            </a:br>
            <a:r>
              <a:rPr lang="en-US" sz="1000" dirty="0" smtClean="0"/>
              <a:t>  finally </a:t>
            </a:r>
            <a:br>
              <a:rPr lang="en-US" sz="1000" dirty="0" smtClean="0"/>
            </a:br>
            <a:r>
              <a:rPr lang="en-US" sz="1000" dirty="0" smtClean="0"/>
              <a:t>  { </a:t>
            </a:r>
            <a:br>
              <a:rPr lang="en-US" sz="1000" dirty="0" smtClean="0"/>
            </a:br>
            <a:r>
              <a:rPr lang="en-US" sz="1000" dirty="0" smtClean="0"/>
              <a:t>	    </a:t>
            </a:r>
            <a:r>
              <a:rPr lang="en-US" sz="1000" dirty="0" err="1" smtClean="0"/>
              <a:t>closeLog</a:t>
            </a:r>
            <a:r>
              <a:rPr lang="en-US" sz="1000" dirty="0" smtClean="0"/>
              <a:t>(); </a:t>
            </a:r>
            <a:br>
              <a:rPr lang="en-US" sz="1000" dirty="0" smtClean="0"/>
            </a:br>
            <a:r>
              <a:rPr lang="en-US" sz="1000" dirty="0" smtClean="0"/>
              <a:t>	    fail("search text box not found"); </a:t>
            </a:r>
            <a:br>
              <a:rPr lang="en-US" sz="1000" dirty="0" smtClean="0"/>
            </a:br>
            <a:r>
              <a:rPr lang="en-US" sz="1000" dirty="0" smtClean="0"/>
              <a:t>  } </a:t>
            </a:r>
            <a:br>
              <a:rPr lang="en-US" sz="1000" dirty="0" smtClean="0"/>
            </a:br>
            <a:r>
              <a:rPr lang="en-US" sz="1000" dirty="0" smtClean="0"/>
              <a:t>} </a:t>
            </a:r>
            <a:endParaRPr lang="en-US" sz="11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8.1.2-Exception </a:t>
            </a:r>
            <a:r>
              <a:rPr lang="en-US" sz="2500" b="1" kern="1200" dirty="0">
                <a:solidFill>
                  <a:schemeClr val="tx2"/>
                </a:solidFill>
                <a:latin typeface="+mj-lt"/>
                <a:ea typeface="+mj-ea"/>
                <a:cs typeface="+mj-cs"/>
              </a:rPr>
              <a:t>in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76200" y="609600"/>
            <a:ext cx="4572000" cy="5170646"/>
          </a:xfrm>
          <a:prstGeom prst="rect">
            <a:avLst/>
          </a:prstGeom>
        </p:spPr>
        <p:txBody>
          <a:bodyPr wrap="square">
            <a:spAutoFit/>
          </a:bodyPr>
          <a:lstStyle/>
          <a:p>
            <a:pPr fontAlgn="base"/>
            <a:r>
              <a:rPr lang="en-US" sz="1100" b="1" u="sng" dirty="0" smtClean="0"/>
              <a:t>2-ElementNotVisibleException</a:t>
            </a:r>
          </a:p>
          <a:p>
            <a:pPr fontAlgn="base"/>
            <a:r>
              <a:rPr lang="en-US" sz="1100" dirty="0" smtClean="0"/>
              <a:t>This Exception occurs when the element presence is in DOM, it is not visible. </a:t>
            </a:r>
          </a:p>
          <a:p>
            <a:pPr fontAlgn="base"/>
            <a:endParaRPr lang="en-US" sz="1100" dirty="0" smtClean="0"/>
          </a:p>
          <a:p>
            <a:pPr fontAlgn="base"/>
            <a:r>
              <a:rPr lang="en-US" sz="1100" dirty="0" smtClean="0"/>
              <a:t>Hidden Elements, which has presence in DOM and it, is not visible. Visibility means the height and width should be greater than zero. Hidden Elements are defined in HTML using of type=”hidden”. </a:t>
            </a:r>
          </a:p>
          <a:p>
            <a:endParaRPr lang="en-US" sz="1100" b="1" u="sng" dirty="0" smtClean="0"/>
          </a:p>
          <a:p>
            <a:r>
              <a:rPr lang="en-US" sz="1100" b="1" u="sng" dirty="0" smtClean="0"/>
              <a:t>2-Exmaple:-</a:t>
            </a:r>
          </a:p>
          <a:p>
            <a:endParaRPr lang="en-US" sz="1100" b="1" u="sng" dirty="0" smtClean="0"/>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br>
              <a:rPr lang="en-US" sz="1100" dirty="0" smtClean="0"/>
            </a:br>
            <a:r>
              <a:rPr lang="en-US" sz="1100" dirty="0" smtClean="0"/>
              <a:t>  } </a:t>
            </a:r>
            <a:br>
              <a:rPr lang="en-US" sz="1100" dirty="0" smtClean="0"/>
            </a:br>
            <a:r>
              <a:rPr lang="en-US" sz="1100" dirty="0" smtClean="0"/>
              <a:t>  catch(</a:t>
            </a:r>
            <a:r>
              <a:rPr lang="en-US" sz="1100" dirty="0" err="1" smtClean="0"/>
              <a:t>ElementNotVisibleException</a:t>
            </a:r>
            <a:r>
              <a:rPr lang="en-US" sz="1100" dirty="0" smtClean="0"/>
              <a:t> 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p:txBody>
      </p:sp>
      <p:sp>
        <p:nvSpPr>
          <p:cNvPr id="10" name="Rectangle 9"/>
          <p:cNvSpPr/>
          <p:nvPr/>
        </p:nvSpPr>
        <p:spPr>
          <a:xfrm>
            <a:off x="4572000" y="457200"/>
            <a:ext cx="4419600" cy="4832092"/>
          </a:xfrm>
          <a:prstGeom prst="rect">
            <a:avLst/>
          </a:prstGeom>
        </p:spPr>
        <p:txBody>
          <a:bodyPr wrap="square">
            <a:spAutoFit/>
          </a:bodyPr>
          <a:lstStyle/>
          <a:p>
            <a:pPr fontAlgn="base"/>
            <a:endParaRPr lang="en-US" sz="1100" b="1" u="sng" dirty="0" smtClean="0"/>
          </a:p>
          <a:p>
            <a:pPr fontAlgn="base"/>
            <a:r>
              <a:rPr lang="en-US" sz="1100" b="1" u="sng" dirty="0" smtClean="0"/>
              <a:t>3-NoSuchFrameException</a:t>
            </a:r>
          </a:p>
          <a:p>
            <a:pPr fontAlgn="base"/>
            <a:r>
              <a:rPr lang="en-US" sz="1100" dirty="0" smtClean="0"/>
              <a:t>This Exception occurs when the driver is switching to an invalid frame, which is not available.</a:t>
            </a:r>
          </a:p>
          <a:p>
            <a:endParaRPr lang="en-US" sz="1100" b="1" u="sng" dirty="0" smtClean="0"/>
          </a:p>
          <a:p>
            <a:r>
              <a:rPr lang="en-US" sz="1100" b="1" dirty="0" smtClean="0"/>
              <a:t>3-Exmaple:-</a:t>
            </a:r>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p>
          <a:p>
            <a:r>
              <a:rPr lang="en-US" sz="1100" dirty="0" err="1" smtClean="0"/>
              <a:t>driver.switchTo</a:t>
            </a:r>
            <a:r>
              <a:rPr lang="en-US" sz="1100" dirty="0" smtClean="0"/>
              <a:t>().frame(</a:t>
            </a:r>
            <a:r>
              <a:rPr lang="en-US" sz="1100" dirty="0" err="1" smtClean="0"/>
              <a:t>invalidindex</a:t>
            </a:r>
            <a:r>
              <a:rPr lang="en-US" sz="1100" dirty="0" smtClean="0"/>
              <a:t>);</a:t>
            </a:r>
          </a:p>
          <a:p>
            <a:r>
              <a:rPr lang="en-US" sz="1100" dirty="0" smtClean="0"/>
              <a:t/>
            </a:r>
            <a:br>
              <a:rPr lang="en-US" sz="1100" dirty="0" smtClean="0"/>
            </a:br>
            <a:r>
              <a:rPr lang="en-US" sz="1100" dirty="0" smtClean="0"/>
              <a:t>  } </a:t>
            </a:r>
            <a:br>
              <a:rPr lang="en-US" sz="1100" dirty="0" smtClean="0"/>
            </a:br>
            <a:r>
              <a:rPr lang="en-US" sz="1100" dirty="0" smtClean="0"/>
              <a:t>  catch(</a:t>
            </a:r>
            <a:r>
              <a:rPr lang="en-US" sz="1100" b="1" dirty="0" err="1" smtClean="0"/>
              <a:t>NoSuchFrameException</a:t>
            </a:r>
            <a:r>
              <a:rPr lang="en-US" sz="1100" dirty="0" smtClean="0"/>
              <a:t> 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8.1.3-Exception </a:t>
            </a:r>
            <a:r>
              <a:rPr lang="en-US" sz="2500" b="1" kern="1200" dirty="0">
                <a:solidFill>
                  <a:schemeClr val="tx2"/>
                </a:solidFill>
                <a:latin typeface="+mj-lt"/>
                <a:ea typeface="+mj-ea"/>
                <a:cs typeface="+mj-cs"/>
              </a:rPr>
              <a:t>in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152400" y="609600"/>
            <a:ext cx="4572000" cy="5001369"/>
          </a:xfrm>
          <a:prstGeom prst="rect">
            <a:avLst/>
          </a:prstGeom>
        </p:spPr>
        <p:txBody>
          <a:bodyPr wrap="square">
            <a:spAutoFit/>
          </a:bodyPr>
          <a:lstStyle/>
          <a:p>
            <a:pPr fontAlgn="base"/>
            <a:r>
              <a:rPr lang="en-US" sz="1100" b="1" u="sng" dirty="0" smtClean="0"/>
              <a:t>4-NoAlertPresentException</a:t>
            </a:r>
          </a:p>
          <a:p>
            <a:pPr fontAlgn="base"/>
            <a:endParaRPr lang="en-US" sz="1100" b="1" u="sng" dirty="0" smtClean="0"/>
          </a:p>
          <a:p>
            <a:pPr fontAlgn="base"/>
            <a:r>
              <a:rPr lang="en-US" sz="1100" dirty="0" smtClean="0"/>
              <a:t>This Exception occurs when the driver is switching to an invalid Alert, which is not available.</a:t>
            </a:r>
          </a:p>
          <a:p>
            <a:endParaRPr lang="en-US" sz="1100" b="1" dirty="0" smtClean="0"/>
          </a:p>
          <a:p>
            <a:r>
              <a:rPr lang="en-US" sz="1100" b="1" dirty="0" smtClean="0"/>
              <a:t>4-Exmaple</a:t>
            </a:r>
            <a:r>
              <a:rPr lang="en-US" sz="1100" b="1" u="sng" dirty="0" smtClean="0"/>
              <a:t>:-</a:t>
            </a:r>
          </a:p>
          <a:p>
            <a:endParaRPr lang="en-US" sz="1100" b="1" u="sng" dirty="0" smtClean="0"/>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p>
          <a:p>
            <a:r>
              <a:rPr lang="en-US" sz="1100" dirty="0" err="1" smtClean="0"/>
              <a:t>driver.switchTo</a:t>
            </a:r>
            <a:r>
              <a:rPr lang="en-US" sz="1100" dirty="0" smtClean="0"/>
              <a:t>().alert().accept(); </a:t>
            </a:r>
          </a:p>
          <a:p>
            <a:r>
              <a:rPr lang="en-US" sz="1100" dirty="0" smtClean="0"/>
              <a:t>//Execute this command on browser without invoking the alert </a:t>
            </a:r>
            <a:br>
              <a:rPr lang="en-US" sz="1100" dirty="0" smtClean="0"/>
            </a:br>
            <a:r>
              <a:rPr lang="en-US" sz="1100" dirty="0" smtClean="0"/>
              <a:t>  } </a:t>
            </a:r>
            <a:br>
              <a:rPr lang="en-US" sz="1100" dirty="0" smtClean="0"/>
            </a:br>
            <a:r>
              <a:rPr lang="en-US" sz="1100" dirty="0" smtClean="0"/>
              <a:t>  catch(</a:t>
            </a:r>
            <a:r>
              <a:rPr lang="en-US" sz="1100" dirty="0" err="1" smtClean="0"/>
              <a:t>ElementNotVisibleException</a:t>
            </a:r>
            <a:r>
              <a:rPr lang="en-US" sz="1100" dirty="0" smtClean="0"/>
              <a:t> 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p:txBody>
      </p:sp>
      <p:sp>
        <p:nvSpPr>
          <p:cNvPr id="9" name="Rectangle 8"/>
          <p:cNvSpPr/>
          <p:nvPr/>
        </p:nvSpPr>
        <p:spPr>
          <a:xfrm>
            <a:off x="4495800" y="533400"/>
            <a:ext cx="4572000" cy="4662815"/>
          </a:xfrm>
          <a:prstGeom prst="rect">
            <a:avLst/>
          </a:prstGeom>
        </p:spPr>
        <p:txBody>
          <a:bodyPr wrap="square">
            <a:spAutoFit/>
          </a:bodyPr>
          <a:lstStyle/>
          <a:p>
            <a:pPr fontAlgn="base"/>
            <a:r>
              <a:rPr lang="en-US" sz="1100" b="1" u="sng" dirty="0" smtClean="0"/>
              <a:t>5-NoSuchWindowException</a:t>
            </a:r>
          </a:p>
          <a:p>
            <a:pPr fontAlgn="base"/>
            <a:endParaRPr lang="en-US" sz="1100" b="1" u="sng" dirty="0" smtClean="0"/>
          </a:p>
          <a:p>
            <a:r>
              <a:rPr lang="en-US" sz="1100" dirty="0" smtClean="0"/>
              <a:t>This Exception occurs when the driver is switching to an invalid Window, which is not available.</a:t>
            </a:r>
          </a:p>
          <a:p>
            <a:endParaRPr lang="en-US" sz="1100" b="1" u="sng" dirty="0" smtClean="0"/>
          </a:p>
          <a:p>
            <a:r>
              <a:rPr lang="en-US" sz="1100" b="1" dirty="0" smtClean="0"/>
              <a:t>5-Exmaple:-</a:t>
            </a:r>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p>
          <a:p>
            <a:r>
              <a:rPr lang="en-US" sz="1100" dirty="0" err="1" smtClean="0"/>
              <a:t>driver.switchTo</a:t>
            </a:r>
            <a:r>
              <a:rPr lang="en-US" sz="1100" dirty="0" smtClean="0"/>
              <a:t>().window("</a:t>
            </a:r>
            <a:r>
              <a:rPr lang="en-US" sz="1100" dirty="0" err="1" smtClean="0"/>
              <a:t>invalidwindowname</a:t>
            </a:r>
            <a:r>
              <a:rPr lang="en-US" sz="1100" dirty="0" smtClean="0"/>
              <a:t>"); </a:t>
            </a:r>
            <a:br>
              <a:rPr lang="en-US" sz="1100" dirty="0" smtClean="0"/>
            </a:br>
            <a:r>
              <a:rPr lang="en-US" sz="1100" dirty="0" smtClean="0"/>
              <a:t>  } </a:t>
            </a:r>
            <a:br>
              <a:rPr lang="en-US" sz="1100" dirty="0" smtClean="0"/>
            </a:br>
            <a:r>
              <a:rPr lang="en-US" sz="1100" dirty="0" smtClean="0"/>
              <a:t>  catch(</a:t>
            </a:r>
            <a:r>
              <a:rPr lang="en-US" sz="1100" b="1" dirty="0" err="1" smtClean="0"/>
              <a:t>NoSuchFrameException</a:t>
            </a:r>
            <a:r>
              <a:rPr lang="en-US" sz="1100" dirty="0" smtClean="0"/>
              <a:t> 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8.1.4-Exception </a:t>
            </a:r>
            <a:r>
              <a:rPr lang="en-US" sz="2500" b="1" kern="1200" dirty="0">
                <a:solidFill>
                  <a:schemeClr val="tx2"/>
                </a:solidFill>
                <a:latin typeface="+mj-lt"/>
                <a:ea typeface="+mj-ea"/>
                <a:cs typeface="+mj-cs"/>
              </a:rPr>
              <a:t>in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4572000" y="637431"/>
            <a:ext cx="4419600" cy="5001369"/>
          </a:xfrm>
          <a:prstGeom prst="rect">
            <a:avLst/>
          </a:prstGeom>
        </p:spPr>
        <p:txBody>
          <a:bodyPr wrap="square">
            <a:spAutoFit/>
          </a:bodyPr>
          <a:lstStyle/>
          <a:p>
            <a:pPr fontAlgn="base"/>
            <a:r>
              <a:rPr lang="en-US" sz="1100" b="1" u="sng" dirty="0" smtClean="0"/>
              <a:t>7-WebDriverException</a:t>
            </a:r>
          </a:p>
          <a:p>
            <a:pPr fontAlgn="base"/>
            <a:r>
              <a:rPr lang="en-US" sz="1100" dirty="0" smtClean="0"/>
              <a:t>This Exception occurs when the driver is performing the action after immediately closing the browser.</a:t>
            </a:r>
          </a:p>
          <a:p>
            <a:endParaRPr lang="en-US" sz="1100" b="1" dirty="0" smtClean="0"/>
          </a:p>
          <a:p>
            <a:r>
              <a:rPr lang="en-US" sz="1100" b="1" dirty="0" smtClean="0"/>
              <a:t>7-Exmaple</a:t>
            </a:r>
            <a:r>
              <a:rPr lang="en-US" sz="1100" b="1" u="sng" dirty="0" smtClean="0"/>
              <a:t>:-</a:t>
            </a:r>
          </a:p>
          <a:p>
            <a:endParaRPr lang="en-US" sz="1100" b="1" u="sng" dirty="0" smtClean="0"/>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p>
          <a:p>
            <a:pPr fontAlgn="base"/>
            <a:r>
              <a:rPr lang="en-US" sz="1100" dirty="0" err="1" smtClean="0"/>
              <a:t>driver.close</a:t>
            </a:r>
            <a:r>
              <a:rPr lang="en-US" sz="1100" dirty="0" smtClean="0"/>
              <a:t>();</a:t>
            </a:r>
          </a:p>
          <a:p>
            <a:pPr fontAlgn="base"/>
            <a:r>
              <a:rPr lang="en-US" sz="1100" dirty="0" err="1" smtClean="0"/>
              <a:t>driver.findElement</a:t>
            </a:r>
            <a:r>
              <a:rPr lang="en-US" sz="1100" dirty="0" smtClean="0"/>
              <a:t>(By.id("username")).</a:t>
            </a:r>
            <a:r>
              <a:rPr lang="en-US" sz="1100" dirty="0" err="1" smtClean="0"/>
              <a:t>sendKeys</a:t>
            </a:r>
            <a:r>
              <a:rPr lang="en-US" sz="1100" dirty="0" smtClean="0"/>
              <a:t>("</a:t>
            </a:r>
            <a:r>
              <a:rPr lang="en-US" sz="1100" dirty="0" err="1" smtClean="0"/>
              <a:t>Mukesh</a:t>
            </a:r>
            <a:r>
              <a:rPr lang="en-US" sz="1100" dirty="0" smtClean="0"/>
              <a:t>");</a:t>
            </a:r>
          </a:p>
          <a:p>
            <a:endParaRPr lang="en-US" sz="1100" dirty="0" smtClean="0"/>
          </a:p>
          <a:p>
            <a:r>
              <a:rPr lang="en-US" sz="1100" dirty="0" smtClean="0"/>
              <a:t>  } </a:t>
            </a:r>
            <a:br>
              <a:rPr lang="en-US" sz="1100" dirty="0" smtClean="0"/>
            </a:br>
            <a:r>
              <a:rPr lang="en-US" sz="1100" dirty="0" smtClean="0"/>
              <a:t>  catch(</a:t>
            </a:r>
            <a:r>
              <a:rPr lang="en-US" sz="1100" b="1" dirty="0" err="1" smtClean="0"/>
              <a:t>WebDriverException</a:t>
            </a:r>
            <a:r>
              <a:rPr lang="en-US" sz="1100" b="1" dirty="0" smtClean="0"/>
              <a:t> </a:t>
            </a:r>
            <a:r>
              <a:rPr lang="en-US" sz="1100" dirty="0" smtClean="0"/>
              <a:t>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p:txBody>
      </p:sp>
      <p:sp>
        <p:nvSpPr>
          <p:cNvPr id="9" name="Rectangle 8"/>
          <p:cNvSpPr/>
          <p:nvPr/>
        </p:nvSpPr>
        <p:spPr>
          <a:xfrm>
            <a:off x="76200" y="609600"/>
            <a:ext cx="4572000" cy="5001369"/>
          </a:xfrm>
          <a:prstGeom prst="rect">
            <a:avLst/>
          </a:prstGeom>
        </p:spPr>
        <p:txBody>
          <a:bodyPr wrap="square">
            <a:spAutoFit/>
          </a:bodyPr>
          <a:lstStyle/>
          <a:p>
            <a:pPr fontAlgn="base"/>
            <a:r>
              <a:rPr lang="en-US" sz="1100" b="1" u="sng" dirty="0" smtClean="0"/>
              <a:t>6-SessionNotFoundException</a:t>
            </a:r>
          </a:p>
          <a:p>
            <a:pPr fontAlgn="base"/>
            <a:r>
              <a:rPr lang="en-US" sz="1100" dirty="0" smtClean="0"/>
              <a:t>This Exception occurs when the driver is performing the action after immediately quitting the browser.</a:t>
            </a:r>
            <a:br>
              <a:rPr lang="en-US" sz="1100" dirty="0" smtClean="0"/>
            </a:br>
            <a:r>
              <a:rPr lang="en-US" sz="1100" dirty="0" smtClean="0"/>
              <a:t>Example:-</a:t>
            </a:r>
          </a:p>
          <a:p>
            <a:pPr fontAlgn="base"/>
            <a:endParaRPr lang="en-US" sz="1100" b="1" u="sng" dirty="0" smtClean="0"/>
          </a:p>
          <a:p>
            <a:r>
              <a:rPr lang="en-US" sz="1100" b="1" dirty="0" smtClean="0"/>
              <a:t>6-Exmaple:-</a:t>
            </a:r>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p>
          <a:p>
            <a:pPr fontAlgn="base"/>
            <a:r>
              <a:rPr lang="en-US" sz="1100" dirty="0" err="1" smtClean="0"/>
              <a:t>driver.quit</a:t>
            </a:r>
            <a:r>
              <a:rPr lang="en-US" sz="1100" dirty="0" smtClean="0"/>
              <a:t>(); </a:t>
            </a:r>
            <a:r>
              <a:rPr lang="en-US" sz="1100" dirty="0" err="1" smtClean="0"/>
              <a:t>driver.findElement</a:t>
            </a:r>
            <a:r>
              <a:rPr lang="en-US" sz="1100" dirty="0" smtClean="0"/>
              <a:t>(By.id("username")).</a:t>
            </a:r>
            <a:r>
              <a:rPr lang="en-US" sz="1100" dirty="0" err="1" smtClean="0"/>
              <a:t>sendKeys</a:t>
            </a:r>
            <a:r>
              <a:rPr lang="en-US" sz="1100" dirty="0" smtClean="0"/>
              <a:t>("</a:t>
            </a:r>
            <a:r>
              <a:rPr lang="en-US" sz="1100" dirty="0" err="1" smtClean="0"/>
              <a:t>Mukesh</a:t>
            </a:r>
            <a:r>
              <a:rPr lang="en-US" sz="1100" dirty="0" smtClean="0"/>
              <a:t>");</a:t>
            </a:r>
          </a:p>
          <a:p>
            <a:r>
              <a:rPr lang="en-US" sz="1100" dirty="0" smtClean="0"/>
              <a:t/>
            </a:r>
            <a:br>
              <a:rPr lang="en-US" sz="1100" dirty="0" smtClean="0"/>
            </a:br>
            <a:r>
              <a:rPr lang="en-US" sz="1100" dirty="0" smtClean="0"/>
              <a:t>  } </a:t>
            </a:r>
            <a:br>
              <a:rPr lang="en-US" sz="1100" dirty="0" smtClean="0"/>
            </a:br>
            <a:r>
              <a:rPr lang="en-US" sz="1100" dirty="0" smtClean="0"/>
              <a:t>  catch(</a:t>
            </a:r>
            <a:r>
              <a:rPr lang="en-US" sz="1100" b="1" dirty="0" err="1" smtClean="0"/>
              <a:t>SessionNotFoundException</a:t>
            </a:r>
            <a:r>
              <a:rPr lang="en-US" sz="1100" b="1" dirty="0" smtClean="0"/>
              <a:t> </a:t>
            </a:r>
            <a:r>
              <a:rPr lang="en-US" sz="1100" dirty="0" smtClean="0"/>
              <a:t>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8.1.5-Exception </a:t>
            </a:r>
            <a:r>
              <a:rPr lang="en-US" sz="2500" b="1" kern="1200" dirty="0">
                <a:solidFill>
                  <a:schemeClr val="tx2"/>
                </a:solidFill>
                <a:latin typeface="+mj-lt"/>
                <a:ea typeface="+mj-ea"/>
                <a:cs typeface="+mj-cs"/>
              </a:rPr>
              <a:t>in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4662815"/>
          </a:xfrm>
          <a:prstGeom prst="rect">
            <a:avLst/>
          </a:prstGeom>
        </p:spPr>
        <p:txBody>
          <a:bodyPr wrap="square">
            <a:spAutoFit/>
          </a:bodyPr>
          <a:lstStyle/>
          <a:p>
            <a:pPr fontAlgn="base"/>
            <a:r>
              <a:rPr lang="en-US" sz="1100" b="1" u="sng" dirty="0" smtClean="0"/>
              <a:t>8-StaleElementReferenceException</a:t>
            </a:r>
          </a:p>
          <a:p>
            <a:pPr fontAlgn="base"/>
            <a:r>
              <a:rPr lang="en-US" sz="1100" dirty="0" smtClean="0"/>
              <a:t>This Exception occurs when the Element belongs to a different frame than the current one. The user has navigated away to another page.</a:t>
            </a:r>
          </a:p>
          <a:p>
            <a:endParaRPr lang="en-US" sz="1100" b="1" dirty="0" smtClean="0"/>
          </a:p>
          <a:p>
            <a:r>
              <a:rPr lang="en-US" sz="1100" b="1" dirty="0" smtClean="0"/>
              <a:t>8-Exmaple</a:t>
            </a:r>
            <a:r>
              <a:rPr lang="en-US" sz="1100" b="1" u="sng" dirty="0" smtClean="0"/>
              <a:t>:-</a:t>
            </a:r>
          </a:p>
          <a:p>
            <a:r>
              <a:rPr lang="en-US" sz="1100" dirty="0" smtClean="0"/>
              <a:t>public void </a:t>
            </a:r>
            <a:r>
              <a:rPr lang="en-US" sz="1100" dirty="0" err="1" smtClean="0"/>
              <a:t>findSearchTextBox</a:t>
            </a:r>
            <a:r>
              <a:rPr lang="en-US" sz="1100" dirty="0" smtClean="0"/>
              <a:t>() throws </a:t>
            </a:r>
            <a:r>
              <a:rPr lang="en-US" sz="1100" dirty="0" err="1" smtClean="0"/>
              <a:t>IOException</a:t>
            </a:r>
            <a:r>
              <a:rPr lang="en-US" sz="1100" dirty="0" smtClean="0"/>
              <a:t> </a:t>
            </a:r>
            <a:br>
              <a:rPr lang="en-US" sz="1100" dirty="0" smtClean="0"/>
            </a:br>
            <a:r>
              <a:rPr lang="en-US" sz="1100" dirty="0" smtClean="0"/>
              <a:t>{ </a:t>
            </a:r>
            <a:br>
              <a:rPr lang="en-US" sz="1100" dirty="0" smtClean="0"/>
            </a:br>
            <a:r>
              <a:rPr lang="en-US" sz="1100" dirty="0" smtClean="0"/>
              <a:t>  By </a:t>
            </a:r>
            <a:r>
              <a:rPr lang="en-US" sz="1100" dirty="0" err="1" smtClean="0"/>
              <a:t>incorrectSearchTextBoxLocator</a:t>
            </a:r>
            <a:r>
              <a:rPr lang="en-US" sz="1100" dirty="0" smtClean="0"/>
              <a:t> = By.id(“</a:t>
            </a:r>
            <a:r>
              <a:rPr lang="en-US" sz="1100" dirty="0" err="1" smtClean="0"/>
              <a:t>hiddenid</a:t>
            </a:r>
            <a:r>
              <a:rPr lang="en-US" sz="1100" dirty="0" smtClean="0"/>
              <a:t>");</a:t>
            </a:r>
            <a:br>
              <a:rPr lang="en-US" sz="1100" dirty="0" smtClean="0"/>
            </a:br>
            <a:r>
              <a:rPr lang="en-US" sz="1100" dirty="0" smtClean="0"/>
              <a:t>  </a:t>
            </a:r>
            <a:r>
              <a:rPr lang="en-US" sz="1100" dirty="0" err="1" smtClean="0"/>
              <a:t>driver.get</a:t>
            </a:r>
            <a:r>
              <a:rPr lang="en-US" sz="1100" dirty="0" smtClean="0"/>
              <a:t>("http://www.vpl.ca"); </a:t>
            </a:r>
            <a:br>
              <a:rPr lang="en-US" sz="1100" dirty="0" smtClean="0"/>
            </a:br>
            <a:r>
              <a:rPr lang="en-US" sz="1100" dirty="0" smtClean="0"/>
              <a:t>  try</a:t>
            </a:r>
            <a:br>
              <a:rPr lang="en-US" sz="1100" dirty="0" smtClean="0"/>
            </a:br>
            <a:r>
              <a:rPr lang="en-US" sz="1100" dirty="0" smtClean="0"/>
              <a:t>  { </a:t>
            </a:r>
            <a:br>
              <a:rPr lang="en-US" sz="1100" dirty="0" smtClean="0"/>
            </a:br>
            <a:r>
              <a:rPr lang="en-US" sz="1100" dirty="0" smtClean="0"/>
              <a:t>   	</a:t>
            </a:r>
            <a:r>
              <a:rPr lang="en-US" sz="1100" dirty="0" err="1" smtClean="0"/>
              <a:t>WebElement</a:t>
            </a:r>
            <a:r>
              <a:rPr lang="en-US" sz="1100" dirty="0" smtClean="0"/>
              <a:t> </a:t>
            </a:r>
            <a:r>
              <a:rPr lang="en-US" sz="1100" dirty="0" err="1" smtClean="0"/>
              <a:t>searchField</a:t>
            </a:r>
            <a:r>
              <a:rPr lang="en-US" sz="1100" dirty="0" smtClean="0"/>
              <a:t> = </a:t>
            </a:r>
            <a:r>
              <a:rPr lang="en-US" sz="1100" dirty="0" err="1" smtClean="0"/>
              <a:t>driver.findElement</a:t>
            </a:r>
            <a:r>
              <a:rPr lang="en-US" sz="1100" dirty="0" smtClean="0"/>
              <a:t>(</a:t>
            </a:r>
            <a:r>
              <a:rPr lang="en-US" sz="1100" dirty="0" err="1" smtClean="0"/>
              <a:t>incorrectSearchTextBoxLocator</a:t>
            </a:r>
            <a:r>
              <a:rPr lang="en-US" sz="1100" dirty="0" smtClean="0"/>
              <a:t>);</a:t>
            </a:r>
          </a:p>
          <a:p>
            <a:pPr lvl="2" fontAlgn="base"/>
            <a:r>
              <a:rPr lang="en-US" sz="1100" dirty="0" err="1" smtClean="0"/>
              <a:t>WebElement</a:t>
            </a:r>
            <a:r>
              <a:rPr lang="en-US" sz="1100" dirty="0" smtClean="0"/>
              <a:t> element=</a:t>
            </a:r>
            <a:r>
              <a:rPr lang="en-US" sz="1100" dirty="0" err="1" smtClean="0"/>
              <a:t>driver.findElement</a:t>
            </a:r>
            <a:r>
              <a:rPr lang="en-US" sz="1100" dirty="0" smtClean="0"/>
              <a:t>(By.id("username"));// Element is available in parent window</a:t>
            </a:r>
          </a:p>
          <a:p>
            <a:pPr lvl="2" fontAlgn="base"/>
            <a:r>
              <a:rPr lang="en-US" sz="1100" dirty="0" err="1" smtClean="0"/>
              <a:t>driver.switchTo</a:t>
            </a:r>
            <a:r>
              <a:rPr lang="en-US" sz="1100" dirty="0" smtClean="0"/>
              <a:t>().window(</a:t>
            </a:r>
            <a:r>
              <a:rPr lang="en-US" sz="1100" dirty="0" err="1" smtClean="0"/>
              <a:t>Child_Window</a:t>
            </a:r>
            <a:r>
              <a:rPr lang="en-US" sz="1100" dirty="0" smtClean="0"/>
              <a:t>);//Switch to Child Window</a:t>
            </a:r>
          </a:p>
          <a:p>
            <a:pPr lvl="2" fontAlgn="base"/>
            <a:r>
              <a:rPr lang="en-US" sz="1100" dirty="0" err="1" smtClean="0"/>
              <a:t>element.sendKeys</a:t>
            </a:r>
            <a:r>
              <a:rPr lang="en-US" sz="1100" dirty="0" smtClean="0"/>
              <a:t>("</a:t>
            </a:r>
            <a:r>
              <a:rPr lang="en-US" sz="1100" dirty="0" err="1" smtClean="0"/>
              <a:t>Mukesh</a:t>
            </a:r>
            <a:r>
              <a:rPr lang="en-US" sz="1100" dirty="0" smtClean="0"/>
              <a:t>");//perform the action on the element which is not visible in the child window</a:t>
            </a:r>
          </a:p>
          <a:p>
            <a:r>
              <a:rPr lang="en-US" sz="1100" dirty="0" smtClean="0"/>
              <a:t>  } </a:t>
            </a:r>
            <a:br>
              <a:rPr lang="en-US" sz="1100" dirty="0" smtClean="0"/>
            </a:br>
            <a:r>
              <a:rPr lang="en-US" sz="1100" dirty="0" smtClean="0"/>
              <a:t>  catch(</a:t>
            </a:r>
            <a:r>
              <a:rPr lang="en-US" sz="1100" b="1" dirty="0" err="1" smtClean="0"/>
              <a:t>StaleElementReferenceException</a:t>
            </a:r>
            <a:r>
              <a:rPr lang="en-US" sz="1100" b="1" dirty="0" smtClean="0"/>
              <a:t> </a:t>
            </a:r>
            <a:r>
              <a:rPr lang="en-US" sz="1100" dirty="0" smtClean="0"/>
              <a:t>exception) </a:t>
            </a:r>
            <a:br>
              <a:rPr lang="en-US" sz="1100" dirty="0" smtClean="0"/>
            </a:br>
            <a:r>
              <a:rPr lang="en-US" sz="1100" dirty="0" smtClean="0"/>
              <a:t>  { </a:t>
            </a:r>
            <a:br>
              <a:rPr lang="en-US" sz="1100" dirty="0" smtClean="0"/>
            </a:br>
            <a:r>
              <a:rPr lang="en-US" sz="1100" dirty="0" smtClean="0"/>
              <a:t>	    </a:t>
            </a:r>
            <a:r>
              <a:rPr lang="en-US" sz="1100" dirty="0" err="1" smtClean="0"/>
              <a:t>openLog</a:t>
            </a:r>
            <a:r>
              <a:rPr lang="en-US" sz="1100" dirty="0" smtClean="0"/>
              <a:t>(); </a:t>
            </a:r>
            <a:br>
              <a:rPr lang="en-US" sz="1100" dirty="0" smtClean="0"/>
            </a:br>
            <a:r>
              <a:rPr lang="en-US" sz="1100" dirty="0" smtClean="0"/>
              <a:t>	    </a:t>
            </a:r>
            <a:r>
              <a:rPr lang="en-US" sz="1100" dirty="0" err="1" smtClean="0"/>
              <a:t>addToLog</a:t>
            </a:r>
            <a:r>
              <a:rPr lang="en-US" sz="1100" dirty="0" smtClean="0"/>
              <a:t>(</a:t>
            </a:r>
            <a:r>
              <a:rPr lang="en-US" sz="1100" dirty="0" err="1" smtClean="0"/>
              <a:t>exception.getMessage</a:t>
            </a:r>
            <a:r>
              <a:rPr lang="en-US" sz="1100" dirty="0" smtClean="0"/>
              <a:t>()); </a:t>
            </a:r>
            <a:br>
              <a:rPr lang="en-US" sz="1100" dirty="0" smtClean="0"/>
            </a:br>
            <a:r>
              <a:rPr lang="en-US" sz="1100" dirty="0" smtClean="0"/>
              <a:t>  } </a:t>
            </a:r>
            <a:br>
              <a:rPr lang="en-US" sz="1100" dirty="0" smtClean="0"/>
            </a:br>
            <a:r>
              <a:rPr lang="en-US" sz="1100" dirty="0" smtClean="0"/>
              <a:t>  finally </a:t>
            </a:r>
            <a:br>
              <a:rPr lang="en-US" sz="1100" dirty="0" smtClean="0"/>
            </a:br>
            <a:r>
              <a:rPr lang="en-US" sz="1100" dirty="0" smtClean="0"/>
              <a:t>  { </a:t>
            </a:r>
            <a:br>
              <a:rPr lang="en-US" sz="1100" dirty="0" smtClean="0"/>
            </a:br>
            <a:r>
              <a:rPr lang="en-US" sz="1100" dirty="0" smtClean="0"/>
              <a:t>	    </a:t>
            </a:r>
            <a:r>
              <a:rPr lang="en-US" sz="1100" dirty="0" err="1" smtClean="0"/>
              <a:t>closeLog</a:t>
            </a:r>
            <a:r>
              <a:rPr lang="en-US" sz="1100" dirty="0" smtClean="0"/>
              <a:t>(); </a:t>
            </a:r>
            <a:br>
              <a:rPr lang="en-US" sz="1100" dirty="0" smtClean="0"/>
            </a:br>
            <a:r>
              <a:rPr lang="en-US" sz="1100" dirty="0" smtClean="0"/>
              <a:t>	    fail("search text box not found"); </a:t>
            </a:r>
            <a:br>
              <a:rPr lang="en-US" sz="1100" dirty="0" smtClean="0"/>
            </a:br>
            <a:r>
              <a:rPr lang="en-US" sz="1100" dirty="0" smtClean="0"/>
              <a:t>  } </a:t>
            </a:r>
            <a:br>
              <a:rPr lang="en-US" sz="1100" dirty="0" smtClean="0"/>
            </a:br>
            <a:r>
              <a:rPr lang="en-US" sz="1100" dirty="0" smtClean="0"/>
              <a:t>} </a:t>
            </a:r>
          </a:p>
          <a:p>
            <a:pPr fontAlgn="base"/>
            <a:endParaRPr lang="en-US" sz="1100" b="1" u="sng"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8.2-Different Wait in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4324261"/>
          </a:xfrm>
          <a:prstGeom prst="rect">
            <a:avLst/>
          </a:prstGeom>
        </p:spPr>
        <p:txBody>
          <a:bodyPr wrap="square">
            <a:spAutoFit/>
          </a:bodyPr>
          <a:lstStyle/>
          <a:p>
            <a:endParaRPr lang="en-US" sz="1100" b="1" dirty="0" smtClean="0"/>
          </a:p>
          <a:p>
            <a:r>
              <a:rPr lang="en-US" sz="1100" b="1" dirty="0" smtClean="0"/>
              <a:t>Why Do We Need Waits In Selenium?</a:t>
            </a:r>
          </a:p>
          <a:p>
            <a:r>
              <a:rPr lang="en-US" sz="1100" dirty="0" smtClean="0"/>
              <a:t>Most of the web applications are developed using Ajax and </a:t>
            </a:r>
            <a:r>
              <a:rPr lang="en-US" sz="1100" dirty="0" err="1" smtClean="0"/>
              <a:t>Javascript</a:t>
            </a:r>
            <a:r>
              <a:rPr lang="en-US" sz="1100" dirty="0" smtClean="0"/>
              <a:t>. When a page is loaded by the browser the elements which we want to interact with may load at different time intervals.</a:t>
            </a:r>
          </a:p>
          <a:p>
            <a:endParaRPr lang="en-US" sz="1100" dirty="0" smtClean="0"/>
          </a:p>
          <a:p>
            <a:r>
              <a:rPr lang="en-US" sz="1100" dirty="0" smtClean="0"/>
              <a:t>Not only it makes this difficult to identify the element but also if the element is not located it will throw an "</a:t>
            </a:r>
            <a:r>
              <a:rPr lang="en-US" sz="1100" b="1" dirty="0" err="1" smtClean="0"/>
              <a:t>ElementNotVisibleException</a:t>
            </a:r>
            <a:r>
              <a:rPr lang="en-US" sz="1100" dirty="0" smtClean="0"/>
              <a:t>" exception. Using Waits, we can resolve this problem.</a:t>
            </a:r>
          </a:p>
          <a:p>
            <a:endParaRPr lang="en-US" sz="1100" dirty="0" smtClean="0"/>
          </a:p>
          <a:p>
            <a:r>
              <a:rPr lang="en-US" sz="1100" dirty="0" smtClean="0"/>
              <a:t>Let's consider a scenario where we have to use both implicit and explicit waits in our test. Assume that implicit wait time is set to 20 seconds and explicit wait time is set to 10 seconds.</a:t>
            </a:r>
          </a:p>
          <a:p>
            <a:endParaRPr lang="en-US" sz="1100" b="1" u="sng" dirty="0" smtClean="0"/>
          </a:p>
          <a:p>
            <a:r>
              <a:rPr lang="en-US" sz="1100" b="1" u="sng" dirty="0" smtClean="0"/>
              <a:t>Different  Waits in Web Driver</a:t>
            </a:r>
          </a:p>
          <a:p>
            <a:endParaRPr lang="en-US" sz="1100" dirty="0" smtClean="0"/>
          </a:p>
          <a:p>
            <a:r>
              <a:rPr lang="en-US" sz="1100" b="1" u="sng" dirty="0" smtClean="0"/>
              <a:t>A-</a:t>
            </a:r>
            <a:r>
              <a:rPr lang="en-US" sz="1100" b="1" u="sng" dirty="0" err="1" smtClean="0"/>
              <a:t>WebDriver.manage</a:t>
            </a:r>
            <a:r>
              <a:rPr lang="en-US" sz="1100" b="1" u="sng" dirty="0" smtClean="0"/>
              <a:t>().timeouts()</a:t>
            </a:r>
          </a:p>
          <a:p>
            <a:r>
              <a:rPr lang="en-US" sz="1100" dirty="0" smtClean="0"/>
              <a:t>	</a:t>
            </a:r>
          </a:p>
          <a:p>
            <a:r>
              <a:rPr lang="en-US" sz="1100" dirty="0" smtClean="0"/>
              <a:t>	</a:t>
            </a:r>
            <a:r>
              <a:rPr lang="en-US" sz="1100" b="1" dirty="0" smtClean="0"/>
              <a:t>1-Implicit Wait</a:t>
            </a:r>
          </a:p>
          <a:p>
            <a:r>
              <a:rPr lang="en-US" sz="1100" b="1" dirty="0" smtClean="0"/>
              <a:t>	2-pageLoadTimeout</a:t>
            </a:r>
          </a:p>
          <a:p>
            <a:r>
              <a:rPr lang="en-US" sz="1100" b="1" dirty="0" smtClean="0"/>
              <a:t>	3- </a:t>
            </a:r>
            <a:r>
              <a:rPr lang="en-US" sz="1100" b="1" dirty="0" err="1" smtClean="0"/>
              <a:t>setScriptTimeout</a:t>
            </a:r>
            <a:endParaRPr lang="en-US" sz="1100" b="1" dirty="0" smtClean="0"/>
          </a:p>
          <a:p>
            <a:endParaRPr lang="en-US" sz="1100" b="1" dirty="0" smtClean="0"/>
          </a:p>
          <a:p>
            <a:endParaRPr lang="en-US" sz="1100" dirty="0" smtClean="0"/>
          </a:p>
          <a:p>
            <a:r>
              <a:rPr lang="en-US" sz="1100" b="1" u="sng" dirty="0" smtClean="0"/>
              <a:t>B-Explicit Wait</a:t>
            </a:r>
          </a:p>
          <a:p>
            <a:r>
              <a:rPr lang="en-US" sz="1100" dirty="0" smtClean="0"/>
              <a:t>	4-</a:t>
            </a:r>
            <a:r>
              <a:rPr lang="en-US" sz="1100" b="1" dirty="0" smtClean="0"/>
              <a:t>Expected Conditions</a:t>
            </a:r>
          </a:p>
          <a:p>
            <a:r>
              <a:rPr lang="en-US" sz="1100" b="1" dirty="0" smtClean="0"/>
              <a:t> 	5-Fluent Wait  	</a:t>
            </a:r>
          </a:p>
          <a:p>
            <a:r>
              <a:rPr lang="en-US" sz="1100" b="1" dirty="0" smtClean="0"/>
              <a:t>	6-Thread.Sleep</a:t>
            </a:r>
          </a:p>
          <a:p>
            <a:endParaRPr lang="en-US" sz="1100" b="1" u="sng" dirty="0" smtClean="0"/>
          </a:p>
        </p:txBody>
      </p:sp>
      <p:pic>
        <p:nvPicPr>
          <p:cNvPr id="130050" name="Picture 2" descr="webdriver mindmap"/>
          <p:cNvPicPr>
            <a:picLocks noChangeAspect="1" noChangeArrowheads="1"/>
          </p:cNvPicPr>
          <p:nvPr/>
        </p:nvPicPr>
        <p:blipFill>
          <a:blip r:embed="rId3" cstate="print"/>
          <a:srcRect/>
          <a:stretch>
            <a:fillRect/>
          </a:stretch>
        </p:blipFill>
        <p:spPr bwMode="auto">
          <a:xfrm>
            <a:off x="3048000" y="1981200"/>
            <a:ext cx="5619750" cy="4648200"/>
          </a:xfrm>
          <a:prstGeom prst="rect">
            <a:avLst/>
          </a:prstGeom>
          <a:noFill/>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8.2.3-Different Wait in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6355586"/>
          </a:xfrm>
          <a:prstGeom prst="rect">
            <a:avLst/>
          </a:prstGeom>
        </p:spPr>
        <p:txBody>
          <a:bodyPr wrap="square">
            <a:spAutoFit/>
          </a:bodyPr>
          <a:lstStyle/>
          <a:p>
            <a:endParaRPr lang="en-US" sz="1100" b="1" dirty="0" smtClean="0"/>
          </a:p>
          <a:p>
            <a:endParaRPr lang="en-US" sz="1100" b="1" u="sng" dirty="0" smtClean="0"/>
          </a:p>
          <a:p>
            <a:r>
              <a:rPr lang="en-US" sz="1100" b="1" u="sng" dirty="0" smtClean="0"/>
              <a:t>1-Implicit Wait</a:t>
            </a:r>
          </a:p>
          <a:p>
            <a:endParaRPr lang="en-US" sz="1100" b="1" dirty="0" smtClean="0"/>
          </a:p>
          <a:p>
            <a:r>
              <a:rPr lang="en-US" sz="1100" dirty="0" smtClean="0"/>
              <a:t>Implicit waits are used to provide a default waiting time (say 30 seconds) between each consecutive test step/command across the entire test script. Thus, subsequent test step would only execute when the 30 seconds have elapsed after executing the previous test step/command.</a:t>
            </a:r>
          </a:p>
          <a:p>
            <a:endParaRPr lang="en-US" sz="1100" b="1" dirty="0" smtClean="0"/>
          </a:p>
          <a:p>
            <a:r>
              <a:rPr lang="en-US" sz="1100" b="1" dirty="0" smtClean="0"/>
              <a:t>Key Notes</a:t>
            </a:r>
            <a:endParaRPr lang="en-US" sz="1100" dirty="0" smtClean="0"/>
          </a:p>
          <a:p>
            <a:pPr>
              <a:buFont typeface="Arial" pitchFamily="34" charset="0"/>
              <a:buChar char="•"/>
            </a:pPr>
            <a:r>
              <a:rPr lang="en-US" sz="1100" dirty="0" smtClean="0"/>
              <a:t>Implicit wait is a single line of a code and can be declared in the setup method of the test script.</a:t>
            </a:r>
          </a:p>
          <a:p>
            <a:pPr>
              <a:buFont typeface="Arial" pitchFamily="34" charset="0"/>
              <a:buChar char="•"/>
            </a:pPr>
            <a:r>
              <a:rPr lang="en-US" sz="1100" dirty="0" smtClean="0"/>
              <a:t>When compared to Explicit wait, Implicit wait is transparent and uncomplicated. The syntax and approach is simpler than explicit wait.</a:t>
            </a:r>
          </a:p>
          <a:p>
            <a:endParaRPr lang="en-US" sz="1100" dirty="0" smtClean="0"/>
          </a:p>
          <a:p>
            <a:r>
              <a:rPr lang="en-US" sz="1100" dirty="0" smtClean="0"/>
              <a:t>Being easy and simple to apply, implicit wait introduces a few drawbacks as well. It gives rise to the test script execution time as each of the command would be ceased to wait for a stipulated amount of time before resuming the execution.</a:t>
            </a:r>
          </a:p>
          <a:p>
            <a:endParaRPr lang="en-US" sz="1100" dirty="0" smtClean="0"/>
          </a:p>
          <a:p>
            <a:r>
              <a:rPr lang="en-US" sz="1100" dirty="0" smtClean="0"/>
              <a:t>Thus, in order to trouble shoot this issue, </a:t>
            </a:r>
            <a:r>
              <a:rPr lang="en-US" sz="1100" dirty="0" err="1" smtClean="0"/>
              <a:t>WebDriver</a:t>
            </a:r>
            <a:r>
              <a:rPr lang="en-US" sz="1100" dirty="0" smtClean="0"/>
              <a:t> introduces Explicit waits where we can explicitly apply waits whenever the situation arises instead of forcefully waiting while executing each of the test step.</a:t>
            </a:r>
          </a:p>
          <a:p>
            <a:endParaRPr lang="en-US" sz="1100" b="1" dirty="0" smtClean="0"/>
          </a:p>
          <a:p>
            <a:r>
              <a:rPr lang="en-US" sz="1100" b="1" dirty="0" smtClean="0"/>
              <a:t>Import Statements</a:t>
            </a:r>
            <a:endParaRPr lang="en-US" sz="1100" dirty="0" smtClean="0"/>
          </a:p>
          <a:p>
            <a:r>
              <a:rPr lang="en-US" sz="1100" b="1" i="1" dirty="0" smtClean="0"/>
              <a:t>import</a:t>
            </a:r>
            <a:r>
              <a:rPr lang="en-US" sz="1100" i="1" dirty="0" smtClean="0"/>
              <a:t> </a:t>
            </a:r>
            <a:r>
              <a:rPr lang="en-US" sz="1100" i="1" dirty="0" err="1" smtClean="0"/>
              <a:t>java.util.concurrent.TimeUnit</a:t>
            </a:r>
            <a:r>
              <a:rPr lang="en-US" sz="1100" dirty="0" smtClean="0"/>
              <a:t> – To be able to access and apply implicit wait in our test scripts, we are bound to import this package into our test script.</a:t>
            </a:r>
          </a:p>
          <a:p>
            <a:endParaRPr lang="en-US" sz="1100" b="1" dirty="0" smtClean="0"/>
          </a:p>
          <a:p>
            <a:r>
              <a:rPr lang="en-US" sz="1100" b="1" dirty="0" smtClean="0"/>
              <a:t>Syntax</a:t>
            </a:r>
            <a:r>
              <a:rPr lang="en-US" sz="1100" dirty="0" smtClean="0"/>
              <a:t/>
            </a:r>
            <a:br>
              <a:rPr lang="en-US" sz="1100" dirty="0" smtClean="0"/>
            </a:br>
            <a:r>
              <a:rPr lang="en-US" sz="1100" i="1" dirty="0" err="1" smtClean="0"/>
              <a:t>drv.manage</a:t>
            </a:r>
            <a:r>
              <a:rPr lang="en-US" sz="1100" i="1" dirty="0" smtClean="0"/>
              <a:t>().timeouts().</a:t>
            </a:r>
            <a:r>
              <a:rPr lang="en-US" sz="1100" i="1" dirty="0" err="1" smtClean="0"/>
              <a:t>implicitlyWait</a:t>
            </a:r>
            <a:r>
              <a:rPr lang="en-US" sz="1100" i="1" dirty="0" smtClean="0"/>
              <a:t>(10, </a:t>
            </a:r>
            <a:r>
              <a:rPr lang="en-US" sz="1100" i="1" dirty="0" err="1" smtClean="0"/>
              <a:t>TimeUnit.SECONDS</a:t>
            </a:r>
            <a:r>
              <a:rPr lang="en-US" sz="1100" i="1" dirty="0" smtClean="0"/>
              <a:t>);</a:t>
            </a:r>
          </a:p>
          <a:p>
            <a:endParaRPr lang="en-US" sz="1100" i="1" dirty="0" smtClean="0"/>
          </a:p>
          <a:p>
            <a:endParaRPr lang="en-US" sz="1100" i="1" dirty="0" smtClean="0"/>
          </a:p>
          <a:p>
            <a:r>
              <a:rPr lang="en-US" sz="1100" i="1" dirty="0" smtClean="0"/>
              <a:t>2-</a:t>
            </a:r>
            <a:r>
              <a:rPr lang="en-US" sz="1100" b="1" dirty="0" smtClean="0"/>
              <a:t>pageLoadTimeout</a:t>
            </a:r>
            <a:endParaRPr lang="en-US" sz="1100" dirty="0" smtClean="0"/>
          </a:p>
          <a:p>
            <a:r>
              <a:rPr lang="en-US" sz="1100" dirty="0" smtClean="0"/>
              <a:t>Sets the amount of time to wait for a page load to complete before throwing an error. If the timeout is negative, page loads can be indefinite.</a:t>
            </a:r>
          </a:p>
          <a:p>
            <a:endParaRPr lang="en-US" sz="1100" b="1" dirty="0" smtClean="0"/>
          </a:p>
          <a:p>
            <a:r>
              <a:rPr lang="en-US" sz="1100" b="1" dirty="0" smtClean="0"/>
              <a:t>Syntax</a:t>
            </a:r>
            <a:r>
              <a:rPr lang="en-US" sz="1100" dirty="0" smtClean="0"/>
              <a:t/>
            </a:r>
            <a:br>
              <a:rPr lang="en-US" sz="1100" dirty="0" smtClean="0"/>
            </a:br>
            <a:r>
              <a:rPr lang="en-US" sz="1100" dirty="0" err="1" smtClean="0"/>
              <a:t>driver.manage</a:t>
            </a:r>
            <a:r>
              <a:rPr lang="en-US" sz="1100" dirty="0" smtClean="0"/>
              <a:t>().timeouts().</a:t>
            </a:r>
            <a:r>
              <a:rPr lang="en-US" sz="1100" dirty="0" err="1" smtClean="0"/>
              <a:t>pageLoadTimeout</a:t>
            </a:r>
            <a:r>
              <a:rPr lang="en-US" sz="1100" dirty="0" smtClean="0"/>
              <a:t>(100, SECONDS);</a:t>
            </a:r>
          </a:p>
          <a:p>
            <a:pPr fontAlgn="t"/>
            <a:endParaRPr lang="en-US" sz="1100" dirty="0" smtClean="0"/>
          </a:p>
          <a:p>
            <a:pPr fontAlgn="t"/>
            <a:r>
              <a:rPr lang="en-US" sz="1100" b="1" dirty="0" smtClean="0"/>
              <a:t>3-setScriptTimeout</a:t>
            </a:r>
          </a:p>
          <a:p>
            <a:pPr fontAlgn="t"/>
            <a:r>
              <a:rPr lang="en-US" sz="1100" dirty="0" smtClean="0"/>
              <a:t>Sets the amount of time to wait for an asynchronous script to finish execution before throwing an error. If the timeout is negative, then the script will be allowed to run indefinitely</a:t>
            </a:r>
          </a:p>
          <a:p>
            <a:pPr fontAlgn="t"/>
            <a:endParaRPr lang="en-US" sz="1100" b="1" dirty="0" smtClean="0"/>
          </a:p>
          <a:p>
            <a:pPr fontAlgn="t"/>
            <a:r>
              <a:rPr lang="en-US" sz="1100" b="1" dirty="0" smtClean="0"/>
              <a:t>Syntax</a:t>
            </a:r>
            <a:r>
              <a:rPr lang="en-US" sz="1100" dirty="0" smtClean="0"/>
              <a:t/>
            </a:r>
            <a:br>
              <a:rPr lang="en-US" sz="1100" dirty="0" smtClean="0"/>
            </a:br>
            <a:r>
              <a:rPr lang="en-US" sz="1100" dirty="0" err="1" smtClean="0"/>
              <a:t>driver.manage</a:t>
            </a:r>
            <a:r>
              <a:rPr lang="en-US" sz="1100" dirty="0" smtClean="0"/>
              <a:t>().timeouts().</a:t>
            </a:r>
            <a:r>
              <a:rPr lang="en-US" sz="1100" dirty="0" err="1" smtClean="0"/>
              <a:t>setScriptTimeout</a:t>
            </a:r>
            <a:r>
              <a:rPr lang="en-US" sz="1100" dirty="0" smtClean="0"/>
              <a:t>(100,SECONDS);</a:t>
            </a:r>
            <a:endParaRPr lang="en-US" sz="1100" b="1" u="sng"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8.2.4-Different Wait in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5847755"/>
          </a:xfrm>
          <a:prstGeom prst="rect">
            <a:avLst/>
          </a:prstGeom>
        </p:spPr>
        <p:txBody>
          <a:bodyPr wrap="square">
            <a:spAutoFit/>
          </a:bodyPr>
          <a:lstStyle/>
          <a:p>
            <a:endParaRPr lang="en-US" sz="1100" b="1" dirty="0" smtClean="0"/>
          </a:p>
          <a:p>
            <a:endParaRPr lang="en-US" sz="1100" b="1" u="sng" dirty="0" smtClean="0"/>
          </a:p>
          <a:p>
            <a:r>
              <a:rPr lang="en-US" sz="1100" b="1" u="sng" dirty="0" smtClean="0"/>
              <a:t>4-Expected Condition</a:t>
            </a:r>
          </a:p>
          <a:p>
            <a:endParaRPr lang="en-US" sz="1100" b="1" dirty="0" smtClean="0"/>
          </a:p>
          <a:p>
            <a:r>
              <a:rPr lang="en-US" sz="1100" dirty="0" smtClean="0"/>
              <a:t>Explicit waits are used to halt the execution till the time a particular condition is met or the maximum time has elapsed. Unlike Implicit waits, Explicit waits are applied for a particular instance only.</a:t>
            </a:r>
          </a:p>
          <a:p>
            <a:r>
              <a:rPr lang="en-US" sz="1100" dirty="0" err="1" smtClean="0"/>
              <a:t>WebDriver</a:t>
            </a:r>
            <a:r>
              <a:rPr lang="en-US" sz="1100" dirty="0" smtClean="0"/>
              <a:t> introduces classes like </a:t>
            </a:r>
            <a:r>
              <a:rPr lang="en-US" sz="1100" dirty="0" err="1" smtClean="0"/>
              <a:t>WebDriverWait</a:t>
            </a:r>
            <a:r>
              <a:rPr lang="en-US" sz="1100" dirty="0" smtClean="0"/>
              <a:t> and </a:t>
            </a:r>
            <a:r>
              <a:rPr lang="en-US" sz="1100" dirty="0" err="1" smtClean="0"/>
              <a:t>ExpectedConditions</a:t>
            </a:r>
            <a:r>
              <a:rPr lang="en-US" sz="1100" dirty="0" smtClean="0"/>
              <a:t> to enforce Explicit waits into the test scripts. In the ambit of this discussion, we will use “gmail.com” as a specimen</a:t>
            </a:r>
          </a:p>
          <a:p>
            <a:endParaRPr lang="en-US" sz="1100" dirty="0" smtClean="0"/>
          </a:p>
          <a:p>
            <a:r>
              <a:rPr lang="en-US" sz="1100" b="1" dirty="0" smtClean="0"/>
              <a:t>Object Instantiation for </a:t>
            </a:r>
            <a:r>
              <a:rPr lang="en-US" sz="1100" b="1" dirty="0" err="1" smtClean="0"/>
              <a:t>WebDriverWait</a:t>
            </a:r>
            <a:r>
              <a:rPr lang="en-US" sz="1100" b="1" dirty="0" smtClean="0"/>
              <a:t> class</a:t>
            </a:r>
            <a:br>
              <a:rPr lang="en-US" sz="1100" b="1" dirty="0" smtClean="0"/>
            </a:br>
            <a:endParaRPr lang="en-US" sz="1100" dirty="0" smtClean="0"/>
          </a:p>
          <a:p>
            <a:r>
              <a:rPr lang="en-US" sz="1100" i="1" dirty="0" err="1" smtClean="0"/>
              <a:t>WebDriverWait</a:t>
            </a:r>
            <a:r>
              <a:rPr lang="en-US" sz="1100" i="1" dirty="0" smtClean="0"/>
              <a:t> wait = </a:t>
            </a:r>
            <a:r>
              <a:rPr lang="en-US" sz="1100" b="1" i="1" dirty="0" smtClean="0"/>
              <a:t>new</a:t>
            </a:r>
            <a:r>
              <a:rPr lang="en-US" sz="1100" i="1" dirty="0" smtClean="0"/>
              <a:t> </a:t>
            </a:r>
            <a:r>
              <a:rPr lang="en-US" sz="1100" i="1" dirty="0" err="1" smtClean="0"/>
              <a:t>WebDriverWait</a:t>
            </a:r>
            <a:r>
              <a:rPr lang="en-US" sz="1100" i="1" dirty="0" smtClean="0"/>
              <a:t>(drv,30);</a:t>
            </a:r>
          </a:p>
          <a:p>
            <a:endParaRPr lang="en-US" sz="1100" i="1" dirty="0" smtClean="0"/>
          </a:p>
          <a:p>
            <a:r>
              <a:rPr lang="en-US" sz="1100" dirty="0" smtClean="0"/>
              <a:t>We create a reference variable “wait” for </a:t>
            </a:r>
            <a:r>
              <a:rPr lang="en-US" sz="1100" dirty="0" err="1" smtClean="0"/>
              <a:t>WebDriverWait</a:t>
            </a:r>
            <a:r>
              <a:rPr lang="en-US" sz="1100" dirty="0" smtClean="0"/>
              <a:t> class and instantiate it using </a:t>
            </a:r>
            <a:r>
              <a:rPr lang="en-US" sz="1100" dirty="0" err="1" smtClean="0"/>
              <a:t>WebDriver</a:t>
            </a:r>
            <a:r>
              <a:rPr lang="en-US" sz="1100" dirty="0" smtClean="0"/>
              <a:t> instance and maximum wait time for the execution to layoff. The maximum wait time quoted is measured in “seconds”.</a:t>
            </a:r>
          </a:p>
          <a:p>
            <a:endParaRPr lang="en-US" sz="1100" dirty="0" smtClean="0"/>
          </a:p>
          <a:p>
            <a:r>
              <a:rPr lang="en-US" sz="1100" i="1" dirty="0" err="1" smtClean="0"/>
              <a:t>wait.until</a:t>
            </a:r>
            <a:r>
              <a:rPr lang="en-US" sz="1100" i="1" dirty="0" smtClean="0"/>
              <a:t>(</a:t>
            </a:r>
            <a:r>
              <a:rPr lang="en-US" sz="1100" i="1" dirty="0" err="1" smtClean="0"/>
              <a:t>ExpectedConditions.visibilityOfElementLocated</a:t>
            </a:r>
            <a:r>
              <a:rPr lang="en-US" sz="1100" i="1" dirty="0" smtClean="0"/>
              <a:t>(</a:t>
            </a:r>
            <a:r>
              <a:rPr lang="en-US" sz="1100" i="1" dirty="0" err="1" smtClean="0"/>
              <a:t>By.xpath</a:t>
            </a:r>
            <a:r>
              <a:rPr lang="en-US" sz="1100" i="1" dirty="0" smtClean="0"/>
              <a:t>("//div[contains(text(),'COMPOSE')]")));</a:t>
            </a:r>
            <a:r>
              <a:rPr lang="en-US" sz="1100" dirty="0" smtClean="0"/>
              <a:t> </a:t>
            </a:r>
            <a:r>
              <a:rPr lang="en-US" sz="1100" i="1" dirty="0" err="1" smtClean="0"/>
              <a:t>drv.findElement</a:t>
            </a:r>
            <a:r>
              <a:rPr lang="en-US" sz="1100" i="1" dirty="0" smtClean="0"/>
              <a:t>(</a:t>
            </a:r>
            <a:r>
              <a:rPr lang="en-US" sz="1100" i="1" dirty="0" err="1" smtClean="0"/>
              <a:t>By.xpath</a:t>
            </a:r>
            <a:r>
              <a:rPr lang="en-US" sz="1100" i="1" dirty="0" smtClean="0"/>
              <a:t>("//div[contains(text(),'COMPOSE')]")).click();</a:t>
            </a:r>
          </a:p>
          <a:p>
            <a:endParaRPr lang="en-US" sz="1100" i="1" dirty="0" smtClean="0"/>
          </a:p>
          <a:p>
            <a:r>
              <a:rPr lang="en-US" sz="1100" dirty="0" smtClean="0"/>
              <a:t>The above command waits for a stipulated amount of time or an expected condition to occur whichever occurs or elapses first.</a:t>
            </a:r>
          </a:p>
          <a:p>
            <a:r>
              <a:rPr lang="en-US" sz="1100" dirty="0" smtClean="0"/>
              <a:t>Thus to be able to do this, we use the “wait” reference variable of </a:t>
            </a:r>
            <a:r>
              <a:rPr lang="en-US" sz="1100" dirty="0" err="1" smtClean="0"/>
              <a:t>WebDriverWait</a:t>
            </a:r>
            <a:r>
              <a:rPr lang="en-US" sz="1100" dirty="0" smtClean="0"/>
              <a:t> class created in the previous step with </a:t>
            </a:r>
            <a:r>
              <a:rPr lang="en-US" sz="1100" dirty="0" err="1" smtClean="0"/>
              <a:t>ExpectedConditions</a:t>
            </a:r>
            <a:r>
              <a:rPr lang="en-US" sz="1100" dirty="0" smtClean="0"/>
              <a:t> class and an actual condition which is expected to occur. Therefore, as soon as the expected condition occurs, the program control would move to the next execution step instead of forcefully waiting for the entire 30 seconds.</a:t>
            </a:r>
          </a:p>
          <a:p>
            <a:endParaRPr lang="en-US" sz="1100" dirty="0" smtClean="0"/>
          </a:p>
          <a:p>
            <a:r>
              <a:rPr lang="en-US" sz="1100" dirty="0" smtClean="0"/>
              <a:t>In our specimen, we wait for the “compose” button to be present and loaded as a part of home page load and thus, then we move forward with calling the click command on the “compose” button.</a:t>
            </a:r>
          </a:p>
          <a:p>
            <a:endParaRPr lang="en-US" sz="1100" dirty="0" smtClean="0"/>
          </a:p>
          <a:p>
            <a:r>
              <a:rPr lang="en-US" sz="1100" b="1" dirty="0" smtClean="0"/>
              <a:t>Types of Expected Conditions</a:t>
            </a:r>
            <a:endParaRPr lang="en-US" sz="1100" dirty="0" smtClean="0"/>
          </a:p>
          <a:p>
            <a:r>
              <a:rPr lang="en-US" sz="1100" dirty="0" smtClean="0"/>
              <a:t/>
            </a:r>
            <a:br>
              <a:rPr lang="en-US" sz="1100" dirty="0" smtClean="0"/>
            </a:br>
            <a:r>
              <a:rPr lang="en-US" sz="1100" dirty="0" err="1" smtClean="0"/>
              <a:t>ExpectedConditions</a:t>
            </a:r>
            <a:r>
              <a:rPr lang="en-US" sz="1100" dirty="0" smtClean="0"/>
              <a:t> class provides a great help to deal with scenarios where we have to ascertain for a condition to occur before executing the actual test step.</a:t>
            </a:r>
          </a:p>
          <a:p>
            <a:endParaRPr lang="en-US" sz="1100" dirty="0" smtClean="0"/>
          </a:p>
          <a:p>
            <a:r>
              <a:rPr lang="en-US" sz="1100" dirty="0" err="1" smtClean="0"/>
              <a:t>ExpectedConditions</a:t>
            </a:r>
            <a:r>
              <a:rPr lang="en-US" sz="1100" dirty="0" smtClean="0"/>
              <a:t> class comes with a wide range of expected conditions that can be accessed with the help of the </a:t>
            </a:r>
            <a:r>
              <a:rPr lang="en-US" sz="1100" dirty="0" err="1" smtClean="0"/>
              <a:t>WebDriverWait</a:t>
            </a:r>
            <a:r>
              <a:rPr lang="en-US" sz="1100" dirty="0" smtClean="0"/>
              <a:t> reference variable and until() method.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dirty="0" smtClean="0"/>
              <a:t>1.5- Automation Testing Tools</a:t>
            </a:r>
            <a:endParaRPr lang="en-US" sz="3000" b="1" dirty="0"/>
          </a:p>
        </p:txBody>
      </p:sp>
      <p:sp>
        <p:nvSpPr>
          <p:cNvPr id="4" name="Title 1"/>
          <p:cNvSpPr txBox="1">
            <a:spLocks/>
          </p:cNvSpPr>
          <p:nvPr/>
        </p:nvSpPr>
        <p:spPr>
          <a:xfrm>
            <a:off x="76200" y="838200"/>
            <a:ext cx="9067800" cy="5791200"/>
          </a:xfrm>
          <a:prstGeom prst="rect">
            <a:avLst/>
          </a:prstGeom>
        </p:spPr>
        <p:txBody>
          <a:bodyPr vert="horz" lIns="0" rIns="0" bIns="0" anchor="b">
            <a:normAutofit fontScale="92500" lnSpcReduction="20000"/>
          </a:bodyPr>
          <a:lstStyle/>
          <a:p>
            <a:r>
              <a:rPr lang="en-US" sz="1600" dirty="0" smtClean="0"/>
              <a:t>There are below 2 types of Automaton Testing Tools in the market:-</a:t>
            </a:r>
          </a:p>
          <a:p>
            <a:endParaRPr lang="en-US" sz="1600" dirty="0" smtClean="0"/>
          </a:p>
          <a:p>
            <a:r>
              <a:rPr lang="en-US" sz="1600" b="1" dirty="0" smtClean="0"/>
              <a:t>1-Paid Tools/Licensed </a:t>
            </a:r>
            <a:r>
              <a:rPr lang="en-US" sz="1600" dirty="0" smtClean="0"/>
              <a:t>tools – We need to pay license cost to use theses kind of tools. A dedicated and authorized company give these tools after purchasing the license cost.</a:t>
            </a:r>
          </a:p>
          <a:p>
            <a:endParaRPr lang="en-US" sz="1600" dirty="0" smtClean="0"/>
          </a:p>
          <a:p>
            <a:r>
              <a:rPr lang="en-US" sz="1600" b="1" dirty="0" smtClean="0"/>
              <a:t>2-Free/ Open Source tools</a:t>
            </a:r>
            <a:r>
              <a:rPr lang="en-US" sz="1600" dirty="0" smtClean="0"/>
              <a:t> – We can use these kind of tools free without paying any thing. These are open source and we can download and use them directly.</a:t>
            </a:r>
          </a:p>
          <a:p>
            <a:endParaRPr lang="en-US" sz="1600" dirty="0" smtClean="0"/>
          </a:p>
          <a:p>
            <a:r>
              <a:rPr lang="en-US" sz="1600" b="1" dirty="0" smtClean="0"/>
              <a:t>There are mainly below 3 types of Automation Testing Tools:-</a:t>
            </a:r>
          </a:p>
          <a:p>
            <a:r>
              <a:rPr lang="en-US" sz="1600" b="1" dirty="0" smtClean="0"/>
              <a:t>1-Functional Automation Testing- </a:t>
            </a:r>
            <a:r>
              <a:rPr lang="en-US" sz="1600" dirty="0" smtClean="0"/>
              <a:t>Below are the Functional Automation Testing Tools:-</a:t>
            </a:r>
          </a:p>
          <a:p>
            <a:r>
              <a:rPr lang="en-US" sz="1600" dirty="0" smtClean="0"/>
              <a:t>	</a:t>
            </a:r>
          </a:p>
          <a:p>
            <a:pPr lvl="1">
              <a:buFont typeface="Arial" pitchFamily="34" charset="0"/>
              <a:buChar char="•"/>
            </a:pPr>
            <a:r>
              <a:rPr lang="en-US" sz="1600" dirty="0" smtClean="0"/>
              <a:t>HP Quick Test Professional  (Paid)</a:t>
            </a:r>
          </a:p>
          <a:p>
            <a:pPr lvl="1">
              <a:buFont typeface="Arial" pitchFamily="34" charset="0"/>
              <a:buChar char="•"/>
            </a:pPr>
            <a:r>
              <a:rPr lang="en-US" sz="1600" dirty="0" smtClean="0"/>
              <a:t>Selenium (Free/Open Source)</a:t>
            </a:r>
          </a:p>
          <a:p>
            <a:pPr lvl="1">
              <a:buFont typeface="Arial" pitchFamily="34" charset="0"/>
              <a:buChar char="•"/>
            </a:pPr>
            <a:r>
              <a:rPr lang="en-US" sz="1600" dirty="0" smtClean="0"/>
              <a:t>IBM Rational Functional Tester (Paid)</a:t>
            </a:r>
          </a:p>
          <a:p>
            <a:pPr lvl="1">
              <a:buFont typeface="Arial" pitchFamily="34" charset="0"/>
              <a:buChar char="•"/>
            </a:pPr>
            <a:r>
              <a:rPr lang="en-US" sz="1600" dirty="0" smtClean="0"/>
              <a:t>Silk Test (Paid)</a:t>
            </a:r>
          </a:p>
          <a:p>
            <a:pPr lvl="1">
              <a:buFont typeface="Arial" pitchFamily="34" charset="0"/>
              <a:buChar char="•"/>
            </a:pPr>
            <a:r>
              <a:rPr lang="en-US" sz="1600" dirty="0" smtClean="0"/>
              <a:t>Test Complete (Paid)</a:t>
            </a:r>
          </a:p>
          <a:p>
            <a:pPr lvl="1"/>
            <a:endParaRPr lang="en-US" sz="1600" dirty="0" smtClean="0"/>
          </a:p>
          <a:p>
            <a:r>
              <a:rPr lang="en-US" sz="1600" b="1" dirty="0" smtClean="0"/>
              <a:t>2-Performance Automaton Testing Tool		</a:t>
            </a:r>
          </a:p>
          <a:p>
            <a:pPr lvl="1">
              <a:buFont typeface="Arial" pitchFamily="34" charset="0"/>
              <a:buChar char="•"/>
            </a:pPr>
            <a:r>
              <a:rPr lang="en-US" sz="1600" dirty="0" smtClean="0"/>
              <a:t>LoadRunner (Paid)</a:t>
            </a:r>
          </a:p>
          <a:p>
            <a:pPr lvl="1">
              <a:buFont typeface="Arial" pitchFamily="34" charset="0"/>
              <a:buChar char="•"/>
            </a:pPr>
            <a:r>
              <a:rPr lang="en-US" sz="1600" dirty="0" smtClean="0"/>
              <a:t>Jmter(Free)</a:t>
            </a:r>
          </a:p>
          <a:p>
            <a:pPr lvl="1">
              <a:buFont typeface="Arial" pitchFamily="34" charset="0"/>
              <a:buChar char="•"/>
            </a:pPr>
            <a:endParaRPr lang="en-US" sz="1600" dirty="0" smtClean="0"/>
          </a:p>
          <a:p>
            <a:r>
              <a:rPr lang="en-US" sz="1600" b="1" dirty="0" smtClean="0"/>
              <a:t>2-Mobile Automaton Testing Tool</a:t>
            </a:r>
          </a:p>
          <a:p>
            <a:pPr lvl="1">
              <a:buFont typeface="Arial" pitchFamily="34" charset="0"/>
              <a:buChar char="•"/>
            </a:pPr>
            <a:r>
              <a:rPr lang="en-US" sz="1600" dirty="0" smtClean="0"/>
              <a:t>Appium for Android and iOS (Free)</a:t>
            </a:r>
          </a:p>
          <a:p>
            <a:pPr lvl="1">
              <a:buFont typeface="Arial" pitchFamily="34" charset="0"/>
              <a:buChar char="•"/>
            </a:pPr>
            <a:r>
              <a:rPr lang="en-US" sz="1600" dirty="0" smtClean="0"/>
              <a:t>Calabash for Android and iOS (Free)</a:t>
            </a:r>
          </a:p>
          <a:p>
            <a:pPr lvl="1">
              <a:buFont typeface="Arial" pitchFamily="34" charset="0"/>
              <a:buChar char="•"/>
            </a:pPr>
            <a:r>
              <a:rPr lang="en-US" sz="1600" dirty="0" smtClean="0"/>
              <a:t>PerfectoMobile for Android and iOS (Paid) </a:t>
            </a:r>
          </a:p>
          <a:p>
            <a:pPr lvl="1"/>
            <a:endParaRPr lang="en-US" sz="1600" dirty="0" smtClean="0"/>
          </a:p>
          <a:p>
            <a:r>
              <a:rPr lang="en-US" sz="1600" b="1" dirty="0" smtClean="0"/>
              <a:t>2-WebService Automaton Testing Tool</a:t>
            </a:r>
          </a:p>
          <a:p>
            <a:pPr lvl="1">
              <a:buFont typeface="Arial" pitchFamily="34" charset="0"/>
              <a:buChar char="•"/>
            </a:pPr>
            <a:r>
              <a:rPr lang="en-US" sz="1600" dirty="0" err="1" smtClean="0"/>
              <a:t>SoapUI</a:t>
            </a:r>
            <a:r>
              <a:rPr lang="en-US" sz="1600" dirty="0" smtClean="0"/>
              <a:t> NG Pro (Paid) </a:t>
            </a:r>
          </a:p>
          <a:p>
            <a:pPr lvl="1">
              <a:buFont typeface="Arial" pitchFamily="34" charset="0"/>
              <a:buChar char="•"/>
            </a:pPr>
            <a:r>
              <a:rPr lang="en-US" sz="1600" dirty="0" smtClean="0"/>
              <a:t>HP QTP(UFT) (Paid)</a:t>
            </a:r>
          </a:p>
          <a:p>
            <a:pPr lvl="1">
              <a:buFont typeface="Arial" pitchFamily="34" charset="0"/>
              <a:buChar char="•"/>
            </a:pPr>
            <a:r>
              <a:rPr lang="en-US" sz="1600" dirty="0" smtClean="0"/>
              <a:t>Postman(Free)</a:t>
            </a:r>
          </a:p>
          <a:p>
            <a:pPr lvl="1">
              <a:buFont typeface="Arial" pitchFamily="34" charset="0"/>
              <a:buChar char="•"/>
            </a:pPr>
            <a:r>
              <a:rPr lang="en-US" sz="1600" dirty="0" err="1" smtClean="0"/>
              <a:t>HttpMaster</a:t>
            </a:r>
            <a:r>
              <a:rPr lang="en-US" sz="1600" dirty="0" smtClean="0"/>
              <a:t>(Free)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8.2.5-Different Wait in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6186309"/>
          </a:xfrm>
          <a:prstGeom prst="rect">
            <a:avLst/>
          </a:prstGeom>
        </p:spPr>
        <p:txBody>
          <a:bodyPr wrap="square">
            <a:spAutoFit/>
          </a:bodyPr>
          <a:lstStyle/>
          <a:p>
            <a:endParaRPr lang="en-US" sz="1100" b="1" dirty="0" smtClean="0"/>
          </a:p>
          <a:p>
            <a:r>
              <a:rPr lang="en-US" sz="1100" b="1" u="sng" dirty="0" smtClean="0"/>
              <a:t>Types of Expected Conditions</a:t>
            </a:r>
            <a:endParaRPr lang="en-US" sz="1100" u="sng" dirty="0" smtClean="0"/>
          </a:p>
          <a:p>
            <a:endParaRPr lang="en-US" sz="1100" b="1" dirty="0" smtClean="0"/>
          </a:p>
          <a:p>
            <a:r>
              <a:rPr lang="en-US" sz="1100" b="1" dirty="0" smtClean="0"/>
              <a:t>#1) </a:t>
            </a:r>
            <a:r>
              <a:rPr lang="en-US" sz="1100" b="1" dirty="0" err="1" smtClean="0"/>
              <a:t>elementToBeClickable</a:t>
            </a:r>
            <a:r>
              <a:rPr lang="en-US" sz="1100" b="1" dirty="0" smtClean="0"/>
              <a:t>()</a:t>
            </a:r>
            <a:r>
              <a:rPr lang="en-US" sz="1100" dirty="0" smtClean="0"/>
              <a:t> – The expected condition waits for an element to be clickable i.e. it should be present/displayed/visible on the screen as well as enabled.</a:t>
            </a:r>
          </a:p>
          <a:p>
            <a:r>
              <a:rPr lang="en-US" sz="1100" b="1" dirty="0" smtClean="0"/>
              <a:t>Sample Code</a:t>
            </a:r>
            <a:r>
              <a:rPr lang="en-US" sz="1100" dirty="0" smtClean="0"/>
              <a:t/>
            </a:r>
            <a:br>
              <a:rPr lang="en-US" sz="1100" dirty="0" smtClean="0"/>
            </a:br>
            <a:r>
              <a:rPr lang="en-US" sz="1100" i="1" dirty="0" err="1" smtClean="0"/>
              <a:t>wait.until</a:t>
            </a:r>
            <a:r>
              <a:rPr lang="en-US" sz="1100" i="1" dirty="0" smtClean="0"/>
              <a:t>(</a:t>
            </a:r>
            <a:r>
              <a:rPr lang="en-US" sz="1100" i="1" dirty="0" err="1" smtClean="0"/>
              <a:t>ExpectedConditions.elementToBeClickable</a:t>
            </a:r>
            <a:r>
              <a:rPr lang="en-US" sz="1100" i="1" dirty="0" smtClean="0"/>
              <a:t>(</a:t>
            </a:r>
            <a:r>
              <a:rPr lang="en-US" sz="1100" i="1" dirty="0" err="1" smtClean="0"/>
              <a:t>By.xpath</a:t>
            </a:r>
            <a:r>
              <a:rPr lang="en-US" sz="1100" i="1" dirty="0" smtClean="0"/>
              <a:t>(“//div[contains(text(),’COMPOSE’)]”)));</a:t>
            </a:r>
          </a:p>
          <a:p>
            <a:endParaRPr lang="en-US" sz="1100" dirty="0" smtClean="0"/>
          </a:p>
          <a:p>
            <a:r>
              <a:rPr lang="en-US" sz="1100" b="1" dirty="0" smtClean="0"/>
              <a:t>#2) </a:t>
            </a:r>
            <a:r>
              <a:rPr lang="en-US" sz="1100" b="1" dirty="0" err="1" smtClean="0"/>
              <a:t>textToBePresentInElement</a:t>
            </a:r>
            <a:r>
              <a:rPr lang="en-US" sz="1100" b="1" dirty="0" smtClean="0"/>
              <a:t>() – </a:t>
            </a:r>
            <a:r>
              <a:rPr lang="en-US" sz="1100" dirty="0" smtClean="0"/>
              <a:t>The expected condition waits for an element having a certain string pattern.</a:t>
            </a:r>
            <a:r>
              <a:rPr lang="en-US" sz="1100" b="1" dirty="0" smtClean="0"/>
              <a:t/>
            </a:r>
            <a:br>
              <a:rPr lang="en-US" sz="1100" b="1" dirty="0" smtClean="0"/>
            </a:br>
            <a:r>
              <a:rPr lang="en-US" sz="1100" b="1" dirty="0" smtClean="0"/>
              <a:t>Sample Code</a:t>
            </a:r>
            <a:r>
              <a:rPr lang="en-US" sz="1100" dirty="0" smtClean="0"/>
              <a:t/>
            </a:r>
            <a:br>
              <a:rPr lang="en-US" sz="1100" dirty="0" smtClean="0"/>
            </a:br>
            <a:r>
              <a:rPr lang="en-US" sz="1100" i="1" dirty="0" err="1" smtClean="0"/>
              <a:t>wait.until</a:t>
            </a:r>
            <a:r>
              <a:rPr lang="en-US" sz="1100" i="1" dirty="0" smtClean="0"/>
              <a:t>(</a:t>
            </a:r>
            <a:r>
              <a:rPr lang="en-US" sz="1100" i="1" dirty="0" err="1" smtClean="0"/>
              <a:t>ExpectedConditions.textToBePresentInElement</a:t>
            </a:r>
            <a:r>
              <a:rPr lang="en-US" sz="1100" i="1" dirty="0" smtClean="0"/>
              <a:t>(</a:t>
            </a:r>
            <a:r>
              <a:rPr lang="en-US" sz="1100" i="1" dirty="0" err="1" smtClean="0"/>
              <a:t>By.xpath</a:t>
            </a:r>
            <a:r>
              <a:rPr lang="en-US" sz="1100" i="1" dirty="0" smtClean="0"/>
              <a:t>(“//div[@id= ‘</a:t>
            </a:r>
            <a:r>
              <a:rPr lang="en-US" sz="1100" i="1" dirty="0" err="1" smtClean="0"/>
              <a:t>forgotPass</a:t>
            </a:r>
            <a:r>
              <a:rPr lang="en-US" sz="1100" i="1" dirty="0" smtClean="0"/>
              <a:t>'”), “text to be found”));</a:t>
            </a:r>
          </a:p>
          <a:p>
            <a:endParaRPr lang="en-US" sz="1100" dirty="0" smtClean="0"/>
          </a:p>
          <a:p>
            <a:r>
              <a:rPr lang="en-US" sz="1100" b="1" dirty="0" smtClean="0"/>
              <a:t>#3) </a:t>
            </a:r>
            <a:r>
              <a:rPr lang="en-US" sz="1100" b="1" dirty="0" err="1" smtClean="0"/>
              <a:t>alertIsPresent</a:t>
            </a:r>
            <a:r>
              <a:rPr lang="en-US" sz="1100" b="1" dirty="0" smtClean="0"/>
              <a:t>()-</a:t>
            </a:r>
            <a:r>
              <a:rPr lang="en-US" sz="1100" dirty="0" smtClean="0"/>
              <a:t> The expected condition waits for an alert box to appear.</a:t>
            </a:r>
          </a:p>
          <a:p>
            <a:r>
              <a:rPr lang="en-US" sz="1100" b="1" dirty="0" smtClean="0"/>
              <a:t>Sample Code</a:t>
            </a:r>
            <a:r>
              <a:rPr lang="en-US" sz="1100" dirty="0" smtClean="0"/>
              <a:t/>
            </a:r>
            <a:br>
              <a:rPr lang="en-US" sz="1100" dirty="0" smtClean="0"/>
            </a:br>
            <a:r>
              <a:rPr lang="en-US" sz="1100" i="1" dirty="0" err="1" smtClean="0"/>
              <a:t>wait.until</a:t>
            </a:r>
            <a:r>
              <a:rPr lang="en-US" sz="1100" i="1" dirty="0" smtClean="0"/>
              <a:t>(</a:t>
            </a:r>
            <a:r>
              <a:rPr lang="en-US" sz="1100" i="1" dirty="0" err="1" smtClean="0"/>
              <a:t>ExpectedConditions.alertIsPresent</a:t>
            </a:r>
            <a:r>
              <a:rPr lang="en-US" sz="1100" i="1" dirty="0" smtClean="0"/>
              <a:t>()) !=null);</a:t>
            </a:r>
          </a:p>
          <a:p>
            <a:endParaRPr lang="en-US" sz="1100" dirty="0" smtClean="0"/>
          </a:p>
          <a:p>
            <a:r>
              <a:rPr lang="en-US" sz="1100" b="1" dirty="0" smtClean="0"/>
              <a:t>#4) </a:t>
            </a:r>
            <a:r>
              <a:rPr lang="en-US" sz="1100" b="1" dirty="0" err="1" smtClean="0"/>
              <a:t>titleIs</a:t>
            </a:r>
            <a:r>
              <a:rPr lang="en-US" sz="1100" b="1" dirty="0" smtClean="0"/>
              <a:t>()</a:t>
            </a:r>
            <a:r>
              <a:rPr lang="en-US" sz="1100" dirty="0" smtClean="0"/>
              <a:t> – The expected condition waits for a page with a specific title.</a:t>
            </a:r>
          </a:p>
          <a:p>
            <a:r>
              <a:rPr lang="en-US" sz="1100" b="1" dirty="0" smtClean="0"/>
              <a:t>Sample Code</a:t>
            </a:r>
            <a:r>
              <a:rPr lang="en-US" sz="1100" dirty="0" smtClean="0"/>
              <a:t/>
            </a:r>
            <a:br>
              <a:rPr lang="en-US" sz="1100" dirty="0" smtClean="0"/>
            </a:br>
            <a:r>
              <a:rPr lang="en-US" sz="1100" i="1" dirty="0" err="1" smtClean="0"/>
              <a:t>wait.until</a:t>
            </a:r>
            <a:r>
              <a:rPr lang="en-US" sz="1100" i="1" dirty="0" smtClean="0"/>
              <a:t>(</a:t>
            </a:r>
            <a:r>
              <a:rPr lang="en-US" sz="1100" i="1" dirty="0" err="1" smtClean="0"/>
              <a:t>ExpectedConditions.titleIs</a:t>
            </a:r>
            <a:r>
              <a:rPr lang="en-US" sz="1100" i="1" dirty="0" smtClean="0"/>
              <a:t>(“</a:t>
            </a:r>
            <a:r>
              <a:rPr lang="en-US" sz="1100" i="1" dirty="0" err="1" smtClean="0"/>
              <a:t>gmail</a:t>
            </a:r>
            <a:r>
              <a:rPr lang="en-US" sz="1100" i="1" dirty="0" smtClean="0"/>
              <a:t>”));</a:t>
            </a:r>
          </a:p>
          <a:p>
            <a:endParaRPr lang="en-US" sz="1100" dirty="0" smtClean="0"/>
          </a:p>
          <a:p>
            <a:r>
              <a:rPr lang="en-US" sz="1100" b="1" dirty="0" smtClean="0"/>
              <a:t>#5) </a:t>
            </a:r>
            <a:r>
              <a:rPr lang="en-US" sz="1100" b="1" dirty="0" err="1" smtClean="0"/>
              <a:t>frameToBeAvailableAndSwitchToIt</a:t>
            </a:r>
            <a:r>
              <a:rPr lang="en-US" sz="1100" b="1" dirty="0" smtClean="0"/>
              <a:t>()</a:t>
            </a:r>
            <a:r>
              <a:rPr lang="en-US" sz="1100" dirty="0" smtClean="0"/>
              <a:t> – The expected condition waits for a frame to be available and then as soon as the frame is available, the control switches to it automatically.</a:t>
            </a:r>
          </a:p>
          <a:p>
            <a:endParaRPr lang="en-US" sz="1100" dirty="0" smtClean="0"/>
          </a:p>
          <a:p>
            <a:r>
              <a:rPr lang="en-US" sz="1100" dirty="0" smtClean="0"/>
              <a:t>6-elementSelectionStateToBe()</a:t>
            </a:r>
          </a:p>
          <a:p>
            <a:r>
              <a:rPr lang="en-US" sz="1100" dirty="0" smtClean="0"/>
              <a:t>7-frameToBeAvaliableAndSwitchToIt()</a:t>
            </a:r>
          </a:p>
          <a:p>
            <a:r>
              <a:rPr lang="en-US" sz="1100" dirty="0" smtClean="0"/>
              <a:t>8-invisibilityOfTheElementLocated()</a:t>
            </a:r>
          </a:p>
          <a:p>
            <a:r>
              <a:rPr lang="en-US" sz="1100" dirty="0" smtClean="0"/>
              <a:t>9-invisibilityOfElementWithText()</a:t>
            </a:r>
          </a:p>
          <a:p>
            <a:r>
              <a:rPr lang="en-US" sz="1100" dirty="0" smtClean="0"/>
              <a:t>10-presenceOfAllElementsLocatedBy()</a:t>
            </a:r>
          </a:p>
          <a:p>
            <a:r>
              <a:rPr lang="en-US" sz="1100" dirty="0" smtClean="0"/>
              <a:t>11-presenceOfElementLocated()</a:t>
            </a:r>
          </a:p>
          <a:p>
            <a:r>
              <a:rPr lang="en-US" sz="1100" dirty="0" smtClean="0"/>
              <a:t>12-textToBePresentInElementLocated()</a:t>
            </a:r>
          </a:p>
          <a:p>
            <a:r>
              <a:rPr lang="en-US" sz="1100" dirty="0" smtClean="0"/>
              <a:t>13-textToBePresentInElementValue()</a:t>
            </a:r>
          </a:p>
          <a:p>
            <a:r>
              <a:rPr lang="en-US" sz="1100" dirty="0" smtClean="0"/>
              <a:t>14-titleContains()</a:t>
            </a:r>
          </a:p>
          <a:p>
            <a:r>
              <a:rPr lang="en-US" sz="1100" dirty="0" smtClean="0"/>
              <a:t>15-visibilityOf()</a:t>
            </a:r>
          </a:p>
          <a:p>
            <a:r>
              <a:rPr lang="en-US" sz="1100" dirty="0" smtClean="0"/>
              <a:t>16-visibilityOfAllElements()</a:t>
            </a:r>
          </a:p>
          <a:p>
            <a:r>
              <a:rPr lang="en-US" sz="1100" dirty="0" smtClean="0"/>
              <a:t>17-visibilityOfAllElementsLocatedBy()</a:t>
            </a:r>
          </a:p>
          <a:p>
            <a:r>
              <a:rPr lang="en-US" sz="1100" dirty="0" smtClean="0"/>
              <a:t>18-visibilityOfElementLocated()</a:t>
            </a:r>
            <a:endParaRPr lang="en-US" sz="1100" b="1" u="sng"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8.2.6-Different Wait in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6355586"/>
          </a:xfrm>
          <a:prstGeom prst="rect">
            <a:avLst/>
          </a:prstGeom>
        </p:spPr>
        <p:txBody>
          <a:bodyPr wrap="square">
            <a:spAutoFit/>
          </a:bodyPr>
          <a:lstStyle/>
          <a:p>
            <a:endParaRPr lang="en-US" sz="1100" b="1" dirty="0" smtClean="0"/>
          </a:p>
          <a:p>
            <a:r>
              <a:rPr lang="en-US" sz="1100" b="1" u="sng" dirty="0" smtClean="0"/>
              <a:t>5-Flaunt Wait</a:t>
            </a:r>
          </a:p>
          <a:p>
            <a:endParaRPr lang="en-US" sz="1100" dirty="0" smtClean="0"/>
          </a:p>
          <a:p>
            <a:r>
              <a:rPr lang="en-US" sz="1100" dirty="0" smtClean="0"/>
              <a:t>The fluent wait is used to tell the web driver to wait for a condition, as well as the </a:t>
            </a:r>
            <a:r>
              <a:rPr lang="en-US" sz="1100" b="1" dirty="0" smtClean="0"/>
              <a:t>frequency</a:t>
            </a:r>
            <a:r>
              <a:rPr lang="en-US" sz="1100" dirty="0" smtClean="0"/>
              <a:t> with which we want to check the condition before throwing an "</a:t>
            </a:r>
            <a:r>
              <a:rPr lang="en-US" sz="1100" dirty="0" err="1" smtClean="0"/>
              <a:t>ElementNotVisibleException</a:t>
            </a:r>
            <a:r>
              <a:rPr lang="en-US" sz="1100" dirty="0" smtClean="0"/>
              <a:t>" exception.</a:t>
            </a:r>
          </a:p>
          <a:p>
            <a:endParaRPr lang="en-US" sz="1100" dirty="0" smtClean="0"/>
          </a:p>
          <a:p>
            <a:pPr fontAlgn="base"/>
            <a:r>
              <a:rPr lang="en-US" sz="1100" dirty="0" smtClean="0"/>
              <a:t>Fluent Wait uses two parameters – timeout value and polling frequency.</a:t>
            </a:r>
          </a:p>
          <a:p>
            <a:pPr fontAlgn="base"/>
            <a:r>
              <a:rPr lang="en-US" sz="1100" dirty="0" smtClean="0"/>
              <a:t>First of all, it sets the following values.</a:t>
            </a:r>
          </a:p>
          <a:p>
            <a:pPr lvl="1" fontAlgn="base"/>
            <a:r>
              <a:rPr lang="en-US" sz="1100" b="1" dirty="0" smtClean="0"/>
              <a:t>1-</a:t>
            </a:r>
            <a:r>
              <a:rPr lang="en-US" sz="1100" dirty="0" smtClean="0"/>
              <a:t> The maximum amount of time to wait for a condition, and</a:t>
            </a:r>
          </a:p>
          <a:p>
            <a:pPr lvl="1" fontAlgn="base"/>
            <a:r>
              <a:rPr lang="en-US" sz="1100" b="1" dirty="0" smtClean="0"/>
              <a:t>2-</a:t>
            </a:r>
            <a:r>
              <a:rPr lang="en-US" sz="1100" dirty="0" smtClean="0"/>
              <a:t> The frequency to check the success or failure of a specified condition.</a:t>
            </a:r>
          </a:p>
          <a:p>
            <a:pPr fontAlgn="base"/>
            <a:r>
              <a:rPr lang="en-US" sz="1100" dirty="0" smtClean="0"/>
              <a:t>Also, if you want to configure the wait to ignore exceptions such as </a:t>
            </a:r>
            <a:r>
              <a:rPr lang="en-US" sz="1100" b="1" dirty="0" smtClean="0"/>
              <a:t>&lt;</a:t>
            </a:r>
            <a:r>
              <a:rPr lang="en-US" sz="1100" b="1" i="1" dirty="0" err="1" smtClean="0"/>
              <a:t>NoSuchElementException</a:t>
            </a:r>
            <a:r>
              <a:rPr lang="en-US" sz="1100" b="1" dirty="0" smtClean="0"/>
              <a:t>&gt;</a:t>
            </a:r>
            <a:r>
              <a:rPr lang="en-US" sz="1100" dirty="0" smtClean="0"/>
              <a:t>, then you can add it to the Fluent Wait command syntax.</a:t>
            </a:r>
          </a:p>
          <a:p>
            <a:pPr fontAlgn="base"/>
            <a:endParaRPr lang="en-US" sz="1100" dirty="0" smtClean="0"/>
          </a:p>
          <a:p>
            <a:pPr fontAlgn="base"/>
            <a:r>
              <a:rPr lang="en-US" sz="1100" dirty="0" smtClean="0"/>
              <a:t>Below is a sample code which shows the implementation of Fluent Wait.</a:t>
            </a:r>
          </a:p>
          <a:p>
            <a:pPr fontAlgn="base"/>
            <a:endParaRPr lang="en-US" sz="1100" dirty="0" smtClean="0"/>
          </a:p>
          <a:p>
            <a:pPr lvl="2" fontAlgn="base"/>
            <a:r>
              <a:rPr lang="en-US" sz="1100" dirty="0" smtClean="0"/>
              <a:t>Wait </a:t>
            </a:r>
            <a:r>
              <a:rPr lang="en-US" sz="1100" dirty="0" err="1" smtClean="0"/>
              <a:t>wait</a:t>
            </a:r>
            <a:r>
              <a:rPr lang="en-US" sz="1100" dirty="0" smtClean="0"/>
              <a:t> = new </a:t>
            </a:r>
            <a:r>
              <a:rPr lang="en-US" sz="1100" dirty="0" err="1" smtClean="0"/>
              <a:t>FluentWait</a:t>
            </a:r>
            <a:r>
              <a:rPr lang="en-US" sz="1100" dirty="0" smtClean="0"/>
              <a:t>(driver)    </a:t>
            </a:r>
          </a:p>
          <a:p>
            <a:pPr lvl="2" fontAlgn="base"/>
            <a:r>
              <a:rPr lang="en-US" sz="1100" dirty="0" smtClean="0"/>
              <a:t>.</a:t>
            </a:r>
            <a:r>
              <a:rPr lang="en-US" sz="1100" dirty="0" err="1" smtClean="0"/>
              <a:t>withTimeout</a:t>
            </a:r>
            <a:r>
              <a:rPr lang="en-US" sz="1100" dirty="0" smtClean="0"/>
              <a:t>(30, SECONDS)    </a:t>
            </a:r>
          </a:p>
          <a:p>
            <a:pPr lvl="2" fontAlgn="base"/>
            <a:r>
              <a:rPr lang="en-US" sz="1100" dirty="0" smtClean="0"/>
              <a:t>.</a:t>
            </a:r>
            <a:r>
              <a:rPr lang="en-US" sz="1100" dirty="0" err="1" smtClean="0"/>
              <a:t>pollingEvery</a:t>
            </a:r>
            <a:r>
              <a:rPr lang="en-US" sz="1100" dirty="0" smtClean="0"/>
              <a:t>(5, SECONDS)   </a:t>
            </a:r>
          </a:p>
          <a:p>
            <a:pPr lvl="2" fontAlgn="base"/>
            <a:r>
              <a:rPr lang="en-US" sz="1100" dirty="0" smtClean="0"/>
              <a:t>.ignoring(</a:t>
            </a:r>
            <a:r>
              <a:rPr lang="en-US" sz="1100" dirty="0" err="1" smtClean="0"/>
              <a:t>NoSuchElementException.class</a:t>
            </a:r>
            <a:r>
              <a:rPr lang="en-US" sz="1100" dirty="0" smtClean="0"/>
              <a:t>);</a:t>
            </a:r>
          </a:p>
          <a:p>
            <a:pPr lvl="2" fontAlgn="base"/>
            <a:r>
              <a:rPr lang="en-US" sz="1100" dirty="0" err="1" smtClean="0"/>
              <a:t>WebElement</a:t>
            </a:r>
            <a:r>
              <a:rPr lang="en-US" sz="1100" dirty="0" smtClean="0"/>
              <a:t> </a:t>
            </a:r>
            <a:r>
              <a:rPr lang="en-US" sz="1100" dirty="0" err="1" smtClean="0"/>
              <a:t>foo</a:t>
            </a:r>
            <a:r>
              <a:rPr lang="en-US" sz="1100" dirty="0" smtClean="0"/>
              <a:t> = </a:t>
            </a:r>
            <a:r>
              <a:rPr lang="en-US" sz="1100" dirty="0" err="1" smtClean="0"/>
              <a:t>wait.until</a:t>
            </a:r>
            <a:r>
              <a:rPr lang="en-US" sz="1100" dirty="0" smtClean="0"/>
              <a:t>(new Function() {    </a:t>
            </a:r>
          </a:p>
          <a:p>
            <a:pPr lvl="2" fontAlgn="base"/>
            <a:r>
              <a:rPr lang="en-US" sz="1100" dirty="0" smtClean="0"/>
              <a:t>public </a:t>
            </a:r>
            <a:r>
              <a:rPr lang="en-US" sz="1100" dirty="0" err="1" smtClean="0"/>
              <a:t>WebElement</a:t>
            </a:r>
            <a:r>
              <a:rPr lang="en-US" sz="1100" dirty="0" smtClean="0"/>
              <a:t> apply(</a:t>
            </a:r>
            <a:r>
              <a:rPr lang="en-US" sz="1100" dirty="0" err="1" smtClean="0"/>
              <a:t>WebDriver</a:t>
            </a:r>
            <a:r>
              <a:rPr lang="en-US" sz="1100" dirty="0" smtClean="0"/>
              <a:t> driver) {    </a:t>
            </a:r>
          </a:p>
          <a:p>
            <a:pPr lvl="2" fontAlgn="base"/>
            <a:r>
              <a:rPr lang="en-US" sz="1100" dirty="0" smtClean="0"/>
              <a:t>return </a:t>
            </a:r>
            <a:r>
              <a:rPr lang="en-US" sz="1100" dirty="0" err="1" smtClean="0"/>
              <a:t>driver.findElement</a:t>
            </a:r>
            <a:r>
              <a:rPr lang="en-US" sz="1100" dirty="0" smtClean="0"/>
              <a:t>(By.id("</a:t>
            </a:r>
            <a:r>
              <a:rPr lang="en-US" sz="1100" dirty="0" err="1" smtClean="0"/>
              <a:t>foo</a:t>
            </a:r>
            <a:r>
              <a:rPr lang="en-US" sz="1100" dirty="0" smtClean="0"/>
              <a:t>"));    </a:t>
            </a:r>
          </a:p>
          <a:p>
            <a:pPr lvl="2" fontAlgn="base"/>
            <a:r>
              <a:rPr lang="en-US" sz="1100" dirty="0" smtClean="0"/>
              <a:t>}</a:t>
            </a:r>
          </a:p>
          <a:p>
            <a:pPr lvl="2" fontAlgn="base"/>
            <a:r>
              <a:rPr lang="en-US" sz="1100" dirty="0" smtClean="0"/>
              <a:t>})</a:t>
            </a:r>
          </a:p>
          <a:p>
            <a:pPr lvl="2" fontAlgn="base"/>
            <a:endParaRPr lang="en-US" sz="1100" dirty="0" smtClean="0"/>
          </a:p>
          <a:p>
            <a:pPr fontAlgn="base"/>
            <a:r>
              <a:rPr lang="en-US" sz="1100" b="1" u="sng" dirty="0" smtClean="0"/>
              <a:t>Step By Step Analysis Of The Above Sample Code.</a:t>
            </a:r>
          </a:p>
          <a:p>
            <a:pPr fontAlgn="base"/>
            <a:r>
              <a:rPr lang="en-US" sz="1100" dirty="0" smtClean="0"/>
              <a:t>Step-1: Fluent Wait starts with capturing the start time to determine delay.</a:t>
            </a:r>
          </a:p>
          <a:p>
            <a:pPr fontAlgn="base"/>
            <a:endParaRPr lang="en-US" sz="1100" dirty="0" smtClean="0"/>
          </a:p>
          <a:p>
            <a:pPr fontAlgn="base"/>
            <a:r>
              <a:rPr lang="en-US" sz="1100" dirty="0" smtClean="0"/>
              <a:t>Step-2: Fluent Wait then checks the condition defined in the until() method.</a:t>
            </a:r>
          </a:p>
          <a:p>
            <a:pPr fontAlgn="base"/>
            <a:endParaRPr lang="en-US" sz="1100" dirty="0" smtClean="0"/>
          </a:p>
          <a:p>
            <a:pPr fontAlgn="base"/>
            <a:r>
              <a:rPr lang="en-US" sz="1100" dirty="0" smtClean="0"/>
              <a:t>Step-3: If the condition fails, Fluent Wait makes the application to wait as per the value set by the &lt;</a:t>
            </a:r>
            <a:r>
              <a:rPr lang="en-US" sz="1100" dirty="0" err="1" smtClean="0"/>
              <a:t>pollingEvery</a:t>
            </a:r>
            <a:r>
              <a:rPr lang="en-US" sz="1100" dirty="0" smtClean="0"/>
              <a:t>(5, SECONDS)&gt; method call. Here in this example, it’s 5 seconds.</a:t>
            </a:r>
          </a:p>
          <a:p>
            <a:pPr fontAlgn="base"/>
            <a:endParaRPr lang="en-US" sz="1100" dirty="0" smtClean="0"/>
          </a:p>
          <a:p>
            <a:pPr fontAlgn="base"/>
            <a:r>
              <a:rPr lang="en-US" sz="1100" dirty="0" smtClean="0"/>
              <a:t>Step-4: After the wait defined in Step 3 expires, start time is checked against the current time. If the difference of the wait start time (set in step-1) and the current time is less than the time set in &lt;</a:t>
            </a:r>
            <a:r>
              <a:rPr lang="en-US" sz="1100" dirty="0" err="1" smtClean="0"/>
              <a:t>withTimeout</a:t>
            </a:r>
            <a:r>
              <a:rPr lang="en-US" sz="1100" dirty="0" smtClean="0"/>
              <a:t>(30, SECONDS)&gt; method, then Step-2 will need to repeat.</a:t>
            </a:r>
          </a:p>
          <a:p>
            <a:pPr fontAlgn="base"/>
            <a:r>
              <a:rPr lang="en-US" sz="1100" dirty="0" smtClean="0"/>
              <a:t>The above steps will recur until either the timeout expires or the condition becomes true.</a:t>
            </a:r>
            <a:endParaRPr lang="en-US" sz="1100" u="sng"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8.2.7-Different Wait in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1615827"/>
          </a:xfrm>
          <a:prstGeom prst="rect">
            <a:avLst/>
          </a:prstGeom>
        </p:spPr>
        <p:txBody>
          <a:bodyPr wrap="square">
            <a:spAutoFit/>
          </a:bodyPr>
          <a:lstStyle/>
          <a:p>
            <a:endParaRPr lang="en-US" sz="1100" b="1" dirty="0" smtClean="0"/>
          </a:p>
          <a:p>
            <a:r>
              <a:rPr lang="en-US" sz="1100" b="1" u="sng" dirty="0" smtClean="0"/>
              <a:t>6-Thread.Sleep</a:t>
            </a:r>
          </a:p>
          <a:p>
            <a:endParaRPr lang="en-US" sz="1100" b="1" u="sng" dirty="0" smtClean="0"/>
          </a:p>
          <a:p>
            <a:r>
              <a:rPr lang="en-US" sz="1100" dirty="0" err="1" smtClean="0"/>
              <a:t>Thread.sleep</a:t>
            </a:r>
            <a:r>
              <a:rPr lang="en-US" sz="1100" dirty="0" smtClean="0"/>
              <a:t>() will stop the current (java) thread for the specified amount of time. It's done only once.</a:t>
            </a:r>
          </a:p>
          <a:p>
            <a:r>
              <a:rPr lang="en-US" sz="1100" dirty="0" err="1" smtClean="0"/>
              <a:t>Thread.sleep</a:t>
            </a:r>
            <a:r>
              <a:rPr lang="en-US" sz="1100" dirty="0" smtClean="0"/>
              <a:t>() method is used to pause the for defined time. Time is defined in milliseconds for this method.</a:t>
            </a:r>
          </a:p>
          <a:p>
            <a:endParaRPr lang="en-US" sz="1100" dirty="0" smtClean="0"/>
          </a:p>
          <a:p>
            <a:r>
              <a:rPr lang="en-US" sz="1100" dirty="0" err="1" smtClean="0"/>
              <a:t>Thread.sleep</a:t>
            </a:r>
            <a:r>
              <a:rPr lang="en-US" sz="1100" dirty="0" smtClean="0"/>
              <a:t>(5000);</a:t>
            </a:r>
          </a:p>
          <a:p>
            <a:endParaRPr lang="en-US" sz="1100" dirty="0" smtClean="0"/>
          </a:p>
          <a:p>
            <a:r>
              <a:rPr lang="en-US" sz="1100" b="1" u="sng" dirty="0" smtClean="0"/>
              <a:t>Difference between Implicit Wait and Explicit Wait</a:t>
            </a:r>
          </a:p>
        </p:txBody>
      </p:sp>
      <p:graphicFrame>
        <p:nvGraphicFramePr>
          <p:cNvPr id="5" name="Table 4"/>
          <p:cNvGraphicFramePr>
            <a:graphicFrameLocks noGrp="1"/>
          </p:cNvGraphicFramePr>
          <p:nvPr/>
        </p:nvGraphicFramePr>
        <p:xfrm>
          <a:off x="685800" y="2209800"/>
          <a:ext cx="6096000" cy="2819400"/>
        </p:xfrm>
        <a:graphic>
          <a:graphicData uri="http://schemas.openxmlformats.org/drawingml/2006/table">
            <a:tbl>
              <a:tblPr/>
              <a:tblGrid>
                <a:gridCol w="4572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28422">
                <a:tc>
                  <a:txBody>
                    <a:bodyPr/>
                    <a:lstStyle/>
                    <a:p>
                      <a:pPr algn="ctr" fontAlgn="b"/>
                      <a:r>
                        <a:rPr lang="en-US" sz="1000" b="1" i="0" u="none" strike="noStrike" dirty="0">
                          <a:solidFill>
                            <a:srgbClr val="000000"/>
                          </a:solidFill>
                          <a:latin typeface="Calibri"/>
                        </a:rPr>
                        <a:t>#</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000" b="1" i="0" u="none" strike="noStrike">
                          <a:solidFill>
                            <a:srgbClr val="000000"/>
                          </a:solidFill>
                          <a:latin typeface="Calibri"/>
                        </a:rPr>
                        <a:t>Implicit Wait</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000" b="1" i="0" u="none" strike="noStrike">
                          <a:solidFill>
                            <a:srgbClr val="000000"/>
                          </a:solidFill>
                          <a:latin typeface="Calibri"/>
                        </a:rPr>
                        <a:t>Explicit Wait</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F06495"/>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6595"/>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558598">
                <a:tc>
                  <a:txBody>
                    <a:bodyPr/>
                    <a:lstStyle/>
                    <a:p>
                      <a:pPr algn="ctr" fontAlgn="b"/>
                      <a:r>
                        <a:rPr lang="en-US" sz="1000" b="0" i="0" u="none" strike="noStrike">
                          <a:solidFill>
                            <a:srgbClr val="000000"/>
                          </a:solidFill>
                          <a:latin typeface="Calibri"/>
                        </a:rPr>
                        <a:t>1</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Implicit Wait time is applied to all the elements in the script</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Explicit Wait time is applied only to those elements which are intended by us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506895"/>
                      </a:solidFill>
                      <a:prstDash val="solid"/>
                      <a:round/>
                      <a:headEnd type="none" w="med" len="med"/>
                      <a:tailEnd type="none" w="med" len="med"/>
                    </a:lnR>
                    <a:lnT w="6350" cap="flat" cmpd="sng" algn="ctr">
                      <a:solidFill>
                        <a:srgbClr val="006595"/>
                      </a:solidFill>
                      <a:prstDash val="solid"/>
                      <a:round/>
                      <a:headEnd type="none" w="med" len="med"/>
                      <a:tailEnd type="none" w="med" len="med"/>
                    </a:lnT>
                    <a:lnB w="6350" cap="flat" cmpd="sng" algn="ctr">
                      <a:solidFill>
                        <a:srgbClr val="706895"/>
                      </a:solidFill>
                      <a:prstDash val="solid"/>
                      <a:round/>
                      <a:headEnd type="none" w="med" len="med"/>
                      <a:tailEnd type="none" w="med" len="med"/>
                    </a:lnB>
                  </a:tcPr>
                </a:tc>
                <a:extLst>
                  <a:ext uri="{0D108BD9-81ED-4DB2-BD59-A6C34878D82A}">
                    <a16:rowId xmlns:a16="http://schemas.microsoft.com/office/drawing/2014/main" val="10001"/>
                  </a:ext>
                </a:extLst>
              </a:tr>
              <a:tr h="717980">
                <a:tc>
                  <a:txBody>
                    <a:bodyPr/>
                    <a:lstStyle/>
                    <a:p>
                      <a:pPr algn="ctr" fontAlgn="b"/>
                      <a:r>
                        <a:rPr lang="en-US" sz="1000" b="0" i="0" u="none" strike="noStrike">
                          <a:solidFill>
                            <a:srgbClr val="000000"/>
                          </a:solidFill>
                          <a:latin typeface="Calibri"/>
                        </a:rPr>
                        <a:t>2</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In Implicit Wait, we need </a:t>
                      </a:r>
                      <a:r>
                        <a:rPr lang="en-US" sz="1200" b="1" i="0" u="none" strike="noStrike" dirty="0">
                          <a:solidFill>
                            <a:srgbClr val="343434"/>
                          </a:solidFill>
                          <a:latin typeface="Arial"/>
                        </a:rPr>
                        <a:t>not</a:t>
                      </a:r>
                      <a:r>
                        <a:rPr lang="en-US" sz="1200" b="0" i="0" u="none" strike="noStrike" dirty="0">
                          <a:solidFill>
                            <a:srgbClr val="343434"/>
                          </a:solidFill>
                          <a:latin typeface="Arial"/>
                        </a:rPr>
                        <a:t> specify "</a:t>
                      </a:r>
                      <a:r>
                        <a:rPr lang="en-US" sz="1200" b="0" i="0" u="none" strike="noStrike" dirty="0" err="1">
                          <a:solidFill>
                            <a:srgbClr val="343434"/>
                          </a:solidFill>
                          <a:latin typeface="Arial"/>
                        </a:rPr>
                        <a:t>ExpectedConditions</a:t>
                      </a:r>
                      <a:r>
                        <a:rPr lang="en-US" sz="1200" b="0" i="0" u="none" strike="noStrike" dirty="0">
                          <a:solidFill>
                            <a:srgbClr val="343434"/>
                          </a:solidFill>
                          <a:latin typeface="Arial"/>
                        </a:rPr>
                        <a:t>" on the element to be located</a:t>
                      </a:r>
                      <a:endParaRPr lang="en-US" sz="10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 Explicit Wait, we need to specify "ExpectedConditions" on the element to be located</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D06F95"/>
                      </a:solidFill>
                      <a:prstDash val="solid"/>
                      <a:round/>
                      <a:headEnd type="none" w="med" len="med"/>
                      <a:tailEnd type="none" w="med" len="med"/>
                    </a:lnR>
                    <a:lnT w="6350" cap="flat" cmpd="sng" algn="ctr">
                      <a:solidFill>
                        <a:srgbClr val="706895"/>
                      </a:solidFill>
                      <a:prstDash val="solid"/>
                      <a:round/>
                      <a:headEnd type="none" w="med" len="med"/>
                      <a:tailEnd type="none" w="med" len="med"/>
                    </a:lnT>
                    <a:lnB w="6350" cap="flat" cmpd="sng" algn="ctr">
                      <a:solidFill>
                        <a:srgbClr val="E06F95"/>
                      </a:solidFill>
                      <a:prstDash val="solid"/>
                      <a:round/>
                      <a:headEnd type="none" w="med" len="med"/>
                      <a:tailEnd type="none" w="med" len="med"/>
                    </a:lnB>
                  </a:tcPr>
                </a:tc>
                <a:extLst>
                  <a:ext uri="{0D108BD9-81ED-4DB2-BD59-A6C34878D82A}">
                    <a16:rowId xmlns:a16="http://schemas.microsoft.com/office/drawing/2014/main" val="10002"/>
                  </a:ext>
                </a:extLst>
              </a:tr>
              <a:tr h="914400">
                <a:tc>
                  <a:txBody>
                    <a:bodyPr/>
                    <a:lstStyle/>
                    <a:p>
                      <a:pPr algn="ctr" fontAlgn="b"/>
                      <a:r>
                        <a:rPr lang="en-US" sz="1000" b="0" i="0" u="none" strike="noStrike">
                          <a:solidFill>
                            <a:srgbClr val="000000"/>
                          </a:solidFill>
                          <a:latin typeface="Calibri"/>
                        </a:rPr>
                        <a:t>3</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t is recommended to use when the elements are located with the time frame specified in implicit wait</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It is recommended to use when the elements are taking long time to load and also for verifying the property of the element like(</a:t>
                      </a:r>
                      <a:r>
                        <a:rPr lang="en-US" sz="1000" b="0" i="0" u="none" strike="noStrike" dirty="0" err="1">
                          <a:solidFill>
                            <a:srgbClr val="000000"/>
                          </a:solidFill>
                          <a:latin typeface="Calibri"/>
                        </a:rPr>
                        <a:t>visibilityOfElementLocated</a:t>
                      </a:r>
                      <a:r>
                        <a:rPr lang="en-US" sz="1000" b="0" i="0" u="none" strike="noStrike" dirty="0">
                          <a:solidFill>
                            <a:srgbClr val="000000"/>
                          </a:solidFill>
                          <a:latin typeface="Calibri"/>
                        </a:rPr>
                        <a:t>, </a:t>
                      </a:r>
                      <a:r>
                        <a:rPr lang="en-US" sz="1000" b="0" i="0" u="none" strike="noStrike" dirty="0" err="1">
                          <a:solidFill>
                            <a:srgbClr val="000000"/>
                          </a:solidFill>
                          <a:latin typeface="Calibri"/>
                        </a:rPr>
                        <a:t>elementToBeClickable,elementToBeSelected</a:t>
                      </a:r>
                      <a:r>
                        <a:rPr lang="en-US" sz="1000" b="0" i="0" u="none" strike="noStrike" dirty="0">
                          <a:solidFill>
                            <a:srgbClr val="000000"/>
                          </a:solidFill>
                          <a:latin typeface="Calibri"/>
                        </a:rPr>
                        <a:t>)</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40C295"/>
                      </a:solidFill>
                      <a:prstDash val="solid"/>
                      <a:round/>
                      <a:headEnd type="none" w="med" len="med"/>
                      <a:tailEnd type="none" w="med" len="med"/>
                    </a:lnR>
                    <a:lnT w="6350" cap="flat" cmpd="sng" algn="ctr">
                      <a:solidFill>
                        <a:srgbClr val="E06F95"/>
                      </a:solidFill>
                      <a:prstDash val="solid"/>
                      <a:round/>
                      <a:headEnd type="none" w="med" len="med"/>
                      <a:tailEnd type="none" w="med" len="med"/>
                    </a:lnT>
                    <a:lnB w="6350" cap="flat" cmpd="sng" algn="ctr">
                      <a:solidFill>
                        <a:srgbClr val="50C395"/>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Object 6"/>
          <p:cNvGraphicFramePr>
            <a:graphicFrameLocks noChangeAspect="1"/>
          </p:cNvGraphicFramePr>
          <p:nvPr/>
        </p:nvGraphicFramePr>
        <p:xfrm>
          <a:off x="762000" y="5486400"/>
          <a:ext cx="647700" cy="685800"/>
        </p:xfrm>
        <a:graphic>
          <a:graphicData uri="http://schemas.openxmlformats.org/presentationml/2006/ole">
            <mc:AlternateContent xmlns:mc="http://schemas.openxmlformats.org/markup-compatibility/2006">
              <mc:Choice xmlns:v="urn:schemas-microsoft-com:vml" Requires="v">
                <p:oleObj spid="_x0000_s158726" name="Packager Shell Object" showAsIcon="1" r:id="rId4" imgW="648000" imgH="685080" progId="Package">
                  <p:embed/>
                </p:oleObj>
              </mc:Choice>
              <mc:Fallback>
                <p:oleObj name="Packager Shell Object" showAsIcon="1" r:id="rId4" imgW="648000" imgH="685080" progId="Package">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486400"/>
                        <a:ext cx="647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6524863"/>
          </a:xfrm>
          <a:prstGeom prst="rect">
            <a:avLst/>
          </a:prstGeom>
        </p:spPr>
        <p:txBody>
          <a:bodyPr wrap="square">
            <a:spAutoFit/>
          </a:bodyPr>
          <a:lstStyle/>
          <a:p>
            <a:endParaRPr lang="en-US" sz="1100" b="1" dirty="0" smtClean="0"/>
          </a:p>
          <a:p>
            <a:r>
              <a:rPr lang="en-US" sz="1100" b="1" dirty="0" smtClean="0"/>
              <a:t>Below are the important commands to Handle object Dynamically:-</a:t>
            </a:r>
          </a:p>
          <a:p>
            <a:r>
              <a:rPr lang="en-US" sz="1100" b="1" dirty="0" smtClean="0"/>
              <a:t>1-Actions Class –</a:t>
            </a:r>
          </a:p>
          <a:p>
            <a:r>
              <a:rPr lang="en-US" sz="1100" dirty="0" smtClean="0"/>
              <a:t>In order to do action events, you need to use </a:t>
            </a:r>
            <a:r>
              <a:rPr lang="en-US" sz="1100" b="1" dirty="0" err="1" smtClean="0"/>
              <a:t>org.openqa.selenium.interactions.Actions</a:t>
            </a:r>
            <a:r>
              <a:rPr lang="en-US" sz="1100" dirty="0" smtClean="0"/>
              <a:t> class. The Action class is user-facing API for emulating complex user action events. You can directly use this class rather than using the input devices, i.e. Keyboard or Mouse. It Implements builder pattern, in which a complex object is constructed that can be further used to create different representation of same object. In below code, a complex object ‘builder’ is created, which is used to create different actions.</a:t>
            </a:r>
          </a:p>
          <a:p>
            <a:pPr lvl="1"/>
            <a:endParaRPr lang="en-US" sz="1100" b="1" dirty="0" smtClean="0"/>
          </a:p>
          <a:p>
            <a:pPr lvl="1"/>
            <a:r>
              <a:rPr lang="en-US" sz="1100" b="1" dirty="0" smtClean="0"/>
              <a:t>Here is the code snippet for using actions:</a:t>
            </a:r>
          </a:p>
          <a:p>
            <a:pPr lvl="1"/>
            <a:r>
              <a:rPr lang="en-US" sz="1100" b="1" dirty="0" smtClean="0"/>
              <a:t>// Configure the Action</a:t>
            </a:r>
            <a:r>
              <a:rPr lang="en-US" sz="1100" dirty="0" smtClean="0"/>
              <a:t/>
            </a:r>
            <a:br>
              <a:rPr lang="en-US" sz="1100" dirty="0" smtClean="0"/>
            </a:br>
            <a:r>
              <a:rPr lang="en-US" sz="1100" dirty="0" smtClean="0"/>
              <a:t>Actions builder = new Actions(driver);</a:t>
            </a:r>
          </a:p>
          <a:p>
            <a:pPr lvl="1"/>
            <a:endParaRPr lang="en-US" sz="1100" dirty="0" smtClean="0"/>
          </a:p>
          <a:p>
            <a:pPr lvl="1"/>
            <a:r>
              <a:rPr lang="en-US" sz="1100" b="1" dirty="0" smtClean="0"/>
              <a:t>// To focus on element using </a:t>
            </a:r>
            <a:r>
              <a:rPr lang="en-US" sz="1100" b="1" dirty="0" err="1" smtClean="0"/>
              <a:t>webdriver</a:t>
            </a:r>
            <a:r>
              <a:rPr lang="en-US" sz="1100" dirty="0" smtClean="0"/>
              <a:t/>
            </a:r>
            <a:br>
              <a:rPr lang="en-US" sz="1100" dirty="0" smtClean="0"/>
            </a:br>
            <a:r>
              <a:rPr lang="en-US" sz="1100" dirty="0" smtClean="0"/>
              <a:t>builder .</a:t>
            </a:r>
            <a:r>
              <a:rPr lang="en-US" sz="1100" dirty="0" err="1" smtClean="0"/>
              <a:t>moveToElement</a:t>
            </a:r>
            <a:r>
              <a:rPr lang="en-US" sz="1100" dirty="0" smtClean="0"/>
              <a:t>(element).perform();</a:t>
            </a:r>
          </a:p>
          <a:p>
            <a:pPr lvl="1"/>
            <a:endParaRPr lang="en-US" sz="1100" dirty="0" smtClean="0"/>
          </a:p>
          <a:p>
            <a:pPr lvl="1"/>
            <a:r>
              <a:rPr lang="en-US" sz="1100" b="1" dirty="0" smtClean="0"/>
              <a:t>// To click on the element to focus</a:t>
            </a:r>
            <a:r>
              <a:rPr lang="en-US" sz="1100" dirty="0" smtClean="0"/>
              <a:t/>
            </a:r>
            <a:br>
              <a:rPr lang="en-US" sz="1100" dirty="0" smtClean="0"/>
            </a:br>
            <a:r>
              <a:rPr lang="en-US" sz="1100" dirty="0" err="1" smtClean="0"/>
              <a:t>builder.moveToElement</a:t>
            </a:r>
            <a:r>
              <a:rPr lang="en-US" sz="1100" dirty="0" smtClean="0"/>
              <a:t>(element).click().perform();</a:t>
            </a:r>
          </a:p>
          <a:p>
            <a:pPr lvl="1"/>
            <a:endParaRPr lang="en-US" sz="1100" dirty="0" smtClean="0"/>
          </a:p>
          <a:p>
            <a:pPr lvl="1"/>
            <a:r>
              <a:rPr lang="en-US" sz="1100" dirty="0" smtClean="0"/>
              <a:t>Perform method is used here to execute the action. The sequence of actions should be minimal. There are 2 types of actions: Keyboard and Mouse actions.</a:t>
            </a:r>
          </a:p>
          <a:p>
            <a:endParaRPr lang="en-US" sz="1100" b="1" dirty="0" smtClean="0"/>
          </a:p>
          <a:p>
            <a:pPr lvl="1"/>
            <a:r>
              <a:rPr lang="en-US" sz="1100" b="1" u="sng" dirty="0" smtClean="0"/>
              <a:t>A-Keyboard Interactions using Actions API:</a:t>
            </a:r>
          </a:p>
          <a:p>
            <a:pPr lvl="1"/>
            <a:r>
              <a:rPr lang="en-US" sz="1100" dirty="0" smtClean="0"/>
              <a:t>In keyboard interaction, normally we consider events such as scrolling the element and focusing on it. With the help of Action API, keyboard interactions are easier now. In Advanced User Interactions API, absolute interaction with element is possible either by clicking on element or sending a Keys.TAB before sending text. The Keyboard interface has three methods:</a:t>
            </a:r>
          </a:p>
          <a:p>
            <a:pPr lvl="1"/>
            <a:endParaRPr lang="en-US" sz="1100" dirty="0" smtClean="0"/>
          </a:p>
          <a:p>
            <a:pPr lvl="1"/>
            <a:r>
              <a:rPr lang="en-US" sz="1100" b="1" u="sng" dirty="0" smtClean="0"/>
              <a:t>Void </a:t>
            </a:r>
            <a:r>
              <a:rPr lang="en-US" sz="1100" b="1" u="sng" dirty="0" err="1" smtClean="0"/>
              <a:t>sendKeys</a:t>
            </a:r>
            <a:r>
              <a:rPr lang="en-US" sz="1100" b="1" u="sng" dirty="0" smtClean="0"/>
              <a:t>(</a:t>
            </a:r>
            <a:r>
              <a:rPr lang="en-US" sz="1100" b="1" u="sng" dirty="0" err="1" smtClean="0"/>
              <a:t>CharSequence</a:t>
            </a:r>
            <a:r>
              <a:rPr lang="en-US" sz="1100" b="1" u="sng" dirty="0" smtClean="0"/>
              <a:t>… </a:t>
            </a:r>
            <a:r>
              <a:rPr lang="en-US" sz="1100" b="1" u="sng" dirty="0" err="1" smtClean="0"/>
              <a:t>keysToSend</a:t>
            </a:r>
            <a:r>
              <a:rPr lang="en-US" sz="1100" b="1" u="sng" dirty="0" smtClean="0"/>
              <a:t>) – </a:t>
            </a:r>
            <a:r>
              <a:rPr lang="en-US" sz="1100" dirty="0" smtClean="0"/>
              <a:t>Similar to the existing </a:t>
            </a:r>
            <a:r>
              <a:rPr lang="en-US" sz="1100" dirty="0" err="1" smtClean="0"/>
              <a:t>sendKeys</a:t>
            </a:r>
            <a:r>
              <a:rPr lang="en-US" sz="1100" dirty="0" smtClean="0"/>
              <a:t>() method in </a:t>
            </a:r>
            <a:r>
              <a:rPr lang="en-US" sz="1100" dirty="0" err="1" smtClean="0"/>
              <a:t>Webdriver</a:t>
            </a:r>
            <a:endParaRPr lang="en-US" sz="1100" dirty="0" smtClean="0"/>
          </a:p>
          <a:p>
            <a:pPr lvl="1"/>
            <a:endParaRPr lang="en-US" sz="1100" dirty="0" smtClean="0"/>
          </a:p>
          <a:p>
            <a:pPr lvl="1"/>
            <a:r>
              <a:rPr lang="en-US" sz="1100" b="1" u="sng" dirty="0" smtClean="0"/>
              <a:t>Void </a:t>
            </a:r>
            <a:r>
              <a:rPr lang="en-US" sz="1100" b="1" u="sng" dirty="0" err="1" smtClean="0"/>
              <a:t>pressKey</a:t>
            </a:r>
            <a:r>
              <a:rPr lang="en-US" sz="1100" b="1" u="sng" dirty="0" smtClean="0"/>
              <a:t>- </a:t>
            </a:r>
            <a:r>
              <a:rPr lang="en-US" sz="1100" dirty="0" smtClean="0"/>
              <a:t>Sends a key press only, without releasing it. Should only be implemented for modifier keys (Control, Alt and Shift)</a:t>
            </a:r>
          </a:p>
          <a:p>
            <a:pPr lvl="1"/>
            <a:endParaRPr lang="en-US" sz="1100" dirty="0" smtClean="0"/>
          </a:p>
          <a:p>
            <a:pPr lvl="1"/>
            <a:r>
              <a:rPr lang="en-US" sz="1100" b="1" u="sng" dirty="0" smtClean="0"/>
              <a:t>Void </a:t>
            </a:r>
            <a:r>
              <a:rPr lang="en-US" sz="1100" b="1" u="sng" dirty="0" err="1" smtClean="0"/>
              <a:t>releaseKey</a:t>
            </a:r>
            <a:r>
              <a:rPr lang="en-US" sz="1100" b="1" u="sng" dirty="0" smtClean="0"/>
              <a:t>(Keys </a:t>
            </a:r>
            <a:r>
              <a:rPr lang="en-US" sz="1100" b="1" u="sng" dirty="0" err="1" smtClean="0"/>
              <a:t>keyToRelease</a:t>
            </a:r>
            <a:r>
              <a:rPr lang="en-US" sz="1100" b="1" u="sng" dirty="0" smtClean="0"/>
              <a:t>) </a:t>
            </a:r>
            <a:r>
              <a:rPr lang="en-US" sz="1100" dirty="0" smtClean="0"/>
              <a:t>– Releases a modifier key</a:t>
            </a:r>
          </a:p>
          <a:p>
            <a:pPr lvl="1"/>
            <a:endParaRPr lang="en-US" sz="1100" dirty="0" smtClean="0"/>
          </a:p>
          <a:p>
            <a:pPr lvl="1"/>
            <a:r>
              <a:rPr lang="en-US" sz="1100" b="1" u="sng" dirty="0" smtClean="0"/>
              <a:t>Ex</a:t>
            </a:r>
            <a:r>
              <a:rPr lang="en-US" sz="1100" dirty="0" smtClean="0"/>
              <a:t>-</a:t>
            </a:r>
          </a:p>
          <a:p>
            <a:pPr lvl="2"/>
            <a:r>
              <a:rPr lang="en-US" sz="1100" dirty="0" smtClean="0"/>
              <a:t>Actions action = new Actions(driver); </a:t>
            </a:r>
          </a:p>
          <a:p>
            <a:pPr lvl="2"/>
            <a:r>
              <a:rPr lang="en-US" sz="1100" dirty="0" err="1" smtClean="0"/>
              <a:t>action.keyDown</a:t>
            </a:r>
            <a:r>
              <a:rPr lang="en-US" sz="1100" dirty="0" smtClean="0"/>
              <a:t>(</a:t>
            </a:r>
            <a:r>
              <a:rPr lang="en-US" sz="1100" dirty="0" err="1" smtClean="0"/>
              <a:t>Keys.CONTROL</a:t>
            </a:r>
            <a:r>
              <a:rPr lang="en-US" sz="1100" dirty="0" smtClean="0"/>
              <a:t>).</a:t>
            </a:r>
            <a:r>
              <a:rPr lang="en-US" sz="1100" dirty="0" err="1" smtClean="0"/>
              <a:t>sendKeys</a:t>
            </a:r>
            <a:r>
              <a:rPr lang="en-US" sz="1100" dirty="0" smtClean="0"/>
              <a:t>("a").</a:t>
            </a:r>
            <a:r>
              <a:rPr lang="en-US" sz="1100" dirty="0" err="1" smtClean="0"/>
              <a:t>keyUp</a:t>
            </a:r>
            <a:r>
              <a:rPr lang="en-US" sz="1100" dirty="0" smtClean="0"/>
              <a:t>(</a:t>
            </a:r>
            <a:r>
              <a:rPr lang="en-US" sz="1100" dirty="0" err="1" smtClean="0"/>
              <a:t>Keys.CONTROL</a:t>
            </a:r>
            <a:r>
              <a:rPr lang="en-US" sz="1100" dirty="0" smtClean="0"/>
              <a:t>).perform()</a:t>
            </a:r>
          </a:p>
          <a:p>
            <a:pPr lvl="2"/>
            <a:endParaRPr lang="en-US" sz="1100" dirty="0" smtClean="0"/>
          </a:p>
          <a:p>
            <a:pPr lvl="2"/>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6017032"/>
          </a:xfrm>
          <a:prstGeom prst="rect">
            <a:avLst/>
          </a:prstGeom>
        </p:spPr>
        <p:txBody>
          <a:bodyPr wrap="square">
            <a:spAutoFit/>
          </a:bodyPr>
          <a:lstStyle/>
          <a:p>
            <a:endParaRPr lang="en-US" sz="1100" b="1" dirty="0" smtClean="0"/>
          </a:p>
          <a:p>
            <a:pPr lvl="1"/>
            <a:r>
              <a:rPr lang="en-US" sz="1100" b="1" u="sng" dirty="0" smtClean="0"/>
              <a:t>B-Mouse Interactions using Actions API:</a:t>
            </a:r>
          </a:p>
          <a:p>
            <a:pPr lvl="1"/>
            <a:r>
              <a:rPr lang="en-US" sz="1100" dirty="0" smtClean="0"/>
              <a:t>In mouse actions we use current location of the element as a standard. First action will be relative to the location of the standard element, the next action will be relative to the location of the mouse at the end of the last action, etc. The Mouse interface includes the following methods:</a:t>
            </a:r>
          </a:p>
          <a:p>
            <a:pPr lvl="1"/>
            <a:endParaRPr lang="en-US" sz="1100" dirty="0" smtClean="0"/>
          </a:p>
          <a:p>
            <a:pPr lvl="2"/>
            <a:r>
              <a:rPr lang="en-US" sz="1100" dirty="0" smtClean="0"/>
              <a:t>Void click (</a:t>
            </a:r>
            <a:r>
              <a:rPr lang="en-US" sz="1100" dirty="0" err="1" smtClean="0"/>
              <a:t>WebElement</a:t>
            </a:r>
            <a:r>
              <a:rPr lang="en-US" sz="1100" dirty="0" smtClean="0"/>
              <a:t> </a:t>
            </a:r>
            <a:r>
              <a:rPr lang="en-US" sz="1100" dirty="0" err="1" smtClean="0"/>
              <a:t>onElement</a:t>
            </a:r>
            <a:r>
              <a:rPr lang="en-US" sz="1100" dirty="0" smtClean="0"/>
              <a:t>): Simply click on element</a:t>
            </a:r>
          </a:p>
          <a:p>
            <a:pPr lvl="2"/>
            <a:r>
              <a:rPr lang="en-US" sz="1100" dirty="0" smtClean="0"/>
              <a:t>Void double click (</a:t>
            </a:r>
            <a:r>
              <a:rPr lang="en-US" sz="1100" dirty="0" err="1" smtClean="0"/>
              <a:t>WebElement</a:t>
            </a:r>
            <a:r>
              <a:rPr lang="en-US" sz="1100" dirty="0" smtClean="0"/>
              <a:t> </a:t>
            </a:r>
            <a:r>
              <a:rPr lang="en-US" sz="1100" dirty="0" err="1" smtClean="0"/>
              <a:t>onElement</a:t>
            </a:r>
            <a:r>
              <a:rPr lang="en-US" sz="1100" dirty="0" smtClean="0"/>
              <a:t>): Double clicks </a:t>
            </a:r>
            <a:r>
              <a:rPr lang="en-US" sz="1100" dirty="0" err="1" smtClean="0"/>
              <a:t>onElement</a:t>
            </a:r>
            <a:endParaRPr lang="en-US" sz="1100" dirty="0" smtClean="0"/>
          </a:p>
          <a:p>
            <a:pPr lvl="2"/>
            <a:r>
              <a:rPr lang="en-US" sz="1100" dirty="0" smtClean="0"/>
              <a:t>Void </a:t>
            </a:r>
            <a:r>
              <a:rPr lang="en-US" sz="1100" dirty="0" err="1" smtClean="0"/>
              <a:t>mouseDown</a:t>
            </a:r>
            <a:r>
              <a:rPr lang="en-US" sz="1100" dirty="0" smtClean="0"/>
              <a:t>(</a:t>
            </a:r>
            <a:r>
              <a:rPr lang="en-US" sz="1100" dirty="0" err="1" smtClean="0"/>
              <a:t>WebElement</a:t>
            </a:r>
            <a:r>
              <a:rPr lang="en-US" sz="1100" dirty="0" smtClean="0"/>
              <a:t> </a:t>
            </a:r>
            <a:r>
              <a:rPr lang="en-US" sz="1100" dirty="0" err="1" smtClean="0"/>
              <a:t>onElement</a:t>
            </a:r>
            <a:r>
              <a:rPr lang="en-US" sz="1100" dirty="0" smtClean="0"/>
              <a:t>) : Holds down the left mouse button on an element</a:t>
            </a:r>
          </a:p>
          <a:p>
            <a:pPr lvl="2"/>
            <a:r>
              <a:rPr lang="en-US" sz="1100" dirty="0" smtClean="0"/>
              <a:t>Void </a:t>
            </a:r>
            <a:r>
              <a:rPr lang="en-US" sz="1100" dirty="0" err="1" smtClean="0"/>
              <a:t>mouseUp</a:t>
            </a:r>
            <a:r>
              <a:rPr lang="en-US" sz="1100" dirty="0" smtClean="0"/>
              <a:t>(</a:t>
            </a:r>
            <a:r>
              <a:rPr lang="en-US" sz="1100" dirty="0" err="1" smtClean="0"/>
              <a:t>WebElement</a:t>
            </a:r>
            <a:r>
              <a:rPr lang="en-US" sz="1100" dirty="0" smtClean="0"/>
              <a:t> </a:t>
            </a:r>
            <a:r>
              <a:rPr lang="en-US" sz="1100" dirty="0" err="1" smtClean="0"/>
              <a:t>onElement</a:t>
            </a:r>
            <a:r>
              <a:rPr lang="en-US" sz="1100" dirty="0" smtClean="0"/>
              <a:t>) : Releases the mouse button on an element</a:t>
            </a:r>
          </a:p>
          <a:p>
            <a:pPr lvl="2"/>
            <a:r>
              <a:rPr lang="en-US" sz="1100" dirty="0" smtClean="0"/>
              <a:t>Void </a:t>
            </a:r>
            <a:r>
              <a:rPr lang="en-US" sz="1100" dirty="0" err="1" smtClean="0"/>
              <a:t>mouseMove</a:t>
            </a:r>
            <a:r>
              <a:rPr lang="en-US" sz="1100" dirty="0" smtClean="0"/>
              <a:t>(</a:t>
            </a:r>
            <a:r>
              <a:rPr lang="en-US" sz="1100" dirty="0" err="1" smtClean="0"/>
              <a:t>WebElement</a:t>
            </a:r>
            <a:r>
              <a:rPr lang="en-US" sz="1100" dirty="0" smtClean="0"/>
              <a:t> </a:t>
            </a:r>
            <a:r>
              <a:rPr lang="en-US" sz="1100" dirty="0" err="1" smtClean="0"/>
              <a:t>onElement</a:t>
            </a:r>
            <a:r>
              <a:rPr lang="en-US" sz="1100" dirty="0" smtClean="0"/>
              <a:t>) : Move (from the current location ) to another element or Void </a:t>
            </a:r>
            <a:r>
              <a:rPr lang="en-US" sz="1100" dirty="0" err="1" smtClean="0"/>
              <a:t>mosueMove</a:t>
            </a:r>
            <a:r>
              <a:rPr lang="en-US" sz="1100" dirty="0" smtClean="0"/>
              <a:t>(</a:t>
            </a:r>
            <a:r>
              <a:rPr lang="en-US" sz="1100" dirty="0" err="1" smtClean="0"/>
              <a:t>WebElement</a:t>
            </a:r>
            <a:r>
              <a:rPr lang="en-US" sz="1100" dirty="0" smtClean="0"/>
              <a:t> </a:t>
            </a:r>
            <a:r>
              <a:rPr lang="en-US" sz="1100" dirty="0" err="1" smtClean="0"/>
              <a:t>onElement</a:t>
            </a:r>
            <a:r>
              <a:rPr lang="en-US" sz="1100" dirty="0" smtClean="0"/>
              <a:t> ,long </a:t>
            </a:r>
            <a:r>
              <a:rPr lang="en-US" sz="1100" dirty="0" err="1" smtClean="0"/>
              <a:t>xOffset</a:t>
            </a:r>
            <a:r>
              <a:rPr lang="en-US" sz="1100" dirty="0" smtClean="0"/>
              <a:t>, long </a:t>
            </a:r>
            <a:r>
              <a:rPr lang="en-US" sz="1100" dirty="0" err="1" smtClean="0"/>
              <a:t>yOffset</a:t>
            </a:r>
            <a:r>
              <a:rPr lang="en-US" sz="1100" dirty="0" smtClean="0"/>
              <a:t> ) : Move (from the current location) to new coordinates</a:t>
            </a:r>
          </a:p>
          <a:p>
            <a:pPr lvl="2"/>
            <a:r>
              <a:rPr lang="en-US" sz="1100" dirty="0" smtClean="0"/>
              <a:t>Void </a:t>
            </a:r>
            <a:r>
              <a:rPr lang="en-US" sz="1100" dirty="0" err="1" smtClean="0"/>
              <a:t>contextClick</a:t>
            </a:r>
            <a:r>
              <a:rPr lang="en-US" sz="1100" dirty="0" smtClean="0"/>
              <a:t>(</a:t>
            </a:r>
            <a:r>
              <a:rPr lang="en-US" sz="1100" dirty="0" err="1" smtClean="0"/>
              <a:t>WebElement</a:t>
            </a:r>
            <a:r>
              <a:rPr lang="en-US" sz="1100" dirty="0" smtClean="0"/>
              <a:t> </a:t>
            </a:r>
            <a:r>
              <a:rPr lang="en-US" sz="1100" dirty="0" err="1" smtClean="0"/>
              <a:t>onElement</a:t>
            </a:r>
            <a:r>
              <a:rPr lang="en-US" sz="1100" dirty="0" smtClean="0"/>
              <a:t>) : Performs a context-click (right click) on an element</a:t>
            </a:r>
          </a:p>
          <a:p>
            <a:pPr lvl="1"/>
            <a:endParaRPr lang="en-US" sz="1100" dirty="0" smtClean="0"/>
          </a:p>
          <a:p>
            <a:r>
              <a:rPr lang="en-US" sz="1100" b="1" u="sng" dirty="0" smtClean="0"/>
              <a:t>2-Scroll up and down</a:t>
            </a:r>
          </a:p>
          <a:p>
            <a:r>
              <a:rPr lang="en-US" sz="1100" dirty="0" smtClean="0"/>
              <a:t>We can scroll the web page using </a:t>
            </a:r>
            <a:r>
              <a:rPr lang="en-US" sz="1100" dirty="0" err="1" smtClean="0"/>
              <a:t>javaScript</a:t>
            </a:r>
            <a:r>
              <a:rPr lang="en-US" sz="1100" dirty="0" smtClean="0"/>
              <a:t> Executor in the java </a:t>
            </a:r>
            <a:r>
              <a:rPr lang="en-US" sz="1100" dirty="0" err="1" smtClean="0"/>
              <a:t>code.We</a:t>
            </a:r>
            <a:r>
              <a:rPr lang="en-US" sz="1100" dirty="0" smtClean="0"/>
              <a:t> have taken the below example with three different scenarios of scrolling a webpage:-</a:t>
            </a:r>
          </a:p>
          <a:p>
            <a:endParaRPr lang="en-US" sz="1100" dirty="0" smtClean="0"/>
          </a:p>
          <a:p>
            <a:pPr marL="228600" indent="-228600"/>
            <a:r>
              <a:rPr lang="en-US" sz="1100" dirty="0" smtClean="0"/>
              <a:t>1.We may require to scroll to bottom of the page and then perform operations. For this scenario we have created a test </a:t>
            </a:r>
            <a:r>
              <a:rPr lang="en-US" sz="1100" b="1" i="1" dirty="0" smtClean="0"/>
              <a:t>'</a:t>
            </a:r>
            <a:r>
              <a:rPr lang="en-US" sz="1100" b="1" i="1" dirty="0" err="1" smtClean="0"/>
              <a:t>scrollingToBottomofAPage</a:t>
            </a:r>
            <a:r>
              <a:rPr lang="en-US" sz="1100" i="1" dirty="0" smtClean="0"/>
              <a:t>'/</a:t>
            </a:r>
          </a:p>
          <a:p>
            <a:pPr marL="228600" indent="-228600"/>
            <a:endParaRPr lang="en-US" sz="1100" dirty="0" smtClean="0"/>
          </a:p>
          <a:p>
            <a:pPr marL="228600" indent="-228600"/>
            <a:r>
              <a:rPr lang="en-US" sz="1100" dirty="0" smtClean="0"/>
              <a:t>	((</a:t>
            </a:r>
            <a:r>
              <a:rPr lang="en-US" sz="1100" dirty="0" err="1" smtClean="0"/>
              <a:t>JavascriptExecutor</a:t>
            </a:r>
            <a:r>
              <a:rPr lang="en-US" sz="1100" dirty="0" smtClean="0"/>
              <a:t>) driver)          .</a:t>
            </a:r>
            <a:r>
              <a:rPr lang="en-US" sz="1100" dirty="0" err="1" smtClean="0"/>
              <a:t>executeScript</a:t>
            </a:r>
            <a:r>
              <a:rPr lang="en-US" sz="1100" dirty="0" smtClean="0"/>
              <a:t>("</a:t>
            </a:r>
            <a:r>
              <a:rPr lang="en-US" sz="1100" dirty="0" err="1" smtClean="0"/>
              <a:t>window.scrollTo</a:t>
            </a:r>
            <a:r>
              <a:rPr lang="en-US" sz="1100" dirty="0" smtClean="0"/>
              <a:t>(0, </a:t>
            </a:r>
            <a:r>
              <a:rPr lang="en-US" sz="1100" dirty="0" err="1" smtClean="0"/>
              <a:t>document.body.scrollHeight</a:t>
            </a:r>
            <a:r>
              <a:rPr lang="en-US" sz="1100" dirty="0" smtClean="0"/>
              <a:t>)");</a:t>
            </a:r>
            <a:endParaRPr lang="en-US" sz="1100" i="1" dirty="0" smtClean="0"/>
          </a:p>
          <a:p>
            <a:pPr marL="228600" indent="-228600">
              <a:buAutoNum type="arabicPeriod"/>
            </a:pPr>
            <a:endParaRPr lang="en-US" sz="1100" dirty="0" smtClean="0"/>
          </a:p>
          <a:p>
            <a:r>
              <a:rPr lang="en-US" sz="1100" dirty="0" smtClean="0"/>
              <a:t>2. Some times, we may require to scroll to particular element and </a:t>
            </a:r>
            <a:r>
              <a:rPr lang="en-US" sz="1100" dirty="0" err="1" smtClean="0"/>
              <a:t>peform</a:t>
            </a:r>
            <a:r>
              <a:rPr lang="en-US" sz="1100" dirty="0" smtClean="0"/>
              <a:t> operations on that particular element. For this we need to pass the element on which we need to perform operation. For this scenario we have created a test </a:t>
            </a:r>
            <a:r>
              <a:rPr lang="en-US" sz="1100" b="1" i="1" dirty="0" smtClean="0"/>
              <a:t>'</a:t>
            </a:r>
            <a:r>
              <a:rPr lang="en-US" sz="1100" b="1" i="1" dirty="0" err="1" smtClean="0"/>
              <a:t>scrollingToElementofAPage</a:t>
            </a:r>
            <a:r>
              <a:rPr lang="en-US" sz="1100" i="1" dirty="0" smtClean="0"/>
              <a:t>'/</a:t>
            </a:r>
          </a:p>
          <a:p>
            <a:r>
              <a:rPr lang="en-US" sz="1100" i="1" dirty="0" smtClean="0"/>
              <a:t>	</a:t>
            </a:r>
          </a:p>
          <a:p>
            <a:r>
              <a:rPr lang="en-US" sz="1100" dirty="0" smtClean="0"/>
              <a:t>	((</a:t>
            </a:r>
            <a:r>
              <a:rPr lang="en-US" sz="1100" dirty="0" err="1" smtClean="0"/>
              <a:t>JavascriptExecutor</a:t>
            </a:r>
            <a:r>
              <a:rPr lang="en-US" sz="1100" dirty="0" smtClean="0"/>
              <a:t>) driver).</a:t>
            </a:r>
            <a:r>
              <a:rPr lang="en-US" sz="1100" dirty="0" err="1" smtClean="0"/>
              <a:t>executeScript</a:t>
            </a:r>
            <a:r>
              <a:rPr lang="en-US" sz="1100" dirty="0" smtClean="0"/>
              <a:t>(                 "arguments[0].</a:t>
            </a:r>
            <a:r>
              <a:rPr lang="en-US" sz="1100" dirty="0" err="1" smtClean="0"/>
              <a:t>scrollIntoView</a:t>
            </a:r>
            <a:r>
              <a:rPr lang="en-US" sz="1100" dirty="0" smtClean="0"/>
              <a:t>();", element);</a:t>
            </a:r>
            <a:endParaRPr lang="en-US" sz="1100" i="1" dirty="0" smtClean="0"/>
          </a:p>
          <a:p>
            <a:endParaRPr lang="en-US" sz="1100" dirty="0" smtClean="0"/>
          </a:p>
          <a:p>
            <a:r>
              <a:rPr lang="en-US" sz="1100" dirty="0" smtClean="0"/>
              <a:t>3. We can also use the coordinates to scroll to particular position by passing the coordinates. For this scenario we have created a test </a:t>
            </a:r>
            <a:r>
              <a:rPr lang="en-US" sz="1100" b="1" i="1" dirty="0" smtClean="0"/>
              <a:t>'</a:t>
            </a:r>
            <a:r>
              <a:rPr lang="en-US" sz="1100" b="1" i="1" dirty="0" err="1" smtClean="0"/>
              <a:t>scrollingByCoordinatesofAPage</a:t>
            </a:r>
            <a:r>
              <a:rPr lang="en-US" sz="1100" b="1" i="1" dirty="0" smtClean="0"/>
              <a:t>'</a:t>
            </a:r>
            <a:r>
              <a:rPr lang="en-US" sz="1100" i="1" dirty="0" smtClean="0"/>
              <a:t>/</a:t>
            </a:r>
          </a:p>
          <a:p>
            <a:endParaRPr lang="en-US" sz="1100" i="1" dirty="0" smtClean="0"/>
          </a:p>
          <a:p>
            <a:r>
              <a:rPr lang="en-US" sz="1100" dirty="0" smtClean="0"/>
              <a:t>	((</a:t>
            </a:r>
            <a:r>
              <a:rPr lang="en-US" sz="1100" dirty="0" err="1" smtClean="0"/>
              <a:t>JavascriptExecutor</a:t>
            </a:r>
            <a:r>
              <a:rPr lang="en-US" sz="1100" dirty="0" smtClean="0"/>
              <a:t>) driver).</a:t>
            </a:r>
            <a:r>
              <a:rPr lang="en-US" sz="1100" dirty="0" err="1" smtClean="0"/>
              <a:t>executeScript</a:t>
            </a:r>
            <a:r>
              <a:rPr lang="en-US" sz="1100" dirty="0" smtClean="0"/>
              <a:t>("</a:t>
            </a:r>
            <a:r>
              <a:rPr lang="en-US" sz="1100" dirty="0" err="1" smtClean="0"/>
              <a:t>window.scrollBy</a:t>
            </a:r>
            <a:r>
              <a:rPr lang="en-US" sz="1100" dirty="0" smtClean="0"/>
              <a:t>(0,500)");</a:t>
            </a:r>
            <a:endParaRPr lang="en-US" sz="1100" b="1" u="sng" dirty="0" smtClean="0"/>
          </a:p>
          <a:p>
            <a:pPr lvl="1"/>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381001"/>
            <a:ext cx="8839200" cy="6186309"/>
          </a:xfrm>
          <a:prstGeom prst="rect">
            <a:avLst/>
          </a:prstGeom>
        </p:spPr>
        <p:txBody>
          <a:bodyPr wrap="square">
            <a:spAutoFit/>
          </a:bodyPr>
          <a:lstStyle/>
          <a:p>
            <a:endParaRPr lang="en-US" sz="1100" b="1" dirty="0" smtClean="0"/>
          </a:p>
          <a:p>
            <a:r>
              <a:rPr lang="en-US" sz="1100" b="1" dirty="0" smtClean="0"/>
              <a:t>3-Alert Handling</a:t>
            </a:r>
          </a:p>
          <a:p>
            <a:r>
              <a:rPr lang="en-US" sz="1100" dirty="0" smtClean="0"/>
              <a:t>Alert is a small message box which displays on-screen notification to give the user some kind of information or ask for permission to perform certain kind of operation. It may be also used for warning purpose.</a:t>
            </a:r>
          </a:p>
          <a:p>
            <a:endParaRPr lang="en-US" sz="1100" dirty="0" smtClean="0"/>
          </a:p>
          <a:p>
            <a:r>
              <a:rPr lang="en-US" sz="1100" b="1" u="sng" dirty="0" smtClean="0"/>
              <a:t>Here are few alert types:</a:t>
            </a:r>
          </a:p>
          <a:p>
            <a:r>
              <a:rPr lang="en-US" sz="1100" b="1" dirty="0" smtClean="0"/>
              <a:t>1) Simple Alert</a:t>
            </a:r>
            <a:endParaRPr lang="en-US" sz="1100" dirty="0" smtClean="0"/>
          </a:p>
          <a:p>
            <a:r>
              <a:rPr lang="en-US" sz="1100" dirty="0" smtClean="0"/>
              <a:t>This simple alert displays some information or warning on the screen.</a:t>
            </a:r>
          </a:p>
          <a:p>
            <a:endParaRPr lang="en-US" sz="1100" dirty="0" smtClean="0"/>
          </a:p>
          <a:p>
            <a:r>
              <a:rPr lang="en-US" sz="1100" b="1" dirty="0" smtClean="0"/>
              <a:t>2) Prompt Alert.</a:t>
            </a:r>
            <a:endParaRPr lang="en-US" sz="1100" dirty="0" smtClean="0"/>
          </a:p>
          <a:p>
            <a:r>
              <a:rPr lang="en-US" sz="1100" dirty="0" smtClean="0"/>
              <a:t>This Prompt Alert asks some input from the user and selenium </a:t>
            </a:r>
            <a:r>
              <a:rPr lang="en-US" sz="1100" dirty="0" err="1" smtClean="0"/>
              <a:t>webdriver</a:t>
            </a:r>
            <a:r>
              <a:rPr lang="en-US" sz="1100" dirty="0" smtClean="0"/>
              <a:t> can enter the text using </a:t>
            </a:r>
            <a:r>
              <a:rPr lang="en-US" sz="1100" dirty="0" err="1" smtClean="0"/>
              <a:t>sendkeys</a:t>
            </a:r>
            <a:r>
              <a:rPr lang="en-US" sz="1100" dirty="0" smtClean="0"/>
              <a:t>(" input….</a:t>
            </a:r>
          </a:p>
          <a:p>
            <a:endParaRPr lang="en-US" sz="1100" b="1" dirty="0" smtClean="0"/>
          </a:p>
          <a:p>
            <a:r>
              <a:rPr lang="en-US" sz="1100" b="1" dirty="0" smtClean="0"/>
              <a:t>3) Confirmation Alert.</a:t>
            </a:r>
            <a:endParaRPr lang="en-US" sz="1100" dirty="0" smtClean="0"/>
          </a:p>
          <a:p>
            <a:r>
              <a:rPr lang="en-US" sz="1100" dirty="0" smtClean="0"/>
              <a:t>This confirmation alert asks permission to do some type of operation.</a:t>
            </a:r>
          </a:p>
          <a:p>
            <a:endParaRPr lang="en-US" sz="1100" dirty="0" smtClean="0"/>
          </a:p>
          <a:p>
            <a:r>
              <a:rPr lang="en-US" sz="1100" b="1" u="sng" dirty="0" smtClean="0"/>
              <a:t>How to handle Alert in Selenium </a:t>
            </a:r>
            <a:r>
              <a:rPr lang="en-US" sz="1100" b="1" u="sng" dirty="0" err="1" smtClean="0"/>
              <a:t>WebDriver</a:t>
            </a:r>
            <a:endParaRPr lang="en-US" sz="1100" b="1" u="sng" dirty="0" smtClean="0"/>
          </a:p>
          <a:p>
            <a:r>
              <a:rPr lang="en-US" sz="1100" dirty="0" smtClean="0"/>
              <a:t>Alert interface provides the below few methods which are widely used in Selenium </a:t>
            </a:r>
            <a:r>
              <a:rPr lang="en-US" sz="1100" dirty="0" err="1" smtClean="0"/>
              <a:t>Webdriver</a:t>
            </a:r>
            <a:r>
              <a:rPr lang="en-US" sz="1100" dirty="0" smtClean="0"/>
              <a:t>.</a:t>
            </a:r>
          </a:p>
          <a:p>
            <a:endParaRPr lang="en-US" sz="1100" dirty="0" smtClean="0"/>
          </a:p>
          <a:p>
            <a:r>
              <a:rPr lang="en-US" sz="1100" dirty="0" smtClean="0"/>
              <a:t>1) void dismiss() </a:t>
            </a:r>
            <a:r>
              <a:rPr lang="en-US" sz="1100" b="1" dirty="0" smtClean="0"/>
              <a:t>// To click on the 'Cancel' button of the alert.</a:t>
            </a:r>
            <a:endParaRPr lang="en-US" sz="1100" dirty="0" smtClean="0"/>
          </a:p>
          <a:p>
            <a:r>
              <a:rPr lang="en-US" sz="1100" dirty="0" err="1" smtClean="0"/>
              <a:t>driver.switchTo</a:t>
            </a:r>
            <a:r>
              <a:rPr lang="en-US" sz="1100" dirty="0" smtClean="0"/>
              <a:t>().alert().dismiss();</a:t>
            </a:r>
          </a:p>
          <a:p>
            <a:endParaRPr lang="en-US" sz="1100" dirty="0" smtClean="0"/>
          </a:p>
          <a:p>
            <a:r>
              <a:rPr lang="en-US" sz="1100" dirty="0" smtClean="0"/>
              <a:t>2) void accept() </a:t>
            </a:r>
            <a:r>
              <a:rPr lang="en-US" sz="1100" b="1" dirty="0" smtClean="0"/>
              <a:t>// To click on the 'OK' button of the alert.</a:t>
            </a:r>
            <a:endParaRPr lang="en-US" sz="1100" dirty="0" smtClean="0"/>
          </a:p>
          <a:p>
            <a:r>
              <a:rPr lang="en-US" sz="1100" dirty="0" err="1" smtClean="0"/>
              <a:t>driver.switchTo</a:t>
            </a:r>
            <a:r>
              <a:rPr lang="en-US" sz="1100" dirty="0" smtClean="0"/>
              <a:t>().alert().accept();</a:t>
            </a:r>
          </a:p>
          <a:p>
            <a:endParaRPr lang="en-US" sz="1100" dirty="0" smtClean="0"/>
          </a:p>
          <a:p>
            <a:r>
              <a:rPr lang="en-US" sz="1100" dirty="0" smtClean="0"/>
              <a:t>3) String </a:t>
            </a:r>
            <a:r>
              <a:rPr lang="en-US" sz="1100" dirty="0" err="1" smtClean="0"/>
              <a:t>getText</a:t>
            </a:r>
            <a:r>
              <a:rPr lang="en-US" sz="1100" b="1" dirty="0" smtClean="0"/>
              <a:t>() // To capture the alert message.</a:t>
            </a:r>
            <a:endParaRPr lang="en-US" sz="1100" dirty="0" smtClean="0"/>
          </a:p>
          <a:p>
            <a:r>
              <a:rPr lang="en-US" sz="1100" dirty="0" err="1" smtClean="0"/>
              <a:t>driver.switchTo</a:t>
            </a:r>
            <a:r>
              <a:rPr lang="en-US" sz="1100" dirty="0" smtClean="0"/>
              <a:t>().alert().</a:t>
            </a:r>
            <a:r>
              <a:rPr lang="en-US" sz="1100" dirty="0" err="1" smtClean="0"/>
              <a:t>getText</a:t>
            </a:r>
            <a:r>
              <a:rPr lang="en-US" sz="1100" dirty="0" smtClean="0"/>
              <a:t>();</a:t>
            </a:r>
          </a:p>
          <a:p>
            <a:endParaRPr lang="en-US" sz="1100" dirty="0" smtClean="0"/>
          </a:p>
          <a:p>
            <a:r>
              <a:rPr lang="en-US" sz="1100" dirty="0" smtClean="0"/>
              <a:t>4) void </a:t>
            </a:r>
            <a:r>
              <a:rPr lang="en-US" sz="1100" dirty="0" err="1" smtClean="0"/>
              <a:t>sendKeys</a:t>
            </a:r>
            <a:r>
              <a:rPr lang="en-US" sz="1100" dirty="0" smtClean="0"/>
              <a:t>(String </a:t>
            </a:r>
            <a:r>
              <a:rPr lang="en-US" sz="1100" dirty="0" err="1" smtClean="0"/>
              <a:t>stringToSend</a:t>
            </a:r>
            <a:r>
              <a:rPr lang="en-US" sz="1100" dirty="0" smtClean="0"/>
              <a:t>) </a:t>
            </a:r>
            <a:r>
              <a:rPr lang="en-US" sz="1100" b="1" dirty="0" smtClean="0"/>
              <a:t>// To send some data to alert box.</a:t>
            </a:r>
            <a:endParaRPr lang="en-US" sz="1100" dirty="0" smtClean="0"/>
          </a:p>
          <a:p>
            <a:r>
              <a:rPr lang="en-US" sz="1100" dirty="0" smtClean="0"/>
              <a:t>	</a:t>
            </a:r>
            <a:r>
              <a:rPr lang="en-US" sz="1100" dirty="0" err="1" smtClean="0"/>
              <a:t>driver.switchTo</a:t>
            </a:r>
            <a:r>
              <a:rPr lang="en-US" sz="1100" dirty="0" smtClean="0"/>
              <a:t>().alert().</a:t>
            </a:r>
            <a:r>
              <a:rPr lang="en-US" sz="1100" dirty="0" err="1" smtClean="0"/>
              <a:t>sendKeys</a:t>
            </a:r>
            <a:r>
              <a:rPr lang="en-US" sz="1100" dirty="0" smtClean="0"/>
              <a:t>("Text");</a:t>
            </a:r>
          </a:p>
          <a:p>
            <a:endParaRPr lang="en-US" sz="1100" dirty="0" smtClean="0"/>
          </a:p>
          <a:p>
            <a:r>
              <a:rPr lang="en-US" sz="1100" dirty="0" smtClean="0"/>
              <a:t>You can see a number of Alert methods are displayed as shown in below screen suggested by Eclipse.</a:t>
            </a:r>
          </a:p>
          <a:p>
            <a:r>
              <a:rPr lang="en-US" sz="1100" dirty="0" smtClean="0"/>
              <a:t>We can easily switch to alert from the main window by using Selenium's </a:t>
            </a:r>
            <a:r>
              <a:rPr lang="en-US" sz="1100" b="1" dirty="0" smtClean="0"/>
              <a:t>.</a:t>
            </a:r>
            <a:r>
              <a:rPr lang="en-US" sz="1100" b="1" dirty="0" err="1" smtClean="0"/>
              <a:t>switchTo</a:t>
            </a:r>
            <a:r>
              <a:rPr lang="en-US" sz="1100" b="1" dirty="0" smtClean="0"/>
              <a:t>()</a:t>
            </a:r>
            <a:r>
              <a:rPr lang="en-US" sz="1100" dirty="0" smtClean="0"/>
              <a:t> method.</a:t>
            </a:r>
          </a:p>
          <a:p>
            <a:endParaRPr lang="en-US" sz="1100" dirty="0" smtClean="0"/>
          </a:p>
          <a:p>
            <a:endParaRPr lang="en-US" sz="1100" b="1" dirty="0" smtClean="0"/>
          </a:p>
          <a:p>
            <a:pPr lvl="1"/>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457201"/>
            <a:ext cx="8839200" cy="3985706"/>
          </a:xfrm>
          <a:prstGeom prst="rect">
            <a:avLst/>
          </a:prstGeom>
        </p:spPr>
        <p:txBody>
          <a:bodyPr wrap="square">
            <a:spAutoFit/>
          </a:bodyPr>
          <a:lstStyle/>
          <a:p>
            <a:endParaRPr lang="en-US" sz="1100" b="1" dirty="0" smtClean="0"/>
          </a:p>
          <a:p>
            <a:r>
              <a:rPr lang="en-US" sz="1100" b="1" u="sng" dirty="0" smtClean="0"/>
              <a:t>4-Window Handling</a:t>
            </a:r>
          </a:p>
          <a:p>
            <a:pPr fontAlgn="base"/>
            <a:r>
              <a:rPr lang="en-US" sz="1100" b="1" dirty="0" smtClean="0"/>
              <a:t>Dealing with multiple windows in Automation Testing has always been a little tricky and require an extra effort.</a:t>
            </a:r>
            <a:endParaRPr lang="en-US" sz="1100" dirty="0" smtClean="0"/>
          </a:p>
          <a:p>
            <a:pPr fontAlgn="base"/>
            <a:r>
              <a:rPr lang="en-US" sz="1100" dirty="0" smtClean="0"/>
              <a:t>Before commencing, let us first consider a few situations when we are likely to deal with multiple windows.</a:t>
            </a:r>
          </a:p>
          <a:p>
            <a:pPr lvl="1" fontAlgn="base">
              <a:buFont typeface="Arial" pitchFamily="34" charset="0"/>
              <a:buChar char="•"/>
            </a:pPr>
            <a:r>
              <a:rPr lang="en-US" sz="1100" dirty="0" smtClean="0"/>
              <a:t>Filling forms may require to select the date from a separately opened window.</a:t>
            </a:r>
          </a:p>
          <a:p>
            <a:pPr lvl="1" fontAlgn="base">
              <a:buFont typeface="Arial" pitchFamily="34" charset="0"/>
              <a:buChar char="•"/>
            </a:pPr>
            <a:r>
              <a:rPr lang="en-US" sz="1100" dirty="0" smtClean="0"/>
              <a:t>Clicking on some link/button can kick-off yet another window.</a:t>
            </a:r>
          </a:p>
          <a:p>
            <a:pPr lvl="1" fontAlgn="base">
              <a:buFont typeface="Arial" pitchFamily="34" charset="0"/>
              <a:buChar char="•"/>
            </a:pPr>
            <a:r>
              <a:rPr lang="en-US" sz="1100" dirty="0" smtClean="0"/>
              <a:t>Handling Advertisement windows</a:t>
            </a:r>
          </a:p>
          <a:p>
            <a:pPr fontAlgn="base"/>
            <a:r>
              <a:rPr lang="en-US" sz="1100" dirty="0" smtClean="0"/>
              <a:t>Hence, we can come up with various scenarios depending upon the application.</a:t>
            </a:r>
          </a:p>
          <a:p>
            <a:pPr fontAlgn="base"/>
            <a:r>
              <a:rPr lang="en-US" sz="1100" dirty="0" smtClean="0"/>
              <a:t>Now let us motion ourselves towards the challenge we face under above situations. The most particular of all is switching the focus from one window to another. Let us understand the same in the following way:</a:t>
            </a:r>
          </a:p>
          <a:p>
            <a:pPr fontAlgn="base"/>
            <a:endParaRPr lang="en-US" sz="1100" dirty="0" smtClean="0"/>
          </a:p>
          <a:p>
            <a:pPr fontAlgn="base"/>
            <a:endParaRPr lang="en-US" sz="1100" dirty="0" smtClean="0"/>
          </a:p>
          <a:p>
            <a:pPr fontAlgn="base"/>
            <a:endParaRPr lang="en-US" sz="1100" dirty="0" smtClean="0"/>
          </a:p>
          <a:p>
            <a:pPr fontAlgn="base"/>
            <a:endParaRPr lang="en-US" sz="1100" dirty="0" smtClean="0"/>
          </a:p>
          <a:p>
            <a:pPr fontAlgn="base"/>
            <a:r>
              <a:rPr lang="en-US" sz="1100" dirty="0" smtClean="0"/>
              <a:t>Comprehending from the above figure, the entire process can be fundamentally segregated into following steps:</a:t>
            </a:r>
          </a:p>
          <a:p>
            <a:pPr fontAlgn="base"/>
            <a:r>
              <a:rPr lang="en-US" sz="1100" b="1" dirty="0" smtClean="0"/>
              <a:t>Step 1 :</a:t>
            </a:r>
            <a:r>
              <a:rPr lang="en-US" sz="1100" dirty="0" smtClean="0"/>
              <a:t> Clicking on Link1 on Window A</a:t>
            </a:r>
          </a:p>
          <a:p>
            <a:pPr fontAlgn="base"/>
            <a:r>
              <a:rPr lang="en-US" sz="1100" dirty="0" smtClean="0"/>
              <a:t>A new Window B is opened.</a:t>
            </a:r>
          </a:p>
          <a:p>
            <a:pPr fontAlgn="base"/>
            <a:r>
              <a:rPr lang="en-US" sz="1100" b="1" dirty="0" smtClean="0"/>
              <a:t>Step 2 :</a:t>
            </a:r>
            <a:r>
              <a:rPr lang="en-US" sz="1100" dirty="0" smtClean="0"/>
              <a:t> Move Focus from Window A to Window B</a:t>
            </a:r>
          </a:p>
          <a:p>
            <a:pPr fontAlgn="base"/>
            <a:r>
              <a:rPr lang="en-US" sz="1100" dirty="0" smtClean="0"/>
              <a:t>Window B is active now</a:t>
            </a:r>
          </a:p>
          <a:p>
            <a:pPr fontAlgn="base"/>
            <a:r>
              <a:rPr lang="en-US" sz="1100" b="1" dirty="0" smtClean="0"/>
              <a:t>Step 3 :</a:t>
            </a:r>
            <a:r>
              <a:rPr lang="en-US" sz="1100" dirty="0" smtClean="0"/>
              <a:t> Perform Actions on Window B</a:t>
            </a:r>
          </a:p>
          <a:p>
            <a:pPr fontAlgn="base"/>
            <a:r>
              <a:rPr lang="en-US" sz="1100" dirty="0" smtClean="0"/>
              <a:t>Complete the entire set of Actions</a:t>
            </a:r>
          </a:p>
          <a:p>
            <a:pPr fontAlgn="base"/>
            <a:r>
              <a:rPr lang="en-US" sz="1100" b="1" dirty="0" smtClean="0"/>
              <a:t>Step 4 :</a:t>
            </a:r>
            <a:r>
              <a:rPr lang="en-US" sz="1100" dirty="0" smtClean="0"/>
              <a:t> Move Focus from Window B to Window A</a:t>
            </a:r>
          </a:p>
          <a:p>
            <a:pPr fontAlgn="base"/>
            <a:r>
              <a:rPr lang="en-US" sz="1100" dirty="0" smtClean="0"/>
              <a:t>Window A is active now</a:t>
            </a:r>
          </a:p>
        </p:txBody>
      </p:sp>
      <p:pic>
        <p:nvPicPr>
          <p:cNvPr id="199682" name="Picture 2" descr="Handling Multiple Windows in WebDriver"/>
          <p:cNvPicPr>
            <a:picLocks noChangeAspect="1" noChangeArrowheads="1"/>
          </p:cNvPicPr>
          <p:nvPr/>
        </p:nvPicPr>
        <p:blipFill>
          <a:blip r:embed="rId3" cstate="print"/>
          <a:srcRect/>
          <a:stretch>
            <a:fillRect/>
          </a:stretch>
        </p:blipFill>
        <p:spPr bwMode="auto">
          <a:xfrm>
            <a:off x="609600" y="2209800"/>
            <a:ext cx="5486400" cy="457200"/>
          </a:xfrm>
          <a:prstGeom prst="rect">
            <a:avLst/>
          </a:prstGeom>
          <a:noFill/>
        </p:spPr>
      </p:pic>
      <p:sp>
        <p:nvSpPr>
          <p:cNvPr id="7" name="Rectangle 6"/>
          <p:cNvSpPr/>
          <p:nvPr/>
        </p:nvSpPr>
        <p:spPr>
          <a:xfrm>
            <a:off x="4343400" y="3200400"/>
            <a:ext cx="4648200" cy="2554545"/>
          </a:xfrm>
          <a:prstGeom prst="rect">
            <a:avLst/>
          </a:prstGeom>
        </p:spPr>
        <p:txBody>
          <a:bodyPr wrap="square">
            <a:spAutoFit/>
          </a:bodyPr>
          <a:lstStyle/>
          <a:p>
            <a:r>
              <a:rPr lang="en-US" sz="1000" b="1" u="sng" dirty="0" smtClean="0"/>
              <a:t>//Get </a:t>
            </a:r>
            <a:r>
              <a:rPr lang="en-US" sz="1000" b="1" u="sng" dirty="0" err="1" smtClean="0"/>
              <a:t>Windoes</a:t>
            </a:r>
            <a:r>
              <a:rPr lang="en-US" sz="1000" b="1" u="sng" dirty="0" smtClean="0"/>
              <a:t> </a:t>
            </a:r>
            <a:r>
              <a:rPr lang="en-US" sz="1000" b="1" u="sng" dirty="0" err="1" smtClean="0"/>
              <a:t>Hanldes</a:t>
            </a:r>
            <a:r>
              <a:rPr lang="en-US" sz="1000" b="1" u="sng" dirty="0" smtClean="0"/>
              <a:t> command and Switch to child window-</a:t>
            </a:r>
          </a:p>
          <a:p>
            <a:endParaRPr lang="en-US" sz="1000" dirty="0" smtClean="0"/>
          </a:p>
          <a:p>
            <a:r>
              <a:rPr lang="en-US" sz="1000" dirty="0" smtClean="0"/>
              <a:t>    String </a:t>
            </a:r>
            <a:r>
              <a:rPr lang="en-US" sz="1000" dirty="0" err="1" smtClean="0"/>
              <a:t>winHandleBefore</a:t>
            </a:r>
            <a:r>
              <a:rPr lang="en-US" sz="1000" dirty="0" smtClean="0"/>
              <a:t> = </a:t>
            </a:r>
            <a:r>
              <a:rPr lang="en-US" sz="1000" dirty="0" err="1" smtClean="0"/>
              <a:t>driver.getWindowHandle</a:t>
            </a:r>
            <a:r>
              <a:rPr lang="en-US" sz="1000" dirty="0" smtClean="0"/>
              <a:t>();</a:t>
            </a:r>
          </a:p>
          <a:p>
            <a:r>
              <a:rPr lang="en-US" sz="1000" dirty="0" smtClean="0"/>
              <a:t>    for (String </a:t>
            </a:r>
            <a:r>
              <a:rPr lang="en-US" sz="1000" dirty="0" err="1" smtClean="0"/>
              <a:t>winHandle</a:t>
            </a:r>
            <a:r>
              <a:rPr lang="en-US" sz="1000" dirty="0" smtClean="0"/>
              <a:t> : </a:t>
            </a:r>
            <a:r>
              <a:rPr lang="en-US" sz="1000" dirty="0" err="1" smtClean="0"/>
              <a:t>driver.getWindowHandles</a:t>
            </a:r>
            <a:r>
              <a:rPr lang="en-US" sz="1000" dirty="0" smtClean="0"/>
              <a:t>()) </a:t>
            </a:r>
          </a:p>
          <a:p>
            <a:r>
              <a:rPr lang="en-US" sz="1000" dirty="0" smtClean="0"/>
              <a:t>    {</a:t>
            </a:r>
          </a:p>
          <a:p>
            <a:r>
              <a:rPr lang="en-US" sz="1000" dirty="0" smtClean="0"/>
              <a:t>      // Switch to child window</a:t>
            </a:r>
          </a:p>
          <a:p>
            <a:r>
              <a:rPr lang="en-US" sz="1000" dirty="0" smtClean="0"/>
              <a:t>     </a:t>
            </a:r>
            <a:r>
              <a:rPr lang="en-US" sz="1000" dirty="0" err="1" smtClean="0"/>
              <a:t>driver.switchTo</a:t>
            </a:r>
            <a:r>
              <a:rPr lang="en-US" sz="1000" dirty="0" smtClean="0"/>
              <a:t>().window(</a:t>
            </a:r>
            <a:r>
              <a:rPr lang="en-US" sz="1000" dirty="0" err="1" smtClean="0"/>
              <a:t>winHandle</a:t>
            </a:r>
            <a:r>
              <a:rPr lang="en-US" sz="1000" dirty="0" smtClean="0"/>
              <a:t>);</a:t>
            </a:r>
          </a:p>
          <a:p>
            <a:r>
              <a:rPr lang="en-US" sz="1000" dirty="0" smtClean="0"/>
              <a:t>    }</a:t>
            </a:r>
          </a:p>
          <a:p>
            <a:r>
              <a:rPr lang="en-US" sz="1000" dirty="0" smtClean="0"/>
              <a:t>     </a:t>
            </a:r>
            <a:r>
              <a:rPr lang="en-US" sz="1000" dirty="0" err="1" smtClean="0"/>
              <a:t>Thread.sleep</a:t>
            </a:r>
            <a:r>
              <a:rPr lang="en-US" sz="1000" dirty="0" smtClean="0"/>
              <a:t>(3000);</a:t>
            </a:r>
          </a:p>
          <a:p>
            <a:r>
              <a:rPr lang="en-US" sz="1000" dirty="0" smtClean="0"/>
              <a:t> </a:t>
            </a:r>
          </a:p>
          <a:p>
            <a:r>
              <a:rPr lang="nn-NO" sz="1000" dirty="0" smtClean="0"/>
              <a:t> WebElement </a:t>
            </a:r>
            <a:r>
              <a:rPr lang="nn-NO" sz="1000" u="sng" dirty="0" smtClean="0"/>
              <a:t>admin= driver.findElement(By.xpath(".//*[@id='hmenue']//a[contains(text(),'Admissions')]"));</a:t>
            </a:r>
          </a:p>
          <a:p>
            <a:r>
              <a:rPr lang="en-US" sz="1000" dirty="0" smtClean="0"/>
              <a:t>    </a:t>
            </a:r>
            <a:r>
              <a:rPr lang="en-US" sz="1000" dirty="0" err="1" smtClean="0"/>
              <a:t>admin.click</a:t>
            </a:r>
            <a:r>
              <a:rPr lang="en-US" sz="1000" dirty="0" smtClean="0"/>
              <a:t>();</a:t>
            </a:r>
          </a:p>
          <a:p>
            <a:r>
              <a:rPr lang="en-US" sz="1000" dirty="0" smtClean="0"/>
              <a:t>    </a:t>
            </a:r>
          </a:p>
          <a:p>
            <a:r>
              <a:rPr lang="en-US" sz="1000" dirty="0" smtClean="0"/>
              <a:t>    </a:t>
            </a:r>
            <a:r>
              <a:rPr lang="en-US" sz="1000" dirty="0" err="1" smtClean="0"/>
              <a:t>Thread.sleep</a:t>
            </a:r>
            <a:r>
              <a:rPr lang="en-US" sz="1000" dirty="0" smtClean="0"/>
              <a:t>(5000);</a:t>
            </a:r>
            <a:endParaRPr lang="en-US" sz="1000" dirty="0"/>
          </a:p>
        </p:txBody>
      </p:sp>
      <p:sp>
        <p:nvSpPr>
          <p:cNvPr id="8" name="Rectangle 7"/>
          <p:cNvSpPr/>
          <p:nvPr/>
        </p:nvSpPr>
        <p:spPr>
          <a:xfrm>
            <a:off x="152400" y="4648200"/>
            <a:ext cx="4114800" cy="1477328"/>
          </a:xfrm>
          <a:prstGeom prst="rect">
            <a:avLst/>
          </a:prstGeom>
        </p:spPr>
        <p:txBody>
          <a:bodyPr wrap="square">
            <a:spAutoFit/>
          </a:bodyPr>
          <a:lstStyle/>
          <a:p>
            <a:r>
              <a:rPr lang="en-US" sz="1000" b="1" u="sng" dirty="0" smtClean="0"/>
              <a:t>//Close the Child </a:t>
            </a:r>
            <a:r>
              <a:rPr lang="en-US" sz="1000" b="1" u="sng" dirty="0" err="1" smtClean="0"/>
              <a:t>winodw</a:t>
            </a:r>
            <a:r>
              <a:rPr lang="en-US" sz="1000" b="1" u="sng" dirty="0" smtClean="0"/>
              <a:t> and go to the parent-3 </a:t>
            </a:r>
          </a:p>
          <a:p>
            <a:r>
              <a:rPr lang="en-US" sz="1000" dirty="0" smtClean="0"/>
              <a:t>    </a:t>
            </a:r>
            <a:r>
              <a:rPr lang="en-US" sz="1000" dirty="0" err="1" smtClean="0"/>
              <a:t>driver.close</a:t>
            </a:r>
            <a:r>
              <a:rPr lang="en-US" sz="1000" dirty="0" smtClean="0"/>
              <a:t>();</a:t>
            </a:r>
          </a:p>
          <a:p>
            <a:r>
              <a:rPr lang="en-US" sz="1000" dirty="0" smtClean="0"/>
              <a:t>   </a:t>
            </a:r>
            <a:r>
              <a:rPr lang="en-US" sz="1000" dirty="0" err="1" smtClean="0"/>
              <a:t>driver.switchTo</a:t>
            </a:r>
            <a:r>
              <a:rPr lang="en-US" sz="1000" dirty="0" smtClean="0"/>
              <a:t>().window(</a:t>
            </a:r>
            <a:r>
              <a:rPr lang="en-US" sz="1000" dirty="0" err="1" smtClean="0"/>
              <a:t>winHandleBefore</a:t>
            </a:r>
            <a:r>
              <a:rPr lang="en-US" sz="1000" dirty="0" smtClean="0"/>
              <a:t>);</a:t>
            </a:r>
          </a:p>
          <a:p>
            <a:endParaRPr lang="en-US" sz="1000" dirty="0" smtClean="0"/>
          </a:p>
          <a:p>
            <a:r>
              <a:rPr lang="en-US" sz="1000" dirty="0" smtClean="0"/>
              <a:t>    </a:t>
            </a:r>
            <a:r>
              <a:rPr lang="en-US" sz="1000" dirty="0" err="1" smtClean="0"/>
              <a:t>WebElement</a:t>
            </a:r>
            <a:r>
              <a:rPr lang="en-US" sz="1000" dirty="0" smtClean="0"/>
              <a:t> results= </a:t>
            </a:r>
            <a:r>
              <a:rPr lang="en-US" sz="1000" dirty="0" err="1" smtClean="0"/>
              <a:t>driver.findElement</a:t>
            </a:r>
            <a:r>
              <a:rPr lang="en-US" sz="1000" dirty="0" smtClean="0"/>
              <a:t>(</a:t>
            </a:r>
            <a:r>
              <a:rPr lang="en-US" sz="1000" dirty="0" err="1" smtClean="0"/>
              <a:t>By.xpath</a:t>
            </a:r>
            <a:r>
              <a:rPr lang="en-US" sz="1000" dirty="0" smtClean="0"/>
              <a:t>(" .//*[@id='</a:t>
            </a:r>
            <a:r>
              <a:rPr lang="en-US" sz="1000" u="sng" dirty="0" err="1" smtClean="0"/>
              <a:t>hmenue</a:t>
            </a:r>
            <a:r>
              <a:rPr lang="en-US" sz="1000" u="sng" dirty="0" smtClean="0"/>
              <a:t>']//a[contains(text(),'Results')]"));</a:t>
            </a:r>
          </a:p>
          <a:p>
            <a:endParaRPr lang="en-US" sz="1000" dirty="0" smtClean="0"/>
          </a:p>
          <a:p>
            <a:r>
              <a:rPr lang="en-US" sz="1000" dirty="0" smtClean="0"/>
              <a:t>    </a:t>
            </a:r>
            <a:r>
              <a:rPr lang="en-US" sz="1000" dirty="0" err="1" smtClean="0"/>
              <a:t>results.click</a:t>
            </a:r>
            <a:r>
              <a:rPr lang="en-US" sz="1000" dirty="0" smtClean="0"/>
              <a:t>();</a:t>
            </a:r>
          </a:p>
          <a:p>
            <a:r>
              <a:rPr lang="en-US" sz="1000" dirty="0" smtClean="0"/>
              <a:t>    </a:t>
            </a:r>
            <a:r>
              <a:rPr lang="en-US" sz="1000" dirty="0" err="1" smtClean="0"/>
              <a:t>Thread.sleep</a:t>
            </a:r>
            <a:r>
              <a:rPr lang="en-US" sz="1000" dirty="0" smtClean="0"/>
              <a:t>(5000);</a:t>
            </a:r>
            <a:endParaRPr lang="en-US" sz="10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152400" y="457201"/>
            <a:ext cx="8839200" cy="2631490"/>
          </a:xfrm>
          <a:prstGeom prst="rect">
            <a:avLst/>
          </a:prstGeom>
        </p:spPr>
        <p:txBody>
          <a:bodyPr wrap="square">
            <a:spAutoFit/>
          </a:bodyPr>
          <a:lstStyle/>
          <a:p>
            <a:r>
              <a:rPr lang="en-US" sz="1100" b="1" u="sng" dirty="0" smtClean="0"/>
              <a:t>5-Page Source Command-</a:t>
            </a:r>
          </a:p>
          <a:p>
            <a:endParaRPr lang="en-US" sz="1100" b="1" u="sng" dirty="0" smtClean="0"/>
          </a:p>
          <a:p>
            <a:r>
              <a:rPr lang="en-US" sz="1100" dirty="0" err="1" smtClean="0"/>
              <a:t>driver.get</a:t>
            </a:r>
            <a:r>
              <a:rPr lang="en-US" sz="1100" dirty="0" smtClean="0"/>
              <a:t>("http://puchd.ac.in/");</a:t>
            </a:r>
          </a:p>
          <a:p>
            <a:endParaRPr lang="en-US" sz="1100" dirty="0" smtClean="0"/>
          </a:p>
          <a:p>
            <a:r>
              <a:rPr lang="en-US" sz="1100" dirty="0" err="1" smtClean="0"/>
              <a:t>Thread.sleep</a:t>
            </a:r>
            <a:r>
              <a:rPr lang="en-US" sz="1100" dirty="0" smtClean="0"/>
              <a:t>(2000);</a:t>
            </a:r>
          </a:p>
          <a:p>
            <a:r>
              <a:rPr lang="en-US" sz="1100" dirty="0" smtClean="0"/>
              <a:t>if(</a:t>
            </a:r>
            <a:r>
              <a:rPr lang="en-US" sz="1100" dirty="0" err="1" smtClean="0"/>
              <a:t>driver.getPageSource</a:t>
            </a:r>
            <a:r>
              <a:rPr lang="en-US" sz="1100" dirty="0" smtClean="0"/>
              <a:t>().contains("Established in 1882 as University"))</a:t>
            </a:r>
          </a:p>
          <a:p>
            <a:r>
              <a:rPr lang="en-US" sz="1100" dirty="0" smtClean="0"/>
              <a:t>    {</a:t>
            </a:r>
          </a:p>
          <a:p>
            <a:r>
              <a:rPr lang="en-US" sz="1100" dirty="0" smtClean="0"/>
              <a:t>       </a:t>
            </a:r>
            <a:r>
              <a:rPr lang="en-US" sz="1100" dirty="0" err="1" smtClean="0"/>
              <a:t>System.out.println</a:t>
            </a:r>
            <a:r>
              <a:rPr lang="en-US" sz="1100" dirty="0" smtClean="0"/>
              <a:t>(" Text is </a:t>
            </a:r>
            <a:r>
              <a:rPr lang="en-US" sz="1100" u="sng" dirty="0" err="1" smtClean="0"/>
              <a:t>persent</a:t>
            </a:r>
            <a:r>
              <a:rPr lang="en-US" sz="1100" u="sng" dirty="0" smtClean="0"/>
              <a:t>");</a:t>
            </a:r>
          </a:p>
          <a:p>
            <a:endParaRPr lang="en-US" sz="1100" dirty="0" smtClean="0"/>
          </a:p>
          <a:p>
            <a:r>
              <a:rPr lang="en-US" sz="1100" dirty="0" smtClean="0"/>
              <a:t>    }</a:t>
            </a:r>
          </a:p>
          <a:p>
            <a:r>
              <a:rPr lang="en-US" sz="1100" dirty="0" smtClean="0"/>
              <a:t>   else</a:t>
            </a:r>
          </a:p>
          <a:p>
            <a:r>
              <a:rPr lang="en-US" sz="1100" dirty="0" smtClean="0"/>
              <a:t>   {</a:t>
            </a:r>
          </a:p>
          <a:p>
            <a:r>
              <a:rPr lang="en-US" sz="1100" dirty="0" smtClean="0"/>
              <a:t>    </a:t>
            </a:r>
            <a:r>
              <a:rPr lang="en-US" sz="1100" dirty="0" err="1" smtClean="0"/>
              <a:t>System.out.println</a:t>
            </a:r>
            <a:r>
              <a:rPr lang="en-US" sz="1100" dirty="0" smtClean="0"/>
              <a:t>(" Text is not </a:t>
            </a:r>
            <a:r>
              <a:rPr lang="en-US" sz="1100" u="sng" dirty="0" err="1" smtClean="0"/>
              <a:t>persent</a:t>
            </a:r>
            <a:r>
              <a:rPr lang="en-US" sz="1100" u="sng" dirty="0" smtClean="0"/>
              <a:t>");</a:t>
            </a:r>
          </a:p>
          <a:p>
            <a:endParaRPr lang="en-US" sz="1100" dirty="0" smtClean="0"/>
          </a:p>
          <a:p>
            <a:r>
              <a:rPr lang="en-US" sz="1100" dirty="0" smtClean="0"/>
              <a:t>   }</a:t>
            </a:r>
            <a:endParaRPr lang="en-US" sz="1100" b="1" u="sng" dirty="0" smtClean="0"/>
          </a:p>
        </p:txBody>
      </p:sp>
      <p:sp>
        <p:nvSpPr>
          <p:cNvPr id="9" name="Rectangle 8"/>
          <p:cNvSpPr/>
          <p:nvPr/>
        </p:nvSpPr>
        <p:spPr>
          <a:xfrm>
            <a:off x="304800" y="3276601"/>
            <a:ext cx="8077200" cy="2562240"/>
          </a:xfrm>
          <a:prstGeom prst="rect">
            <a:avLst/>
          </a:prstGeom>
        </p:spPr>
        <p:txBody>
          <a:bodyPr wrap="square">
            <a:spAutoFit/>
          </a:bodyPr>
          <a:lstStyle/>
          <a:p>
            <a:r>
              <a:rPr lang="en-US" sz="1050" b="1" u="sng" dirty="0" smtClean="0"/>
              <a:t> 6-List box-</a:t>
            </a:r>
          </a:p>
          <a:p>
            <a:r>
              <a:rPr lang="en-US" sz="1000" dirty="0" err="1" smtClean="0"/>
              <a:t>driver.navigate</a:t>
            </a:r>
            <a:r>
              <a:rPr lang="en-US" sz="1000" dirty="0" smtClean="0"/>
              <a:t>().to("file:///C:/</a:t>
            </a:r>
            <a:r>
              <a:rPr lang="en-US" sz="1000" u="sng" dirty="0" smtClean="0"/>
              <a:t>Ashu%20Folder/Actions_Examples/Lisrbox/list-box.html");</a:t>
            </a:r>
          </a:p>
          <a:p>
            <a:r>
              <a:rPr lang="en-US" sz="1000" dirty="0" err="1" smtClean="0"/>
              <a:t>Thread.sleep</a:t>
            </a:r>
            <a:r>
              <a:rPr lang="en-US" sz="1000" dirty="0" smtClean="0"/>
              <a:t>(5000);</a:t>
            </a:r>
          </a:p>
          <a:p>
            <a:r>
              <a:rPr lang="en-US" sz="1000" dirty="0" err="1" smtClean="0"/>
              <a:t>WebElement</a:t>
            </a:r>
            <a:r>
              <a:rPr lang="en-US" sz="1000" dirty="0" smtClean="0"/>
              <a:t> </a:t>
            </a:r>
            <a:r>
              <a:rPr lang="en-US" sz="1000" u="sng" dirty="0" err="1" smtClean="0"/>
              <a:t>val</a:t>
            </a:r>
            <a:r>
              <a:rPr lang="en-US" sz="1000" u="sng" dirty="0" smtClean="0"/>
              <a:t>=</a:t>
            </a:r>
            <a:r>
              <a:rPr lang="en-US" sz="1000" u="sng" dirty="0" err="1" smtClean="0"/>
              <a:t>driver.findElement</a:t>
            </a:r>
            <a:r>
              <a:rPr lang="en-US" sz="1000" u="sng" dirty="0" smtClean="0"/>
              <a:t>(</a:t>
            </a:r>
            <a:r>
              <a:rPr lang="en-US" sz="1000" u="sng" dirty="0" err="1" smtClean="0"/>
              <a:t>By.xpath</a:t>
            </a:r>
            <a:r>
              <a:rPr lang="en-US" sz="1000" u="sng" dirty="0" smtClean="0"/>
              <a:t>(".//*[@id='</a:t>
            </a:r>
            <a:r>
              <a:rPr lang="en-US" sz="1000" u="sng" dirty="0" err="1" smtClean="0"/>
              <a:t>selenium_commands</a:t>
            </a:r>
            <a:r>
              <a:rPr lang="en-US" sz="1000" u="sng" dirty="0" smtClean="0"/>
              <a:t>']"));</a:t>
            </a:r>
          </a:p>
          <a:p>
            <a:r>
              <a:rPr lang="en-US" sz="1000" dirty="0" smtClean="0"/>
              <a:t>((</a:t>
            </a:r>
            <a:r>
              <a:rPr lang="en-US" sz="1000" dirty="0" err="1" smtClean="0"/>
              <a:t>JavascriptExecutor</a:t>
            </a:r>
            <a:r>
              <a:rPr lang="en-US" sz="1000" dirty="0" smtClean="0"/>
              <a:t>) driver).</a:t>
            </a:r>
            <a:r>
              <a:rPr lang="en-US" sz="1000" dirty="0" err="1" smtClean="0"/>
              <a:t>executeScript</a:t>
            </a:r>
            <a:r>
              <a:rPr lang="en-US" sz="1000" dirty="0" smtClean="0"/>
              <a:t>("arguments[0].</a:t>
            </a:r>
            <a:r>
              <a:rPr lang="en-US" sz="1000" dirty="0" err="1" smtClean="0"/>
              <a:t>scrollIntoView</a:t>
            </a:r>
            <a:r>
              <a:rPr lang="en-US" sz="1000" dirty="0" smtClean="0"/>
              <a:t>();", </a:t>
            </a:r>
            <a:r>
              <a:rPr lang="en-US" sz="1000" u="sng" dirty="0" err="1" smtClean="0"/>
              <a:t>val</a:t>
            </a:r>
            <a:r>
              <a:rPr lang="en-US" sz="1000" u="sng" dirty="0" smtClean="0"/>
              <a:t>);</a:t>
            </a:r>
          </a:p>
          <a:p>
            <a:r>
              <a:rPr lang="en-US" sz="1000" dirty="0" smtClean="0"/>
              <a:t>Select s=new Select(</a:t>
            </a:r>
            <a:r>
              <a:rPr lang="en-US" sz="1000" u="sng" dirty="0" err="1" smtClean="0"/>
              <a:t>val</a:t>
            </a:r>
            <a:r>
              <a:rPr lang="en-US" sz="1000" u="sng" dirty="0" smtClean="0"/>
              <a:t>);</a:t>
            </a:r>
          </a:p>
          <a:p>
            <a:r>
              <a:rPr lang="en-US" sz="1000" dirty="0" smtClean="0"/>
              <a:t>List&lt;</a:t>
            </a:r>
            <a:r>
              <a:rPr lang="en-US" sz="1000" dirty="0" err="1" smtClean="0"/>
              <a:t>WebElement</a:t>
            </a:r>
            <a:r>
              <a:rPr lang="en-US" sz="1000" dirty="0" smtClean="0"/>
              <a:t>&gt; </a:t>
            </a:r>
            <a:r>
              <a:rPr lang="en-US" sz="1000" u="sng" dirty="0" err="1" smtClean="0"/>
              <a:t>allvals</a:t>
            </a:r>
            <a:r>
              <a:rPr lang="en-US" sz="1000" u="sng" dirty="0" smtClean="0"/>
              <a:t>=</a:t>
            </a:r>
            <a:r>
              <a:rPr lang="en-US" sz="1000" u="sng" dirty="0" err="1" smtClean="0"/>
              <a:t>s.getOptions</a:t>
            </a:r>
            <a:r>
              <a:rPr lang="en-US" sz="1000" u="sng" dirty="0" smtClean="0"/>
              <a:t>();</a:t>
            </a:r>
          </a:p>
          <a:p>
            <a:r>
              <a:rPr lang="en-US" sz="1000" dirty="0" smtClean="0"/>
              <a:t>for(</a:t>
            </a:r>
            <a:r>
              <a:rPr lang="en-US" sz="1000" u="sng" dirty="0" err="1" smtClean="0"/>
              <a:t>int</a:t>
            </a:r>
            <a:r>
              <a:rPr lang="en-US" sz="1000" u="sng" dirty="0" smtClean="0"/>
              <a:t> </a:t>
            </a:r>
            <a:r>
              <a:rPr lang="en-US" sz="1000" u="sng" dirty="0" err="1" smtClean="0"/>
              <a:t>i</a:t>
            </a:r>
            <a:r>
              <a:rPr lang="en-US" sz="1000" u="sng" dirty="0" smtClean="0"/>
              <a:t>=0;i&lt;</a:t>
            </a:r>
            <a:r>
              <a:rPr lang="en-US" sz="1000" u="sng" dirty="0" err="1" smtClean="0"/>
              <a:t>allvals.size</a:t>
            </a:r>
            <a:r>
              <a:rPr lang="en-US" sz="1000" u="sng" dirty="0" smtClean="0"/>
              <a:t>();</a:t>
            </a:r>
            <a:r>
              <a:rPr lang="en-US" sz="1000" u="sng" dirty="0" err="1" smtClean="0"/>
              <a:t>i</a:t>
            </a:r>
            <a:r>
              <a:rPr lang="en-US" sz="1000" u="sng" dirty="0" smtClean="0"/>
              <a:t>++)</a:t>
            </a:r>
          </a:p>
          <a:p>
            <a:r>
              <a:rPr lang="en-US" sz="1000" dirty="0" smtClean="0"/>
              <a:t>    {</a:t>
            </a:r>
          </a:p>
          <a:p>
            <a:pPr lvl="1"/>
            <a:r>
              <a:rPr lang="en-US" sz="1000" dirty="0" smtClean="0"/>
              <a:t>     </a:t>
            </a:r>
            <a:r>
              <a:rPr lang="en-US" sz="1000" dirty="0" err="1" smtClean="0"/>
              <a:t>Thread.sleep</a:t>
            </a:r>
            <a:r>
              <a:rPr lang="en-US" sz="1000" dirty="0" smtClean="0"/>
              <a:t>(1000);</a:t>
            </a:r>
          </a:p>
          <a:p>
            <a:pPr lvl="1"/>
            <a:r>
              <a:rPr lang="en-US" sz="1000" dirty="0" smtClean="0"/>
              <a:t>     </a:t>
            </a:r>
            <a:r>
              <a:rPr lang="en-US" sz="1000" dirty="0" err="1" smtClean="0"/>
              <a:t>System.out.println</a:t>
            </a:r>
            <a:r>
              <a:rPr lang="en-US" sz="1000" dirty="0" smtClean="0"/>
              <a:t>("</a:t>
            </a:r>
            <a:r>
              <a:rPr lang="en-US" sz="1000" dirty="0" err="1" smtClean="0"/>
              <a:t>CheckBox</a:t>
            </a:r>
            <a:r>
              <a:rPr lang="en-US" sz="1000" dirty="0" smtClean="0"/>
              <a:t>:"+ </a:t>
            </a:r>
            <a:r>
              <a:rPr lang="en-US" sz="1000" dirty="0" err="1" smtClean="0"/>
              <a:t>allvals.get</a:t>
            </a:r>
            <a:r>
              <a:rPr lang="en-US" sz="1000" dirty="0" smtClean="0"/>
              <a:t>(</a:t>
            </a:r>
            <a:r>
              <a:rPr lang="en-US" sz="1000" dirty="0" err="1" smtClean="0"/>
              <a:t>i</a:t>
            </a:r>
            <a:r>
              <a:rPr lang="en-US" sz="1000" dirty="0" smtClean="0"/>
              <a:t>).</a:t>
            </a:r>
            <a:r>
              <a:rPr lang="en-US" sz="1000" dirty="0" err="1" smtClean="0"/>
              <a:t>getAttribute</a:t>
            </a:r>
            <a:r>
              <a:rPr lang="en-US" sz="1000" dirty="0" smtClean="0"/>
              <a:t>("value"));</a:t>
            </a:r>
          </a:p>
          <a:p>
            <a:pPr lvl="1"/>
            <a:r>
              <a:rPr lang="en-US" sz="1000" dirty="0" smtClean="0"/>
              <a:t>     </a:t>
            </a:r>
            <a:r>
              <a:rPr lang="en-US" sz="1000" dirty="0" err="1" smtClean="0"/>
              <a:t>s.selectByIndex</a:t>
            </a:r>
            <a:r>
              <a:rPr lang="en-US" sz="1000" dirty="0" smtClean="0"/>
              <a:t>(</a:t>
            </a:r>
            <a:r>
              <a:rPr lang="en-US" sz="1000" dirty="0" err="1" smtClean="0"/>
              <a:t>i</a:t>
            </a:r>
            <a:r>
              <a:rPr lang="en-US" sz="1000" dirty="0" smtClean="0"/>
              <a:t>); //select one by one</a:t>
            </a:r>
          </a:p>
          <a:p>
            <a:r>
              <a:rPr lang="en-US" sz="1000" dirty="0" smtClean="0"/>
              <a:t>    }</a:t>
            </a:r>
          </a:p>
          <a:p>
            <a:r>
              <a:rPr lang="en-US" sz="1000" dirty="0" err="1" smtClean="0"/>
              <a:t>s.deselectAll</a:t>
            </a:r>
            <a:r>
              <a:rPr lang="en-US" sz="1000" dirty="0" smtClean="0"/>
              <a:t>();</a:t>
            </a:r>
          </a:p>
          <a:p>
            <a:r>
              <a:rPr lang="en-US" sz="1000" dirty="0" err="1" smtClean="0"/>
              <a:t>s.selectByIndex</a:t>
            </a:r>
            <a:r>
              <a:rPr lang="en-US" sz="1000" dirty="0" smtClean="0"/>
              <a:t>(0);</a:t>
            </a:r>
          </a:p>
          <a:p>
            <a:r>
              <a:rPr lang="en-US" sz="1000" dirty="0" err="1" smtClean="0"/>
              <a:t>s.selectByIndex</a:t>
            </a:r>
            <a:r>
              <a:rPr lang="en-US" sz="1000" dirty="0" smtClean="0"/>
              <a:t>(1);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9" name="Rectangle 8"/>
          <p:cNvSpPr/>
          <p:nvPr/>
        </p:nvSpPr>
        <p:spPr>
          <a:xfrm>
            <a:off x="152400" y="533400"/>
            <a:ext cx="8077200" cy="3000821"/>
          </a:xfrm>
          <a:prstGeom prst="rect">
            <a:avLst/>
          </a:prstGeom>
        </p:spPr>
        <p:txBody>
          <a:bodyPr wrap="square">
            <a:spAutoFit/>
          </a:bodyPr>
          <a:lstStyle/>
          <a:p>
            <a:r>
              <a:rPr lang="en-US" sz="1050" b="1" u="sng" dirty="0" smtClean="0"/>
              <a:t>7-DropDownbox </a:t>
            </a:r>
          </a:p>
          <a:p>
            <a:endParaRPr lang="en-US" sz="1050" b="1" u="sng" dirty="0" smtClean="0"/>
          </a:p>
          <a:p>
            <a:r>
              <a:rPr lang="en-US" sz="1050" dirty="0" err="1" smtClean="0"/>
              <a:t>driver.navigate</a:t>
            </a:r>
            <a:r>
              <a:rPr lang="en-US" sz="1050" dirty="0" smtClean="0"/>
              <a:t>().to("file:///C:/</a:t>
            </a:r>
            <a:r>
              <a:rPr lang="en-US" sz="1050" u="sng" dirty="0" smtClean="0"/>
              <a:t>Ashu%20Folder/Actions_Examples/Lisrbox/list-box.html");</a:t>
            </a:r>
          </a:p>
          <a:p>
            <a:r>
              <a:rPr lang="en-US" sz="1050" dirty="0" smtClean="0"/>
              <a:t>    </a:t>
            </a:r>
            <a:r>
              <a:rPr lang="en-US" sz="1050" dirty="0" err="1" smtClean="0"/>
              <a:t>Thread.sleep</a:t>
            </a:r>
            <a:r>
              <a:rPr lang="en-US" sz="1050" dirty="0" smtClean="0"/>
              <a:t>(5000);</a:t>
            </a:r>
          </a:p>
          <a:p>
            <a:r>
              <a:rPr lang="en-US" sz="1050" dirty="0" smtClean="0"/>
              <a:t>    </a:t>
            </a:r>
            <a:r>
              <a:rPr lang="en-US" sz="1050" dirty="0" err="1" smtClean="0"/>
              <a:t>WebElement</a:t>
            </a:r>
            <a:r>
              <a:rPr lang="en-US" sz="1050" dirty="0" smtClean="0"/>
              <a:t> va2=</a:t>
            </a:r>
            <a:r>
              <a:rPr lang="en-US" sz="1050" dirty="0" err="1" smtClean="0"/>
              <a:t>driver.findElement</a:t>
            </a:r>
            <a:r>
              <a:rPr lang="en-US" sz="1050" dirty="0" smtClean="0"/>
              <a:t>(</a:t>
            </a:r>
            <a:r>
              <a:rPr lang="en-US" sz="1050" dirty="0" err="1" smtClean="0"/>
              <a:t>By.xpath</a:t>
            </a:r>
            <a:r>
              <a:rPr lang="en-US" sz="1050" dirty="0" smtClean="0"/>
              <a:t>(".//*[@id='continents']"));</a:t>
            </a:r>
          </a:p>
          <a:p>
            <a:r>
              <a:rPr lang="en-US" sz="1050" dirty="0" smtClean="0"/>
              <a:t>((</a:t>
            </a:r>
            <a:r>
              <a:rPr lang="en-US" sz="1050" dirty="0" err="1" smtClean="0"/>
              <a:t>JavascriptExecutor</a:t>
            </a:r>
            <a:r>
              <a:rPr lang="en-US" sz="1050" dirty="0" smtClean="0"/>
              <a:t>) driver).</a:t>
            </a:r>
            <a:r>
              <a:rPr lang="en-US" sz="1050" dirty="0" err="1" smtClean="0"/>
              <a:t>executeScript</a:t>
            </a:r>
            <a:r>
              <a:rPr lang="en-US" sz="1050" dirty="0" smtClean="0"/>
              <a:t>("arguments[0].</a:t>
            </a:r>
            <a:r>
              <a:rPr lang="en-US" sz="1050" dirty="0" err="1" smtClean="0"/>
              <a:t>scrollIntoView</a:t>
            </a:r>
            <a:r>
              <a:rPr lang="en-US" sz="1050" dirty="0" smtClean="0"/>
              <a:t>();", va2);</a:t>
            </a:r>
          </a:p>
          <a:p>
            <a:r>
              <a:rPr lang="en-US" sz="1050" dirty="0" smtClean="0"/>
              <a:t>    Select s1=new Select(va2);</a:t>
            </a:r>
          </a:p>
          <a:p>
            <a:r>
              <a:rPr lang="en-US" sz="1050" dirty="0" smtClean="0"/>
              <a:t>    //List&lt;</a:t>
            </a:r>
            <a:r>
              <a:rPr lang="en-US" sz="1050" dirty="0" err="1" smtClean="0"/>
              <a:t>WebElement</a:t>
            </a:r>
            <a:r>
              <a:rPr lang="en-US" sz="1050" dirty="0" smtClean="0"/>
              <a:t>&gt; allvals1=s1.getOptions();</a:t>
            </a:r>
          </a:p>
          <a:p>
            <a:r>
              <a:rPr lang="en-US" sz="1050" dirty="0" smtClean="0"/>
              <a:t>   </a:t>
            </a:r>
          </a:p>
          <a:p>
            <a:r>
              <a:rPr lang="en-US" sz="1050" dirty="0" smtClean="0"/>
              <a:t>    for(</a:t>
            </a:r>
            <a:r>
              <a:rPr lang="en-US" sz="1050" u="sng" dirty="0" err="1" smtClean="0"/>
              <a:t>int</a:t>
            </a:r>
            <a:r>
              <a:rPr lang="en-US" sz="1050" u="sng" dirty="0" smtClean="0"/>
              <a:t> </a:t>
            </a:r>
            <a:r>
              <a:rPr lang="en-US" sz="1050" u="sng" dirty="0" err="1" smtClean="0"/>
              <a:t>i</a:t>
            </a:r>
            <a:r>
              <a:rPr lang="en-US" sz="1050" u="sng" dirty="0" smtClean="0"/>
              <a:t>=0;i&lt;allvals1.size();</a:t>
            </a:r>
            <a:r>
              <a:rPr lang="en-US" sz="1050" u="sng" dirty="0" err="1" smtClean="0"/>
              <a:t>i</a:t>
            </a:r>
            <a:r>
              <a:rPr lang="en-US" sz="1050" u="sng" dirty="0" smtClean="0"/>
              <a:t>++)</a:t>
            </a:r>
          </a:p>
          <a:p>
            <a:r>
              <a:rPr lang="en-US" sz="1050" dirty="0" smtClean="0"/>
              <a:t>    {</a:t>
            </a:r>
          </a:p>
          <a:p>
            <a:r>
              <a:rPr lang="en-US" sz="1050" dirty="0" smtClean="0"/>
              <a:t>     </a:t>
            </a:r>
            <a:r>
              <a:rPr lang="en-US" sz="1050" dirty="0" err="1" smtClean="0"/>
              <a:t>Thread.sleep</a:t>
            </a:r>
            <a:r>
              <a:rPr lang="en-US" sz="1050" dirty="0" smtClean="0"/>
              <a:t>(1000);</a:t>
            </a:r>
          </a:p>
          <a:p>
            <a:r>
              <a:rPr lang="en-US" sz="1050" dirty="0" smtClean="0"/>
              <a:t>     </a:t>
            </a:r>
            <a:r>
              <a:rPr lang="en-US" sz="1050" dirty="0" err="1" smtClean="0"/>
              <a:t>System.out.println</a:t>
            </a:r>
            <a:r>
              <a:rPr lang="en-US" sz="1050" dirty="0" smtClean="0"/>
              <a:t>("</a:t>
            </a:r>
            <a:r>
              <a:rPr lang="en-US" sz="1050" dirty="0" err="1" smtClean="0"/>
              <a:t>CheckBox</a:t>
            </a:r>
            <a:r>
              <a:rPr lang="en-US" sz="1050" dirty="0" smtClean="0"/>
              <a:t>:"+ allvals1.get(</a:t>
            </a:r>
            <a:r>
              <a:rPr lang="en-US" sz="1050" dirty="0" err="1" smtClean="0"/>
              <a:t>i</a:t>
            </a:r>
            <a:r>
              <a:rPr lang="en-US" sz="1050" dirty="0" smtClean="0"/>
              <a:t>).</a:t>
            </a:r>
            <a:r>
              <a:rPr lang="en-US" sz="1050" dirty="0" err="1" smtClean="0"/>
              <a:t>getAttribute</a:t>
            </a:r>
            <a:r>
              <a:rPr lang="en-US" sz="1050" dirty="0" smtClean="0"/>
              <a:t>("value"));</a:t>
            </a:r>
          </a:p>
          <a:p>
            <a:r>
              <a:rPr lang="en-US" sz="1050" dirty="0" smtClean="0"/>
              <a:t>     s1.selectByIndex(</a:t>
            </a:r>
            <a:r>
              <a:rPr lang="en-US" sz="1050" dirty="0" err="1" smtClean="0"/>
              <a:t>i</a:t>
            </a:r>
            <a:r>
              <a:rPr lang="en-US" sz="1050" dirty="0" smtClean="0"/>
              <a:t>); //select one by one</a:t>
            </a:r>
          </a:p>
          <a:p>
            <a:r>
              <a:rPr lang="en-US" sz="1050" dirty="0" smtClean="0"/>
              <a:t>    }</a:t>
            </a:r>
          </a:p>
          <a:p>
            <a:r>
              <a:rPr lang="en-US" sz="1050" dirty="0" smtClean="0"/>
              <a:t>    s1.selectByIndex(0);</a:t>
            </a:r>
          </a:p>
          <a:p>
            <a:r>
              <a:rPr lang="en-US" sz="1050" dirty="0" smtClean="0"/>
              <a:t>    //s1.selectByValue("Africa");   </a:t>
            </a:r>
          </a:p>
          <a:p>
            <a:r>
              <a:rPr lang="en-US" sz="1050" dirty="0" smtClean="0"/>
              <a:t>    s1.selectByVisibleText("</a:t>
            </a:r>
            <a:r>
              <a:rPr lang="en-US" sz="1050" u="sng" dirty="0" err="1" smtClean="0"/>
              <a:t>Antartica</a:t>
            </a:r>
            <a:r>
              <a:rPr lang="en-US" sz="1050" u="sng" dirty="0" smtClean="0"/>
              <a:t>");</a:t>
            </a:r>
            <a:r>
              <a:rPr lang="en-US" sz="1050" dirty="0" smtClean="0"/>
              <a:t>  </a:t>
            </a:r>
          </a:p>
        </p:txBody>
      </p:sp>
      <p:sp>
        <p:nvSpPr>
          <p:cNvPr id="7" name="Rectangle 6"/>
          <p:cNvSpPr/>
          <p:nvPr/>
        </p:nvSpPr>
        <p:spPr>
          <a:xfrm>
            <a:off x="228600" y="3581400"/>
            <a:ext cx="8001000" cy="2562240"/>
          </a:xfrm>
          <a:prstGeom prst="rect">
            <a:avLst/>
          </a:prstGeom>
        </p:spPr>
        <p:txBody>
          <a:bodyPr wrap="square">
            <a:spAutoFit/>
          </a:bodyPr>
          <a:lstStyle/>
          <a:p>
            <a:r>
              <a:rPr lang="en-US" sz="1050" b="1" u="sng" dirty="0" smtClean="0"/>
              <a:t>8-Tooltips Verifications-13 ----------------------------</a:t>
            </a:r>
          </a:p>
          <a:p>
            <a:r>
              <a:rPr lang="en-US" sz="1000" dirty="0" err="1" smtClean="0"/>
              <a:t>driver.get</a:t>
            </a:r>
            <a:r>
              <a:rPr lang="en-US" sz="1000" dirty="0" smtClean="0"/>
              <a:t>(</a:t>
            </a:r>
            <a:r>
              <a:rPr lang="en-US" sz="1000" dirty="0" err="1" smtClean="0"/>
              <a:t>Url_puch</a:t>
            </a:r>
            <a:r>
              <a:rPr lang="en-US" sz="1000" dirty="0" smtClean="0"/>
              <a:t>);</a:t>
            </a:r>
          </a:p>
          <a:p>
            <a:r>
              <a:rPr lang="en-US" sz="1000" dirty="0" err="1" smtClean="0"/>
              <a:t>WebElement</a:t>
            </a:r>
            <a:r>
              <a:rPr lang="en-US" sz="1000" dirty="0" smtClean="0"/>
              <a:t> Admissions = </a:t>
            </a:r>
            <a:r>
              <a:rPr lang="en-US" sz="1000" dirty="0" err="1" smtClean="0"/>
              <a:t>driver.findElement</a:t>
            </a:r>
            <a:r>
              <a:rPr lang="en-US" sz="1000" dirty="0" smtClean="0"/>
              <a:t>(</a:t>
            </a:r>
            <a:r>
              <a:rPr lang="en-US" sz="1000" dirty="0" err="1" smtClean="0"/>
              <a:t>By.xpath</a:t>
            </a:r>
            <a:r>
              <a:rPr lang="en-US" sz="1000" dirty="0" smtClean="0"/>
              <a:t>("//a[text()='Admissions']"));</a:t>
            </a:r>
          </a:p>
          <a:p>
            <a:r>
              <a:rPr lang="en-US" sz="1000" dirty="0" smtClean="0"/>
              <a:t>String attribute ="</a:t>
            </a:r>
            <a:r>
              <a:rPr lang="en-US" sz="1000" u="sng" dirty="0" err="1" smtClean="0"/>
              <a:t>href</a:t>
            </a:r>
            <a:r>
              <a:rPr lang="en-US" sz="1000" u="sng" dirty="0" smtClean="0"/>
              <a:t>";</a:t>
            </a:r>
          </a:p>
          <a:p>
            <a:r>
              <a:rPr lang="en-US" sz="1000" dirty="0" smtClean="0"/>
              <a:t>    String </a:t>
            </a:r>
            <a:r>
              <a:rPr lang="en-US" sz="1000" u="sng" dirty="0" err="1" smtClean="0"/>
              <a:t>Actualattribute</a:t>
            </a:r>
            <a:r>
              <a:rPr lang="en-US" sz="1000" u="sng" dirty="0" smtClean="0"/>
              <a:t> = </a:t>
            </a:r>
            <a:r>
              <a:rPr lang="en-US" sz="1000" u="sng" dirty="0" err="1" smtClean="0"/>
              <a:t>Admissions.getAttribute</a:t>
            </a:r>
            <a:r>
              <a:rPr lang="en-US" sz="1000" u="sng" dirty="0" smtClean="0"/>
              <a:t>(attribute);</a:t>
            </a:r>
          </a:p>
          <a:p>
            <a:r>
              <a:rPr lang="en-US" sz="1000" dirty="0" smtClean="0"/>
              <a:t>    </a:t>
            </a:r>
            <a:r>
              <a:rPr lang="en-US" sz="1000" dirty="0" err="1" smtClean="0"/>
              <a:t>System.out.println</a:t>
            </a:r>
            <a:r>
              <a:rPr lang="en-US" sz="1000" dirty="0" smtClean="0"/>
              <a:t>("Actual Attribute value:"+ </a:t>
            </a:r>
            <a:r>
              <a:rPr lang="en-US" sz="1000" u="sng" dirty="0" err="1" smtClean="0"/>
              <a:t>Actualattribute</a:t>
            </a:r>
            <a:r>
              <a:rPr lang="en-US" sz="1000" u="sng" dirty="0" smtClean="0"/>
              <a:t>);</a:t>
            </a:r>
          </a:p>
          <a:p>
            <a:r>
              <a:rPr lang="en-US" sz="1000" dirty="0" smtClean="0"/>
              <a:t>    String </a:t>
            </a:r>
            <a:r>
              <a:rPr lang="en-US" sz="1000" dirty="0" err="1" smtClean="0"/>
              <a:t>ExpectedAttribute</a:t>
            </a:r>
            <a:r>
              <a:rPr lang="en-US" sz="1000" dirty="0" smtClean="0"/>
              <a:t>="http://admissions.puchd.ac.in/";</a:t>
            </a:r>
          </a:p>
          <a:p>
            <a:r>
              <a:rPr lang="en-US" sz="1000" dirty="0" smtClean="0"/>
              <a:t>    </a:t>
            </a:r>
            <a:r>
              <a:rPr lang="en-US" sz="1000" dirty="0" err="1" smtClean="0"/>
              <a:t>System.out.println</a:t>
            </a:r>
            <a:r>
              <a:rPr lang="en-US" sz="1000" dirty="0" smtClean="0"/>
              <a:t>("</a:t>
            </a:r>
            <a:r>
              <a:rPr lang="en-US" sz="1000" u="sng" dirty="0" err="1" smtClean="0"/>
              <a:t>Expecpted</a:t>
            </a:r>
            <a:r>
              <a:rPr lang="en-US" sz="1000" u="sng" dirty="0" smtClean="0"/>
              <a:t> Attribute value:"+ </a:t>
            </a:r>
            <a:r>
              <a:rPr lang="en-US" sz="1000" u="sng" dirty="0" err="1" smtClean="0"/>
              <a:t>ExpectedAttribute</a:t>
            </a:r>
            <a:r>
              <a:rPr lang="en-US" sz="1000" u="sng" dirty="0" smtClean="0"/>
              <a:t>);</a:t>
            </a:r>
          </a:p>
          <a:p>
            <a:r>
              <a:rPr lang="en-US" sz="1000" dirty="0" smtClean="0"/>
              <a:t>    </a:t>
            </a:r>
          </a:p>
          <a:p>
            <a:r>
              <a:rPr lang="en-US" sz="1000" dirty="0" smtClean="0"/>
              <a:t>    if(</a:t>
            </a:r>
            <a:r>
              <a:rPr lang="en-US" sz="1000" dirty="0" err="1" smtClean="0"/>
              <a:t>Actualattribute.equals</a:t>
            </a:r>
            <a:r>
              <a:rPr lang="en-US" sz="1000" dirty="0" smtClean="0"/>
              <a:t>(</a:t>
            </a:r>
            <a:r>
              <a:rPr lang="en-US" sz="1000" dirty="0" err="1" smtClean="0"/>
              <a:t>ExpectedAttribute</a:t>
            </a:r>
            <a:r>
              <a:rPr lang="en-US" sz="1000" dirty="0" smtClean="0"/>
              <a:t>))</a:t>
            </a:r>
          </a:p>
          <a:p>
            <a:r>
              <a:rPr lang="en-US" sz="1000" dirty="0" smtClean="0"/>
              <a:t>    {</a:t>
            </a:r>
          </a:p>
          <a:p>
            <a:r>
              <a:rPr lang="en-US" sz="1000" dirty="0" smtClean="0"/>
              <a:t>    </a:t>
            </a:r>
            <a:r>
              <a:rPr lang="en-US" sz="1000" dirty="0" err="1" smtClean="0"/>
              <a:t>System.out.println</a:t>
            </a:r>
            <a:r>
              <a:rPr lang="en-US" sz="1000" dirty="0" smtClean="0"/>
              <a:t>("Test Case is passed");</a:t>
            </a:r>
          </a:p>
          <a:p>
            <a:r>
              <a:rPr lang="en-US" sz="1000" dirty="0" smtClean="0"/>
              <a:t>    </a:t>
            </a:r>
          </a:p>
          <a:p>
            <a:r>
              <a:rPr lang="en-US" sz="1000" dirty="0" smtClean="0"/>
              <a:t>    }</a:t>
            </a:r>
          </a:p>
          <a:p>
            <a:r>
              <a:rPr lang="en-US" sz="1000" dirty="0" smtClean="0"/>
              <a:t>    else</a:t>
            </a:r>
          </a:p>
          <a:p>
            <a:r>
              <a:rPr lang="en-US" sz="1000" dirty="0" err="1" smtClean="0"/>
              <a:t>System.out.println</a:t>
            </a:r>
            <a:r>
              <a:rPr lang="en-US" sz="1000" dirty="0" smtClean="0"/>
              <a:t>("Test Case is failed"); </a:t>
            </a:r>
            <a:endParaRPr lang="en-US" sz="10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8.3.1.Adanced Elements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9" name="Rectangle 8"/>
          <p:cNvSpPr/>
          <p:nvPr/>
        </p:nvSpPr>
        <p:spPr>
          <a:xfrm>
            <a:off x="152400" y="533401"/>
            <a:ext cx="8077200" cy="4108817"/>
          </a:xfrm>
          <a:prstGeom prst="rect">
            <a:avLst/>
          </a:prstGeom>
        </p:spPr>
        <p:txBody>
          <a:bodyPr wrap="square">
            <a:spAutoFit/>
          </a:bodyPr>
          <a:lstStyle/>
          <a:p>
            <a:r>
              <a:rPr lang="en-US" sz="1100" b="1" u="sng" dirty="0" smtClean="0"/>
              <a:t>9-Auto suggest</a:t>
            </a:r>
          </a:p>
          <a:p>
            <a:r>
              <a:rPr lang="en-US" sz="1000" dirty="0" err="1" smtClean="0"/>
              <a:t>driver.get</a:t>
            </a:r>
            <a:r>
              <a:rPr lang="en-US" sz="1000" dirty="0" smtClean="0"/>
              <a:t>("http://google.com");</a:t>
            </a:r>
          </a:p>
          <a:p>
            <a:r>
              <a:rPr lang="en-US" sz="1000" dirty="0" err="1" smtClean="0"/>
              <a:t>WebElement</a:t>
            </a:r>
            <a:r>
              <a:rPr lang="en-US" sz="1000" dirty="0" smtClean="0"/>
              <a:t> </a:t>
            </a:r>
            <a:r>
              <a:rPr lang="en-US" sz="1000" dirty="0" err="1" smtClean="0"/>
              <a:t>textBoxElement</a:t>
            </a:r>
            <a:r>
              <a:rPr lang="en-US" sz="1000" dirty="0" smtClean="0"/>
              <a:t> = </a:t>
            </a:r>
            <a:r>
              <a:rPr lang="en-US" sz="1000" dirty="0" err="1" smtClean="0"/>
              <a:t>driver.findElement</a:t>
            </a:r>
            <a:r>
              <a:rPr lang="en-US" sz="1000" dirty="0" smtClean="0"/>
              <a:t>(By.id("</a:t>
            </a:r>
            <a:r>
              <a:rPr lang="en-US" sz="1000" u="sng" dirty="0" err="1" smtClean="0"/>
              <a:t>lst-ib</a:t>
            </a:r>
            <a:r>
              <a:rPr lang="en-US" sz="1000" u="sng" dirty="0" smtClean="0"/>
              <a:t>"));</a:t>
            </a:r>
          </a:p>
          <a:p>
            <a:r>
              <a:rPr lang="en-US" sz="1000" dirty="0" err="1" smtClean="0"/>
              <a:t>textBoxElement.sendKeys</a:t>
            </a:r>
            <a:r>
              <a:rPr lang="en-US" sz="1000" dirty="0" smtClean="0"/>
              <a:t>("war");</a:t>
            </a:r>
          </a:p>
          <a:p>
            <a:r>
              <a:rPr lang="en-US" sz="1000" dirty="0" err="1" smtClean="0"/>
              <a:t>WebElement</a:t>
            </a:r>
            <a:r>
              <a:rPr lang="en-US" sz="1000" dirty="0" smtClean="0"/>
              <a:t> </a:t>
            </a:r>
            <a:r>
              <a:rPr lang="en-US" sz="1000" u="sng" dirty="0" err="1" smtClean="0"/>
              <a:t>wholist</a:t>
            </a:r>
            <a:r>
              <a:rPr lang="en-US" sz="1000" u="sng" dirty="0" smtClean="0"/>
              <a:t> = </a:t>
            </a:r>
            <a:r>
              <a:rPr lang="en-US" sz="1000" u="sng" dirty="0" err="1" smtClean="0"/>
              <a:t>driver.findElement</a:t>
            </a:r>
            <a:r>
              <a:rPr lang="en-US" sz="1000" u="sng" dirty="0" smtClean="0"/>
              <a:t>(</a:t>
            </a:r>
            <a:r>
              <a:rPr lang="en-US" sz="1000" u="sng" dirty="0" err="1" smtClean="0"/>
              <a:t>By.xpath</a:t>
            </a:r>
            <a:r>
              <a:rPr lang="en-US" sz="1000" u="sng" dirty="0" smtClean="0"/>
              <a:t>("//</a:t>
            </a:r>
            <a:r>
              <a:rPr lang="en-US" sz="1000" u="sng" dirty="0" err="1" smtClean="0"/>
              <a:t>ul</a:t>
            </a:r>
            <a:r>
              <a:rPr lang="en-US" sz="1000" u="sng" dirty="0" smtClean="0"/>
              <a:t>[@role='</a:t>
            </a:r>
            <a:r>
              <a:rPr lang="en-US" sz="1000" u="sng" dirty="0" err="1" smtClean="0"/>
              <a:t>listbox</a:t>
            </a:r>
            <a:r>
              <a:rPr lang="en-US" sz="1000" u="sng" dirty="0" smtClean="0"/>
              <a:t>']"));</a:t>
            </a:r>
          </a:p>
          <a:p>
            <a:r>
              <a:rPr lang="en-US" sz="1000" u="sng" dirty="0" err="1" smtClean="0"/>
              <a:t>int</a:t>
            </a:r>
            <a:r>
              <a:rPr lang="en-US" sz="1000" u="sng" dirty="0" smtClean="0"/>
              <a:t> </a:t>
            </a:r>
            <a:r>
              <a:rPr lang="en-US" sz="1000" u="sng" dirty="0" err="1" smtClean="0"/>
              <a:t>indexToSelect</a:t>
            </a:r>
            <a:r>
              <a:rPr lang="en-US" sz="1000" u="sng" dirty="0" smtClean="0"/>
              <a:t> =2;</a:t>
            </a:r>
          </a:p>
          <a:p>
            <a:r>
              <a:rPr lang="en-US" sz="1000" dirty="0" smtClean="0"/>
              <a:t>try </a:t>
            </a:r>
          </a:p>
          <a:p>
            <a:r>
              <a:rPr lang="en-US" sz="1000" dirty="0" smtClean="0"/>
              <a:t>{</a:t>
            </a:r>
          </a:p>
          <a:p>
            <a:endParaRPr lang="en-US" sz="1000" dirty="0" smtClean="0"/>
          </a:p>
          <a:p>
            <a:r>
              <a:rPr lang="en-US" sz="1000" dirty="0" err="1" smtClean="0"/>
              <a:t>wait.until</a:t>
            </a:r>
            <a:r>
              <a:rPr lang="en-US" sz="1000" dirty="0" smtClean="0"/>
              <a:t>(</a:t>
            </a:r>
            <a:r>
              <a:rPr lang="en-US" sz="1000" dirty="0" err="1" smtClean="0"/>
              <a:t>ExpectedConditions.visibilityOf</a:t>
            </a:r>
            <a:r>
              <a:rPr lang="en-US" sz="1000" dirty="0" smtClean="0"/>
              <a:t>(</a:t>
            </a:r>
            <a:r>
              <a:rPr lang="en-US" sz="1000" u="sng" dirty="0" err="1" smtClean="0"/>
              <a:t>wholist</a:t>
            </a:r>
            <a:r>
              <a:rPr lang="en-US" sz="1000" u="sng" dirty="0" smtClean="0"/>
              <a:t>));</a:t>
            </a:r>
          </a:p>
          <a:p>
            <a:r>
              <a:rPr lang="en-US" sz="1000" dirty="0" smtClean="0"/>
              <a:t>List&lt;</a:t>
            </a:r>
            <a:r>
              <a:rPr lang="en-US" sz="1000" dirty="0" err="1" smtClean="0"/>
              <a:t>WebElement</a:t>
            </a:r>
            <a:r>
              <a:rPr lang="en-US" sz="1000" dirty="0" smtClean="0"/>
              <a:t>&gt; </a:t>
            </a:r>
            <a:r>
              <a:rPr lang="en-US" sz="1000" dirty="0" err="1" smtClean="0"/>
              <a:t>optionsToSelect</a:t>
            </a:r>
            <a:r>
              <a:rPr lang="en-US" sz="1000" dirty="0" smtClean="0"/>
              <a:t> = </a:t>
            </a:r>
            <a:r>
              <a:rPr lang="en-US" sz="1000" dirty="0" err="1" smtClean="0"/>
              <a:t>wholist.findElements</a:t>
            </a:r>
            <a:r>
              <a:rPr lang="en-US" sz="1000" dirty="0" smtClean="0"/>
              <a:t>(</a:t>
            </a:r>
            <a:r>
              <a:rPr lang="en-US" sz="1000" dirty="0" err="1" smtClean="0"/>
              <a:t>By.tagName</a:t>
            </a:r>
            <a:r>
              <a:rPr lang="en-US" sz="1000" dirty="0" smtClean="0"/>
              <a:t>("</a:t>
            </a:r>
            <a:r>
              <a:rPr lang="en-US" sz="1000" u="sng" dirty="0" err="1" smtClean="0"/>
              <a:t>li</a:t>
            </a:r>
            <a:r>
              <a:rPr lang="en-US" sz="1000" u="sng" dirty="0" smtClean="0"/>
              <a:t>"));</a:t>
            </a:r>
          </a:p>
          <a:p>
            <a:r>
              <a:rPr lang="en-US" sz="1000" dirty="0" smtClean="0"/>
              <a:t>if(</a:t>
            </a:r>
            <a:r>
              <a:rPr lang="en-US" sz="1000" dirty="0" err="1" smtClean="0"/>
              <a:t>indexToSelect</a:t>
            </a:r>
            <a:r>
              <a:rPr lang="en-US" sz="1000" dirty="0" smtClean="0"/>
              <a:t>&lt;=</a:t>
            </a:r>
            <a:r>
              <a:rPr lang="en-US" sz="1000" dirty="0" err="1" smtClean="0"/>
              <a:t>optionsToSelect.size</a:t>
            </a:r>
            <a:r>
              <a:rPr lang="en-US" sz="1000" dirty="0" smtClean="0"/>
              <a:t>()) </a:t>
            </a:r>
          </a:p>
          <a:p>
            <a:r>
              <a:rPr lang="en-US" sz="1000" dirty="0" smtClean="0"/>
              <a:t>    {</a:t>
            </a:r>
          </a:p>
          <a:p>
            <a:r>
              <a:rPr lang="en-US" sz="1000" dirty="0" smtClean="0"/>
              <a:t>       </a:t>
            </a:r>
            <a:r>
              <a:rPr lang="en-US" sz="1000" dirty="0" err="1" smtClean="0"/>
              <a:t>System.out.println</a:t>
            </a:r>
            <a:r>
              <a:rPr lang="en-US" sz="1000" dirty="0" smtClean="0"/>
              <a:t>("Trying to select based on index: "+</a:t>
            </a:r>
            <a:r>
              <a:rPr lang="en-US" sz="1000" dirty="0" err="1" smtClean="0"/>
              <a:t>indexToSelect</a:t>
            </a:r>
            <a:r>
              <a:rPr lang="en-US" sz="1000" dirty="0" smtClean="0"/>
              <a:t>);</a:t>
            </a:r>
          </a:p>
          <a:p>
            <a:r>
              <a:rPr lang="en-US" sz="1000" dirty="0" smtClean="0"/>
              <a:t>          </a:t>
            </a:r>
            <a:r>
              <a:rPr lang="en-US" sz="1000" dirty="0" err="1" smtClean="0"/>
              <a:t>optionsToSelect.get</a:t>
            </a:r>
            <a:r>
              <a:rPr lang="en-US" sz="1000" dirty="0" smtClean="0"/>
              <a:t>(</a:t>
            </a:r>
            <a:r>
              <a:rPr lang="en-US" sz="1000" dirty="0" err="1" smtClean="0"/>
              <a:t>indexToSelect</a:t>
            </a:r>
            <a:r>
              <a:rPr lang="en-US" sz="1000" dirty="0" smtClean="0"/>
              <a:t>).click();</a:t>
            </a:r>
          </a:p>
          <a:p>
            <a:r>
              <a:rPr lang="en-US" sz="1000" dirty="0" smtClean="0"/>
              <a:t>          </a:t>
            </a:r>
            <a:r>
              <a:rPr lang="en-US" sz="1000" dirty="0" err="1" smtClean="0"/>
              <a:t>Thread.sleep</a:t>
            </a:r>
            <a:r>
              <a:rPr lang="en-US" sz="1000" dirty="0" smtClean="0"/>
              <a:t>(3000);</a:t>
            </a:r>
          </a:p>
          <a:p>
            <a:r>
              <a:rPr lang="en-US" sz="1000" dirty="0" smtClean="0"/>
              <a:t>    }</a:t>
            </a:r>
          </a:p>
          <a:p>
            <a:r>
              <a:rPr lang="en-US" sz="1000" dirty="0" smtClean="0"/>
              <a:t>} </a:t>
            </a:r>
          </a:p>
          <a:p>
            <a:r>
              <a:rPr lang="en-US" sz="1000" dirty="0" smtClean="0"/>
              <a:t>catch (</a:t>
            </a:r>
            <a:r>
              <a:rPr lang="en-US" sz="1000" dirty="0" err="1" smtClean="0"/>
              <a:t>NoSuchElementException</a:t>
            </a:r>
            <a:r>
              <a:rPr lang="en-US" sz="1000" dirty="0" smtClean="0"/>
              <a:t> e) </a:t>
            </a:r>
          </a:p>
          <a:p>
            <a:r>
              <a:rPr lang="en-US" sz="1000" dirty="0" smtClean="0"/>
              <a:t>{</a:t>
            </a:r>
          </a:p>
          <a:p>
            <a:r>
              <a:rPr lang="en-US" sz="1000" dirty="0" err="1" smtClean="0"/>
              <a:t>System.out.println</a:t>
            </a:r>
            <a:r>
              <a:rPr lang="en-US" sz="1000" dirty="0" smtClean="0"/>
              <a:t>(</a:t>
            </a:r>
            <a:r>
              <a:rPr lang="en-US" sz="1000" dirty="0" err="1" smtClean="0"/>
              <a:t>e.getStackTrace</a:t>
            </a:r>
            <a:r>
              <a:rPr lang="en-US" sz="1000" dirty="0" smtClean="0"/>
              <a:t>());</a:t>
            </a:r>
          </a:p>
          <a:p>
            <a:r>
              <a:rPr lang="en-US" sz="1000" dirty="0" smtClean="0"/>
              <a:t>}</a:t>
            </a:r>
          </a:p>
          <a:p>
            <a:r>
              <a:rPr lang="en-US" sz="1000" dirty="0" smtClean="0"/>
              <a:t>catch (Exception e) </a:t>
            </a:r>
          </a:p>
          <a:p>
            <a:r>
              <a:rPr lang="en-US" sz="1000" dirty="0" smtClean="0"/>
              <a:t>{</a:t>
            </a:r>
          </a:p>
          <a:p>
            <a:r>
              <a:rPr lang="en-US" sz="1000" dirty="0" err="1" smtClean="0"/>
              <a:t>System.out.println</a:t>
            </a:r>
            <a:r>
              <a:rPr lang="en-US" sz="1000" dirty="0" smtClean="0"/>
              <a:t>(</a:t>
            </a:r>
            <a:r>
              <a:rPr lang="en-US" sz="1000" dirty="0" err="1" smtClean="0"/>
              <a:t>e.getStackTrace</a:t>
            </a:r>
            <a:r>
              <a:rPr lang="en-US" sz="1000" dirty="0" smtClean="0"/>
              <a:t>());</a:t>
            </a:r>
          </a:p>
          <a:p>
            <a:r>
              <a:rPr lang="en-US" sz="1000" dirty="0" smtClean="0"/>
              <a:t>}</a:t>
            </a:r>
            <a:endParaRPr lang="en-US" sz="1100" b="1" u="sng" dirty="0" smtClean="0"/>
          </a:p>
        </p:txBody>
      </p:sp>
      <p:sp>
        <p:nvSpPr>
          <p:cNvPr id="6" name="Rectangle 5"/>
          <p:cNvSpPr/>
          <p:nvPr/>
        </p:nvSpPr>
        <p:spPr>
          <a:xfrm>
            <a:off x="152400" y="4724400"/>
            <a:ext cx="7543800" cy="1492716"/>
          </a:xfrm>
          <a:prstGeom prst="rect">
            <a:avLst/>
          </a:prstGeom>
        </p:spPr>
        <p:txBody>
          <a:bodyPr wrap="square">
            <a:spAutoFit/>
          </a:bodyPr>
          <a:lstStyle/>
          <a:p>
            <a:r>
              <a:rPr lang="en-US" sz="1100" b="1" u="sng" dirty="0" smtClean="0"/>
              <a:t>10-count number of link on the page -15 </a:t>
            </a:r>
          </a:p>
          <a:p>
            <a:r>
              <a:rPr lang="en-US" sz="1000" dirty="0" err="1" smtClean="0"/>
              <a:t>driver.get</a:t>
            </a:r>
            <a:r>
              <a:rPr lang="en-US" sz="1000" dirty="0" smtClean="0"/>
              <a:t>(</a:t>
            </a:r>
            <a:r>
              <a:rPr lang="en-US" sz="1000" dirty="0" err="1" smtClean="0"/>
              <a:t>Url_puch</a:t>
            </a:r>
            <a:r>
              <a:rPr lang="en-US" sz="1000" dirty="0" smtClean="0"/>
              <a:t>);</a:t>
            </a:r>
          </a:p>
          <a:p>
            <a:r>
              <a:rPr lang="en-US" sz="1000" dirty="0" smtClean="0"/>
              <a:t>List&lt;</a:t>
            </a:r>
            <a:r>
              <a:rPr lang="en-US" sz="1000" dirty="0" err="1" smtClean="0"/>
              <a:t>WebElement</a:t>
            </a:r>
            <a:r>
              <a:rPr lang="en-US" sz="1000" dirty="0" smtClean="0"/>
              <a:t>&gt; </a:t>
            </a:r>
            <a:r>
              <a:rPr lang="en-US" sz="1000" dirty="0" err="1" smtClean="0"/>
              <a:t>allLinkElements</a:t>
            </a:r>
            <a:r>
              <a:rPr lang="en-US" sz="1000" dirty="0" smtClean="0"/>
              <a:t> = </a:t>
            </a:r>
            <a:r>
              <a:rPr lang="en-US" sz="1000" dirty="0" err="1" smtClean="0"/>
              <a:t>driver.findElements</a:t>
            </a:r>
            <a:r>
              <a:rPr lang="en-US" sz="1000" dirty="0" smtClean="0"/>
              <a:t>(</a:t>
            </a:r>
            <a:r>
              <a:rPr lang="en-US" sz="1000" dirty="0" err="1" smtClean="0"/>
              <a:t>By.</a:t>
            </a:r>
            <a:r>
              <a:rPr lang="en-US" sz="1000" i="1" dirty="0" err="1" smtClean="0"/>
              <a:t>xpath</a:t>
            </a:r>
            <a:r>
              <a:rPr lang="en-US" sz="1000" i="1" dirty="0" smtClean="0"/>
              <a:t>("//a"));</a:t>
            </a:r>
          </a:p>
          <a:p>
            <a:r>
              <a:rPr lang="en-US" sz="1000" b="1" dirty="0" err="1" smtClean="0"/>
              <a:t>int</a:t>
            </a:r>
            <a:r>
              <a:rPr lang="en-US" sz="1000" b="1" dirty="0" smtClean="0"/>
              <a:t> </a:t>
            </a:r>
            <a:r>
              <a:rPr lang="en-US" sz="1000" b="1" dirty="0" err="1" smtClean="0"/>
              <a:t>linkcount</a:t>
            </a:r>
            <a:r>
              <a:rPr lang="en-US" sz="1000" b="1" dirty="0" smtClean="0"/>
              <a:t> = </a:t>
            </a:r>
            <a:r>
              <a:rPr lang="en-US" sz="1000" b="1" dirty="0" err="1" smtClean="0"/>
              <a:t>allLinkElements.size</a:t>
            </a:r>
            <a:r>
              <a:rPr lang="en-US" sz="1000" b="1" dirty="0" smtClean="0"/>
              <a:t>();</a:t>
            </a:r>
          </a:p>
          <a:p>
            <a:r>
              <a:rPr lang="en-US" sz="1000" dirty="0" err="1" smtClean="0"/>
              <a:t>System.</a:t>
            </a:r>
            <a:r>
              <a:rPr lang="en-US" sz="1000" i="1" dirty="0" err="1" smtClean="0"/>
              <a:t>out.println</a:t>
            </a:r>
            <a:r>
              <a:rPr lang="en-US" sz="1000" i="1" dirty="0" smtClean="0"/>
              <a:t>(</a:t>
            </a:r>
            <a:r>
              <a:rPr lang="en-US" sz="1000" i="1" dirty="0" err="1" smtClean="0"/>
              <a:t>linkcount</a:t>
            </a:r>
            <a:r>
              <a:rPr lang="en-US" sz="1000" i="1" dirty="0" smtClean="0"/>
              <a:t>);</a:t>
            </a:r>
          </a:p>
          <a:p>
            <a:r>
              <a:rPr lang="en-US" sz="1000" b="1" dirty="0" smtClean="0"/>
              <a:t>for (</a:t>
            </a:r>
            <a:r>
              <a:rPr lang="en-US" sz="1000" b="1" dirty="0" err="1" smtClean="0"/>
              <a:t>int</a:t>
            </a:r>
            <a:r>
              <a:rPr lang="en-US" sz="1000" b="1" dirty="0" smtClean="0"/>
              <a:t> </a:t>
            </a:r>
            <a:r>
              <a:rPr lang="en-US" sz="1000" b="1" dirty="0" err="1" smtClean="0"/>
              <a:t>i</a:t>
            </a:r>
            <a:r>
              <a:rPr lang="en-US" sz="1000" b="1" dirty="0" smtClean="0"/>
              <a:t>=0;i&lt;</a:t>
            </a:r>
            <a:r>
              <a:rPr lang="en-US" sz="1000" b="1" dirty="0" err="1" smtClean="0"/>
              <a:t>allLinkElements.size</a:t>
            </a:r>
            <a:r>
              <a:rPr lang="en-US" sz="1000" b="1" dirty="0" smtClean="0"/>
              <a:t>(); </a:t>
            </a:r>
            <a:r>
              <a:rPr lang="en-US" sz="1000" b="1" dirty="0" err="1" smtClean="0"/>
              <a:t>i</a:t>
            </a:r>
            <a:r>
              <a:rPr lang="en-US" sz="1000" b="1" dirty="0" smtClean="0"/>
              <a:t>++)</a:t>
            </a:r>
          </a:p>
          <a:p>
            <a:r>
              <a:rPr lang="en-US" sz="1000" dirty="0" smtClean="0"/>
              <a:t>{</a:t>
            </a:r>
          </a:p>
          <a:p>
            <a:r>
              <a:rPr lang="en-US" sz="1000" dirty="0" err="1" smtClean="0"/>
              <a:t>System.</a:t>
            </a:r>
            <a:r>
              <a:rPr lang="en-US" sz="1000" i="1" dirty="0" err="1" smtClean="0"/>
              <a:t>out.println</a:t>
            </a:r>
            <a:r>
              <a:rPr lang="en-US" sz="1000" i="1" dirty="0" smtClean="0"/>
              <a:t>("The number of link is :" +</a:t>
            </a:r>
            <a:r>
              <a:rPr lang="en-US" sz="1000" i="1" dirty="0" err="1" smtClean="0"/>
              <a:t>i</a:t>
            </a:r>
            <a:r>
              <a:rPr lang="en-US" sz="1000" i="1" dirty="0" smtClean="0"/>
              <a:t> + " = " + </a:t>
            </a:r>
            <a:r>
              <a:rPr lang="en-US" sz="1000" i="1" dirty="0" err="1" smtClean="0"/>
              <a:t>allLinkElements.get</a:t>
            </a:r>
            <a:r>
              <a:rPr lang="en-US" sz="1000" i="1" dirty="0" smtClean="0"/>
              <a:t>(</a:t>
            </a:r>
            <a:r>
              <a:rPr lang="en-US" sz="1000" i="1" dirty="0" err="1" smtClean="0"/>
              <a:t>i</a:t>
            </a:r>
            <a:r>
              <a:rPr lang="en-US" sz="1000" i="1" dirty="0" smtClean="0"/>
              <a:t>).</a:t>
            </a:r>
            <a:r>
              <a:rPr lang="en-US" sz="1000" i="1" dirty="0" err="1" smtClean="0"/>
              <a:t>getText</a:t>
            </a:r>
            <a:r>
              <a:rPr lang="en-US" sz="1000" i="1" dirty="0" smtClean="0"/>
              <a:t>());</a:t>
            </a:r>
          </a:p>
          <a:p>
            <a:r>
              <a:rPr lang="en-US" sz="1000" dirty="0" smtClean="0"/>
              <a:t>}</a:t>
            </a:r>
            <a:endParaRPr lang="en-US" sz="1000" dirty="0"/>
          </a:p>
        </p:txBody>
      </p:sp>
      <p:graphicFrame>
        <p:nvGraphicFramePr>
          <p:cNvPr id="7" name="Object 6"/>
          <p:cNvGraphicFramePr>
            <a:graphicFrameLocks noChangeAspect="1"/>
          </p:cNvGraphicFramePr>
          <p:nvPr/>
        </p:nvGraphicFramePr>
        <p:xfrm>
          <a:off x="6019800" y="5029200"/>
          <a:ext cx="2452687" cy="685800"/>
        </p:xfrm>
        <a:graphic>
          <a:graphicData uri="http://schemas.openxmlformats.org/presentationml/2006/ole">
            <mc:AlternateContent xmlns:mc="http://schemas.openxmlformats.org/markup-compatibility/2006">
              <mc:Choice xmlns:v="urn:schemas-microsoft-com:vml" Requires="v">
                <p:oleObj spid="_x0000_s362503" name="Packager Shell Object" r:id="rId4" imgW="2452320" imgH="685080" progId="Package">
                  <p:embed/>
                </p:oleObj>
              </mc:Choice>
              <mc:Fallback>
                <p:oleObj name="Packager Shell Object" r:id="rId4" imgW="2452320" imgH="685080" progId="Package">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5029200"/>
                        <a:ext cx="245268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27258</TotalTime>
  <Words>9872</Words>
  <Application>Microsoft Office PowerPoint</Application>
  <PresentationFormat>On-screen Show (4:3)</PresentationFormat>
  <Paragraphs>2544</Paragraphs>
  <Slides>100</Slides>
  <Notes>14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12" baseType="lpstr">
      <vt:lpstr>Arial Unicode MS</vt:lpstr>
      <vt:lpstr>Arial</vt:lpstr>
      <vt:lpstr>Calibri</vt:lpstr>
      <vt:lpstr>Cambria</vt:lpstr>
      <vt:lpstr>Consolas</vt:lpstr>
      <vt:lpstr>Constantia</vt:lpstr>
      <vt:lpstr>Monaco</vt:lpstr>
      <vt:lpstr>Open Sans</vt:lpstr>
      <vt:lpstr>Times New Roman</vt:lpstr>
      <vt:lpstr>Wingdings 2</vt:lpstr>
      <vt:lpstr>Flow</vt:lpstr>
      <vt:lpstr>Packager Shell Object</vt:lpstr>
      <vt:lpstr>Software Automation Testing-1</vt:lpstr>
      <vt:lpstr>PowerPoint Presentation</vt:lpstr>
      <vt:lpstr>PowerPoint Presentation</vt:lpstr>
      <vt:lpstr>1.1-What is Automation Testing</vt:lpstr>
      <vt:lpstr>1.2- Why and when will we go for Automation</vt:lpstr>
      <vt:lpstr>1.2.1- Why and when will we go for Automation</vt:lpstr>
      <vt:lpstr>1.3- Different Kind of Applications in IT to Automate </vt:lpstr>
      <vt:lpstr>1.4- Type of Automation Testing</vt:lpstr>
      <vt:lpstr>1.5- Automation Testing Tools</vt:lpstr>
      <vt:lpstr>PowerPoint Presentation</vt:lpstr>
      <vt:lpstr> 2.1-What is Selenium and its different flavors</vt:lpstr>
      <vt:lpstr>2.2-Difference between Selenium and OTP (other tools available in the Market)</vt:lpstr>
      <vt:lpstr>2.3-How Selenium Automate Application</vt:lpstr>
      <vt:lpstr>PowerPoint Presentation</vt:lpstr>
      <vt:lpstr>3.1-What is Selenium IDE</vt:lpstr>
      <vt:lpstr>3.2-Important Features of Selenium IDE</vt:lpstr>
      <vt:lpstr>3.3-What are commends in Selenium IDE</vt:lpstr>
      <vt:lpstr>PowerPoint Presentation</vt:lpstr>
      <vt:lpstr>4.1-What is  Web-Driver?</vt:lpstr>
      <vt:lpstr>4.2-What is the difference between Selenium IDE, RC and WD?</vt:lpstr>
      <vt:lpstr>4.3.1-Downloading and Configuring Web-Driver</vt:lpstr>
      <vt:lpstr>4.3.2-Downloading and Configuring Web-Driver</vt:lpstr>
      <vt:lpstr>4.4-Create few examples using Web-Driver</vt:lpstr>
      <vt:lpstr>4.5-Create examples for Firefox, IE, Chrome</vt:lpstr>
      <vt:lpstr>4.6-Architecture of Selenium Web-Driver</vt:lpstr>
      <vt:lpstr>PowerPoint Presentation</vt:lpstr>
      <vt:lpstr>5.1-Java Features</vt:lpstr>
      <vt:lpstr>5.1.2-Java Features</vt:lpstr>
      <vt:lpstr> 5.2-Write Simple Java Program</vt:lpstr>
      <vt:lpstr> 5.3-Variables and Data Type in Java </vt:lpstr>
      <vt:lpstr> 5.3.2-Variables and Data Type in Java </vt:lpstr>
      <vt:lpstr>5.4-Operators in Java</vt:lpstr>
      <vt:lpstr>5.4.2-Operators in Java</vt:lpstr>
      <vt:lpstr>5.4.3-Operators in Java</vt:lpstr>
      <vt:lpstr>5.5.1-Modifier in Java</vt:lpstr>
      <vt:lpstr>5.5.2-Modifier in Java</vt:lpstr>
      <vt:lpstr>5.6-Decision Making Statement (If, Else, Switch)</vt:lpstr>
      <vt:lpstr>5.7.1-Java - Loop control</vt:lpstr>
      <vt:lpstr>5.7.2-Java - Loop control</vt:lpstr>
      <vt:lpstr>5.7.3-Java - Loop control</vt:lpstr>
      <vt:lpstr>5.7.4-Java - Loop control</vt:lpstr>
      <vt:lpstr>5.8.1-Java - String</vt:lpstr>
      <vt:lpstr>5.8.2-Java - String</vt:lpstr>
      <vt:lpstr>5.8.3-Java - String</vt:lpstr>
      <vt:lpstr>5. 9.1-Java - Arrays</vt:lpstr>
      <vt:lpstr>5. 9.2-Java - Arrays</vt:lpstr>
      <vt:lpstr>5. 9.3-Java - Arrays</vt:lpstr>
      <vt:lpstr>5. 9.3-Java - Arrays</vt:lpstr>
      <vt:lpstr>5.10.1 Java - Exception Handling</vt:lpstr>
      <vt:lpstr>5.10.2 Java - Exception Handling</vt:lpstr>
      <vt:lpstr>5.10.3 Java - Exception Handling</vt:lpstr>
      <vt:lpstr>5.10.4 Java - Exception Handling</vt:lpstr>
      <vt:lpstr>5.10.5 Java - Exception Handling</vt:lpstr>
      <vt:lpstr>5.10.6 Java - Exception Handling</vt:lpstr>
      <vt:lpstr>5.10.7 Java - Exception Handling</vt:lpstr>
      <vt:lpstr>5.10.8 Java - Exception Handling</vt:lpstr>
      <vt:lpstr>5.10.9 Java - Exception Handling</vt:lpstr>
      <vt:lpstr>5.10.10 Java - Exception Handling</vt:lpstr>
      <vt:lpstr>5.10.11 Java - Exception Handling</vt:lpstr>
      <vt:lpstr>PowerPoint Presentation</vt:lpstr>
      <vt:lpstr> 6.1-What is Junit</vt:lpstr>
      <vt:lpstr> 6.2-Annotations and Asserts in Junit </vt:lpstr>
      <vt:lpstr> 6.3-How to run Testsuits in Junit</vt:lpstr>
      <vt:lpstr> 6.4-Writing Selenium tests from scratch using Junit Framework</vt:lpstr>
      <vt:lpstr> 6.6-Writing Selenium tests from scratch using Junit Framework</vt:lpstr>
      <vt:lpstr>PowerPoint Presentation</vt:lpstr>
      <vt:lpstr>  7.1-Tools to identify elements/objects</vt:lpstr>
      <vt:lpstr>  7.2.1-Locatoer Types in Selenium webdriver</vt:lpstr>
      <vt:lpstr>  7.2.2-Locatoer Types in Selenium webdriver</vt:lpstr>
      <vt:lpstr>  7.2.3-Locatoer Types in Selenium webdriver</vt:lpstr>
      <vt:lpstr>  7.2.4-Locatoer Types in Selenium webdriver</vt:lpstr>
      <vt:lpstr>  7.2.5-Locatoer Types in Selenium webdriver</vt:lpstr>
      <vt:lpstr>  7.2.6-Locatoer Types in Selenium webdriver</vt:lpstr>
      <vt:lpstr>  7.2.7-Locatoer Types in Selenium webdriver</vt:lpstr>
      <vt:lpstr>  7.2.8-Locatoer Types in Selenium webdriver</vt:lpstr>
      <vt:lpstr>  7.2.9-Locatoer Types in Selenium webdriver</vt:lpstr>
      <vt:lpstr>  7.2.10-Locatoer Types in Selenium Web-Driver</vt:lpstr>
      <vt:lpstr>  7.2.11-Locatoer Types in Selenium Web-Driver</vt:lpstr>
      <vt:lpstr>  7.2.12-Locatoer Types in Selenium Web-Driver</vt:lpstr>
      <vt:lpstr>  7.2.13-Locatoer Types in Selenium Web-Driver</vt:lpstr>
      <vt:lpstr>PowerPoint Presentation</vt:lpstr>
      <vt:lpstr>  8.1-Exception in Web-Driver</vt:lpstr>
      <vt:lpstr>  8.1.2-Exception in Web-Driver</vt:lpstr>
      <vt:lpstr>  8.1.3-Exception in Web-Driver</vt:lpstr>
      <vt:lpstr>  8.1.4-Exception in Web-Driver</vt:lpstr>
      <vt:lpstr>  8.1.5-Exception in Web-Driver</vt:lpstr>
      <vt:lpstr>8.2-Different Wait in Web-Driver</vt:lpstr>
      <vt:lpstr>8.2.3-Different Wait in Web-Driver</vt:lpstr>
      <vt:lpstr>8.2.4-Different Wait in Web-Driver</vt:lpstr>
      <vt:lpstr>8.2.5-Different Wait in Web-Driver</vt:lpstr>
      <vt:lpstr>8.2.6-Different Wait in Web-Driver</vt:lpstr>
      <vt:lpstr>8.2.7-Different Wait in Web-Driver</vt:lpstr>
      <vt:lpstr>8.3.1.Adanced Elements Handling</vt:lpstr>
      <vt:lpstr>8.3.1.Adanced Elements Handling</vt:lpstr>
      <vt:lpstr>8.3.1.Adanced Elements Handling</vt:lpstr>
      <vt:lpstr>8.3.1.Adanced Elements Handling</vt:lpstr>
      <vt:lpstr>8.3.1.Adanced Elements Handling</vt:lpstr>
      <vt:lpstr>8.3.1.Adanced Elements Handling</vt:lpstr>
      <vt:lpstr>8.3.1.Adanced Elements Handling</vt:lpstr>
      <vt:lpstr>8.3.1.Robat Class</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1281</cp:revision>
  <dcterms:created xsi:type="dcterms:W3CDTF">2017-03-17T05:54:09Z</dcterms:created>
  <dcterms:modified xsi:type="dcterms:W3CDTF">2017-09-10T18:35:12Z</dcterms:modified>
</cp:coreProperties>
</file>