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270" r:id="rId3"/>
    <p:sldId id="294" r:id="rId4"/>
    <p:sldId id="310" r:id="rId5"/>
    <p:sldId id="311" r:id="rId6"/>
    <p:sldId id="312" r:id="rId7"/>
    <p:sldId id="313" r:id="rId8"/>
    <p:sldId id="314" r:id="rId9"/>
    <p:sldId id="316" r:id="rId10"/>
    <p:sldId id="318" r:id="rId11"/>
    <p:sldId id="319" r:id="rId12"/>
    <p:sldId id="321" r:id="rId13"/>
    <p:sldId id="323" r:id="rId14"/>
    <p:sldId id="320" r:id="rId15"/>
    <p:sldId id="324" r:id="rId16"/>
    <p:sldId id="338" r:id="rId17"/>
    <p:sldId id="340" r:id="rId18"/>
    <p:sldId id="341" r:id="rId19"/>
    <p:sldId id="339" r:id="rId20"/>
    <p:sldId id="330" r:id="rId21"/>
    <p:sldId id="344" r:id="rId22"/>
    <p:sldId id="345" r:id="rId23"/>
    <p:sldId id="346" r:id="rId24"/>
    <p:sldId id="347" r:id="rId25"/>
    <p:sldId id="327" r:id="rId26"/>
    <p:sldId id="356" r:id="rId27"/>
    <p:sldId id="357" r:id="rId28"/>
    <p:sldId id="358" r:id="rId29"/>
    <p:sldId id="342" r:id="rId30"/>
    <p:sldId id="343" r:id="rId31"/>
    <p:sldId id="354" r:id="rId32"/>
    <p:sldId id="355" r:id="rId33"/>
    <p:sldId id="350" r:id="rId34"/>
    <p:sldId id="351" r:id="rId35"/>
    <p:sldId id="352" r:id="rId36"/>
    <p:sldId id="353" r:id="rId37"/>
    <p:sldId id="332" r:id="rId38"/>
    <p:sldId id="333" r:id="rId39"/>
    <p:sldId id="334" r:id="rId40"/>
    <p:sldId id="335" r:id="rId41"/>
    <p:sldId id="336" r:id="rId42"/>
    <p:sldId id="337" r:id="rId43"/>
    <p:sldId id="359" r:id="rId44"/>
    <p:sldId id="360" r:id="rId45"/>
    <p:sldId id="361" r:id="rId46"/>
    <p:sldId id="363" r:id="rId47"/>
    <p:sldId id="362" r:id="rId48"/>
    <p:sldId id="364" r:id="rId49"/>
    <p:sldId id="365" r:id="rId50"/>
    <p:sldId id="366" r:id="rId51"/>
    <p:sldId id="367" r:id="rId52"/>
    <p:sldId id="368" r:id="rId53"/>
    <p:sldId id="369" r:id="rId54"/>
    <p:sldId id="370" r:id="rId55"/>
    <p:sldId id="371" r:id="rId56"/>
    <p:sldId id="372" r:id="rId57"/>
    <p:sldId id="373" r:id="rId58"/>
    <p:sldId id="374" r:id="rId59"/>
    <p:sldId id="375" r:id="rId60"/>
    <p:sldId id="378" r:id="rId61"/>
    <p:sldId id="379" r:id="rId62"/>
    <p:sldId id="380"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0595A-2BB5-4BD7-9AC6-605F3C2F3AAD}" type="datetimeFigureOut">
              <a:rPr lang="en-US" smtClean="0"/>
              <a:t>9/22/2017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FEFA2-02F6-40FF-88BD-0754A5BBE9E9}" type="slidenum">
              <a:rPr lang="en-US" smtClean="0"/>
              <a:t>‹#›</a:t>
            </a:fld>
            <a:endParaRPr lang="en-US"/>
          </a:p>
        </p:txBody>
      </p:sp>
    </p:spTree>
    <p:extLst>
      <p:ext uri="{BB962C8B-B14F-4D97-AF65-F5344CB8AC3E}">
        <p14:creationId xmlns:p14="http://schemas.microsoft.com/office/powerpoint/2010/main" val="111283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AFEFA2-02F6-40FF-88BD-0754A5BBE9E9}" type="slidenum">
              <a:rPr lang="en-US" smtClean="0"/>
              <a:t>60</a:t>
            </a:fld>
            <a:endParaRPr lang="en-US"/>
          </a:p>
        </p:txBody>
      </p:sp>
    </p:spTree>
    <p:extLst>
      <p:ext uri="{BB962C8B-B14F-4D97-AF65-F5344CB8AC3E}">
        <p14:creationId xmlns:p14="http://schemas.microsoft.com/office/powerpoint/2010/main" val="2506467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AFEFA2-02F6-40FF-88BD-0754A5BBE9E9}" type="slidenum">
              <a:rPr lang="en-US" smtClean="0"/>
              <a:t>61</a:t>
            </a:fld>
            <a:endParaRPr lang="en-US"/>
          </a:p>
        </p:txBody>
      </p:sp>
    </p:spTree>
    <p:extLst>
      <p:ext uri="{BB962C8B-B14F-4D97-AF65-F5344CB8AC3E}">
        <p14:creationId xmlns:p14="http://schemas.microsoft.com/office/powerpoint/2010/main" val="172790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AFEFA2-02F6-40FF-88BD-0754A5BBE9E9}" type="slidenum">
              <a:rPr lang="en-US" smtClean="0"/>
              <a:t>62</a:t>
            </a:fld>
            <a:endParaRPr lang="en-US"/>
          </a:p>
        </p:txBody>
      </p:sp>
    </p:spTree>
    <p:extLst>
      <p:ext uri="{BB962C8B-B14F-4D97-AF65-F5344CB8AC3E}">
        <p14:creationId xmlns:p14="http://schemas.microsoft.com/office/powerpoint/2010/main" val="4267256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99D9-6522-4106-BF0E-B610EF83DB1E}" type="datetimeFigureOut">
              <a:rPr lang="en-US" smtClean="0"/>
              <a:pPr/>
              <a:t>9/22/2017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99D9-6522-4106-BF0E-B610EF83DB1E}" type="datetimeFigureOut">
              <a:rPr lang="en-US" smtClean="0"/>
              <a:pPr/>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99D9-6522-4106-BF0E-B610EF83DB1E}" type="datetimeFigureOut">
              <a:rPr lang="en-US" smtClean="0"/>
              <a:pPr/>
              <a:t>9/22/2017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99D9-6522-4106-BF0E-B610EF83DB1E}" type="datetimeFigureOut">
              <a:rPr lang="en-US" smtClean="0"/>
              <a:pPr/>
              <a:t>9/22/2017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99D9-6522-4106-BF0E-B610EF83DB1E}" type="datetimeFigureOut">
              <a:rPr lang="en-US" smtClean="0"/>
              <a:pPr/>
              <a:t>9/22/2017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99D9-6522-4106-BF0E-B610EF83DB1E}" type="datetimeFigureOut">
              <a:rPr lang="en-US" smtClean="0"/>
              <a:pPr/>
              <a:t>9/22/2017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EA7146-3DEC-49C8-8710-3D6564BD5C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99D9-6522-4106-BF0E-B610EF83DB1E}" type="datetimeFigureOut">
              <a:rPr lang="en-US" smtClean="0"/>
              <a:pPr/>
              <a:t>9/22/2017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EA7146-3DEC-49C8-8710-3D6564BD5C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uru99.com/quick-test-professional-qtp-tutorial.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jetbrains.com/teamcity/" TargetMode="External"/><Relationship Id="rId2" Type="http://schemas.openxmlformats.org/officeDocument/2006/relationships/hyperlink" Target="https://jenkins-ci.org/" TargetMode="External"/><Relationship Id="rId1" Type="http://schemas.openxmlformats.org/officeDocument/2006/relationships/slideLayout" Target="../slideLayouts/slideLayout2.xml"/><Relationship Id="rId6" Type="http://schemas.openxmlformats.org/officeDocument/2006/relationships/hyperlink" Target="http://gitlab.com/" TargetMode="External"/><Relationship Id="rId5" Type="http://schemas.openxmlformats.org/officeDocument/2006/relationships/hyperlink" Target="https://about.gitlab.com/" TargetMode="External"/><Relationship Id="rId4" Type="http://schemas.openxmlformats.org/officeDocument/2006/relationships/hyperlink" Target="https://www.atlassian.com/software/bamboo"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guru99.com/maven-jenkins-with-selenium-complete-tutorial.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www.seleniumframework.com/continuous-test-automation/cucumber-jenkins-plugins/" TargetMode="External"/><Relationship Id="rId3" Type="http://schemas.openxmlformats.org/officeDocument/2006/relationships/hyperlink" Target="https://www.tutorialspoint.com/jenkins/jenkins_maven_setup.htm" TargetMode="External"/><Relationship Id="rId7" Type="http://schemas.openxmlformats.org/officeDocument/2006/relationships/hyperlink" Target="https://www.tutorialspoint.com/jenkins/jenkins_automated_testing.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tutorialspoint.com/jenkins/jenkins_unit_testing.htm" TargetMode="External"/><Relationship Id="rId5" Type="http://schemas.openxmlformats.org/officeDocument/2006/relationships/hyperlink" Target="https://www.tutorialspoint.com/jenkins/jenkins_setup_build_jobs.htm" TargetMode="External"/><Relationship Id="rId10" Type="http://schemas.openxmlformats.org/officeDocument/2006/relationships/hyperlink" Target="https://davedevelopment.co.uk/2015/06/04/scheduled-tasks-with-jenkins.html" TargetMode="External"/><Relationship Id="rId4" Type="http://schemas.openxmlformats.org/officeDocument/2006/relationships/hyperlink" Target="https://www.tutorialspoint.com/jenkins/jenkins_git_setup.htm" TargetMode="External"/><Relationship Id="rId9" Type="http://schemas.openxmlformats.org/officeDocument/2006/relationships/hyperlink" Target="https://www.youtube.com/watch?v=xRhEkLxmi0s"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www.youtube.com/watch?v=xRhEkLxmi0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davedevelopment.co.uk/2015/06/04/scheduled-tasks-with-jenkins.html"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Software Automation Testing- Part-3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12.7-</a:t>
            </a:r>
            <a:r>
              <a:rPr lang="en-US" sz="3200" b="1" u="sng" dirty="0" smtClean="0"/>
              <a:t>Automation Framework</a:t>
            </a:r>
            <a:endParaRPr lang="en-US" sz="3000" b="1" u="sng" dirty="0"/>
          </a:p>
        </p:txBody>
      </p:sp>
      <p:sp>
        <p:nvSpPr>
          <p:cNvPr id="3" name="Rectangle 2"/>
          <p:cNvSpPr/>
          <p:nvPr/>
        </p:nvSpPr>
        <p:spPr>
          <a:xfrm>
            <a:off x="76200" y="564952"/>
            <a:ext cx="8991600" cy="2262158"/>
          </a:xfrm>
          <a:prstGeom prst="rect">
            <a:avLst/>
          </a:prstGeom>
        </p:spPr>
        <p:txBody>
          <a:bodyPr wrap="square">
            <a:spAutoFit/>
          </a:bodyPr>
          <a:lstStyle/>
          <a:p>
            <a:endParaRPr lang="en-US" sz="1400" b="1" dirty="0" smtClean="0"/>
          </a:p>
          <a:p>
            <a:pPr algn="ctr"/>
            <a:r>
              <a:rPr lang="en-US" sz="1500" b="1" u="sng" dirty="0" smtClean="0"/>
              <a:t>3- </a:t>
            </a:r>
            <a:r>
              <a:rPr lang="en-US" sz="1500" b="1" u="sng" dirty="0"/>
              <a:t>Hybrid Testing Framework</a:t>
            </a:r>
          </a:p>
          <a:p>
            <a:r>
              <a:rPr lang="en-US" sz="1400" dirty="0"/>
              <a:t>As the name suggests, the Hybrid Testing Framework is a combination of more than one above mentioned frameworks. The best thing about such a setup is that it leverages the benefits of all kinds of associated frameworks</a:t>
            </a:r>
            <a:r>
              <a:rPr lang="en-US" sz="1400" dirty="0" smtClean="0"/>
              <a:t>.</a:t>
            </a:r>
          </a:p>
          <a:p>
            <a:endParaRPr lang="en-US" sz="1400" dirty="0"/>
          </a:p>
          <a:p>
            <a:r>
              <a:rPr lang="en-US" sz="1400" dirty="0"/>
              <a:t>In most of the organization development team is involved in the creation of automation frameworks such as Data driven or Hybrid. Since it requires some programming expertise to build up the architecture and integrate different components in it.</a:t>
            </a:r>
            <a:br>
              <a:rPr lang="en-US" sz="1400" dirty="0"/>
            </a:br>
            <a:endParaRPr lang="en-US" sz="1400" dirty="0"/>
          </a:p>
        </p:txBody>
      </p:sp>
      <p:pic>
        <p:nvPicPr>
          <p:cNvPr id="5122" name="Picture 2" descr="Test Automation Frameworks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5904"/>
            <a:ext cx="4619625"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582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12.8-</a:t>
            </a:r>
            <a:r>
              <a:rPr lang="en-US" sz="3200" b="1" u="sng" dirty="0" smtClean="0"/>
              <a:t>Automation Framework</a:t>
            </a:r>
            <a:endParaRPr lang="en-US" sz="3000" b="1" u="sng" dirty="0"/>
          </a:p>
        </p:txBody>
      </p:sp>
      <p:sp>
        <p:nvSpPr>
          <p:cNvPr id="3" name="Rectangle 2"/>
          <p:cNvSpPr/>
          <p:nvPr/>
        </p:nvSpPr>
        <p:spPr>
          <a:xfrm>
            <a:off x="76200" y="564952"/>
            <a:ext cx="8991600" cy="6786473"/>
          </a:xfrm>
          <a:prstGeom prst="rect">
            <a:avLst/>
          </a:prstGeom>
        </p:spPr>
        <p:txBody>
          <a:bodyPr wrap="square">
            <a:spAutoFit/>
          </a:bodyPr>
          <a:lstStyle/>
          <a:p>
            <a:endParaRPr lang="en-US" sz="1400" b="1" u="sng" dirty="0" smtClean="0"/>
          </a:p>
          <a:p>
            <a:pPr algn="ctr"/>
            <a:r>
              <a:rPr lang="en-US" sz="1500" b="1" u="sng" dirty="0" smtClean="0"/>
              <a:t>4-Page </a:t>
            </a:r>
            <a:r>
              <a:rPr lang="en-US" sz="1500" b="1" u="sng" dirty="0"/>
              <a:t>Object Model </a:t>
            </a:r>
            <a:r>
              <a:rPr lang="en-US" sz="1500" b="1" u="sng" dirty="0" smtClean="0"/>
              <a:t>Framework-</a:t>
            </a:r>
            <a:endParaRPr lang="en-US" sz="1500" b="1" u="sng" dirty="0"/>
          </a:p>
          <a:p>
            <a:r>
              <a:rPr lang="en-US" sz="1400" dirty="0"/>
              <a:t>Page Object Model Framework has now a days become very popular test automation framework in the industry and many companies are using it because of its easy test maintenance and reduces the duplication of code.</a:t>
            </a:r>
          </a:p>
          <a:p>
            <a:endParaRPr lang="en-US" sz="1400" dirty="0"/>
          </a:p>
          <a:p>
            <a:r>
              <a:rPr lang="en-US" sz="1400" b="1" u="sng" dirty="0"/>
              <a:t>What is POM?</a:t>
            </a:r>
          </a:p>
          <a:p>
            <a:pPr indent="-342900">
              <a:buFont typeface="Arial" panose="020B0604020202020204" pitchFamily="34" charset="0"/>
              <a:buChar char="•"/>
            </a:pPr>
            <a:r>
              <a:rPr lang="en-US" sz="1400" dirty="0"/>
              <a:t>Page Object Model is a design pattern to create Object Repository for web UI elements</a:t>
            </a:r>
            <a:r>
              <a:rPr lang="en-US" sz="1400" dirty="0" smtClean="0"/>
              <a:t>.</a:t>
            </a:r>
          </a:p>
          <a:p>
            <a:pPr indent="-342900">
              <a:buFont typeface="Arial" panose="020B0604020202020204" pitchFamily="34" charset="0"/>
              <a:buChar char="•"/>
            </a:pPr>
            <a:endParaRPr lang="en-US" sz="1400" dirty="0"/>
          </a:p>
          <a:p>
            <a:pPr indent="-342900">
              <a:buFont typeface="Arial" panose="020B0604020202020204" pitchFamily="34" charset="0"/>
              <a:buChar char="•"/>
            </a:pPr>
            <a:r>
              <a:rPr lang="en-US" sz="1400" dirty="0"/>
              <a:t>Under this model, for each web page in the application, there should be corresponding page class</a:t>
            </a:r>
            <a:r>
              <a:rPr lang="en-US" sz="1400" dirty="0" smtClean="0"/>
              <a:t>.</a:t>
            </a:r>
          </a:p>
          <a:p>
            <a:pPr indent="-342900">
              <a:buFont typeface="Arial" panose="020B0604020202020204" pitchFamily="34" charset="0"/>
              <a:buChar char="•"/>
            </a:pPr>
            <a:endParaRPr lang="en-US" sz="1400" dirty="0"/>
          </a:p>
          <a:p>
            <a:pPr indent="-342900">
              <a:buFont typeface="Arial" panose="020B0604020202020204" pitchFamily="34" charset="0"/>
              <a:buChar char="•"/>
            </a:pPr>
            <a:r>
              <a:rPr lang="en-US" sz="1400" dirty="0"/>
              <a:t>This Page class will find the </a:t>
            </a:r>
            <a:r>
              <a:rPr lang="en-US" sz="1400" dirty="0" err="1"/>
              <a:t>WebElements</a:t>
            </a:r>
            <a:r>
              <a:rPr lang="en-US" sz="1400" dirty="0"/>
              <a:t> of that web page and also contains Page methods which perform operations on those </a:t>
            </a:r>
            <a:r>
              <a:rPr lang="en-US" sz="1400" dirty="0" err="1"/>
              <a:t>WebElements</a:t>
            </a:r>
            <a:r>
              <a:rPr lang="en-US" sz="1400" dirty="0" smtClean="0"/>
              <a:t>.</a:t>
            </a:r>
          </a:p>
          <a:p>
            <a:pPr indent="-342900">
              <a:buFont typeface="Arial" panose="020B0604020202020204" pitchFamily="34" charset="0"/>
              <a:buChar char="•"/>
            </a:pPr>
            <a:endParaRPr lang="en-US" sz="1400" dirty="0"/>
          </a:p>
          <a:p>
            <a:pPr indent="-342900">
              <a:buFont typeface="Arial" panose="020B0604020202020204" pitchFamily="34" charset="0"/>
              <a:buChar char="•"/>
            </a:pPr>
            <a:r>
              <a:rPr lang="en-US" sz="1400" dirty="0"/>
              <a:t>Name of these methods should be given as per the task they are performing, i.e., if a loader is waiting for the payment gateway to appear, POM method name can be </a:t>
            </a:r>
            <a:r>
              <a:rPr lang="en-US" sz="1400" dirty="0" err="1"/>
              <a:t>waitForPaymentScreenDisplay</a:t>
            </a:r>
            <a:r>
              <a:rPr lang="en-US" sz="1400" dirty="0"/>
              <a:t>().</a:t>
            </a:r>
          </a:p>
          <a:p>
            <a:endParaRPr lang="en-US" sz="1400" dirty="0" smtClean="0"/>
          </a:p>
          <a:p>
            <a:r>
              <a:rPr lang="en-US" sz="1400" b="1" u="sng" dirty="0"/>
              <a:t>Advantages of POM</a:t>
            </a:r>
          </a:p>
          <a:p>
            <a:pPr marL="342900" indent="-342900">
              <a:buFont typeface="+mj-lt"/>
              <a:buAutoNum type="arabicPeriod"/>
            </a:pPr>
            <a:r>
              <a:rPr lang="en-US" sz="1400" dirty="0"/>
              <a:t>Page Object Patten says operations and flows in the UI should be separated from verification. This concept makes our code cleaner and easy to understand</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a:t>The Second benefit is the object repository is independent of test cases, so we can use the same object repository for a different purpose with different tools. For example, we can integrate POM with </a:t>
            </a:r>
            <a:r>
              <a:rPr lang="en-US" sz="1400" dirty="0" err="1"/>
              <a:t>TestNG</a:t>
            </a:r>
            <a:r>
              <a:rPr lang="en-US" sz="1400" dirty="0"/>
              <a:t>/JUnit for functional</a:t>
            </a:r>
            <a:r>
              <a:rPr lang="en-US" sz="1400" dirty="0">
                <a:hlinkClick r:id="rId2"/>
              </a:rPr>
              <a:t> Testing </a:t>
            </a:r>
            <a:r>
              <a:rPr lang="en-US" sz="1400" dirty="0"/>
              <a:t>and at the same time with </a:t>
            </a:r>
            <a:r>
              <a:rPr lang="en-US" sz="1400" dirty="0" err="1"/>
              <a:t>JBehave</a:t>
            </a:r>
            <a:r>
              <a:rPr lang="en-US" sz="1400" dirty="0"/>
              <a:t>/Cucumber for acceptance testing</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a:t>Code becomes less and optimized because of the reusable page methods in the POM classes</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a:t>Methods get more realistic names which can be easily mapped with the operation happening in UI. i.e. if after clicking on the button we land on the home page, the method name will be like '</a:t>
            </a:r>
            <a:r>
              <a:rPr lang="en-US" sz="1400" dirty="0" err="1"/>
              <a:t>gotoHomePage</a:t>
            </a:r>
            <a:r>
              <a:rPr lang="en-US" sz="1400" dirty="0"/>
              <a:t>()'.    </a:t>
            </a:r>
          </a:p>
          <a:p>
            <a:endParaRPr lang="en-US" sz="1400" dirty="0"/>
          </a:p>
          <a:p>
            <a:r>
              <a:rPr lang="en-US" sz="1400" dirty="0"/>
              <a:t/>
            </a:r>
            <a:br>
              <a:rPr lang="en-US" sz="1400" dirty="0"/>
            </a:br>
            <a:endParaRPr lang="en-US" sz="1400" dirty="0"/>
          </a:p>
        </p:txBody>
      </p:sp>
    </p:spTree>
    <p:extLst>
      <p:ext uri="{BB962C8B-B14F-4D97-AF65-F5344CB8AC3E}">
        <p14:creationId xmlns:p14="http://schemas.microsoft.com/office/powerpoint/2010/main" val="1906711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12.9-</a:t>
            </a:r>
            <a:r>
              <a:rPr lang="en-US" sz="3200" b="1" u="sng" dirty="0" smtClean="0"/>
              <a:t>Automation Framework</a:t>
            </a:r>
            <a:endParaRPr lang="en-US" sz="3000" b="1" u="sng" dirty="0"/>
          </a:p>
        </p:txBody>
      </p:sp>
      <p:sp>
        <p:nvSpPr>
          <p:cNvPr id="3" name="Rectangle 2"/>
          <p:cNvSpPr/>
          <p:nvPr/>
        </p:nvSpPr>
        <p:spPr>
          <a:xfrm>
            <a:off x="76200" y="564952"/>
            <a:ext cx="8991600" cy="6786473"/>
          </a:xfrm>
          <a:prstGeom prst="rect">
            <a:avLst/>
          </a:prstGeom>
        </p:spPr>
        <p:txBody>
          <a:bodyPr wrap="square">
            <a:spAutoFit/>
          </a:bodyPr>
          <a:lstStyle/>
          <a:p>
            <a:endParaRPr lang="en-US" sz="1400" b="1" u="sng" dirty="0" smtClean="0"/>
          </a:p>
          <a:p>
            <a:pPr algn="ctr"/>
            <a:r>
              <a:rPr lang="en-US" sz="1500" b="1" u="sng" dirty="0" smtClean="0"/>
              <a:t>4-Page </a:t>
            </a:r>
            <a:r>
              <a:rPr lang="en-US" sz="1500" b="1" u="sng" dirty="0"/>
              <a:t>Object Model </a:t>
            </a:r>
            <a:r>
              <a:rPr lang="en-US" sz="1500" b="1" u="sng" dirty="0" smtClean="0"/>
              <a:t>Framework-</a:t>
            </a:r>
            <a:endParaRPr lang="en-US" sz="1500" b="1" u="sng" dirty="0"/>
          </a:p>
          <a:p>
            <a:r>
              <a:rPr lang="en-US" sz="1400" dirty="0"/>
              <a:t>Page Object Model Framework has now a days become very popular test automation framework in the industry and many companies are using it because of its easy test maintenance and reduces the duplication of code.</a:t>
            </a:r>
          </a:p>
          <a:p>
            <a:endParaRPr lang="en-US" sz="1400" dirty="0"/>
          </a:p>
          <a:p>
            <a:r>
              <a:rPr lang="en-US" sz="1400" b="1" u="sng" dirty="0"/>
              <a:t>What is POM?</a:t>
            </a:r>
          </a:p>
          <a:p>
            <a:pPr indent="-342900">
              <a:buFont typeface="Arial" panose="020B0604020202020204" pitchFamily="34" charset="0"/>
              <a:buChar char="•"/>
            </a:pPr>
            <a:r>
              <a:rPr lang="en-US" sz="1400" dirty="0"/>
              <a:t>Page Object Model is a design pattern to create Object Repository for web UI elements</a:t>
            </a:r>
            <a:r>
              <a:rPr lang="en-US" sz="1400" dirty="0" smtClean="0"/>
              <a:t>.</a:t>
            </a:r>
          </a:p>
          <a:p>
            <a:pPr indent="-342900">
              <a:buFont typeface="Arial" panose="020B0604020202020204" pitchFamily="34" charset="0"/>
              <a:buChar char="•"/>
            </a:pPr>
            <a:endParaRPr lang="en-US" sz="1400" dirty="0"/>
          </a:p>
          <a:p>
            <a:pPr indent="-342900">
              <a:buFont typeface="Arial" panose="020B0604020202020204" pitchFamily="34" charset="0"/>
              <a:buChar char="•"/>
            </a:pPr>
            <a:r>
              <a:rPr lang="en-US" sz="1400" dirty="0"/>
              <a:t>Under this model, for each web page in the application, there should be corresponding page class</a:t>
            </a:r>
            <a:r>
              <a:rPr lang="en-US" sz="1400" dirty="0" smtClean="0"/>
              <a:t>.</a:t>
            </a:r>
          </a:p>
          <a:p>
            <a:pPr indent="-342900">
              <a:buFont typeface="Arial" panose="020B0604020202020204" pitchFamily="34" charset="0"/>
              <a:buChar char="•"/>
            </a:pPr>
            <a:endParaRPr lang="en-US" sz="1400" dirty="0"/>
          </a:p>
          <a:p>
            <a:pPr indent="-342900">
              <a:buFont typeface="Arial" panose="020B0604020202020204" pitchFamily="34" charset="0"/>
              <a:buChar char="•"/>
            </a:pPr>
            <a:r>
              <a:rPr lang="en-US" sz="1400" dirty="0"/>
              <a:t>This Page class will find the </a:t>
            </a:r>
            <a:r>
              <a:rPr lang="en-US" sz="1400" dirty="0" err="1"/>
              <a:t>WebElements</a:t>
            </a:r>
            <a:r>
              <a:rPr lang="en-US" sz="1400" dirty="0"/>
              <a:t> of that web page and also contains Page methods which perform operations on those </a:t>
            </a:r>
            <a:r>
              <a:rPr lang="en-US" sz="1400" dirty="0" err="1"/>
              <a:t>WebElements</a:t>
            </a:r>
            <a:r>
              <a:rPr lang="en-US" sz="1400" dirty="0" smtClean="0"/>
              <a:t>.</a:t>
            </a:r>
          </a:p>
          <a:p>
            <a:pPr indent="-342900">
              <a:buFont typeface="Arial" panose="020B0604020202020204" pitchFamily="34" charset="0"/>
              <a:buChar char="•"/>
            </a:pPr>
            <a:endParaRPr lang="en-US" sz="1400" dirty="0"/>
          </a:p>
          <a:p>
            <a:pPr indent="-342900">
              <a:buFont typeface="Arial" panose="020B0604020202020204" pitchFamily="34" charset="0"/>
              <a:buChar char="•"/>
            </a:pPr>
            <a:r>
              <a:rPr lang="en-US" sz="1400" dirty="0"/>
              <a:t>Name of these methods should be given as per the task they are performing, i.e., if a loader is waiting for the payment gateway to appear, POM method name can be </a:t>
            </a:r>
            <a:r>
              <a:rPr lang="en-US" sz="1400" dirty="0" err="1"/>
              <a:t>waitForPaymentScreenDisplay</a:t>
            </a:r>
            <a:r>
              <a:rPr lang="en-US" sz="1400" dirty="0"/>
              <a:t>().</a:t>
            </a:r>
          </a:p>
          <a:p>
            <a:endParaRPr lang="en-US" sz="1400" dirty="0" smtClean="0"/>
          </a:p>
          <a:p>
            <a:r>
              <a:rPr lang="en-US" sz="1400" b="1" u="sng" dirty="0"/>
              <a:t>Advantages of POM</a:t>
            </a:r>
          </a:p>
          <a:p>
            <a:pPr marL="342900" indent="-342900">
              <a:buFont typeface="+mj-lt"/>
              <a:buAutoNum type="arabicPeriod"/>
            </a:pPr>
            <a:r>
              <a:rPr lang="en-US" sz="1400" dirty="0"/>
              <a:t>Page Object Patten says operations and flows in the UI should be separated from verification. This concept makes our code cleaner and easy to understand</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a:t>The Second benefit is the object repository is independent of test cases, so we can use the same object repository for a different purpose with different tools. For example, we can integrate POM with </a:t>
            </a:r>
            <a:r>
              <a:rPr lang="en-US" sz="1400" dirty="0" err="1"/>
              <a:t>TestNG</a:t>
            </a:r>
            <a:r>
              <a:rPr lang="en-US" sz="1400" dirty="0"/>
              <a:t>/JUnit for functional</a:t>
            </a:r>
            <a:r>
              <a:rPr lang="en-US" sz="1400" dirty="0">
                <a:hlinkClick r:id="rId2"/>
              </a:rPr>
              <a:t> Testing </a:t>
            </a:r>
            <a:r>
              <a:rPr lang="en-US" sz="1400" dirty="0"/>
              <a:t>and at the same time with </a:t>
            </a:r>
            <a:r>
              <a:rPr lang="en-US" sz="1400" dirty="0" err="1"/>
              <a:t>JBehave</a:t>
            </a:r>
            <a:r>
              <a:rPr lang="en-US" sz="1400" dirty="0"/>
              <a:t>/Cucumber for acceptance testing</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a:t>Code becomes less and optimized because of the reusable page methods in the POM classes</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a:t>Methods get more realistic names which can be easily mapped with the operation happening in UI. i.e. if after clicking on the button we land on the home page, the method name will be like '</a:t>
            </a:r>
            <a:r>
              <a:rPr lang="en-US" sz="1400" dirty="0" err="1"/>
              <a:t>gotoHomePage</a:t>
            </a:r>
            <a:r>
              <a:rPr lang="en-US" sz="1400" dirty="0"/>
              <a:t>()'.    </a:t>
            </a:r>
          </a:p>
          <a:p>
            <a:endParaRPr lang="en-US" sz="1400" dirty="0"/>
          </a:p>
          <a:p>
            <a:r>
              <a:rPr lang="en-US" sz="1400" dirty="0"/>
              <a:t/>
            </a:r>
            <a:br>
              <a:rPr lang="en-US" sz="1400" dirty="0"/>
            </a:br>
            <a:endParaRPr lang="en-US" sz="1400" dirty="0"/>
          </a:p>
        </p:txBody>
      </p:sp>
    </p:spTree>
    <p:extLst>
      <p:ext uri="{BB962C8B-B14F-4D97-AF65-F5344CB8AC3E}">
        <p14:creationId xmlns:p14="http://schemas.microsoft.com/office/powerpoint/2010/main" val="3693057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12.10-</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pic>
        <p:nvPicPr>
          <p:cNvPr id="8196" name="Picture 4" descr="http://qeworks.com/wp-content/uploads/2014/09/page-object-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2" y="1092820"/>
            <a:ext cx="8777868" cy="294578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Page Object Model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191000"/>
            <a:ext cx="5334000" cy="2590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1166" y="723488"/>
            <a:ext cx="3599255" cy="369332"/>
          </a:xfrm>
          <a:prstGeom prst="rect">
            <a:avLst/>
          </a:prstGeom>
        </p:spPr>
        <p:txBody>
          <a:bodyPr wrap="none">
            <a:spAutoFit/>
          </a:bodyPr>
          <a:lstStyle/>
          <a:p>
            <a:pPr algn="ctr"/>
            <a:r>
              <a:rPr lang="en-US" b="1" u="sng" dirty="0" smtClean="0"/>
              <a:t>Page </a:t>
            </a:r>
            <a:r>
              <a:rPr lang="en-US" b="1" u="sng" dirty="0"/>
              <a:t>Object Model </a:t>
            </a:r>
            <a:r>
              <a:rPr lang="en-US" b="1" u="sng" dirty="0" smtClean="0"/>
              <a:t>Architecture</a:t>
            </a:r>
            <a:endParaRPr lang="en-US" b="1" u="sng" dirty="0"/>
          </a:p>
        </p:txBody>
      </p:sp>
    </p:spTree>
    <p:extLst>
      <p:ext uri="{BB962C8B-B14F-4D97-AF65-F5344CB8AC3E}">
        <p14:creationId xmlns:p14="http://schemas.microsoft.com/office/powerpoint/2010/main" val="3015515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12.11-</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4" name="Rectangle 3"/>
          <p:cNvSpPr/>
          <p:nvPr/>
        </p:nvSpPr>
        <p:spPr>
          <a:xfrm>
            <a:off x="50181" y="718840"/>
            <a:ext cx="9013902" cy="1169551"/>
          </a:xfrm>
          <a:prstGeom prst="rect">
            <a:avLst/>
          </a:prstGeom>
        </p:spPr>
        <p:txBody>
          <a:bodyPr wrap="square">
            <a:spAutoFit/>
          </a:bodyPr>
          <a:lstStyle/>
          <a:p>
            <a:r>
              <a:rPr lang="en-US" sz="1400" b="1" u="sng" dirty="0" smtClean="0"/>
              <a:t>What is Page Factory?</a:t>
            </a:r>
          </a:p>
          <a:p>
            <a:r>
              <a:rPr lang="en-US" sz="1400" dirty="0" smtClean="0"/>
              <a:t>Page Factory is an inbuilt Page Object Model concept for Selenium WebDriver but it is very optimized.</a:t>
            </a:r>
          </a:p>
          <a:p>
            <a:endParaRPr lang="en-US" sz="1400" dirty="0" smtClean="0"/>
          </a:p>
          <a:p>
            <a:r>
              <a:rPr lang="en-US" sz="1400" dirty="0" smtClean="0"/>
              <a:t>Additionally, with the help of </a:t>
            </a:r>
            <a:r>
              <a:rPr lang="en-US" sz="1400" dirty="0" err="1" smtClean="0"/>
              <a:t>PageFactory</a:t>
            </a:r>
            <a:r>
              <a:rPr lang="en-US" sz="1400" dirty="0" smtClean="0"/>
              <a:t> class, we use annotations @</a:t>
            </a:r>
            <a:r>
              <a:rPr lang="en-US" sz="1400" dirty="0" err="1" smtClean="0"/>
              <a:t>FindBy</a:t>
            </a:r>
            <a:r>
              <a:rPr lang="en-US" sz="1400" dirty="0" smtClean="0"/>
              <a:t> to find </a:t>
            </a:r>
            <a:r>
              <a:rPr lang="en-US" sz="1400" dirty="0" err="1" smtClean="0"/>
              <a:t>WebElement</a:t>
            </a:r>
            <a:r>
              <a:rPr lang="en-US" sz="1400" dirty="0" smtClean="0"/>
              <a:t>. We use </a:t>
            </a:r>
            <a:r>
              <a:rPr lang="en-US" sz="1400" dirty="0" err="1" smtClean="0"/>
              <a:t>initElements</a:t>
            </a:r>
            <a:r>
              <a:rPr lang="en-US" sz="1400" dirty="0" smtClean="0"/>
              <a:t> method to initialize web elements</a:t>
            </a:r>
            <a:endParaRPr lang="en-US" sz="1400" dirty="0"/>
          </a:p>
        </p:txBody>
      </p:sp>
      <p:pic>
        <p:nvPicPr>
          <p:cNvPr id="8194" name="Picture 2" descr="Page Object Model (POM) &amp; Page Factory in Selenium: Complete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7200900" cy="1676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9474" y="3733800"/>
            <a:ext cx="8835482" cy="2739211"/>
          </a:xfrm>
          <a:prstGeom prst="rect">
            <a:avLst/>
          </a:prstGeom>
        </p:spPr>
        <p:txBody>
          <a:bodyPr wrap="square">
            <a:spAutoFit/>
          </a:bodyPr>
          <a:lstStyle/>
          <a:p>
            <a:pPr fontAlgn="base"/>
            <a:r>
              <a:rPr lang="en-US" b="1" dirty="0"/>
              <a:t>Pros And Cons Of </a:t>
            </a:r>
            <a:r>
              <a:rPr lang="en-US" b="1" dirty="0" smtClean="0"/>
              <a:t>POM</a:t>
            </a:r>
            <a:r>
              <a:rPr lang="en-US" b="1" dirty="0"/>
              <a:t>-</a:t>
            </a:r>
            <a:endParaRPr lang="en-US" sz="1400" b="1" i="1" u="sng" dirty="0" smtClean="0"/>
          </a:p>
          <a:p>
            <a:pPr fontAlgn="base"/>
            <a:r>
              <a:rPr lang="en-US" sz="1400" b="1" i="1" u="sng" dirty="0" smtClean="0"/>
              <a:t>Pros</a:t>
            </a:r>
            <a:r>
              <a:rPr lang="en-US" sz="1400" b="1" i="1" u="sng" dirty="0"/>
              <a:t>.</a:t>
            </a:r>
          </a:p>
          <a:p>
            <a:pPr fontAlgn="base">
              <a:buFont typeface="Arial" panose="020B0604020202020204" pitchFamily="34" charset="0"/>
              <a:buChar char="•"/>
            </a:pPr>
            <a:r>
              <a:rPr lang="en-US" sz="1400" dirty="0"/>
              <a:t>It enforces to create classes which are simple and follow user-friendly naming conventions.</a:t>
            </a:r>
          </a:p>
          <a:p>
            <a:pPr fontAlgn="base">
              <a:buFont typeface="Arial" panose="020B0604020202020204" pitchFamily="34" charset="0"/>
              <a:buChar char="•"/>
            </a:pPr>
            <a:r>
              <a:rPr lang="en-US" sz="1400" dirty="0"/>
              <a:t>You can rename the methods to make them relevant to the situation.</a:t>
            </a:r>
          </a:p>
          <a:p>
            <a:pPr fontAlgn="base">
              <a:buFont typeface="Arial" panose="020B0604020202020204" pitchFamily="34" charset="0"/>
              <a:buChar char="•"/>
            </a:pPr>
            <a:r>
              <a:rPr lang="en-US" sz="1400" dirty="0"/>
              <a:t>Since all the objects of a page stay in one class, so it’s easy to form a context between the page and locators.</a:t>
            </a:r>
          </a:p>
          <a:p>
            <a:pPr fontAlgn="base">
              <a:buFont typeface="Arial" panose="020B0604020202020204" pitchFamily="34" charset="0"/>
              <a:buChar char="•"/>
            </a:pPr>
            <a:r>
              <a:rPr lang="en-US" sz="1400" dirty="0"/>
              <a:t>The code is more maintainable and easy to debug</a:t>
            </a:r>
            <a:r>
              <a:rPr lang="en-US" sz="1400" dirty="0" smtClean="0"/>
              <a:t>.</a:t>
            </a:r>
          </a:p>
          <a:p>
            <a:pPr fontAlgn="base">
              <a:buFont typeface="Arial" panose="020B0604020202020204" pitchFamily="34" charset="0"/>
              <a:buChar char="•"/>
            </a:pPr>
            <a:endParaRPr lang="en-US" sz="1400" b="1" u="sng" dirty="0"/>
          </a:p>
          <a:p>
            <a:pPr fontAlgn="base"/>
            <a:r>
              <a:rPr lang="en-US" sz="1400" b="1" u="sng" dirty="0"/>
              <a:t>Cons.</a:t>
            </a:r>
          </a:p>
          <a:p>
            <a:pPr fontAlgn="base">
              <a:buFont typeface="Arial" panose="020B0604020202020204" pitchFamily="34" charset="0"/>
              <a:buChar char="•"/>
            </a:pPr>
            <a:r>
              <a:rPr lang="en-US" sz="1400" dirty="0"/>
              <a:t>Since the code in POM rests behind an abstraction layer, so the testers may find it a bit difficult to grasp at the onset.</a:t>
            </a:r>
          </a:p>
          <a:p>
            <a:pPr fontAlgn="base">
              <a:buFont typeface="Arial" panose="020B0604020202020204" pitchFamily="34" charset="0"/>
              <a:buChar char="•"/>
            </a:pPr>
            <a:r>
              <a:rPr lang="en-US" sz="1400" dirty="0"/>
              <a:t>This model leads to loose coupling as it creates additional objects. And it could cause a slight drop in the performance at runtime.</a:t>
            </a:r>
          </a:p>
        </p:txBody>
      </p:sp>
    </p:spTree>
    <p:extLst>
      <p:ext uri="{BB962C8B-B14F-4D97-AF65-F5344CB8AC3E}">
        <p14:creationId xmlns:p14="http://schemas.microsoft.com/office/powerpoint/2010/main" val="3676410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12.12-</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35313" y="1050647"/>
            <a:ext cx="8835482" cy="5401479"/>
          </a:xfrm>
          <a:prstGeom prst="rect">
            <a:avLst/>
          </a:prstGeom>
        </p:spPr>
        <p:txBody>
          <a:bodyPr wrap="square">
            <a:spAutoFit/>
          </a:bodyPr>
          <a:lstStyle/>
          <a:p>
            <a:r>
              <a:rPr lang="en-US" sz="1400" b="1" u="sng" dirty="0"/>
              <a:t>What is Behavior Driven Development </a:t>
            </a:r>
            <a:r>
              <a:rPr lang="en-US" sz="1400" b="1" u="sng" dirty="0" smtClean="0"/>
              <a:t>framework?</a:t>
            </a:r>
          </a:p>
          <a:p>
            <a:endParaRPr lang="en-US" sz="1400" b="1" u="sng" dirty="0"/>
          </a:p>
          <a:p>
            <a:r>
              <a:rPr lang="en-US" sz="1400" dirty="0" smtClean="0"/>
              <a:t>Behavior-driven </a:t>
            </a:r>
            <a:r>
              <a:rPr lang="en-US" sz="1400" dirty="0"/>
              <a:t>development (BDD) is a software development methodology in which an application is specified and designed by describing how its behavior should appear to an outside observer. The way BDD works is really simple – it is a bridge between business language (User Stories) and automatic tests (JUnit, </a:t>
            </a:r>
            <a:r>
              <a:rPr lang="en-US" sz="1400" dirty="0" err="1"/>
              <a:t>TestNG</a:t>
            </a:r>
            <a:r>
              <a:rPr lang="en-US" sz="1400" dirty="0"/>
              <a:t>). In order to keep the documentation in sync with the code – we need to run it as test in Continuous Integration build (Jenkins, Bamboo). Test specification should be written in business friendly form, for example in some text or HTML file. This way it will be easily accessible by Business Analysts. On the other hand in must fail just like any other test during Surefire or Failsafe execution. After the build we should be able to get user friendly HTML report</a:t>
            </a:r>
            <a:r>
              <a:rPr lang="en-US" sz="1400" dirty="0" smtClean="0"/>
              <a:t>.</a:t>
            </a:r>
          </a:p>
          <a:p>
            <a:endParaRPr lang="en-US" sz="1400" dirty="0"/>
          </a:p>
          <a:p>
            <a:r>
              <a:rPr lang="en-US" dirty="0"/>
              <a:t>Behavior Driven Development (BDD) is a rising methodology to test and check your code.</a:t>
            </a:r>
            <a:endParaRPr lang="en-US" sz="1400" dirty="0"/>
          </a:p>
          <a:p>
            <a:endParaRPr lang="en-US" sz="1400" dirty="0" smtClean="0"/>
          </a:p>
          <a:p>
            <a:r>
              <a:rPr lang="en-US" sz="1400" b="1" u="sng" dirty="0" smtClean="0"/>
              <a:t>Features </a:t>
            </a:r>
            <a:r>
              <a:rPr lang="en-US" sz="1400" b="1" u="sng" dirty="0"/>
              <a:t>of Behavior Driven Development:-</a:t>
            </a:r>
          </a:p>
          <a:p>
            <a:pPr marL="285750" indent="-285750">
              <a:buFont typeface="Arial" panose="020B0604020202020204" pitchFamily="34" charset="0"/>
              <a:buChar char="•"/>
            </a:pPr>
            <a:r>
              <a:rPr lang="en-US" sz="1400" dirty="0"/>
              <a:t>Shifting from thinking in “tests” to thinking in “behavior”</a:t>
            </a:r>
          </a:p>
          <a:p>
            <a:pPr marL="285750" indent="-285750">
              <a:buFont typeface="Arial" panose="020B0604020202020204" pitchFamily="34" charset="0"/>
              <a:buChar char="•"/>
            </a:pPr>
            <a:r>
              <a:rPr lang="en-US" sz="1400" dirty="0"/>
              <a:t>Collaboration between Business stakeholders, Business Analysts, QA Team and developers</a:t>
            </a:r>
          </a:p>
          <a:p>
            <a:pPr marL="285750" indent="-285750">
              <a:buFont typeface="Arial" panose="020B0604020202020204" pitchFamily="34" charset="0"/>
              <a:buChar char="•"/>
            </a:pPr>
            <a:r>
              <a:rPr lang="en-US" sz="1400" dirty="0"/>
              <a:t>Ubiquitous language, it is easy to describe</a:t>
            </a:r>
          </a:p>
          <a:p>
            <a:pPr marL="285750" indent="-285750">
              <a:buFont typeface="Arial" panose="020B0604020202020204" pitchFamily="34" charset="0"/>
              <a:buChar char="•"/>
            </a:pPr>
            <a:r>
              <a:rPr lang="en-US" sz="1400" dirty="0"/>
              <a:t>Driven by Business Value</a:t>
            </a:r>
          </a:p>
          <a:p>
            <a:pPr marL="285750" indent="-285750">
              <a:buFont typeface="Arial" panose="020B0604020202020204" pitchFamily="34" charset="0"/>
              <a:buChar char="•"/>
            </a:pPr>
            <a:r>
              <a:rPr lang="en-US" sz="1400" dirty="0"/>
              <a:t>Extends Test Driven Development (TDD) by utilizing natural language that non technical stakeholders can understand</a:t>
            </a:r>
          </a:p>
          <a:p>
            <a:pPr marL="285750" indent="-285750">
              <a:buFont typeface="Arial" panose="020B0604020202020204" pitchFamily="34" charset="0"/>
              <a:buChar char="•"/>
            </a:pPr>
            <a:r>
              <a:rPr lang="en-US" sz="1400" dirty="0"/>
              <a:t>BDD frameworks such as Cucumber or </a:t>
            </a:r>
            <a:r>
              <a:rPr lang="en-US" sz="1400" dirty="0" err="1"/>
              <a:t>JBehave</a:t>
            </a:r>
            <a:r>
              <a:rPr lang="en-US" sz="1400" dirty="0"/>
              <a:t> are an enabler, acting a “bridge” between Business &amp; Technical Language</a:t>
            </a:r>
          </a:p>
          <a:p>
            <a:pPr fontAlgn="base"/>
            <a:endParaRPr lang="en-US" sz="1500" dirty="0"/>
          </a:p>
        </p:txBody>
      </p:sp>
      <p:sp>
        <p:nvSpPr>
          <p:cNvPr id="4" name="Rectangle 3"/>
          <p:cNvSpPr/>
          <p:nvPr/>
        </p:nvSpPr>
        <p:spPr>
          <a:xfrm>
            <a:off x="35313" y="659410"/>
            <a:ext cx="9013902" cy="353943"/>
          </a:xfrm>
          <a:prstGeom prst="rect">
            <a:avLst/>
          </a:prstGeom>
        </p:spPr>
        <p:txBody>
          <a:bodyPr wrap="square">
            <a:spAutoFit/>
          </a:bodyPr>
          <a:lstStyle/>
          <a:p>
            <a:pPr lvl="2" algn="ctr"/>
            <a:r>
              <a:rPr lang="en-US" sz="1700" b="1" u="sng" dirty="0" smtClean="0"/>
              <a:t>5-BBD </a:t>
            </a:r>
            <a:r>
              <a:rPr lang="en-US" sz="1700" b="1" u="sng" dirty="0"/>
              <a:t>Framework (Cucumber</a:t>
            </a:r>
            <a:r>
              <a:rPr lang="en-US" sz="1700" b="1" u="sng" dirty="0" smtClean="0"/>
              <a:t>)</a:t>
            </a:r>
            <a:endParaRPr lang="en-IN" sz="1700" b="1" u="sng" dirty="0"/>
          </a:p>
        </p:txBody>
      </p:sp>
    </p:spTree>
    <p:extLst>
      <p:ext uri="{BB962C8B-B14F-4D97-AF65-F5344CB8AC3E}">
        <p14:creationId xmlns:p14="http://schemas.microsoft.com/office/powerpoint/2010/main" val="3505055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12.13-</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0" y="733246"/>
            <a:ext cx="9144000" cy="4693593"/>
          </a:xfrm>
          <a:prstGeom prst="rect">
            <a:avLst/>
          </a:prstGeom>
        </p:spPr>
        <p:txBody>
          <a:bodyPr wrap="square">
            <a:spAutoFit/>
          </a:bodyPr>
          <a:lstStyle/>
          <a:p>
            <a:r>
              <a:rPr lang="en-US" sz="1400" b="1" u="sng" dirty="0" smtClean="0"/>
              <a:t>BDD has following frameworks:</a:t>
            </a:r>
          </a:p>
          <a:p>
            <a:pPr marL="342900" indent="-342900">
              <a:buFont typeface="+mj-lt"/>
              <a:buAutoNum type="arabicPeriod"/>
            </a:pPr>
            <a:r>
              <a:rPr lang="en-US" sz="1400" dirty="0" err="1" smtClean="0"/>
              <a:t>JDave</a:t>
            </a:r>
            <a:endParaRPr lang="en-US" sz="1400" dirty="0" smtClean="0"/>
          </a:p>
          <a:p>
            <a:pPr marL="342900" indent="-342900">
              <a:buFont typeface="+mj-lt"/>
              <a:buAutoNum type="arabicPeriod"/>
            </a:pPr>
            <a:r>
              <a:rPr lang="en-US" sz="1400" dirty="0" err="1" smtClean="0"/>
              <a:t>Easyb</a:t>
            </a:r>
            <a:endParaRPr lang="en-US" sz="1400" dirty="0" smtClean="0"/>
          </a:p>
          <a:p>
            <a:pPr marL="342900" indent="-342900">
              <a:buFont typeface="+mj-lt"/>
              <a:buAutoNum type="arabicPeriod"/>
            </a:pPr>
            <a:r>
              <a:rPr lang="en-US" sz="1400" dirty="0" err="1" smtClean="0"/>
              <a:t>JBehave</a:t>
            </a:r>
            <a:endParaRPr lang="en-US" sz="1400" dirty="0" smtClean="0"/>
          </a:p>
          <a:p>
            <a:pPr marL="342900" indent="-342900">
              <a:buFont typeface="+mj-lt"/>
              <a:buAutoNum type="arabicPeriod"/>
            </a:pPr>
            <a:r>
              <a:rPr lang="en-US" sz="1400" dirty="0" smtClean="0"/>
              <a:t>Cucumber</a:t>
            </a:r>
          </a:p>
          <a:p>
            <a:endParaRPr lang="en-US" sz="1400" dirty="0" smtClean="0"/>
          </a:p>
          <a:p>
            <a:r>
              <a:rPr lang="en-US" sz="1400" u="sng" dirty="0" smtClean="0"/>
              <a:t>S</a:t>
            </a:r>
            <a:r>
              <a:rPr lang="en-US" sz="1400" b="1" u="sng" dirty="0" smtClean="0"/>
              <a:t>teps to Create a BDD Automation Framework</a:t>
            </a:r>
          </a:p>
          <a:p>
            <a:endParaRPr lang="en-US" sz="1400" b="1" dirty="0" smtClean="0"/>
          </a:p>
          <a:p>
            <a:r>
              <a:rPr lang="en-US" sz="1500" b="1" u="sng" dirty="0" smtClean="0">
                <a:solidFill>
                  <a:srgbClr val="FF0000"/>
                </a:solidFill>
              </a:rPr>
              <a:t>Step-1) Selecting  Cucumber as BDD Framework -</a:t>
            </a:r>
          </a:p>
          <a:p>
            <a:endParaRPr lang="en-US" sz="1400" dirty="0" smtClean="0"/>
          </a:p>
          <a:p>
            <a:pPr algn="ctr"/>
            <a:r>
              <a:rPr lang="en-US" sz="2400" b="1" u="sng" dirty="0" smtClean="0"/>
              <a:t>What is Cucumber</a:t>
            </a:r>
          </a:p>
          <a:p>
            <a:r>
              <a:rPr lang="en-US" sz="1500" dirty="0"/>
              <a:t>Cucumber is basically a framework which is used for testing the application where the </a:t>
            </a:r>
            <a:r>
              <a:rPr lang="en-US" sz="1500" dirty="0" err="1"/>
              <a:t>testscripts</a:t>
            </a:r>
            <a:r>
              <a:rPr lang="en-US" sz="1500" dirty="0"/>
              <a:t> are written in plain </a:t>
            </a:r>
            <a:r>
              <a:rPr lang="en-US" sz="1500" dirty="0" err="1"/>
              <a:t>english</a:t>
            </a:r>
            <a:r>
              <a:rPr lang="en-US" sz="1500" dirty="0"/>
              <a:t> </a:t>
            </a:r>
            <a:r>
              <a:rPr lang="en-US" sz="1500" dirty="0" err="1"/>
              <a:t>language.Mostly</a:t>
            </a:r>
            <a:r>
              <a:rPr lang="en-US" sz="1500" dirty="0"/>
              <a:t> it is used for Acceptance testing and Functional Testing. BDD(Behavior Driven Development) technique is used while </a:t>
            </a:r>
            <a:r>
              <a:rPr lang="en-US" sz="1500" dirty="0" err="1"/>
              <a:t>writting</a:t>
            </a:r>
            <a:r>
              <a:rPr lang="en-US" sz="1500" dirty="0"/>
              <a:t> </a:t>
            </a:r>
            <a:r>
              <a:rPr lang="en-US" sz="1500" dirty="0" err="1"/>
              <a:t>testcases</a:t>
            </a:r>
            <a:r>
              <a:rPr lang="en-US" sz="1500" dirty="0"/>
              <a:t>. </a:t>
            </a:r>
          </a:p>
          <a:p>
            <a:r>
              <a:rPr lang="en-US" sz="1500" dirty="0"/>
              <a:t/>
            </a:r>
            <a:br>
              <a:rPr lang="en-US" sz="1500" dirty="0"/>
            </a:br>
            <a:r>
              <a:rPr lang="en-US" sz="1500" dirty="0"/>
              <a:t>In BDD, users (business analysts, product owners) first write scenarios or acceptance tests that describes the behavior of the system from the customer's perspective, for review and sign-off by the product owners before developers write their codes.</a:t>
            </a:r>
          </a:p>
          <a:p>
            <a:r>
              <a:rPr lang="en-US" sz="1500" dirty="0"/>
              <a:t/>
            </a:r>
            <a:br>
              <a:rPr lang="en-US" sz="1500" dirty="0"/>
            </a:br>
            <a:endParaRPr lang="en-US" sz="1500" dirty="0" smtClean="0"/>
          </a:p>
        </p:txBody>
      </p:sp>
    </p:spTree>
    <p:extLst>
      <p:ext uri="{BB962C8B-B14F-4D97-AF65-F5344CB8AC3E}">
        <p14:creationId xmlns:p14="http://schemas.microsoft.com/office/powerpoint/2010/main" val="3472444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12.14-</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0" y="733246"/>
            <a:ext cx="9144000" cy="4939814"/>
          </a:xfrm>
          <a:prstGeom prst="rect">
            <a:avLst/>
          </a:prstGeom>
        </p:spPr>
        <p:txBody>
          <a:bodyPr wrap="square">
            <a:spAutoFit/>
          </a:bodyPr>
          <a:lstStyle/>
          <a:p>
            <a:r>
              <a:rPr lang="en-US" sz="1500" b="1" dirty="0"/>
              <a:t>What are the </a:t>
            </a:r>
            <a:r>
              <a:rPr lang="en-US" sz="1500" b="1" dirty="0" smtClean="0"/>
              <a:t>benefits of Cucumber?</a:t>
            </a:r>
            <a:endParaRPr lang="en-US" sz="1500" dirty="0"/>
          </a:p>
          <a:p>
            <a:pPr marL="342900" indent="-342900">
              <a:buFont typeface="+mj-lt"/>
              <a:buAutoNum type="arabicPeriod"/>
            </a:pPr>
            <a:r>
              <a:rPr lang="en-US" sz="1500" dirty="0"/>
              <a:t>It is helpful to involve business stakeholders who can't easily read code</a:t>
            </a:r>
          </a:p>
          <a:p>
            <a:pPr marL="342900" indent="-342900">
              <a:buFont typeface="+mj-lt"/>
              <a:buAutoNum type="arabicPeriod"/>
            </a:pPr>
            <a:r>
              <a:rPr lang="en-US" sz="1500" dirty="0"/>
              <a:t>Cucumber focuses on end-user experience</a:t>
            </a:r>
          </a:p>
          <a:p>
            <a:pPr marL="342900" indent="-342900">
              <a:buFont typeface="+mj-lt"/>
              <a:buAutoNum type="arabicPeriod"/>
            </a:pPr>
            <a:r>
              <a:rPr lang="en-US" sz="1500" dirty="0"/>
              <a:t>Style of writing tests allow for easier reuse of code in the tests</a:t>
            </a:r>
          </a:p>
          <a:p>
            <a:pPr marL="342900" indent="-342900">
              <a:buFont typeface="+mj-lt"/>
              <a:buAutoNum type="arabicPeriod"/>
            </a:pPr>
            <a:r>
              <a:rPr lang="en-US" sz="1500" dirty="0"/>
              <a:t>Quick and easy set up and execution</a:t>
            </a:r>
          </a:p>
          <a:p>
            <a:pPr marL="342900" indent="-342900">
              <a:buFont typeface="+mj-lt"/>
              <a:buAutoNum type="arabicPeriod"/>
            </a:pPr>
            <a:r>
              <a:rPr lang="en-US" sz="1500" dirty="0"/>
              <a:t>Efficient tool for </a:t>
            </a:r>
            <a:r>
              <a:rPr lang="en-US" sz="1500" dirty="0" smtClean="0"/>
              <a:t>testing</a:t>
            </a:r>
          </a:p>
          <a:p>
            <a:pPr marL="342900" indent="-342900">
              <a:buFont typeface="+mj-lt"/>
              <a:buAutoNum type="arabicPeriod"/>
            </a:pPr>
            <a:r>
              <a:rPr lang="en-US" sz="1500" dirty="0" smtClean="0"/>
              <a:t>One </a:t>
            </a:r>
            <a:r>
              <a:rPr lang="en-US" sz="1500" dirty="0"/>
              <a:t>more and very important feature of using Cucumber is ,it allows heavy reuse of code</a:t>
            </a:r>
            <a:r>
              <a:rPr lang="en-US" sz="1500" dirty="0" smtClean="0"/>
              <a:t>.</a:t>
            </a:r>
          </a:p>
          <a:p>
            <a:endParaRPr lang="en-US" sz="1500" dirty="0" smtClean="0"/>
          </a:p>
          <a:p>
            <a:r>
              <a:rPr lang="en-US" sz="1500" b="1" u="sng" dirty="0" smtClean="0"/>
              <a:t>Prerequisites for Cucumber:</a:t>
            </a:r>
            <a:endParaRPr lang="en-US" sz="1500" b="1" u="sng" dirty="0"/>
          </a:p>
          <a:p>
            <a:r>
              <a:rPr lang="en-US" sz="1500" dirty="0"/>
              <a:t>1.One must have understanding on core java.</a:t>
            </a:r>
            <a:br>
              <a:rPr lang="en-US" sz="1500" dirty="0"/>
            </a:br>
            <a:r>
              <a:rPr lang="en-US" sz="1500" dirty="0"/>
              <a:t>2.One must be comfortable with using Selenium </a:t>
            </a:r>
            <a:r>
              <a:rPr lang="en-US" sz="1500" dirty="0" smtClean="0"/>
              <a:t>WebDriver and Maven</a:t>
            </a:r>
            <a:r>
              <a:rPr lang="en-US" sz="1500" dirty="0"/>
              <a:t/>
            </a:r>
            <a:br>
              <a:rPr lang="en-US" sz="1500" dirty="0"/>
            </a:br>
            <a:endParaRPr lang="en-US" sz="1500" dirty="0"/>
          </a:p>
          <a:p>
            <a:r>
              <a:rPr lang="en-US" sz="1500" dirty="0"/>
              <a:t>Basically We need three things to run the project with Cucumber</a:t>
            </a:r>
            <a:r>
              <a:rPr lang="en-US" sz="1500" dirty="0" smtClean="0"/>
              <a:t>. Those </a:t>
            </a:r>
            <a:r>
              <a:rPr lang="en-US" sz="1500" dirty="0"/>
              <a:t>are listed below</a:t>
            </a:r>
            <a:br>
              <a:rPr lang="en-US" sz="1500" dirty="0"/>
            </a:br>
            <a:r>
              <a:rPr lang="en-US" sz="1500" dirty="0"/>
              <a:t>1.Feature Files where the test scripts are written in plain </a:t>
            </a:r>
            <a:r>
              <a:rPr lang="en-US" sz="1500" dirty="0" err="1"/>
              <a:t>english</a:t>
            </a:r>
            <a:r>
              <a:rPr lang="en-US" sz="1500" dirty="0"/>
              <a:t>.</a:t>
            </a:r>
            <a:br>
              <a:rPr lang="en-US" sz="1500" dirty="0"/>
            </a:br>
            <a:r>
              <a:rPr lang="en-US" sz="1500" dirty="0"/>
              <a:t>2.Step Definitions java class files where code resides</a:t>
            </a:r>
            <a:br>
              <a:rPr lang="en-US" sz="1500" dirty="0"/>
            </a:br>
            <a:r>
              <a:rPr lang="en-US" sz="1500" dirty="0"/>
              <a:t>3.One Runner class which is used to run the </a:t>
            </a:r>
            <a:r>
              <a:rPr lang="en-US" sz="1500" dirty="0" smtClean="0"/>
              <a:t>test it can be Junit or </a:t>
            </a:r>
            <a:r>
              <a:rPr lang="en-US" sz="1500" dirty="0" err="1" smtClean="0"/>
              <a:t>TestNG</a:t>
            </a:r>
            <a:r>
              <a:rPr lang="en-US" sz="1500" dirty="0" smtClean="0"/>
              <a:t>.</a:t>
            </a:r>
          </a:p>
          <a:p>
            <a:endParaRPr lang="en-US" sz="1500" dirty="0"/>
          </a:p>
          <a:p>
            <a:endParaRPr lang="en-US" sz="1500" dirty="0"/>
          </a:p>
          <a:p>
            <a:r>
              <a:rPr lang="en-US" sz="1500" dirty="0"/>
              <a:t/>
            </a:r>
            <a:br>
              <a:rPr lang="en-US" sz="1500" dirty="0"/>
            </a:br>
            <a:endParaRPr lang="en-US" sz="1500" dirty="0"/>
          </a:p>
          <a:p>
            <a:endParaRPr lang="en-US" sz="1500" b="1" u="sng" dirty="0" smtClean="0"/>
          </a:p>
        </p:txBody>
      </p:sp>
    </p:spTree>
    <p:extLst>
      <p:ext uri="{BB962C8B-B14F-4D97-AF65-F5344CB8AC3E}">
        <p14:creationId xmlns:p14="http://schemas.microsoft.com/office/powerpoint/2010/main" val="2213730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12.15-</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7" name="Rectangle 6"/>
          <p:cNvSpPr/>
          <p:nvPr/>
        </p:nvSpPr>
        <p:spPr>
          <a:xfrm>
            <a:off x="245326" y="703451"/>
            <a:ext cx="6917473" cy="369332"/>
          </a:xfrm>
          <a:prstGeom prst="rect">
            <a:avLst/>
          </a:prstGeom>
        </p:spPr>
        <p:txBody>
          <a:bodyPr wrap="square">
            <a:spAutoFit/>
          </a:bodyPr>
          <a:lstStyle/>
          <a:p>
            <a:r>
              <a:rPr lang="en-US" b="1" dirty="0">
                <a:solidFill>
                  <a:srgbClr val="343434"/>
                </a:solidFill>
                <a:latin typeface="Arial" panose="020B0604020202020204" pitchFamily="34" charset="0"/>
              </a:rPr>
              <a:t>Advantages of Cucumber over other </a:t>
            </a:r>
            <a:r>
              <a:rPr lang="en-US" b="1" dirty="0" smtClean="0">
                <a:solidFill>
                  <a:srgbClr val="343434"/>
                </a:solidFill>
                <a:latin typeface="Arial" panose="020B0604020202020204" pitchFamily="34" charset="0"/>
              </a:rPr>
              <a:t>tools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528203686"/>
              </p:ext>
            </p:extLst>
          </p:nvPr>
        </p:nvGraphicFramePr>
        <p:xfrm>
          <a:off x="79917" y="1303616"/>
          <a:ext cx="8229600" cy="423780"/>
        </p:xfrm>
        <a:graphic>
          <a:graphicData uri="http://schemas.openxmlformats.org/drawingml/2006/table">
            <a:tbl>
              <a:tblPr/>
              <a:tblGrid>
                <a:gridCol w="2743200">
                  <a:extLst>
                    <a:ext uri="{9D8B030D-6E8A-4147-A177-3AD203B41FA5}">
                      <a16:colId xmlns:a16="http://schemas.microsoft.com/office/drawing/2014/main" val="2852705294"/>
                    </a:ext>
                  </a:extLst>
                </a:gridCol>
                <a:gridCol w="2743200">
                  <a:extLst>
                    <a:ext uri="{9D8B030D-6E8A-4147-A177-3AD203B41FA5}">
                      <a16:colId xmlns:a16="http://schemas.microsoft.com/office/drawing/2014/main" val="2626829536"/>
                    </a:ext>
                  </a:extLst>
                </a:gridCol>
                <a:gridCol w="2743200">
                  <a:extLst>
                    <a:ext uri="{9D8B030D-6E8A-4147-A177-3AD203B41FA5}">
                      <a16:colId xmlns:a16="http://schemas.microsoft.com/office/drawing/2014/main" val="601901612"/>
                    </a:ext>
                  </a:extLst>
                </a:gridCol>
              </a:tblGrid>
              <a:tr h="418486">
                <a:tc>
                  <a:txBody>
                    <a:bodyPr/>
                    <a:lstStyle/>
                    <a:p>
                      <a:pPr algn="l" fontAlgn="t"/>
                      <a:r>
                        <a:rPr lang="en-US" sz="1800" b="1">
                          <a:effectLst/>
                        </a:rPr>
                        <a:t>Cucumber</a:t>
                      </a:r>
                      <a:endParaRPr lang="en-US" sz="1800">
                        <a:effectLst/>
                      </a:endParaRPr>
                    </a:p>
                  </a:txBody>
                  <a:tcPr marL="74730" marR="74730" marT="74730" marB="74730">
                    <a:lnL w="12700" cap="flat" cmpd="sng" algn="ctr">
                      <a:solidFill>
                        <a:srgbClr val="E07CE4"/>
                      </a:solidFill>
                      <a:prstDash val="solid"/>
                      <a:round/>
                      <a:headEnd type="none" w="med" len="med"/>
                      <a:tailEnd type="none" w="med" len="med"/>
                    </a:lnL>
                    <a:lnR w="12700" cap="flat" cmpd="sng" algn="ctr">
                      <a:solidFill>
                        <a:srgbClr val="D0878B"/>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7AE4"/>
                      </a:solidFill>
                      <a:prstDash val="solid"/>
                      <a:round/>
                      <a:headEnd type="none" w="med" len="med"/>
                      <a:tailEnd type="none" w="med" len="med"/>
                    </a:lnB>
                    <a:solidFill>
                      <a:srgbClr val="F9F9F9"/>
                    </a:solidFill>
                  </a:tcPr>
                </a:tc>
                <a:tc>
                  <a:txBody>
                    <a:bodyPr/>
                    <a:lstStyle/>
                    <a:p>
                      <a:pPr algn="l" fontAlgn="t"/>
                      <a:r>
                        <a:rPr lang="en-US" sz="1800" b="1">
                          <a:effectLst/>
                        </a:rPr>
                        <a:t>HP ALM (QTP)</a:t>
                      </a:r>
                      <a:endParaRPr lang="en-US" sz="1800">
                        <a:effectLst/>
                      </a:endParaRPr>
                    </a:p>
                  </a:txBody>
                  <a:tcPr marL="74730" marR="74730" marT="74730" marB="74730">
                    <a:lnL w="12700" cap="flat" cmpd="sng" algn="ctr">
                      <a:solidFill>
                        <a:srgbClr val="D0878B"/>
                      </a:solidFill>
                      <a:prstDash val="solid"/>
                      <a:round/>
                      <a:headEnd type="none" w="med" len="med"/>
                      <a:tailEnd type="none" w="med" len="med"/>
                    </a:lnL>
                    <a:lnR w="12700" cap="flat" cmpd="sng" algn="ctr">
                      <a:solidFill>
                        <a:srgbClr val="A089BE"/>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8014AE"/>
                      </a:solidFill>
                      <a:prstDash val="solid"/>
                      <a:round/>
                      <a:headEnd type="none" w="med" len="med"/>
                      <a:tailEnd type="none" w="med" len="med"/>
                    </a:lnB>
                    <a:solidFill>
                      <a:srgbClr val="F9F9F9"/>
                    </a:solidFill>
                  </a:tcPr>
                </a:tc>
                <a:tc>
                  <a:txBody>
                    <a:bodyPr/>
                    <a:lstStyle/>
                    <a:p>
                      <a:pPr algn="l" fontAlgn="t"/>
                      <a:r>
                        <a:rPr lang="en-US" sz="1800" b="1" dirty="0">
                          <a:effectLst/>
                        </a:rPr>
                        <a:t>Selenium</a:t>
                      </a:r>
                      <a:endParaRPr lang="en-US" sz="1800" dirty="0">
                        <a:effectLst/>
                      </a:endParaRPr>
                    </a:p>
                  </a:txBody>
                  <a:tcPr marL="74730" marR="74730" marT="74730" marB="74730">
                    <a:lnL w="12700" cap="flat" cmpd="sng" algn="ctr">
                      <a:solidFill>
                        <a:srgbClr val="A089BE"/>
                      </a:solidFill>
                      <a:prstDash val="solid"/>
                      <a:round/>
                      <a:headEnd type="none" w="med" len="med"/>
                      <a:tailEnd type="none" w="med" len="med"/>
                    </a:lnL>
                    <a:lnR w="12700" cap="flat" cmpd="sng" algn="ctr">
                      <a:solidFill>
                        <a:srgbClr val="0098BE"/>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09CBE"/>
                      </a:solidFill>
                      <a:prstDash val="solid"/>
                      <a:round/>
                      <a:headEnd type="none" w="med" len="med"/>
                      <a:tailEnd type="none" w="med" len="med"/>
                    </a:lnB>
                    <a:solidFill>
                      <a:srgbClr val="F9F9F9"/>
                    </a:solidFill>
                  </a:tcPr>
                </a:tc>
                <a:extLst>
                  <a:ext uri="{0D108BD9-81ED-4DB2-BD59-A6C34878D82A}">
                    <a16:rowId xmlns:a16="http://schemas.microsoft.com/office/drawing/2014/main" val="427028716"/>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91595449"/>
              </p:ext>
            </p:extLst>
          </p:nvPr>
        </p:nvGraphicFramePr>
        <p:xfrm>
          <a:off x="98502" y="1756464"/>
          <a:ext cx="8211015" cy="4796736"/>
        </p:xfrm>
        <a:graphic>
          <a:graphicData uri="http://schemas.openxmlformats.org/drawingml/2006/table">
            <a:tbl>
              <a:tblPr/>
              <a:tblGrid>
                <a:gridCol w="2737005">
                  <a:extLst>
                    <a:ext uri="{9D8B030D-6E8A-4147-A177-3AD203B41FA5}">
                      <a16:colId xmlns:a16="http://schemas.microsoft.com/office/drawing/2014/main" val="4150368314"/>
                    </a:ext>
                  </a:extLst>
                </a:gridCol>
                <a:gridCol w="2737005">
                  <a:extLst>
                    <a:ext uri="{9D8B030D-6E8A-4147-A177-3AD203B41FA5}">
                      <a16:colId xmlns:a16="http://schemas.microsoft.com/office/drawing/2014/main" val="583764259"/>
                    </a:ext>
                  </a:extLst>
                </a:gridCol>
                <a:gridCol w="2737005">
                  <a:extLst>
                    <a:ext uri="{9D8B030D-6E8A-4147-A177-3AD203B41FA5}">
                      <a16:colId xmlns:a16="http://schemas.microsoft.com/office/drawing/2014/main" val="3393945500"/>
                    </a:ext>
                  </a:extLst>
                </a:gridCol>
              </a:tblGrid>
              <a:tr h="320063">
                <a:tc>
                  <a:txBody>
                    <a:bodyPr/>
                    <a:lstStyle/>
                    <a:p>
                      <a:pPr algn="l" fontAlgn="t">
                        <a:buFont typeface="Arial" panose="020B0604020202020204" pitchFamily="34" charset="0"/>
                        <a:buChar char="•"/>
                      </a:pPr>
                      <a:r>
                        <a:rPr lang="en-US" sz="1400">
                          <a:effectLst/>
                        </a:rPr>
                        <a:t>It is free</a:t>
                      </a:r>
                    </a:p>
                  </a:txBody>
                  <a:tcPr marL="57154" marR="57154" marT="57154" marB="57154">
                    <a:lnL w="12700" cap="flat" cmpd="sng" algn="ctr">
                      <a:solidFill>
                        <a:srgbClr val="30007E"/>
                      </a:solidFill>
                      <a:prstDash val="solid"/>
                      <a:round/>
                      <a:headEnd type="none" w="med" len="med"/>
                      <a:tailEnd type="none" w="med" len="med"/>
                    </a:lnL>
                    <a:lnR w="12700" cap="flat" cmpd="sng" algn="ctr">
                      <a:solidFill>
                        <a:srgbClr val="50B07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400">
                          <a:effectLst/>
                        </a:rPr>
                        <a:t>QTP is expensive</a:t>
                      </a:r>
                    </a:p>
                  </a:txBody>
                  <a:tcPr marL="57154" marR="57154" marT="57154" marB="57154">
                    <a:lnL w="12700" cap="flat" cmpd="sng" algn="ctr">
                      <a:solidFill>
                        <a:srgbClr val="50B07D"/>
                      </a:solidFill>
                      <a:prstDash val="solid"/>
                      <a:round/>
                      <a:headEnd type="none" w="med" len="med"/>
                      <a:tailEnd type="none" w="med" len="med"/>
                    </a:lnL>
                    <a:lnR w="12700" cap="flat" cmpd="sng" algn="ctr">
                      <a:solidFill>
                        <a:srgbClr val="90FB7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400">
                          <a:effectLst/>
                        </a:rPr>
                        <a:t>It is free</a:t>
                      </a:r>
                    </a:p>
                  </a:txBody>
                  <a:tcPr marL="57154" marR="57154" marT="57154" marB="57154">
                    <a:lnL w="12700" cap="flat" cmpd="sng" algn="ctr">
                      <a:solidFill>
                        <a:srgbClr val="90FB7D"/>
                      </a:solidFill>
                      <a:prstDash val="solid"/>
                      <a:round/>
                      <a:headEnd type="none" w="med" len="med"/>
                      <a:tailEnd type="none" w="med" len="med"/>
                    </a:lnL>
                    <a:lnR w="12700" cap="flat" cmpd="sng" algn="ctr">
                      <a:solidFill>
                        <a:srgbClr val="90FC7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01640673"/>
                  </a:ext>
                </a:extLst>
              </a:tr>
              <a:tr h="731573">
                <a:tc>
                  <a:txBody>
                    <a:bodyPr/>
                    <a:lstStyle/>
                    <a:p>
                      <a:pPr algn="l" fontAlgn="t">
                        <a:buFont typeface="Arial" panose="020B0604020202020204" pitchFamily="34" charset="0"/>
                        <a:buChar char="•"/>
                      </a:pPr>
                      <a:r>
                        <a:rPr lang="en-US" sz="1400">
                          <a:effectLst/>
                        </a:rPr>
                        <a:t>It's a behavior driven development tool</a:t>
                      </a:r>
                    </a:p>
                  </a:txBody>
                  <a:tcPr marL="57154" marR="57154" marT="57154" marB="57154">
                    <a:lnL w="12700" cap="flat" cmpd="sng" algn="ctr">
                      <a:solidFill>
                        <a:srgbClr val="B0DF33"/>
                      </a:solidFill>
                      <a:prstDash val="solid"/>
                      <a:round/>
                      <a:headEnd type="none" w="med" len="med"/>
                      <a:tailEnd type="none" w="med" len="med"/>
                    </a:lnL>
                    <a:lnR w="12700" cap="flat" cmpd="sng" algn="ctr">
                      <a:solidFill>
                        <a:srgbClr val="B0F77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US" sz="1400">
                          <a:effectLst/>
                        </a:rPr>
                        <a:t>It's a Functional Automation Tool</a:t>
                      </a:r>
                    </a:p>
                  </a:txBody>
                  <a:tcPr marL="57154" marR="57154" marT="57154" marB="57154">
                    <a:lnL w="12700" cap="flat" cmpd="sng" algn="ctr">
                      <a:solidFill>
                        <a:srgbClr val="B0F77D"/>
                      </a:solidFill>
                      <a:prstDash val="solid"/>
                      <a:round/>
                      <a:headEnd type="none" w="med" len="med"/>
                      <a:tailEnd type="none" w="med" len="med"/>
                    </a:lnL>
                    <a:lnR w="12700" cap="flat" cmpd="sng" algn="ctr">
                      <a:solidFill>
                        <a:srgbClr val="D0EC7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US" sz="1400">
                          <a:effectLst/>
                        </a:rPr>
                        <a:t>It's a Functional and Performance ( Selenium Grid) test tool</a:t>
                      </a:r>
                    </a:p>
                  </a:txBody>
                  <a:tcPr marL="57154" marR="57154" marT="57154" marB="57154">
                    <a:lnL w="12700" cap="flat" cmpd="sng" algn="ctr">
                      <a:solidFill>
                        <a:srgbClr val="D0EC7D"/>
                      </a:solidFill>
                      <a:prstDash val="solid"/>
                      <a:round/>
                      <a:headEnd type="none" w="med" len="med"/>
                      <a:tailEnd type="none" w="med" len="med"/>
                    </a:lnL>
                    <a:lnR w="12700" cap="flat" cmpd="sng" algn="ctr">
                      <a:solidFill>
                        <a:srgbClr val="30F47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247993676"/>
                  </a:ext>
                </a:extLst>
              </a:tr>
              <a:tr h="731573">
                <a:tc>
                  <a:txBody>
                    <a:bodyPr/>
                    <a:lstStyle/>
                    <a:p>
                      <a:pPr algn="l" fontAlgn="t">
                        <a:buFont typeface="Arial" panose="020B0604020202020204" pitchFamily="34" charset="0"/>
                        <a:buChar char="•"/>
                      </a:pPr>
                      <a:r>
                        <a:rPr lang="en-US" sz="1400">
                          <a:effectLst/>
                        </a:rPr>
                        <a:t>Plugin in cucumber works faster</a:t>
                      </a:r>
                    </a:p>
                  </a:txBody>
                  <a:tcPr marL="57154" marR="57154" marT="57154" marB="57154">
                    <a:lnL w="12700" cap="flat" cmpd="sng" algn="ctr">
                      <a:solidFill>
                        <a:srgbClr val="90F27D"/>
                      </a:solidFill>
                      <a:prstDash val="solid"/>
                      <a:round/>
                      <a:headEnd type="none" w="med" len="med"/>
                      <a:tailEnd type="none" w="med" len="med"/>
                    </a:lnL>
                    <a:lnR w="12700" cap="flat" cmpd="sng" algn="ctr">
                      <a:solidFill>
                        <a:srgbClr val="30FA7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400">
                          <a:effectLst/>
                        </a:rPr>
                        <a:t>Plugin are slower compare to Cucumber and Selenium</a:t>
                      </a:r>
                    </a:p>
                  </a:txBody>
                  <a:tcPr marL="57154" marR="57154" marT="57154" marB="57154">
                    <a:lnL w="12700" cap="flat" cmpd="sng" algn="ctr">
                      <a:solidFill>
                        <a:srgbClr val="30FA7D"/>
                      </a:solidFill>
                      <a:prstDash val="solid"/>
                      <a:round/>
                      <a:headEnd type="none" w="med" len="med"/>
                      <a:tailEnd type="none" w="med" len="med"/>
                    </a:lnL>
                    <a:lnR w="12700" cap="flat" cmpd="sng" algn="ctr">
                      <a:solidFill>
                        <a:srgbClr val="10F37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400">
                          <a:effectLst/>
                        </a:rPr>
                        <a:t>Plugins are slower than cucumber</a:t>
                      </a:r>
                    </a:p>
                  </a:txBody>
                  <a:tcPr marL="57154" marR="57154" marT="57154" marB="57154">
                    <a:lnL w="12700" cap="flat" cmpd="sng" algn="ctr">
                      <a:solidFill>
                        <a:srgbClr val="10F37D"/>
                      </a:solidFill>
                      <a:prstDash val="solid"/>
                      <a:round/>
                      <a:headEnd type="none" w="med" len="med"/>
                      <a:tailEnd type="none" w="med" len="med"/>
                    </a:lnL>
                    <a:lnR w="12700" cap="flat" cmpd="sng" algn="ctr">
                      <a:solidFill>
                        <a:srgbClr val="90FA7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09956623"/>
                  </a:ext>
                </a:extLst>
              </a:tr>
              <a:tr h="937328">
                <a:tc>
                  <a:txBody>
                    <a:bodyPr/>
                    <a:lstStyle/>
                    <a:p>
                      <a:pPr algn="l" fontAlgn="t">
                        <a:buFont typeface="Arial" panose="020B0604020202020204" pitchFamily="34" charset="0"/>
                        <a:buChar char="•"/>
                      </a:pPr>
                      <a:r>
                        <a:rPr lang="en-US" sz="1400">
                          <a:effectLst/>
                        </a:rPr>
                        <a:t>Cucumber supports other language as well beyond Ruby like Java, Scala, Groovy etc.</a:t>
                      </a:r>
                    </a:p>
                  </a:txBody>
                  <a:tcPr marL="57154" marR="57154" marT="57154" marB="57154">
                    <a:lnL w="12700" cap="flat" cmpd="sng" algn="ctr">
                      <a:solidFill>
                        <a:srgbClr val="B0EF7D"/>
                      </a:solidFill>
                      <a:prstDash val="solid"/>
                      <a:round/>
                      <a:headEnd type="none" w="med" len="med"/>
                      <a:tailEnd type="none" w="med" len="med"/>
                    </a:lnL>
                    <a:lnR w="12700" cap="flat" cmpd="sng" algn="ctr">
                      <a:solidFill>
                        <a:srgbClr val="D0EA7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US" sz="1400">
                          <a:effectLst/>
                        </a:rPr>
                        <a:t>QTP supports only VB script</a:t>
                      </a:r>
                    </a:p>
                  </a:txBody>
                  <a:tcPr marL="57154" marR="57154" marT="57154" marB="57154">
                    <a:lnL w="12700" cap="flat" cmpd="sng" algn="ctr">
                      <a:solidFill>
                        <a:srgbClr val="D0EA7D"/>
                      </a:solidFill>
                      <a:prstDash val="solid"/>
                      <a:round/>
                      <a:headEnd type="none" w="med" len="med"/>
                      <a:tailEnd type="none" w="med" len="med"/>
                    </a:lnL>
                    <a:lnR w="12700" cap="flat" cmpd="sng" algn="ctr">
                      <a:solidFill>
                        <a:srgbClr val="50E27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US" sz="1400">
                          <a:effectLst/>
                        </a:rPr>
                        <a:t>Selenium supports Java, .Net and many other languages</a:t>
                      </a:r>
                    </a:p>
                  </a:txBody>
                  <a:tcPr marL="57154" marR="57154" marT="57154" marB="57154">
                    <a:lnL w="12700" cap="flat" cmpd="sng" algn="ctr">
                      <a:solidFill>
                        <a:srgbClr val="50E27D"/>
                      </a:solidFill>
                      <a:prstDash val="solid"/>
                      <a:round/>
                      <a:headEnd type="none" w="med" len="med"/>
                      <a:tailEnd type="none" w="med" len="med"/>
                    </a:lnL>
                    <a:lnR w="12700" cap="flat" cmpd="sng" algn="ctr">
                      <a:solidFill>
                        <a:srgbClr val="70F57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31949087"/>
                  </a:ext>
                </a:extLst>
              </a:tr>
              <a:tr h="937328">
                <a:tc>
                  <a:txBody>
                    <a:bodyPr/>
                    <a:lstStyle/>
                    <a:p>
                      <a:pPr algn="l" fontAlgn="t">
                        <a:buFont typeface="Arial" panose="020B0604020202020204" pitchFamily="34" charset="0"/>
                        <a:buChar char="•"/>
                      </a:pPr>
                      <a:r>
                        <a:rPr lang="en-US" sz="1400">
                          <a:effectLst/>
                        </a:rPr>
                        <a:t>Writing automation steps are joint effort of testers and developer</a:t>
                      </a:r>
                    </a:p>
                  </a:txBody>
                  <a:tcPr marL="57154" marR="57154" marT="57154" marB="57154">
                    <a:lnL w="12700" cap="flat" cmpd="sng" algn="ctr">
                      <a:solidFill>
                        <a:srgbClr val="50E97D"/>
                      </a:solidFill>
                      <a:prstDash val="solid"/>
                      <a:round/>
                      <a:headEnd type="none" w="med" len="med"/>
                      <a:tailEnd type="none" w="med" len="med"/>
                    </a:lnL>
                    <a:lnR w="12700" cap="flat" cmpd="sng" algn="ctr">
                      <a:solidFill>
                        <a:srgbClr val="90EF7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400">
                          <a:effectLst/>
                        </a:rPr>
                        <a:t>In</a:t>
                      </a:r>
                      <a:r>
                        <a:rPr lang="en-US" sz="1400" u="none" strike="noStrike">
                          <a:solidFill>
                            <a:srgbClr val="04B8E6"/>
                          </a:solidFill>
                          <a:effectLst/>
                          <a:hlinkClick r:id="rId2"/>
                        </a:rPr>
                        <a:t> QTP </a:t>
                      </a:r>
                      <a:r>
                        <a:rPr lang="en-US" sz="1400">
                          <a:effectLst/>
                        </a:rPr>
                        <a:t>only tester writes automation steps</a:t>
                      </a:r>
                    </a:p>
                  </a:txBody>
                  <a:tcPr marL="57154" marR="57154" marT="57154" marB="57154">
                    <a:lnL w="12700" cap="flat" cmpd="sng" algn="ctr">
                      <a:solidFill>
                        <a:srgbClr val="90EF7D"/>
                      </a:solidFill>
                      <a:prstDash val="solid"/>
                      <a:round/>
                      <a:headEnd type="none" w="med" len="med"/>
                      <a:tailEnd type="none" w="med" len="med"/>
                    </a:lnL>
                    <a:lnR w="12700" cap="flat" cmpd="sng" algn="ctr">
                      <a:solidFill>
                        <a:srgbClr val="70DD7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US" sz="1400">
                          <a:effectLst/>
                        </a:rPr>
                        <a:t>Like Cucumber, writing automation steps are joint effort of testers and developer</a:t>
                      </a:r>
                    </a:p>
                  </a:txBody>
                  <a:tcPr marL="57154" marR="57154" marT="57154" marB="57154">
                    <a:lnL w="12700" cap="flat" cmpd="sng" algn="ctr">
                      <a:solidFill>
                        <a:srgbClr val="70DD7D"/>
                      </a:solidFill>
                      <a:prstDash val="solid"/>
                      <a:round/>
                      <a:headEnd type="none" w="med" len="med"/>
                      <a:tailEnd type="none" w="med" len="med"/>
                    </a:lnL>
                    <a:lnR w="12700" cap="flat" cmpd="sng" algn="ctr">
                      <a:solidFill>
                        <a:srgbClr val="B0B97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36200039"/>
                  </a:ext>
                </a:extLst>
              </a:tr>
              <a:tr h="1108451">
                <a:tc>
                  <a:txBody>
                    <a:bodyPr/>
                    <a:lstStyle/>
                    <a:p>
                      <a:pPr algn="l" fontAlgn="t">
                        <a:buFont typeface="Arial" panose="020B0604020202020204" pitchFamily="34" charset="0"/>
                        <a:buChar char="•"/>
                      </a:pPr>
                      <a:r>
                        <a:rPr lang="en-US" sz="1400">
                          <a:effectLst/>
                        </a:rPr>
                        <a:t>Cucumber supports only web environment</a:t>
                      </a:r>
                    </a:p>
                  </a:txBody>
                  <a:tcPr marL="57154" marR="57154" marT="57154" marB="57154">
                    <a:lnL w="12700" cap="flat" cmpd="sng" algn="ctr">
                      <a:solidFill>
                        <a:srgbClr val="50B97D"/>
                      </a:solidFill>
                      <a:prstDash val="solid"/>
                      <a:round/>
                      <a:headEnd type="none" w="med" len="med"/>
                      <a:tailEnd type="none" w="med" len="med"/>
                    </a:lnL>
                    <a:lnR w="12700" cap="flat" cmpd="sng" algn="ctr">
                      <a:solidFill>
                        <a:srgbClr val="10DC7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0A97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US" sz="1400">
                          <a:effectLst/>
                        </a:rPr>
                        <a:t>Support web, desktop and any client server application</a:t>
                      </a:r>
                    </a:p>
                  </a:txBody>
                  <a:tcPr marL="57154" marR="57154" marT="57154" marB="57154">
                    <a:lnL w="12700" cap="flat" cmpd="sng" algn="ctr">
                      <a:solidFill>
                        <a:srgbClr val="10DC7D"/>
                      </a:solidFill>
                      <a:prstDash val="solid"/>
                      <a:round/>
                      <a:headEnd type="none" w="med" len="med"/>
                      <a:tailEnd type="none" w="med" len="med"/>
                    </a:lnL>
                    <a:lnR w="12700" cap="flat" cmpd="sng" algn="ctr">
                      <a:solidFill>
                        <a:srgbClr val="10A17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50D87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US" sz="1400" dirty="0">
                          <a:effectLst/>
                        </a:rPr>
                        <a:t>Supports only web environment</a:t>
                      </a:r>
                    </a:p>
                  </a:txBody>
                  <a:tcPr marL="57154" marR="57154" marT="57154" marB="57154">
                    <a:lnL w="12700" cap="flat" cmpd="sng" algn="ctr">
                      <a:solidFill>
                        <a:srgbClr val="10A17D"/>
                      </a:solidFill>
                      <a:prstDash val="solid"/>
                      <a:round/>
                      <a:headEnd type="none" w="med" len="med"/>
                      <a:tailEnd type="none" w="med" len="med"/>
                    </a:lnL>
                    <a:lnR w="12700" cap="flat" cmpd="sng" algn="ctr">
                      <a:solidFill>
                        <a:srgbClr val="10DB7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0E47D"/>
                      </a:solidFill>
                      <a:prstDash val="solid"/>
                      <a:round/>
                      <a:headEnd type="none" w="med" len="med"/>
                      <a:tailEnd type="none" w="med" len="med"/>
                    </a:lnB>
                    <a:solidFill>
                      <a:srgbClr val="F9F9F9"/>
                    </a:solidFill>
                  </a:tcPr>
                </a:tc>
                <a:extLst>
                  <a:ext uri="{0D108BD9-81ED-4DB2-BD59-A6C34878D82A}">
                    <a16:rowId xmlns:a16="http://schemas.microsoft.com/office/drawing/2014/main" val="1431017048"/>
                  </a:ext>
                </a:extLst>
              </a:tr>
            </a:tbl>
          </a:graphicData>
        </a:graphic>
      </p:graphicFrame>
    </p:spTree>
    <p:extLst>
      <p:ext uri="{BB962C8B-B14F-4D97-AF65-F5344CB8AC3E}">
        <p14:creationId xmlns:p14="http://schemas.microsoft.com/office/powerpoint/2010/main" val="3679521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12.16-</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0" y="609600"/>
            <a:ext cx="9144000" cy="4447371"/>
          </a:xfrm>
          <a:prstGeom prst="rect">
            <a:avLst/>
          </a:prstGeom>
        </p:spPr>
        <p:txBody>
          <a:bodyPr wrap="square">
            <a:spAutoFit/>
          </a:bodyPr>
          <a:lstStyle/>
          <a:p>
            <a:r>
              <a:rPr lang="en-US" sz="1500" b="1" u="sng" dirty="0" smtClean="0">
                <a:solidFill>
                  <a:srgbClr val="FF0000"/>
                </a:solidFill>
              </a:rPr>
              <a:t>Step-2) Writing features file</a:t>
            </a:r>
          </a:p>
          <a:p>
            <a:endParaRPr lang="en-US" sz="1500" b="1" dirty="0" smtClean="0"/>
          </a:p>
          <a:p>
            <a:r>
              <a:rPr lang="en-US" sz="1500" b="1" dirty="0" smtClean="0"/>
              <a:t>What is Features File</a:t>
            </a:r>
          </a:p>
          <a:p>
            <a:r>
              <a:rPr lang="en-US" sz="1400" dirty="0" smtClean="0"/>
              <a:t>A Feature File is an entry point to the Cucumber tests. We write feature file in Gherkin format. This is a file where you will describe your tests in Descriptive language (Like English). It is an essential part of Cucumber, as it serves as an automation test script as well as live documents. A feature file can contain a scenario or can contain many scenarios in a single feature file but it usually contains a list of scenarios. Let’s create one such file. This file can be created by BA/ QA/ Automation Engineer.</a:t>
            </a:r>
          </a:p>
          <a:p>
            <a:r>
              <a:rPr lang="en-US" sz="1400" b="1" u="sng" dirty="0" smtClean="0"/>
              <a:t>Feature </a:t>
            </a:r>
            <a:r>
              <a:rPr lang="en-US" sz="1400" b="1" u="sng" dirty="0"/>
              <a:t>File consist of following components -</a:t>
            </a:r>
          </a:p>
          <a:p>
            <a:endParaRPr lang="en-US" sz="1400" dirty="0" smtClean="0"/>
          </a:p>
          <a:p>
            <a:r>
              <a:rPr lang="en-US" sz="1400" b="1" u="sng" dirty="0" smtClean="0"/>
              <a:t>Feature</a:t>
            </a:r>
            <a:r>
              <a:rPr lang="en-US" sz="1400" b="1" u="sng" dirty="0"/>
              <a:t>: </a:t>
            </a:r>
            <a:r>
              <a:rPr lang="en-US" sz="1400" dirty="0"/>
              <a:t>A feature would describe the current test script which has to be executed</a:t>
            </a:r>
            <a:r>
              <a:rPr lang="en-US" sz="1400" dirty="0" smtClean="0"/>
              <a:t>.</a:t>
            </a:r>
          </a:p>
          <a:p>
            <a:r>
              <a:rPr lang="en-US" sz="1400" b="1" u="sng" dirty="0" smtClean="0"/>
              <a:t>Scenario</a:t>
            </a:r>
            <a:r>
              <a:rPr lang="en-US" sz="1400" b="1" u="sng" dirty="0"/>
              <a:t>: </a:t>
            </a:r>
            <a:r>
              <a:rPr lang="en-US" sz="1400" dirty="0"/>
              <a:t>Scenario describes the steps and expected outcome for a particular test case</a:t>
            </a:r>
            <a:r>
              <a:rPr lang="en-US" sz="1400" dirty="0" smtClean="0"/>
              <a:t>.</a:t>
            </a:r>
            <a:endParaRPr lang="en-US" sz="1400" dirty="0"/>
          </a:p>
          <a:p>
            <a:r>
              <a:rPr lang="en-US" sz="1400" b="1" u="sng" dirty="0"/>
              <a:t>Scenario Outline:</a:t>
            </a:r>
            <a:r>
              <a:rPr lang="en-US" sz="1400" dirty="0"/>
              <a:t> Same scenario can be executed for multiple sets of data using scenario outline. The data is provided by a tabular structure separated by (I I</a:t>
            </a:r>
            <a:r>
              <a:rPr lang="en-US" sz="1400" dirty="0" smtClean="0"/>
              <a:t>).</a:t>
            </a:r>
          </a:p>
          <a:p>
            <a:r>
              <a:rPr lang="en-US" sz="1400" b="1" u="sng" dirty="0" smtClean="0"/>
              <a:t>Given</a:t>
            </a:r>
            <a:r>
              <a:rPr lang="en-US" sz="1400" b="1" u="sng" dirty="0"/>
              <a:t>: </a:t>
            </a:r>
            <a:r>
              <a:rPr lang="en-US" sz="1400" dirty="0"/>
              <a:t>It specifies the context of the text to be executed. By using </a:t>
            </a:r>
            <a:r>
              <a:rPr lang="en-US" sz="1400" dirty="0" err="1"/>
              <a:t>datatables</a:t>
            </a:r>
            <a:r>
              <a:rPr lang="en-US" sz="1400" dirty="0"/>
              <a:t> "Given", step can also be parameterized</a:t>
            </a:r>
            <a:r>
              <a:rPr lang="en-US" sz="1400" dirty="0" smtClean="0"/>
              <a:t>.</a:t>
            </a:r>
          </a:p>
          <a:p>
            <a:r>
              <a:rPr lang="en-US" sz="1400" b="1" u="sng" dirty="0" smtClean="0"/>
              <a:t>When</a:t>
            </a:r>
            <a:r>
              <a:rPr lang="en-US" sz="1400" b="1" u="sng" dirty="0"/>
              <a:t>: </a:t>
            </a:r>
            <a:r>
              <a:rPr lang="en-US" sz="1400" dirty="0"/>
              <a:t>"When" specifies the test action that has to </a:t>
            </a:r>
            <a:r>
              <a:rPr lang="en-US" sz="1400" dirty="0" smtClean="0"/>
              <a:t>performed</a:t>
            </a:r>
          </a:p>
          <a:p>
            <a:r>
              <a:rPr lang="en-US" sz="1400" b="1" u="sng" dirty="0" smtClean="0"/>
              <a:t>Then</a:t>
            </a:r>
            <a:r>
              <a:rPr lang="en-US" sz="1400" b="1" u="sng" dirty="0"/>
              <a:t>: </a:t>
            </a:r>
            <a:r>
              <a:rPr lang="en-US" sz="1400" dirty="0"/>
              <a:t>The expected outcome of the test can be represented by "Then"</a:t>
            </a:r>
          </a:p>
          <a:p>
            <a:endParaRPr lang="en-US" sz="1400" b="1" u="sng" dirty="0" smtClean="0"/>
          </a:p>
          <a:p>
            <a:r>
              <a:rPr lang="en-US" sz="1400" dirty="0"/>
              <a:t>One can create as many feature files as needed. To have an organized structure, each feature should have one feature file</a:t>
            </a:r>
            <a:r>
              <a:rPr lang="en-US" sz="1400" dirty="0" smtClean="0"/>
              <a:t>.</a:t>
            </a:r>
            <a:endParaRPr lang="en-US" sz="1400" b="1" u="sng" dirty="0"/>
          </a:p>
        </p:txBody>
      </p:sp>
      <p:graphicFrame>
        <p:nvGraphicFramePr>
          <p:cNvPr id="4" name="Table 3"/>
          <p:cNvGraphicFramePr>
            <a:graphicFrameLocks noGrp="1"/>
          </p:cNvGraphicFramePr>
          <p:nvPr>
            <p:extLst>
              <p:ext uri="{D42A27DB-BD31-4B8C-83A1-F6EECF244321}">
                <p14:modId xmlns:p14="http://schemas.microsoft.com/office/powerpoint/2010/main" val="261410676"/>
              </p:ext>
            </p:extLst>
          </p:nvPr>
        </p:nvGraphicFramePr>
        <p:xfrm>
          <a:off x="762000" y="4970709"/>
          <a:ext cx="5753100" cy="1881608"/>
        </p:xfrm>
        <a:graphic>
          <a:graphicData uri="http://schemas.openxmlformats.org/drawingml/2006/table">
            <a:tbl>
              <a:tblPr/>
              <a:tblGrid>
                <a:gridCol w="1143000">
                  <a:extLst>
                    <a:ext uri="{9D8B030D-6E8A-4147-A177-3AD203B41FA5}">
                      <a16:colId xmlns:a16="http://schemas.microsoft.com/office/drawing/2014/main" val="3628226137"/>
                    </a:ext>
                  </a:extLst>
                </a:gridCol>
                <a:gridCol w="2286000">
                  <a:extLst>
                    <a:ext uri="{9D8B030D-6E8A-4147-A177-3AD203B41FA5}">
                      <a16:colId xmlns:a16="http://schemas.microsoft.com/office/drawing/2014/main" val="2951062203"/>
                    </a:ext>
                  </a:extLst>
                </a:gridCol>
                <a:gridCol w="2324100">
                  <a:extLst>
                    <a:ext uri="{9D8B030D-6E8A-4147-A177-3AD203B41FA5}">
                      <a16:colId xmlns:a16="http://schemas.microsoft.com/office/drawing/2014/main" val="3715785591"/>
                    </a:ext>
                  </a:extLst>
                </a:gridCol>
              </a:tblGrid>
              <a:tr h="305981">
                <a:tc>
                  <a:txBody>
                    <a:bodyPr/>
                    <a:lstStyle/>
                    <a:p>
                      <a:pPr algn="ctr" fontAlgn="t"/>
                      <a:r>
                        <a:rPr lang="en-US" sz="1400" dirty="0" err="1">
                          <a:effectLst/>
                        </a:rPr>
                        <a:t>Sr.No</a:t>
                      </a:r>
                      <a:endParaRPr lang="en-US" sz="1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Feature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Feature File 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162323877"/>
                  </a:ext>
                </a:extLst>
              </a:tr>
              <a:tr h="305981">
                <a:tc>
                  <a:txBody>
                    <a:bodyPr/>
                    <a:lstStyle/>
                    <a:p>
                      <a:pPr fontAlgn="t"/>
                      <a:r>
                        <a:rPr lang="en-US" sz="140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User Login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userLogin.feature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56869209"/>
                  </a:ext>
                </a:extLst>
              </a:tr>
              <a:tr h="305981">
                <a:tc>
                  <a:txBody>
                    <a:bodyPr/>
                    <a:lstStyle/>
                    <a:p>
                      <a:pPr fontAlgn="t"/>
                      <a:r>
                        <a:rPr lang="en-US" sz="140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Share the Post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sharePost.feature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65174146"/>
                  </a:ext>
                </a:extLst>
              </a:tr>
              <a:tr h="392164">
                <a:tc>
                  <a:txBody>
                    <a:bodyPr/>
                    <a:lstStyle/>
                    <a:p>
                      <a:pPr fontAlgn="t"/>
                      <a:r>
                        <a:rPr lang="en-US" sz="140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Create Account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createAccount.feature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19813978"/>
                  </a:ext>
                </a:extLst>
              </a:tr>
              <a:tr h="392164">
                <a:tc>
                  <a:txBody>
                    <a:bodyPr/>
                    <a:lstStyle/>
                    <a:p>
                      <a:pPr fontAlgn="t"/>
                      <a:r>
                        <a:rPr lang="en-US" sz="1400">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Delete Account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err="1">
                          <a:effectLst/>
                        </a:rPr>
                        <a:t>deleteAccount.feature</a:t>
                      </a:r>
                      <a:endParaRPr lang="en-US" sz="1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35872521"/>
                  </a:ext>
                </a:extLst>
              </a:tr>
            </a:tbl>
          </a:graphicData>
        </a:graphic>
      </p:graphicFrame>
    </p:spTree>
    <p:extLst>
      <p:ext uri="{BB962C8B-B14F-4D97-AF65-F5344CB8AC3E}">
        <p14:creationId xmlns:p14="http://schemas.microsoft.com/office/powerpoint/2010/main" val="4031684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IN" sz="3000" b="1" u="sng" dirty="0" smtClean="0"/>
          </a:p>
          <a:p>
            <a:endParaRPr lang="en-IN" sz="3000" b="1" u="sng" dirty="0" smtClean="0"/>
          </a:p>
          <a:p>
            <a:endParaRPr lang="en-IN" sz="3000" b="1" u="sng" dirty="0" smtClean="0"/>
          </a:p>
          <a:p>
            <a:r>
              <a:rPr lang="en-IN" sz="3000" b="1" u="sng" dirty="0" smtClean="0"/>
              <a:t>Table of Contents:-</a:t>
            </a:r>
          </a:p>
          <a:p>
            <a:pPr lvl="1"/>
            <a:r>
              <a:rPr lang="en-IN" sz="1600" dirty="0" smtClean="0"/>
              <a:t>12-Automation </a:t>
            </a:r>
            <a:r>
              <a:rPr lang="en-IN" sz="1600" dirty="0"/>
              <a:t>Framework Development	</a:t>
            </a:r>
            <a:endParaRPr lang="en-IN" sz="1600" dirty="0" smtClean="0"/>
          </a:p>
          <a:p>
            <a:pPr lvl="1"/>
            <a:r>
              <a:rPr lang="en-IN" sz="1600" dirty="0" smtClean="0"/>
              <a:t>13-Introduction to Maven	</a:t>
            </a:r>
          </a:p>
          <a:p>
            <a:pPr lvl="1"/>
            <a:r>
              <a:rPr lang="en-IN" sz="1600" dirty="0" smtClean="0"/>
              <a:t>14-Continuous Integration Testing using Jenkins	</a:t>
            </a:r>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12.17-</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0" y="609600"/>
            <a:ext cx="9144000" cy="6340197"/>
          </a:xfrm>
          <a:prstGeom prst="rect">
            <a:avLst/>
          </a:prstGeom>
        </p:spPr>
        <p:txBody>
          <a:bodyPr wrap="square">
            <a:spAutoFit/>
          </a:bodyPr>
          <a:lstStyle/>
          <a:p>
            <a:r>
              <a:rPr lang="en-US" sz="1400" b="1" u="sng" dirty="0"/>
              <a:t>What is Gherkin </a:t>
            </a:r>
          </a:p>
          <a:p>
            <a:r>
              <a:rPr lang="en-US" sz="1400" dirty="0"/>
              <a:t>Gherkin is plain-text English (or one of 60+ other languages) with a little extra structure. Gherkin is designed to be easy to learn by non-programmers, yet structured enough to allow concise description of examples to illustrate business rules in most real-world domains.</a:t>
            </a:r>
          </a:p>
          <a:p>
            <a:endParaRPr lang="en-US" sz="1400" dirty="0"/>
          </a:p>
          <a:p>
            <a:r>
              <a:rPr lang="en-US" sz="1400" dirty="0"/>
              <a:t>Gherkin provides the common set of keywords in English text, which can be used by people amongst the different community and yet get the same output in the form of test scripts.</a:t>
            </a:r>
          </a:p>
          <a:p>
            <a:endParaRPr lang="en-US" sz="1400" dirty="0"/>
          </a:p>
          <a:p>
            <a:r>
              <a:rPr lang="en-US" sz="1400" dirty="0"/>
              <a:t>Gherkin is primarily used to write structured tests which can later be used as project documentation. </a:t>
            </a:r>
          </a:p>
          <a:p>
            <a:endParaRPr lang="en-US" sz="1400" dirty="0"/>
          </a:p>
          <a:p>
            <a:r>
              <a:rPr lang="en-US" sz="1400" b="1" u="sng" dirty="0"/>
              <a:t>Gherkin Keywords/Cucumber </a:t>
            </a:r>
            <a:r>
              <a:rPr lang="en-US" sz="1400" b="1" u="sng" dirty="0" smtClean="0"/>
              <a:t>Annotations-1:-</a:t>
            </a:r>
            <a:endParaRPr lang="en-US" sz="1400" b="1" u="sng" dirty="0"/>
          </a:p>
          <a:p>
            <a:endParaRPr lang="en-US" sz="1400" dirty="0"/>
          </a:p>
          <a:p>
            <a:r>
              <a:rPr lang="en-US" sz="1400" b="1" u="sng" dirty="0"/>
              <a:t>1-Feature-</a:t>
            </a:r>
            <a:r>
              <a:rPr lang="en-US" sz="1400" dirty="0"/>
              <a:t> A feature usually contains a list of scenarios to be tested for that feature. Each Gherkin file begins with a Feature keyword. Feature defines the logical test functionality you will test in this feature file. </a:t>
            </a:r>
            <a:r>
              <a:rPr lang="en-US" sz="1400" b="1" dirty="0"/>
              <a:t>Example-</a:t>
            </a:r>
          </a:p>
          <a:p>
            <a:endParaRPr lang="en-US" sz="1400" dirty="0"/>
          </a:p>
          <a:p>
            <a:r>
              <a:rPr lang="en-US" sz="1400" dirty="0"/>
              <a:t>	Feature − Login functionality for a social networking site.</a:t>
            </a:r>
          </a:p>
          <a:p>
            <a:endParaRPr lang="en-US" sz="1400" dirty="0"/>
          </a:p>
          <a:p>
            <a:r>
              <a:rPr lang="en-US" sz="1400" b="1" u="sng" dirty="0"/>
              <a:t>2-Description (optional) </a:t>
            </a:r>
            <a:r>
              <a:rPr lang="en-US" sz="1400" dirty="0"/>
              <a:t>− It Describes about feature under test. </a:t>
            </a:r>
            <a:r>
              <a:rPr lang="en-US" sz="1400" b="1" dirty="0"/>
              <a:t>Example:-</a:t>
            </a:r>
          </a:p>
          <a:p>
            <a:endParaRPr lang="en-US" sz="1400" dirty="0"/>
          </a:p>
          <a:p>
            <a:r>
              <a:rPr lang="en-US" sz="1400" dirty="0"/>
              <a:t>	Feature: </a:t>
            </a:r>
            <a:r>
              <a:rPr lang="en-US" sz="1400" dirty="0" err="1"/>
              <a:t>LogIn</a:t>
            </a:r>
            <a:r>
              <a:rPr lang="en-US" sz="1400" dirty="0"/>
              <a:t> Action Test</a:t>
            </a:r>
          </a:p>
          <a:p>
            <a:r>
              <a:rPr lang="en-US" sz="1400" dirty="0"/>
              <a:t>	Description: This feature will test a </a:t>
            </a:r>
            <a:r>
              <a:rPr lang="en-US" sz="1400" dirty="0" err="1"/>
              <a:t>LogIn</a:t>
            </a:r>
            <a:r>
              <a:rPr lang="en-US" sz="1400" dirty="0"/>
              <a:t> and </a:t>
            </a:r>
            <a:r>
              <a:rPr lang="en-US" sz="1400" dirty="0" err="1"/>
              <a:t>LogOut</a:t>
            </a:r>
            <a:r>
              <a:rPr lang="en-US" sz="1400" dirty="0"/>
              <a:t> functionality</a:t>
            </a:r>
          </a:p>
          <a:p>
            <a:endParaRPr lang="en-US" sz="1400" dirty="0"/>
          </a:p>
          <a:p>
            <a:r>
              <a:rPr lang="en-US" sz="1400" b="1" u="sng" dirty="0"/>
              <a:t>3-Background- </a:t>
            </a:r>
            <a:r>
              <a:rPr lang="en-US" sz="1400" dirty="0"/>
              <a:t>This keyword is used to define steps which are common to all the tests in the feature file. It generally has the instruction on what to setup before each scenario runs. </a:t>
            </a:r>
            <a:r>
              <a:rPr lang="en-US" sz="1400" b="1" dirty="0"/>
              <a:t>Example-</a:t>
            </a:r>
          </a:p>
          <a:p>
            <a:endParaRPr lang="en-US" sz="1400" dirty="0"/>
          </a:p>
          <a:p>
            <a:r>
              <a:rPr lang="en-US" sz="1400" dirty="0"/>
              <a:t>	Feature: </a:t>
            </a:r>
            <a:r>
              <a:rPr lang="en-US" sz="1400" dirty="0" err="1"/>
              <a:t>LogIn</a:t>
            </a:r>
            <a:r>
              <a:rPr lang="en-US" sz="1400" dirty="0"/>
              <a:t> Action Test</a:t>
            </a:r>
          </a:p>
          <a:p>
            <a:r>
              <a:rPr lang="en-US" sz="1400" dirty="0"/>
              <a:t>	Description: This feature will test a </a:t>
            </a:r>
            <a:r>
              <a:rPr lang="en-US" sz="1400" dirty="0" err="1"/>
              <a:t>LogIn</a:t>
            </a:r>
            <a:r>
              <a:rPr lang="en-US" sz="1400" dirty="0"/>
              <a:t> and </a:t>
            </a:r>
            <a:r>
              <a:rPr lang="en-US" sz="1400" dirty="0" err="1"/>
              <a:t>LogOut</a:t>
            </a:r>
            <a:r>
              <a:rPr lang="en-US" sz="1400" dirty="0"/>
              <a:t> functionality</a:t>
            </a:r>
          </a:p>
          <a:p>
            <a:r>
              <a:rPr lang="en-US" sz="1400" dirty="0"/>
              <a:t>	Background: User is Logged In</a:t>
            </a:r>
          </a:p>
        </p:txBody>
      </p:sp>
    </p:spTree>
    <p:extLst>
      <p:ext uri="{BB962C8B-B14F-4D97-AF65-F5344CB8AC3E}">
        <p14:creationId xmlns:p14="http://schemas.microsoft.com/office/powerpoint/2010/main" val="3379720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12.18-</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0" y="609600"/>
            <a:ext cx="9144000" cy="6124754"/>
          </a:xfrm>
          <a:prstGeom prst="rect">
            <a:avLst/>
          </a:prstGeom>
        </p:spPr>
        <p:txBody>
          <a:bodyPr wrap="square">
            <a:spAutoFit/>
          </a:bodyPr>
          <a:lstStyle/>
          <a:p>
            <a:r>
              <a:rPr lang="en-US" sz="1400" b="1" u="sng" dirty="0" smtClean="0"/>
              <a:t>Gherkin </a:t>
            </a:r>
            <a:r>
              <a:rPr lang="en-US" sz="1400" b="1" u="sng" dirty="0"/>
              <a:t>Keywords/Cucumber </a:t>
            </a:r>
            <a:r>
              <a:rPr lang="en-US" sz="1400" b="1" u="sng" dirty="0" smtClean="0"/>
              <a:t>Annotations-2:-</a:t>
            </a:r>
            <a:endParaRPr lang="en-US" sz="1400" b="1" u="sng" dirty="0"/>
          </a:p>
          <a:p>
            <a:endParaRPr lang="en-US" sz="1400" dirty="0" smtClean="0"/>
          </a:p>
          <a:p>
            <a:r>
              <a:rPr lang="en-US" sz="1400" b="1" u="sng" dirty="0"/>
              <a:t>4-Scenario</a:t>
            </a:r>
            <a:r>
              <a:rPr lang="en-US" sz="1400" dirty="0"/>
              <a:t> -Each Feature will contain some number of tests to test the feature. Each test is called a Scenario. </a:t>
            </a:r>
            <a:r>
              <a:rPr lang="en-US" sz="1400" b="1" dirty="0"/>
              <a:t>Example-</a:t>
            </a:r>
          </a:p>
          <a:p>
            <a:r>
              <a:rPr lang="en-US" sz="1400" dirty="0"/>
              <a:t>	Feature: </a:t>
            </a:r>
            <a:r>
              <a:rPr lang="en-US" sz="1400" dirty="0" err="1"/>
              <a:t>LogIn</a:t>
            </a:r>
            <a:r>
              <a:rPr lang="en-US" sz="1400" dirty="0"/>
              <a:t> Action Test</a:t>
            </a:r>
          </a:p>
          <a:p>
            <a:r>
              <a:rPr lang="en-US" sz="1400" dirty="0"/>
              <a:t>	Description: This feature will test a </a:t>
            </a:r>
            <a:r>
              <a:rPr lang="en-US" sz="1400" dirty="0" err="1"/>
              <a:t>LogIn</a:t>
            </a:r>
            <a:r>
              <a:rPr lang="en-US" sz="1400" dirty="0"/>
              <a:t> and </a:t>
            </a:r>
            <a:r>
              <a:rPr lang="en-US" sz="1400" dirty="0" err="1"/>
              <a:t>LogOut</a:t>
            </a:r>
            <a:r>
              <a:rPr lang="en-US" sz="1400" dirty="0"/>
              <a:t> functionality</a:t>
            </a:r>
          </a:p>
          <a:p>
            <a:r>
              <a:rPr lang="en-US" sz="1400" dirty="0"/>
              <a:t>	Background: User is Logged In</a:t>
            </a:r>
          </a:p>
          <a:p>
            <a:r>
              <a:rPr lang="en-US" sz="1400" dirty="0"/>
              <a:t>	Scenario: Successful </a:t>
            </a:r>
            <a:r>
              <a:rPr lang="en-US" sz="1400" dirty="0" err="1"/>
              <a:t>LogIn</a:t>
            </a:r>
            <a:r>
              <a:rPr lang="en-US" sz="1400" dirty="0"/>
              <a:t> with Valid Credentials</a:t>
            </a:r>
          </a:p>
          <a:p>
            <a:r>
              <a:rPr lang="en-US" sz="1400" dirty="0"/>
              <a:t>	   </a:t>
            </a:r>
          </a:p>
          <a:p>
            <a:endParaRPr lang="en-US" sz="1400" dirty="0"/>
          </a:p>
          <a:p>
            <a:r>
              <a:rPr lang="en-US" sz="1400" b="1" u="sng" dirty="0"/>
              <a:t>5-Given - </a:t>
            </a:r>
            <a:r>
              <a:rPr lang="en-US" sz="1400" dirty="0"/>
              <a:t>It describes the pre-requisite for the test to be executed. </a:t>
            </a:r>
            <a:r>
              <a:rPr lang="en-US" sz="1400" b="1" dirty="0"/>
              <a:t>Example-</a:t>
            </a:r>
          </a:p>
          <a:p>
            <a:endParaRPr lang="en-US" sz="1400" dirty="0"/>
          </a:p>
          <a:p>
            <a:r>
              <a:rPr lang="en-US" sz="1400" dirty="0"/>
              <a:t>	Feature: </a:t>
            </a:r>
            <a:r>
              <a:rPr lang="en-US" sz="1400" dirty="0" err="1"/>
              <a:t>LogIn</a:t>
            </a:r>
            <a:r>
              <a:rPr lang="en-US" sz="1400" dirty="0"/>
              <a:t> Action Test</a:t>
            </a:r>
          </a:p>
          <a:p>
            <a:r>
              <a:rPr lang="en-US" sz="1400" dirty="0"/>
              <a:t>	Description: This feature will test a </a:t>
            </a:r>
            <a:r>
              <a:rPr lang="en-US" sz="1400" dirty="0" err="1"/>
              <a:t>LogIn</a:t>
            </a:r>
            <a:r>
              <a:rPr lang="en-US" sz="1400" dirty="0"/>
              <a:t> and </a:t>
            </a:r>
            <a:r>
              <a:rPr lang="en-US" sz="1400" dirty="0" err="1"/>
              <a:t>LogOut</a:t>
            </a:r>
            <a:r>
              <a:rPr lang="en-US" sz="1400" dirty="0"/>
              <a:t> functionality</a:t>
            </a:r>
          </a:p>
          <a:p>
            <a:r>
              <a:rPr lang="en-US" sz="1400" dirty="0"/>
              <a:t>	Background: User is Logged In</a:t>
            </a:r>
          </a:p>
          <a:p>
            <a:r>
              <a:rPr lang="en-US" sz="1400" dirty="0"/>
              <a:t>	Scenario: Successful </a:t>
            </a:r>
            <a:r>
              <a:rPr lang="en-US" sz="1400" dirty="0" err="1"/>
              <a:t>LogIn</a:t>
            </a:r>
            <a:r>
              <a:rPr lang="en-US" sz="1400" dirty="0"/>
              <a:t> with Valid Credentials</a:t>
            </a:r>
          </a:p>
          <a:p>
            <a:r>
              <a:rPr lang="en-US" sz="1400" dirty="0"/>
              <a:t>	Given: User is on Home </a:t>
            </a:r>
            <a:r>
              <a:rPr lang="en-US" sz="1400" dirty="0" smtClean="0"/>
              <a:t>Page</a:t>
            </a:r>
          </a:p>
          <a:p>
            <a:endParaRPr lang="en-US" sz="1400" dirty="0"/>
          </a:p>
          <a:p>
            <a:r>
              <a:rPr lang="en-US" sz="1400" b="1" u="sng" dirty="0"/>
              <a:t>6-When-</a:t>
            </a:r>
            <a:r>
              <a:rPr lang="en-US" sz="1400" dirty="0"/>
              <a:t> It defines the trigger point for any test scenario execution or it defines the test action that will be executed. By test action we mean the user input action. </a:t>
            </a:r>
            <a:r>
              <a:rPr lang="en-US" sz="1400" b="1" dirty="0"/>
              <a:t>Example-</a:t>
            </a:r>
          </a:p>
          <a:p>
            <a:endParaRPr lang="en-US" sz="1400" dirty="0"/>
          </a:p>
          <a:p>
            <a:r>
              <a:rPr lang="en-US" sz="1400" dirty="0"/>
              <a:t>	Feature: </a:t>
            </a:r>
            <a:r>
              <a:rPr lang="en-US" sz="1400" dirty="0" err="1"/>
              <a:t>LogIn</a:t>
            </a:r>
            <a:r>
              <a:rPr lang="en-US" sz="1400" dirty="0"/>
              <a:t> Action Test</a:t>
            </a:r>
          </a:p>
          <a:p>
            <a:r>
              <a:rPr lang="en-US" sz="1400" dirty="0"/>
              <a:t>	Description: This feature will test a </a:t>
            </a:r>
            <a:r>
              <a:rPr lang="en-US" sz="1400" dirty="0" err="1"/>
              <a:t>LogIn</a:t>
            </a:r>
            <a:r>
              <a:rPr lang="en-US" sz="1400" dirty="0"/>
              <a:t> and </a:t>
            </a:r>
            <a:r>
              <a:rPr lang="en-US" sz="1400" dirty="0" err="1"/>
              <a:t>LogOut</a:t>
            </a:r>
            <a:r>
              <a:rPr lang="en-US" sz="1400" dirty="0"/>
              <a:t> functionality</a:t>
            </a:r>
          </a:p>
          <a:p>
            <a:r>
              <a:rPr lang="en-US" sz="1400" dirty="0"/>
              <a:t>	Background: User is Logged In</a:t>
            </a:r>
          </a:p>
          <a:p>
            <a:r>
              <a:rPr lang="en-US" sz="1400" dirty="0"/>
              <a:t>	Scenario: Successful </a:t>
            </a:r>
            <a:r>
              <a:rPr lang="en-US" sz="1400" dirty="0" err="1"/>
              <a:t>LogIn</a:t>
            </a:r>
            <a:r>
              <a:rPr lang="en-US" sz="1400" dirty="0"/>
              <a:t> with Valid Credentials</a:t>
            </a:r>
          </a:p>
          <a:p>
            <a:r>
              <a:rPr lang="en-US" sz="1400" dirty="0"/>
              <a:t>	Given: User is on Home Page</a:t>
            </a:r>
          </a:p>
          <a:p>
            <a:r>
              <a:rPr lang="en-US" sz="1400" dirty="0"/>
              <a:t>	When: User Navigate to </a:t>
            </a:r>
            <a:r>
              <a:rPr lang="en-US" sz="1400" dirty="0" err="1"/>
              <a:t>LogIn</a:t>
            </a:r>
            <a:r>
              <a:rPr lang="en-US" sz="1400" dirty="0"/>
              <a:t> Page</a:t>
            </a:r>
          </a:p>
          <a:p>
            <a:endParaRPr lang="en-US" sz="1400" dirty="0"/>
          </a:p>
        </p:txBody>
      </p:sp>
    </p:spTree>
    <p:extLst>
      <p:ext uri="{BB962C8B-B14F-4D97-AF65-F5344CB8AC3E}">
        <p14:creationId xmlns:p14="http://schemas.microsoft.com/office/powerpoint/2010/main" val="3277786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12.19-</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0" y="609600"/>
            <a:ext cx="9144000" cy="5909310"/>
          </a:xfrm>
          <a:prstGeom prst="rect">
            <a:avLst/>
          </a:prstGeom>
        </p:spPr>
        <p:txBody>
          <a:bodyPr wrap="square">
            <a:spAutoFit/>
          </a:bodyPr>
          <a:lstStyle/>
          <a:p>
            <a:r>
              <a:rPr lang="en-US" sz="1400" b="1" u="sng" dirty="0" smtClean="0"/>
              <a:t>Gherkin </a:t>
            </a:r>
            <a:r>
              <a:rPr lang="en-US" sz="1400" b="1" u="sng" dirty="0"/>
              <a:t>Keywords/Cucumber </a:t>
            </a:r>
            <a:r>
              <a:rPr lang="en-US" sz="1400" b="1" u="sng" dirty="0" smtClean="0"/>
              <a:t>Annotations-3:-</a:t>
            </a:r>
            <a:endParaRPr lang="en-US" sz="1400" b="1" u="sng" dirty="0"/>
          </a:p>
          <a:p>
            <a:endParaRPr lang="en-US" sz="1400" dirty="0" smtClean="0"/>
          </a:p>
          <a:p>
            <a:r>
              <a:rPr lang="en-US" sz="1400" b="1" u="sng" dirty="0" smtClean="0"/>
              <a:t>7-And-</a:t>
            </a:r>
            <a:r>
              <a:rPr lang="en-US" sz="1400" dirty="0" smtClean="0"/>
              <a:t>This </a:t>
            </a:r>
            <a:r>
              <a:rPr lang="en-US" sz="1400" dirty="0"/>
              <a:t>keyword is used to add conditions to your steps. It provides the logical AND condition between any two statements. AND can be used in conjunction with GIVEN, WHEN and THEN statement. </a:t>
            </a:r>
            <a:r>
              <a:rPr lang="en-US" sz="1400" b="1" dirty="0"/>
              <a:t>Example-</a:t>
            </a:r>
          </a:p>
          <a:p>
            <a:endParaRPr lang="en-US" sz="1400" dirty="0"/>
          </a:p>
          <a:p>
            <a:r>
              <a:rPr lang="en-US" sz="1400" dirty="0"/>
              <a:t>	Feature: </a:t>
            </a:r>
            <a:r>
              <a:rPr lang="en-US" sz="1400" dirty="0" err="1"/>
              <a:t>LogIn</a:t>
            </a:r>
            <a:r>
              <a:rPr lang="en-US" sz="1400" dirty="0"/>
              <a:t> Action Test</a:t>
            </a:r>
          </a:p>
          <a:p>
            <a:r>
              <a:rPr lang="en-US" sz="1400" dirty="0"/>
              <a:t>	Description: This feature will test a </a:t>
            </a:r>
            <a:r>
              <a:rPr lang="en-US" sz="1400" dirty="0" err="1"/>
              <a:t>LogIn</a:t>
            </a:r>
            <a:r>
              <a:rPr lang="en-US" sz="1400" dirty="0"/>
              <a:t> and </a:t>
            </a:r>
            <a:r>
              <a:rPr lang="en-US" sz="1400" dirty="0" err="1"/>
              <a:t>LogOut</a:t>
            </a:r>
            <a:r>
              <a:rPr lang="en-US" sz="1400" dirty="0"/>
              <a:t> functionality</a:t>
            </a:r>
          </a:p>
          <a:p>
            <a:r>
              <a:rPr lang="en-US" sz="1400" dirty="0"/>
              <a:t>	Background: User is Logged In</a:t>
            </a:r>
          </a:p>
          <a:p>
            <a:r>
              <a:rPr lang="en-US" sz="1400" dirty="0"/>
              <a:t>	Scenario: Successful </a:t>
            </a:r>
            <a:r>
              <a:rPr lang="en-US" sz="1400" dirty="0" err="1"/>
              <a:t>LogIn</a:t>
            </a:r>
            <a:r>
              <a:rPr lang="en-US" sz="1400" dirty="0"/>
              <a:t> with Valid Credentials</a:t>
            </a:r>
          </a:p>
          <a:p>
            <a:r>
              <a:rPr lang="en-US" sz="1400" dirty="0"/>
              <a:t>	Given: User is on Home Page</a:t>
            </a:r>
          </a:p>
          <a:p>
            <a:r>
              <a:rPr lang="en-US" sz="1400" dirty="0"/>
              <a:t>	When: User Navigate to </a:t>
            </a:r>
            <a:r>
              <a:rPr lang="en-US" sz="1400" dirty="0" err="1"/>
              <a:t>LogIn</a:t>
            </a:r>
            <a:r>
              <a:rPr lang="en-US" sz="1400" dirty="0"/>
              <a:t> Page</a:t>
            </a:r>
          </a:p>
          <a:p>
            <a:r>
              <a:rPr lang="en-US" sz="1400" dirty="0"/>
              <a:t>	And: User enters </a:t>
            </a:r>
            <a:r>
              <a:rPr lang="en-US" sz="1400" dirty="0" err="1"/>
              <a:t>UserName</a:t>
            </a:r>
            <a:r>
              <a:rPr lang="en-US" sz="1400" dirty="0"/>
              <a:t> and Password</a:t>
            </a:r>
          </a:p>
          <a:p>
            <a:endParaRPr lang="en-US" sz="1400" dirty="0"/>
          </a:p>
          <a:p>
            <a:r>
              <a:rPr lang="en-US" sz="1400" b="1" u="sng" dirty="0"/>
              <a:t>8-Then</a:t>
            </a:r>
            <a:r>
              <a:rPr lang="en-US" sz="1400" dirty="0"/>
              <a:t>-Then holds the expected result for the test to be executed or It defines the Outcome of previous steps. </a:t>
            </a:r>
            <a:r>
              <a:rPr lang="en-US" sz="1400" b="1" dirty="0"/>
              <a:t>Example-</a:t>
            </a:r>
          </a:p>
          <a:p>
            <a:endParaRPr lang="en-US" sz="1400" dirty="0"/>
          </a:p>
          <a:p>
            <a:r>
              <a:rPr lang="en-US" sz="1400" dirty="0"/>
              <a:t>	Feature: </a:t>
            </a:r>
            <a:r>
              <a:rPr lang="en-US" sz="1400" dirty="0" err="1"/>
              <a:t>LogIn</a:t>
            </a:r>
            <a:r>
              <a:rPr lang="en-US" sz="1400" dirty="0"/>
              <a:t> Action Test</a:t>
            </a:r>
          </a:p>
          <a:p>
            <a:r>
              <a:rPr lang="en-US" sz="1400" dirty="0"/>
              <a:t>	Description: This feature will test a </a:t>
            </a:r>
            <a:r>
              <a:rPr lang="en-US" sz="1400" dirty="0" err="1"/>
              <a:t>LogIn</a:t>
            </a:r>
            <a:r>
              <a:rPr lang="en-US" sz="1400" dirty="0"/>
              <a:t> and </a:t>
            </a:r>
            <a:r>
              <a:rPr lang="en-US" sz="1400" dirty="0" err="1"/>
              <a:t>LogOut</a:t>
            </a:r>
            <a:r>
              <a:rPr lang="en-US" sz="1400" dirty="0"/>
              <a:t> functionality</a:t>
            </a:r>
          </a:p>
          <a:p>
            <a:r>
              <a:rPr lang="en-US" sz="1400" dirty="0"/>
              <a:t>	Background: User is Logged In</a:t>
            </a:r>
          </a:p>
          <a:p>
            <a:r>
              <a:rPr lang="en-US" sz="1400" dirty="0"/>
              <a:t>	Scenario: Successful </a:t>
            </a:r>
            <a:r>
              <a:rPr lang="en-US" sz="1400" dirty="0" err="1"/>
              <a:t>LogIn</a:t>
            </a:r>
            <a:r>
              <a:rPr lang="en-US" sz="1400" dirty="0"/>
              <a:t> with Valid Credentials</a:t>
            </a:r>
          </a:p>
          <a:p>
            <a:r>
              <a:rPr lang="en-US" sz="1400" dirty="0"/>
              <a:t>	Given: User is on Home Page</a:t>
            </a:r>
          </a:p>
          <a:p>
            <a:r>
              <a:rPr lang="en-US" sz="1400" dirty="0"/>
              <a:t>	When: User Navigate to </a:t>
            </a:r>
            <a:r>
              <a:rPr lang="en-US" sz="1400" dirty="0" err="1"/>
              <a:t>LogIn</a:t>
            </a:r>
            <a:r>
              <a:rPr lang="en-US" sz="1400" dirty="0"/>
              <a:t> Page</a:t>
            </a:r>
          </a:p>
          <a:p>
            <a:r>
              <a:rPr lang="en-US" sz="1400" dirty="0"/>
              <a:t>	And: User enters </a:t>
            </a:r>
            <a:r>
              <a:rPr lang="en-US" sz="1400" dirty="0" err="1"/>
              <a:t>UserName</a:t>
            </a:r>
            <a:r>
              <a:rPr lang="en-US" sz="1400" dirty="0"/>
              <a:t> and Password</a:t>
            </a:r>
          </a:p>
          <a:p>
            <a:r>
              <a:rPr lang="en-US" sz="1400" dirty="0"/>
              <a:t>	Then: Message displayed </a:t>
            </a:r>
            <a:r>
              <a:rPr lang="en-US" sz="1400" dirty="0" err="1"/>
              <a:t>LogIn</a:t>
            </a:r>
            <a:r>
              <a:rPr lang="en-US" sz="1400" dirty="0"/>
              <a:t> Successfully</a:t>
            </a:r>
          </a:p>
          <a:p>
            <a:r>
              <a:rPr lang="en-US" sz="1400" dirty="0"/>
              <a:t>	And: </a:t>
            </a:r>
            <a:r>
              <a:rPr lang="en-US" sz="1400" dirty="0" err="1"/>
              <a:t>LogOut</a:t>
            </a:r>
            <a:r>
              <a:rPr lang="en-US" sz="1400" dirty="0"/>
              <a:t> Link displayed</a:t>
            </a:r>
          </a:p>
          <a:p>
            <a:endParaRPr lang="en-US" sz="1400" dirty="0"/>
          </a:p>
        </p:txBody>
      </p:sp>
    </p:spTree>
    <p:extLst>
      <p:ext uri="{BB962C8B-B14F-4D97-AF65-F5344CB8AC3E}">
        <p14:creationId xmlns:p14="http://schemas.microsoft.com/office/powerpoint/2010/main" val="1299116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12.20-</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0" y="609600"/>
            <a:ext cx="9144000" cy="5047536"/>
          </a:xfrm>
          <a:prstGeom prst="rect">
            <a:avLst/>
          </a:prstGeom>
        </p:spPr>
        <p:txBody>
          <a:bodyPr wrap="square">
            <a:spAutoFit/>
          </a:bodyPr>
          <a:lstStyle/>
          <a:p>
            <a:r>
              <a:rPr lang="en-US" sz="1400" b="1" u="sng" dirty="0" smtClean="0"/>
              <a:t>Gherkin </a:t>
            </a:r>
            <a:r>
              <a:rPr lang="en-US" sz="1400" b="1" u="sng" dirty="0"/>
              <a:t>Keywords/Cucumber </a:t>
            </a:r>
            <a:r>
              <a:rPr lang="en-US" sz="1400" b="1" u="sng" dirty="0" smtClean="0"/>
              <a:t>Annotations-4:-</a:t>
            </a:r>
            <a:endParaRPr lang="en-US" sz="1400" b="1" u="sng" dirty="0"/>
          </a:p>
          <a:p>
            <a:endParaRPr lang="en-US" sz="1400" dirty="0" smtClean="0"/>
          </a:p>
          <a:p>
            <a:r>
              <a:rPr lang="en-US" sz="1400" b="1" u="sng" dirty="0"/>
              <a:t>9-But-</a:t>
            </a:r>
            <a:r>
              <a:rPr lang="en-US" sz="1400" dirty="0"/>
              <a:t>It signifies logical OR condition between any two statements. OR can be used in conjunction with GIVEN, WHEN and THEN statement. This keyword is used to add negative type comments. It is not a hard &amp; fast rule to use but only for negative conditions. It makes sense to use But when you will try to add a condition which is opposite to the premise your test is trying to set. </a:t>
            </a:r>
            <a:r>
              <a:rPr lang="en-US" sz="1400" b="1" dirty="0"/>
              <a:t>Example-</a:t>
            </a:r>
          </a:p>
          <a:p>
            <a:endParaRPr lang="en-US" sz="1400" dirty="0"/>
          </a:p>
          <a:p>
            <a:r>
              <a:rPr lang="en-US" sz="1400" dirty="0"/>
              <a:t>	</a:t>
            </a:r>
            <a:r>
              <a:rPr lang="en-US" sz="1400" b="1" dirty="0"/>
              <a:t>Feature</a:t>
            </a:r>
            <a:r>
              <a:rPr lang="en-US" sz="1400" dirty="0"/>
              <a:t>: </a:t>
            </a:r>
            <a:r>
              <a:rPr lang="en-US" sz="1400" dirty="0" err="1"/>
              <a:t>LogIn</a:t>
            </a:r>
            <a:r>
              <a:rPr lang="en-US" sz="1400" dirty="0"/>
              <a:t> Action Test</a:t>
            </a:r>
          </a:p>
          <a:p>
            <a:r>
              <a:rPr lang="en-US" sz="1400" dirty="0"/>
              <a:t>	</a:t>
            </a:r>
            <a:r>
              <a:rPr lang="en-US" sz="1400" b="1" dirty="0"/>
              <a:t>Description</a:t>
            </a:r>
            <a:r>
              <a:rPr lang="en-US" sz="1400" dirty="0"/>
              <a:t>: This feature will test a </a:t>
            </a:r>
            <a:r>
              <a:rPr lang="en-US" sz="1400" dirty="0" err="1"/>
              <a:t>LogIn</a:t>
            </a:r>
            <a:r>
              <a:rPr lang="en-US" sz="1400" dirty="0"/>
              <a:t> and </a:t>
            </a:r>
            <a:r>
              <a:rPr lang="en-US" sz="1400" dirty="0" err="1"/>
              <a:t>LogOut</a:t>
            </a:r>
            <a:r>
              <a:rPr lang="en-US" sz="1400" dirty="0"/>
              <a:t> functionality</a:t>
            </a:r>
          </a:p>
          <a:p>
            <a:r>
              <a:rPr lang="en-US" sz="1400" dirty="0"/>
              <a:t>	</a:t>
            </a:r>
            <a:r>
              <a:rPr lang="en-US" sz="1400" b="1" dirty="0"/>
              <a:t>Background:</a:t>
            </a:r>
            <a:r>
              <a:rPr lang="en-US" sz="1400" dirty="0"/>
              <a:t> User is Logged In</a:t>
            </a:r>
          </a:p>
          <a:p>
            <a:r>
              <a:rPr lang="en-US" sz="1400" dirty="0"/>
              <a:t>	</a:t>
            </a:r>
            <a:r>
              <a:rPr lang="en-US" sz="1400" b="1" dirty="0"/>
              <a:t>Scenario</a:t>
            </a:r>
            <a:r>
              <a:rPr lang="en-US" sz="1400" dirty="0"/>
              <a:t>: Successful </a:t>
            </a:r>
            <a:r>
              <a:rPr lang="en-US" sz="1400" dirty="0" err="1"/>
              <a:t>LogIn</a:t>
            </a:r>
            <a:r>
              <a:rPr lang="en-US" sz="1400" dirty="0"/>
              <a:t> with Valid Credentials</a:t>
            </a:r>
          </a:p>
          <a:p>
            <a:r>
              <a:rPr lang="en-US" sz="1400" dirty="0"/>
              <a:t>	</a:t>
            </a:r>
            <a:r>
              <a:rPr lang="en-US" sz="1400" b="1" dirty="0"/>
              <a:t>Given: </a:t>
            </a:r>
            <a:r>
              <a:rPr lang="en-US" sz="1400" dirty="0"/>
              <a:t>User is on Home Page</a:t>
            </a:r>
          </a:p>
          <a:p>
            <a:r>
              <a:rPr lang="en-US" sz="1400" dirty="0"/>
              <a:t>	</a:t>
            </a:r>
            <a:r>
              <a:rPr lang="en-US" sz="1400" b="1" dirty="0"/>
              <a:t>When:</a:t>
            </a:r>
            <a:r>
              <a:rPr lang="en-US" sz="1400" dirty="0"/>
              <a:t> User Navigate to </a:t>
            </a:r>
            <a:r>
              <a:rPr lang="en-US" sz="1400" dirty="0" err="1"/>
              <a:t>LogIn</a:t>
            </a:r>
            <a:r>
              <a:rPr lang="en-US" sz="1400" dirty="0"/>
              <a:t> Page</a:t>
            </a:r>
          </a:p>
          <a:p>
            <a:r>
              <a:rPr lang="en-US" sz="1400" dirty="0"/>
              <a:t>	</a:t>
            </a:r>
            <a:r>
              <a:rPr lang="en-US" sz="1400" b="1" dirty="0"/>
              <a:t>And: </a:t>
            </a:r>
            <a:r>
              <a:rPr lang="en-US" sz="1400" dirty="0"/>
              <a:t>User enters </a:t>
            </a:r>
            <a:r>
              <a:rPr lang="en-US" sz="1400" dirty="0" err="1"/>
              <a:t>UserName</a:t>
            </a:r>
            <a:r>
              <a:rPr lang="en-US" sz="1400" dirty="0"/>
              <a:t> and Password</a:t>
            </a:r>
          </a:p>
          <a:p>
            <a:r>
              <a:rPr lang="en-US" sz="1400" dirty="0"/>
              <a:t>	</a:t>
            </a:r>
            <a:r>
              <a:rPr lang="en-US" sz="1400" b="1" dirty="0"/>
              <a:t>But </a:t>
            </a:r>
            <a:r>
              <a:rPr lang="en-US" sz="1400" dirty="0"/>
              <a:t>The user credentials are wrong</a:t>
            </a:r>
          </a:p>
          <a:p>
            <a:r>
              <a:rPr lang="en-US" sz="1400" dirty="0"/>
              <a:t>    </a:t>
            </a:r>
            <a:r>
              <a:rPr lang="en-US" sz="1400" dirty="0" smtClean="0"/>
              <a:t>	</a:t>
            </a:r>
            <a:r>
              <a:rPr lang="en-US" sz="1400" b="1" dirty="0" smtClean="0"/>
              <a:t>Then </a:t>
            </a:r>
            <a:r>
              <a:rPr lang="en-US" sz="1400" dirty="0"/>
              <a:t>Message displayed Wrong </a:t>
            </a:r>
            <a:r>
              <a:rPr lang="en-US" sz="1400" dirty="0" err="1"/>
              <a:t>UserName</a:t>
            </a:r>
            <a:r>
              <a:rPr lang="en-US" sz="1400" dirty="0"/>
              <a:t> &amp; Password</a:t>
            </a:r>
          </a:p>
          <a:p>
            <a:r>
              <a:rPr lang="en-US" sz="1400" dirty="0"/>
              <a:t> 	</a:t>
            </a:r>
            <a:r>
              <a:rPr lang="en-US" sz="1400" b="1" dirty="0"/>
              <a:t>And: </a:t>
            </a:r>
            <a:r>
              <a:rPr lang="en-US" sz="1400" dirty="0" err="1"/>
              <a:t>LogOut</a:t>
            </a:r>
            <a:r>
              <a:rPr lang="en-US" sz="1400" dirty="0"/>
              <a:t> Link is not displayed</a:t>
            </a:r>
          </a:p>
          <a:p>
            <a:endParaRPr lang="en-US" sz="1400" dirty="0"/>
          </a:p>
          <a:p>
            <a:r>
              <a:rPr lang="en-US" sz="1400" b="1" u="sng" dirty="0"/>
              <a:t>10-*-</a:t>
            </a:r>
            <a:r>
              <a:rPr lang="en-US" sz="1400" dirty="0"/>
              <a:t>This keyword is very special. This keyword defies the whole purpose of having Given, When, Then and all the other keywords. Basically Cucumber doesn’t care about what Keyword you use to define test steps, all it cares about what code it needs to execute for each step. That code is called a step definition. Just remember that all the keywords can be replaced by the * keyword and your test will just work fine. Example-</a:t>
            </a:r>
          </a:p>
          <a:p>
            <a:endParaRPr lang="en-US" sz="1400" dirty="0"/>
          </a:p>
        </p:txBody>
      </p:sp>
    </p:spTree>
    <p:extLst>
      <p:ext uri="{BB962C8B-B14F-4D97-AF65-F5344CB8AC3E}">
        <p14:creationId xmlns:p14="http://schemas.microsoft.com/office/powerpoint/2010/main" val="3184356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12.21-</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0" y="609600"/>
            <a:ext cx="9144000" cy="6124754"/>
          </a:xfrm>
          <a:prstGeom prst="rect">
            <a:avLst/>
          </a:prstGeom>
        </p:spPr>
        <p:txBody>
          <a:bodyPr wrap="square">
            <a:spAutoFit/>
          </a:bodyPr>
          <a:lstStyle/>
          <a:p>
            <a:r>
              <a:rPr lang="en-US" sz="1400" b="1" u="sng" dirty="0" smtClean="0"/>
              <a:t>Gherkin </a:t>
            </a:r>
            <a:r>
              <a:rPr lang="en-US" sz="1400" b="1" u="sng" dirty="0"/>
              <a:t>Keywords/Cucumber </a:t>
            </a:r>
            <a:r>
              <a:rPr lang="en-US" sz="1400" b="1" u="sng" dirty="0" smtClean="0"/>
              <a:t>Annotations-5:-</a:t>
            </a:r>
            <a:endParaRPr lang="en-US" sz="1400" b="1" u="sng" dirty="0"/>
          </a:p>
          <a:p>
            <a:endParaRPr lang="en-US" sz="1400" dirty="0" smtClean="0"/>
          </a:p>
          <a:p>
            <a:r>
              <a:rPr lang="en-US" sz="1400" b="1" i="1" u="sng" dirty="0" smtClean="0"/>
              <a:t>Using </a:t>
            </a:r>
            <a:r>
              <a:rPr lang="en-US" sz="1400" b="1" i="1" u="sng" dirty="0"/>
              <a:t>* Keyword</a:t>
            </a:r>
          </a:p>
          <a:p>
            <a:endParaRPr lang="en-US" sz="1400" dirty="0"/>
          </a:p>
          <a:p>
            <a:r>
              <a:rPr lang="en-US" sz="1400" dirty="0"/>
              <a:t>	Feature: </a:t>
            </a:r>
            <a:r>
              <a:rPr lang="en-US" sz="1400" dirty="0" err="1"/>
              <a:t>LogIn</a:t>
            </a:r>
            <a:r>
              <a:rPr lang="en-US" sz="1400" dirty="0"/>
              <a:t> Action Test</a:t>
            </a:r>
          </a:p>
          <a:p>
            <a:r>
              <a:rPr lang="en-US" sz="1400" dirty="0"/>
              <a:t>	Description: This feature will test a </a:t>
            </a:r>
            <a:r>
              <a:rPr lang="en-US" sz="1400" dirty="0" err="1"/>
              <a:t>LogIn</a:t>
            </a:r>
            <a:r>
              <a:rPr lang="en-US" sz="1400" dirty="0"/>
              <a:t> and </a:t>
            </a:r>
            <a:r>
              <a:rPr lang="en-US" sz="1400" dirty="0" err="1"/>
              <a:t>LogOut</a:t>
            </a:r>
            <a:r>
              <a:rPr lang="en-US" sz="1400" dirty="0"/>
              <a:t> functionality</a:t>
            </a:r>
          </a:p>
          <a:p>
            <a:r>
              <a:rPr lang="en-US" sz="1400" dirty="0"/>
              <a:t>	Background: User is Logged In</a:t>
            </a:r>
          </a:p>
          <a:p>
            <a:r>
              <a:rPr lang="en-US" sz="1400" dirty="0"/>
              <a:t>	Scenario: Successful </a:t>
            </a:r>
            <a:r>
              <a:rPr lang="en-US" sz="1400" dirty="0" err="1"/>
              <a:t>LogIn</a:t>
            </a:r>
            <a:r>
              <a:rPr lang="en-US" sz="1400" dirty="0"/>
              <a:t> with Valid Credentials</a:t>
            </a:r>
          </a:p>
          <a:p>
            <a:r>
              <a:rPr lang="en-US" sz="1400" dirty="0"/>
              <a:t>	* User is on Home Page</a:t>
            </a:r>
          </a:p>
          <a:p>
            <a:r>
              <a:rPr lang="en-US" sz="1400" dirty="0"/>
              <a:t>	* User Navigate to </a:t>
            </a:r>
            <a:r>
              <a:rPr lang="en-US" sz="1400" dirty="0" err="1"/>
              <a:t>LogIn</a:t>
            </a:r>
            <a:r>
              <a:rPr lang="en-US" sz="1400" dirty="0"/>
              <a:t> Page</a:t>
            </a:r>
          </a:p>
          <a:p>
            <a:r>
              <a:rPr lang="en-US" sz="1400" dirty="0"/>
              <a:t>	* User enters </a:t>
            </a:r>
            <a:r>
              <a:rPr lang="en-US" sz="1400" dirty="0" err="1"/>
              <a:t>UserName</a:t>
            </a:r>
            <a:r>
              <a:rPr lang="en-US" sz="1400" dirty="0"/>
              <a:t> and Password</a:t>
            </a:r>
          </a:p>
          <a:p>
            <a:r>
              <a:rPr lang="en-US" sz="1400" dirty="0"/>
              <a:t>	* Message displayed </a:t>
            </a:r>
            <a:r>
              <a:rPr lang="en-US" sz="1400" dirty="0" err="1"/>
              <a:t>LogIn</a:t>
            </a:r>
            <a:r>
              <a:rPr lang="en-US" sz="1400" dirty="0"/>
              <a:t> Successfully</a:t>
            </a:r>
          </a:p>
          <a:p>
            <a:r>
              <a:rPr lang="en-US" sz="1400" dirty="0"/>
              <a:t>	* </a:t>
            </a:r>
            <a:r>
              <a:rPr lang="en-US" sz="1400" dirty="0" err="1"/>
              <a:t>LogOut</a:t>
            </a:r>
            <a:r>
              <a:rPr lang="en-US" sz="1400" dirty="0"/>
              <a:t> Link </a:t>
            </a:r>
            <a:r>
              <a:rPr lang="en-US" sz="1400" dirty="0" smtClean="0"/>
              <a:t>displayed</a:t>
            </a:r>
          </a:p>
          <a:p>
            <a:endParaRPr lang="en-US" sz="1400" dirty="0" smtClean="0"/>
          </a:p>
          <a:p>
            <a:r>
              <a:rPr lang="en-US" sz="1400" b="1" u="sng" dirty="0" smtClean="0"/>
              <a:t>11-Scenario </a:t>
            </a:r>
            <a:r>
              <a:rPr lang="en-US" sz="1400" b="1" u="sng" dirty="0"/>
              <a:t>outline- </a:t>
            </a:r>
            <a:r>
              <a:rPr lang="en-US" sz="1400" dirty="0"/>
              <a:t>It is used when same test has to be performed with different data set and used to replaces variable/keywords with the value from the table. Each row in the table is considered to be a scenario. </a:t>
            </a:r>
            <a:r>
              <a:rPr lang="en-US" sz="1400" b="1" dirty="0"/>
              <a:t>Example-</a:t>
            </a:r>
          </a:p>
          <a:p>
            <a:r>
              <a:rPr lang="en-US" sz="1400" dirty="0"/>
              <a:t>	</a:t>
            </a:r>
          </a:p>
          <a:p>
            <a:r>
              <a:rPr lang="en-US" sz="1400" dirty="0"/>
              <a:t>	Feature: </a:t>
            </a:r>
            <a:r>
              <a:rPr lang="en-US" sz="1400" dirty="0" err="1"/>
              <a:t>LogIn</a:t>
            </a:r>
            <a:r>
              <a:rPr lang="en-US" sz="1400" dirty="0"/>
              <a:t> Action Test</a:t>
            </a:r>
          </a:p>
          <a:p>
            <a:r>
              <a:rPr lang="en-US" sz="1400" dirty="0"/>
              <a:t>	Description: This feature will test a </a:t>
            </a:r>
            <a:r>
              <a:rPr lang="en-US" sz="1400" dirty="0" err="1"/>
              <a:t>LogIn</a:t>
            </a:r>
            <a:r>
              <a:rPr lang="en-US" sz="1400" dirty="0"/>
              <a:t> and </a:t>
            </a:r>
            <a:r>
              <a:rPr lang="en-US" sz="1400" dirty="0" err="1"/>
              <a:t>LogOut</a:t>
            </a:r>
            <a:r>
              <a:rPr lang="en-US" sz="1400" dirty="0"/>
              <a:t> functionality</a:t>
            </a:r>
          </a:p>
          <a:p>
            <a:r>
              <a:rPr lang="en-US" sz="1400" dirty="0"/>
              <a:t>	Background: User is Logged In</a:t>
            </a:r>
          </a:p>
          <a:p>
            <a:r>
              <a:rPr lang="en-US" sz="1400" dirty="0"/>
              <a:t>	Scenario Outline: Successful </a:t>
            </a:r>
            <a:r>
              <a:rPr lang="en-US" sz="1400" dirty="0" err="1"/>
              <a:t>LogIn</a:t>
            </a:r>
            <a:r>
              <a:rPr lang="en-US" sz="1400" dirty="0"/>
              <a:t> with Valid Credentials</a:t>
            </a:r>
          </a:p>
          <a:p>
            <a:r>
              <a:rPr lang="en-US" sz="1400" dirty="0"/>
              <a:t>	Given: User is on Home Page</a:t>
            </a:r>
          </a:p>
          <a:p>
            <a:r>
              <a:rPr lang="en-US" sz="1400" dirty="0"/>
              <a:t>	</a:t>
            </a:r>
            <a:r>
              <a:rPr lang="en-US" sz="1400" dirty="0" smtClean="0"/>
              <a:t>When: </a:t>
            </a:r>
            <a:r>
              <a:rPr lang="en-US" sz="1400" dirty="0"/>
              <a:t>User enters &lt;</a:t>
            </a:r>
            <a:r>
              <a:rPr lang="en-US" sz="1400" dirty="0" err="1"/>
              <a:t>UserName</a:t>
            </a:r>
            <a:r>
              <a:rPr lang="en-US" sz="1400" dirty="0"/>
              <a:t>&gt; and &lt;Password&gt;</a:t>
            </a:r>
          </a:p>
          <a:p>
            <a:r>
              <a:rPr lang="en-US" sz="1400" dirty="0"/>
              <a:t>	Then: Message displayed </a:t>
            </a:r>
            <a:r>
              <a:rPr lang="en-US" sz="1400" dirty="0" err="1"/>
              <a:t>LogIn</a:t>
            </a:r>
            <a:r>
              <a:rPr lang="en-US" sz="1400" dirty="0"/>
              <a:t> Successfully</a:t>
            </a:r>
          </a:p>
          <a:p>
            <a:endParaRPr lang="en-US" sz="1400" dirty="0"/>
          </a:p>
          <a:p>
            <a:r>
              <a:rPr lang="en-US" sz="1400" dirty="0"/>
              <a:t>	Examples:</a:t>
            </a:r>
          </a:p>
          <a:p>
            <a:r>
              <a:rPr lang="en-US" sz="1400" dirty="0" smtClean="0"/>
              <a:t>		|</a:t>
            </a:r>
            <a:r>
              <a:rPr lang="en-US" sz="1400" dirty="0"/>
              <a:t>username         |password          |</a:t>
            </a:r>
          </a:p>
          <a:p>
            <a:r>
              <a:rPr lang="en-US" sz="1400" dirty="0" smtClean="0"/>
              <a:t>		|</a:t>
            </a:r>
            <a:r>
              <a:rPr lang="en-US" sz="1400" dirty="0"/>
              <a:t>Tom                     |password1        </a:t>
            </a:r>
            <a:r>
              <a:rPr lang="en-US" sz="1400" dirty="0" smtClean="0"/>
              <a:t>|</a:t>
            </a:r>
            <a:endParaRPr lang="en-US" sz="1400" dirty="0"/>
          </a:p>
        </p:txBody>
      </p:sp>
    </p:spTree>
    <p:extLst>
      <p:ext uri="{BB962C8B-B14F-4D97-AF65-F5344CB8AC3E}">
        <p14:creationId xmlns:p14="http://schemas.microsoft.com/office/powerpoint/2010/main" val="42559417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12.22-</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5324535"/>
          </a:xfrm>
          <a:prstGeom prst="rect">
            <a:avLst/>
          </a:prstGeom>
        </p:spPr>
        <p:txBody>
          <a:bodyPr wrap="square">
            <a:spAutoFit/>
          </a:bodyPr>
          <a:lstStyle/>
          <a:p>
            <a:r>
              <a:rPr lang="en-US" sz="1600" b="1" u="sng" dirty="0" smtClean="0">
                <a:solidFill>
                  <a:srgbClr val="FF0000"/>
                </a:solidFill>
              </a:rPr>
              <a:t>Step-3</a:t>
            </a:r>
            <a:r>
              <a:rPr lang="en-US" sz="1600" b="1" u="sng" dirty="0">
                <a:solidFill>
                  <a:srgbClr val="FF0000"/>
                </a:solidFill>
              </a:rPr>
              <a:t>) Writing Step Definition File </a:t>
            </a:r>
            <a:endParaRPr lang="en-US" sz="1600" dirty="0">
              <a:solidFill>
                <a:srgbClr val="FF0000"/>
              </a:solidFill>
            </a:endParaRPr>
          </a:p>
          <a:p>
            <a:endParaRPr lang="en-US" sz="1400" dirty="0" smtClean="0"/>
          </a:p>
          <a:p>
            <a:pPr algn="ctr"/>
            <a:r>
              <a:rPr lang="en-US" b="1" u="sng" dirty="0"/>
              <a:t>Step </a:t>
            </a:r>
            <a:r>
              <a:rPr lang="en-US" b="1" u="sng" dirty="0" smtClean="0"/>
              <a:t>Definitions</a:t>
            </a:r>
          </a:p>
          <a:p>
            <a:pPr algn="ctr"/>
            <a:endParaRPr lang="en-US" b="1" u="sng" dirty="0" smtClean="0"/>
          </a:p>
          <a:p>
            <a:r>
              <a:rPr lang="en-US" dirty="0"/>
              <a:t>Every step in the </a:t>
            </a:r>
            <a:r>
              <a:rPr lang="en-US" dirty="0" smtClean="0"/>
              <a:t>scenario </a:t>
            </a:r>
            <a:r>
              <a:rPr lang="en-US" dirty="0"/>
              <a:t>needs to be matched with a glue code for the same</a:t>
            </a:r>
            <a:r>
              <a:rPr lang="en-US" dirty="0" smtClean="0"/>
              <a:t>. We call this Glue file as step definition.</a:t>
            </a:r>
          </a:p>
          <a:p>
            <a:endParaRPr lang="en-US" sz="1400" dirty="0"/>
          </a:p>
          <a:p>
            <a:r>
              <a:rPr lang="en-US" sz="1400" dirty="0" smtClean="0"/>
              <a:t>Step </a:t>
            </a:r>
            <a:r>
              <a:rPr lang="en-US" sz="1400" dirty="0"/>
              <a:t>Definitions is where the automation code is written. The steps in the gherkin file directly map to the step </a:t>
            </a:r>
            <a:r>
              <a:rPr lang="en-US" sz="1400" dirty="0" smtClean="0"/>
              <a:t>definitions. </a:t>
            </a:r>
            <a:r>
              <a:rPr lang="en-US" sz="1400" dirty="0"/>
              <a:t>Each step in the gherkin maps to a step definition that in turn contains a block of code that gets executed when the scenario is ran</a:t>
            </a:r>
            <a:r>
              <a:rPr lang="en-US" sz="1400" dirty="0" smtClean="0"/>
              <a:t>.</a:t>
            </a:r>
          </a:p>
          <a:p>
            <a:r>
              <a:rPr lang="en-US" sz="1400" b="1" dirty="0"/>
              <a:t/>
            </a:r>
            <a:br>
              <a:rPr lang="en-US" sz="1400" b="1" dirty="0"/>
            </a:br>
            <a:r>
              <a:rPr lang="en-US" sz="1400" b="1" dirty="0" smtClean="0"/>
              <a:t>If </a:t>
            </a:r>
            <a:r>
              <a:rPr lang="en-US" sz="1400" b="1" dirty="0"/>
              <a:t>any line of code inside the step definition returns an error or exception to the Cucumber Runner, then that step is marked as failed, otherwise pass</a:t>
            </a:r>
            <a:r>
              <a:rPr lang="en-US" sz="1400" dirty="0" smtClean="0"/>
              <a:t>.</a:t>
            </a:r>
          </a:p>
          <a:p>
            <a:endParaRPr lang="en-US" sz="1400" dirty="0"/>
          </a:p>
          <a:p>
            <a:r>
              <a:rPr lang="en-US" sz="1400" b="1" u="sng" dirty="0"/>
              <a:t>An extremely simple representation of step definitions and how it is connected in the big picture is as below.</a:t>
            </a:r>
          </a:p>
          <a:p>
            <a:pPr marL="285750" indent="-285750">
              <a:buFont typeface="Arial" panose="020B0604020202020204" pitchFamily="34" charset="0"/>
              <a:buChar char="•"/>
            </a:pPr>
            <a:r>
              <a:rPr lang="en-US" sz="1400" dirty="0"/>
              <a:t>The steps in feature file </a:t>
            </a:r>
            <a:r>
              <a:rPr lang="en-US" sz="1400" b="1" dirty="0"/>
              <a:t>map to each step definition</a:t>
            </a:r>
            <a:r>
              <a:rPr lang="en-US" sz="1400" dirty="0"/>
              <a:t> in the Step Definitions file</a:t>
            </a:r>
          </a:p>
          <a:p>
            <a:pPr marL="285750" indent="-285750">
              <a:buFont typeface="Arial" panose="020B0604020202020204" pitchFamily="34" charset="0"/>
              <a:buChar char="•"/>
            </a:pPr>
            <a:r>
              <a:rPr lang="en-US" sz="1400" dirty="0"/>
              <a:t>Automation code (&lt;code&gt;) has to be written within each step definition block</a:t>
            </a:r>
          </a:p>
          <a:p>
            <a:pPr marL="285750" indent="-285750">
              <a:buFont typeface="Arial" panose="020B0604020202020204" pitchFamily="34" charset="0"/>
              <a:buChar char="•"/>
            </a:pPr>
            <a:r>
              <a:rPr lang="en-US" sz="1400" dirty="0"/>
              <a:t>Automation code can further refer to the support system for including modules, classes, libraries </a:t>
            </a:r>
            <a:r>
              <a:rPr lang="en-US" sz="1400" dirty="0" err="1"/>
              <a:t>etc</a:t>
            </a:r>
            <a:r>
              <a:rPr lang="en-US" sz="1400" dirty="0"/>
              <a:t> [For example it can include selenium library to handle browser UI automation]</a:t>
            </a:r>
          </a:p>
          <a:p>
            <a:pPr marL="285750" indent="-285750">
              <a:buFont typeface="Arial" panose="020B0604020202020204" pitchFamily="34" charset="0"/>
              <a:buChar char="•"/>
            </a:pPr>
            <a:r>
              <a:rPr lang="en-US" sz="1400" dirty="0"/>
              <a:t>The support system in turn depends on the packages/libraries provided by the programming language stack that is used. In Ruby, it is called gems and in Java it is called jars.</a:t>
            </a:r>
          </a:p>
          <a:p>
            <a:endParaRPr lang="en-US" sz="1400" dirty="0"/>
          </a:p>
        </p:txBody>
      </p:sp>
    </p:spTree>
    <p:extLst>
      <p:ext uri="{BB962C8B-B14F-4D97-AF65-F5344CB8AC3E}">
        <p14:creationId xmlns:p14="http://schemas.microsoft.com/office/powerpoint/2010/main" val="4156862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12.23-</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2462213"/>
          </a:xfrm>
          <a:prstGeom prst="rect">
            <a:avLst/>
          </a:prstGeom>
        </p:spPr>
        <p:txBody>
          <a:bodyPr wrap="square">
            <a:spAutoFit/>
          </a:bodyPr>
          <a:lstStyle/>
          <a:p>
            <a:endParaRPr lang="en-US" sz="1400" b="1" u="sng" dirty="0" smtClean="0"/>
          </a:p>
          <a:p>
            <a:endParaRPr lang="en-US" sz="1400" b="1" u="sng" dirty="0"/>
          </a:p>
          <a:p>
            <a:endParaRPr lang="en-US" sz="1400" b="1" u="sng" dirty="0" smtClean="0"/>
          </a:p>
          <a:p>
            <a:endParaRPr lang="en-US" sz="1400" b="1" u="sng" dirty="0"/>
          </a:p>
          <a:p>
            <a:endParaRPr lang="en-US" sz="1400" b="1" u="sng" dirty="0" smtClean="0"/>
          </a:p>
          <a:p>
            <a:endParaRPr lang="en-US" sz="1400" b="1" u="sng" dirty="0" smtClean="0"/>
          </a:p>
          <a:p>
            <a:endParaRPr lang="en-US" sz="1400" b="1" u="sng" dirty="0"/>
          </a:p>
          <a:p>
            <a:endParaRPr lang="en-US" sz="1400" b="1" u="sng" dirty="0" smtClean="0"/>
          </a:p>
          <a:p>
            <a:endParaRPr lang="en-US" sz="1400" b="1" u="sng" dirty="0"/>
          </a:p>
          <a:p>
            <a:endParaRPr lang="en-US" sz="1400" b="1" u="sng" dirty="0" smtClean="0"/>
          </a:p>
          <a:p>
            <a:endParaRPr lang="en-US" sz="1400" b="1" u="sng" dirty="0"/>
          </a:p>
        </p:txBody>
      </p:sp>
      <p:pic>
        <p:nvPicPr>
          <p:cNvPr id="5" name="Picture 2" descr="cucumber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87" y="843819"/>
            <a:ext cx="8240713" cy="19686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45411" y="4648200"/>
            <a:ext cx="7719916" cy="1600438"/>
          </a:xfrm>
          <a:prstGeom prst="rect">
            <a:avLst/>
          </a:prstGeom>
        </p:spPr>
        <p:txBody>
          <a:bodyPr wrap="square">
            <a:spAutoFit/>
          </a:bodyPr>
          <a:lstStyle/>
          <a:p>
            <a:r>
              <a:rPr lang="en-US" sz="1400" b="1" u="sng" dirty="0" smtClean="0"/>
              <a:t>StepDefination.java</a:t>
            </a:r>
          </a:p>
          <a:p>
            <a:endParaRPr lang="en-US" sz="1400" b="1" u="sng" dirty="0" smtClean="0"/>
          </a:p>
          <a:p>
            <a:r>
              <a:rPr lang="en-US" sz="1400" dirty="0" smtClean="0"/>
              <a:t>@Given("^</a:t>
            </a:r>
            <a:r>
              <a:rPr lang="en-US" sz="1400" dirty="0">
                <a:solidFill>
                  <a:srgbClr val="000000"/>
                </a:solidFill>
                <a:highlight>
                  <a:srgbClr val="F7CF54"/>
                </a:highlight>
                <a:latin typeface="Consolas" panose="020B0609020204030204" pitchFamily="49" charset="0"/>
              </a:rPr>
              <a:t>I am on the Google </a:t>
            </a:r>
            <a:r>
              <a:rPr lang="en-US" sz="1400" dirty="0" smtClean="0">
                <a:solidFill>
                  <a:srgbClr val="000000"/>
                </a:solidFill>
                <a:highlight>
                  <a:srgbClr val="F7CF54"/>
                </a:highlight>
                <a:latin typeface="Consolas" panose="020B0609020204030204" pitchFamily="49" charset="0"/>
              </a:rPr>
              <a:t>page</a:t>
            </a:r>
            <a:r>
              <a:rPr lang="en-US" sz="1400" dirty="0" smtClean="0"/>
              <a:t>$")</a:t>
            </a:r>
            <a:endParaRPr lang="en-US" sz="1400" dirty="0"/>
          </a:p>
          <a:p>
            <a:r>
              <a:rPr lang="en-US" sz="1400" dirty="0" smtClean="0"/>
              <a:t>public </a:t>
            </a:r>
            <a:r>
              <a:rPr lang="en-US" sz="1400" dirty="0"/>
              <a:t>void </a:t>
            </a:r>
            <a:r>
              <a:rPr lang="en-US" sz="1400" dirty="0" err="1"/>
              <a:t>user_Navigate_to_LogIn_Page</a:t>
            </a:r>
            <a:r>
              <a:rPr lang="en-US" sz="1400" dirty="0"/>
              <a:t>() throws </a:t>
            </a:r>
            <a:r>
              <a:rPr lang="en-US" sz="1400" dirty="0" err="1"/>
              <a:t>Throwable</a:t>
            </a:r>
            <a:r>
              <a:rPr lang="en-US" sz="1400" dirty="0"/>
              <a:t> </a:t>
            </a:r>
            <a:endParaRPr lang="en-US" sz="1400" dirty="0" smtClean="0"/>
          </a:p>
          <a:p>
            <a:r>
              <a:rPr lang="en-US" sz="1400" dirty="0" smtClean="0"/>
              <a:t>{</a:t>
            </a:r>
            <a:endParaRPr lang="en-US" sz="1400" dirty="0"/>
          </a:p>
          <a:p>
            <a:r>
              <a:rPr lang="en-US" sz="1400" dirty="0" smtClean="0"/>
              <a:t> 	</a:t>
            </a:r>
            <a:r>
              <a:rPr lang="en-US" sz="1400" dirty="0" err="1" smtClean="0"/>
              <a:t>driver.findElement</a:t>
            </a:r>
            <a:r>
              <a:rPr lang="en-US" sz="1400" dirty="0" smtClean="0"/>
              <a:t>(</a:t>
            </a:r>
            <a:r>
              <a:rPr lang="en-US" sz="1400" dirty="0" err="1" smtClean="0"/>
              <a:t>By.xpath</a:t>
            </a:r>
            <a:r>
              <a:rPr lang="en-US" sz="1400" dirty="0"/>
              <a:t>(".//*[@id='account']/a")).click</a:t>
            </a:r>
            <a:r>
              <a:rPr lang="en-US" sz="1400" dirty="0" smtClean="0"/>
              <a:t>();</a:t>
            </a:r>
          </a:p>
          <a:p>
            <a:r>
              <a:rPr lang="en-US" sz="1400" dirty="0" smtClean="0"/>
              <a:t>}</a:t>
            </a:r>
            <a:endParaRPr lang="en-US" sz="1400" dirty="0"/>
          </a:p>
        </p:txBody>
      </p:sp>
      <p:sp>
        <p:nvSpPr>
          <p:cNvPr id="4" name="Rectangle 3"/>
          <p:cNvSpPr/>
          <p:nvPr/>
        </p:nvSpPr>
        <p:spPr>
          <a:xfrm>
            <a:off x="245327" y="2934495"/>
            <a:ext cx="7620000" cy="1169551"/>
          </a:xfrm>
          <a:prstGeom prst="rect">
            <a:avLst/>
          </a:prstGeom>
        </p:spPr>
        <p:txBody>
          <a:bodyPr wrap="square">
            <a:spAutoFit/>
          </a:bodyPr>
          <a:lstStyle/>
          <a:p>
            <a:r>
              <a:rPr lang="en-US" sz="1400" b="1" u="sng" dirty="0" err="1" smtClean="0">
                <a:solidFill>
                  <a:schemeClr val="tx1">
                    <a:lumMod val="95000"/>
                    <a:lumOff val="5000"/>
                  </a:schemeClr>
                </a:solidFill>
                <a:latin typeface="Consolas" panose="020B0609020204030204" pitchFamily="49" charset="0"/>
              </a:rPr>
              <a:t>Tag.feature</a:t>
            </a:r>
            <a:r>
              <a:rPr lang="en-US" sz="1400" b="1" u="sng" dirty="0" smtClean="0">
                <a:solidFill>
                  <a:schemeClr val="tx1">
                    <a:lumMod val="95000"/>
                    <a:lumOff val="5000"/>
                  </a:schemeClr>
                </a:solidFill>
                <a:latin typeface="Consolas" panose="020B0609020204030204" pitchFamily="49" charset="0"/>
              </a:rPr>
              <a:t> file</a:t>
            </a:r>
          </a:p>
          <a:p>
            <a:r>
              <a:rPr lang="en-US" sz="1400" dirty="0" smtClean="0">
                <a:solidFill>
                  <a:srgbClr val="0080FF"/>
                </a:solidFill>
                <a:latin typeface="Consolas" panose="020B0609020204030204" pitchFamily="49" charset="0"/>
              </a:rPr>
              <a:t>@</a:t>
            </a:r>
            <a:r>
              <a:rPr lang="en-US" sz="1400" dirty="0" err="1">
                <a:solidFill>
                  <a:srgbClr val="0080FF"/>
                </a:solidFill>
                <a:latin typeface="Consolas" panose="020B0609020204030204" pitchFamily="49" charset="0"/>
              </a:rPr>
              <a:t>SmokeTest</a:t>
            </a:r>
            <a:endParaRPr lang="en-US" sz="1400" dirty="0">
              <a:solidFill>
                <a:srgbClr val="0080FF"/>
              </a:solidFill>
              <a:latin typeface="Consolas" panose="020B0609020204030204" pitchFamily="49" charset="0"/>
            </a:endParaRPr>
          </a:p>
          <a:p>
            <a:r>
              <a:rPr lang="en-US" sz="1400" dirty="0">
                <a:solidFill>
                  <a:srgbClr val="808000"/>
                </a:solidFill>
                <a:latin typeface="Consolas" panose="020B0609020204030204" pitchFamily="49" charset="0"/>
              </a:rPr>
              <a:t>Feature: </a:t>
            </a:r>
            <a:r>
              <a:rPr lang="en-US" sz="1400" dirty="0">
                <a:solidFill>
                  <a:srgbClr val="000000"/>
                </a:solidFill>
                <a:latin typeface="Consolas" panose="020B0609020204030204" pitchFamily="49" charset="0"/>
              </a:rPr>
              <a:t>Google Testing</a:t>
            </a:r>
          </a:p>
          <a:p>
            <a:r>
              <a:rPr lang="en-US" sz="1400" dirty="0">
                <a:solidFill>
                  <a:srgbClr val="808000"/>
                </a:solidFill>
                <a:latin typeface="Consolas" panose="020B0609020204030204" pitchFamily="49" charset="0"/>
              </a:rPr>
              <a:t>Scenario: </a:t>
            </a:r>
            <a:r>
              <a:rPr lang="en-US" sz="1400" dirty="0">
                <a:solidFill>
                  <a:srgbClr val="000000"/>
                </a:solidFill>
                <a:latin typeface="Consolas" panose="020B0609020204030204" pitchFamily="49" charset="0"/>
              </a:rPr>
              <a:t>Verify that Search </a:t>
            </a:r>
            <a:r>
              <a:rPr lang="en-US" sz="1400" dirty="0" err="1">
                <a:solidFill>
                  <a:srgbClr val="000000"/>
                </a:solidFill>
                <a:latin typeface="Consolas" panose="020B0609020204030204" pitchFamily="49" charset="0"/>
              </a:rPr>
              <a:t>functinality</a:t>
            </a:r>
            <a:r>
              <a:rPr lang="en-US" sz="1400" dirty="0">
                <a:solidFill>
                  <a:srgbClr val="000000"/>
                </a:solidFill>
                <a:latin typeface="Consolas" panose="020B0609020204030204" pitchFamily="49" charset="0"/>
              </a:rPr>
              <a:t> for Google.</a:t>
            </a:r>
          </a:p>
          <a:p>
            <a:r>
              <a:rPr lang="en-US" sz="1400" dirty="0" smtClean="0">
                <a:solidFill>
                  <a:srgbClr val="008080"/>
                </a:solidFill>
                <a:latin typeface="Consolas" panose="020B0609020204030204" pitchFamily="49" charset="0"/>
              </a:rPr>
              <a:t>Given </a:t>
            </a:r>
            <a:r>
              <a:rPr lang="en-US" sz="1400" dirty="0">
                <a:solidFill>
                  <a:srgbClr val="000000"/>
                </a:solidFill>
                <a:highlight>
                  <a:srgbClr val="F7CF54"/>
                </a:highlight>
                <a:latin typeface="Consolas" panose="020B0609020204030204" pitchFamily="49" charset="0"/>
              </a:rPr>
              <a:t>I am on the Google </a:t>
            </a:r>
            <a:r>
              <a:rPr lang="en-US" sz="1400" dirty="0" smtClean="0">
                <a:solidFill>
                  <a:srgbClr val="000000"/>
                </a:solidFill>
                <a:highlight>
                  <a:srgbClr val="F7CF54"/>
                </a:highlight>
                <a:latin typeface="Consolas" panose="020B0609020204030204" pitchFamily="49" charset="0"/>
              </a:rPr>
              <a:t>page</a:t>
            </a:r>
            <a:endParaRPr lang="en-US" sz="1400" dirty="0">
              <a:solidFill>
                <a:srgbClr val="000000"/>
              </a:solidFill>
              <a:highlight>
                <a:srgbClr val="F7CF54"/>
              </a:highlight>
              <a:latin typeface="Consolas" panose="020B0609020204030204" pitchFamily="49" charset="0"/>
            </a:endParaRPr>
          </a:p>
        </p:txBody>
      </p:sp>
    </p:spTree>
    <p:extLst>
      <p:ext uri="{BB962C8B-B14F-4D97-AF65-F5344CB8AC3E}">
        <p14:creationId xmlns:p14="http://schemas.microsoft.com/office/powerpoint/2010/main" val="2180264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41" y="23210"/>
            <a:ext cx="8382000" cy="381000"/>
          </a:xfrm>
        </p:spPr>
        <p:txBody>
          <a:bodyPr>
            <a:normAutofit fontScale="90000"/>
          </a:bodyPr>
          <a:lstStyle/>
          <a:p>
            <a:r>
              <a:rPr lang="en-US" sz="3000" b="1" u="sng" dirty="0" smtClean="0"/>
              <a:t>12.24-</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4341" y="494284"/>
            <a:ext cx="8835482" cy="6432530"/>
          </a:xfrm>
          <a:prstGeom prst="rect">
            <a:avLst/>
          </a:prstGeom>
        </p:spPr>
        <p:txBody>
          <a:bodyPr wrap="square">
            <a:spAutoFit/>
          </a:bodyPr>
          <a:lstStyle/>
          <a:p>
            <a:r>
              <a:rPr lang="en-US" sz="1600" b="1" u="sng" dirty="0" smtClean="0">
                <a:solidFill>
                  <a:srgbClr val="FF0000"/>
                </a:solidFill>
              </a:rPr>
              <a:t>Step-4</a:t>
            </a:r>
            <a:r>
              <a:rPr lang="en-US" sz="1600" b="1" u="sng" dirty="0">
                <a:solidFill>
                  <a:srgbClr val="FF0000"/>
                </a:solidFill>
              </a:rPr>
              <a:t>) Writing Test </a:t>
            </a:r>
            <a:r>
              <a:rPr lang="en-US" sz="1600" b="1" u="sng" dirty="0" smtClean="0">
                <a:solidFill>
                  <a:srgbClr val="FF0000"/>
                </a:solidFill>
              </a:rPr>
              <a:t>Runner File</a:t>
            </a:r>
          </a:p>
          <a:p>
            <a:pPr algn="ctr"/>
            <a:r>
              <a:rPr lang="en-US" b="1" u="sng" dirty="0"/>
              <a:t>Test Runner Class</a:t>
            </a:r>
          </a:p>
          <a:p>
            <a:r>
              <a:rPr lang="en-US" sz="1400" i="1" dirty="0" smtClean="0"/>
              <a:t>Cucumber</a:t>
            </a:r>
            <a:r>
              <a:rPr lang="en-US" sz="1400" dirty="0"/>
              <a:t> uses </a:t>
            </a:r>
            <a:r>
              <a:rPr lang="en-US" sz="1400" i="1" dirty="0" smtClean="0"/>
              <a:t>Junit/</a:t>
            </a:r>
            <a:r>
              <a:rPr lang="en-US" sz="1400" i="1" dirty="0" err="1" smtClean="0"/>
              <a:t>Testng</a:t>
            </a:r>
            <a:r>
              <a:rPr lang="en-US" sz="1400" i="1" dirty="0" smtClean="0"/>
              <a:t> </a:t>
            </a:r>
            <a:r>
              <a:rPr lang="en-US" sz="1400" i="1" dirty="0"/>
              <a:t>framework</a:t>
            </a:r>
            <a:r>
              <a:rPr lang="en-US" sz="1400" dirty="0"/>
              <a:t> to run step definition file. As </a:t>
            </a:r>
            <a:r>
              <a:rPr lang="en-US" sz="1400" i="1" dirty="0"/>
              <a:t>Cucumber</a:t>
            </a:r>
            <a:r>
              <a:rPr lang="en-US" sz="1400" dirty="0"/>
              <a:t> uses </a:t>
            </a:r>
            <a:r>
              <a:rPr lang="en-US" sz="1400" i="1" dirty="0"/>
              <a:t>Junit</a:t>
            </a:r>
            <a:r>
              <a:rPr lang="en-US" sz="1400" dirty="0"/>
              <a:t> we need to have a </a:t>
            </a:r>
            <a:r>
              <a:rPr lang="en-US" sz="1400" i="1" dirty="0"/>
              <a:t>Test Runner class</a:t>
            </a:r>
            <a:r>
              <a:rPr lang="en-US" sz="1400" dirty="0"/>
              <a:t>. </a:t>
            </a:r>
            <a:r>
              <a:rPr lang="en-US" sz="1400" dirty="0" smtClean="0"/>
              <a:t>This </a:t>
            </a:r>
            <a:r>
              <a:rPr lang="en-US" sz="1400" dirty="0"/>
              <a:t>class will use the </a:t>
            </a:r>
            <a:r>
              <a:rPr lang="en-US" sz="1400" i="1" dirty="0"/>
              <a:t>Junit annotation</a:t>
            </a:r>
            <a:r>
              <a:rPr lang="en-US" sz="1400" dirty="0"/>
              <a:t> @</a:t>
            </a:r>
            <a:r>
              <a:rPr lang="en-US" sz="1400" dirty="0" err="1"/>
              <a:t>RunWith</a:t>
            </a:r>
            <a:r>
              <a:rPr lang="en-US" sz="1400" dirty="0"/>
              <a:t>(), which tells </a:t>
            </a:r>
            <a:r>
              <a:rPr lang="en-US" sz="1400" i="1" dirty="0"/>
              <a:t>JUnit</a:t>
            </a:r>
            <a:r>
              <a:rPr lang="en-US" sz="1400" dirty="0"/>
              <a:t> what is the </a:t>
            </a:r>
            <a:r>
              <a:rPr lang="en-US" sz="1400" i="1" dirty="0"/>
              <a:t>test runner class</a:t>
            </a:r>
            <a:r>
              <a:rPr lang="en-US" sz="1400" dirty="0"/>
              <a:t>. It more like a starting point for Junit to start executing your tests. </a:t>
            </a:r>
            <a:endParaRPr lang="en-US" sz="1400" dirty="0" smtClean="0"/>
          </a:p>
          <a:p>
            <a:endParaRPr lang="en-US" sz="1400" dirty="0" smtClean="0"/>
          </a:p>
          <a:p>
            <a:r>
              <a:rPr lang="en-US" sz="1400" dirty="0" smtClean="0"/>
              <a:t>The same way we use </a:t>
            </a:r>
            <a:r>
              <a:rPr lang="en-US" sz="1400" dirty="0" err="1" smtClean="0"/>
              <a:t>TestNG</a:t>
            </a:r>
            <a:r>
              <a:rPr lang="en-US" sz="1400" dirty="0" smtClean="0"/>
              <a:t> to run cucumber test.</a:t>
            </a:r>
          </a:p>
          <a:p>
            <a:endParaRPr lang="en-US" sz="1400" dirty="0" smtClean="0"/>
          </a:p>
          <a:p>
            <a:r>
              <a:rPr lang="en-US" sz="1400" b="1" u="sng" dirty="0" smtClean="0"/>
              <a:t>Run with </a:t>
            </a:r>
            <a:r>
              <a:rPr lang="en-US" sz="1400" b="1" u="sng" dirty="0" err="1" smtClean="0"/>
              <a:t>TestNG</a:t>
            </a:r>
            <a:r>
              <a:rPr lang="en-US" sz="1400" b="1" u="sng" dirty="0" smtClean="0"/>
              <a:t>-</a:t>
            </a:r>
          </a:p>
          <a:p>
            <a:r>
              <a:rPr lang="en-US" sz="1400" dirty="0"/>
              <a:t>import </a:t>
            </a:r>
            <a:r>
              <a:rPr lang="en-US" sz="1400" dirty="0" err="1"/>
              <a:t>cucumber.api.CucumberOptions</a:t>
            </a:r>
            <a:r>
              <a:rPr lang="en-US" sz="1400" dirty="0"/>
              <a:t>;</a:t>
            </a:r>
          </a:p>
          <a:p>
            <a:r>
              <a:rPr lang="en-US" sz="1400" dirty="0"/>
              <a:t>import </a:t>
            </a:r>
            <a:r>
              <a:rPr lang="en-US" sz="1400" dirty="0" err="1"/>
              <a:t>cucumber.api.testng.AbstractTestNGCucumberTests</a:t>
            </a:r>
            <a:r>
              <a:rPr lang="en-US" sz="1400" dirty="0"/>
              <a:t>;</a:t>
            </a:r>
          </a:p>
          <a:p>
            <a:endParaRPr lang="en-US" sz="1400" dirty="0"/>
          </a:p>
          <a:p>
            <a:r>
              <a:rPr lang="en-US" sz="1400" dirty="0"/>
              <a:t>@</a:t>
            </a:r>
            <a:r>
              <a:rPr lang="en-US" sz="1400" dirty="0" err="1"/>
              <a:t>CucumberOptions</a:t>
            </a:r>
            <a:r>
              <a:rPr lang="en-US" sz="1400" dirty="0"/>
              <a:t>(features="</a:t>
            </a:r>
            <a:r>
              <a:rPr lang="en-US" sz="1400" dirty="0" err="1"/>
              <a:t>classpath:dataTable</a:t>
            </a:r>
            <a:r>
              <a:rPr lang="en-US" sz="1400" dirty="0" smtClean="0"/>
              <a:t>", // path for feature file</a:t>
            </a:r>
          </a:p>
          <a:p>
            <a:r>
              <a:rPr lang="en-US" sz="1400" dirty="0"/>
              <a:t>	</a:t>
            </a:r>
            <a:r>
              <a:rPr lang="en-US" sz="1400" dirty="0" smtClean="0"/>
              <a:t>glue</a:t>
            </a:r>
            <a:r>
              <a:rPr lang="en-US" sz="1400" dirty="0"/>
              <a:t>={"</a:t>
            </a:r>
            <a:r>
              <a:rPr lang="en-US" sz="1400" dirty="0" err="1"/>
              <a:t>classpath:dataTable</a:t>
            </a:r>
            <a:r>
              <a:rPr lang="en-US" sz="1400" dirty="0" smtClean="0"/>
              <a:t>"},  // path for </a:t>
            </a:r>
            <a:r>
              <a:rPr lang="en-US" sz="1400" dirty="0" err="1" smtClean="0"/>
              <a:t>stepdefination</a:t>
            </a:r>
            <a:r>
              <a:rPr lang="en-US" sz="1400" dirty="0" smtClean="0"/>
              <a:t> file</a:t>
            </a:r>
            <a:endParaRPr lang="en-US" sz="1400" dirty="0"/>
          </a:p>
          <a:p>
            <a:r>
              <a:rPr lang="en-US" sz="1400" dirty="0"/>
              <a:t>	</a:t>
            </a:r>
            <a:r>
              <a:rPr lang="en-US" sz="1400" dirty="0" smtClean="0"/>
              <a:t>format</a:t>
            </a:r>
            <a:r>
              <a:rPr lang="en-US" sz="1400" dirty="0"/>
              <a:t>={"pretty","</a:t>
            </a:r>
            <a:r>
              <a:rPr lang="en-US" sz="1400" dirty="0" err="1"/>
              <a:t>html:target</a:t>
            </a:r>
            <a:r>
              <a:rPr lang="en-US" sz="1400" dirty="0"/>
              <a:t>/Destination</a:t>
            </a:r>
            <a:r>
              <a:rPr lang="en-US" sz="1400" dirty="0" smtClean="0"/>
              <a:t>"},  // report type</a:t>
            </a:r>
            <a:endParaRPr lang="en-US" sz="1400" dirty="0"/>
          </a:p>
          <a:p>
            <a:r>
              <a:rPr lang="en-US" sz="1400" dirty="0"/>
              <a:t>	</a:t>
            </a:r>
            <a:r>
              <a:rPr lang="en-US" sz="1400" dirty="0" smtClean="0"/>
              <a:t> </a:t>
            </a:r>
            <a:r>
              <a:rPr lang="en-US" sz="1400" dirty="0"/>
              <a:t>tags = {"@</a:t>
            </a:r>
            <a:r>
              <a:rPr lang="en-US" sz="1400" dirty="0" err="1"/>
              <a:t>ReggressionTest</a:t>
            </a:r>
            <a:r>
              <a:rPr lang="en-US" sz="1400" dirty="0"/>
              <a:t>","@</a:t>
            </a:r>
            <a:r>
              <a:rPr lang="en-US" sz="1400" dirty="0" err="1"/>
              <a:t>negaviveScenario</a:t>
            </a:r>
            <a:r>
              <a:rPr lang="en-US" sz="1400" dirty="0"/>
              <a:t>"} </a:t>
            </a:r>
            <a:r>
              <a:rPr lang="en-US" sz="1400" dirty="0" smtClean="0"/>
              <a:t> ) // tags to be executed</a:t>
            </a:r>
            <a:endParaRPr lang="en-US" sz="1400" dirty="0"/>
          </a:p>
          <a:p>
            <a:r>
              <a:rPr lang="en-US" sz="1400" dirty="0"/>
              <a:t>	</a:t>
            </a:r>
          </a:p>
          <a:p>
            <a:r>
              <a:rPr lang="en-US" sz="1400" dirty="0"/>
              <a:t>public class </a:t>
            </a:r>
            <a:r>
              <a:rPr lang="en-US" sz="1400" dirty="0" err="1"/>
              <a:t>dataTableRunnerTNG</a:t>
            </a:r>
            <a:r>
              <a:rPr lang="en-US" sz="1400" dirty="0"/>
              <a:t> extends </a:t>
            </a:r>
            <a:r>
              <a:rPr lang="en-US" sz="1400" dirty="0" err="1"/>
              <a:t>AbstractTestNGCucumberTests</a:t>
            </a:r>
            <a:endParaRPr lang="en-US" sz="1400" dirty="0"/>
          </a:p>
          <a:p>
            <a:r>
              <a:rPr lang="en-US" sz="1400" dirty="0" smtClean="0"/>
              <a:t>{}</a:t>
            </a:r>
          </a:p>
          <a:p>
            <a:endParaRPr lang="en-US" sz="1400" dirty="0" smtClean="0"/>
          </a:p>
          <a:p>
            <a:r>
              <a:rPr lang="en-US" sz="1400" b="1" u="sng" dirty="0"/>
              <a:t>Run with </a:t>
            </a:r>
            <a:r>
              <a:rPr lang="en-US" sz="1400" b="1" u="sng" dirty="0" smtClean="0"/>
              <a:t>Junit-</a:t>
            </a:r>
            <a:endParaRPr lang="en-US" sz="1400" dirty="0"/>
          </a:p>
          <a:p>
            <a:r>
              <a:rPr lang="en-US" sz="1400" dirty="0"/>
              <a:t>import </a:t>
            </a:r>
            <a:r>
              <a:rPr lang="en-US" sz="1400" dirty="0" err="1"/>
              <a:t>org.junit.runner.RunWith</a:t>
            </a:r>
            <a:r>
              <a:rPr lang="en-US" sz="1400" dirty="0"/>
              <a:t>;</a:t>
            </a:r>
          </a:p>
          <a:p>
            <a:r>
              <a:rPr lang="en-US" sz="1400" dirty="0" smtClean="0"/>
              <a:t>import </a:t>
            </a:r>
            <a:r>
              <a:rPr lang="en-US" sz="1400" dirty="0" err="1"/>
              <a:t>cucumber.api.junit.Cucumber</a:t>
            </a:r>
            <a:r>
              <a:rPr lang="en-US" sz="1400" dirty="0"/>
              <a:t>;</a:t>
            </a:r>
          </a:p>
          <a:p>
            <a:r>
              <a:rPr lang="en-US" sz="1400" dirty="0"/>
              <a:t>import </a:t>
            </a:r>
            <a:r>
              <a:rPr lang="en-US" sz="1400" dirty="0" err="1"/>
              <a:t>cucumber.api.CucumberOptions</a:t>
            </a:r>
            <a:r>
              <a:rPr lang="en-US" sz="1400" dirty="0"/>
              <a:t>;</a:t>
            </a:r>
          </a:p>
          <a:p>
            <a:r>
              <a:rPr lang="en-US" sz="1400" dirty="0"/>
              <a:t>@</a:t>
            </a:r>
            <a:r>
              <a:rPr lang="en-US" sz="1400" dirty="0" err="1"/>
              <a:t>RunWith</a:t>
            </a:r>
            <a:r>
              <a:rPr lang="en-US" sz="1400" dirty="0"/>
              <a:t>(</a:t>
            </a:r>
            <a:r>
              <a:rPr lang="en-US" sz="1400" dirty="0" err="1"/>
              <a:t>Cucumber.class</a:t>
            </a:r>
            <a:r>
              <a:rPr lang="en-US" sz="1400" dirty="0"/>
              <a:t>)</a:t>
            </a:r>
          </a:p>
          <a:p>
            <a:r>
              <a:rPr lang="en-US" sz="1400" dirty="0"/>
              <a:t>@</a:t>
            </a:r>
            <a:r>
              <a:rPr lang="en-US" sz="1400" dirty="0" err="1"/>
              <a:t>CucumberOptions</a:t>
            </a:r>
            <a:r>
              <a:rPr lang="en-US" sz="1400" dirty="0"/>
              <a:t>(features="</a:t>
            </a:r>
            <a:r>
              <a:rPr lang="en-US" sz="1400" dirty="0" err="1" smtClean="0"/>
              <a:t>src</a:t>
            </a:r>
            <a:r>
              <a:rPr lang="en-US" sz="1400" dirty="0" smtClean="0"/>
              <a:t>/</a:t>
            </a:r>
            <a:r>
              <a:rPr lang="en-US" sz="1400" dirty="0" err="1" smtClean="0"/>
              <a:t>msn.feature</a:t>
            </a:r>
            <a:r>
              <a:rPr lang="en-US" sz="1400" dirty="0"/>
              <a:t>" </a:t>
            </a:r>
          </a:p>
          <a:p>
            <a:r>
              <a:rPr lang="en-US" sz="1400" dirty="0"/>
              <a:t>	</a:t>
            </a:r>
            <a:r>
              <a:rPr lang="en-US" sz="1400" dirty="0" smtClean="0"/>
              <a:t>	, </a:t>
            </a:r>
            <a:r>
              <a:rPr lang="en-US" sz="1400" dirty="0"/>
              <a:t>format={"pretty","</a:t>
            </a:r>
            <a:r>
              <a:rPr lang="en-US" sz="1400" dirty="0" err="1"/>
              <a:t>html:target</a:t>
            </a:r>
            <a:r>
              <a:rPr lang="en-US" sz="1400" dirty="0"/>
              <a:t>/Destination"})</a:t>
            </a:r>
          </a:p>
          <a:p>
            <a:r>
              <a:rPr lang="en-US" sz="1400" dirty="0" smtClean="0"/>
              <a:t>public </a:t>
            </a:r>
            <a:r>
              <a:rPr lang="en-US" sz="1400" dirty="0"/>
              <a:t>class runner </a:t>
            </a:r>
          </a:p>
          <a:p>
            <a:r>
              <a:rPr lang="en-US" sz="1400" dirty="0"/>
              <a:t>{}</a:t>
            </a:r>
            <a:endParaRPr lang="en-US" sz="1400" dirty="0" smtClean="0"/>
          </a:p>
        </p:txBody>
      </p:sp>
    </p:spTree>
    <p:extLst>
      <p:ext uri="{BB962C8B-B14F-4D97-AF65-F5344CB8AC3E}">
        <p14:creationId xmlns:p14="http://schemas.microsoft.com/office/powerpoint/2010/main" val="809594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12.25-</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1815882"/>
          </a:xfrm>
          <a:prstGeom prst="rect">
            <a:avLst/>
          </a:prstGeom>
        </p:spPr>
        <p:txBody>
          <a:bodyPr wrap="square">
            <a:spAutoFit/>
          </a:bodyPr>
          <a:lstStyle/>
          <a:p>
            <a:r>
              <a:rPr lang="en-US" sz="1400" b="1" u="sng" dirty="0" smtClean="0"/>
              <a:t>Following </a:t>
            </a:r>
            <a:r>
              <a:rPr lang="en-US" sz="1400" b="1" u="sng" dirty="0"/>
              <a:t>are Technologies Required to develop </a:t>
            </a:r>
            <a:r>
              <a:rPr lang="en-US" sz="1400" b="1" u="sng" dirty="0" smtClean="0"/>
              <a:t>a </a:t>
            </a:r>
            <a:r>
              <a:rPr lang="en-US" sz="1400" b="1" u="sng" dirty="0"/>
              <a:t>Automation </a:t>
            </a:r>
            <a:r>
              <a:rPr lang="en-US" sz="1400" b="1" u="sng" dirty="0" smtClean="0"/>
              <a:t>Solution using Cucumber:-</a:t>
            </a:r>
            <a:endParaRPr lang="en-US" sz="1400" dirty="0"/>
          </a:p>
          <a:p>
            <a:r>
              <a:rPr lang="en-US" sz="1400" dirty="0"/>
              <a:t>1-Java - As a Programming language</a:t>
            </a:r>
          </a:p>
          <a:p>
            <a:r>
              <a:rPr lang="en-US" sz="1400" dirty="0"/>
              <a:t>2-BDD- As a Development framework</a:t>
            </a:r>
          </a:p>
          <a:p>
            <a:r>
              <a:rPr lang="en-US" sz="1400" dirty="0"/>
              <a:t>3-Cucumber- As a BDD framework</a:t>
            </a:r>
          </a:p>
          <a:p>
            <a:r>
              <a:rPr lang="en-US" sz="1400" dirty="0"/>
              <a:t>3-Maven - As Build Tools</a:t>
            </a:r>
          </a:p>
          <a:p>
            <a:r>
              <a:rPr lang="en-US" sz="1400" dirty="0" smtClean="0"/>
              <a:t>4-Jenkins </a:t>
            </a:r>
            <a:r>
              <a:rPr lang="en-US" sz="1400" dirty="0"/>
              <a:t>-As Continues Integration Tool</a:t>
            </a:r>
          </a:p>
          <a:p>
            <a:r>
              <a:rPr lang="en-US" sz="1400" dirty="0" smtClean="0"/>
              <a:t>5-Junit/</a:t>
            </a:r>
            <a:r>
              <a:rPr lang="en-US" sz="1400" dirty="0" err="1" smtClean="0"/>
              <a:t>Testng</a:t>
            </a:r>
            <a:r>
              <a:rPr lang="en-US" sz="1400" dirty="0" smtClean="0"/>
              <a:t>- </a:t>
            </a:r>
            <a:r>
              <a:rPr lang="en-US" sz="1400" dirty="0"/>
              <a:t>As a Unit testing framework to run the scripts</a:t>
            </a:r>
          </a:p>
          <a:p>
            <a:r>
              <a:rPr lang="en-US" sz="1400" dirty="0"/>
              <a:t>6-Selenium- </a:t>
            </a:r>
            <a:r>
              <a:rPr lang="en-US" sz="1400" dirty="0" smtClean="0"/>
              <a:t>Selenium </a:t>
            </a:r>
            <a:r>
              <a:rPr lang="en-US" sz="1400" dirty="0"/>
              <a:t>will be used to interact the web-application</a:t>
            </a:r>
            <a:r>
              <a:rPr lang="en-US" sz="1400" dirty="0" smtClean="0"/>
              <a:t>.</a:t>
            </a:r>
            <a:endParaRPr lang="en-US" sz="1400" dirty="0"/>
          </a:p>
        </p:txBody>
      </p:sp>
    </p:spTree>
    <p:extLst>
      <p:ext uri="{BB962C8B-B14F-4D97-AF65-F5344CB8AC3E}">
        <p14:creationId xmlns:p14="http://schemas.microsoft.com/office/powerpoint/2010/main" val="14369459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12.26-</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4" name="Rectangle 3"/>
          <p:cNvSpPr/>
          <p:nvPr/>
        </p:nvSpPr>
        <p:spPr>
          <a:xfrm>
            <a:off x="35313" y="659410"/>
            <a:ext cx="9013902" cy="353943"/>
          </a:xfrm>
          <a:prstGeom prst="rect">
            <a:avLst/>
          </a:prstGeom>
        </p:spPr>
        <p:txBody>
          <a:bodyPr wrap="square">
            <a:spAutoFit/>
          </a:bodyPr>
          <a:lstStyle/>
          <a:p>
            <a:pPr lvl="2"/>
            <a:r>
              <a:rPr lang="en-US" sz="1700" b="1" u="sng" dirty="0" smtClean="0"/>
              <a:t>BBD </a:t>
            </a:r>
            <a:r>
              <a:rPr lang="en-US" sz="1700" b="1" u="sng" dirty="0"/>
              <a:t>Framework (Cucumber</a:t>
            </a:r>
            <a:r>
              <a:rPr lang="en-US" sz="1700" b="1" u="sng" dirty="0" smtClean="0"/>
              <a:t>)-Architecture </a:t>
            </a:r>
            <a:endParaRPr lang="en-IN" sz="1700" b="1" u="sng"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5952"/>
            <a:ext cx="9144000" cy="5988247"/>
          </a:xfrm>
          <a:prstGeom prst="rect">
            <a:avLst/>
          </a:prstGeom>
        </p:spPr>
      </p:pic>
    </p:spTree>
    <p:extLst>
      <p:ext uri="{BB962C8B-B14F-4D97-AF65-F5344CB8AC3E}">
        <p14:creationId xmlns:p14="http://schemas.microsoft.com/office/powerpoint/2010/main" val="366482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12-Introduction to </a:t>
            </a:r>
            <a:r>
              <a:rPr lang="en-US" sz="3200" dirty="0"/>
              <a:t>Automation Framework </a:t>
            </a:r>
            <a:r>
              <a:rPr lang="en-US" sz="3200" dirty="0" smtClean="0"/>
              <a:t>Development</a:t>
            </a:r>
          </a:p>
          <a:p>
            <a:endParaRPr lang="en-US" sz="3200" dirty="0"/>
          </a:p>
          <a:p>
            <a:pPr lvl="2"/>
            <a:r>
              <a:rPr lang="en-US" sz="1600" dirty="0" smtClean="0"/>
              <a:t>12.1-Data-Driven </a:t>
            </a:r>
            <a:r>
              <a:rPr lang="en-US" sz="1600" dirty="0"/>
              <a:t>Framework</a:t>
            </a:r>
          </a:p>
          <a:p>
            <a:pPr lvl="2"/>
            <a:r>
              <a:rPr lang="en-US" sz="1600" dirty="0" smtClean="0"/>
              <a:t>12.2-Keyword Driven Framework</a:t>
            </a:r>
          </a:p>
          <a:p>
            <a:pPr lvl="2"/>
            <a:r>
              <a:rPr lang="en-US" sz="1600" dirty="0" smtClean="0"/>
              <a:t>12.3-Hybird Framework</a:t>
            </a:r>
          </a:p>
          <a:p>
            <a:pPr lvl="2"/>
            <a:r>
              <a:rPr lang="en-US" sz="1600" dirty="0" smtClean="0"/>
              <a:t>12.4-Page-Object Framework</a:t>
            </a:r>
            <a:endParaRPr lang="en-US" sz="1600" dirty="0"/>
          </a:p>
          <a:p>
            <a:pPr lvl="2"/>
            <a:r>
              <a:rPr lang="en-US" sz="1600" dirty="0" smtClean="0"/>
              <a:t>12.5-BBD </a:t>
            </a:r>
            <a:r>
              <a:rPr lang="en-US" sz="1600" dirty="0"/>
              <a:t>Framework (Cucumber)</a:t>
            </a:r>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12.27-</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962400"/>
            <a:ext cx="8973015" cy="273843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9600"/>
            <a:ext cx="8973014" cy="3826685"/>
          </a:xfrm>
          <a:prstGeom prst="rect">
            <a:avLst/>
          </a:prstGeom>
        </p:spPr>
      </p:pic>
    </p:spTree>
    <p:extLst>
      <p:ext uri="{BB962C8B-B14F-4D97-AF65-F5344CB8AC3E}">
        <p14:creationId xmlns:p14="http://schemas.microsoft.com/office/powerpoint/2010/main" val="29186057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12.28-</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27878" y="564952"/>
            <a:ext cx="9144000" cy="6401753"/>
          </a:xfrm>
          <a:prstGeom prst="rect">
            <a:avLst/>
          </a:prstGeom>
        </p:spPr>
        <p:txBody>
          <a:bodyPr wrap="square">
            <a:spAutoFit/>
          </a:bodyPr>
          <a:lstStyle/>
          <a:p>
            <a:r>
              <a:rPr lang="en-US" b="1" u="sng" dirty="0"/>
              <a:t>Cucumber - Data Tables</a:t>
            </a:r>
          </a:p>
          <a:p>
            <a:r>
              <a:rPr lang="en-US" sz="1400" dirty="0"/>
              <a:t>Data Tables in Cucumber are quite interesting and can be used in many ways. </a:t>
            </a:r>
            <a:r>
              <a:rPr lang="en-US" sz="1400" dirty="0" err="1"/>
              <a:t>DataTables</a:t>
            </a:r>
            <a:r>
              <a:rPr lang="en-US" sz="1400" dirty="0"/>
              <a:t> are also used to handle large amount of data. They are quite powerful but not the most intuitive as you either need to deal with a list of maps or a map of lists. Most of the people gets confused with Data tables &amp; Scenario outline, but these two works completely differently</a:t>
            </a:r>
            <a:r>
              <a:rPr lang="en-US" sz="1400" dirty="0" smtClean="0"/>
              <a:t>.</a:t>
            </a:r>
          </a:p>
          <a:p>
            <a:endParaRPr lang="en-US" sz="1400" b="1" u="sng" dirty="0" smtClean="0"/>
          </a:p>
          <a:p>
            <a:r>
              <a:rPr lang="en-US" sz="1400" b="1" u="sng" dirty="0" smtClean="0"/>
              <a:t>Example-Feature file:-</a:t>
            </a:r>
            <a:endParaRPr lang="en-US" sz="1400" b="1" u="sng" dirty="0"/>
          </a:p>
          <a:p>
            <a:r>
              <a:rPr lang="en-US" sz="1400" dirty="0"/>
              <a:t>Feature: Data table</a:t>
            </a:r>
          </a:p>
          <a:p>
            <a:endParaRPr lang="en-US" sz="1400" dirty="0"/>
          </a:p>
          <a:p>
            <a:r>
              <a:rPr lang="en-US" sz="1400" dirty="0"/>
              <a:t>Scenario: Verify that the new user registration is unsuccessful after passing incorrect inputs.</a:t>
            </a:r>
          </a:p>
          <a:p>
            <a:r>
              <a:rPr lang="en-US" sz="1400" dirty="0" smtClean="0"/>
              <a:t>Given </a:t>
            </a:r>
            <a:r>
              <a:rPr lang="en-US" sz="1400" dirty="0"/>
              <a:t>I am on the new user registration page</a:t>
            </a:r>
          </a:p>
          <a:p>
            <a:r>
              <a:rPr lang="en-US" sz="1400" dirty="0" smtClean="0"/>
              <a:t>When </a:t>
            </a:r>
            <a:r>
              <a:rPr lang="en-US" sz="1400" dirty="0"/>
              <a:t>I enter invalid data on the page</a:t>
            </a:r>
          </a:p>
          <a:p>
            <a:endParaRPr lang="en-US" sz="1400" dirty="0"/>
          </a:p>
          <a:p>
            <a:r>
              <a:rPr lang="en-US" sz="1400" dirty="0"/>
              <a:t>| Fields                 | Values              |</a:t>
            </a:r>
          </a:p>
          <a:p>
            <a:r>
              <a:rPr lang="en-US" sz="1400" dirty="0"/>
              <a:t>| First Name             | Tom                 |</a:t>
            </a:r>
          </a:p>
          <a:p>
            <a:r>
              <a:rPr lang="en-US" sz="1400" dirty="0"/>
              <a:t>| Last Name              | Kenny               |</a:t>
            </a:r>
          </a:p>
          <a:p>
            <a:r>
              <a:rPr lang="en-US" sz="1400" dirty="0"/>
              <a:t>| Email Address          | someone@someone.com |</a:t>
            </a:r>
          </a:p>
          <a:p>
            <a:r>
              <a:rPr lang="en-US" sz="1400" dirty="0"/>
              <a:t>| Re-enter Email Address | someone@someone.com |</a:t>
            </a:r>
          </a:p>
          <a:p>
            <a:r>
              <a:rPr lang="en-US" sz="1400" dirty="0"/>
              <a:t>| Password               | Password1           |</a:t>
            </a:r>
          </a:p>
          <a:p>
            <a:r>
              <a:rPr lang="en-US" sz="1400" dirty="0"/>
              <a:t>| Birthdate              | 01                  </a:t>
            </a:r>
            <a:r>
              <a:rPr lang="en-US" sz="1400" dirty="0" smtClean="0"/>
              <a:t>|</a:t>
            </a:r>
          </a:p>
          <a:p>
            <a:endParaRPr lang="en-US" sz="1400" dirty="0"/>
          </a:p>
          <a:p>
            <a:r>
              <a:rPr lang="en-US" sz="1400" b="1" u="sng" dirty="0" err="1" smtClean="0"/>
              <a:t>StepDefination</a:t>
            </a:r>
            <a:endParaRPr lang="en-US" sz="1400" b="1" u="sng" dirty="0" smtClean="0"/>
          </a:p>
          <a:p>
            <a:r>
              <a:rPr lang="en-US" sz="1400" dirty="0"/>
              <a:t>@When("^I enter invalid data on the page$") </a:t>
            </a:r>
          </a:p>
          <a:p>
            <a:r>
              <a:rPr lang="en-US" sz="1400" dirty="0"/>
              <a:t>   public void </a:t>
            </a:r>
            <a:r>
              <a:rPr lang="en-US" sz="1400" dirty="0" err="1"/>
              <a:t>enterData</a:t>
            </a:r>
            <a:r>
              <a:rPr lang="en-US" sz="1400" dirty="0"/>
              <a:t>(</a:t>
            </a:r>
            <a:r>
              <a:rPr lang="en-US" sz="1400" dirty="0" err="1"/>
              <a:t>DataTable</a:t>
            </a:r>
            <a:r>
              <a:rPr lang="en-US" sz="1400" dirty="0"/>
              <a:t> table)</a:t>
            </a:r>
          </a:p>
          <a:p>
            <a:r>
              <a:rPr lang="en-US" sz="1400" dirty="0"/>
              <a:t>   { </a:t>
            </a:r>
          </a:p>
          <a:p>
            <a:r>
              <a:rPr lang="en-US" sz="1400" dirty="0" smtClean="0"/>
              <a:t>	List&lt;List&lt;String</a:t>
            </a:r>
            <a:r>
              <a:rPr lang="en-US" sz="1400" dirty="0"/>
              <a:t>&gt;&gt; data = </a:t>
            </a:r>
            <a:r>
              <a:rPr lang="en-US" sz="1400" dirty="0" err="1"/>
              <a:t>table.raw</a:t>
            </a:r>
            <a:r>
              <a:rPr lang="en-US" sz="1400" dirty="0"/>
              <a:t>();</a:t>
            </a:r>
          </a:p>
          <a:p>
            <a:r>
              <a:rPr lang="en-US" sz="1400" dirty="0"/>
              <a:t>      </a:t>
            </a:r>
            <a:r>
              <a:rPr lang="en-US" sz="1400" dirty="0" smtClean="0"/>
              <a:t>	</a:t>
            </a:r>
            <a:r>
              <a:rPr lang="en-US" sz="1400" dirty="0" err="1" smtClean="0"/>
              <a:t>System.out.println</a:t>
            </a:r>
            <a:r>
              <a:rPr lang="en-US" sz="1400" dirty="0" smtClean="0"/>
              <a:t>(</a:t>
            </a:r>
            <a:r>
              <a:rPr lang="en-US" sz="1400" dirty="0" err="1" smtClean="0"/>
              <a:t>data.get</a:t>
            </a:r>
            <a:r>
              <a:rPr lang="en-US" sz="1400" dirty="0" smtClean="0"/>
              <a:t>(1</a:t>
            </a:r>
            <a:r>
              <a:rPr lang="en-US" sz="1400" dirty="0"/>
              <a:t>).get(1)); </a:t>
            </a:r>
          </a:p>
          <a:p>
            <a:r>
              <a:rPr lang="en-US" sz="1400" dirty="0" smtClean="0"/>
              <a:t>	</a:t>
            </a:r>
            <a:r>
              <a:rPr lang="en-US" sz="1400" dirty="0" err="1" smtClean="0"/>
              <a:t>driver.findElement</a:t>
            </a:r>
            <a:r>
              <a:rPr lang="en-US" sz="1400" dirty="0" smtClean="0"/>
              <a:t>(By.name</a:t>
            </a:r>
            <a:r>
              <a:rPr lang="en-US" sz="1400" dirty="0"/>
              <a:t>("</a:t>
            </a:r>
            <a:r>
              <a:rPr lang="en-US" sz="1400" dirty="0" err="1"/>
              <a:t>firstname</a:t>
            </a:r>
            <a:r>
              <a:rPr lang="en-US" sz="1400" dirty="0"/>
              <a:t>")).</a:t>
            </a:r>
            <a:r>
              <a:rPr lang="en-US" sz="1400" dirty="0" err="1"/>
              <a:t>sendKeys</a:t>
            </a:r>
            <a:r>
              <a:rPr lang="en-US" sz="1400" dirty="0"/>
              <a:t>(</a:t>
            </a:r>
            <a:r>
              <a:rPr lang="en-US" sz="1400" dirty="0" err="1"/>
              <a:t>data.get</a:t>
            </a:r>
            <a:r>
              <a:rPr lang="en-US" sz="1400" dirty="0"/>
              <a:t>(1).get(1</a:t>
            </a:r>
            <a:r>
              <a:rPr lang="en-US" sz="1400" dirty="0" smtClean="0"/>
              <a:t>));</a:t>
            </a:r>
          </a:p>
          <a:p>
            <a:r>
              <a:rPr lang="en-US" sz="1400" dirty="0" smtClean="0"/>
              <a:t>}</a:t>
            </a:r>
            <a:endParaRPr lang="en-US" sz="1400" dirty="0"/>
          </a:p>
        </p:txBody>
      </p:sp>
    </p:spTree>
    <p:extLst>
      <p:ext uri="{BB962C8B-B14F-4D97-AF65-F5344CB8AC3E}">
        <p14:creationId xmlns:p14="http://schemas.microsoft.com/office/powerpoint/2010/main" val="2060005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12.29-</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27878" y="564952"/>
            <a:ext cx="9144000" cy="3323987"/>
          </a:xfrm>
          <a:prstGeom prst="rect">
            <a:avLst/>
          </a:prstGeom>
        </p:spPr>
        <p:txBody>
          <a:bodyPr wrap="square">
            <a:spAutoFit/>
          </a:bodyPr>
          <a:lstStyle/>
          <a:p>
            <a:r>
              <a:rPr lang="en-US" sz="1500" b="1" u="sng" dirty="0"/>
              <a:t>Difference between Scenario Outline &amp; Data Table</a:t>
            </a:r>
          </a:p>
          <a:p>
            <a:endParaRPr lang="en-US" sz="1500" b="1" i="1" dirty="0" smtClean="0"/>
          </a:p>
          <a:p>
            <a:r>
              <a:rPr lang="en-US" sz="1500" b="1" i="1" u="sng" dirty="0" smtClean="0"/>
              <a:t>Scenario </a:t>
            </a:r>
            <a:r>
              <a:rPr lang="en-US" sz="1500" b="1" i="1" u="sng" dirty="0"/>
              <a:t>Outline:</a:t>
            </a:r>
            <a:endParaRPr lang="en-US" sz="1500" u="sng" dirty="0"/>
          </a:p>
          <a:p>
            <a:pPr marL="342900" indent="-342900">
              <a:buFont typeface="+mj-lt"/>
              <a:buAutoNum type="arabicPeriod"/>
            </a:pPr>
            <a:r>
              <a:rPr lang="en-US" sz="1500" i="1" dirty="0"/>
              <a:t>This uses Example keyword to define the test data for the Scenario</a:t>
            </a:r>
            <a:endParaRPr lang="en-US" sz="1500" dirty="0"/>
          </a:p>
          <a:p>
            <a:pPr marL="342900" indent="-342900">
              <a:buFont typeface="+mj-lt"/>
              <a:buAutoNum type="arabicPeriod"/>
            </a:pPr>
            <a:r>
              <a:rPr lang="en-US" sz="1500" i="1" dirty="0"/>
              <a:t>This works for the whole test</a:t>
            </a:r>
            <a:endParaRPr lang="en-US" sz="1500" dirty="0"/>
          </a:p>
          <a:p>
            <a:pPr marL="342900" indent="-342900">
              <a:buFont typeface="+mj-lt"/>
              <a:buAutoNum type="arabicPeriod"/>
            </a:pPr>
            <a:r>
              <a:rPr lang="en-US" sz="1500" i="1" dirty="0"/>
              <a:t>Cucumber automatically run the complete test the number of times equal to the number of data in the Test Set</a:t>
            </a:r>
            <a:endParaRPr lang="en-US" sz="1500" dirty="0"/>
          </a:p>
          <a:p>
            <a:endParaRPr lang="en-US" sz="1500" b="1" i="1" dirty="0" smtClean="0"/>
          </a:p>
          <a:p>
            <a:r>
              <a:rPr lang="en-US" sz="1500" b="1" i="1" u="sng" dirty="0" smtClean="0"/>
              <a:t>Test </a:t>
            </a:r>
            <a:r>
              <a:rPr lang="en-US" sz="1500" b="1" i="1" u="sng" dirty="0"/>
              <a:t>Data:</a:t>
            </a:r>
            <a:endParaRPr lang="en-US" sz="1500" u="sng" dirty="0"/>
          </a:p>
          <a:p>
            <a:pPr marL="342900" indent="-342900">
              <a:buFont typeface="+mj-lt"/>
              <a:buAutoNum type="arabicPeriod"/>
            </a:pPr>
            <a:r>
              <a:rPr lang="en-US" sz="1500" i="1" dirty="0"/>
              <a:t>No keyword is used to define the test data</a:t>
            </a:r>
            <a:endParaRPr lang="en-US" sz="1500" dirty="0"/>
          </a:p>
          <a:p>
            <a:pPr marL="342900" indent="-342900">
              <a:buFont typeface="+mj-lt"/>
              <a:buAutoNum type="arabicPeriod"/>
            </a:pPr>
            <a:r>
              <a:rPr lang="en-US" sz="1500" i="1" dirty="0"/>
              <a:t>This works only for the single step, below which it is defined</a:t>
            </a:r>
            <a:endParaRPr lang="en-US" sz="1500" dirty="0"/>
          </a:p>
          <a:p>
            <a:pPr marL="342900" indent="-342900">
              <a:buFont typeface="+mj-lt"/>
              <a:buAutoNum type="arabicPeriod"/>
            </a:pPr>
            <a:r>
              <a:rPr lang="en-US" sz="1500" i="1" dirty="0"/>
              <a:t>A separate code is need to understand the test data and then it can be run single or multiple times but again just for the single step, not for the complete test</a:t>
            </a:r>
            <a:endParaRPr lang="en-US" sz="1500" dirty="0"/>
          </a:p>
          <a:p>
            <a:endParaRPr lang="en-US" sz="1500" dirty="0"/>
          </a:p>
        </p:txBody>
      </p:sp>
    </p:spTree>
    <p:extLst>
      <p:ext uri="{BB962C8B-B14F-4D97-AF65-F5344CB8AC3E}">
        <p14:creationId xmlns:p14="http://schemas.microsoft.com/office/powerpoint/2010/main" val="35659330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12.30-</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27878" y="564952"/>
            <a:ext cx="9144000" cy="6140142"/>
          </a:xfrm>
          <a:prstGeom prst="rect">
            <a:avLst/>
          </a:prstGeom>
        </p:spPr>
        <p:txBody>
          <a:bodyPr wrap="square">
            <a:spAutoFit/>
          </a:bodyPr>
          <a:lstStyle/>
          <a:p>
            <a:r>
              <a:rPr lang="en-US" b="1" u="sng" dirty="0"/>
              <a:t>Cucumber - Tags</a:t>
            </a:r>
          </a:p>
          <a:p>
            <a:endParaRPr lang="en-US" sz="1500" b="1" i="1" dirty="0" smtClean="0"/>
          </a:p>
          <a:p>
            <a:r>
              <a:rPr lang="en-US" sz="1500" dirty="0"/>
              <a:t>It looks simple when we just have one, two, or maybe five scenarios in a feature file. However, in real life it does not happen. For each feature under test, we may have 10, 20, or may be more number of scenarios in a single feature file. They may represent different purpose (Smoke test/Regression test), different </a:t>
            </a:r>
            <a:r>
              <a:rPr lang="en-US" sz="1500" dirty="0" err="1"/>
              <a:t>prospectives</a:t>
            </a:r>
            <a:r>
              <a:rPr lang="en-US" sz="1500" dirty="0"/>
              <a:t> (Developer/QA/BA), different status (Ready for execution/Work in progress), etc. How to manage execution for such a mass</a:t>
            </a:r>
            <a:r>
              <a:rPr lang="en-US" sz="1500" dirty="0" smtClean="0"/>
              <a:t>?</a:t>
            </a:r>
          </a:p>
          <a:p>
            <a:endParaRPr lang="en-US" sz="1500" dirty="0"/>
          </a:p>
          <a:p>
            <a:r>
              <a:rPr lang="en-US" sz="1500" dirty="0"/>
              <a:t>For this, Cucumber has already provided a way to organize your scenario execution by using tags in feature file. We can define each scenario with a useful tag. Later, in the runner file, we can decide which specific tag (and so as the scenario(s)) we want Cucumber to execute. Tag starts with “@”. After “@” you can have any relevant text to define your tag. Let’s understand this with an example</a:t>
            </a:r>
            <a:r>
              <a:rPr lang="en-US" sz="1500" dirty="0" smtClean="0"/>
              <a:t>.</a:t>
            </a:r>
          </a:p>
          <a:p>
            <a:endParaRPr lang="en-US" sz="1500" dirty="0"/>
          </a:p>
          <a:p>
            <a:r>
              <a:rPr lang="en-US" sz="1500" dirty="0"/>
              <a:t>Suppose, there are two or more scenarios in a feature file. We want to execute only one scenario as part of smoke test. So first thing is to identify that scenario and second is to tag it with “@</a:t>
            </a:r>
            <a:r>
              <a:rPr lang="en-US" sz="1500" dirty="0" err="1"/>
              <a:t>SmokeTest</a:t>
            </a:r>
            <a:r>
              <a:rPr lang="en-US" sz="1500" dirty="0"/>
              <a:t>” text at the beginning of the </a:t>
            </a:r>
            <a:r>
              <a:rPr lang="en-US" sz="1500" dirty="0" smtClean="0"/>
              <a:t>scenario</a:t>
            </a:r>
          </a:p>
          <a:p>
            <a:endParaRPr lang="en-US" sz="1500" dirty="0"/>
          </a:p>
          <a:p>
            <a:r>
              <a:rPr lang="en-US" sz="1500" dirty="0"/>
              <a:t>There is no limit in defining tags within the feature file. Based on your need, you can derive tags to be used and scenarios to be executed</a:t>
            </a:r>
            <a:r>
              <a:rPr lang="en-US" sz="1500" dirty="0" smtClean="0"/>
              <a:t>.</a:t>
            </a:r>
          </a:p>
          <a:p>
            <a:endParaRPr lang="en-US" sz="1500" dirty="0"/>
          </a:p>
          <a:p>
            <a:r>
              <a:rPr lang="en-US" sz="1500" dirty="0"/>
              <a:t>There are mainly two types of tag </a:t>
            </a:r>
            <a:r>
              <a:rPr lang="en-US" sz="1500" dirty="0" smtClean="0"/>
              <a:t>−</a:t>
            </a:r>
          </a:p>
          <a:p>
            <a:endParaRPr lang="en-US" sz="1500" dirty="0"/>
          </a:p>
          <a:p>
            <a:r>
              <a:rPr lang="en-US" sz="1500" b="1" dirty="0"/>
              <a:t>Default tag</a:t>
            </a:r>
            <a:r>
              <a:rPr lang="en-US" sz="1500" dirty="0"/>
              <a:t> − Default tag has their predefined meanings. Example @</a:t>
            </a:r>
            <a:r>
              <a:rPr lang="en-US" sz="1500" dirty="0" err="1"/>
              <a:t>Dev,@Ignore</a:t>
            </a:r>
            <a:endParaRPr lang="en-US" sz="1500" dirty="0"/>
          </a:p>
          <a:p>
            <a:r>
              <a:rPr lang="en-US" sz="1500" b="1" dirty="0"/>
              <a:t>Custom tag</a:t>
            </a:r>
            <a:r>
              <a:rPr lang="en-US" sz="1500" dirty="0"/>
              <a:t> − Custom tag provides you full flexibility to choose appropriate text for defining your tag.</a:t>
            </a:r>
          </a:p>
          <a:p>
            <a:endParaRPr lang="en-US" sz="1500" dirty="0"/>
          </a:p>
          <a:p>
            <a:endParaRPr lang="en-US" sz="1500" dirty="0"/>
          </a:p>
        </p:txBody>
      </p:sp>
    </p:spTree>
    <p:extLst>
      <p:ext uri="{BB962C8B-B14F-4D97-AF65-F5344CB8AC3E}">
        <p14:creationId xmlns:p14="http://schemas.microsoft.com/office/powerpoint/2010/main" val="41818213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12.31-</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63190" y="1303616"/>
            <a:ext cx="4620322" cy="5047536"/>
          </a:xfrm>
          <a:prstGeom prst="rect">
            <a:avLst/>
          </a:prstGeom>
        </p:spPr>
        <p:txBody>
          <a:bodyPr wrap="square">
            <a:spAutoFit/>
          </a:bodyPr>
          <a:lstStyle/>
          <a:p>
            <a:r>
              <a:rPr lang="en-US" sz="1400" b="1" u="sng" dirty="0" smtClean="0"/>
              <a:t>Example- </a:t>
            </a:r>
            <a:r>
              <a:rPr lang="en-US" sz="1400" b="1" u="sng" dirty="0" err="1" smtClean="0"/>
              <a:t>tag.feature</a:t>
            </a:r>
            <a:endParaRPr lang="en-US" sz="1400" b="1" u="sng" dirty="0" smtClean="0"/>
          </a:p>
          <a:p>
            <a:r>
              <a:rPr lang="en-US" sz="1400" dirty="0" smtClean="0"/>
              <a:t>@</a:t>
            </a:r>
            <a:r>
              <a:rPr lang="en-US" sz="1400" dirty="0" err="1"/>
              <a:t>ReggressionTest</a:t>
            </a:r>
            <a:endParaRPr lang="en-US" sz="1400" dirty="0"/>
          </a:p>
          <a:p>
            <a:r>
              <a:rPr lang="en-US" sz="1400" dirty="0"/>
              <a:t>Feature: Yahoo Testing</a:t>
            </a:r>
          </a:p>
          <a:p>
            <a:endParaRPr lang="en-US" sz="1400" dirty="0"/>
          </a:p>
          <a:p>
            <a:r>
              <a:rPr lang="en-US" sz="1400" dirty="0"/>
              <a:t>@</a:t>
            </a:r>
            <a:r>
              <a:rPr lang="en-US" sz="1400" dirty="0" err="1"/>
              <a:t>positiveScenario</a:t>
            </a:r>
            <a:endParaRPr lang="en-US" sz="1400" dirty="0"/>
          </a:p>
          <a:p>
            <a:r>
              <a:rPr lang="en-US" sz="1400" dirty="0"/>
              <a:t>Scenario: Verify that Login </a:t>
            </a:r>
            <a:r>
              <a:rPr lang="en-US" sz="1400" dirty="0" err="1"/>
              <a:t>functinality</a:t>
            </a:r>
            <a:r>
              <a:rPr lang="en-US" sz="1400" dirty="0"/>
              <a:t> for Yahoo</a:t>
            </a:r>
          </a:p>
          <a:p>
            <a:endParaRPr lang="en-US" sz="1400" dirty="0"/>
          </a:p>
          <a:p>
            <a:r>
              <a:rPr lang="en-US" sz="1400" dirty="0"/>
              <a:t>Given I am on the Yahoo Home page</a:t>
            </a:r>
          </a:p>
          <a:p>
            <a:r>
              <a:rPr lang="en-US" sz="1400" dirty="0"/>
              <a:t>When I Click Login link</a:t>
            </a:r>
          </a:p>
          <a:p>
            <a:r>
              <a:rPr lang="en-US" sz="1400" dirty="0"/>
              <a:t>Then Close Yahoo Application</a:t>
            </a:r>
          </a:p>
          <a:p>
            <a:endParaRPr lang="en-US" sz="1400" dirty="0"/>
          </a:p>
          <a:p>
            <a:r>
              <a:rPr lang="en-US" sz="1400" dirty="0"/>
              <a:t>Scenario: Verify that Email </a:t>
            </a:r>
            <a:r>
              <a:rPr lang="en-US" sz="1400" dirty="0" err="1"/>
              <a:t>functinality</a:t>
            </a:r>
            <a:r>
              <a:rPr lang="en-US" sz="1400" dirty="0"/>
              <a:t> for Yahoo</a:t>
            </a:r>
          </a:p>
          <a:p>
            <a:endParaRPr lang="en-US" sz="1400" dirty="0"/>
          </a:p>
          <a:p>
            <a:r>
              <a:rPr lang="en-US" sz="1400" dirty="0"/>
              <a:t>Given I am on the Yahoo Home page</a:t>
            </a:r>
          </a:p>
          <a:p>
            <a:r>
              <a:rPr lang="en-US" sz="1400" dirty="0"/>
              <a:t>When I Click Email link</a:t>
            </a:r>
          </a:p>
          <a:p>
            <a:r>
              <a:rPr lang="en-US" sz="1400" dirty="0"/>
              <a:t>Then Close Yahoo Application</a:t>
            </a:r>
          </a:p>
          <a:p>
            <a:endParaRPr lang="en-US" sz="1400" dirty="0"/>
          </a:p>
          <a:p>
            <a:r>
              <a:rPr lang="en-US" sz="1400" dirty="0"/>
              <a:t>@</a:t>
            </a:r>
            <a:r>
              <a:rPr lang="en-US" sz="1400" dirty="0" err="1"/>
              <a:t>negaviveScenario</a:t>
            </a:r>
            <a:endParaRPr lang="en-US" sz="1400" dirty="0"/>
          </a:p>
          <a:p>
            <a:r>
              <a:rPr lang="en-US" sz="1400" dirty="0"/>
              <a:t>Scenario: Verify that Cricket </a:t>
            </a:r>
            <a:r>
              <a:rPr lang="en-US" sz="1400" dirty="0" err="1"/>
              <a:t>functinality</a:t>
            </a:r>
            <a:r>
              <a:rPr lang="en-US" sz="1400" dirty="0"/>
              <a:t> for Yahoo</a:t>
            </a:r>
          </a:p>
          <a:p>
            <a:endParaRPr lang="en-US" sz="1400" dirty="0"/>
          </a:p>
          <a:p>
            <a:r>
              <a:rPr lang="en-US" sz="1400" dirty="0"/>
              <a:t>Given I am on the Yahoo Home page</a:t>
            </a:r>
          </a:p>
          <a:p>
            <a:r>
              <a:rPr lang="en-US" sz="1400" dirty="0"/>
              <a:t>When I Click Cricket link</a:t>
            </a:r>
          </a:p>
          <a:p>
            <a:r>
              <a:rPr lang="en-US" sz="1400" dirty="0"/>
              <a:t>Then Close Yahoo </a:t>
            </a:r>
            <a:r>
              <a:rPr lang="en-US" sz="1400" dirty="0" smtClean="0"/>
              <a:t>Application</a:t>
            </a:r>
            <a:endParaRPr lang="en-US" sz="1400" dirty="0"/>
          </a:p>
        </p:txBody>
      </p:sp>
      <p:sp>
        <p:nvSpPr>
          <p:cNvPr id="4" name="Rectangle 3"/>
          <p:cNvSpPr/>
          <p:nvPr/>
        </p:nvSpPr>
        <p:spPr>
          <a:xfrm>
            <a:off x="76200" y="749618"/>
            <a:ext cx="3505200" cy="369332"/>
          </a:xfrm>
          <a:prstGeom prst="rect">
            <a:avLst/>
          </a:prstGeom>
        </p:spPr>
        <p:txBody>
          <a:bodyPr wrap="square">
            <a:spAutoFit/>
          </a:bodyPr>
          <a:lstStyle/>
          <a:p>
            <a:r>
              <a:rPr lang="en-US" b="1" u="sng" dirty="0"/>
              <a:t>Cucumber </a:t>
            </a:r>
            <a:r>
              <a:rPr lang="en-US" b="1" u="sng" dirty="0" smtClean="0"/>
              <a:t>– Tags Example</a:t>
            </a:r>
            <a:endParaRPr lang="en-US" b="1" u="sng" dirty="0"/>
          </a:p>
        </p:txBody>
      </p:sp>
      <p:sp>
        <p:nvSpPr>
          <p:cNvPr id="7" name="Rectangle 6"/>
          <p:cNvSpPr/>
          <p:nvPr/>
        </p:nvSpPr>
        <p:spPr>
          <a:xfrm>
            <a:off x="4419600" y="1348264"/>
            <a:ext cx="4620322" cy="4401205"/>
          </a:xfrm>
          <a:prstGeom prst="rect">
            <a:avLst/>
          </a:prstGeom>
        </p:spPr>
        <p:txBody>
          <a:bodyPr wrap="square">
            <a:spAutoFit/>
          </a:bodyPr>
          <a:lstStyle/>
          <a:p>
            <a:r>
              <a:rPr lang="en-US" sz="1400" b="1" u="sng" dirty="0" smtClean="0"/>
              <a:t>Example- </a:t>
            </a:r>
            <a:r>
              <a:rPr lang="en-US" sz="1400" b="1" u="sng" dirty="0" err="1" smtClean="0"/>
              <a:t>Runner.Java</a:t>
            </a:r>
            <a:endParaRPr lang="en-US" sz="1400" b="1" u="sng" dirty="0" smtClean="0"/>
          </a:p>
          <a:p>
            <a:r>
              <a:rPr lang="en-US" sz="1400" dirty="0" smtClean="0"/>
              <a:t>package </a:t>
            </a:r>
            <a:r>
              <a:rPr lang="en-US" sz="1400" dirty="0" err="1"/>
              <a:t>dataTable</a:t>
            </a:r>
            <a:r>
              <a:rPr lang="en-US" sz="1400" dirty="0" smtClean="0"/>
              <a:t>;</a:t>
            </a:r>
            <a:endParaRPr lang="en-US" sz="1400" dirty="0"/>
          </a:p>
          <a:p>
            <a:r>
              <a:rPr lang="en-US" sz="1400" dirty="0" smtClean="0"/>
              <a:t>@</a:t>
            </a:r>
            <a:r>
              <a:rPr lang="en-US" sz="1400" dirty="0" err="1"/>
              <a:t>CucumberOptions</a:t>
            </a:r>
            <a:r>
              <a:rPr lang="en-US" sz="1400" dirty="0"/>
              <a:t>(features="</a:t>
            </a:r>
            <a:r>
              <a:rPr lang="en-US" sz="1400" dirty="0" err="1"/>
              <a:t>classpath:dataTable</a:t>
            </a:r>
            <a:r>
              <a:rPr lang="en-US" sz="1400" dirty="0"/>
              <a:t>",</a:t>
            </a:r>
          </a:p>
          <a:p>
            <a:r>
              <a:rPr lang="en-US" sz="1400" dirty="0"/>
              <a:t>		</a:t>
            </a:r>
            <a:r>
              <a:rPr lang="en-US" sz="1400" dirty="0" smtClean="0"/>
              <a:t>glue</a:t>
            </a:r>
            <a:r>
              <a:rPr lang="en-US" sz="1400" dirty="0"/>
              <a:t>={"</a:t>
            </a:r>
            <a:r>
              <a:rPr lang="en-US" sz="1400" dirty="0" err="1"/>
              <a:t>classpath:dataTable</a:t>
            </a:r>
            <a:r>
              <a:rPr lang="en-US" sz="1400" dirty="0"/>
              <a:t>"},</a:t>
            </a:r>
          </a:p>
          <a:p>
            <a:r>
              <a:rPr lang="en-US" sz="1400" dirty="0"/>
              <a:t>	format={"pretty","</a:t>
            </a:r>
            <a:r>
              <a:rPr lang="en-US" sz="1400" dirty="0" err="1"/>
              <a:t>html:target</a:t>
            </a:r>
            <a:r>
              <a:rPr lang="en-US" sz="1400" dirty="0"/>
              <a:t>/Destination"},</a:t>
            </a:r>
          </a:p>
          <a:p>
            <a:r>
              <a:rPr lang="en-US" sz="1400" dirty="0"/>
              <a:t>		 tags = {"@</a:t>
            </a:r>
            <a:r>
              <a:rPr lang="en-US" sz="1400" dirty="0" err="1"/>
              <a:t>ReggressionTest</a:t>
            </a:r>
            <a:r>
              <a:rPr lang="en-US" sz="1400" dirty="0"/>
              <a:t>","@</a:t>
            </a:r>
            <a:r>
              <a:rPr lang="en-US" sz="1400" dirty="0" err="1"/>
              <a:t>negaviveScenario</a:t>
            </a:r>
            <a:r>
              <a:rPr lang="en-US" sz="1400" dirty="0"/>
              <a:t>"} </a:t>
            </a:r>
          </a:p>
          <a:p>
            <a:r>
              <a:rPr lang="en-US" sz="1400" dirty="0"/>
              <a:t>	)</a:t>
            </a:r>
          </a:p>
          <a:p>
            <a:endParaRPr lang="en-US" sz="1400" dirty="0"/>
          </a:p>
          <a:p>
            <a:r>
              <a:rPr lang="en-US" sz="1400" dirty="0"/>
              <a:t>public class </a:t>
            </a:r>
            <a:r>
              <a:rPr lang="en-US" sz="1400" dirty="0" err="1"/>
              <a:t>dataTableRunnerTNG</a:t>
            </a:r>
            <a:r>
              <a:rPr lang="en-US" sz="1400" dirty="0"/>
              <a:t> extends </a:t>
            </a:r>
            <a:r>
              <a:rPr lang="en-US" sz="1400" dirty="0" err="1"/>
              <a:t>AbstractTestNGCucumberTests</a:t>
            </a:r>
            <a:endParaRPr lang="en-US" sz="1400" dirty="0"/>
          </a:p>
          <a:p>
            <a:r>
              <a:rPr lang="en-US" sz="1400" dirty="0"/>
              <a:t>{</a:t>
            </a:r>
          </a:p>
          <a:p>
            <a:r>
              <a:rPr lang="en-US" sz="1400" dirty="0"/>
              <a:t>	static	</a:t>
            </a:r>
            <a:r>
              <a:rPr lang="en-US" sz="1400" dirty="0" smtClean="0"/>
              <a:t>‘</a:t>
            </a:r>
          </a:p>
          <a:p>
            <a:r>
              <a:rPr lang="en-US" sz="1400" dirty="0" smtClean="0"/>
              <a:t>{</a:t>
            </a:r>
            <a:endParaRPr lang="en-US" sz="1400" dirty="0"/>
          </a:p>
          <a:p>
            <a:r>
              <a:rPr lang="en-US" sz="1400" dirty="0" err="1" smtClean="0"/>
              <a:t>System.out.println</a:t>
            </a:r>
            <a:r>
              <a:rPr lang="en-US" sz="1400" dirty="0"/>
              <a:t>("In </a:t>
            </a:r>
            <a:r>
              <a:rPr lang="en-US" sz="1400" dirty="0" err="1"/>
              <a:t>DC_Evalution_TestRunner</a:t>
            </a:r>
            <a:r>
              <a:rPr lang="en-US" sz="1400" dirty="0"/>
              <a:t> Runner file");</a:t>
            </a:r>
          </a:p>
          <a:p>
            <a:r>
              <a:rPr lang="en-US" sz="1400" dirty="0"/>
              <a:t>	</a:t>
            </a:r>
            <a:endParaRPr lang="en-US" sz="1400" dirty="0" smtClean="0"/>
          </a:p>
          <a:p>
            <a:r>
              <a:rPr lang="en-US" sz="1400" dirty="0" smtClean="0"/>
              <a:t>}</a:t>
            </a:r>
            <a:endParaRPr lang="en-US" sz="1400" dirty="0"/>
          </a:p>
          <a:p>
            <a:r>
              <a:rPr lang="en-US" sz="1400" dirty="0"/>
              <a:t>}</a:t>
            </a:r>
          </a:p>
          <a:p>
            <a:endParaRPr lang="en-US" sz="1400" dirty="0" smtClean="0"/>
          </a:p>
        </p:txBody>
      </p:sp>
    </p:spTree>
    <p:extLst>
      <p:ext uri="{BB962C8B-B14F-4D97-AF65-F5344CB8AC3E}">
        <p14:creationId xmlns:p14="http://schemas.microsoft.com/office/powerpoint/2010/main" val="1665038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12.32-</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27878" y="564952"/>
            <a:ext cx="9144000" cy="5755422"/>
          </a:xfrm>
          <a:prstGeom prst="rect">
            <a:avLst/>
          </a:prstGeom>
        </p:spPr>
        <p:txBody>
          <a:bodyPr wrap="square">
            <a:spAutoFit/>
          </a:bodyPr>
          <a:lstStyle/>
          <a:p>
            <a:r>
              <a:rPr lang="en-US" b="1" u="sng" dirty="0"/>
              <a:t>Cucumber - </a:t>
            </a:r>
            <a:r>
              <a:rPr lang="en-US" b="1" u="sng" dirty="0" smtClean="0"/>
              <a:t>Hooks</a:t>
            </a:r>
            <a:endParaRPr lang="en-US" b="1" u="sng" dirty="0"/>
          </a:p>
          <a:p>
            <a:endParaRPr lang="en-US" sz="1400" b="1" i="1" dirty="0" smtClean="0"/>
          </a:p>
          <a:p>
            <a:r>
              <a:rPr lang="en-US" sz="1400" dirty="0"/>
              <a:t>Cucumber </a:t>
            </a:r>
            <a:r>
              <a:rPr lang="en-US" sz="1400" b="1" dirty="0"/>
              <a:t>hook</a:t>
            </a:r>
            <a:r>
              <a:rPr lang="en-US" sz="1400" dirty="0"/>
              <a:t> allows us to better manage the code workflow and helps us to reduce the code redundancy. We can say that it is an unseen step, which allows us to perform our scenarios or tests</a:t>
            </a:r>
            <a:r>
              <a:rPr lang="en-US" sz="1400" dirty="0" smtClean="0"/>
              <a:t>.</a:t>
            </a:r>
          </a:p>
          <a:p>
            <a:endParaRPr lang="en-US" sz="1400" dirty="0"/>
          </a:p>
          <a:p>
            <a:r>
              <a:rPr lang="en-US" sz="1400" dirty="0"/>
              <a:t>So to bring optimization, hooks can be utilized. More often we use two types of hooks: “Before” hook and “After” hook. Method/function/piece of code, defined within Before and After hooks, always run, even if the scenario gets passed or failed.</a:t>
            </a:r>
          </a:p>
          <a:p>
            <a:r>
              <a:rPr lang="en-US" sz="1400" dirty="0"/>
              <a:t>As the name suggests, before hook gets executed well before any other test scenarios, and after hook gets executed after executing all the scenarios.</a:t>
            </a:r>
          </a:p>
          <a:p>
            <a:r>
              <a:rPr lang="en-US" sz="1400" dirty="0"/>
              <a:t>Hooks are defined within the step definition file only.</a:t>
            </a:r>
          </a:p>
          <a:p>
            <a:endParaRPr lang="en-US" sz="1400" dirty="0" smtClean="0"/>
          </a:p>
          <a:p>
            <a:r>
              <a:rPr lang="en-US" sz="1400" b="1" u="sng" dirty="0"/>
              <a:t>They can be used in 2 ways:</a:t>
            </a:r>
          </a:p>
          <a:p>
            <a:r>
              <a:rPr lang="en-US" sz="1400" dirty="0"/>
              <a:t>@Before</a:t>
            </a:r>
          </a:p>
          <a:p>
            <a:r>
              <a:rPr lang="en-US" sz="1400" dirty="0"/>
              <a:t>@</a:t>
            </a:r>
            <a:r>
              <a:rPr lang="en-US" sz="1400" dirty="0" smtClean="0"/>
              <a:t>After</a:t>
            </a:r>
          </a:p>
          <a:p>
            <a:endParaRPr lang="en-US" sz="1400" dirty="0"/>
          </a:p>
          <a:p>
            <a:r>
              <a:rPr lang="en-US" sz="1400" b="1" u="sng" dirty="0"/>
              <a:t>Tagged Hooks</a:t>
            </a:r>
            <a:r>
              <a:rPr lang="en-US" sz="1400" u="sng" dirty="0"/>
              <a:t> </a:t>
            </a:r>
            <a:endParaRPr lang="en-US" sz="1400" u="sng" dirty="0" smtClean="0"/>
          </a:p>
          <a:p>
            <a:r>
              <a:rPr lang="en-US" sz="1400" dirty="0" smtClean="0"/>
              <a:t>These are </a:t>
            </a:r>
            <a:r>
              <a:rPr lang="en-US" sz="1400" dirty="0"/>
              <a:t>much like the scenario hooks but the only difference is that they are executed before and after the specified tag.</a:t>
            </a:r>
          </a:p>
          <a:p>
            <a:r>
              <a:rPr lang="en-US" sz="1400" dirty="0"/>
              <a:t>So basically, they can also be run in the following two ways:</a:t>
            </a:r>
          </a:p>
          <a:p>
            <a:endParaRPr lang="en-US" sz="1400" dirty="0" smtClean="0"/>
          </a:p>
          <a:p>
            <a:r>
              <a:rPr lang="en-US" sz="1400" dirty="0" smtClean="0"/>
              <a:t>Before </a:t>
            </a:r>
            <a:r>
              <a:rPr lang="en-US" sz="1400" dirty="0"/>
              <a:t>('</a:t>
            </a:r>
            <a:r>
              <a:rPr lang="en-US" sz="1400" dirty="0" err="1"/>
              <a:t>tagName</a:t>
            </a:r>
            <a:r>
              <a:rPr lang="en-US" sz="1400" dirty="0"/>
              <a:t>')</a:t>
            </a:r>
          </a:p>
          <a:p>
            <a:r>
              <a:rPr lang="en-US" sz="1400" dirty="0"/>
              <a:t>After ('</a:t>
            </a:r>
            <a:r>
              <a:rPr lang="en-US" sz="1400" dirty="0" err="1"/>
              <a:t>tagName</a:t>
            </a:r>
            <a:r>
              <a:rPr lang="en-US" sz="1400" dirty="0" smtClean="0"/>
              <a:t>')</a:t>
            </a:r>
          </a:p>
          <a:p>
            <a:endParaRPr lang="en-US" sz="1400" dirty="0"/>
          </a:p>
          <a:p>
            <a:r>
              <a:rPr lang="en-US" sz="1400" dirty="0"/>
              <a:t>This can be used when we need some kind of a feature level setup and teardown, assuming that all the </a:t>
            </a:r>
            <a:r>
              <a:rPr lang="en-US" sz="1400" dirty="0" err="1"/>
              <a:t>scneario</a:t>
            </a:r>
            <a:r>
              <a:rPr lang="en-US" sz="1400" dirty="0"/>
              <a:t> are tagged with the same feature name</a:t>
            </a:r>
            <a:r>
              <a:rPr lang="en-US" sz="1400" dirty="0" smtClean="0"/>
              <a:t>.</a:t>
            </a:r>
            <a:endParaRPr lang="en-US" sz="1500" dirty="0"/>
          </a:p>
        </p:txBody>
      </p:sp>
    </p:spTree>
    <p:extLst>
      <p:ext uri="{BB962C8B-B14F-4D97-AF65-F5344CB8AC3E}">
        <p14:creationId xmlns:p14="http://schemas.microsoft.com/office/powerpoint/2010/main" val="41472442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12.33-</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63190" y="1303616"/>
            <a:ext cx="4620322" cy="3108543"/>
          </a:xfrm>
          <a:prstGeom prst="rect">
            <a:avLst/>
          </a:prstGeom>
        </p:spPr>
        <p:txBody>
          <a:bodyPr wrap="square">
            <a:spAutoFit/>
          </a:bodyPr>
          <a:lstStyle/>
          <a:p>
            <a:r>
              <a:rPr lang="en-US" sz="1400" b="1" u="sng" dirty="0" smtClean="0"/>
              <a:t>Example- </a:t>
            </a:r>
            <a:r>
              <a:rPr lang="en-US" sz="1400" b="1" u="sng" dirty="0" err="1" smtClean="0"/>
              <a:t>ScenarioHook.Java</a:t>
            </a:r>
            <a:endParaRPr lang="en-US" sz="1400" b="1" u="sng" dirty="0" smtClean="0"/>
          </a:p>
          <a:p>
            <a:endParaRPr lang="en-US" sz="1400" b="1" u="sng" dirty="0"/>
          </a:p>
          <a:p>
            <a:r>
              <a:rPr lang="en-US" sz="1400" dirty="0"/>
              <a:t>@Before public void </a:t>
            </a:r>
            <a:r>
              <a:rPr lang="en-US" sz="1400" dirty="0" err="1"/>
              <a:t>setUp</a:t>
            </a:r>
            <a:r>
              <a:rPr lang="en-US" sz="1400" dirty="0"/>
              <a:t>()</a:t>
            </a:r>
          </a:p>
          <a:p>
            <a:r>
              <a:rPr lang="en-US" sz="1400" dirty="0"/>
              <a:t>{ </a:t>
            </a:r>
          </a:p>
          <a:p>
            <a:r>
              <a:rPr lang="en-US" sz="1400" dirty="0"/>
              <a:t>    driver = new </a:t>
            </a:r>
            <a:r>
              <a:rPr lang="en-US" sz="1400" dirty="0" err="1"/>
              <a:t>FirefoxDriver</a:t>
            </a:r>
            <a:r>
              <a:rPr lang="en-US" sz="1400" dirty="0"/>
              <a:t>(); </a:t>
            </a:r>
          </a:p>
          <a:p>
            <a:r>
              <a:rPr lang="en-US" sz="1400" dirty="0"/>
              <a:t>}</a:t>
            </a:r>
          </a:p>
          <a:p>
            <a:r>
              <a:rPr lang="en-US" sz="1400" dirty="0"/>
              <a:t>   </a:t>
            </a:r>
          </a:p>
          <a:p>
            <a:r>
              <a:rPr lang="en-US" sz="1400" dirty="0"/>
              <a:t>@Given("^user navigates to </a:t>
            </a:r>
            <a:r>
              <a:rPr lang="en-US" sz="1400" dirty="0" err="1"/>
              <a:t>facebook</a:t>
            </a:r>
            <a:r>
              <a:rPr lang="en-US" sz="1400" dirty="0"/>
              <a:t>$") </a:t>
            </a:r>
          </a:p>
          <a:p>
            <a:r>
              <a:rPr lang="en-US" sz="1400" dirty="0"/>
              <a:t>public void </a:t>
            </a:r>
            <a:r>
              <a:rPr lang="en-US" sz="1400" dirty="0" err="1"/>
              <a:t>goToFacebook</a:t>
            </a:r>
            <a:r>
              <a:rPr lang="en-US" sz="1400" dirty="0"/>
              <a:t>() </a:t>
            </a:r>
          </a:p>
          <a:p>
            <a:r>
              <a:rPr lang="en-US" sz="1400" dirty="0"/>
              <a:t>{ </a:t>
            </a:r>
          </a:p>
          <a:p>
            <a:r>
              <a:rPr lang="en-US" sz="1400" dirty="0"/>
              <a:t>    </a:t>
            </a:r>
            <a:r>
              <a:rPr lang="en-US" sz="1400" dirty="0" err="1"/>
              <a:t>driver.navigate</a:t>
            </a:r>
            <a:r>
              <a:rPr lang="en-US" sz="1400" dirty="0"/>
              <a:t>().to("https://www.facebook.com/");</a:t>
            </a:r>
          </a:p>
          <a:p>
            <a:r>
              <a:rPr lang="en-US" sz="1400" dirty="0"/>
              <a:t>} </a:t>
            </a:r>
            <a:endParaRPr lang="en-US" sz="1400" dirty="0" smtClean="0"/>
          </a:p>
          <a:p>
            <a:endParaRPr lang="en-US" sz="1400" dirty="0"/>
          </a:p>
          <a:p>
            <a:endParaRPr lang="en-US" sz="1400" dirty="0" smtClean="0"/>
          </a:p>
        </p:txBody>
      </p:sp>
      <p:sp>
        <p:nvSpPr>
          <p:cNvPr id="4" name="Rectangle 3"/>
          <p:cNvSpPr/>
          <p:nvPr/>
        </p:nvSpPr>
        <p:spPr>
          <a:xfrm>
            <a:off x="76200" y="749618"/>
            <a:ext cx="3505200" cy="369332"/>
          </a:xfrm>
          <a:prstGeom prst="rect">
            <a:avLst/>
          </a:prstGeom>
        </p:spPr>
        <p:txBody>
          <a:bodyPr wrap="square">
            <a:spAutoFit/>
          </a:bodyPr>
          <a:lstStyle/>
          <a:p>
            <a:r>
              <a:rPr lang="en-US" b="1" u="sng" dirty="0"/>
              <a:t>Cucumber </a:t>
            </a:r>
            <a:r>
              <a:rPr lang="en-US" b="1" u="sng" dirty="0" smtClean="0"/>
              <a:t>– Hooks Example</a:t>
            </a:r>
            <a:endParaRPr lang="en-US" b="1" u="sng" dirty="0"/>
          </a:p>
        </p:txBody>
      </p:sp>
      <p:sp>
        <p:nvSpPr>
          <p:cNvPr id="7" name="Rectangle 6"/>
          <p:cNvSpPr/>
          <p:nvPr/>
        </p:nvSpPr>
        <p:spPr>
          <a:xfrm>
            <a:off x="4419600" y="1348264"/>
            <a:ext cx="4620322" cy="4832092"/>
          </a:xfrm>
          <a:prstGeom prst="rect">
            <a:avLst/>
          </a:prstGeom>
        </p:spPr>
        <p:txBody>
          <a:bodyPr wrap="square">
            <a:spAutoFit/>
          </a:bodyPr>
          <a:lstStyle/>
          <a:p>
            <a:r>
              <a:rPr lang="en-US" sz="1400" b="1" u="sng" dirty="0" smtClean="0"/>
              <a:t>Example- </a:t>
            </a:r>
            <a:r>
              <a:rPr lang="en-US" sz="1400" b="1" u="sng" dirty="0" err="1" smtClean="0"/>
              <a:t>TagggedHook.Java</a:t>
            </a:r>
            <a:endParaRPr lang="en-US" sz="1400" b="1" u="sng" dirty="0" smtClean="0"/>
          </a:p>
          <a:p>
            <a:endParaRPr lang="en-US" sz="1400" dirty="0"/>
          </a:p>
          <a:p>
            <a:r>
              <a:rPr lang="en-US" sz="1400" dirty="0"/>
              <a:t>@Before("Signup-</a:t>
            </a:r>
            <a:r>
              <a:rPr lang="en-US" sz="1400" dirty="0" err="1"/>
              <a:t>DataDriven</a:t>
            </a:r>
            <a:r>
              <a:rPr lang="en-US" sz="1400" dirty="0"/>
              <a:t>")</a:t>
            </a:r>
          </a:p>
          <a:p>
            <a:r>
              <a:rPr lang="en-US" sz="1400" dirty="0"/>
              <a:t>public void </a:t>
            </a:r>
            <a:r>
              <a:rPr lang="en-US" sz="1400" dirty="0" err="1"/>
              <a:t>signupSetup</a:t>
            </a:r>
            <a:r>
              <a:rPr lang="en-US" sz="1400" dirty="0"/>
              <a:t>()</a:t>
            </a:r>
          </a:p>
          <a:p>
            <a:r>
              <a:rPr lang="en-US" sz="1400" dirty="0"/>
              <a:t>{</a:t>
            </a:r>
          </a:p>
          <a:p>
            <a:r>
              <a:rPr lang="en-US" sz="1400" dirty="0"/>
              <a:t>    </a:t>
            </a:r>
            <a:r>
              <a:rPr lang="en-US" sz="1400" dirty="0" err="1"/>
              <a:t>System.out.println</a:t>
            </a:r>
            <a:r>
              <a:rPr lang="en-US" sz="1400" dirty="0"/>
              <a:t>("This should run </a:t>
            </a:r>
            <a:r>
              <a:rPr lang="en-US" sz="1400" dirty="0" err="1"/>
              <a:t>everytime</a:t>
            </a:r>
            <a:r>
              <a:rPr lang="en-US" sz="1400" dirty="0"/>
              <a:t> before any of the @Signup-</a:t>
            </a:r>
            <a:r>
              <a:rPr lang="en-US" sz="1400" dirty="0" err="1"/>
              <a:t>DataDriven</a:t>
            </a:r>
            <a:r>
              <a:rPr lang="en-US" sz="1400" dirty="0"/>
              <a:t> tagged scenario is going to run");</a:t>
            </a:r>
          </a:p>
          <a:p>
            <a:r>
              <a:rPr lang="en-US" sz="1400" dirty="0"/>
              <a:t>}</a:t>
            </a:r>
          </a:p>
          <a:p>
            <a:endParaRPr lang="en-US" sz="1400" dirty="0"/>
          </a:p>
          <a:p>
            <a:r>
              <a:rPr lang="en-US" sz="1400" dirty="0"/>
              <a:t>@Given("^user navigates to </a:t>
            </a:r>
            <a:r>
              <a:rPr lang="en-US" sz="1400" dirty="0" err="1"/>
              <a:t>facebook</a:t>
            </a:r>
            <a:r>
              <a:rPr lang="en-US" sz="1400" dirty="0"/>
              <a:t>$") </a:t>
            </a:r>
          </a:p>
          <a:p>
            <a:r>
              <a:rPr lang="en-US" sz="1400" dirty="0"/>
              <a:t>public void </a:t>
            </a:r>
            <a:r>
              <a:rPr lang="en-US" sz="1400" dirty="0" err="1"/>
              <a:t>goToFacebook</a:t>
            </a:r>
            <a:r>
              <a:rPr lang="en-US" sz="1400" dirty="0"/>
              <a:t>() </a:t>
            </a:r>
          </a:p>
          <a:p>
            <a:r>
              <a:rPr lang="en-US" sz="1400" dirty="0"/>
              <a:t>{ </a:t>
            </a:r>
          </a:p>
          <a:p>
            <a:r>
              <a:rPr lang="en-US" sz="1400" dirty="0"/>
              <a:t>    </a:t>
            </a:r>
            <a:r>
              <a:rPr lang="en-US" sz="1400" dirty="0" err="1"/>
              <a:t>driver.navigate</a:t>
            </a:r>
            <a:r>
              <a:rPr lang="en-US" sz="1400" dirty="0"/>
              <a:t>().to("https://www.facebook.com/");</a:t>
            </a:r>
          </a:p>
          <a:p>
            <a:r>
              <a:rPr lang="en-US" sz="1400" dirty="0"/>
              <a:t>} </a:t>
            </a:r>
          </a:p>
          <a:p>
            <a:r>
              <a:rPr lang="en-US" sz="1400" dirty="0"/>
              <a:t>@After("Signup-</a:t>
            </a:r>
            <a:r>
              <a:rPr lang="en-US" sz="1400" dirty="0" err="1"/>
              <a:t>DataDriven</a:t>
            </a:r>
            <a:r>
              <a:rPr lang="en-US" sz="1400" dirty="0"/>
              <a:t>")</a:t>
            </a:r>
          </a:p>
          <a:p>
            <a:r>
              <a:rPr lang="en-US" sz="1400" dirty="0"/>
              <a:t>public void </a:t>
            </a:r>
            <a:r>
              <a:rPr lang="en-US" sz="1400" dirty="0" err="1"/>
              <a:t>signupTeardown</a:t>
            </a:r>
            <a:r>
              <a:rPr lang="en-US" sz="1400" dirty="0"/>
              <a:t>()</a:t>
            </a:r>
          </a:p>
          <a:p>
            <a:r>
              <a:rPr lang="en-US" sz="1400" dirty="0"/>
              <a:t>{</a:t>
            </a:r>
          </a:p>
          <a:p>
            <a:r>
              <a:rPr lang="en-US" sz="1400" dirty="0"/>
              <a:t>    </a:t>
            </a:r>
            <a:r>
              <a:rPr lang="en-US" sz="1400" dirty="0" err="1"/>
              <a:t>System.out.println</a:t>
            </a:r>
            <a:r>
              <a:rPr lang="en-US" sz="1400" dirty="0"/>
              <a:t>("This should run </a:t>
            </a:r>
            <a:r>
              <a:rPr lang="en-US" sz="1400" dirty="0" err="1"/>
              <a:t>everytime</a:t>
            </a:r>
            <a:r>
              <a:rPr lang="en-US" sz="1400" dirty="0"/>
              <a:t> after any of the @Signup-</a:t>
            </a:r>
            <a:r>
              <a:rPr lang="en-US" sz="1400" dirty="0" err="1"/>
              <a:t>DataDriven</a:t>
            </a:r>
            <a:r>
              <a:rPr lang="en-US" sz="1400" dirty="0"/>
              <a:t> tagged scenario has run");</a:t>
            </a:r>
          </a:p>
          <a:p>
            <a:r>
              <a:rPr lang="en-US" sz="1400" dirty="0"/>
              <a:t>}</a:t>
            </a:r>
            <a:endParaRPr lang="en-US" sz="1400" dirty="0" smtClean="0"/>
          </a:p>
        </p:txBody>
      </p:sp>
    </p:spTree>
    <p:extLst>
      <p:ext uri="{BB962C8B-B14F-4D97-AF65-F5344CB8AC3E}">
        <p14:creationId xmlns:p14="http://schemas.microsoft.com/office/powerpoint/2010/main" val="13316154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13-Introduction to </a:t>
            </a:r>
            <a:r>
              <a:rPr lang="en-US" sz="3200" dirty="0" smtClean="0"/>
              <a:t>Maven</a:t>
            </a:r>
          </a:p>
          <a:p>
            <a:endParaRPr lang="en-US" sz="3200" dirty="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0308018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13.0-</a:t>
            </a:r>
            <a:r>
              <a:rPr lang="en-US" sz="3200" b="1" u="sng" dirty="0" smtClean="0"/>
              <a:t>Introduction to Maven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5262979"/>
          </a:xfrm>
          <a:prstGeom prst="rect">
            <a:avLst/>
          </a:prstGeom>
        </p:spPr>
        <p:txBody>
          <a:bodyPr wrap="square">
            <a:spAutoFit/>
          </a:bodyPr>
          <a:lstStyle/>
          <a:p>
            <a:r>
              <a:rPr lang="en-US" sz="1400" b="1" u="sng" dirty="0" smtClean="0"/>
              <a:t>What </a:t>
            </a:r>
            <a:r>
              <a:rPr lang="en-US" sz="1400" b="1" u="sng" dirty="0"/>
              <a:t>are build tools?</a:t>
            </a:r>
          </a:p>
          <a:p>
            <a:endParaRPr lang="en-US" sz="1400" dirty="0"/>
          </a:p>
          <a:p>
            <a:r>
              <a:rPr lang="en-US" sz="1400" dirty="0"/>
              <a:t>Build tools are programs that automate the creation of executable applications from source code(</a:t>
            </a:r>
            <a:r>
              <a:rPr lang="en-US" sz="1400" dirty="0" err="1"/>
              <a:t>eg</a:t>
            </a:r>
            <a:r>
              <a:rPr lang="en-US" sz="1400" dirty="0"/>
              <a:t>. .</a:t>
            </a:r>
            <a:r>
              <a:rPr lang="en-US" sz="1400" dirty="0" err="1"/>
              <a:t>apk</a:t>
            </a:r>
            <a:r>
              <a:rPr lang="en-US" sz="1400" dirty="0"/>
              <a:t> for android app). Building incorporates compiling</a:t>
            </a:r>
            <a:r>
              <a:rPr lang="en-US" sz="1400" dirty="0" smtClean="0"/>
              <a:t>, linking </a:t>
            </a:r>
            <a:r>
              <a:rPr lang="en-US" sz="1400" dirty="0"/>
              <a:t>and packaging the code into a usable or executable form.</a:t>
            </a:r>
          </a:p>
          <a:p>
            <a:endParaRPr lang="en-US" sz="1400" dirty="0"/>
          </a:p>
          <a:p>
            <a:r>
              <a:rPr lang="en-US" sz="1400" dirty="0"/>
              <a:t>Basically build automation is the act of scripting or automating a wide variety of tasks that software developers do in their day-to-day activities like:</a:t>
            </a:r>
          </a:p>
          <a:p>
            <a:endParaRPr lang="en-US" sz="1400" dirty="0"/>
          </a:p>
          <a:p>
            <a:pPr marL="342900" indent="-342900">
              <a:buFont typeface="+mj-lt"/>
              <a:buAutoNum type="arabicPeriod"/>
            </a:pPr>
            <a:r>
              <a:rPr lang="en-US" sz="1400" dirty="0"/>
              <a:t>Downloading dependencies.</a:t>
            </a:r>
          </a:p>
          <a:p>
            <a:pPr marL="342900" indent="-342900">
              <a:buFont typeface="+mj-lt"/>
              <a:buAutoNum type="arabicPeriod"/>
            </a:pPr>
            <a:r>
              <a:rPr lang="en-US" sz="1400" dirty="0"/>
              <a:t>Compiling source code into binary code.</a:t>
            </a:r>
          </a:p>
          <a:p>
            <a:pPr marL="342900" indent="-342900">
              <a:buFont typeface="+mj-lt"/>
              <a:buAutoNum type="arabicPeriod"/>
            </a:pPr>
            <a:r>
              <a:rPr lang="en-US" sz="1400" dirty="0"/>
              <a:t>Packaging that binary code.</a:t>
            </a:r>
          </a:p>
          <a:p>
            <a:pPr marL="342900" indent="-342900">
              <a:buFont typeface="+mj-lt"/>
              <a:buAutoNum type="arabicPeriod"/>
            </a:pPr>
            <a:r>
              <a:rPr lang="en-US" sz="1400" dirty="0"/>
              <a:t>Running tests.</a:t>
            </a:r>
          </a:p>
          <a:p>
            <a:pPr marL="342900" indent="-342900">
              <a:buFont typeface="+mj-lt"/>
              <a:buAutoNum type="arabicPeriod"/>
            </a:pPr>
            <a:r>
              <a:rPr lang="en-US" sz="1400" dirty="0"/>
              <a:t>Deployment to production systems</a:t>
            </a:r>
            <a:r>
              <a:rPr lang="en-US" sz="1400" dirty="0" smtClean="0"/>
              <a:t>.</a:t>
            </a:r>
          </a:p>
          <a:p>
            <a:endParaRPr lang="en-US" sz="1400" dirty="0"/>
          </a:p>
          <a:p>
            <a:r>
              <a:rPr lang="en-US" sz="1400" b="1" u="sng" dirty="0"/>
              <a:t>Why do we use build tools or build automation?</a:t>
            </a:r>
          </a:p>
          <a:p>
            <a:endParaRPr lang="en-US" sz="1400" dirty="0"/>
          </a:p>
          <a:p>
            <a:r>
              <a:rPr lang="en-US" sz="1400" dirty="0"/>
              <a:t>In small projects, developers will often manually invoke the build process. This is not practical for larger projects, where it is very hard to keep track of what needs to be built, in what sequence and what dependencies there are in the building process. Using an automation tool allows the build process to be more consistent.</a:t>
            </a:r>
          </a:p>
          <a:p>
            <a:r>
              <a:rPr lang="en-US" sz="1400" dirty="0"/>
              <a:t>Various build tools available(Naming only few):</a:t>
            </a:r>
          </a:p>
          <a:p>
            <a:endParaRPr lang="en-US" sz="1400" dirty="0"/>
          </a:p>
          <a:p>
            <a:pPr marL="342900" indent="-342900">
              <a:buFont typeface="+mj-lt"/>
              <a:buAutoNum type="arabicPeriod"/>
            </a:pPr>
            <a:r>
              <a:rPr lang="en-US" sz="1400" dirty="0"/>
              <a:t>For java - </a:t>
            </a:r>
            <a:r>
              <a:rPr lang="en-US" sz="1400" dirty="0" err="1"/>
              <a:t>Ant,Maven,Gradle</a:t>
            </a:r>
            <a:r>
              <a:rPr lang="en-US" sz="1400" dirty="0"/>
              <a:t>.</a:t>
            </a:r>
          </a:p>
          <a:p>
            <a:pPr marL="342900" indent="-342900">
              <a:buFont typeface="+mj-lt"/>
              <a:buAutoNum type="arabicPeriod"/>
            </a:pPr>
            <a:r>
              <a:rPr lang="en-US" sz="1400" dirty="0"/>
              <a:t>For .NET framework - </a:t>
            </a:r>
            <a:r>
              <a:rPr lang="en-US" sz="1400" dirty="0" err="1"/>
              <a:t>NAnt</a:t>
            </a:r>
            <a:endParaRPr lang="en-US" sz="1400" dirty="0"/>
          </a:p>
          <a:p>
            <a:pPr marL="342900" indent="-342900">
              <a:buFont typeface="+mj-lt"/>
              <a:buAutoNum type="arabicPeriod"/>
            </a:pPr>
            <a:r>
              <a:rPr lang="en-US" sz="1400" dirty="0" err="1"/>
              <a:t>c#</a:t>
            </a:r>
            <a:r>
              <a:rPr lang="en-US" sz="1400" dirty="0"/>
              <a:t> - </a:t>
            </a:r>
            <a:r>
              <a:rPr lang="en-US" sz="1400" dirty="0" err="1"/>
              <a:t>MsBuild</a:t>
            </a:r>
            <a:r>
              <a:rPr lang="en-US" sz="1400" dirty="0"/>
              <a:t>.</a:t>
            </a:r>
          </a:p>
        </p:txBody>
      </p:sp>
    </p:spTree>
    <p:extLst>
      <p:ext uri="{BB962C8B-B14F-4D97-AF65-F5344CB8AC3E}">
        <p14:creationId xmlns:p14="http://schemas.microsoft.com/office/powerpoint/2010/main" val="9231545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13.1-Introduction </a:t>
            </a:r>
            <a:r>
              <a:rPr lang="en-US" sz="2800" b="1" u="sng" dirty="0"/>
              <a:t>to Maven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5909310"/>
          </a:xfrm>
          <a:prstGeom prst="rect">
            <a:avLst/>
          </a:prstGeom>
        </p:spPr>
        <p:txBody>
          <a:bodyPr wrap="square">
            <a:spAutoFit/>
          </a:bodyPr>
          <a:lstStyle/>
          <a:p>
            <a:r>
              <a:rPr lang="en-US" sz="1400" b="1" u="sng" dirty="0" smtClean="0"/>
              <a:t>What Maven build </a:t>
            </a:r>
            <a:r>
              <a:rPr lang="en-US" sz="1400" b="1" u="sng" dirty="0" err="1" smtClean="0"/>
              <a:t>toos</a:t>
            </a:r>
            <a:r>
              <a:rPr lang="en-US" sz="1400" b="1" u="sng" dirty="0"/>
              <a:t>?</a:t>
            </a:r>
          </a:p>
          <a:p>
            <a:r>
              <a:rPr lang="en-US" sz="1400" dirty="0" smtClean="0"/>
              <a:t>Apache </a:t>
            </a:r>
            <a:r>
              <a:rPr lang="en-US" sz="1400" dirty="0"/>
              <a:t>Maven is an advanced build tool to support the developer at the whole process of a software project. Typical tasks of </a:t>
            </a:r>
            <a:r>
              <a:rPr lang="en-US" sz="1400" dirty="0" smtClean="0"/>
              <a:t>a build </a:t>
            </a:r>
            <a:r>
              <a:rPr lang="en-US" sz="1400" dirty="0"/>
              <a:t>tool are the compilation of source code, running the tests and packaging the result into JAR_ files. In additional to these typical build capabilities, Maven can also perform related activities, e.g., create web sites, upload build results or generate reports.</a:t>
            </a:r>
          </a:p>
          <a:p>
            <a:endParaRPr lang="en-US" sz="1400" dirty="0"/>
          </a:p>
          <a:p>
            <a:r>
              <a:rPr lang="en-US" sz="1400" dirty="0"/>
              <a:t>Maven allows the developer to automate the process of the creation of the initial folder structure for the Java application, performing the compilation, testing, packaging and deployment of the final product. It is implemented in Java which makes it platform-independent. Java is also the best work environment for Maven</a:t>
            </a:r>
            <a:r>
              <a:rPr lang="en-US" sz="1400" dirty="0" smtClean="0"/>
              <a:t>.</a:t>
            </a:r>
          </a:p>
          <a:p>
            <a:endParaRPr lang="en-US" sz="1400" dirty="0"/>
          </a:p>
          <a:p>
            <a:r>
              <a:rPr lang="en-US" sz="1400" b="1" u="sng" dirty="0" smtClean="0"/>
              <a:t>What is POM in Maven?</a:t>
            </a:r>
          </a:p>
          <a:p>
            <a:r>
              <a:rPr lang="en-US" sz="1400" dirty="0"/>
              <a:t>POM stands for Project Object Model. It is fundamental unit of work in Maven. It is an XML file that resides in the base directory of the project as pom.xml</a:t>
            </a:r>
            <a:r>
              <a:rPr lang="en-US" sz="1400" dirty="0" smtClean="0"/>
              <a:t>.</a:t>
            </a:r>
          </a:p>
          <a:p>
            <a:endParaRPr lang="en-US" sz="1400" dirty="0"/>
          </a:p>
          <a:p>
            <a:r>
              <a:rPr lang="en-US" sz="1400" b="1" u="sng" dirty="0"/>
              <a:t>Maven dependency?</a:t>
            </a:r>
          </a:p>
          <a:p>
            <a:r>
              <a:rPr lang="en-US" sz="1400" dirty="0"/>
              <a:t>Maven’s dependency mechanism help to download all the necessary dependency libraries automatically, and maintain the version upgrade as well</a:t>
            </a:r>
            <a:r>
              <a:rPr lang="en-US" sz="1400" dirty="0" smtClean="0"/>
              <a:t>.</a:t>
            </a:r>
          </a:p>
          <a:p>
            <a:endParaRPr lang="en-US" sz="1400" dirty="0"/>
          </a:p>
          <a:p>
            <a:r>
              <a:rPr lang="en-US" sz="1400" dirty="0" smtClean="0"/>
              <a:t>Ex-</a:t>
            </a:r>
          </a:p>
          <a:p>
            <a:r>
              <a:rPr lang="en-US" sz="1400" dirty="0"/>
              <a:t>&lt;dependencies&gt;</a:t>
            </a:r>
          </a:p>
          <a:p>
            <a:r>
              <a:rPr lang="en-US" sz="1400" dirty="0"/>
              <a:t>    &lt;dependency&gt;</a:t>
            </a:r>
          </a:p>
          <a:p>
            <a:r>
              <a:rPr lang="en-US" sz="1400" dirty="0"/>
              <a:t>	&lt;</a:t>
            </a:r>
            <a:r>
              <a:rPr lang="en-US" sz="1400" dirty="0" err="1"/>
              <a:t>groupId</a:t>
            </a:r>
            <a:r>
              <a:rPr lang="en-US" sz="1400" dirty="0"/>
              <a:t>&gt;log4j&lt;/</a:t>
            </a:r>
            <a:r>
              <a:rPr lang="en-US" sz="1400" dirty="0" err="1"/>
              <a:t>groupId</a:t>
            </a:r>
            <a:r>
              <a:rPr lang="en-US" sz="1400" dirty="0"/>
              <a:t>&gt;</a:t>
            </a:r>
          </a:p>
          <a:p>
            <a:r>
              <a:rPr lang="en-US" sz="1400" dirty="0"/>
              <a:t>	&lt;</a:t>
            </a:r>
            <a:r>
              <a:rPr lang="en-US" sz="1400" dirty="0" err="1"/>
              <a:t>artifactId</a:t>
            </a:r>
            <a:r>
              <a:rPr lang="en-US" sz="1400" dirty="0"/>
              <a:t>&gt;log4j&lt;/</a:t>
            </a:r>
            <a:r>
              <a:rPr lang="en-US" sz="1400" dirty="0" err="1"/>
              <a:t>artifactId</a:t>
            </a:r>
            <a:r>
              <a:rPr lang="en-US" sz="1400" dirty="0"/>
              <a:t>&gt;</a:t>
            </a:r>
          </a:p>
          <a:p>
            <a:r>
              <a:rPr lang="en-US" sz="1400" dirty="0"/>
              <a:t>	&lt;version&gt;1.2.14&lt;/version&gt;</a:t>
            </a:r>
          </a:p>
          <a:p>
            <a:r>
              <a:rPr lang="en-US" sz="1400" dirty="0"/>
              <a:t>    &lt;/dependency&gt;</a:t>
            </a:r>
          </a:p>
          <a:p>
            <a:r>
              <a:rPr lang="en-US" sz="1400" dirty="0"/>
              <a:t>&lt;/dependencies&gt;</a:t>
            </a:r>
          </a:p>
          <a:p>
            <a:endParaRPr lang="en-US" sz="1400" dirty="0"/>
          </a:p>
        </p:txBody>
      </p:sp>
    </p:spTree>
    <p:extLst>
      <p:ext uri="{BB962C8B-B14F-4D97-AF65-F5344CB8AC3E}">
        <p14:creationId xmlns:p14="http://schemas.microsoft.com/office/powerpoint/2010/main" val="555974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a:t>
            </a:r>
            <a:r>
              <a:rPr lang="en-US" sz="3200" b="1" u="sng" dirty="0" smtClean="0"/>
              <a:t>Automation Framework</a:t>
            </a:r>
            <a:endParaRPr lang="en-US" sz="3000" b="1" u="sng" dirty="0"/>
          </a:p>
        </p:txBody>
      </p:sp>
      <p:sp>
        <p:nvSpPr>
          <p:cNvPr id="3" name="Rectangle 2"/>
          <p:cNvSpPr/>
          <p:nvPr/>
        </p:nvSpPr>
        <p:spPr>
          <a:xfrm>
            <a:off x="76200" y="564952"/>
            <a:ext cx="8991600" cy="5909310"/>
          </a:xfrm>
          <a:prstGeom prst="rect">
            <a:avLst/>
          </a:prstGeom>
        </p:spPr>
        <p:txBody>
          <a:bodyPr wrap="square">
            <a:spAutoFit/>
          </a:bodyPr>
          <a:lstStyle/>
          <a:p>
            <a:r>
              <a:rPr lang="en-US" sz="1400" b="1" dirty="0">
                <a:solidFill>
                  <a:srgbClr val="000000"/>
                </a:solidFill>
                <a:latin typeface="Arial" panose="020B0604020202020204" pitchFamily="34" charset="0"/>
                <a:cs typeface="Arial" panose="020B0604020202020204" pitchFamily="34" charset="0"/>
              </a:rPr>
              <a:t>What is Framework?</a:t>
            </a:r>
          </a:p>
          <a:p>
            <a:r>
              <a:rPr lang="en-US" sz="1400" dirty="0">
                <a:solidFill>
                  <a:srgbClr val="222222"/>
                </a:solidFill>
                <a:latin typeface="Arial" panose="020B0604020202020204" pitchFamily="34" charset="0"/>
                <a:cs typeface="Arial" panose="020B0604020202020204" pitchFamily="34" charset="0"/>
              </a:rPr>
              <a:t>A framework is considered to be a combination of set protocols, rules, standards and guidelines that can be incorporated or followed as a whole so as to leverage the benefits of the scaffolding provided by the Framework.</a:t>
            </a:r>
          </a:p>
          <a:p>
            <a:endParaRPr lang="en-US" sz="1400" b="1" dirty="0" smtClean="0">
              <a:solidFill>
                <a:srgbClr val="222222"/>
              </a:solidFill>
              <a:latin typeface="Arial" panose="020B0604020202020204" pitchFamily="34" charset="0"/>
              <a:cs typeface="Arial" panose="020B0604020202020204" pitchFamily="34" charset="0"/>
            </a:endParaRPr>
          </a:p>
          <a:p>
            <a:r>
              <a:rPr lang="en-US" sz="1400" b="1" u="sng" dirty="0" smtClean="0">
                <a:solidFill>
                  <a:srgbClr val="222222"/>
                </a:solidFill>
                <a:latin typeface="Arial" panose="020B0604020202020204" pitchFamily="34" charset="0"/>
                <a:cs typeface="Arial" panose="020B0604020202020204" pitchFamily="34" charset="0"/>
              </a:rPr>
              <a:t>Let </a:t>
            </a:r>
            <a:r>
              <a:rPr lang="en-US" sz="1400" b="1" u="sng" dirty="0">
                <a:solidFill>
                  <a:srgbClr val="222222"/>
                </a:solidFill>
                <a:latin typeface="Arial" panose="020B0604020202020204" pitchFamily="34" charset="0"/>
                <a:cs typeface="Arial" panose="020B0604020202020204" pitchFamily="34" charset="0"/>
              </a:rPr>
              <a:t>us consider a real life </a:t>
            </a:r>
            <a:r>
              <a:rPr lang="en-US" sz="1400" b="1" u="sng" dirty="0" smtClean="0">
                <a:solidFill>
                  <a:srgbClr val="222222"/>
                </a:solidFill>
                <a:latin typeface="Arial" panose="020B0604020202020204" pitchFamily="34" charset="0"/>
                <a:cs typeface="Arial" panose="020B0604020202020204" pitchFamily="34" charset="0"/>
              </a:rPr>
              <a:t>scenario</a:t>
            </a:r>
            <a:endParaRPr lang="en-US" sz="1400" u="sng" dirty="0">
              <a:solidFill>
                <a:srgbClr val="222222"/>
              </a:solidFill>
              <a:latin typeface="Arial" panose="020B0604020202020204" pitchFamily="34" charset="0"/>
              <a:cs typeface="Arial" panose="020B0604020202020204" pitchFamily="34" charset="0"/>
            </a:endParaRPr>
          </a:p>
          <a:p>
            <a:r>
              <a:rPr lang="en-US" sz="1400" dirty="0">
                <a:solidFill>
                  <a:srgbClr val="222222"/>
                </a:solidFill>
                <a:latin typeface="Arial" panose="020B0604020202020204" pitchFamily="34" charset="0"/>
                <a:cs typeface="Arial" panose="020B0604020202020204" pitchFamily="34" charset="0"/>
              </a:rPr>
              <a:t>We very often use lifts or elevators. There are a few guidelines those are mentioned within the elevator to be followed and taken care off so as to leverage the maximum benefit and prolonged service from the system.</a:t>
            </a:r>
          </a:p>
          <a:p>
            <a:endParaRPr lang="en-US" sz="1400" b="1" u="sng" dirty="0" smtClean="0">
              <a:solidFill>
                <a:srgbClr val="222222"/>
              </a:solidFill>
              <a:latin typeface="Arial" panose="020B0604020202020204" pitchFamily="34" charset="0"/>
              <a:cs typeface="Arial" panose="020B0604020202020204" pitchFamily="34" charset="0"/>
            </a:endParaRPr>
          </a:p>
          <a:p>
            <a:r>
              <a:rPr lang="en-US" sz="1400" b="1" u="sng" dirty="0" smtClean="0">
                <a:solidFill>
                  <a:srgbClr val="222222"/>
                </a:solidFill>
                <a:latin typeface="Arial" panose="020B0604020202020204" pitchFamily="34" charset="0"/>
                <a:cs typeface="Arial" panose="020B0604020202020204" pitchFamily="34" charset="0"/>
              </a:rPr>
              <a:t>Thus</a:t>
            </a:r>
            <a:r>
              <a:rPr lang="en-US" sz="1400" b="1" u="sng" dirty="0">
                <a:solidFill>
                  <a:srgbClr val="222222"/>
                </a:solidFill>
                <a:latin typeface="Arial" panose="020B0604020202020204" pitchFamily="34" charset="0"/>
                <a:cs typeface="Arial" panose="020B0604020202020204" pitchFamily="34" charset="0"/>
              </a:rPr>
              <a:t>, the users might have noticed the following guidelines:</a:t>
            </a:r>
          </a:p>
          <a:p>
            <a:pPr>
              <a:buFont typeface="Arial" panose="020B0604020202020204" pitchFamily="34" charset="0"/>
              <a:buChar char="•"/>
            </a:pPr>
            <a:r>
              <a:rPr lang="en-US" sz="1400" dirty="0">
                <a:solidFill>
                  <a:srgbClr val="222222"/>
                </a:solidFill>
                <a:latin typeface="Arial" panose="020B0604020202020204" pitchFamily="34" charset="0"/>
                <a:cs typeface="Arial" panose="020B0604020202020204" pitchFamily="34" charset="0"/>
              </a:rPr>
              <a:t>Keep a check on the maximum capacity of the elevator and do not get onto an elevator if the maximum capacity has reached.</a:t>
            </a:r>
          </a:p>
          <a:p>
            <a:pPr>
              <a:buFont typeface="Arial" panose="020B0604020202020204" pitchFamily="34" charset="0"/>
              <a:buChar char="•"/>
            </a:pPr>
            <a:r>
              <a:rPr lang="en-US" sz="1400" dirty="0">
                <a:solidFill>
                  <a:srgbClr val="222222"/>
                </a:solidFill>
                <a:latin typeface="Arial" panose="020B0604020202020204" pitchFamily="34" charset="0"/>
                <a:cs typeface="Arial" panose="020B0604020202020204" pitchFamily="34" charset="0"/>
              </a:rPr>
              <a:t>Press the alarm button in case of any emergency or trouble.</a:t>
            </a:r>
          </a:p>
          <a:p>
            <a:pPr>
              <a:buFont typeface="Arial" panose="020B0604020202020204" pitchFamily="34" charset="0"/>
              <a:buChar char="•"/>
            </a:pPr>
            <a:r>
              <a:rPr lang="en-US" sz="1400" dirty="0">
                <a:solidFill>
                  <a:srgbClr val="222222"/>
                </a:solidFill>
                <a:latin typeface="Arial" panose="020B0604020202020204" pitchFamily="34" charset="0"/>
                <a:cs typeface="Arial" panose="020B0604020202020204" pitchFamily="34" charset="0"/>
              </a:rPr>
              <a:t>Allow the passenger to get off the elevator if any before entering the elevator and stand clear off the doors.</a:t>
            </a:r>
          </a:p>
          <a:p>
            <a:pPr>
              <a:buFont typeface="Arial" panose="020B0604020202020204" pitchFamily="34" charset="0"/>
              <a:buChar char="•"/>
            </a:pPr>
            <a:r>
              <a:rPr lang="en-US" sz="1400" dirty="0">
                <a:solidFill>
                  <a:srgbClr val="222222"/>
                </a:solidFill>
                <a:latin typeface="Arial" panose="020B0604020202020204" pitchFamily="34" charset="0"/>
                <a:cs typeface="Arial" panose="020B0604020202020204" pitchFamily="34" charset="0"/>
              </a:rPr>
              <a:t>In case of fire in the building or if there is any haphazard situation, avoid the use of elevator.</a:t>
            </a:r>
          </a:p>
          <a:p>
            <a:pPr>
              <a:buFont typeface="Arial" panose="020B0604020202020204" pitchFamily="34" charset="0"/>
              <a:buChar char="•"/>
            </a:pPr>
            <a:r>
              <a:rPr lang="en-US" sz="1400" dirty="0">
                <a:solidFill>
                  <a:srgbClr val="222222"/>
                </a:solidFill>
                <a:latin typeface="Arial" panose="020B0604020202020204" pitchFamily="34" charset="0"/>
                <a:cs typeface="Arial" panose="020B0604020202020204" pitchFamily="34" charset="0"/>
              </a:rPr>
              <a:t>Do not play or jump inside the elevator.</a:t>
            </a:r>
          </a:p>
          <a:p>
            <a:pPr>
              <a:buFont typeface="Arial" panose="020B0604020202020204" pitchFamily="34" charset="0"/>
              <a:buChar char="•"/>
            </a:pPr>
            <a:r>
              <a:rPr lang="en-US" sz="1400" dirty="0">
                <a:solidFill>
                  <a:srgbClr val="222222"/>
                </a:solidFill>
                <a:latin typeface="Arial" panose="020B0604020202020204" pitchFamily="34" charset="0"/>
                <a:cs typeface="Arial" panose="020B0604020202020204" pitchFamily="34" charset="0"/>
              </a:rPr>
              <a:t>Do not smoke inside the elevator.</a:t>
            </a:r>
          </a:p>
          <a:p>
            <a:pPr>
              <a:buFont typeface="Arial" panose="020B0604020202020204" pitchFamily="34" charset="0"/>
              <a:buChar char="•"/>
            </a:pPr>
            <a:r>
              <a:rPr lang="en-US" sz="1400" dirty="0" smtClean="0">
                <a:solidFill>
                  <a:srgbClr val="222222"/>
                </a:solidFill>
                <a:latin typeface="Arial" panose="020B0604020202020204" pitchFamily="34" charset="0"/>
                <a:cs typeface="Arial" panose="020B0604020202020204" pitchFamily="34" charset="0"/>
              </a:rPr>
              <a:t>Call for the help/assistance if door doesn’t open or if the elevator doesn’t work at all. Do not try to open the doors forcefully.</a:t>
            </a:r>
          </a:p>
          <a:p>
            <a:endParaRPr lang="en-US" sz="1400" dirty="0">
              <a:solidFill>
                <a:srgbClr val="222222"/>
              </a:solidFill>
              <a:latin typeface="Arial" panose="020B0604020202020204" pitchFamily="34" charset="0"/>
              <a:cs typeface="Arial" panose="020B0604020202020204" pitchFamily="34" charset="0"/>
            </a:endParaRPr>
          </a:p>
          <a:p>
            <a:r>
              <a:rPr lang="en-US" sz="1400" dirty="0">
                <a:solidFill>
                  <a:srgbClr val="222222"/>
                </a:solidFill>
                <a:latin typeface="Arial" panose="020B0604020202020204" pitchFamily="34" charset="0"/>
                <a:cs typeface="Arial" panose="020B0604020202020204" pitchFamily="34" charset="0"/>
              </a:rPr>
              <a:t>There can be many more rules or sets of guidelines. Thus, these guidelines if followed, makes the system more beneficial, accessible, scalable and less troubled for the users</a:t>
            </a:r>
            <a:r>
              <a:rPr lang="en-US" sz="1400" dirty="0" smtClean="0">
                <a:solidFill>
                  <a:srgbClr val="222222"/>
                </a:solidFill>
                <a:latin typeface="Arial" panose="020B0604020202020204" pitchFamily="34" charset="0"/>
                <a:cs typeface="Arial" panose="020B0604020202020204" pitchFamily="34" charset="0"/>
              </a:rPr>
              <a:t>.</a:t>
            </a:r>
          </a:p>
          <a:p>
            <a:endParaRPr lang="en-US" sz="1400" b="0" i="0" dirty="0">
              <a:solidFill>
                <a:srgbClr val="222222"/>
              </a:solidFill>
              <a:effectLst/>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Moreover, the need of a single and standard Test Automation Framework arises when you have a bunch of developers working on the different modules of the same application and when we want to avoid situations where each of the developer implements his/her approach towards automation.</a:t>
            </a:r>
          </a:p>
          <a:p>
            <a:r>
              <a:rPr lang="en-US" sz="1400" dirty="0"/>
              <a:t/>
            </a:r>
            <a:br>
              <a:rPr lang="en-US" sz="1400" dirty="0"/>
            </a:br>
            <a:endParaRPr lang="en-US" sz="1400" b="0" i="0" dirty="0">
              <a:solidFill>
                <a:srgbClr val="222222"/>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13.2-Introduction </a:t>
            </a:r>
            <a:r>
              <a:rPr lang="en-US" sz="2800" b="1" u="sng" dirty="0"/>
              <a:t>to Maven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955188599"/>
              </p:ext>
            </p:extLst>
          </p:nvPr>
        </p:nvGraphicFramePr>
        <p:xfrm>
          <a:off x="228600" y="762000"/>
          <a:ext cx="8686800" cy="5486401"/>
        </p:xfrm>
        <a:graphic>
          <a:graphicData uri="http://schemas.openxmlformats.org/drawingml/2006/table">
            <a:tbl>
              <a:tblPr/>
              <a:tblGrid>
                <a:gridCol w="938660">
                  <a:extLst>
                    <a:ext uri="{9D8B030D-6E8A-4147-A177-3AD203B41FA5}">
                      <a16:colId xmlns:a16="http://schemas.microsoft.com/office/drawing/2014/main" val="2044525521"/>
                    </a:ext>
                  </a:extLst>
                </a:gridCol>
                <a:gridCol w="7748140">
                  <a:extLst>
                    <a:ext uri="{9D8B030D-6E8A-4147-A177-3AD203B41FA5}">
                      <a16:colId xmlns:a16="http://schemas.microsoft.com/office/drawing/2014/main" val="1845538721"/>
                    </a:ext>
                  </a:extLst>
                </a:gridCol>
              </a:tblGrid>
              <a:tr h="332211">
                <a:tc>
                  <a:txBody>
                    <a:bodyPr/>
                    <a:lstStyle/>
                    <a:p>
                      <a:pPr algn="l" fontAlgn="t"/>
                      <a:r>
                        <a:rPr lang="en-US" sz="1500" dirty="0" err="1">
                          <a:effectLst/>
                        </a:rPr>
                        <a:t>Sr.No</a:t>
                      </a:r>
                      <a:r>
                        <a:rPr lang="en-US" sz="1500" dirty="0">
                          <a:effectLst/>
                        </a:rPr>
                        <a:t>.</a:t>
                      </a:r>
                    </a:p>
                  </a:txBody>
                  <a:tcPr marL="28802" marR="28802" marT="28802" marB="2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500">
                          <a:effectLst/>
                        </a:rPr>
                        <a:t>Node &amp; Description</a:t>
                      </a:r>
                    </a:p>
                  </a:txBody>
                  <a:tcPr marL="28802" marR="28802" marT="28802" marB="2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80348590"/>
                  </a:ext>
                </a:extLst>
              </a:tr>
              <a:tr h="862906">
                <a:tc>
                  <a:txBody>
                    <a:bodyPr/>
                    <a:lstStyle/>
                    <a:p>
                      <a:pPr fontAlgn="t"/>
                      <a:r>
                        <a:rPr lang="en-US" sz="1500" dirty="0">
                          <a:effectLst/>
                        </a:rPr>
                        <a:t>1</a:t>
                      </a:r>
                    </a:p>
                  </a:txBody>
                  <a:tcPr marL="28802" marR="28802" marT="28802" marB="2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ctr"/>
                      <a:r>
                        <a:rPr lang="en-US" sz="1500" b="1" dirty="0">
                          <a:solidFill>
                            <a:srgbClr val="000000"/>
                          </a:solidFill>
                          <a:effectLst/>
                        </a:rPr>
                        <a:t>Project root</a:t>
                      </a:r>
                      <a:endParaRPr lang="en-US" sz="1500" dirty="0">
                        <a:solidFill>
                          <a:srgbClr val="000000"/>
                        </a:solidFill>
                        <a:effectLst/>
                      </a:endParaRPr>
                    </a:p>
                    <a:p>
                      <a:pPr algn="just" fontAlgn="ctr"/>
                      <a:r>
                        <a:rPr lang="en-US" sz="1500" dirty="0">
                          <a:solidFill>
                            <a:srgbClr val="000000"/>
                          </a:solidFill>
                          <a:effectLst/>
                        </a:rPr>
                        <a:t>This is project root tag. You need to specify the basic schema settings such as apache schema and w3.org specification.</a:t>
                      </a:r>
                    </a:p>
                  </a:txBody>
                  <a:tcPr marL="28802" marR="28802" marT="28802" marB="288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35644177"/>
                  </a:ext>
                </a:extLst>
              </a:tr>
              <a:tr h="597559">
                <a:tc>
                  <a:txBody>
                    <a:bodyPr/>
                    <a:lstStyle/>
                    <a:p>
                      <a:pPr fontAlgn="t"/>
                      <a:r>
                        <a:rPr lang="en-US" sz="1500" dirty="0">
                          <a:effectLst/>
                        </a:rPr>
                        <a:t>2</a:t>
                      </a:r>
                    </a:p>
                  </a:txBody>
                  <a:tcPr marL="28802" marR="28802" marT="28802" marB="2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ctr"/>
                      <a:r>
                        <a:rPr lang="en-US" sz="1500" b="1" dirty="0">
                          <a:solidFill>
                            <a:srgbClr val="000000"/>
                          </a:solidFill>
                          <a:effectLst/>
                        </a:rPr>
                        <a:t>Model version</a:t>
                      </a:r>
                      <a:endParaRPr lang="en-US" sz="1500" dirty="0">
                        <a:solidFill>
                          <a:srgbClr val="000000"/>
                        </a:solidFill>
                        <a:effectLst/>
                      </a:endParaRPr>
                    </a:p>
                    <a:p>
                      <a:pPr algn="just" fontAlgn="ctr"/>
                      <a:r>
                        <a:rPr lang="en-US" sz="1500" dirty="0">
                          <a:solidFill>
                            <a:srgbClr val="000000"/>
                          </a:solidFill>
                          <a:effectLst/>
                        </a:rPr>
                        <a:t>Model version should be 4.0.0.</a:t>
                      </a:r>
                    </a:p>
                  </a:txBody>
                  <a:tcPr marL="28802" marR="28802" marT="28802" marB="288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7830295"/>
                  </a:ext>
                </a:extLst>
              </a:tr>
              <a:tr h="1150062">
                <a:tc>
                  <a:txBody>
                    <a:bodyPr/>
                    <a:lstStyle/>
                    <a:p>
                      <a:pPr fontAlgn="t"/>
                      <a:r>
                        <a:rPr lang="en-US" sz="1500">
                          <a:effectLst/>
                        </a:rPr>
                        <a:t>3</a:t>
                      </a:r>
                    </a:p>
                  </a:txBody>
                  <a:tcPr marL="28802" marR="28802" marT="28802" marB="2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ctr"/>
                      <a:r>
                        <a:rPr lang="en-US" sz="1500" b="1" dirty="0" err="1">
                          <a:solidFill>
                            <a:srgbClr val="000000"/>
                          </a:solidFill>
                          <a:effectLst/>
                        </a:rPr>
                        <a:t>groupId</a:t>
                      </a:r>
                      <a:endParaRPr lang="en-US" sz="1500" dirty="0">
                        <a:solidFill>
                          <a:srgbClr val="000000"/>
                        </a:solidFill>
                        <a:effectLst/>
                      </a:endParaRPr>
                    </a:p>
                    <a:p>
                      <a:pPr algn="just" fontAlgn="ctr"/>
                      <a:r>
                        <a:rPr lang="en-US" sz="1500" dirty="0">
                          <a:solidFill>
                            <a:srgbClr val="000000"/>
                          </a:solidFill>
                          <a:effectLst/>
                        </a:rPr>
                        <a:t>This is an Id of project's group. This is generally unique amongst an organization or a project. For example, a banking group </a:t>
                      </a:r>
                      <a:r>
                        <a:rPr lang="en-US" sz="1500" dirty="0" err="1">
                          <a:solidFill>
                            <a:srgbClr val="000000"/>
                          </a:solidFill>
                          <a:effectLst/>
                        </a:rPr>
                        <a:t>com.company.bank</a:t>
                      </a:r>
                      <a:r>
                        <a:rPr lang="en-US" sz="1500" dirty="0">
                          <a:solidFill>
                            <a:srgbClr val="000000"/>
                          </a:solidFill>
                          <a:effectLst/>
                        </a:rPr>
                        <a:t> has all bank related projects.</a:t>
                      </a:r>
                    </a:p>
                  </a:txBody>
                  <a:tcPr marL="28802" marR="28802" marT="28802" marB="288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59571876"/>
                  </a:ext>
                </a:extLst>
              </a:tr>
              <a:tr h="1150062">
                <a:tc>
                  <a:txBody>
                    <a:bodyPr/>
                    <a:lstStyle/>
                    <a:p>
                      <a:pPr fontAlgn="t"/>
                      <a:r>
                        <a:rPr lang="en-US" sz="1500">
                          <a:effectLst/>
                        </a:rPr>
                        <a:t>4</a:t>
                      </a:r>
                    </a:p>
                  </a:txBody>
                  <a:tcPr marL="28802" marR="28802" marT="28802" marB="2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ctr"/>
                      <a:r>
                        <a:rPr lang="en-US" sz="1500" b="1" dirty="0" err="1">
                          <a:solidFill>
                            <a:srgbClr val="000000"/>
                          </a:solidFill>
                          <a:effectLst/>
                        </a:rPr>
                        <a:t>artifactId</a:t>
                      </a:r>
                      <a:endParaRPr lang="en-US" sz="1500" dirty="0">
                        <a:solidFill>
                          <a:srgbClr val="000000"/>
                        </a:solidFill>
                        <a:effectLst/>
                      </a:endParaRPr>
                    </a:p>
                    <a:p>
                      <a:pPr algn="just" fontAlgn="ctr"/>
                      <a:r>
                        <a:rPr lang="en-US" sz="1500" dirty="0">
                          <a:solidFill>
                            <a:srgbClr val="000000"/>
                          </a:solidFill>
                          <a:effectLst/>
                        </a:rPr>
                        <a:t>This is an Id of the project. This is generally name of the project. For example, consumer-banking. Along with the </a:t>
                      </a:r>
                      <a:r>
                        <a:rPr lang="en-US" sz="1500" dirty="0" err="1">
                          <a:solidFill>
                            <a:srgbClr val="000000"/>
                          </a:solidFill>
                          <a:effectLst/>
                        </a:rPr>
                        <a:t>groupId</a:t>
                      </a:r>
                      <a:r>
                        <a:rPr lang="en-US" sz="1500" dirty="0">
                          <a:solidFill>
                            <a:srgbClr val="000000"/>
                          </a:solidFill>
                          <a:effectLst/>
                        </a:rPr>
                        <a:t>, the </a:t>
                      </a:r>
                      <a:r>
                        <a:rPr lang="en-US" sz="1500" dirty="0" err="1">
                          <a:solidFill>
                            <a:srgbClr val="000000"/>
                          </a:solidFill>
                          <a:effectLst/>
                        </a:rPr>
                        <a:t>artifactId</a:t>
                      </a:r>
                      <a:r>
                        <a:rPr lang="en-US" sz="1500" dirty="0">
                          <a:solidFill>
                            <a:srgbClr val="000000"/>
                          </a:solidFill>
                          <a:effectLst/>
                        </a:rPr>
                        <a:t> defines the artifact's location within the repository.</a:t>
                      </a:r>
                    </a:p>
                  </a:txBody>
                  <a:tcPr marL="28802" marR="28802" marT="28802" marB="288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81334432"/>
                  </a:ext>
                </a:extLst>
              </a:tr>
              <a:tr h="1393601">
                <a:tc>
                  <a:txBody>
                    <a:bodyPr/>
                    <a:lstStyle/>
                    <a:p>
                      <a:pPr fontAlgn="t"/>
                      <a:r>
                        <a:rPr lang="en-US" sz="1500">
                          <a:effectLst/>
                        </a:rPr>
                        <a:t>5</a:t>
                      </a:r>
                    </a:p>
                  </a:txBody>
                  <a:tcPr marL="28802" marR="28802" marT="28802" marB="2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ctr"/>
                      <a:r>
                        <a:rPr lang="en-US" sz="1500" b="1" dirty="0">
                          <a:solidFill>
                            <a:srgbClr val="000000"/>
                          </a:solidFill>
                          <a:effectLst/>
                        </a:rPr>
                        <a:t>version</a:t>
                      </a:r>
                      <a:endParaRPr lang="en-US" sz="1500" dirty="0">
                        <a:solidFill>
                          <a:srgbClr val="000000"/>
                        </a:solidFill>
                        <a:effectLst/>
                      </a:endParaRPr>
                    </a:p>
                    <a:p>
                      <a:pPr algn="just" fontAlgn="ctr"/>
                      <a:r>
                        <a:rPr lang="en-US" sz="1500" dirty="0">
                          <a:solidFill>
                            <a:srgbClr val="000000"/>
                          </a:solidFill>
                          <a:effectLst/>
                        </a:rPr>
                        <a:t>This is the version of the project. Along with the </a:t>
                      </a:r>
                      <a:r>
                        <a:rPr lang="en-US" sz="1500" dirty="0" err="1">
                          <a:solidFill>
                            <a:srgbClr val="000000"/>
                          </a:solidFill>
                          <a:effectLst/>
                        </a:rPr>
                        <a:t>groupId</a:t>
                      </a:r>
                      <a:r>
                        <a:rPr lang="en-US" sz="1500" dirty="0">
                          <a:solidFill>
                            <a:srgbClr val="000000"/>
                          </a:solidFill>
                          <a:effectLst/>
                        </a:rPr>
                        <a:t>, It is used within an artifact's repository to separate versions from each other. For example −</a:t>
                      </a:r>
                    </a:p>
                    <a:p>
                      <a:pPr algn="just" fontAlgn="ctr"/>
                      <a:r>
                        <a:rPr lang="en-US" sz="1500" b="1" dirty="0">
                          <a:solidFill>
                            <a:srgbClr val="000000"/>
                          </a:solidFill>
                          <a:effectLst/>
                        </a:rPr>
                        <a:t>com.company.bank:consumer-banking:1.0</a:t>
                      </a:r>
                      <a:endParaRPr lang="en-US" sz="1500" dirty="0">
                        <a:solidFill>
                          <a:srgbClr val="000000"/>
                        </a:solidFill>
                        <a:effectLst/>
                      </a:endParaRPr>
                    </a:p>
                    <a:p>
                      <a:pPr algn="just" fontAlgn="ctr"/>
                      <a:r>
                        <a:rPr lang="en-US" sz="1500" b="1" dirty="0">
                          <a:solidFill>
                            <a:srgbClr val="000000"/>
                          </a:solidFill>
                          <a:effectLst/>
                        </a:rPr>
                        <a:t>com.company.bank:consumer-banking:1.1.</a:t>
                      </a:r>
                      <a:endParaRPr lang="en-US" sz="1500" dirty="0">
                        <a:solidFill>
                          <a:srgbClr val="000000"/>
                        </a:solidFill>
                        <a:effectLst/>
                      </a:endParaRPr>
                    </a:p>
                  </a:txBody>
                  <a:tcPr marL="28802" marR="28802" marT="28802" marB="288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58708905"/>
                  </a:ext>
                </a:extLst>
              </a:tr>
            </a:tbl>
          </a:graphicData>
        </a:graphic>
      </p:graphicFrame>
    </p:spTree>
    <p:extLst>
      <p:ext uri="{BB962C8B-B14F-4D97-AF65-F5344CB8AC3E}">
        <p14:creationId xmlns:p14="http://schemas.microsoft.com/office/powerpoint/2010/main" val="14195485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13.3-Introduction </a:t>
            </a:r>
            <a:r>
              <a:rPr lang="en-US" sz="2800" b="1" u="sng" dirty="0"/>
              <a:t>to Maven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5" name="Rectangle 4"/>
          <p:cNvSpPr/>
          <p:nvPr/>
        </p:nvSpPr>
        <p:spPr>
          <a:xfrm>
            <a:off x="193288" y="762000"/>
            <a:ext cx="8610600" cy="2462213"/>
          </a:xfrm>
          <a:prstGeom prst="rect">
            <a:avLst/>
          </a:prstGeom>
        </p:spPr>
        <p:txBody>
          <a:bodyPr wrap="square">
            <a:spAutoFit/>
          </a:bodyPr>
          <a:lstStyle/>
          <a:p>
            <a:r>
              <a:rPr lang="en-US" sz="1400" b="1" u="sng" dirty="0"/>
              <a:t>How to install Maven on </a:t>
            </a:r>
            <a:r>
              <a:rPr lang="en-US" sz="1400" b="1" u="sng" dirty="0" smtClean="0"/>
              <a:t>windows</a:t>
            </a:r>
          </a:p>
          <a:p>
            <a:endParaRPr lang="en-US" sz="1400" b="1" u="sng" dirty="0"/>
          </a:p>
          <a:p>
            <a:r>
              <a:rPr lang="en-US" sz="1400" dirty="0"/>
              <a:t>You can download and install maven on windows, </a:t>
            </a:r>
            <a:r>
              <a:rPr lang="en-US" sz="1400" dirty="0" err="1"/>
              <a:t>linux</a:t>
            </a:r>
            <a:r>
              <a:rPr lang="en-US" sz="1400" dirty="0"/>
              <a:t> and MAC OS platforms. Here, we are going to learn how to install maven on windows OS.</a:t>
            </a:r>
          </a:p>
          <a:p>
            <a:endParaRPr lang="en-US" sz="1400" dirty="0"/>
          </a:p>
          <a:p>
            <a:r>
              <a:rPr lang="en-US" sz="1400" dirty="0"/>
              <a:t>To install maven on windows, you need to perform following steps:</a:t>
            </a:r>
          </a:p>
          <a:p>
            <a:endParaRPr lang="en-US" sz="1400" dirty="0"/>
          </a:p>
          <a:p>
            <a:pPr indent="-342900">
              <a:buFont typeface="+mj-lt"/>
              <a:buAutoNum type="arabicPeriod"/>
            </a:pPr>
            <a:r>
              <a:rPr lang="en-US" sz="1400" dirty="0"/>
              <a:t>Download maven and extract it</a:t>
            </a:r>
          </a:p>
          <a:p>
            <a:pPr indent="-342900">
              <a:buFont typeface="+mj-lt"/>
              <a:buAutoNum type="arabicPeriod"/>
            </a:pPr>
            <a:r>
              <a:rPr lang="en-US" sz="1400" dirty="0"/>
              <a:t>Add JAVA_HOME and MAVEN_HOME in environment variable</a:t>
            </a:r>
          </a:p>
          <a:p>
            <a:pPr indent="-342900">
              <a:buFont typeface="+mj-lt"/>
              <a:buAutoNum type="arabicPeriod"/>
            </a:pPr>
            <a:r>
              <a:rPr lang="en-US" sz="1400" dirty="0"/>
              <a:t>Add maven path in environment variable</a:t>
            </a:r>
          </a:p>
          <a:p>
            <a:pPr indent="-342900">
              <a:buFont typeface="+mj-lt"/>
              <a:buAutoNum type="arabicPeriod"/>
            </a:pPr>
            <a:r>
              <a:rPr lang="en-US" sz="1400" dirty="0"/>
              <a:t>Verify Maven</a:t>
            </a:r>
          </a:p>
        </p:txBody>
      </p:sp>
    </p:spTree>
    <p:extLst>
      <p:ext uri="{BB962C8B-B14F-4D97-AF65-F5344CB8AC3E}">
        <p14:creationId xmlns:p14="http://schemas.microsoft.com/office/powerpoint/2010/main" val="23753252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13.4-Introduction </a:t>
            </a:r>
            <a:r>
              <a:rPr lang="en-US" sz="2800" b="1" u="sng" dirty="0"/>
              <a:t>to Maven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5" name="Rectangle 4"/>
          <p:cNvSpPr/>
          <p:nvPr/>
        </p:nvSpPr>
        <p:spPr>
          <a:xfrm>
            <a:off x="193288" y="762000"/>
            <a:ext cx="8610600" cy="6340197"/>
          </a:xfrm>
          <a:prstGeom prst="rect">
            <a:avLst/>
          </a:prstGeom>
        </p:spPr>
        <p:txBody>
          <a:bodyPr wrap="square">
            <a:spAutoFit/>
          </a:bodyPr>
          <a:lstStyle/>
          <a:p>
            <a:r>
              <a:rPr lang="en-US" sz="1400" b="1" u="sng" dirty="0"/>
              <a:t>How to install Maven on </a:t>
            </a:r>
            <a:r>
              <a:rPr lang="en-US" sz="1400" b="1" u="sng" dirty="0" smtClean="0"/>
              <a:t>Eclipse:-</a:t>
            </a:r>
            <a:endParaRPr lang="en-US" sz="1400" b="1" u="sng" dirty="0"/>
          </a:p>
          <a:p>
            <a:r>
              <a:rPr lang="en-US" sz="1400" dirty="0"/>
              <a:t>Maven Eclipse plugin installation step by step:</a:t>
            </a:r>
          </a:p>
          <a:p>
            <a:endParaRPr lang="en-US" sz="1400" dirty="0"/>
          </a:p>
          <a:p>
            <a:pPr marL="342900" indent="-342900">
              <a:buFont typeface="+mj-lt"/>
              <a:buAutoNum type="arabicPeriod"/>
            </a:pPr>
            <a:r>
              <a:rPr lang="en-US" sz="1400" dirty="0"/>
              <a:t>Open Eclipse IDE</a:t>
            </a:r>
          </a:p>
          <a:p>
            <a:pPr marL="342900" indent="-342900">
              <a:buFont typeface="+mj-lt"/>
              <a:buAutoNum type="arabicPeriod"/>
            </a:pPr>
            <a:r>
              <a:rPr lang="en-US" sz="1400" dirty="0"/>
              <a:t>Click Help -&gt; Install New Software...</a:t>
            </a:r>
          </a:p>
          <a:p>
            <a:pPr marL="342900" indent="-342900">
              <a:buFont typeface="+mj-lt"/>
              <a:buAutoNum type="arabicPeriod"/>
            </a:pPr>
            <a:r>
              <a:rPr lang="en-US" sz="1400" dirty="0"/>
              <a:t>Click Add button at top right corner</a:t>
            </a:r>
          </a:p>
          <a:p>
            <a:pPr marL="342900" indent="-342900">
              <a:buFont typeface="+mj-lt"/>
              <a:buAutoNum type="arabicPeriod"/>
            </a:pPr>
            <a:r>
              <a:rPr lang="en-US" sz="1400" dirty="0"/>
              <a:t>At pop up: fill up Name as "M2Eclipse" and Location as "http://download.eclipse.org/technology/m2e/releases" or http://download.eclipse.org/technology/m2e/milestones/1.0</a:t>
            </a:r>
          </a:p>
          <a:p>
            <a:pPr marL="342900" indent="-342900">
              <a:buFont typeface="+mj-lt"/>
              <a:buAutoNum type="arabicPeriod"/>
            </a:pPr>
            <a:r>
              <a:rPr lang="en-US" sz="1400" dirty="0"/>
              <a:t>Now click OK</a:t>
            </a:r>
          </a:p>
          <a:p>
            <a:r>
              <a:rPr lang="en-US" sz="1400" dirty="0"/>
              <a:t>After that installation would be started.</a:t>
            </a:r>
          </a:p>
          <a:p>
            <a:endParaRPr lang="en-US" sz="1400" dirty="0"/>
          </a:p>
          <a:p>
            <a:r>
              <a:rPr lang="en-US" sz="1400" dirty="0"/>
              <a:t>Another way to install Maven plug-in for Eclipse:</a:t>
            </a:r>
          </a:p>
          <a:p>
            <a:endParaRPr lang="en-US" sz="1400" dirty="0"/>
          </a:p>
          <a:p>
            <a:pPr marL="342900" indent="-342900">
              <a:buFont typeface="+mj-lt"/>
              <a:buAutoNum type="arabicPeriod"/>
            </a:pPr>
            <a:r>
              <a:rPr lang="en-US" sz="1400" dirty="0"/>
              <a:t>Open Eclipse</a:t>
            </a:r>
          </a:p>
          <a:p>
            <a:pPr marL="342900" indent="-342900">
              <a:buFont typeface="+mj-lt"/>
              <a:buAutoNum type="arabicPeriod"/>
            </a:pPr>
            <a:r>
              <a:rPr lang="en-US" sz="1400" dirty="0"/>
              <a:t>Go to Help -&gt; Eclipse Marketplace</a:t>
            </a:r>
          </a:p>
          <a:p>
            <a:pPr marL="342900" indent="-342900">
              <a:buFont typeface="+mj-lt"/>
              <a:buAutoNum type="arabicPeriod"/>
            </a:pPr>
            <a:r>
              <a:rPr lang="en-US" sz="1400" dirty="0"/>
              <a:t>Search by Maven</a:t>
            </a:r>
          </a:p>
          <a:p>
            <a:pPr marL="342900" indent="-342900">
              <a:buFont typeface="+mj-lt"/>
              <a:buAutoNum type="arabicPeriod"/>
            </a:pPr>
            <a:r>
              <a:rPr lang="en-US" sz="1400" dirty="0"/>
              <a:t>Click "Install" button at "Maven Integration for Eclipse" section</a:t>
            </a:r>
          </a:p>
          <a:p>
            <a:pPr marL="342900" indent="-342900">
              <a:buFont typeface="+mj-lt"/>
              <a:buAutoNum type="arabicPeriod"/>
            </a:pPr>
            <a:r>
              <a:rPr lang="en-US" sz="1400" dirty="0"/>
              <a:t>Follow the instruction step by </a:t>
            </a:r>
            <a:r>
              <a:rPr lang="en-US" sz="1400" dirty="0" smtClean="0"/>
              <a:t>step</a:t>
            </a:r>
          </a:p>
          <a:p>
            <a:endParaRPr lang="en-US" sz="1400" dirty="0"/>
          </a:p>
          <a:p>
            <a:r>
              <a:rPr lang="en-US" sz="1400" dirty="0"/>
              <a:t>After successful installation do the followings in Eclipse:</a:t>
            </a:r>
          </a:p>
          <a:p>
            <a:endParaRPr lang="en-US" sz="1400" dirty="0"/>
          </a:p>
          <a:p>
            <a:r>
              <a:rPr lang="en-US" sz="1400" dirty="0"/>
              <a:t>Go to Window --&gt; Preferences</a:t>
            </a:r>
          </a:p>
          <a:p>
            <a:r>
              <a:rPr lang="en-US" sz="1400" dirty="0"/>
              <a:t>Observe, Maven is enlisted at left panel</a:t>
            </a:r>
          </a:p>
          <a:p>
            <a:r>
              <a:rPr lang="en-US" sz="1400" dirty="0"/>
              <a:t>Finally,</a:t>
            </a:r>
          </a:p>
          <a:p>
            <a:endParaRPr lang="en-US" sz="1400" dirty="0"/>
          </a:p>
          <a:p>
            <a:r>
              <a:rPr lang="en-US" sz="1400" dirty="0"/>
              <a:t>Click on an existing project</a:t>
            </a:r>
          </a:p>
          <a:p>
            <a:r>
              <a:rPr lang="en-US" sz="1400" dirty="0"/>
              <a:t>Select Configure -&gt; Convert to Maven Project</a:t>
            </a:r>
            <a:endParaRPr lang="en-US" sz="1400" dirty="0" smtClean="0"/>
          </a:p>
          <a:p>
            <a:endParaRPr lang="en-US" sz="1400" dirty="0"/>
          </a:p>
        </p:txBody>
      </p:sp>
    </p:spTree>
    <p:extLst>
      <p:ext uri="{BB962C8B-B14F-4D97-AF65-F5344CB8AC3E}">
        <p14:creationId xmlns:p14="http://schemas.microsoft.com/office/powerpoint/2010/main" val="30061090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r>
              <a:rPr lang="en-IN" sz="3200" dirty="0" smtClean="0"/>
              <a:t>14-Introduction to </a:t>
            </a:r>
            <a:r>
              <a:rPr lang="en-US" sz="3200" dirty="0" smtClean="0"/>
              <a:t>CI - Jenkins</a:t>
            </a:r>
          </a:p>
          <a:p>
            <a:endParaRPr lang="en-US" sz="3200" dirty="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907704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14.1-Introduction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5755422"/>
          </a:xfrm>
          <a:prstGeom prst="rect">
            <a:avLst/>
          </a:prstGeom>
        </p:spPr>
        <p:txBody>
          <a:bodyPr wrap="square">
            <a:spAutoFit/>
          </a:bodyPr>
          <a:lstStyle/>
          <a:p>
            <a:r>
              <a:rPr lang="en-US" b="1" u="sng" dirty="0" smtClean="0"/>
              <a:t>What Continues Integration?</a:t>
            </a:r>
          </a:p>
          <a:p>
            <a:r>
              <a:rPr lang="en-US" sz="1400" dirty="0" smtClean="0"/>
              <a:t>Continuous </a:t>
            </a:r>
            <a:r>
              <a:rPr lang="en-US" sz="1400" dirty="0"/>
              <a:t>Integration (CI) is the process of automating the build and testing of code every time a team member commits changes to version control. </a:t>
            </a:r>
            <a:endParaRPr lang="en-US" sz="1400" dirty="0" smtClean="0"/>
          </a:p>
          <a:p>
            <a:endParaRPr lang="en-US" sz="1400" dirty="0" smtClean="0"/>
          </a:p>
          <a:p>
            <a:r>
              <a:rPr lang="en-US" sz="1400" dirty="0" smtClean="0"/>
              <a:t>CI </a:t>
            </a:r>
            <a:r>
              <a:rPr lang="en-US" sz="1400" dirty="0"/>
              <a:t>encourages developers to share their code and unit tests by merging their changes into a shared version control repository after every small task completion. Committing code triggers an automated build system to grab the latest code from the shared repository and to build, test, and validate the full master branch (also known as the trunk or main</a:t>
            </a:r>
            <a:r>
              <a:rPr lang="en-US" sz="1400" dirty="0" smtClean="0"/>
              <a:t>).</a:t>
            </a:r>
          </a:p>
          <a:p>
            <a:endParaRPr lang="en-US" sz="1400" b="1" u="sng" dirty="0"/>
          </a:p>
          <a:p>
            <a:r>
              <a:rPr lang="en-US" sz="1400" dirty="0"/>
              <a:t>CI requires the development team’s code be merged to a shared version control branch continuously to avoid these problems</a:t>
            </a:r>
            <a:r>
              <a:rPr lang="en-US" sz="1400" dirty="0" smtClean="0"/>
              <a:t>.</a:t>
            </a:r>
          </a:p>
          <a:p>
            <a:endParaRPr lang="en-US" sz="1400" b="1" u="sng" dirty="0"/>
          </a:p>
          <a:p>
            <a:r>
              <a:rPr lang="en-US" sz="1400" b="1" u="sng" dirty="0"/>
              <a:t>CI has the following built in automation to check the validity of the code that was checked in:</a:t>
            </a:r>
          </a:p>
          <a:p>
            <a:pPr marL="342900" indent="-342900">
              <a:buFont typeface="+mj-lt"/>
              <a:buAutoNum type="arabicPeriod"/>
            </a:pPr>
            <a:r>
              <a:rPr lang="en-US" sz="1400" b="1" dirty="0"/>
              <a:t>Static code analysis:</a:t>
            </a:r>
            <a:r>
              <a:rPr lang="en-US" sz="1400" dirty="0"/>
              <a:t> Reporting the results of static code </a:t>
            </a:r>
            <a:r>
              <a:rPr lang="en-US" sz="1400" dirty="0" smtClean="0"/>
              <a:t>execution</a:t>
            </a:r>
          </a:p>
          <a:p>
            <a:pPr marL="342900" indent="-342900">
              <a:buFont typeface="+mj-lt"/>
              <a:buAutoNum type="arabicPeriod"/>
            </a:pPr>
            <a:endParaRPr lang="en-US" sz="1400" dirty="0"/>
          </a:p>
          <a:p>
            <a:pPr marL="342900" indent="-342900">
              <a:buFont typeface="+mj-lt"/>
              <a:buAutoNum type="arabicPeriod"/>
            </a:pPr>
            <a:r>
              <a:rPr lang="en-US" sz="1400" b="1" dirty="0"/>
              <a:t>Compile:</a:t>
            </a:r>
            <a:r>
              <a:rPr lang="en-US" sz="1400" dirty="0"/>
              <a:t> Generating the executable files by linking the code and compiling </a:t>
            </a:r>
            <a:r>
              <a:rPr lang="en-US" sz="1400" dirty="0" smtClean="0"/>
              <a:t>after</a:t>
            </a:r>
          </a:p>
          <a:p>
            <a:pPr marL="342900" indent="-342900">
              <a:buFont typeface="+mj-lt"/>
              <a:buAutoNum type="arabicPeriod"/>
            </a:pPr>
            <a:endParaRPr lang="en-US" sz="1400" dirty="0"/>
          </a:p>
          <a:p>
            <a:pPr marL="342900" indent="-342900">
              <a:buFont typeface="+mj-lt"/>
              <a:buAutoNum type="arabicPeriod"/>
            </a:pPr>
            <a:r>
              <a:rPr lang="en-US" sz="1400" b="1" dirty="0"/>
              <a:t>Unit test:</a:t>
            </a:r>
            <a:r>
              <a:rPr lang="en-US" sz="1400" dirty="0"/>
              <a:t> Writing unit tests, executing them, checking code coverage and reporting the </a:t>
            </a:r>
            <a:r>
              <a:rPr lang="en-US" sz="1400" dirty="0" smtClean="0"/>
              <a:t>results</a:t>
            </a:r>
          </a:p>
          <a:p>
            <a:pPr marL="342900" indent="-342900">
              <a:buFont typeface="+mj-lt"/>
              <a:buAutoNum type="arabicPeriod"/>
            </a:pPr>
            <a:endParaRPr lang="en-US" sz="1400" dirty="0"/>
          </a:p>
          <a:p>
            <a:pPr marL="342900" indent="-342900">
              <a:buFont typeface="+mj-lt"/>
              <a:buAutoNum type="arabicPeriod"/>
            </a:pPr>
            <a:r>
              <a:rPr lang="en-US" sz="1400" b="1" dirty="0"/>
              <a:t>Deploy:</a:t>
            </a:r>
            <a:r>
              <a:rPr lang="en-US" sz="1400" dirty="0"/>
              <a:t> Build the code and install it into a test/production environment</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b="1" dirty="0"/>
              <a:t>Integration test:</a:t>
            </a:r>
            <a:r>
              <a:rPr lang="en-US" sz="1400" dirty="0"/>
              <a:t> Providing results by executing the integration tests</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b="1" dirty="0"/>
              <a:t>Report (dashboard):</a:t>
            </a:r>
            <a:r>
              <a:rPr lang="en-US" sz="1400" dirty="0"/>
              <a:t> Indicating the status of key parameters by posting Red, Green, and Yellow to a publicly visible location.</a:t>
            </a:r>
          </a:p>
          <a:p>
            <a:endParaRPr lang="en-US" sz="1400" b="1" u="sng" dirty="0"/>
          </a:p>
        </p:txBody>
      </p:sp>
    </p:spTree>
    <p:extLst>
      <p:ext uri="{BB962C8B-B14F-4D97-AF65-F5344CB8AC3E}">
        <p14:creationId xmlns:p14="http://schemas.microsoft.com/office/powerpoint/2010/main" val="5424589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14.2-Introduction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307777"/>
          </a:xfrm>
          <a:prstGeom prst="rect">
            <a:avLst/>
          </a:prstGeom>
        </p:spPr>
        <p:txBody>
          <a:bodyPr wrap="square">
            <a:spAutoFit/>
          </a:bodyPr>
          <a:lstStyle/>
          <a:p>
            <a:endParaRPr lang="en-US" sz="1400" b="1" u="sng" dirty="0"/>
          </a:p>
        </p:txBody>
      </p:sp>
      <p:pic>
        <p:nvPicPr>
          <p:cNvPr id="6146" name="Picture 2" descr="संबंधित चित्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54" y="762000"/>
            <a:ext cx="8348546" cy="563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5772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14.3-Introduction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pic>
        <p:nvPicPr>
          <p:cNvPr id="10242" name="Picture 2" descr="Continuous Integration in Agile Method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8305800" cy="564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1241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6417141"/>
          </a:xfrm>
          <a:prstGeom prst="rect">
            <a:avLst/>
          </a:prstGeom>
        </p:spPr>
        <p:txBody>
          <a:bodyPr wrap="square">
            <a:spAutoFit/>
          </a:bodyPr>
          <a:lstStyle/>
          <a:p>
            <a:r>
              <a:rPr lang="en-US" sz="1500" b="1" u="sng" dirty="0"/>
              <a:t>CI provides the following benefits to its </a:t>
            </a:r>
            <a:r>
              <a:rPr lang="en-US" sz="1500" b="1" u="sng" dirty="0" smtClean="0"/>
              <a:t>users</a:t>
            </a:r>
          </a:p>
          <a:p>
            <a:endParaRPr lang="en-US" sz="1500" b="1" u="sng" dirty="0" smtClean="0"/>
          </a:p>
          <a:p>
            <a:pPr marL="342900" indent="-342900">
              <a:buFont typeface="+mj-lt"/>
              <a:buAutoNum type="arabicPeriod"/>
            </a:pPr>
            <a:r>
              <a:rPr lang="en-US" sz="1400" b="1" dirty="0"/>
              <a:t>Reduced integration risk.</a:t>
            </a:r>
            <a:r>
              <a:rPr lang="en-US" sz="1400" dirty="0"/>
              <a:t> More often than not, working on projects means multiple people are working on the separate tasks or parts of the code. The more people, the riskier the integration. Depending on how bad the problem really is, debugging and solving the issue can be really painful and can potentially mean a lot of changes to the code. Integrating on a daily basis or even more frequently can help reduce these kinds of problems to a minimum</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b="1" dirty="0"/>
              <a:t>Higher code quality.</a:t>
            </a:r>
            <a:r>
              <a:rPr lang="en-US" sz="1400" dirty="0"/>
              <a:t> Not having to worry about the problems, and focusing more on the functionality of the code results in a higher quality product</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b="1" dirty="0"/>
              <a:t>The code in version control works.</a:t>
            </a:r>
            <a:r>
              <a:rPr lang="en-US" sz="1400" dirty="0"/>
              <a:t> If you have committed something that breaks the build, you and your team get the notice immediately and the problem is fixed before anyone else pulls the “broken” code</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b="1" dirty="0"/>
              <a:t>Reduced friction between team members.</a:t>
            </a:r>
            <a:r>
              <a:rPr lang="en-US" sz="1400" dirty="0"/>
              <a:t> Having the impartial system in place reduces the frequency of quarrels between team members</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b="1" dirty="0"/>
              <a:t>The quality of life improvement for testers.</a:t>
            </a:r>
            <a:r>
              <a:rPr lang="en-US" sz="1400" dirty="0"/>
              <a:t> Having different versions and builds of the code can help isolate and trace bugs efficiently, and it makes life easier for the QA team</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b="1" dirty="0"/>
              <a:t>Less time deploying.</a:t>
            </a:r>
            <a:r>
              <a:rPr lang="en-US" sz="1400" dirty="0"/>
              <a:t> Deploying projects can be very tedious and time-consuming, and automating that process makes perfect sense</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b="1" dirty="0"/>
              <a:t>Increased confidence and morale.</a:t>
            </a:r>
            <a:r>
              <a:rPr lang="en-US" sz="1400" dirty="0"/>
              <a:t> People that don’t work for fear of breaking something, are more likely to produce better results and can focus their energy and concentration on producing instead of worrying about potential consequences of their actions.</a:t>
            </a:r>
          </a:p>
          <a:p>
            <a:endParaRPr lang="en-US" sz="1500" b="1" u="sng" dirty="0" smtClean="0"/>
          </a:p>
          <a:p>
            <a:endParaRPr lang="en-US" sz="1500" dirty="0"/>
          </a:p>
          <a:p>
            <a:endParaRPr lang="en-US" sz="1500" b="1" u="sng" dirty="0"/>
          </a:p>
        </p:txBody>
      </p:sp>
    </p:spTree>
    <p:extLst>
      <p:ext uri="{BB962C8B-B14F-4D97-AF65-F5344CB8AC3E}">
        <p14:creationId xmlns:p14="http://schemas.microsoft.com/office/powerpoint/2010/main" val="20504711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14.5-Introduction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4693593"/>
          </a:xfrm>
          <a:prstGeom prst="rect">
            <a:avLst/>
          </a:prstGeom>
        </p:spPr>
        <p:txBody>
          <a:bodyPr wrap="square">
            <a:spAutoFit/>
          </a:bodyPr>
          <a:lstStyle/>
          <a:p>
            <a:r>
              <a:rPr lang="en-US" sz="1500" b="1" u="sng" dirty="0"/>
              <a:t>There are six practices that help individuals and teams running CI on a project:-</a:t>
            </a:r>
          </a:p>
          <a:p>
            <a:endParaRPr lang="en-US" sz="1500" dirty="0"/>
          </a:p>
          <a:p>
            <a:pPr marL="342900" indent="-342900">
              <a:buFont typeface="+mj-lt"/>
              <a:buAutoNum type="arabicPeriod"/>
            </a:pPr>
            <a:r>
              <a:rPr lang="en-US" sz="1500" dirty="0"/>
              <a:t>Commit code frequently</a:t>
            </a:r>
          </a:p>
          <a:p>
            <a:pPr marL="342900" indent="-342900">
              <a:buFont typeface="+mj-lt"/>
              <a:buAutoNum type="arabicPeriod"/>
            </a:pPr>
            <a:r>
              <a:rPr lang="en-US" sz="1500" dirty="0"/>
              <a:t>Don’t commit broken code</a:t>
            </a:r>
          </a:p>
          <a:p>
            <a:pPr marL="342900" indent="-342900">
              <a:buFont typeface="+mj-lt"/>
              <a:buAutoNum type="arabicPeriod"/>
            </a:pPr>
            <a:r>
              <a:rPr lang="en-US" sz="1500" dirty="0"/>
              <a:t>Write unit tests</a:t>
            </a:r>
          </a:p>
          <a:p>
            <a:pPr marL="342900" indent="-342900">
              <a:buFont typeface="+mj-lt"/>
              <a:buAutoNum type="arabicPeriod"/>
            </a:pPr>
            <a:r>
              <a:rPr lang="en-US" sz="1500" dirty="0"/>
              <a:t>Fix broken builds immediately</a:t>
            </a:r>
          </a:p>
          <a:p>
            <a:pPr marL="342900" indent="-342900">
              <a:buFont typeface="+mj-lt"/>
              <a:buAutoNum type="arabicPeriod"/>
            </a:pPr>
            <a:r>
              <a:rPr lang="en-US" sz="1500" dirty="0"/>
              <a:t>All tests must pass</a:t>
            </a:r>
          </a:p>
          <a:p>
            <a:pPr marL="342900" indent="-342900">
              <a:buFont typeface="+mj-lt"/>
              <a:buAutoNum type="arabicPeriod"/>
            </a:pPr>
            <a:r>
              <a:rPr lang="en-US" sz="1500" dirty="0"/>
              <a:t>Avoid getting broken </a:t>
            </a:r>
            <a:r>
              <a:rPr lang="en-US" sz="1500" dirty="0" smtClean="0"/>
              <a:t>code</a:t>
            </a:r>
            <a:endParaRPr lang="en-US" sz="1500" dirty="0"/>
          </a:p>
          <a:p>
            <a:endParaRPr lang="en-US" sz="1500" dirty="0" smtClean="0"/>
          </a:p>
          <a:p>
            <a:r>
              <a:rPr lang="en-US" sz="1500" b="1" u="sng" dirty="0" smtClean="0"/>
              <a:t>CI also has the following risks and challenges:</a:t>
            </a:r>
          </a:p>
          <a:p>
            <a:pPr marL="342900" indent="-342900">
              <a:buFont typeface="+mj-lt"/>
              <a:buAutoNum type="arabicPeriod"/>
            </a:pPr>
            <a:r>
              <a:rPr lang="en-US" sz="1500" dirty="0" smtClean="0"/>
              <a:t>CI tools maintenance and their administration have associated costs to it.</a:t>
            </a:r>
          </a:p>
          <a:p>
            <a:pPr marL="342900" indent="-342900">
              <a:buFont typeface="+mj-lt"/>
              <a:buAutoNum type="arabicPeriod"/>
            </a:pPr>
            <a:r>
              <a:rPr lang="en-US" sz="1500" dirty="0" smtClean="0"/>
              <a:t>CI guidelines need to be well established before starting it.</a:t>
            </a:r>
          </a:p>
          <a:p>
            <a:pPr marL="342900" indent="-342900">
              <a:buFont typeface="+mj-lt"/>
              <a:buAutoNum type="arabicPeriod"/>
            </a:pPr>
            <a:r>
              <a:rPr lang="en-US" sz="1500" dirty="0" smtClean="0"/>
              <a:t>Test automation is a rare skill in the market and existing testers may have to be trained on that.</a:t>
            </a:r>
          </a:p>
          <a:p>
            <a:pPr marL="342900" indent="-342900">
              <a:buFont typeface="+mj-lt"/>
              <a:buAutoNum type="arabicPeriod"/>
            </a:pPr>
            <a:r>
              <a:rPr lang="en-US" sz="1500" dirty="0" smtClean="0"/>
              <a:t>Full fledge test coverage is required to see the benefits to automation.</a:t>
            </a:r>
          </a:p>
          <a:p>
            <a:pPr marL="342900" indent="-342900">
              <a:buFont typeface="+mj-lt"/>
              <a:buAutoNum type="arabicPeriod"/>
            </a:pPr>
            <a:r>
              <a:rPr lang="en-US" sz="1500" dirty="0" smtClean="0"/>
              <a:t>Teams sometimes depend too much on the unit testing and ignore automation and acceptance testing.</a:t>
            </a:r>
          </a:p>
          <a:p>
            <a:endParaRPr lang="en-US" sz="1500" dirty="0" smtClean="0"/>
          </a:p>
          <a:p>
            <a:r>
              <a:rPr lang="en-US" sz="1500" dirty="0" smtClean="0"/>
              <a:t>So in summary, CI is advantageous to a project team, if the required tools are put in place for automating the build process.</a:t>
            </a:r>
          </a:p>
          <a:p>
            <a:endParaRPr lang="en-US" sz="1400" b="1" u="sng" dirty="0"/>
          </a:p>
        </p:txBody>
      </p:sp>
    </p:spTree>
    <p:extLst>
      <p:ext uri="{BB962C8B-B14F-4D97-AF65-F5344CB8AC3E}">
        <p14:creationId xmlns:p14="http://schemas.microsoft.com/office/powerpoint/2010/main" val="2028385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14.6-Introduction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5970865"/>
          </a:xfrm>
          <a:prstGeom prst="rect">
            <a:avLst/>
          </a:prstGeom>
        </p:spPr>
        <p:txBody>
          <a:bodyPr wrap="square">
            <a:spAutoFit/>
          </a:bodyPr>
          <a:lstStyle/>
          <a:p>
            <a:r>
              <a:rPr lang="en-US" b="1" u="sng" dirty="0"/>
              <a:t>CI Servers</a:t>
            </a:r>
          </a:p>
          <a:p>
            <a:endParaRPr lang="en-US" sz="1400" dirty="0" smtClean="0"/>
          </a:p>
          <a:p>
            <a:r>
              <a:rPr lang="en-US" sz="1400" dirty="0" smtClean="0"/>
              <a:t>CI </a:t>
            </a:r>
            <a:r>
              <a:rPr lang="en-US" sz="1400" dirty="0"/>
              <a:t>server (or build server) is the software tool that centralizes all your CI operations and provides a reliable and stable environment for you to build your projects on. CI servers are highly configurable and adjustable to be able to build a variety of projects for different platforms. Running builds and tests are the basic features of every build server.</a:t>
            </a:r>
          </a:p>
          <a:p>
            <a:endParaRPr lang="en-US" sz="1400" dirty="0" smtClean="0"/>
          </a:p>
          <a:p>
            <a:r>
              <a:rPr lang="en-US" sz="1400" dirty="0" smtClean="0"/>
              <a:t>The </a:t>
            </a:r>
            <a:r>
              <a:rPr lang="en-US" sz="1400" dirty="0"/>
              <a:t>most important things to consider when using CI server is to have a clean machine prepared for its installation. Having a neutral environment, untainted by unnecessary tools, environment variables, and other configurations, is crucial for the successful usage of the CI server and CI overall. If it’s not possible to install the CI server </a:t>
            </a:r>
            <a:r>
              <a:rPr lang="en-US" sz="1400" b="1" dirty="0"/>
              <a:t>physical machine</a:t>
            </a:r>
            <a:r>
              <a:rPr lang="en-US" sz="1400" dirty="0"/>
              <a:t>, you can set up a </a:t>
            </a:r>
            <a:r>
              <a:rPr lang="en-US" sz="1400" b="1" dirty="0"/>
              <a:t>virtual environment</a:t>
            </a:r>
            <a:r>
              <a:rPr lang="en-US" sz="1400" dirty="0"/>
              <a:t> and use it as the last resort</a:t>
            </a:r>
            <a:r>
              <a:rPr lang="en-US" sz="1400" dirty="0" smtClean="0"/>
              <a:t>.</a:t>
            </a:r>
          </a:p>
          <a:p>
            <a:r>
              <a:rPr lang="en-US" sz="1400" dirty="0"/>
              <a:t>Using development machines without setting up virtual environments will probably leave you with false assumptions and results, and you will have the same problems when deploying as you would without using the CI server</a:t>
            </a:r>
            <a:r>
              <a:rPr lang="en-US" sz="1400" dirty="0" smtClean="0"/>
              <a:t>.</a:t>
            </a:r>
          </a:p>
          <a:p>
            <a:endParaRPr lang="en-US" sz="1400" dirty="0"/>
          </a:p>
          <a:p>
            <a:r>
              <a:rPr lang="en-US" sz="1400" dirty="0"/>
              <a:t>Typically CI server uses a version control system like Subversion or </a:t>
            </a:r>
            <a:r>
              <a:rPr lang="en-US" sz="1400" dirty="0" err="1"/>
              <a:t>Git</a:t>
            </a:r>
            <a:r>
              <a:rPr lang="en-US" sz="1400" dirty="0"/>
              <a:t> or any other to pull your project files. It monitors your project’s repository and on the successful commit it pulls the changes and performs the tasks you defined previously for that project. Upon completion of the tasks, CI server sends feedback to the relevant project members with the details of the build.</a:t>
            </a:r>
            <a:r>
              <a:rPr lang="en-US" sz="1400" b="1" dirty="0"/>
              <a:t> Checking out the latest version of your project, running the build scripts, running the tests, and sending notifications</a:t>
            </a:r>
            <a:r>
              <a:rPr lang="en-US" sz="1400" dirty="0"/>
              <a:t> are the most basic functionalities of the CI servers</a:t>
            </a:r>
            <a:r>
              <a:rPr lang="en-US" sz="1400" dirty="0" smtClean="0"/>
              <a:t>.</a:t>
            </a:r>
          </a:p>
          <a:p>
            <a:endParaRPr lang="en-US" sz="1400" dirty="0"/>
          </a:p>
          <a:p>
            <a:r>
              <a:rPr lang="en-US" sz="1400" dirty="0"/>
              <a:t>Besides these, features like code analysis, code coverage, code quality reports, agent pooling, pipelines, build comparisons, IDE integration, third party tools support and many others make the CI servers very flexible and comfortable to use.</a:t>
            </a:r>
          </a:p>
          <a:p>
            <a:endParaRPr lang="en-US" sz="1400" dirty="0"/>
          </a:p>
          <a:p>
            <a:endParaRPr lang="en-US" sz="1400" b="1" u="sng" dirty="0"/>
          </a:p>
        </p:txBody>
      </p:sp>
    </p:spTree>
    <p:extLst>
      <p:ext uri="{BB962C8B-B14F-4D97-AF65-F5344CB8AC3E}">
        <p14:creationId xmlns:p14="http://schemas.microsoft.com/office/powerpoint/2010/main" val="3204576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12.2-</a:t>
            </a:r>
            <a:r>
              <a:rPr lang="en-US" sz="3200" b="1" u="sng" dirty="0" smtClean="0"/>
              <a:t>Automation Framework</a:t>
            </a:r>
            <a:endParaRPr lang="en-US" sz="3000" b="1" u="sng" dirty="0"/>
          </a:p>
        </p:txBody>
      </p:sp>
      <p:sp>
        <p:nvSpPr>
          <p:cNvPr id="3" name="Rectangle 2"/>
          <p:cNvSpPr/>
          <p:nvPr/>
        </p:nvSpPr>
        <p:spPr>
          <a:xfrm>
            <a:off x="76200" y="564952"/>
            <a:ext cx="8991600" cy="2139047"/>
          </a:xfrm>
          <a:prstGeom prst="rect">
            <a:avLst/>
          </a:prstGeom>
        </p:spPr>
        <p:txBody>
          <a:bodyPr wrap="square">
            <a:spAutoFit/>
          </a:bodyPr>
          <a:lstStyle/>
          <a:p>
            <a:r>
              <a:rPr lang="en-US" sz="1500" b="1" dirty="0">
                <a:latin typeface="Arial" panose="020B0604020202020204" pitchFamily="34" charset="0"/>
                <a:cs typeface="Arial" panose="020B0604020202020204" pitchFamily="34" charset="0"/>
              </a:rPr>
              <a:t>Advantage of Test Automation framework</a:t>
            </a:r>
            <a:endParaRPr lang="en-US" sz="15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Reusability of code</a:t>
            </a:r>
          </a:p>
          <a:p>
            <a:pPr marL="742950" lvl="1"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Maximum coverage</a:t>
            </a:r>
          </a:p>
          <a:p>
            <a:pPr marL="742950" lvl="1"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Recovery scenario</a:t>
            </a:r>
          </a:p>
          <a:p>
            <a:pPr marL="742950" lvl="1"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Low cost maintenance</a:t>
            </a:r>
          </a:p>
          <a:p>
            <a:pPr marL="742950" lvl="1"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Minimal manual intervention</a:t>
            </a:r>
          </a:p>
          <a:p>
            <a:pPr marL="742950" lvl="1"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Easy Reporting</a:t>
            </a:r>
          </a:p>
          <a:p>
            <a:endParaRPr lang="en-US" sz="1400" b="0" i="0" dirty="0" smtClean="0">
              <a:solidFill>
                <a:srgbClr val="222222"/>
              </a:solidFill>
              <a:effectLst/>
              <a:latin typeface="Arial" panose="020B0604020202020204" pitchFamily="34" charset="0"/>
              <a:cs typeface="Arial" panose="020B0604020202020204" pitchFamily="34" charset="0"/>
            </a:endParaRPr>
          </a:p>
          <a:p>
            <a:r>
              <a:rPr lang="en-US" sz="1400" b="1" u="sng" dirty="0" smtClean="0">
                <a:solidFill>
                  <a:srgbClr val="222222"/>
                </a:solidFill>
                <a:latin typeface="Arial" panose="020B0604020202020204" pitchFamily="34" charset="0"/>
                <a:cs typeface="Arial" panose="020B0604020202020204" pitchFamily="34" charset="0"/>
              </a:rPr>
              <a:t>Generic Automation Framework Architecture</a:t>
            </a:r>
            <a:endParaRPr lang="en-US" sz="1400" b="1" i="0" u="sng" dirty="0">
              <a:solidFill>
                <a:srgbClr val="222222"/>
              </a:solidFill>
              <a:effectLst/>
              <a:latin typeface="Arial" panose="020B0604020202020204" pitchFamily="34" charset="0"/>
              <a:cs typeface="Arial" panose="020B0604020202020204" pitchFamily="34" charset="0"/>
            </a:endParaRPr>
          </a:p>
        </p:txBody>
      </p:sp>
      <p:pic>
        <p:nvPicPr>
          <p:cNvPr id="1026" name="Picture 2" descr="संबंधित चित्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819400"/>
            <a:ext cx="86868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7156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14.7-Introduction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57615" y="2362200"/>
            <a:ext cx="7814033" cy="800219"/>
          </a:xfrm>
          <a:prstGeom prst="rect">
            <a:avLst/>
          </a:prstGeom>
        </p:spPr>
        <p:txBody>
          <a:bodyPr wrap="square">
            <a:spAutoFit/>
          </a:bodyPr>
          <a:lstStyle/>
          <a:p>
            <a:r>
              <a:rPr lang="en-US" b="1" u="sng" dirty="0"/>
              <a:t>CI Servers</a:t>
            </a:r>
          </a:p>
          <a:p>
            <a:endParaRPr lang="en-US" sz="1400" dirty="0" smtClean="0"/>
          </a:p>
          <a:p>
            <a:endParaRPr lang="en-US" sz="1400" b="1" u="sng" dirty="0"/>
          </a:p>
        </p:txBody>
      </p:sp>
      <p:pic>
        <p:nvPicPr>
          <p:cNvPr id="11266" name="Picture 2" descr="continuous development and deliv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90" y="945952"/>
            <a:ext cx="8626010" cy="553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1663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14.8-Introduction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5232202"/>
          </a:xfrm>
          <a:prstGeom prst="rect">
            <a:avLst/>
          </a:prstGeom>
        </p:spPr>
        <p:txBody>
          <a:bodyPr wrap="square">
            <a:spAutoFit/>
          </a:bodyPr>
          <a:lstStyle/>
          <a:p>
            <a:r>
              <a:rPr lang="en-US" b="1" u="sng" dirty="0"/>
              <a:t>Top </a:t>
            </a:r>
            <a:r>
              <a:rPr lang="en-US" b="1" u="sng" dirty="0" smtClean="0"/>
              <a:t>Continuous </a:t>
            </a:r>
            <a:r>
              <a:rPr lang="en-US" b="1" u="sng" dirty="0"/>
              <a:t>Integration Tools</a:t>
            </a:r>
          </a:p>
          <a:p>
            <a:r>
              <a:rPr lang="en-US" dirty="0"/>
              <a:t/>
            </a:r>
            <a:br>
              <a:rPr lang="en-US" dirty="0"/>
            </a:br>
            <a:r>
              <a:rPr lang="en-US" sz="1400" b="1" dirty="0" smtClean="0"/>
              <a:t>1-Jenkins</a:t>
            </a:r>
          </a:p>
          <a:p>
            <a:r>
              <a:rPr lang="en-US" sz="1400" b="1" dirty="0"/>
              <a:t>Official website:</a:t>
            </a:r>
            <a:r>
              <a:rPr lang="en-US" sz="1400" dirty="0"/>
              <a:t> </a:t>
            </a:r>
            <a:r>
              <a:rPr lang="en-US" sz="1400" dirty="0">
                <a:hlinkClick r:id="rId2"/>
              </a:rPr>
              <a:t>Jenkins</a:t>
            </a:r>
            <a:r>
              <a:rPr lang="en-US" sz="1400" dirty="0"/>
              <a:t/>
            </a:r>
            <a:br>
              <a:rPr lang="en-US" sz="1400" dirty="0"/>
            </a:br>
            <a:r>
              <a:rPr lang="en-US" sz="1400" b="1" dirty="0"/>
              <a:t>Availability:</a:t>
            </a:r>
            <a:r>
              <a:rPr lang="en-US" sz="1400" dirty="0"/>
              <a:t> Free</a:t>
            </a:r>
            <a:br>
              <a:rPr lang="en-US" sz="1400" dirty="0"/>
            </a:br>
            <a:r>
              <a:rPr lang="en-US" sz="1400" b="1" dirty="0"/>
              <a:t>Platform:</a:t>
            </a:r>
            <a:r>
              <a:rPr lang="en-US" sz="1400" dirty="0"/>
              <a:t> </a:t>
            </a:r>
            <a:r>
              <a:rPr lang="en-US" sz="1400" dirty="0" smtClean="0"/>
              <a:t>Cross-platform</a:t>
            </a:r>
          </a:p>
          <a:p>
            <a:endParaRPr lang="en-US" sz="1400" dirty="0"/>
          </a:p>
          <a:p>
            <a:r>
              <a:rPr lang="en-US" sz="1400" b="1" dirty="0" smtClean="0"/>
              <a:t>2-TeamCity</a:t>
            </a:r>
            <a:endParaRPr lang="en-US" sz="1400" dirty="0"/>
          </a:p>
          <a:p>
            <a:r>
              <a:rPr lang="en-US" sz="1400" b="1" dirty="0"/>
              <a:t>Official website:</a:t>
            </a:r>
            <a:r>
              <a:rPr lang="en-US" sz="1400" dirty="0"/>
              <a:t> </a:t>
            </a:r>
            <a:r>
              <a:rPr lang="en-US" sz="1400" dirty="0">
                <a:hlinkClick r:id="rId3"/>
              </a:rPr>
              <a:t>TeamCity</a:t>
            </a:r>
            <a:r>
              <a:rPr lang="en-US" sz="1400" dirty="0"/>
              <a:t/>
            </a:r>
            <a:br>
              <a:rPr lang="en-US" sz="1400" dirty="0"/>
            </a:br>
            <a:r>
              <a:rPr lang="en-US" sz="1400" b="1" dirty="0"/>
              <a:t>Availability:</a:t>
            </a:r>
            <a:r>
              <a:rPr lang="en-US" sz="1400" dirty="0"/>
              <a:t> Free for 3 agents and 20 build configurations and paid for additional agents</a:t>
            </a:r>
            <a:br>
              <a:rPr lang="en-US" sz="1400" dirty="0"/>
            </a:br>
            <a:r>
              <a:rPr lang="en-US" sz="1400" b="1" dirty="0"/>
              <a:t>Platform:</a:t>
            </a:r>
            <a:r>
              <a:rPr lang="en-US" sz="1400" dirty="0"/>
              <a:t> Servlet container (On-premises</a:t>
            </a:r>
            <a:r>
              <a:rPr lang="en-US" sz="1400" dirty="0" smtClean="0"/>
              <a:t>)</a:t>
            </a:r>
          </a:p>
          <a:p>
            <a:endParaRPr lang="en-US" sz="1400" dirty="0"/>
          </a:p>
          <a:p>
            <a:r>
              <a:rPr lang="en-US" sz="1400" b="1" dirty="0" smtClean="0"/>
              <a:t>3-Bamboo</a:t>
            </a:r>
            <a:endParaRPr lang="en-US" sz="1400" dirty="0"/>
          </a:p>
          <a:p>
            <a:r>
              <a:rPr lang="en-US" sz="1400" b="1" dirty="0"/>
              <a:t>Official website:</a:t>
            </a:r>
            <a:r>
              <a:rPr lang="en-US" sz="1400" dirty="0"/>
              <a:t> </a:t>
            </a:r>
            <a:r>
              <a:rPr lang="en-US" sz="1400" dirty="0">
                <a:hlinkClick r:id="rId4"/>
              </a:rPr>
              <a:t>Bamboo</a:t>
            </a:r>
            <a:r>
              <a:rPr lang="en-US" sz="1400" dirty="0"/>
              <a:t/>
            </a:r>
            <a:br>
              <a:rPr lang="en-US" sz="1400" dirty="0"/>
            </a:br>
            <a:r>
              <a:rPr lang="en-US" sz="1400" b="1" dirty="0"/>
              <a:t>Availability:</a:t>
            </a:r>
            <a:r>
              <a:rPr lang="en-US" sz="1400" dirty="0"/>
              <a:t> Paid with free trial</a:t>
            </a:r>
            <a:br>
              <a:rPr lang="en-US" sz="1400" dirty="0"/>
            </a:br>
            <a:r>
              <a:rPr lang="en-US" sz="1400" b="1" dirty="0"/>
              <a:t>Platform:</a:t>
            </a:r>
            <a:r>
              <a:rPr lang="en-US" sz="1400" dirty="0"/>
              <a:t> </a:t>
            </a:r>
            <a:r>
              <a:rPr lang="en-US" sz="1400" dirty="0" smtClean="0"/>
              <a:t>On-premises</a:t>
            </a:r>
          </a:p>
          <a:p>
            <a:endParaRPr lang="en-US" sz="1400" dirty="0"/>
          </a:p>
          <a:p>
            <a:r>
              <a:rPr lang="en-US" sz="1400" b="1" dirty="0" smtClean="0"/>
              <a:t>4-GitLab CI</a:t>
            </a:r>
          </a:p>
          <a:p>
            <a:r>
              <a:rPr lang="en-US" sz="1400" b="1" dirty="0"/>
              <a:t>Official website:</a:t>
            </a:r>
            <a:r>
              <a:rPr lang="en-US" sz="1400" dirty="0"/>
              <a:t> </a:t>
            </a:r>
            <a:r>
              <a:rPr lang="en-US" sz="1400" dirty="0" err="1">
                <a:hlinkClick r:id="rId5"/>
              </a:rPr>
              <a:t>GitLab</a:t>
            </a:r>
            <a:r>
              <a:rPr lang="en-US" sz="1400" dirty="0">
                <a:hlinkClick r:id="rId5"/>
              </a:rPr>
              <a:t> CI</a:t>
            </a:r>
            <a:r>
              <a:rPr lang="en-US" sz="1400" dirty="0"/>
              <a:t/>
            </a:r>
            <a:br>
              <a:rPr lang="en-US" sz="1400" dirty="0"/>
            </a:br>
            <a:r>
              <a:rPr lang="en-US" sz="1400" b="1" dirty="0"/>
              <a:t>Availability:</a:t>
            </a:r>
            <a:r>
              <a:rPr lang="en-US" sz="1400" dirty="0"/>
              <a:t> Free and paid with trial</a:t>
            </a:r>
            <a:br>
              <a:rPr lang="en-US" sz="1400" dirty="0"/>
            </a:br>
            <a:r>
              <a:rPr lang="en-US" sz="1400" b="1" dirty="0"/>
              <a:t>Platform:</a:t>
            </a:r>
            <a:r>
              <a:rPr lang="en-US" sz="1400" dirty="0"/>
              <a:t> Hosted (can be hosted for you on </a:t>
            </a:r>
            <a:r>
              <a:rPr lang="en-US" sz="1400" dirty="0">
                <a:hlinkClick r:id="rId6"/>
              </a:rPr>
              <a:t>Gitlab.com</a:t>
            </a:r>
            <a:r>
              <a:rPr lang="en-US" sz="1400" dirty="0"/>
              <a:t>)</a:t>
            </a:r>
          </a:p>
          <a:p>
            <a:endParaRPr lang="en-US" dirty="0"/>
          </a:p>
          <a:p>
            <a:endParaRPr lang="en-US" sz="1400" b="1" u="sng" dirty="0"/>
          </a:p>
        </p:txBody>
      </p:sp>
    </p:spTree>
    <p:extLst>
      <p:ext uri="{BB962C8B-B14F-4D97-AF65-F5344CB8AC3E}">
        <p14:creationId xmlns:p14="http://schemas.microsoft.com/office/powerpoint/2010/main" val="36847706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14.9-Introduction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609600"/>
            <a:ext cx="8835482" cy="3231654"/>
          </a:xfrm>
          <a:prstGeom prst="rect">
            <a:avLst/>
          </a:prstGeom>
        </p:spPr>
        <p:txBody>
          <a:bodyPr wrap="square">
            <a:spAutoFit/>
          </a:bodyPr>
          <a:lstStyle/>
          <a:p>
            <a:r>
              <a:rPr lang="en-US" b="1" dirty="0"/>
              <a:t>What is Jenkins?</a:t>
            </a:r>
          </a:p>
          <a:p>
            <a:r>
              <a:rPr lang="en-US" sz="1400" dirty="0" smtClean="0"/>
              <a:t>Jenkins </a:t>
            </a:r>
            <a:r>
              <a:rPr lang="en-US" sz="1400" dirty="0"/>
              <a:t>is an open source automation tool written in Java with plugins built for Continuous Integration purpose. Jenkins is used to build and test your software projects continuously making it easier for developers to integrate changes to the project, and making it easier for users to obtain a fresh build. It also allows you to continuously deliver your software by integrating with a large number of testing and deployment technologies.</a:t>
            </a:r>
          </a:p>
          <a:p>
            <a:r>
              <a:rPr lang="en-US" sz="1400" dirty="0"/>
              <a:t>With Jenkins, organizations can accelerate the software development process through automation. Jenkins integrates development life-cycle processes of all kinds, including build, document, test, package, stage, deploy, static analysis and much more</a:t>
            </a:r>
            <a:r>
              <a:rPr lang="en-US" sz="1400" dirty="0" smtClean="0"/>
              <a:t>.</a:t>
            </a:r>
          </a:p>
          <a:p>
            <a:endParaRPr lang="en-US" sz="1400" dirty="0"/>
          </a:p>
          <a:p>
            <a:r>
              <a:rPr lang="en-US" sz="1400" dirty="0"/>
              <a:t>Jenkins achieves Continuous Integration with the help of plugins. Plugins allows the integration of Various DevOps stages. If you want to integrate a particular tool, you need to install the plugins for that tool. For example: </a:t>
            </a:r>
            <a:r>
              <a:rPr lang="en-US" sz="1400" dirty="0" err="1"/>
              <a:t>Git</a:t>
            </a:r>
            <a:r>
              <a:rPr lang="en-US" sz="1400" dirty="0"/>
              <a:t>, Maven 2 project, Amazon EC2, HTML publisher etc</a:t>
            </a:r>
            <a:r>
              <a:rPr lang="en-US" sz="1400" dirty="0" smtClean="0"/>
              <a:t>.</a:t>
            </a:r>
          </a:p>
          <a:p>
            <a:endParaRPr lang="en-US" sz="1400" dirty="0" smtClean="0"/>
          </a:p>
          <a:p>
            <a:r>
              <a:rPr lang="en-US" sz="1400" dirty="0"/>
              <a:t>The image below depicts that Jenkins is integrating various DevOps stages</a:t>
            </a:r>
            <a:endParaRPr lang="en-US" sz="1400" dirty="0" smtClean="0"/>
          </a:p>
        </p:txBody>
      </p:sp>
      <p:pic>
        <p:nvPicPr>
          <p:cNvPr id="7" name="Picture 2" descr="Jenkins Advant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41254"/>
            <a:ext cx="9067800" cy="2910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80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14.10-Introduction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2231380"/>
          </a:xfrm>
          <a:prstGeom prst="rect">
            <a:avLst/>
          </a:prstGeom>
        </p:spPr>
        <p:txBody>
          <a:bodyPr wrap="square">
            <a:spAutoFit/>
          </a:bodyPr>
          <a:lstStyle/>
          <a:p>
            <a:r>
              <a:rPr lang="en-US" sz="1500" b="1" u="sng" dirty="0" smtClean="0"/>
              <a:t>Advantages </a:t>
            </a:r>
            <a:r>
              <a:rPr lang="en-US" sz="1500" b="1" u="sng" dirty="0"/>
              <a:t>of Jenkins</a:t>
            </a:r>
          </a:p>
          <a:p>
            <a:pPr marL="342900" indent="-342900">
              <a:buFont typeface="+mj-lt"/>
              <a:buAutoNum type="arabicPeriod"/>
            </a:pPr>
            <a:r>
              <a:rPr lang="en-US" sz="1500" dirty="0"/>
              <a:t>Jenkins is an open source tool with much support from its community.</a:t>
            </a:r>
          </a:p>
          <a:p>
            <a:pPr marL="342900" indent="-342900">
              <a:buFont typeface="+mj-lt"/>
              <a:buAutoNum type="arabicPeriod"/>
            </a:pPr>
            <a:r>
              <a:rPr lang="en-US" sz="1500" dirty="0"/>
              <a:t>Installation is easier.</a:t>
            </a:r>
          </a:p>
          <a:p>
            <a:pPr marL="342900" indent="-342900">
              <a:buFont typeface="+mj-lt"/>
              <a:buAutoNum type="arabicPeriod"/>
            </a:pPr>
            <a:r>
              <a:rPr lang="en-US" sz="1500" dirty="0"/>
              <a:t>It has more than 1000 plug-in to make the work easier.</a:t>
            </a:r>
          </a:p>
          <a:p>
            <a:pPr marL="342900" indent="-342900">
              <a:buFont typeface="+mj-lt"/>
              <a:buAutoNum type="arabicPeriod"/>
            </a:pPr>
            <a:r>
              <a:rPr lang="en-US" sz="1500" dirty="0"/>
              <a:t>It is easy to create new Jenkins plugin if one is not available.</a:t>
            </a:r>
          </a:p>
          <a:p>
            <a:pPr marL="342900" indent="-342900">
              <a:buFont typeface="+mj-lt"/>
              <a:buAutoNum type="arabicPeriod"/>
            </a:pPr>
            <a:r>
              <a:rPr lang="en-US" sz="1500" dirty="0"/>
              <a:t>It is a tool which is written in Java. Hence it can be portable to almost all major </a:t>
            </a:r>
            <a:r>
              <a:rPr lang="en-US" sz="1500" dirty="0" smtClean="0"/>
              <a:t>platforms.</a:t>
            </a:r>
          </a:p>
          <a:p>
            <a:endParaRPr lang="en-US" dirty="0" smtClean="0"/>
          </a:p>
          <a:p>
            <a:r>
              <a:rPr lang="en-US" sz="1600" dirty="0"/>
              <a:t/>
            </a:r>
            <a:br>
              <a:rPr lang="en-US" sz="1600" dirty="0"/>
            </a:br>
            <a:r>
              <a:rPr lang="en-US" sz="1600" b="1" u="sng" dirty="0" smtClean="0"/>
              <a:t>Type of Build Process </a:t>
            </a:r>
            <a:endParaRPr lang="en-US" sz="1500" b="1" u="sng" dirty="0"/>
          </a:p>
        </p:txBody>
      </p:sp>
      <p:pic>
        <p:nvPicPr>
          <p:cNvPr id="13314" name="Picture 2" descr="Nightly build vs Continuous Integration - What is Jenkin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37" y="3333749"/>
            <a:ext cx="8657063" cy="337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8697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14.11-Introduction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4462760"/>
          </a:xfrm>
          <a:prstGeom prst="rect">
            <a:avLst/>
          </a:prstGeom>
        </p:spPr>
        <p:txBody>
          <a:bodyPr wrap="square">
            <a:spAutoFit/>
          </a:bodyPr>
          <a:lstStyle/>
          <a:p>
            <a:r>
              <a:rPr lang="en-US" b="1" u="sng" dirty="0"/>
              <a:t>Continuous Integration With </a:t>
            </a:r>
            <a:r>
              <a:rPr lang="en-US" b="1" u="sng" dirty="0" smtClean="0"/>
              <a:t>Jenkins</a:t>
            </a:r>
          </a:p>
          <a:p>
            <a:r>
              <a:rPr lang="en-US" sz="1400" dirty="0" smtClean="0"/>
              <a:t>Let us </a:t>
            </a:r>
            <a:r>
              <a:rPr lang="en-US" sz="1400" dirty="0"/>
              <a:t>imagine a scenario where the complete source code of the application was built and then deployed on test server for testing. It sounds like a perfect way to develop a software, but, this process has many flaws. I will try to explain them one by one</a:t>
            </a:r>
            <a:r>
              <a:rPr lang="en-US" sz="1400" dirty="0" smtClean="0"/>
              <a:t>:</a:t>
            </a:r>
          </a:p>
          <a:p>
            <a:endParaRPr lang="en-US" sz="1400" dirty="0"/>
          </a:p>
          <a:p>
            <a:pPr marL="342900" indent="-342900">
              <a:buFont typeface="+mj-lt"/>
              <a:buAutoNum type="arabicPeriod"/>
            </a:pPr>
            <a:r>
              <a:rPr lang="en-US" sz="1400" dirty="0"/>
              <a:t>Developers have to wait till the complete software is developed for the test results.</a:t>
            </a:r>
          </a:p>
          <a:p>
            <a:pPr marL="342900" indent="-342900">
              <a:buFont typeface="+mj-lt"/>
              <a:buAutoNum type="arabicPeriod"/>
            </a:pPr>
            <a:r>
              <a:rPr lang="en-US" sz="1400" dirty="0"/>
              <a:t>There is a high possibility that the test results might show multiple bugs. It was tough for developers to locate those bugs because they have to check the entire source code of the application.</a:t>
            </a:r>
          </a:p>
          <a:p>
            <a:pPr marL="342900" indent="-342900">
              <a:buFont typeface="+mj-lt"/>
              <a:buAutoNum type="arabicPeriod"/>
            </a:pPr>
            <a:r>
              <a:rPr lang="en-US" sz="1400" dirty="0"/>
              <a:t>It slows the software delivery process.</a:t>
            </a:r>
          </a:p>
          <a:p>
            <a:pPr marL="342900" indent="-342900">
              <a:buFont typeface="+mj-lt"/>
              <a:buAutoNum type="arabicPeriod"/>
            </a:pPr>
            <a:r>
              <a:rPr lang="en-US" sz="1400" dirty="0"/>
              <a:t>Continuous feedback pertaining to things like coding or architectural issues, build failures, test status and file release uploads was missing due to which the quality of software can go down.</a:t>
            </a:r>
          </a:p>
          <a:p>
            <a:pPr marL="342900" indent="-342900">
              <a:buFont typeface="+mj-lt"/>
              <a:buAutoNum type="arabicPeriod"/>
            </a:pPr>
            <a:r>
              <a:rPr lang="en-US" sz="1400" dirty="0"/>
              <a:t>The whole process was manual which increases the risk of frequent failure</a:t>
            </a:r>
            <a:r>
              <a:rPr lang="en-US" sz="1400" dirty="0" smtClean="0"/>
              <a:t>.</a:t>
            </a:r>
          </a:p>
          <a:p>
            <a:pPr marL="342900" indent="-342900">
              <a:buFont typeface="+mj-lt"/>
              <a:buAutoNum type="arabicPeriod"/>
            </a:pPr>
            <a:endParaRPr lang="en-US" sz="1400" dirty="0"/>
          </a:p>
          <a:p>
            <a:r>
              <a:rPr lang="en-US" sz="1400" dirty="0"/>
              <a:t>It is evident from the above stated problems that not only the software delivery process became slow but the quality of software also went down. This leads to customer dissatisfaction. So to overcome such a chaos there was a dire need for a system to exist where developers can continuously trigger a build and test for every change made in the source code. This is what CI is all about. Jenkins is the most mature CI tool available so let us see how Continuous Integration with Jenkins overcame the above shortcomings.</a:t>
            </a:r>
          </a:p>
          <a:p>
            <a:endParaRPr lang="en-US" sz="1400" u="sng" dirty="0" smtClean="0"/>
          </a:p>
          <a:p>
            <a:endParaRPr lang="en-US" sz="1400" u="sng" dirty="0"/>
          </a:p>
        </p:txBody>
      </p:sp>
    </p:spTree>
    <p:extLst>
      <p:ext uri="{BB962C8B-B14F-4D97-AF65-F5344CB8AC3E}">
        <p14:creationId xmlns:p14="http://schemas.microsoft.com/office/powerpoint/2010/main" val="8511708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14.12-Introduction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1138773"/>
          </a:xfrm>
          <a:prstGeom prst="rect">
            <a:avLst/>
          </a:prstGeom>
        </p:spPr>
        <p:txBody>
          <a:bodyPr wrap="square">
            <a:spAutoFit/>
          </a:bodyPr>
          <a:lstStyle/>
          <a:p>
            <a:r>
              <a:rPr lang="en-US" b="1" u="sng" dirty="0"/>
              <a:t>Continuous Integration With </a:t>
            </a:r>
            <a:r>
              <a:rPr lang="en-US" b="1" u="sng" dirty="0" smtClean="0"/>
              <a:t>Jenkins</a:t>
            </a:r>
          </a:p>
          <a:p>
            <a:endParaRPr lang="en-US" sz="1400" b="1" u="sng" dirty="0"/>
          </a:p>
          <a:p>
            <a:r>
              <a:rPr lang="en-US" dirty="0"/>
              <a:t>A</a:t>
            </a:r>
            <a:r>
              <a:rPr lang="en-US" dirty="0" smtClean="0"/>
              <a:t> </a:t>
            </a:r>
            <a:r>
              <a:rPr lang="en-US" dirty="0"/>
              <a:t>generic flow diagram of Continuous Integration with Jenkins so that it becomes self explanatory, how Jenkins overcomes the above shortcomings:</a:t>
            </a:r>
            <a:endParaRPr lang="en-US" sz="1400" u="sng" dirty="0"/>
          </a:p>
        </p:txBody>
      </p:sp>
      <p:pic>
        <p:nvPicPr>
          <p:cNvPr id="14340" name="Picture 4" descr="Jenkins Standalone Architecture - What is Jenkin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40723"/>
            <a:ext cx="8534400" cy="398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5461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14.13-Introduction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579820"/>
            <a:ext cx="8835482" cy="2893100"/>
          </a:xfrm>
          <a:prstGeom prst="rect">
            <a:avLst/>
          </a:prstGeom>
        </p:spPr>
        <p:txBody>
          <a:bodyPr wrap="square">
            <a:spAutoFit/>
          </a:bodyPr>
          <a:lstStyle/>
          <a:p>
            <a:r>
              <a:rPr lang="en-US" sz="1400" dirty="0" smtClean="0"/>
              <a:t>The </a:t>
            </a:r>
            <a:r>
              <a:rPr lang="en-US" sz="1400" dirty="0"/>
              <a:t>above diagram is depicting the following functions</a:t>
            </a:r>
            <a:r>
              <a:rPr lang="en-US" sz="1400" dirty="0" smtClean="0"/>
              <a:t>:</a:t>
            </a:r>
          </a:p>
          <a:p>
            <a:endParaRPr lang="en-US" sz="1400" dirty="0"/>
          </a:p>
          <a:p>
            <a:pPr marL="342900" indent="-342900">
              <a:buFont typeface="+mj-lt"/>
              <a:buAutoNum type="arabicPeriod"/>
            </a:pPr>
            <a:r>
              <a:rPr lang="en-US" sz="1400" dirty="0"/>
              <a:t>First, a developer commits the code to the source code repository. Meanwhile, the Jenkins server checks the repository at regular intervals for changes.</a:t>
            </a:r>
          </a:p>
          <a:p>
            <a:pPr marL="342900" indent="-342900">
              <a:buFont typeface="+mj-lt"/>
              <a:buAutoNum type="arabicPeriod"/>
            </a:pPr>
            <a:r>
              <a:rPr lang="en-US" sz="1400" dirty="0"/>
              <a:t>Soon after a commit occurs, the Jenkins server detects the changes that have occurred in the source code repository. Jenkins will pull those changes and will start preparing a new build.</a:t>
            </a:r>
          </a:p>
          <a:p>
            <a:pPr marL="342900" indent="-342900">
              <a:buFont typeface="+mj-lt"/>
              <a:buAutoNum type="arabicPeriod"/>
            </a:pPr>
            <a:r>
              <a:rPr lang="en-US" sz="1400" dirty="0"/>
              <a:t>If the build fails, then the concerned team will be notified.</a:t>
            </a:r>
          </a:p>
          <a:p>
            <a:pPr marL="342900" indent="-342900">
              <a:buFont typeface="+mj-lt"/>
              <a:buAutoNum type="arabicPeriod"/>
            </a:pPr>
            <a:r>
              <a:rPr lang="en-US" sz="1400" dirty="0"/>
              <a:t>If built is successful, then Jenkins deploys the built in the test server.</a:t>
            </a:r>
          </a:p>
          <a:p>
            <a:pPr marL="342900" indent="-342900">
              <a:buFont typeface="+mj-lt"/>
              <a:buAutoNum type="arabicPeriod"/>
            </a:pPr>
            <a:r>
              <a:rPr lang="en-US" sz="1400" dirty="0"/>
              <a:t>After testing, Jenkins generates a feedback and then notifies the developers about the build and test results.</a:t>
            </a:r>
          </a:p>
          <a:p>
            <a:pPr marL="342900" indent="-342900">
              <a:buFont typeface="+mj-lt"/>
              <a:buAutoNum type="arabicPeriod"/>
            </a:pPr>
            <a:r>
              <a:rPr lang="en-US" sz="1400" dirty="0"/>
              <a:t>It will continue to check the  source code repository for changes made in the source code and the whole process keeps on repeating.</a:t>
            </a:r>
          </a:p>
          <a:p>
            <a:r>
              <a:rPr lang="en-US" sz="1400" dirty="0" smtClean="0"/>
              <a:t>You </a:t>
            </a:r>
            <a:r>
              <a:rPr lang="en-US" sz="1400" dirty="0"/>
              <a:t>now know how Jenkins overcomes the traditional SDLC shortcomings. The table below shows the comparison between “Before and After Jenkins</a:t>
            </a:r>
            <a:r>
              <a:rPr lang="en-US" sz="1400" dirty="0" smtClean="0"/>
              <a:t>”.</a:t>
            </a:r>
            <a:endParaRPr lang="en-US" sz="1400" u="sng" dirty="0"/>
          </a:p>
        </p:txBody>
      </p:sp>
      <p:graphicFrame>
        <p:nvGraphicFramePr>
          <p:cNvPr id="7" name="Table 6"/>
          <p:cNvGraphicFramePr>
            <a:graphicFrameLocks noGrp="1"/>
          </p:cNvGraphicFramePr>
          <p:nvPr>
            <p:extLst>
              <p:ext uri="{D42A27DB-BD31-4B8C-83A1-F6EECF244321}">
                <p14:modId xmlns:p14="http://schemas.microsoft.com/office/powerpoint/2010/main" val="3325656619"/>
              </p:ext>
            </p:extLst>
          </p:nvPr>
        </p:nvGraphicFramePr>
        <p:xfrm>
          <a:off x="76200" y="3794179"/>
          <a:ext cx="8835482" cy="2911421"/>
        </p:xfrm>
        <a:graphic>
          <a:graphicData uri="http://schemas.openxmlformats.org/drawingml/2006/table">
            <a:tbl>
              <a:tblPr>
                <a:tableStyleId>{3C2FFA5D-87B4-456A-9821-1D502468CF0F}</a:tableStyleId>
              </a:tblPr>
              <a:tblGrid>
                <a:gridCol w="4383846">
                  <a:extLst>
                    <a:ext uri="{9D8B030D-6E8A-4147-A177-3AD203B41FA5}">
                      <a16:colId xmlns:a16="http://schemas.microsoft.com/office/drawing/2014/main" val="540780216"/>
                    </a:ext>
                  </a:extLst>
                </a:gridCol>
                <a:gridCol w="4451636">
                  <a:extLst>
                    <a:ext uri="{9D8B030D-6E8A-4147-A177-3AD203B41FA5}">
                      <a16:colId xmlns:a16="http://schemas.microsoft.com/office/drawing/2014/main" val="1123667395"/>
                    </a:ext>
                  </a:extLst>
                </a:gridCol>
              </a:tblGrid>
              <a:tr h="254702">
                <a:tc>
                  <a:txBody>
                    <a:bodyPr/>
                    <a:lstStyle/>
                    <a:p>
                      <a:pPr algn="just"/>
                      <a:r>
                        <a:rPr lang="en-US" sz="1200" dirty="0">
                          <a:effectLst/>
                        </a:rPr>
                        <a:t> Before Jenkins</a:t>
                      </a:r>
                    </a:p>
                  </a:txBody>
                  <a:tcPr marL="43821" marR="43821" marT="43821" marB="43821" anchor="ctr"/>
                </a:tc>
                <a:tc>
                  <a:txBody>
                    <a:bodyPr/>
                    <a:lstStyle/>
                    <a:p>
                      <a:pPr algn="just"/>
                      <a:r>
                        <a:rPr lang="en-US" sz="1200">
                          <a:effectLst/>
                        </a:rPr>
                        <a:t>  After Jenkins</a:t>
                      </a:r>
                    </a:p>
                  </a:txBody>
                  <a:tcPr marL="43821" marR="43821" marT="43821" marB="43821" anchor="ctr"/>
                </a:tc>
                <a:extLst>
                  <a:ext uri="{0D108BD9-81ED-4DB2-BD59-A6C34878D82A}">
                    <a16:rowId xmlns:a16="http://schemas.microsoft.com/office/drawing/2014/main" val="1129728254"/>
                  </a:ext>
                </a:extLst>
              </a:tr>
              <a:tr h="1172112">
                <a:tc>
                  <a:txBody>
                    <a:bodyPr/>
                    <a:lstStyle/>
                    <a:p>
                      <a:pPr algn="just"/>
                      <a:r>
                        <a:rPr lang="en-US" sz="1200" dirty="0">
                          <a:effectLst/>
                        </a:rPr>
                        <a:t>The entire source code was built and then tested. Locating and fixing bugs in the event of build and test failure was difficult and time consuming, which in turn slows the software delivery process.</a:t>
                      </a:r>
                    </a:p>
                  </a:txBody>
                  <a:tcPr marL="87642" marR="87642" marT="87642" marB="87642" anchor="ctr"/>
                </a:tc>
                <a:tc>
                  <a:txBody>
                    <a:bodyPr/>
                    <a:lstStyle/>
                    <a:p>
                      <a:pPr algn="just"/>
                      <a:r>
                        <a:rPr lang="en-US" sz="1200">
                          <a:effectLst/>
                        </a:rPr>
                        <a:t>Every commit made in the source code is built and tested. So, instead of checking the entire source code developers only need to focus on a particular commit. This leads to frequent new software releases.</a:t>
                      </a:r>
                    </a:p>
                  </a:txBody>
                  <a:tcPr marL="87642" marR="87642" marT="87642" marB="87642" anchor="ctr"/>
                </a:tc>
                <a:extLst>
                  <a:ext uri="{0D108BD9-81ED-4DB2-BD59-A6C34878D82A}">
                    <a16:rowId xmlns:a16="http://schemas.microsoft.com/office/drawing/2014/main" val="1347724849"/>
                  </a:ext>
                </a:extLst>
              </a:tr>
              <a:tr h="646850">
                <a:tc>
                  <a:txBody>
                    <a:bodyPr/>
                    <a:lstStyle/>
                    <a:p>
                      <a:pPr algn="just"/>
                      <a:r>
                        <a:rPr lang="en-US" sz="1200" dirty="0">
                          <a:effectLst/>
                        </a:rPr>
                        <a:t>Developers have to wait for test results</a:t>
                      </a:r>
                    </a:p>
                  </a:txBody>
                  <a:tcPr marL="87642" marR="87642" marT="87642" marB="87642" anchor="ctr"/>
                </a:tc>
                <a:tc>
                  <a:txBody>
                    <a:bodyPr/>
                    <a:lstStyle/>
                    <a:p>
                      <a:pPr algn="just"/>
                      <a:r>
                        <a:rPr lang="en-US" sz="1200">
                          <a:effectLst/>
                        </a:rPr>
                        <a:t>Developers know the test result of every commit made in the source code on the run.</a:t>
                      </a:r>
                    </a:p>
                  </a:txBody>
                  <a:tcPr marL="87642" marR="87642" marT="87642" marB="87642" anchor="ctr"/>
                </a:tc>
                <a:extLst>
                  <a:ext uri="{0D108BD9-81ED-4DB2-BD59-A6C34878D82A}">
                    <a16:rowId xmlns:a16="http://schemas.microsoft.com/office/drawing/2014/main" val="4092967903"/>
                  </a:ext>
                </a:extLst>
              </a:tr>
              <a:tr h="821937">
                <a:tc>
                  <a:txBody>
                    <a:bodyPr/>
                    <a:lstStyle/>
                    <a:p>
                      <a:pPr algn="just"/>
                      <a:r>
                        <a:rPr lang="en-US" sz="1200" dirty="0">
                          <a:effectLst/>
                        </a:rPr>
                        <a:t>The whole process is manual</a:t>
                      </a:r>
                    </a:p>
                  </a:txBody>
                  <a:tcPr marL="87642" marR="87642" marT="87642" marB="87642" anchor="ctr"/>
                </a:tc>
                <a:tc>
                  <a:txBody>
                    <a:bodyPr/>
                    <a:lstStyle/>
                    <a:p>
                      <a:pPr algn="just"/>
                      <a:r>
                        <a:rPr lang="en-US" sz="1200" dirty="0">
                          <a:effectLst/>
                        </a:rPr>
                        <a:t>You only need to commit changes to the source code and Jenkins will automate the rest of the process for you</a:t>
                      </a:r>
                    </a:p>
                  </a:txBody>
                  <a:tcPr marL="87642" marR="87642" marT="87642" marB="87642" anchor="ctr"/>
                </a:tc>
                <a:extLst>
                  <a:ext uri="{0D108BD9-81ED-4DB2-BD59-A6C34878D82A}">
                    <a16:rowId xmlns:a16="http://schemas.microsoft.com/office/drawing/2014/main" val="391277672"/>
                  </a:ext>
                </a:extLst>
              </a:tr>
            </a:tbl>
          </a:graphicData>
        </a:graphic>
      </p:graphicFrame>
    </p:spTree>
    <p:extLst>
      <p:ext uri="{BB962C8B-B14F-4D97-AF65-F5344CB8AC3E}">
        <p14:creationId xmlns:p14="http://schemas.microsoft.com/office/powerpoint/2010/main" val="30370388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14.14-Introduction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6217087"/>
          </a:xfrm>
          <a:prstGeom prst="rect">
            <a:avLst/>
          </a:prstGeom>
        </p:spPr>
        <p:txBody>
          <a:bodyPr wrap="square">
            <a:spAutoFit/>
          </a:bodyPr>
          <a:lstStyle/>
          <a:p>
            <a:r>
              <a:rPr lang="en-US" sz="2000" b="1" u="sng" dirty="0"/>
              <a:t>Steps to install </a:t>
            </a:r>
            <a:r>
              <a:rPr lang="en-US" sz="2000" b="1" u="sng" dirty="0" smtClean="0"/>
              <a:t>Jenkin-1</a:t>
            </a:r>
          </a:p>
          <a:p>
            <a:endParaRPr lang="en-US" sz="1400" b="1" i="1" u="sng" dirty="0"/>
          </a:p>
          <a:p>
            <a:r>
              <a:rPr lang="en-US" sz="1400" b="1" i="1" u="sng" dirty="0">
                <a:hlinkClick r:id="rId2"/>
              </a:rPr>
              <a:t>https://</a:t>
            </a:r>
            <a:r>
              <a:rPr lang="en-US" sz="1400" b="1" i="1" u="sng" dirty="0" smtClean="0">
                <a:hlinkClick r:id="rId2"/>
              </a:rPr>
              <a:t>www.guru99.com/maven-jenkins-with-selenium-complete-tutorial.html</a:t>
            </a:r>
            <a:endParaRPr lang="en-US" sz="1400" b="1" i="1" u="sng" dirty="0" smtClean="0"/>
          </a:p>
          <a:p>
            <a:endParaRPr lang="en-US" sz="1400" b="1" i="1" u="sng" dirty="0"/>
          </a:p>
          <a:p>
            <a:r>
              <a:rPr lang="en-US" sz="1400" i="1" dirty="0"/>
              <a:t>Step 1) Go to http://jenkins-ci.org/and download correct package for your OS. Install Jenkins.</a:t>
            </a:r>
          </a:p>
          <a:p>
            <a:r>
              <a:rPr lang="en-US" sz="1400" i="1" dirty="0"/>
              <a:t>Step 2) Unzip Jenkins to specified folder. Run exe file as shown in zip.</a:t>
            </a:r>
          </a:p>
          <a:p>
            <a:r>
              <a:rPr lang="en-US" sz="1400" i="1" dirty="0"/>
              <a:t>Step 3) In Jenkins 1.607 Setup window click on Next button.</a:t>
            </a:r>
          </a:p>
          <a:p>
            <a:r>
              <a:rPr lang="en-US" sz="1400" i="1" dirty="0"/>
              <a:t>Step 4) Once installation is done, navigate to the Jenkins Dashboard (http://localhost:8080 by default) in the browser window.</a:t>
            </a:r>
          </a:p>
          <a:p>
            <a:r>
              <a:rPr lang="en-US" sz="1400" i="1" dirty="0"/>
              <a:t>Step 6) Click on the New Item link to create a CI job.</a:t>
            </a:r>
          </a:p>
          <a:p>
            <a:r>
              <a:rPr lang="en-US" sz="1400" i="1" dirty="0"/>
              <a:t>Step 7) Select the Maven project radio button as shown.</a:t>
            </a:r>
          </a:p>
          <a:p>
            <a:r>
              <a:rPr lang="en-US" sz="1400" i="1" dirty="0"/>
              <a:t>Step 6) Click on OK button. A new job with name "</a:t>
            </a:r>
            <a:r>
              <a:rPr lang="en-US" sz="1400" i="1" dirty="0" err="1"/>
              <a:t>WebdriverTest</a:t>
            </a:r>
            <a:r>
              <a:rPr lang="en-US" sz="1400" i="1" dirty="0"/>
              <a:t>" is created in Jenkins Dashboard.</a:t>
            </a:r>
          </a:p>
          <a:p>
            <a:r>
              <a:rPr lang="en-US" sz="1400" i="1" dirty="0"/>
              <a:t>Step 7) Go to Manage Jenkins =&gt; Configure System as shown.</a:t>
            </a:r>
          </a:p>
          <a:p>
            <a:r>
              <a:rPr lang="en-US" sz="1400" i="1" dirty="0"/>
              <a:t>Step 8) Go to the Build section of new job.</a:t>
            </a:r>
          </a:p>
          <a:p>
            <a:r>
              <a:rPr lang="en-US" sz="1400" i="1" dirty="0"/>
              <a:t>	In the Root POM textbox, enter full path to pom.xml</a:t>
            </a:r>
          </a:p>
          <a:p>
            <a:r>
              <a:rPr lang="en-US" sz="1400" i="1" dirty="0"/>
              <a:t>	In Goals and options section, enter "clean test"</a:t>
            </a:r>
          </a:p>
          <a:p>
            <a:endParaRPr lang="en-US" sz="1400" i="1" dirty="0"/>
          </a:p>
          <a:p>
            <a:r>
              <a:rPr lang="en-US" sz="1400" i="1" dirty="0"/>
              <a:t>Step 9) Click on Apply button.</a:t>
            </a:r>
          </a:p>
          <a:p>
            <a:r>
              <a:rPr lang="en-US" sz="1400" i="1" dirty="0"/>
              <a:t>Step 10) On the </a:t>
            </a:r>
            <a:r>
              <a:rPr lang="en-US" sz="1400" i="1" dirty="0" err="1"/>
              <a:t>WebdriverTest</a:t>
            </a:r>
            <a:r>
              <a:rPr lang="en-US" sz="1400" i="1" dirty="0"/>
              <a:t> project page, click on the Build Now link.</a:t>
            </a:r>
          </a:p>
          <a:p>
            <a:endParaRPr lang="en-US" sz="1400" i="1" dirty="0"/>
          </a:p>
          <a:p>
            <a:r>
              <a:rPr lang="en-US" sz="1400" i="1" dirty="0"/>
              <a:t>Step 11) Once the build process is completed, in Jenkins Dashboard click on the </a:t>
            </a:r>
            <a:r>
              <a:rPr lang="en-US" sz="1400" i="1" dirty="0" err="1"/>
              <a:t>WebdriverTest</a:t>
            </a:r>
            <a:r>
              <a:rPr lang="en-US" sz="1400" i="1" dirty="0"/>
              <a:t> project</a:t>
            </a:r>
          </a:p>
          <a:p>
            <a:endParaRPr lang="en-US" sz="1400" i="1" dirty="0"/>
          </a:p>
          <a:p>
            <a:r>
              <a:rPr lang="en-US" sz="1400" i="1" dirty="0"/>
              <a:t>Step 12) The </a:t>
            </a:r>
            <a:r>
              <a:rPr lang="en-US" sz="1400" i="1" dirty="0" err="1"/>
              <a:t>WebdriverTest</a:t>
            </a:r>
            <a:r>
              <a:rPr lang="en-US" sz="1400" i="1" dirty="0"/>
              <a:t> project page displays the build history and links to the results as shown in the following screenshot:</a:t>
            </a:r>
          </a:p>
          <a:p>
            <a:endParaRPr lang="en-US" sz="1400" i="1" dirty="0"/>
          </a:p>
          <a:p>
            <a:r>
              <a:rPr lang="en-US" sz="1400" i="1" dirty="0"/>
              <a:t>Step 13) Click on the "Latest Test Result" link to view the test results as shown in the following screenshot:</a:t>
            </a:r>
          </a:p>
          <a:p>
            <a:endParaRPr lang="en-US" sz="1400" i="1" dirty="0"/>
          </a:p>
          <a:p>
            <a:r>
              <a:rPr lang="en-US" sz="1400" i="1" dirty="0"/>
              <a:t>Step 14). Select specific build, and you will see the current status by clicking on "console output</a:t>
            </a:r>
            <a:r>
              <a:rPr lang="en-US" sz="1400" i="1" dirty="0" smtClean="0"/>
              <a:t>".</a:t>
            </a:r>
            <a:endParaRPr lang="en-US" sz="1400" i="1" dirty="0"/>
          </a:p>
        </p:txBody>
      </p:sp>
    </p:spTree>
    <p:extLst>
      <p:ext uri="{BB962C8B-B14F-4D97-AF65-F5344CB8AC3E}">
        <p14:creationId xmlns:p14="http://schemas.microsoft.com/office/powerpoint/2010/main" val="41926458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14.15-Introduction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4678204"/>
          </a:xfrm>
          <a:prstGeom prst="rect">
            <a:avLst/>
          </a:prstGeom>
        </p:spPr>
        <p:txBody>
          <a:bodyPr wrap="square">
            <a:spAutoFit/>
          </a:bodyPr>
          <a:lstStyle/>
          <a:p>
            <a:r>
              <a:rPr lang="en-US" sz="2000" b="1" u="sng" dirty="0"/>
              <a:t>Features of </a:t>
            </a:r>
            <a:r>
              <a:rPr lang="en-US" sz="2000" b="1" u="sng" dirty="0" smtClean="0"/>
              <a:t>Jenkins-2</a:t>
            </a:r>
            <a:endParaRPr lang="en-US" sz="2000" u="sng" dirty="0"/>
          </a:p>
          <a:p>
            <a:r>
              <a:rPr lang="en-US" sz="1400" dirty="0"/>
              <a:t>-Easy Installation</a:t>
            </a:r>
          </a:p>
          <a:p>
            <a:r>
              <a:rPr lang="en-US" sz="1400" dirty="0"/>
              <a:t>-Easy Upgrade</a:t>
            </a:r>
          </a:p>
          <a:p>
            <a:r>
              <a:rPr lang="en-US" sz="1400" dirty="0"/>
              <a:t>-</a:t>
            </a:r>
            <a:r>
              <a:rPr lang="en-US" sz="1400" dirty="0" err="1"/>
              <a:t>Scriptability</a:t>
            </a:r>
            <a:endParaRPr lang="en-US" sz="1400" dirty="0"/>
          </a:p>
          <a:p>
            <a:r>
              <a:rPr lang="en-US" sz="1400" dirty="0"/>
              <a:t>-View Filters</a:t>
            </a:r>
          </a:p>
          <a:p>
            <a:endParaRPr lang="en-US" sz="1400" dirty="0" smtClean="0"/>
          </a:p>
          <a:p>
            <a:r>
              <a:rPr lang="en-US" sz="1400" dirty="0" smtClean="0"/>
              <a:t>-Maven</a:t>
            </a:r>
          </a:p>
          <a:p>
            <a:r>
              <a:rPr lang="en-US" sz="1400" dirty="0"/>
              <a:t>This plugin allows you to take advantage of Maven’s features. Jenkins reads your project’s dependencies from your POM and, if those are also built on Jenkins, sets up triggers in such a way that a new build in one of those dependencies will automatically start a new build in this project. Jenkins understands all kinds of dependencies in POM, namely:</a:t>
            </a:r>
          </a:p>
          <a:p>
            <a:r>
              <a:rPr lang="en-US" sz="1400" dirty="0"/>
              <a:t>parent POM</a:t>
            </a:r>
          </a:p>
          <a:p>
            <a:r>
              <a:rPr lang="en-US" sz="1400" dirty="0"/>
              <a:t>&lt;dependencies&gt; section of your project</a:t>
            </a:r>
          </a:p>
          <a:p>
            <a:r>
              <a:rPr lang="en-US" sz="1400" dirty="0"/>
              <a:t>&lt;extensions&gt; section of your project</a:t>
            </a:r>
          </a:p>
          <a:p>
            <a:r>
              <a:rPr lang="en-US" sz="1400" dirty="0"/>
              <a:t>&lt;reporting&gt; section of your project</a:t>
            </a:r>
          </a:p>
          <a:p>
            <a:endParaRPr lang="en-US" sz="1400" dirty="0"/>
          </a:p>
          <a:p>
            <a:r>
              <a:rPr lang="en-US" sz="1400" dirty="0"/>
              <a:t>-Amazon </a:t>
            </a:r>
            <a:r>
              <a:rPr lang="en-US" sz="1400" dirty="0" smtClean="0"/>
              <a:t>EC2</a:t>
            </a:r>
          </a:p>
          <a:p>
            <a:r>
              <a:rPr lang="en-US" sz="1400" dirty="0"/>
              <a:t>Amazon Elastic Compute Cloud (Amazon EC2) is a web service that provides resizable compute capacity in the cloud. It is designed to make web-scale cloud computing easier for </a:t>
            </a:r>
            <a:r>
              <a:rPr lang="en-US" sz="1400" dirty="0" err="1"/>
              <a:t>developers.Amazon</a:t>
            </a:r>
            <a:r>
              <a:rPr lang="en-US" sz="1400" dirty="0"/>
              <a:t> EC2’s simple web service interface allows you to obtain and configure capacity with minimal friction. It provides you with complete control of your computing resources and lets you run on Amazon’s proven computing environment</a:t>
            </a:r>
            <a:r>
              <a:rPr lang="en-US" sz="1400" dirty="0" smtClean="0"/>
              <a:t>.</a:t>
            </a:r>
            <a:endParaRPr lang="en-US" sz="1400" dirty="0"/>
          </a:p>
        </p:txBody>
      </p:sp>
    </p:spTree>
    <p:extLst>
      <p:ext uri="{BB962C8B-B14F-4D97-AF65-F5344CB8AC3E}">
        <p14:creationId xmlns:p14="http://schemas.microsoft.com/office/powerpoint/2010/main" val="33020860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14.16-Introduction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5262979"/>
          </a:xfrm>
          <a:prstGeom prst="rect">
            <a:avLst/>
          </a:prstGeom>
        </p:spPr>
        <p:txBody>
          <a:bodyPr wrap="square">
            <a:spAutoFit/>
          </a:bodyPr>
          <a:lstStyle/>
          <a:p>
            <a:r>
              <a:rPr lang="en-US" sz="1400" dirty="0" smtClean="0"/>
              <a:t>-</a:t>
            </a:r>
            <a:r>
              <a:rPr lang="en-US" sz="1400" dirty="0"/>
              <a:t>HTML </a:t>
            </a:r>
            <a:r>
              <a:rPr lang="en-US" sz="1400" dirty="0" smtClean="0"/>
              <a:t>publisher</a:t>
            </a:r>
          </a:p>
          <a:p>
            <a:r>
              <a:rPr lang="en-US" sz="1400" dirty="0"/>
              <a:t>This plugin is handy with built-in </a:t>
            </a:r>
            <a:r>
              <a:rPr lang="en-US" sz="1400" i="1" dirty="0"/>
              <a:t>copy to master</a:t>
            </a:r>
            <a:r>
              <a:rPr lang="en-US" sz="1400" dirty="0"/>
              <a:t> functionality. Imagine that you have some files generated through your builds that are not actual </a:t>
            </a:r>
            <a:r>
              <a:rPr lang="en-US" sz="1400" dirty="0" err="1"/>
              <a:t>artifacts.Html</a:t>
            </a:r>
            <a:r>
              <a:rPr lang="en-US" sz="1400" dirty="0"/>
              <a:t> Publisher plugin is useful to publish the html reports that your build generates to </a:t>
            </a:r>
            <a:r>
              <a:rPr lang="en-US" sz="1400" dirty="0" err="1"/>
              <a:t>hudson</a:t>
            </a:r>
            <a:r>
              <a:rPr lang="en-US" sz="1400" dirty="0"/>
              <a:t> webpage.</a:t>
            </a:r>
          </a:p>
          <a:p>
            <a:endParaRPr lang="en-US" sz="1400" dirty="0" smtClean="0"/>
          </a:p>
          <a:p>
            <a:r>
              <a:rPr lang="en-US" sz="1400" b="1" u="sng" dirty="0" smtClean="0"/>
              <a:t>Below </a:t>
            </a:r>
            <a:r>
              <a:rPr lang="en-US" sz="1400" b="1" u="sng" dirty="0"/>
              <a:t>are the steps to publish and archive the html report files.</a:t>
            </a:r>
          </a:p>
          <a:p>
            <a:r>
              <a:rPr lang="en-US" sz="1400" dirty="0"/>
              <a:t>-Click on the Configure option for your Hudson job.</a:t>
            </a:r>
          </a:p>
          <a:p>
            <a:r>
              <a:rPr lang="en-US" sz="1400" dirty="0"/>
              <a:t>-In the post build portion, look for the Publish HTML Reports option and select the checkbox. See the screen shot below</a:t>
            </a:r>
            <a:r>
              <a:rPr lang="en-US" sz="1400" dirty="0" smtClean="0"/>
              <a:t>.</a:t>
            </a:r>
          </a:p>
          <a:p>
            <a:endParaRPr lang="en-US" sz="1400" dirty="0"/>
          </a:p>
          <a:p>
            <a:endParaRPr lang="en-US" sz="1400" dirty="0" smtClean="0"/>
          </a:p>
          <a:p>
            <a:endParaRPr lang="en-US" sz="1400" dirty="0" smtClean="0"/>
          </a:p>
          <a:p>
            <a:endParaRPr lang="en-US" sz="1400" i="1" dirty="0"/>
          </a:p>
          <a:p>
            <a:endParaRPr lang="en-US" sz="1400" i="1" dirty="0" smtClean="0"/>
          </a:p>
          <a:p>
            <a:endParaRPr lang="en-US" sz="1400" i="1" dirty="0" smtClean="0"/>
          </a:p>
          <a:p>
            <a:endParaRPr lang="en-US" sz="1400" i="1" dirty="0"/>
          </a:p>
          <a:p>
            <a:endParaRPr lang="en-US" sz="1400" i="1" dirty="0" smtClean="0"/>
          </a:p>
          <a:p>
            <a:endParaRPr lang="en-US" sz="1400" i="1" dirty="0"/>
          </a:p>
          <a:p>
            <a:r>
              <a:rPr lang="en-US" sz="1400" b="1" dirty="0" smtClean="0"/>
              <a:t>-Throttle </a:t>
            </a:r>
            <a:r>
              <a:rPr lang="en-US" sz="1400" b="1" dirty="0"/>
              <a:t>Builds</a:t>
            </a:r>
            <a:endParaRPr lang="en-US" sz="1400" dirty="0"/>
          </a:p>
          <a:p>
            <a:r>
              <a:rPr lang="en-US" sz="1400" dirty="0"/>
              <a:t>This plugin allows you to group jobs, and allow only some defined number of jobs run concurrently (in most cases, it is one) in the same environment. Take test jobs that use some container instances preinstalled on your master/slaves, for example: this plugin allows you to configure your jobs so that they will run on different slaves or wait for another job to finish before starting.</a:t>
            </a:r>
          </a:p>
          <a:p>
            <a:endParaRPr lang="en-US" sz="1400" i="1" dirty="0"/>
          </a:p>
        </p:txBody>
      </p:sp>
      <p:pic>
        <p:nvPicPr>
          <p:cNvPr id="1026" name="Picture 2" descr="Capture.2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7" y="2905660"/>
            <a:ext cx="6029325"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735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12.3-</a:t>
            </a:r>
            <a:r>
              <a:rPr lang="en-US" sz="3200" b="1" u="sng" dirty="0" smtClean="0"/>
              <a:t>Automation Framework</a:t>
            </a:r>
            <a:endParaRPr lang="en-US" sz="3000" b="1" u="sng" dirty="0"/>
          </a:p>
        </p:txBody>
      </p:sp>
      <p:sp>
        <p:nvSpPr>
          <p:cNvPr id="3" name="Rectangle 2"/>
          <p:cNvSpPr/>
          <p:nvPr/>
        </p:nvSpPr>
        <p:spPr>
          <a:xfrm>
            <a:off x="76200" y="564952"/>
            <a:ext cx="8991600" cy="3954929"/>
          </a:xfrm>
          <a:prstGeom prst="rect">
            <a:avLst/>
          </a:prstGeom>
        </p:spPr>
        <p:txBody>
          <a:bodyPr wrap="square">
            <a:spAutoFit/>
          </a:bodyPr>
          <a:lstStyle/>
          <a:p>
            <a:endParaRPr lang="en-US" sz="1400" b="1" dirty="0" smtClean="0">
              <a:solidFill>
                <a:srgbClr val="000000"/>
              </a:solidFill>
              <a:latin typeface="Arial" panose="020B0604020202020204" pitchFamily="34" charset="0"/>
              <a:cs typeface="Arial" panose="020B0604020202020204" pitchFamily="34" charset="0"/>
            </a:endParaRPr>
          </a:p>
          <a:p>
            <a:r>
              <a:rPr lang="en-US" sz="1500" b="1" u="sng" dirty="0" smtClean="0">
                <a:solidFill>
                  <a:srgbClr val="000000"/>
                </a:solidFill>
                <a:latin typeface="Arial" panose="020B0604020202020204" pitchFamily="34" charset="0"/>
                <a:cs typeface="Arial" panose="020B0604020202020204" pitchFamily="34" charset="0"/>
              </a:rPr>
              <a:t>Different kind of Automation Framework</a:t>
            </a:r>
          </a:p>
          <a:p>
            <a:endParaRPr lang="en-US" sz="1400" b="1" dirty="0">
              <a:solidFill>
                <a:srgbClr val="000000"/>
              </a:solidFill>
              <a:latin typeface="Arial" panose="020B0604020202020204" pitchFamily="34" charset="0"/>
              <a:cs typeface="Arial" panose="020B0604020202020204" pitchFamily="34" charset="0"/>
            </a:endParaRPr>
          </a:p>
          <a:p>
            <a:pPr lvl="2"/>
            <a:r>
              <a:rPr lang="en-US" sz="1600" dirty="0" smtClean="0"/>
              <a:t>1-Data-Driven </a:t>
            </a:r>
            <a:r>
              <a:rPr lang="en-US" sz="1600" dirty="0"/>
              <a:t>Framework</a:t>
            </a:r>
          </a:p>
          <a:p>
            <a:pPr lvl="2"/>
            <a:r>
              <a:rPr lang="en-US" sz="1600" dirty="0" smtClean="0"/>
              <a:t>2-Keyword </a:t>
            </a:r>
            <a:r>
              <a:rPr lang="en-US" sz="1600" dirty="0"/>
              <a:t>Driven Framework</a:t>
            </a:r>
          </a:p>
          <a:p>
            <a:pPr lvl="2"/>
            <a:r>
              <a:rPr lang="en-US" sz="1600" dirty="0" smtClean="0"/>
              <a:t>3-Hybird </a:t>
            </a:r>
            <a:r>
              <a:rPr lang="en-US" sz="1600" dirty="0"/>
              <a:t>Framework</a:t>
            </a:r>
          </a:p>
          <a:p>
            <a:pPr lvl="2"/>
            <a:r>
              <a:rPr lang="en-US" sz="1600" dirty="0" smtClean="0"/>
              <a:t>4-Page-Object </a:t>
            </a:r>
            <a:r>
              <a:rPr lang="en-US" sz="1600" dirty="0"/>
              <a:t>Framework</a:t>
            </a:r>
          </a:p>
          <a:p>
            <a:pPr lvl="2"/>
            <a:r>
              <a:rPr lang="en-US" sz="1600" dirty="0" smtClean="0"/>
              <a:t>5-BBD </a:t>
            </a:r>
            <a:r>
              <a:rPr lang="en-US" sz="1600" dirty="0"/>
              <a:t>Framework (Cucumber)</a:t>
            </a:r>
            <a:endParaRPr lang="en-IN" sz="1600" dirty="0"/>
          </a:p>
          <a:p>
            <a:endParaRPr lang="en-US" sz="1400" b="1" dirty="0">
              <a:solidFill>
                <a:srgbClr val="000000"/>
              </a:solidFill>
              <a:latin typeface="Arial" panose="020B0604020202020204" pitchFamily="34" charset="0"/>
              <a:cs typeface="Arial" panose="020B0604020202020204" pitchFamily="34" charset="0"/>
            </a:endParaRPr>
          </a:p>
          <a:p>
            <a:pPr marL="0" lvl="2" algn="ctr"/>
            <a:r>
              <a:rPr lang="en-US" sz="1600" b="1" u="sng" dirty="0"/>
              <a:t>1-Data-Driven Framework</a:t>
            </a:r>
          </a:p>
          <a:p>
            <a:endParaRPr lang="en-US" sz="1400" b="1" dirty="0">
              <a:solidFill>
                <a:srgbClr val="000000"/>
              </a:solidFill>
              <a:latin typeface="Arial" panose="020B0604020202020204" pitchFamily="34" charset="0"/>
              <a:cs typeface="Arial" panose="020B0604020202020204" pitchFamily="34" charset="0"/>
            </a:endParaRPr>
          </a:p>
          <a:p>
            <a:r>
              <a:rPr lang="en-US" sz="1400" dirty="0"/>
              <a:t>Data Driven Testing Framework helps the user segregate the test script logic and the test data from each other. It lets the user store the test data into an external database. The external databases can be property files, xml files, excel files, text files, CSV files, ODBC repositories etc. The data is conventionally stored in “Key-Value” pairs. Thus, the key can be used to access and populate the data within the test scripts.</a:t>
            </a:r>
          </a:p>
          <a:p>
            <a:r>
              <a:rPr lang="en-US" sz="1400" b="1" i="1" dirty="0"/>
              <a:t>Note</a:t>
            </a:r>
            <a:r>
              <a:rPr lang="en-US" sz="1400" dirty="0"/>
              <a:t>: The test data stored in an external file can belong to the matrix of expected value as well as matrix of input values</a:t>
            </a:r>
            <a:r>
              <a:rPr lang="en-US" sz="1400" dirty="0" smtClean="0"/>
              <a:t>.</a:t>
            </a:r>
            <a:endParaRPr lang="en-US" sz="1400" b="1" dirty="0">
              <a:solidFill>
                <a:srgbClr val="000000"/>
              </a:solidFill>
              <a:latin typeface="Arial" panose="020B0604020202020204" pitchFamily="34" charset="0"/>
              <a:cs typeface="Arial" panose="020B0604020202020204" pitchFamily="34" charset="0"/>
            </a:endParaRPr>
          </a:p>
        </p:txBody>
      </p:sp>
      <p:pic>
        <p:nvPicPr>
          <p:cNvPr id="2060" name="Picture 12" descr="data driven automation framework के लिए चित्र परिणा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14305"/>
            <a:ext cx="525780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926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14.17-Introduction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6432530"/>
          </a:xfrm>
          <a:prstGeom prst="rect">
            <a:avLst/>
          </a:prstGeom>
        </p:spPr>
        <p:txBody>
          <a:bodyPr wrap="square">
            <a:spAutoFit/>
          </a:bodyPr>
          <a:lstStyle/>
          <a:p>
            <a:r>
              <a:rPr lang="en-US" sz="2000" b="1" u="sng" dirty="0" smtClean="0"/>
              <a:t>Jenkin Projects and Build Setups-3</a:t>
            </a:r>
          </a:p>
          <a:p>
            <a:endParaRPr lang="en-US" sz="1600" dirty="0" smtClean="0"/>
          </a:p>
          <a:p>
            <a:r>
              <a:rPr lang="en-US" sz="1600" dirty="0"/>
              <a:t>A</a:t>
            </a:r>
            <a:r>
              <a:rPr lang="en-US" sz="1600" dirty="0" smtClean="0"/>
              <a:t>-Jenkins </a:t>
            </a:r>
            <a:r>
              <a:rPr lang="en-US" sz="1600" dirty="0"/>
              <a:t>– Maven </a:t>
            </a:r>
            <a:r>
              <a:rPr lang="en-US" sz="1600" dirty="0" smtClean="0"/>
              <a:t>Setup</a:t>
            </a:r>
          </a:p>
          <a:p>
            <a:r>
              <a:rPr lang="en-US" sz="1600" dirty="0">
                <a:hlinkClick r:id="rId3"/>
              </a:rPr>
              <a:t>https://</a:t>
            </a:r>
            <a:r>
              <a:rPr lang="en-US" sz="1600" dirty="0" smtClean="0">
                <a:hlinkClick r:id="rId3"/>
              </a:rPr>
              <a:t>www.tutorialspoint.com/jenkins/jenkins_maven_setup.htm</a:t>
            </a:r>
            <a:endParaRPr lang="en-US" sz="1600" dirty="0" smtClean="0"/>
          </a:p>
          <a:p>
            <a:endParaRPr lang="en-US" sz="1600" dirty="0"/>
          </a:p>
          <a:p>
            <a:r>
              <a:rPr lang="en-US" sz="1600" dirty="0" smtClean="0"/>
              <a:t>B-Jenkins </a:t>
            </a:r>
            <a:r>
              <a:rPr lang="en-US" sz="1600" dirty="0"/>
              <a:t>- </a:t>
            </a:r>
            <a:r>
              <a:rPr lang="en-US" sz="1600" dirty="0" err="1"/>
              <a:t>Git</a:t>
            </a:r>
            <a:r>
              <a:rPr lang="en-US" sz="1600" dirty="0"/>
              <a:t> </a:t>
            </a:r>
            <a:r>
              <a:rPr lang="en-US" sz="1600" dirty="0" smtClean="0"/>
              <a:t>Setup</a:t>
            </a:r>
          </a:p>
          <a:p>
            <a:r>
              <a:rPr lang="en-US" sz="1600" dirty="0">
                <a:hlinkClick r:id="rId4"/>
              </a:rPr>
              <a:t>https://</a:t>
            </a:r>
            <a:r>
              <a:rPr lang="en-US" sz="1600" dirty="0" smtClean="0">
                <a:hlinkClick r:id="rId4"/>
              </a:rPr>
              <a:t>www.tutorialspoint.com/jenkins/jenkins_git_setup.htm</a:t>
            </a:r>
            <a:endParaRPr lang="en-US" sz="1600" dirty="0" smtClean="0"/>
          </a:p>
          <a:p>
            <a:endParaRPr lang="en-US" sz="1600" dirty="0"/>
          </a:p>
          <a:p>
            <a:r>
              <a:rPr lang="en-US" sz="1600" dirty="0"/>
              <a:t>C</a:t>
            </a:r>
            <a:r>
              <a:rPr lang="en-US" sz="1600" dirty="0" smtClean="0"/>
              <a:t>-Jenkins </a:t>
            </a:r>
            <a:r>
              <a:rPr lang="en-US" sz="1600" dirty="0"/>
              <a:t>- Setup Build </a:t>
            </a:r>
            <a:r>
              <a:rPr lang="en-US" sz="1600" dirty="0" smtClean="0"/>
              <a:t>Jobs</a:t>
            </a:r>
          </a:p>
          <a:p>
            <a:r>
              <a:rPr lang="en-US" sz="1600" dirty="0">
                <a:hlinkClick r:id="rId5"/>
              </a:rPr>
              <a:t>https://</a:t>
            </a:r>
            <a:r>
              <a:rPr lang="en-US" sz="1600" dirty="0" smtClean="0">
                <a:hlinkClick r:id="rId5"/>
              </a:rPr>
              <a:t>www.tutorialspoint.com/jenkins/jenkins_setup_build_jobs.htm</a:t>
            </a:r>
            <a:endParaRPr lang="en-US" sz="1600" dirty="0" smtClean="0"/>
          </a:p>
          <a:p>
            <a:endParaRPr lang="en-US" sz="1600" dirty="0"/>
          </a:p>
          <a:p>
            <a:r>
              <a:rPr lang="en-US" sz="1600" dirty="0"/>
              <a:t>D</a:t>
            </a:r>
            <a:r>
              <a:rPr lang="en-US" sz="1600" dirty="0" smtClean="0"/>
              <a:t>-Jenkins </a:t>
            </a:r>
            <a:r>
              <a:rPr lang="en-US" sz="1600" dirty="0"/>
              <a:t>- Unit Testing</a:t>
            </a:r>
          </a:p>
          <a:p>
            <a:r>
              <a:rPr lang="en-US" sz="1600" dirty="0" smtClean="0">
                <a:hlinkClick r:id="rId6"/>
              </a:rPr>
              <a:t>https</a:t>
            </a:r>
            <a:r>
              <a:rPr lang="en-US" sz="1600" dirty="0">
                <a:hlinkClick r:id="rId6"/>
              </a:rPr>
              <a:t>://</a:t>
            </a:r>
            <a:r>
              <a:rPr lang="en-US" sz="1600" dirty="0" smtClean="0">
                <a:hlinkClick r:id="rId6"/>
              </a:rPr>
              <a:t>www.tutorialspoint.com/jenkins/jenkins_unit_testing.htm</a:t>
            </a:r>
            <a:endParaRPr lang="en-US" sz="1600" dirty="0" smtClean="0"/>
          </a:p>
          <a:p>
            <a:endParaRPr lang="en-US" sz="1600" dirty="0"/>
          </a:p>
          <a:p>
            <a:r>
              <a:rPr lang="en-US" sz="1600" dirty="0"/>
              <a:t>E</a:t>
            </a:r>
            <a:r>
              <a:rPr lang="en-US" sz="1600" dirty="0" smtClean="0"/>
              <a:t>-Jenkins – Selenium Automated Testing</a:t>
            </a:r>
          </a:p>
          <a:p>
            <a:r>
              <a:rPr lang="en-US" sz="1600" dirty="0">
                <a:hlinkClick r:id="rId7"/>
              </a:rPr>
              <a:t>https://</a:t>
            </a:r>
            <a:r>
              <a:rPr lang="en-US" sz="1600" dirty="0" smtClean="0">
                <a:hlinkClick r:id="rId7"/>
              </a:rPr>
              <a:t>www.tutorialspoint.com/jenkins/jenkins_automated_testing.htm</a:t>
            </a:r>
            <a:endParaRPr lang="en-US" sz="1600" dirty="0" smtClean="0"/>
          </a:p>
          <a:p>
            <a:endParaRPr lang="en-US" sz="1600" dirty="0"/>
          </a:p>
          <a:p>
            <a:r>
              <a:rPr lang="en-US" sz="1600" dirty="0"/>
              <a:t>F</a:t>
            </a:r>
            <a:r>
              <a:rPr lang="en-US" sz="1600" dirty="0" smtClean="0"/>
              <a:t>-Jenkins- Cucumber Reporting Setup in Jenkins</a:t>
            </a:r>
          </a:p>
          <a:p>
            <a:r>
              <a:rPr lang="en-US" sz="1600" dirty="0">
                <a:hlinkClick r:id="rId8"/>
              </a:rPr>
              <a:t>http://www.seleniumframework.com/continuous-test-automation/cucumber-jenkins-plugins</a:t>
            </a:r>
            <a:r>
              <a:rPr lang="en-US" sz="1600" dirty="0" smtClean="0">
                <a:hlinkClick r:id="rId8"/>
              </a:rPr>
              <a:t>/</a:t>
            </a:r>
            <a:endParaRPr lang="en-US" sz="1600" dirty="0" smtClean="0"/>
          </a:p>
          <a:p>
            <a:endParaRPr lang="en-US" sz="1600" dirty="0" smtClean="0"/>
          </a:p>
          <a:p>
            <a:r>
              <a:rPr lang="en-US" sz="1600" dirty="0" smtClean="0"/>
              <a:t>D-</a:t>
            </a:r>
            <a:r>
              <a:rPr lang="en-US" sz="1600" dirty="0"/>
              <a:t> </a:t>
            </a:r>
            <a:r>
              <a:rPr lang="en-US" sz="1600" dirty="0" smtClean="0"/>
              <a:t>Configure a Schedule/Corn Job in Jenkins</a:t>
            </a:r>
          </a:p>
          <a:p>
            <a:r>
              <a:rPr lang="en-US" dirty="0">
                <a:hlinkClick r:id="rId9"/>
              </a:rPr>
              <a:t>https://</a:t>
            </a:r>
            <a:r>
              <a:rPr lang="en-US" dirty="0" smtClean="0">
                <a:hlinkClick r:id="rId9"/>
              </a:rPr>
              <a:t>www.youtube.com/watch?v=xRhEkLxmi0s</a:t>
            </a:r>
            <a:endParaRPr lang="en-US" dirty="0" smtClean="0"/>
          </a:p>
          <a:p>
            <a:r>
              <a:rPr lang="en-US" dirty="0">
                <a:hlinkClick r:id="rId10"/>
              </a:rPr>
              <a:t>https://</a:t>
            </a:r>
            <a:r>
              <a:rPr lang="en-US" dirty="0" smtClean="0">
                <a:hlinkClick r:id="rId10"/>
              </a:rPr>
              <a:t>davedevelopment.co.uk/2015/06/04/scheduled-tasks-with-jenkins.html</a:t>
            </a:r>
            <a:endParaRPr lang="en-US" dirty="0" smtClean="0"/>
          </a:p>
          <a:p>
            <a:endParaRPr lang="en-US" dirty="0"/>
          </a:p>
          <a:p>
            <a:endParaRPr lang="en-US" dirty="0"/>
          </a:p>
        </p:txBody>
      </p:sp>
    </p:spTree>
    <p:extLst>
      <p:ext uri="{BB962C8B-B14F-4D97-AF65-F5344CB8AC3E}">
        <p14:creationId xmlns:p14="http://schemas.microsoft.com/office/powerpoint/2010/main" val="19855395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14.18-Introduction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49036" y="762000"/>
            <a:ext cx="8835482" cy="2462213"/>
          </a:xfrm>
          <a:prstGeom prst="rect">
            <a:avLst/>
          </a:prstGeom>
        </p:spPr>
        <p:txBody>
          <a:bodyPr wrap="square">
            <a:spAutoFit/>
          </a:bodyPr>
          <a:lstStyle/>
          <a:p>
            <a:r>
              <a:rPr lang="en-US" sz="2000" b="1" u="sng" dirty="0"/>
              <a:t>Configure a Schedule/Corn Job in </a:t>
            </a:r>
            <a:r>
              <a:rPr lang="en-US" sz="2000" b="1" u="sng" dirty="0" smtClean="0"/>
              <a:t>Jenkins-4</a:t>
            </a:r>
            <a:endParaRPr lang="en-US" sz="2000" b="1" u="sng" dirty="0"/>
          </a:p>
          <a:p>
            <a:endParaRPr lang="en-US" sz="1600" dirty="0" smtClean="0"/>
          </a:p>
          <a:p>
            <a:r>
              <a:rPr lang="en-US" sz="1600" b="1" u="sng" dirty="0" smtClean="0"/>
              <a:t>Configure a Schedule/Corn Job in Jenkins</a:t>
            </a:r>
          </a:p>
          <a:p>
            <a:r>
              <a:rPr lang="en-US" dirty="0">
                <a:hlinkClick r:id="rId3"/>
              </a:rPr>
              <a:t>https://</a:t>
            </a:r>
            <a:r>
              <a:rPr lang="en-US" dirty="0" smtClean="0">
                <a:hlinkClick r:id="rId3"/>
              </a:rPr>
              <a:t>www.youtube.com/watch?v=xRhEkLxmi0s</a:t>
            </a:r>
            <a:endParaRPr lang="en-US" dirty="0" smtClean="0"/>
          </a:p>
          <a:p>
            <a:r>
              <a:rPr lang="en-US" dirty="0">
                <a:hlinkClick r:id="rId4"/>
              </a:rPr>
              <a:t>https://</a:t>
            </a:r>
            <a:r>
              <a:rPr lang="en-US" dirty="0" smtClean="0">
                <a:hlinkClick r:id="rId4"/>
              </a:rPr>
              <a:t>davedevelopment.co.uk/2015/06/04/scheduled-tasks-with-jenkins.html</a:t>
            </a:r>
            <a:endParaRPr lang="en-US" dirty="0" smtClean="0"/>
          </a:p>
          <a:p>
            <a:endParaRPr lang="en-US" dirty="0" smtClean="0"/>
          </a:p>
          <a:p>
            <a:r>
              <a:rPr lang="en-US" sz="1600" dirty="0" smtClean="0"/>
              <a:t>Under </a:t>
            </a:r>
            <a:r>
              <a:rPr lang="en-US" sz="1600" dirty="0"/>
              <a:t>the build triggers section, check Build periodically and enter a schedule. The schedule is much like the </a:t>
            </a:r>
            <a:r>
              <a:rPr lang="en-US" sz="1600" dirty="0" err="1"/>
              <a:t>cron</a:t>
            </a:r>
            <a:r>
              <a:rPr lang="en-US" sz="1600" dirty="0"/>
              <a:t> schedule, but there are a few differences - use </a:t>
            </a:r>
            <a:r>
              <a:rPr lang="en-US" sz="1600" dirty="0" err="1"/>
              <a:t>jenkins</a:t>
            </a:r>
            <a:r>
              <a:rPr lang="en-US" sz="1600" dirty="0"/>
              <a:t>' built in help to learn </a:t>
            </a:r>
            <a:r>
              <a:rPr lang="en-US" sz="1600" dirty="0" smtClean="0"/>
              <a:t>more</a:t>
            </a:r>
            <a:endParaRPr lang="en-US" sz="1600" dirty="0"/>
          </a:p>
        </p:txBody>
      </p:sp>
      <p:pic>
        <p:nvPicPr>
          <p:cNvPr id="1028" name="Picture 4" descr="enter image description he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224213"/>
            <a:ext cx="8458200" cy="1296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0718" y="4673521"/>
            <a:ext cx="8942564" cy="2169825"/>
          </a:xfrm>
          <a:prstGeom prst="rect">
            <a:avLst/>
          </a:prstGeom>
        </p:spPr>
        <p:txBody>
          <a:bodyPr wrap="square">
            <a:spAutoFit/>
          </a:bodyPr>
          <a:lstStyle/>
          <a:p>
            <a:r>
              <a:rPr lang="en-US" sz="1500" b="1" u="sng" dirty="0"/>
              <a:t>Format to schedule a Job:-</a:t>
            </a:r>
          </a:p>
          <a:p>
            <a:r>
              <a:rPr lang="en-US" sz="1500" b="1" dirty="0">
                <a:solidFill>
                  <a:srgbClr val="FF0000"/>
                </a:solidFill>
              </a:rPr>
              <a:t>MINUTE (0-59), HOUR (0-23), DAY (1-31), MONTH (1-12), DAY OF THE WEEK (0-6)</a:t>
            </a:r>
          </a:p>
          <a:p>
            <a:endParaRPr lang="en-US" sz="1500" dirty="0"/>
          </a:p>
          <a:p>
            <a:r>
              <a:rPr lang="en-US" sz="1500" dirty="0"/>
              <a:t>The letter H, representing the word Hash can be inserted instead of any of the values, it will calculate the parameter based on the hash code of your project name, this is so that if you are building several projects on your build machine at the same time, lets say midnight each day, they do not all start there build execution at the same time, each project starts its execution at a different minute depending on its hash code. You can also specify the value to be between numbers, i.e. H(0,30) will return the hash code of the project where the possible hashes are 0-30</a:t>
            </a:r>
          </a:p>
        </p:txBody>
      </p:sp>
    </p:spTree>
    <p:extLst>
      <p:ext uri="{BB962C8B-B14F-4D97-AF65-F5344CB8AC3E}">
        <p14:creationId xmlns:p14="http://schemas.microsoft.com/office/powerpoint/2010/main" val="38477049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14.19-Introduction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49036" y="762000"/>
            <a:ext cx="9018764" cy="5062924"/>
          </a:xfrm>
          <a:prstGeom prst="rect">
            <a:avLst/>
          </a:prstGeom>
        </p:spPr>
        <p:txBody>
          <a:bodyPr wrap="square">
            <a:spAutoFit/>
          </a:bodyPr>
          <a:lstStyle/>
          <a:p>
            <a:r>
              <a:rPr lang="en-US" sz="1500" b="1" u="sng" dirty="0" smtClean="0"/>
              <a:t>Examples</a:t>
            </a:r>
            <a:r>
              <a:rPr lang="en-US" sz="1500" b="1" u="sng" dirty="0"/>
              <a:t>:</a:t>
            </a:r>
          </a:p>
          <a:p>
            <a:r>
              <a:rPr lang="en-US" sz="1400" dirty="0" smtClean="0"/>
              <a:t>A-Start </a:t>
            </a:r>
            <a:r>
              <a:rPr lang="en-US" sz="1400" dirty="0"/>
              <a:t>build daily at 08:30 in the morning, Monday </a:t>
            </a:r>
            <a:r>
              <a:rPr lang="en-US" sz="1400" dirty="0" smtClean="0"/>
              <a:t>– Friday</a:t>
            </a:r>
            <a:r>
              <a:rPr lang="en-US" sz="1400" dirty="0"/>
              <a:t>=</a:t>
            </a:r>
            <a:r>
              <a:rPr lang="en-US" sz="1400" dirty="0" smtClean="0"/>
              <a:t>  </a:t>
            </a:r>
            <a:r>
              <a:rPr lang="en-US" sz="1400" b="1" dirty="0" smtClean="0">
                <a:solidFill>
                  <a:srgbClr val="FF0000"/>
                </a:solidFill>
              </a:rPr>
              <a:t>30 </a:t>
            </a:r>
            <a:r>
              <a:rPr lang="en-US" sz="1400" b="1" dirty="0">
                <a:solidFill>
                  <a:srgbClr val="FF0000"/>
                </a:solidFill>
              </a:rPr>
              <a:t>08 * * </a:t>
            </a:r>
            <a:r>
              <a:rPr lang="en-US" sz="1400" b="1" dirty="0" smtClean="0">
                <a:solidFill>
                  <a:srgbClr val="FF0000"/>
                </a:solidFill>
              </a:rPr>
              <a:t>1-5</a:t>
            </a:r>
          </a:p>
          <a:p>
            <a:endParaRPr lang="en-US" sz="1400" dirty="0"/>
          </a:p>
          <a:p>
            <a:r>
              <a:rPr lang="en-US" sz="1400" dirty="0" smtClean="0"/>
              <a:t>B-Weekday </a:t>
            </a:r>
            <a:r>
              <a:rPr lang="en-US" sz="1400" dirty="0"/>
              <a:t>daily build twice a day, at lunchtime 12:00 and midnight 00:00, Sunday to </a:t>
            </a:r>
            <a:r>
              <a:rPr lang="en-US" sz="1400" dirty="0" smtClean="0"/>
              <a:t>Thursday=00 </a:t>
            </a:r>
            <a:r>
              <a:rPr lang="en-US" sz="1400" dirty="0"/>
              <a:t>0,12 * * 0-4</a:t>
            </a:r>
          </a:p>
          <a:p>
            <a:endParaRPr lang="en-US" sz="1400" dirty="0" smtClean="0"/>
          </a:p>
          <a:p>
            <a:r>
              <a:rPr lang="en-US" sz="1400" dirty="0" smtClean="0"/>
              <a:t>C-Start </a:t>
            </a:r>
            <a:r>
              <a:rPr lang="en-US" sz="1400" dirty="0"/>
              <a:t>build daily in the late afternoon between 4:00 p.m. - 4:59 p.m. or 16:00 -16:59 depending on the projects </a:t>
            </a:r>
            <a:r>
              <a:rPr lang="en-US" sz="1400" dirty="0" smtClean="0"/>
              <a:t>hash =</a:t>
            </a:r>
            <a:r>
              <a:rPr lang="en-US" sz="1400" b="1" dirty="0">
                <a:solidFill>
                  <a:srgbClr val="FF0000"/>
                </a:solidFill>
              </a:rPr>
              <a:t>H 16 * * 1-5</a:t>
            </a:r>
          </a:p>
          <a:p>
            <a:endParaRPr lang="en-US" sz="1400" dirty="0" smtClean="0"/>
          </a:p>
          <a:p>
            <a:r>
              <a:rPr lang="en-US" sz="1400" dirty="0" smtClean="0"/>
              <a:t>D-Start </a:t>
            </a:r>
            <a:r>
              <a:rPr lang="en-US" sz="1400" dirty="0"/>
              <a:t>build at </a:t>
            </a:r>
            <a:r>
              <a:rPr lang="en-US" sz="1400" dirty="0" smtClean="0"/>
              <a:t>midnight</a:t>
            </a:r>
            <a:r>
              <a:rPr lang="en-US" sz="1400" b="1" dirty="0">
                <a:solidFill>
                  <a:srgbClr val="FF0000"/>
                </a:solidFill>
              </a:rPr>
              <a:t>=@midnight</a:t>
            </a:r>
          </a:p>
          <a:p>
            <a:endParaRPr lang="en-US" sz="1400" dirty="0" smtClean="0"/>
          </a:p>
          <a:p>
            <a:r>
              <a:rPr lang="en-US" sz="1400" dirty="0" smtClean="0"/>
              <a:t>F-Start </a:t>
            </a:r>
            <a:r>
              <a:rPr lang="en-US" sz="1400" dirty="0"/>
              <a:t>build at midnight, every </a:t>
            </a:r>
            <a:r>
              <a:rPr lang="en-US" sz="1400" dirty="0" smtClean="0"/>
              <a:t>Saturday= </a:t>
            </a:r>
            <a:r>
              <a:rPr lang="en-US" sz="1400" b="1" dirty="0">
                <a:solidFill>
                  <a:srgbClr val="FF0000"/>
                </a:solidFill>
              </a:rPr>
              <a:t>59 23 * * 6</a:t>
            </a:r>
          </a:p>
          <a:p>
            <a:endParaRPr lang="en-US" sz="1400" dirty="0" smtClean="0"/>
          </a:p>
          <a:p>
            <a:r>
              <a:rPr lang="en-US" sz="1400" dirty="0" smtClean="0"/>
              <a:t>G-Every </a:t>
            </a:r>
            <a:r>
              <a:rPr lang="en-US" sz="1400" dirty="0"/>
              <a:t>first of every month between 2:00 a.m. - 02:30 </a:t>
            </a:r>
            <a:r>
              <a:rPr lang="en-US" sz="1400" dirty="0" err="1" smtClean="0"/>
              <a:t>a.m</a:t>
            </a:r>
            <a:r>
              <a:rPr lang="en-US" sz="1400" dirty="0" smtClean="0"/>
              <a:t>=	</a:t>
            </a:r>
            <a:r>
              <a:rPr lang="en-US" sz="1400" b="1" dirty="0">
                <a:solidFill>
                  <a:srgbClr val="FF0000"/>
                </a:solidFill>
              </a:rPr>
              <a:t>H(0,30) 02 01 * *</a:t>
            </a:r>
          </a:p>
          <a:p>
            <a:endParaRPr lang="en-US" sz="1400" dirty="0" smtClean="0"/>
          </a:p>
          <a:p>
            <a:r>
              <a:rPr lang="en-US" sz="1400" dirty="0" smtClean="0"/>
              <a:t>H-A </a:t>
            </a:r>
            <a:r>
              <a:rPr lang="en-US" sz="1400" dirty="0"/>
              <a:t>job which runs every Day of the week, every Month in a year , every Day in a month at a time between 3 – 4 am in the morning at any </a:t>
            </a:r>
            <a:r>
              <a:rPr lang="en-US" sz="1400" dirty="0" smtClean="0"/>
              <a:t>minute = </a:t>
            </a:r>
            <a:r>
              <a:rPr lang="en-US" sz="1400" b="1" dirty="0">
                <a:solidFill>
                  <a:srgbClr val="FF0000"/>
                </a:solidFill>
              </a:rPr>
              <a:t>H H(3-4) * * *  </a:t>
            </a:r>
          </a:p>
          <a:p>
            <a:endParaRPr lang="en-US" sz="1400" dirty="0"/>
          </a:p>
          <a:p>
            <a:r>
              <a:rPr lang="en-US" sz="1400" dirty="0" smtClean="0"/>
              <a:t>I-A </a:t>
            </a:r>
            <a:r>
              <a:rPr lang="en-US" sz="1400" dirty="0"/>
              <a:t>job which </a:t>
            </a:r>
            <a:r>
              <a:rPr lang="en-US" sz="1400" dirty="0" smtClean="0"/>
              <a:t>runs every </a:t>
            </a:r>
            <a:r>
              <a:rPr lang="en-US" sz="1400" dirty="0"/>
              <a:t>Day of the week, every Month in a year , every Day in a month at 3 am in the morning between 30 -45 </a:t>
            </a:r>
            <a:r>
              <a:rPr lang="en-US" sz="1400" dirty="0" smtClean="0"/>
              <a:t>minutes=</a:t>
            </a:r>
            <a:r>
              <a:rPr lang="en-US" sz="1400" dirty="0"/>
              <a:t> </a:t>
            </a:r>
            <a:r>
              <a:rPr lang="en-US" sz="1400" b="1" dirty="0">
                <a:solidFill>
                  <a:srgbClr val="FF0000"/>
                </a:solidFill>
              </a:rPr>
              <a:t>H (30 -45) 3 * * * </a:t>
            </a:r>
          </a:p>
          <a:p>
            <a:endParaRPr lang="en-US" sz="1400" dirty="0"/>
          </a:p>
          <a:p>
            <a:r>
              <a:rPr lang="en-US" sz="1400" dirty="0" smtClean="0"/>
              <a:t>J-If </a:t>
            </a:r>
            <a:r>
              <a:rPr lang="en-US" sz="1400" dirty="0"/>
              <a:t>you want to </a:t>
            </a:r>
            <a:r>
              <a:rPr lang="en-US" sz="1400" dirty="0" err="1"/>
              <a:t>shedule</a:t>
            </a:r>
            <a:r>
              <a:rPr lang="en-US" sz="1400" dirty="0"/>
              <a:t> your build every 5 minutes, this will do the </a:t>
            </a:r>
            <a:r>
              <a:rPr lang="en-US" sz="1400" dirty="0" smtClean="0"/>
              <a:t>job = </a:t>
            </a:r>
            <a:r>
              <a:rPr lang="en-US" sz="1400" b="1" dirty="0">
                <a:solidFill>
                  <a:srgbClr val="FF0000"/>
                </a:solidFill>
              </a:rPr>
              <a:t>*/5 * * * * </a:t>
            </a:r>
          </a:p>
          <a:p>
            <a:endParaRPr lang="en-US" sz="1400" dirty="0" smtClean="0"/>
          </a:p>
          <a:p>
            <a:r>
              <a:rPr lang="en-US" sz="1400" dirty="0" smtClean="0"/>
              <a:t>K-Schedule </a:t>
            </a:r>
            <a:r>
              <a:rPr lang="en-US" sz="1400" dirty="0"/>
              <a:t>your build every day at 8h 00, this will do the </a:t>
            </a:r>
            <a:r>
              <a:rPr lang="en-US" sz="1400" dirty="0" smtClean="0"/>
              <a:t>job= </a:t>
            </a:r>
            <a:r>
              <a:rPr lang="en-US" sz="1400" b="1" dirty="0">
                <a:solidFill>
                  <a:srgbClr val="FF0000"/>
                </a:solidFill>
              </a:rPr>
              <a:t>4 : 0 8 * * * </a:t>
            </a:r>
          </a:p>
        </p:txBody>
      </p:sp>
    </p:spTree>
    <p:extLst>
      <p:ext uri="{BB962C8B-B14F-4D97-AF65-F5344CB8AC3E}">
        <p14:creationId xmlns:p14="http://schemas.microsoft.com/office/powerpoint/2010/main" val="3525030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12.4-</a:t>
            </a:r>
            <a:r>
              <a:rPr lang="en-US" sz="3200" b="1" u="sng" dirty="0" smtClean="0"/>
              <a:t>Automation Framework</a:t>
            </a:r>
            <a:endParaRPr lang="en-US" sz="3000" b="1" u="sng" dirty="0"/>
          </a:p>
        </p:txBody>
      </p:sp>
      <p:sp>
        <p:nvSpPr>
          <p:cNvPr id="3" name="Rectangle 2"/>
          <p:cNvSpPr/>
          <p:nvPr/>
        </p:nvSpPr>
        <p:spPr>
          <a:xfrm>
            <a:off x="76200" y="564952"/>
            <a:ext cx="8991600" cy="6186309"/>
          </a:xfrm>
          <a:prstGeom prst="rect">
            <a:avLst/>
          </a:prstGeom>
        </p:spPr>
        <p:txBody>
          <a:bodyPr wrap="square">
            <a:spAutoFit/>
          </a:bodyPr>
          <a:lstStyle/>
          <a:p>
            <a:endParaRPr lang="en-US" sz="1400" b="1" dirty="0" smtClean="0"/>
          </a:p>
          <a:p>
            <a:r>
              <a:rPr lang="en-US" sz="1400" b="1" u="sng" dirty="0" smtClean="0"/>
              <a:t>Pros</a:t>
            </a:r>
            <a:r>
              <a:rPr lang="en-US" sz="1400" b="1" u="sng" dirty="0"/>
              <a:t>:</a:t>
            </a:r>
            <a:endParaRPr lang="en-US" sz="1400" u="sng" dirty="0"/>
          </a:p>
          <a:p>
            <a:pPr marL="342900" indent="-342900">
              <a:buFont typeface="+mj-lt"/>
              <a:buAutoNum type="arabicPeriod"/>
            </a:pPr>
            <a:r>
              <a:rPr lang="en-US" sz="1400" dirty="0"/>
              <a:t>The most important feature of this framework is that it considerably reduces the total number of scripts required to cover all the possible combinations of test scenarios. Thus lesser amount of code is required to test a complete set of scenarios.</a:t>
            </a:r>
          </a:p>
          <a:p>
            <a:pPr marL="342900" indent="-342900">
              <a:buFont typeface="+mj-lt"/>
              <a:buAutoNum type="arabicPeriod"/>
            </a:pPr>
            <a:r>
              <a:rPr lang="en-US" sz="1400" dirty="0"/>
              <a:t>Any change in the test data matrix would not hamper the test script code.</a:t>
            </a:r>
          </a:p>
          <a:p>
            <a:pPr marL="342900" indent="-342900">
              <a:buFont typeface="+mj-lt"/>
              <a:buAutoNum type="arabicPeriod"/>
            </a:pPr>
            <a:r>
              <a:rPr lang="en-US" sz="1400" dirty="0"/>
              <a:t>Increases flexibility and maintainability</a:t>
            </a:r>
          </a:p>
          <a:p>
            <a:pPr marL="342900" indent="-342900">
              <a:buFont typeface="+mj-lt"/>
              <a:buAutoNum type="arabicPeriod"/>
            </a:pPr>
            <a:r>
              <a:rPr lang="en-US" sz="1400" dirty="0"/>
              <a:t>A single test scenario can be executed altering the test data values.</a:t>
            </a:r>
          </a:p>
          <a:p>
            <a:endParaRPr lang="en-US" sz="1400" b="1" dirty="0" smtClean="0"/>
          </a:p>
          <a:p>
            <a:r>
              <a:rPr lang="en-US" sz="1400" b="1" u="sng" dirty="0" smtClean="0"/>
              <a:t>Cons</a:t>
            </a:r>
            <a:r>
              <a:rPr lang="en-US" sz="1400" b="1" u="sng" dirty="0"/>
              <a:t>:</a:t>
            </a:r>
            <a:endParaRPr lang="en-US" sz="1400" u="sng" dirty="0"/>
          </a:p>
          <a:p>
            <a:pPr marL="342900" indent="-342900">
              <a:buFont typeface="+mj-lt"/>
              <a:buAutoNum type="arabicPeriod"/>
            </a:pPr>
            <a:r>
              <a:rPr lang="en-US" sz="1400" dirty="0"/>
              <a:t>The process is complex and requires an extra effort to come up with the test data sources and reading mechanisms.</a:t>
            </a:r>
          </a:p>
          <a:p>
            <a:pPr marL="342900" indent="-342900">
              <a:buFont typeface="+mj-lt"/>
              <a:buAutoNum type="arabicPeriod"/>
            </a:pPr>
            <a:r>
              <a:rPr lang="en-US" sz="1400" dirty="0"/>
              <a:t>Requires proficiency in a programming language that is being used to develop test scripts</a:t>
            </a:r>
            <a:r>
              <a:rPr lang="en-US" sz="1400" dirty="0" smtClean="0"/>
              <a:t>.</a:t>
            </a:r>
          </a:p>
          <a:p>
            <a:pPr marL="342900" indent="-342900">
              <a:buFont typeface="+mj-lt"/>
              <a:buAutoNum type="arabicPeriod"/>
            </a:pPr>
            <a:endParaRPr lang="en-US" sz="1400" dirty="0"/>
          </a:p>
          <a:p>
            <a:pPr algn="ctr"/>
            <a:r>
              <a:rPr lang="en-US" sz="1600" b="1" u="sng" dirty="0" smtClean="0"/>
              <a:t>2</a:t>
            </a:r>
            <a:r>
              <a:rPr lang="en-US" sz="1600" b="1" u="sng" dirty="0"/>
              <a:t>-</a:t>
            </a:r>
            <a:r>
              <a:rPr lang="en-US" sz="1600" b="1" u="sng" dirty="0" smtClean="0"/>
              <a:t> </a:t>
            </a:r>
            <a:r>
              <a:rPr lang="en-US" sz="1600" b="1" u="sng" dirty="0"/>
              <a:t>Keyword Driven Testing </a:t>
            </a:r>
            <a:r>
              <a:rPr lang="en-US" sz="1600" b="1" u="sng" dirty="0" smtClean="0"/>
              <a:t>Framework-</a:t>
            </a:r>
          </a:p>
          <a:p>
            <a:endParaRPr lang="en-US" sz="1600" b="1" u="sng" dirty="0"/>
          </a:p>
          <a:p>
            <a:r>
              <a:rPr lang="en-US" sz="1400" dirty="0"/>
              <a:t>The Keyword driven testing framework is an extension to Data driven Testing Framework in a sense that it not only segregates the test data from the scripts, it also keeps the certain set of code belonging to the test script into an external data file.</a:t>
            </a:r>
          </a:p>
          <a:p>
            <a:endParaRPr lang="en-US" sz="1400" dirty="0" smtClean="0"/>
          </a:p>
          <a:p>
            <a:r>
              <a:rPr lang="en-US" sz="1400" dirty="0" smtClean="0"/>
              <a:t>These </a:t>
            </a:r>
            <a:r>
              <a:rPr lang="en-US" sz="1400" dirty="0"/>
              <a:t>set of code are known as Keywords and hence the framework is so named. Key words are self-guiding as to what actions needs to be performed on the application.</a:t>
            </a:r>
          </a:p>
          <a:p>
            <a:endParaRPr lang="en-US" sz="1400" dirty="0" smtClean="0"/>
          </a:p>
          <a:p>
            <a:r>
              <a:rPr lang="en-US" sz="1400" dirty="0" smtClean="0"/>
              <a:t>The </a:t>
            </a:r>
            <a:r>
              <a:rPr lang="en-US" sz="1400" dirty="0"/>
              <a:t>keywords and the test data are stored in a tabular like structure and thus it is also popularly regarded as Table driven Framework. Take a notice that keywords and test data are entities independent of the automation tool being used.</a:t>
            </a:r>
          </a:p>
          <a:p>
            <a:endParaRPr lang="en-US" sz="1400" dirty="0"/>
          </a:p>
          <a:p>
            <a:endParaRPr lang="en-US" sz="1400" b="1" dirty="0" smtClean="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147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12.5-</a:t>
            </a:r>
            <a:r>
              <a:rPr lang="en-US" sz="3200" b="1" u="sng" dirty="0" smtClean="0"/>
              <a:t>Automation Framework</a:t>
            </a:r>
            <a:endParaRPr lang="en-US" sz="3000" b="1" u="sng" dirty="0"/>
          </a:p>
        </p:txBody>
      </p:sp>
      <p:pic>
        <p:nvPicPr>
          <p:cNvPr id="3074" name="Picture 2" descr="संबंधित चित्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09600"/>
            <a:ext cx="8762999"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keyword driven automation framework के लिए चित्र परिणाम"/>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95600"/>
            <a:ext cx="8305800"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5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12.6-</a:t>
            </a:r>
            <a:r>
              <a:rPr lang="en-US" sz="3200" b="1" u="sng" dirty="0" smtClean="0"/>
              <a:t>Automation Framework</a:t>
            </a:r>
            <a:endParaRPr lang="en-US" sz="3000" b="1" u="sng" dirty="0"/>
          </a:p>
        </p:txBody>
      </p:sp>
      <p:sp>
        <p:nvSpPr>
          <p:cNvPr id="3" name="Rectangle 2"/>
          <p:cNvSpPr/>
          <p:nvPr/>
        </p:nvSpPr>
        <p:spPr>
          <a:xfrm>
            <a:off x="76200" y="564952"/>
            <a:ext cx="8991600" cy="2462213"/>
          </a:xfrm>
          <a:prstGeom prst="rect">
            <a:avLst/>
          </a:prstGeom>
        </p:spPr>
        <p:txBody>
          <a:bodyPr wrap="square">
            <a:spAutoFit/>
          </a:bodyPr>
          <a:lstStyle/>
          <a:p>
            <a:endParaRPr lang="en-US" sz="1400" b="1" dirty="0" smtClean="0"/>
          </a:p>
          <a:p>
            <a:r>
              <a:rPr lang="en-US" sz="1400" b="1" u="sng" dirty="0"/>
              <a:t>Pros</a:t>
            </a:r>
            <a:r>
              <a:rPr lang="en-US" sz="1400" dirty="0"/>
              <a:t>:</a:t>
            </a:r>
          </a:p>
          <a:p>
            <a:pPr marL="342900" indent="-342900">
              <a:buFont typeface="+mj-lt"/>
              <a:buAutoNum type="arabicPeriod"/>
            </a:pPr>
            <a:r>
              <a:rPr lang="en-US" sz="1400" dirty="0"/>
              <a:t>In addition to advantages provided by Data Driven testing, Keyword driven framework doesn’t require the user to possess scripting knowledge unlike Data Driven Testing.</a:t>
            </a:r>
          </a:p>
          <a:p>
            <a:pPr marL="342900" indent="-342900">
              <a:buFont typeface="+mj-lt"/>
              <a:buAutoNum type="arabicPeriod"/>
            </a:pPr>
            <a:r>
              <a:rPr lang="en-US" sz="1400" dirty="0"/>
              <a:t>A single keyword can be used across multiple test scripts</a:t>
            </a:r>
            <a:r>
              <a:rPr lang="en-US" sz="1400" dirty="0" smtClean="0"/>
              <a:t>.</a:t>
            </a:r>
          </a:p>
          <a:p>
            <a:endParaRPr lang="en-US" sz="1400" dirty="0"/>
          </a:p>
          <a:p>
            <a:r>
              <a:rPr lang="en-US" sz="1400" b="1" u="sng" dirty="0"/>
              <a:t>Cons:</a:t>
            </a:r>
          </a:p>
          <a:p>
            <a:pPr marL="342900" indent="-342900">
              <a:buFont typeface="+mj-lt"/>
              <a:buAutoNum type="arabicPeriod"/>
            </a:pPr>
            <a:r>
              <a:rPr lang="en-US" sz="1400" dirty="0"/>
              <a:t>The user should be well versed with the Keyword creation mechanism to be able to efficiently leverage the benefits provided by the framework.</a:t>
            </a:r>
          </a:p>
          <a:p>
            <a:pPr marL="342900" indent="-342900">
              <a:buFont typeface="+mj-lt"/>
              <a:buAutoNum type="arabicPeriod"/>
            </a:pPr>
            <a:r>
              <a:rPr lang="en-US" sz="1400" dirty="0"/>
              <a:t>The framework becomes complicated gradually as it grows and a number of new keywords are introduced.</a:t>
            </a:r>
          </a:p>
          <a:p>
            <a:endParaRPr lang="en-US" sz="1400" dirty="0"/>
          </a:p>
        </p:txBody>
      </p:sp>
    </p:spTree>
    <p:extLst>
      <p:ext uri="{BB962C8B-B14F-4D97-AF65-F5344CB8AC3E}">
        <p14:creationId xmlns:p14="http://schemas.microsoft.com/office/powerpoint/2010/main" val="38984668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29442</TotalTime>
  <Words>4855</Words>
  <Application>Microsoft Office PowerPoint</Application>
  <PresentationFormat>On-screen Show (4:3)</PresentationFormat>
  <Paragraphs>1106</Paragraphs>
  <Slides>62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Consolas</vt:lpstr>
      <vt:lpstr>Constantia</vt:lpstr>
      <vt:lpstr>Wingdings 2</vt:lpstr>
      <vt:lpstr>Flow</vt:lpstr>
      <vt:lpstr>Software Automation Testing- Part-3</vt:lpstr>
      <vt:lpstr>PowerPoint Presentation</vt:lpstr>
      <vt:lpstr>PowerPoint Presentation</vt:lpstr>
      <vt:lpstr>12.1-Automation Framework</vt:lpstr>
      <vt:lpstr>12.2-Automation Framework</vt:lpstr>
      <vt:lpstr>12.3-Automation Framework</vt:lpstr>
      <vt:lpstr>12.4-Automation Framework</vt:lpstr>
      <vt:lpstr>12.5-Automation Framework</vt:lpstr>
      <vt:lpstr>12.6-Automation Framework</vt:lpstr>
      <vt:lpstr>12.7-Automation Framework</vt:lpstr>
      <vt:lpstr>12.8-Automation Framework</vt:lpstr>
      <vt:lpstr>12.9-Automation Framework</vt:lpstr>
      <vt:lpstr>12.10-Automation Framework</vt:lpstr>
      <vt:lpstr>12.11-Automation Framework</vt:lpstr>
      <vt:lpstr>12.12-Automation Framework</vt:lpstr>
      <vt:lpstr>12.13-Automation Framework</vt:lpstr>
      <vt:lpstr>12.14-Automation Framework</vt:lpstr>
      <vt:lpstr>12.15-Automation Framework</vt:lpstr>
      <vt:lpstr>12.16-Automation Framework</vt:lpstr>
      <vt:lpstr>12.17-Automation Framework</vt:lpstr>
      <vt:lpstr>12.18-Automation Framework</vt:lpstr>
      <vt:lpstr>12.19-Automation Framework</vt:lpstr>
      <vt:lpstr>12.20-Automation Framework</vt:lpstr>
      <vt:lpstr>12.21-Automation Framework</vt:lpstr>
      <vt:lpstr>12.22-Automation Framework</vt:lpstr>
      <vt:lpstr>12.23-Automation Framework</vt:lpstr>
      <vt:lpstr>12.24-Automation Framework</vt:lpstr>
      <vt:lpstr>12.25-Automation Framework</vt:lpstr>
      <vt:lpstr>12.26-Automation Framework</vt:lpstr>
      <vt:lpstr>12.27-Automation Framework</vt:lpstr>
      <vt:lpstr>12.28-Automation Framework</vt:lpstr>
      <vt:lpstr>12.29-Automation Framework</vt:lpstr>
      <vt:lpstr>12.30-Automation Framework</vt:lpstr>
      <vt:lpstr>12.31-Automation Framework</vt:lpstr>
      <vt:lpstr>12.32-Automation Framework</vt:lpstr>
      <vt:lpstr>12.33-Automation Framework</vt:lpstr>
      <vt:lpstr>PowerPoint Presentation</vt:lpstr>
      <vt:lpstr>13.0-Introduction to Maven</vt:lpstr>
      <vt:lpstr>13.1-Introduction to Maven</vt:lpstr>
      <vt:lpstr>13.2-Introduction to Maven</vt:lpstr>
      <vt:lpstr>13.3-Introduction to Maven</vt:lpstr>
      <vt:lpstr>13.4-Introduction to Maven</vt:lpstr>
      <vt:lpstr>PowerPoint Presentation</vt:lpstr>
      <vt:lpstr>14.1-Introduction to Continues Integration</vt:lpstr>
      <vt:lpstr>14.2-Introduction to Continues Integration</vt:lpstr>
      <vt:lpstr>14.3-Introduction to Continues Integration</vt:lpstr>
      <vt:lpstr>1.4-Introduction to Continues Integration</vt:lpstr>
      <vt:lpstr>14.5-Introduction to Continues Integration</vt:lpstr>
      <vt:lpstr>14.6-Introduction to Continues Integration</vt:lpstr>
      <vt:lpstr>14.7-Introduction to Continues Integration</vt:lpstr>
      <vt:lpstr>14.8-Introduction to Continues Integration</vt:lpstr>
      <vt:lpstr>14.9-Introduction to Continues Integration</vt:lpstr>
      <vt:lpstr>14.10-Introduction to Continues Integration</vt:lpstr>
      <vt:lpstr>14.11-Introduction to Continues Integration</vt:lpstr>
      <vt:lpstr>14.12-Introduction to Continues Integration</vt:lpstr>
      <vt:lpstr>14.13-Introduction to Continues Integration</vt:lpstr>
      <vt:lpstr>14.14-Introduction to Continues Integration</vt:lpstr>
      <vt:lpstr>14.15-Introduction to Continues Integration</vt:lpstr>
      <vt:lpstr>14.16-Introduction to Continues Integration</vt:lpstr>
      <vt:lpstr>14.17-Introduction to Continues Integration</vt:lpstr>
      <vt:lpstr>14.18-Introduction to Continues Integration</vt:lpstr>
      <vt:lpstr>14.19-Introduction to Continues Integration</vt:lpstr>
    </vt:vector>
  </TitlesOfParts>
  <Company>GlobalLogic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hitendra.pawar</dc:creator>
  <cp:lastModifiedBy>hitendra.pawar</cp:lastModifiedBy>
  <cp:revision>479</cp:revision>
  <dcterms:created xsi:type="dcterms:W3CDTF">2017-03-17T05:54:09Z</dcterms:created>
  <dcterms:modified xsi:type="dcterms:W3CDTF">2017-09-26T18:53:13Z</dcterms:modified>
</cp:coreProperties>
</file>