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0" r:id="rId3"/>
    <p:sldId id="294" r:id="rId4"/>
    <p:sldId id="381" r:id="rId5"/>
    <p:sldId id="310" r:id="rId6"/>
    <p:sldId id="382" r:id="rId7"/>
    <p:sldId id="383" r:id="rId8"/>
    <p:sldId id="384" r:id="rId9"/>
    <p:sldId id="385" r:id="rId10"/>
    <p:sldId id="38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0595A-2BB5-4BD7-9AC6-605F3C2F3AAD}" type="datetimeFigureOut">
              <a:rPr lang="en-US" smtClean="0"/>
              <a:t>9/11/2017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EFA2-02F6-40FF-88BD-0754A5BBE9E9}" type="slidenum">
              <a:rPr lang="en-US" smtClean="0"/>
              <a:t>‹#›</a:t>
            </a:fld>
            <a:endParaRPr lang="en-US"/>
          </a:p>
        </p:txBody>
      </p:sp>
    </p:spTree>
    <p:extLst>
      <p:ext uri="{BB962C8B-B14F-4D97-AF65-F5344CB8AC3E}">
        <p14:creationId xmlns:p14="http://schemas.microsoft.com/office/powerpoint/2010/main" val="11128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4444/" TargetMode="External"/><Relationship Id="rId2" Type="http://schemas.openxmlformats.org/officeDocument/2006/relationships/hyperlink" Target="http://docs.seleniumhq.org/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a:t>
            </a:r>
            <a:r>
              <a:rPr lang="en-US" dirty="0" smtClean="0"/>
              <a:t>Part-5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16.3-</a:t>
            </a:r>
            <a:r>
              <a:rPr lang="en-US" sz="3200" b="1" u="sng" dirty="0" smtClean="0"/>
              <a:t>What is Selenium Grid</a:t>
            </a:r>
            <a:endParaRPr lang="en-US" sz="3000" b="1" u="sng" dirty="0"/>
          </a:p>
        </p:txBody>
      </p:sp>
      <p:sp>
        <p:nvSpPr>
          <p:cNvPr id="3" name="Rectangle 2"/>
          <p:cNvSpPr/>
          <p:nvPr/>
        </p:nvSpPr>
        <p:spPr>
          <a:xfrm>
            <a:off x="76200" y="609600"/>
            <a:ext cx="8991600" cy="1292662"/>
          </a:xfrm>
          <a:prstGeom prst="rect">
            <a:avLst/>
          </a:prstGeom>
        </p:spPr>
        <p:txBody>
          <a:bodyPr wrap="square">
            <a:spAutoFit/>
          </a:bodyPr>
          <a:lstStyle/>
          <a:p>
            <a:r>
              <a:rPr lang="en-US" b="1" u="sng" dirty="0" smtClean="0"/>
              <a:t>Selenium </a:t>
            </a:r>
            <a:r>
              <a:rPr lang="en-US" b="1" u="sng" dirty="0"/>
              <a:t>Grid </a:t>
            </a:r>
            <a:r>
              <a:rPr lang="en-US" b="1" u="sng" dirty="0" smtClean="0"/>
              <a:t>Installation Steps:2</a:t>
            </a:r>
          </a:p>
          <a:p>
            <a:endParaRPr lang="en-US" b="1" u="sng" dirty="0"/>
          </a:p>
          <a:p>
            <a:r>
              <a:rPr lang="en-US" sz="1400" smtClean="0"/>
              <a:t>5</a:t>
            </a:r>
            <a:r>
              <a:rPr lang="en-US" sz="1400" dirty="0" smtClean="0"/>
              <a:t>) </a:t>
            </a:r>
            <a:r>
              <a:rPr lang="en-US" sz="1400" dirty="0"/>
              <a:t>Now click the </a:t>
            </a:r>
            <a:r>
              <a:rPr lang="en-US" sz="1400" b="1" i="1" dirty="0"/>
              <a:t>Console</a:t>
            </a:r>
            <a:r>
              <a:rPr lang="en-US" sz="1400" dirty="0"/>
              <a:t> link and then click </a:t>
            </a:r>
            <a:r>
              <a:rPr lang="en-US" sz="1400" b="1" i="1" dirty="0"/>
              <a:t>View </a:t>
            </a:r>
            <a:r>
              <a:rPr lang="en-US" sz="1400" b="1" i="1" dirty="0" err="1"/>
              <a:t>Config</a:t>
            </a:r>
            <a:r>
              <a:rPr lang="en-US" sz="1400" dirty="0"/>
              <a:t>. The </a:t>
            </a:r>
            <a:r>
              <a:rPr lang="en-US" sz="1400" dirty="0" err="1"/>
              <a:t>config</a:t>
            </a:r>
            <a:r>
              <a:rPr lang="en-US" sz="1400" dirty="0"/>
              <a:t> of the hub would be </a:t>
            </a:r>
            <a:r>
              <a:rPr lang="en-US" sz="1400" dirty="0" smtClean="0"/>
              <a:t>displayed. </a:t>
            </a:r>
          </a:p>
          <a:p>
            <a:r>
              <a:rPr lang="en-US" sz="1400" dirty="0" smtClean="0"/>
              <a:t>This </a:t>
            </a:r>
            <a:r>
              <a:rPr lang="en-US" sz="1400" dirty="0"/>
              <a:t>page contains lots of details which may or may not be necessary for your test. We will cover these in the later tutorial of Grid.</a:t>
            </a:r>
            <a:endParaRPr lang="en-US" sz="1400" b="1" i="1" dirty="0" smtClean="0"/>
          </a:p>
        </p:txBody>
      </p:sp>
    </p:spTree>
    <p:extLst>
      <p:ext uri="{BB962C8B-B14F-4D97-AF65-F5344CB8AC3E}">
        <p14:creationId xmlns:p14="http://schemas.microsoft.com/office/powerpoint/2010/main" val="4285040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16-Selenium Grid</a:t>
            </a:r>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16-Introduction to </a:t>
            </a:r>
            <a:r>
              <a:rPr lang="en-US" sz="3200" dirty="0" smtClean="0"/>
              <a:t>Selenium Grid</a:t>
            </a:r>
          </a:p>
          <a:p>
            <a:endParaRPr lang="en-US" sz="3200" dirty="0"/>
          </a:p>
          <a:p>
            <a:pPr lvl="2"/>
            <a:r>
              <a:rPr lang="en-US" sz="1600" dirty="0" smtClean="0"/>
              <a:t>16.1-What is Selenium Grid</a:t>
            </a:r>
          </a:p>
          <a:p>
            <a:pPr lvl="2"/>
            <a:r>
              <a:rPr lang="en-US" sz="1600" dirty="0" smtClean="0"/>
              <a:t>16.2-</a:t>
            </a:r>
            <a:r>
              <a:rPr lang="en-US" dirty="0"/>
              <a:t> Selenium Grid </a:t>
            </a:r>
            <a:r>
              <a:rPr lang="en-US" dirty="0" smtClean="0"/>
              <a:t>Architecture</a:t>
            </a:r>
          </a:p>
          <a:p>
            <a:pPr lvl="2"/>
            <a:r>
              <a:rPr lang="en-US" dirty="0" smtClean="0"/>
              <a:t>16.3-</a:t>
            </a:r>
            <a:r>
              <a:rPr lang="en-US" dirty="0"/>
              <a:t> Selenium Grid </a:t>
            </a:r>
            <a:r>
              <a:rPr lang="en-US" dirty="0" smtClean="0"/>
              <a:t>Implementation</a:t>
            </a:r>
            <a:endParaRPr lang="en-US" dirty="0"/>
          </a:p>
          <a:p>
            <a:pPr lvl="2"/>
            <a:endParaRPr lang="en-US" b="1" dirty="0"/>
          </a:p>
          <a:p>
            <a:pPr lvl="2"/>
            <a:endParaRPr lang="en-US" sz="1600" dirty="0" smtClean="0"/>
          </a:p>
          <a:p>
            <a:pPr lvl="2"/>
            <a:endParaRPr lang="en-US" sz="1600" dirty="0" smtClean="0"/>
          </a:p>
          <a:p>
            <a:pPr lvl="2"/>
            <a:endParaRPr lang="en-US" sz="16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16.1-</a:t>
            </a:r>
            <a:r>
              <a:rPr lang="en-US" sz="3200" b="1" u="sng" dirty="0" smtClean="0"/>
              <a:t>What is Selenium Grid</a:t>
            </a:r>
            <a:endParaRPr lang="en-US" sz="3000" b="1" u="sng" dirty="0"/>
          </a:p>
        </p:txBody>
      </p:sp>
      <p:sp>
        <p:nvSpPr>
          <p:cNvPr id="3" name="Rectangle 2"/>
          <p:cNvSpPr/>
          <p:nvPr/>
        </p:nvSpPr>
        <p:spPr>
          <a:xfrm>
            <a:off x="152400" y="656492"/>
            <a:ext cx="8991600" cy="2262158"/>
          </a:xfrm>
          <a:prstGeom prst="rect">
            <a:avLst/>
          </a:prstGeom>
        </p:spPr>
        <p:txBody>
          <a:bodyPr wrap="square">
            <a:spAutoFit/>
          </a:bodyPr>
          <a:lstStyle/>
          <a:p>
            <a:r>
              <a:rPr lang="en-US" b="1" u="sng" dirty="0" smtClean="0"/>
              <a:t>Selenium Grid?</a:t>
            </a:r>
          </a:p>
          <a:p>
            <a:r>
              <a:rPr lang="en-US" sz="1500" dirty="0" smtClean="0"/>
              <a:t>Selenium </a:t>
            </a:r>
            <a:r>
              <a:rPr lang="en-US" sz="1500" dirty="0"/>
              <a:t>Grid is a part of the Selenium Suite that specializes in running multiple tests across different browsers, operating systems, and machines in parallel</a:t>
            </a:r>
            <a:r>
              <a:rPr lang="en-US" sz="1500" dirty="0" smtClean="0"/>
              <a:t>.</a:t>
            </a:r>
          </a:p>
          <a:p>
            <a:endParaRPr lang="en-US" sz="1500" dirty="0"/>
          </a:p>
          <a:p>
            <a:r>
              <a:rPr lang="en-US" sz="1500" dirty="0"/>
              <a:t>Selenium Grid has 2 versions - the older Grid 1 and the newer Grid 2. We will only focus on Grid 2 because Grid 1 is gradually being deprecated by the Selenium Team</a:t>
            </a:r>
            <a:r>
              <a:rPr lang="en-US" sz="1500" dirty="0" smtClean="0"/>
              <a:t>.</a:t>
            </a:r>
          </a:p>
          <a:p>
            <a:endParaRPr lang="en-US" sz="1500" dirty="0"/>
          </a:p>
          <a:p>
            <a:r>
              <a:rPr lang="en-US" sz="1500" dirty="0"/>
              <a:t>Selenium Grid uses a hub-node concept where you only run the test on a single machine called a </a:t>
            </a:r>
            <a:r>
              <a:rPr lang="en-US" sz="1500" b="1" dirty="0"/>
              <a:t>hub</a:t>
            </a:r>
            <a:r>
              <a:rPr lang="en-US" sz="1500" dirty="0"/>
              <a:t>, but the execution will be done by different machines called </a:t>
            </a:r>
            <a:r>
              <a:rPr lang="en-US" sz="1500" b="1" dirty="0"/>
              <a:t>nodes</a:t>
            </a:r>
            <a:r>
              <a:rPr lang="en-US" dirty="0"/>
              <a:t>. </a:t>
            </a:r>
            <a:endParaRPr lang="en-US" sz="1400" b="0" i="0" dirty="0">
              <a:solidFill>
                <a:srgbClr val="222222"/>
              </a:solidFill>
              <a:effectLst/>
              <a:latin typeface="Arial" panose="020B0604020202020204" pitchFamily="34" charset="0"/>
              <a:cs typeface="Arial" panose="020B0604020202020204" pitchFamily="34" charset="0"/>
            </a:endParaRPr>
          </a:p>
        </p:txBody>
      </p:sp>
      <p:pic>
        <p:nvPicPr>
          <p:cNvPr id="1026" name="Picture 2" descr="Selenium Grid Tutorial: Step by Step Guide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67818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05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16.2-</a:t>
            </a:r>
            <a:r>
              <a:rPr lang="en-US" sz="3200" b="1" u="sng" dirty="0" smtClean="0"/>
              <a:t>What is Selenium Grid</a:t>
            </a:r>
            <a:endParaRPr lang="en-US" sz="3000" b="1" u="sng" dirty="0"/>
          </a:p>
        </p:txBody>
      </p:sp>
      <p:sp>
        <p:nvSpPr>
          <p:cNvPr id="3" name="Rectangle 2"/>
          <p:cNvSpPr/>
          <p:nvPr/>
        </p:nvSpPr>
        <p:spPr>
          <a:xfrm>
            <a:off x="0" y="656492"/>
            <a:ext cx="9144000" cy="3600986"/>
          </a:xfrm>
          <a:prstGeom prst="rect">
            <a:avLst/>
          </a:prstGeom>
        </p:spPr>
        <p:txBody>
          <a:bodyPr wrap="square">
            <a:spAutoFit/>
          </a:bodyPr>
          <a:lstStyle/>
          <a:p>
            <a:r>
              <a:rPr lang="en-US" sz="1500" b="1" dirty="0" smtClean="0"/>
              <a:t>When </a:t>
            </a:r>
            <a:r>
              <a:rPr lang="en-US" sz="1500" b="1" dirty="0"/>
              <a:t>to Use Selenium Grid?</a:t>
            </a:r>
          </a:p>
          <a:p>
            <a:r>
              <a:rPr lang="en-US" sz="1500" dirty="0"/>
              <a:t>You should use Selenium Grid when you want to do either one or both of following</a:t>
            </a:r>
            <a:r>
              <a:rPr lang="en-US" sz="1500" dirty="0" smtClean="0"/>
              <a:t>:</a:t>
            </a:r>
          </a:p>
          <a:p>
            <a:endParaRPr lang="en-US" sz="1500" dirty="0"/>
          </a:p>
          <a:p>
            <a:pPr marL="285750" indent="-285750">
              <a:buFont typeface="Arial" panose="020B0604020202020204" pitchFamily="34" charset="0"/>
              <a:buChar char="•"/>
            </a:pPr>
            <a:r>
              <a:rPr lang="en-US" sz="1500" b="1" dirty="0"/>
              <a:t>Run your tests against different browsers, operating systems, and machines all at the same time. </a:t>
            </a:r>
            <a:r>
              <a:rPr lang="en-US" sz="1500" dirty="0"/>
              <a:t>This will ensure that the application you are</a:t>
            </a:r>
            <a:r>
              <a:rPr lang="en-US" sz="1500" dirty="0">
                <a:hlinkClick r:id="rId2"/>
              </a:rPr>
              <a:t> Testing </a:t>
            </a:r>
            <a:r>
              <a:rPr lang="en-US" sz="1500" dirty="0"/>
              <a:t>is fully compatible with a wide range of browser-O.S combinations.</a:t>
            </a:r>
          </a:p>
          <a:p>
            <a:pPr marL="285750" indent="-285750">
              <a:buFont typeface="Arial" panose="020B0604020202020204" pitchFamily="34" charset="0"/>
              <a:buChar char="•"/>
            </a:pPr>
            <a:r>
              <a:rPr lang="en-US" sz="1500" b="1" dirty="0" smtClean="0"/>
              <a:t>Save time </a:t>
            </a:r>
            <a:r>
              <a:rPr lang="en-US" sz="1500" b="1" dirty="0"/>
              <a:t>in the execution of your test suites</a:t>
            </a:r>
            <a:r>
              <a:rPr lang="en-US" sz="1500" dirty="0"/>
              <a:t>. If you set up Selenium Grid to run, say, 4 tests at a time, then you would be able to finish the whole suite around 4 times faster</a:t>
            </a:r>
            <a:r>
              <a:rPr lang="en-US" sz="1500" dirty="0" smtClean="0"/>
              <a:t>.</a:t>
            </a:r>
          </a:p>
          <a:p>
            <a:pPr marL="285750" indent="-285750">
              <a:buFont typeface="Arial" panose="020B0604020202020204" pitchFamily="34" charset="0"/>
              <a:buChar char="•"/>
            </a:pPr>
            <a:endParaRPr lang="en-US" sz="1500" dirty="0"/>
          </a:p>
          <a:p>
            <a:r>
              <a:rPr lang="en-US" sz="1500" b="1" dirty="0"/>
              <a:t>Benefits of Selenium Grid:</a:t>
            </a:r>
          </a:p>
          <a:p>
            <a:pPr marL="342900" indent="-342900">
              <a:buFont typeface="+mj-lt"/>
              <a:buAutoNum type="arabicPeriod"/>
            </a:pPr>
            <a:r>
              <a:rPr lang="en-US" sz="1500" dirty="0"/>
              <a:t>Selenium Grid gives the flexibility to distribute your test cases for execution.</a:t>
            </a:r>
          </a:p>
          <a:p>
            <a:pPr marL="342900" indent="-342900">
              <a:buFont typeface="+mj-lt"/>
              <a:buAutoNum type="arabicPeriod"/>
            </a:pPr>
            <a:r>
              <a:rPr lang="en-US" sz="1500" dirty="0"/>
              <a:t>Reduces batch processing time.</a:t>
            </a:r>
          </a:p>
          <a:p>
            <a:pPr marL="342900" indent="-342900">
              <a:buFont typeface="+mj-lt"/>
              <a:buAutoNum type="arabicPeriod"/>
            </a:pPr>
            <a:r>
              <a:rPr lang="en-US" sz="1500" dirty="0"/>
              <a:t>Can perform multi browser testing.</a:t>
            </a:r>
          </a:p>
          <a:p>
            <a:pPr marL="342900" indent="-342900">
              <a:buFont typeface="+mj-lt"/>
              <a:buAutoNum type="arabicPeriod"/>
            </a:pPr>
            <a:r>
              <a:rPr lang="en-US" sz="1500" dirty="0"/>
              <a:t>Can perform multi OS testing.</a:t>
            </a:r>
          </a:p>
          <a:p>
            <a:pPr marL="285750" indent="-285750">
              <a:buFont typeface="Arial" panose="020B0604020202020204" pitchFamily="34" charset="0"/>
              <a:buChar cha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16.3-</a:t>
            </a:r>
            <a:r>
              <a:rPr lang="en-US" sz="3200" b="1" u="sng" dirty="0" smtClean="0"/>
              <a:t>What is Selenium Grid</a:t>
            </a:r>
            <a:endParaRPr lang="en-US" sz="3000" b="1" u="sng" dirty="0"/>
          </a:p>
        </p:txBody>
      </p:sp>
      <p:sp>
        <p:nvSpPr>
          <p:cNvPr id="3" name="Rectangle 2"/>
          <p:cNvSpPr/>
          <p:nvPr/>
        </p:nvSpPr>
        <p:spPr>
          <a:xfrm>
            <a:off x="76200" y="609600"/>
            <a:ext cx="8991600" cy="5693866"/>
          </a:xfrm>
          <a:prstGeom prst="rect">
            <a:avLst/>
          </a:prstGeom>
        </p:spPr>
        <p:txBody>
          <a:bodyPr wrap="square">
            <a:spAutoFit/>
          </a:bodyPr>
          <a:lstStyle/>
          <a:p>
            <a:r>
              <a:rPr lang="en-US" b="1" dirty="0" smtClean="0"/>
              <a:t>Selenium </a:t>
            </a:r>
            <a:r>
              <a:rPr lang="en-US" b="1" dirty="0"/>
              <a:t>Grid </a:t>
            </a:r>
            <a:r>
              <a:rPr lang="en-US" b="1" dirty="0" smtClean="0"/>
              <a:t>Architecture</a:t>
            </a:r>
            <a:endParaRPr lang="en-US" dirty="0"/>
          </a:p>
          <a:p>
            <a:endParaRPr lang="en-US" b="1" u="sng" dirty="0" smtClean="0"/>
          </a:p>
          <a:p>
            <a:r>
              <a:rPr lang="en-US" sz="1600" b="1" u="sng" dirty="0" smtClean="0"/>
              <a:t>The Hub-</a:t>
            </a:r>
            <a:endParaRPr lang="en-US" sz="1600" b="1" u="sng" dirty="0"/>
          </a:p>
          <a:p>
            <a:pPr marL="342900" indent="-342900">
              <a:buFont typeface="Arial" panose="020B0604020202020204" pitchFamily="34" charset="0"/>
              <a:buChar char="•"/>
            </a:pPr>
            <a:r>
              <a:rPr lang="en-US" sz="1600" dirty="0"/>
              <a:t>The hub is the central point where you load your tests into.</a:t>
            </a:r>
          </a:p>
          <a:p>
            <a:pPr marL="342900" indent="-342900">
              <a:buFont typeface="Arial" panose="020B0604020202020204" pitchFamily="34" charset="0"/>
              <a:buChar char="•"/>
            </a:pPr>
            <a:r>
              <a:rPr lang="en-US" sz="1600" dirty="0"/>
              <a:t>There should only be one hub in a grid.</a:t>
            </a:r>
          </a:p>
          <a:p>
            <a:pPr marL="342900" indent="-342900">
              <a:buFont typeface="Arial" panose="020B0604020202020204" pitchFamily="34" charset="0"/>
              <a:buChar char="•"/>
            </a:pPr>
            <a:r>
              <a:rPr lang="en-US" sz="1600" dirty="0"/>
              <a:t>The hub is launched only on a single machine, say, a computer whose O.S is Windows 7 and whose browser is IE.</a:t>
            </a:r>
          </a:p>
          <a:p>
            <a:pPr marL="342900" indent="-342900">
              <a:buFont typeface="Arial" panose="020B0604020202020204" pitchFamily="34" charset="0"/>
              <a:buChar char="•"/>
            </a:pPr>
            <a:r>
              <a:rPr lang="en-US" sz="1600" dirty="0"/>
              <a:t>The machine containing the hub is where the tests will be run, but you will see the browser being automated on the node</a:t>
            </a:r>
            <a:r>
              <a:rPr lang="en-US" sz="1600" dirty="0" smtClean="0"/>
              <a:t>.</a:t>
            </a:r>
          </a:p>
          <a:p>
            <a:endParaRPr lang="en-US" sz="1600" dirty="0"/>
          </a:p>
          <a:p>
            <a:r>
              <a:rPr lang="en-US" sz="1600" b="1" u="sng" dirty="0"/>
              <a:t>The </a:t>
            </a:r>
            <a:r>
              <a:rPr lang="en-US" sz="1600" b="1" u="sng" dirty="0" smtClean="0"/>
              <a:t>Nodes:-</a:t>
            </a:r>
            <a:endParaRPr lang="en-US" sz="1600" b="1" u="sng" dirty="0"/>
          </a:p>
          <a:p>
            <a:pPr marL="285750" indent="-285750">
              <a:buFont typeface="Arial" panose="020B0604020202020204" pitchFamily="34" charset="0"/>
              <a:buChar char="•"/>
            </a:pPr>
            <a:r>
              <a:rPr lang="en-US" sz="1600" dirty="0"/>
              <a:t>Nodes are the Selenium instances that will execute the tests that you loaded on the hub.</a:t>
            </a:r>
          </a:p>
          <a:p>
            <a:pPr marL="285750" indent="-285750">
              <a:buFont typeface="Arial" panose="020B0604020202020204" pitchFamily="34" charset="0"/>
              <a:buChar char="•"/>
            </a:pPr>
            <a:r>
              <a:rPr lang="en-US" sz="1600" dirty="0"/>
              <a:t>There can be one or more nodes in a grid.</a:t>
            </a:r>
          </a:p>
          <a:p>
            <a:pPr marL="285750" indent="-285750">
              <a:buFont typeface="Arial" panose="020B0604020202020204" pitchFamily="34" charset="0"/>
              <a:buChar char="•"/>
            </a:pPr>
            <a:r>
              <a:rPr lang="en-US" sz="1600" dirty="0"/>
              <a:t>Nodes can be launched on multiple machines with different platforms and browsers.</a:t>
            </a:r>
          </a:p>
          <a:p>
            <a:pPr marL="285750" indent="-285750">
              <a:buFont typeface="Arial" panose="020B0604020202020204" pitchFamily="34" charset="0"/>
              <a:buChar char="•"/>
            </a:pPr>
            <a:r>
              <a:rPr lang="en-US" sz="1600" dirty="0"/>
              <a:t>The machines running the nodes need not be the same platform as that of the hub.</a:t>
            </a:r>
          </a:p>
          <a:p>
            <a:endParaRPr lang="en-US" dirty="0" smtClean="0"/>
          </a:p>
          <a:p>
            <a:r>
              <a:rPr lang="en-US" sz="1600" b="1" u="sng" dirty="0"/>
              <a:t>How it works?</a:t>
            </a:r>
          </a:p>
          <a:p>
            <a:r>
              <a:rPr lang="en-US" sz="1600" dirty="0"/>
              <a:t>First you need to create a hub. Then you can connect (or “register”) nodes to that hub. Nodes are where your tests will run, and the hub is responsible for making sure your tests end up on the right one (e.g., the machine with the operating system and browser you specified in your test).</a:t>
            </a:r>
          </a:p>
          <a:p>
            <a:endParaRPr lang="en-US" dirty="0"/>
          </a:p>
          <a:p>
            <a:endParaRPr lang="en-US" b="1" dirty="0"/>
          </a:p>
        </p:txBody>
      </p:sp>
    </p:spTree>
    <p:extLst>
      <p:ext uri="{BB962C8B-B14F-4D97-AF65-F5344CB8AC3E}">
        <p14:creationId xmlns:p14="http://schemas.microsoft.com/office/powerpoint/2010/main" val="34658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16.3-</a:t>
            </a:r>
            <a:r>
              <a:rPr lang="en-US" sz="3200" b="1" u="sng" dirty="0" smtClean="0"/>
              <a:t>What is Selenium Grid</a:t>
            </a:r>
            <a:endParaRPr lang="en-US" sz="3000" b="1" u="sng" dirty="0"/>
          </a:p>
        </p:txBody>
      </p:sp>
      <p:sp>
        <p:nvSpPr>
          <p:cNvPr id="3" name="Rectangle 2"/>
          <p:cNvSpPr/>
          <p:nvPr/>
        </p:nvSpPr>
        <p:spPr>
          <a:xfrm>
            <a:off x="76200" y="609600"/>
            <a:ext cx="8991600" cy="369332"/>
          </a:xfrm>
          <a:prstGeom prst="rect">
            <a:avLst/>
          </a:prstGeom>
        </p:spPr>
        <p:txBody>
          <a:bodyPr wrap="square">
            <a:spAutoFit/>
          </a:bodyPr>
          <a:lstStyle/>
          <a:p>
            <a:r>
              <a:rPr lang="en-US" b="1" dirty="0" smtClean="0"/>
              <a:t>Selenium </a:t>
            </a:r>
            <a:r>
              <a:rPr lang="en-US" b="1" dirty="0"/>
              <a:t>Grid </a:t>
            </a:r>
            <a:r>
              <a:rPr lang="en-US" b="1" dirty="0" smtClean="0"/>
              <a:t>Architecture</a:t>
            </a:r>
            <a:r>
              <a:rPr lang="en-US" dirty="0" smtClean="0"/>
              <a:t>-2</a:t>
            </a:r>
            <a:endParaRPr lang="en-US" b="1" dirty="0"/>
          </a:p>
        </p:txBody>
      </p:sp>
      <p:pic>
        <p:nvPicPr>
          <p:cNvPr id="1026" name="Picture 2" descr="Selenium Grid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3" y="990600"/>
            <a:ext cx="8963297"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0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16.3-</a:t>
            </a:r>
            <a:r>
              <a:rPr lang="en-US" sz="3200" b="1" u="sng" dirty="0" smtClean="0"/>
              <a:t>What is Selenium Grid</a:t>
            </a:r>
            <a:endParaRPr lang="en-US" sz="3000" b="1" u="sng" dirty="0"/>
          </a:p>
        </p:txBody>
      </p:sp>
      <p:sp>
        <p:nvSpPr>
          <p:cNvPr id="3" name="Rectangle 2"/>
          <p:cNvSpPr/>
          <p:nvPr/>
        </p:nvSpPr>
        <p:spPr>
          <a:xfrm>
            <a:off x="76200" y="609600"/>
            <a:ext cx="8991600" cy="3693319"/>
          </a:xfrm>
          <a:prstGeom prst="rect">
            <a:avLst/>
          </a:prstGeom>
        </p:spPr>
        <p:txBody>
          <a:bodyPr wrap="square">
            <a:spAutoFit/>
          </a:bodyPr>
          <a:lstStyle/>
          <a:p>
            <a:r>
              <a:rPr lang="en-US" b="1" dirty="0" smtClean="0"/>
              <a:t>Selenium </a:t>
            </a:r>
            <a:r>
              <a:rPr lang="en-US" b="1" dirty="0"/>
              <a:t>Grid </a:t>
            </a:r>
            <a:r>
              <a:rPr lang="en-US" b="1" dirty="0" smtClean="0"/>
              <a:t>Architecture-3</a:t>
            </a:r>
            <a:endParaRPr lang="en-US" dirty="0"/>
          </a:p>
          <a:p>
            <a:endParaRPr lang="en-US" b="1" u="sng" dirty="0" smtClean="0"/>
          </a:p>
          <a:p>
            <a:r>
              <a:rPr lang="en-US" dirty="0" smtClean="0"/>
              <a:t>Some of the important term in GRID:-</a:t>
            </a:r>
          </a:p>
          <a:p>
            <a:endParaRPr lang="en-US" dirty="0" smtClean="0"/>
          </a:p>
          <a:p>
            <a:pPr marL="285750" indent="-285750">
              <a:buFont typeface="Arial" panose="020B0604020202020204" pitchFamily="34" charset="0"/>
              <a:buChar char="•"/>
            </a:pPr>
            <a:r>
              <a:rPr lang="en-US" b="1" i="1" dirty="0" smtClean="0"/>
              <a:t>JSON </a:t>
            </a:r>
            <a:r>
              <a:rPr lang="en-US" b="1" i="1" dirty="0"/>
              <a:t>over wire</a:t>
            </a:r>
            <a:r>
              <a:rPr lang="en-US" i="1" dirty="0"/>
              <a:t>: JSON messages hold the entire information that is required by the server [can be Selenium GRID or WebDriver components] and hence instead of RPC, plain JSON messages are exchanged between server and client. Also referred to as WebDriver protocol</a:t>
            </a:r>
            <a:endParaRPr lang="en-US" dirty="0"/>
          </a:p>
          <a:p>
            <a:pPr marL="285750" indent="-285750">
              <a:buFont typeface="Arial" panose="020B0604020202020204" pitchFamily="34" charset="0"/>
              <a:buChar char="•"/>
            </a:pPr>
            <a:r>
              <a:rPr lang="en-US" b="1" i="1" dirty="0"/>
              <a:t>Desired Capabilities</a:t>
            </a:r>
            <a:r>
              <a:rPr lang="en-US" i="1" dirty="0"/>
              <a:t>: Object in automation code that has requesting browser configuration </a:t>
            </a:r>
            <a:r>
              <a:rPr lang="en-US" i="1" dirty="0" smtClean="0"/>
              <a:t>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err="1"/>
              <a:t>RemoteWebDriver</a:t>
            </a:r>
            <a:r>
              <a:rPr lang="en-US" i="1" dirty="0"/>
              <a:t>: Object in automation code that knows how to communicate remotely with WebDriver / Selenium </a:t>
            </a:r>
            <a:r>
              <a:rPr lang="en-US" i="1" dirty="0" smtClean="0"/>
              <a:t>GRID</a:t>
            </a:r>
            <a:endParaRPr lang="en-US" b="1" dirty="0"/>
          </a:p>
        </p:txBody>
      </p:sp>
    </p:spTree>
    <p:extLst>
      <p:ext uri="{BB962C8B-B14F-4D97-AF65-F5344CB8AC3E}">
        <p14:creationId xmlns:p14="http://schemas.microsoft.com/office/powerpoint/2010/main" val="715995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16.3-</a:t>
            </a:r>
            <a:r>
              <a:rPr lang="en-US" sz="3200" b="1" u="sng" dirty="0" smtClean="0"/>
              <a:t>What is Selenium Grid</a:t>
            </a:r>
            <a:endParaRPr lang="en-US" sz="3000" b="1" u="sng" dirty="0"/>
          </a:p>
        </p:txBody>
      </p:sp>
      <p:sp>
        <p:nvSpPr>
          <p:cNvPr id="3" name="Rectangle 2"/>
          <p:cNvSpPr/>
          <p:nvPr/>
        </p:nvSpPr>
        <p:spPr>
          <a:xfrm>
            <a:off x="76200" y="609600"/>
            <a:ext cx="8991600" cy="5909310"/>
          </a:xfrm>
          <a:prstGeom prst="rect">
            <a:avLst/>
          </a:prstGeom>
        </p:spPr>
        <p:txBody>
          <a:bodyPr wrap="square">
            <a:spAutoFit/>
          </a:bodyPr>
          <a:lstStyle/>
          <a:p>
            <a:r>
              <a:rPr lang="en-US" b="1" u="sng" dirty="0" smtClean="0"/>
              <a:t>Selenium </a:t>
            </a:r>
            <a:r>
              <a:rPr lang="en-US" b="1" u="sng" dirty="0"/>
              <a:t>Grid </a:t>
            </a:r>
            <a:r>
              <a:rPr lang="en-US" b="1" u="sng" dirty="0" smtClean="0"/>
              <a:t>Installation Steps:1</a:t>
            </a:r>
          </a:p>
          <a:p>
            <a:endParaRPr lang="en-US" b="1" i="1" dirty="0" smtClean="0"/>
          </a:p>
          <a:p>
            <a:r>
              <a:rPr lang="en-US" b="1" i="1" u="sng" dirty="0" smtClean="0"/>
              <a:t>Step </a:t>
            </a:r>
            <a:r>
              <a:rPr lang="en-US" b="1" i="1" u="sng" dirty="0"/>
              <a:t>1 : Download Selenium Server and Set up GRID Hub</a:t>
            </a:r>
            <a:endParaRPr lang="en-US" u="sng" dirty="0"/>
          </a:p>
          <a:p>
            <a:r>
              <a:rPr lang="en-US" dirty="0"/>
              <a:t/>
            </a:r>
            <a:br>
              <a:rPr lang="en-US" dirty="0"/>
            </a:br>
            <a:r>
              <a:rPr lang="en-US" sz="1400" dirty="0"/>
              <a:t>1) Download the latest Selenium Server file from </a:t>
            </a:r>
            <a:r>
              <a:rPr lang="en-US" sz="1400" b="1" i="1" u="sng" dirty="0">
                <a:hlinkClick r:id="rId2"/>
              </a:rPr>
              <a:t>http://docs.seleniumhq.org/download/</a:t>
            </a:r>
            <a:r>
              <a:rPr lang="en-US" sz="1400" b="1" i="1" dirty="0"/>
              <a:t>. </a:t>
            </a:r>
            <a:endParaRPr lang="en-US" sz="1400" b="1" u="sng" dirty="0" smtClean="0"/>
          </a:p>
          <a:p>
            <a:endParaRPr lang="en-US" sz="1400" u="sng" dirty="0" smtClean="0"/>
          </a:p>
          <a:p>
            <a:r>
              <a:rPr lang="en-US" sz="1400" dirty="0"/>
              <a:t>2) You can place the </a:t>
            </a:r>
            <a:r>
              <a:rPr lang="en-US" sz="1400" b="1" i="1" dirty="0"/>
              <a:t>Selenium Server jar</a:t>
            </a:r>
            <a:r>
              <a:rPr lang="en-US" sz="1400" dirty="0"/>
              <a:t> file anywhere in your hard drive. But for the purpose of this tutorial, place it on the </a:t>
            </a:r>
            <a:r>
              <a:rPr lang="en-US" sz="1400" b="1" i="1" dirty="0"/>
              <a:t>C: Drive</a:t>
            </a:r>
            <a:r>
              <a:rPr lang="en-US" sz="1400" dirty="0"/>
              <a:t> of </a:t>
            </a:r>
            <a:r>
              <a:rPr lang="en-US" sz="1400" b="1" i="1" dirty="0"/>
              <a:t>Hub Machine. </a:t>
            </a:r>
            <a:r>
              <a:rPr lang="en-US" sz="1400" dirty="0"/>
              <a:t>After doing this, you are now done installing Selenium Grid</a:t>
            </a:r>
            <a:r>
              <a:rPr lang="en-US" sz="1400" dirty="0" smtClean="0"/>
              <a:t>.</a:t>
            </a:r>
          </a:p>
          <a:p>
            <a:endParaRPr lang="en-US" sz="1400" u="sng" dirty="0"/>
          </a:p>
          <a:p>
            <a:r>
              <a:rPr lang="en-US" sz="1400" dirty="0"/>
              <a:t>3) We are now going to launch a hub. Open command prompt and navigate to the </a:t>
            </a:r>
            <a:r>
              <a:rPr lang="en-US" sz="1400" b="1" i="1" dirty="0"/>
              <a:t>C: Drive</a:t>
            </a:r>
            <a:r>
              <a:rPr lang="en-US" sz="1400" dirty="0"/>
              <a:t>, because that is the directory where we placed the Selenium Server. On the command prompt, type</a:t>
            </a:r>
            <a:r>
              <a:rPr lang="en-US" sz="1400" i="1" dirty="0"/>
              <a:t> </a:t>
            </a:r>
            <a:r>
              <a:rPr lang="en-US" sz="1400" b="1" i="1" dirty="0"/>
              <a:t>java -jar selenium-server-standalone-3.3.1.jar -role </a:t>
            </a:r>
            <a:r>
              <a:rPr lang="en-US" sz="1400" b="1" i="1" dirty="0" smtClean="0"/>
              <a:t>hub.</a:t>
            </a:r>
          </a:p>
          <a:p>
            <a:endParaRPr lang="en-US" sz="1400" b="1" i="1" u="sng" dirty="0"/>
          </a:p>
          <a:p>
            <a:r>
              <a:rPr lang="en-US" sz="1400" b="1" i="1" dirty="0"/>
              <a:t>Note</a:t>
            </a:r>
            <a:r>
              <a:rPr lang="en-US" sz="1400" i="1" dirty="0"/>
              <a:t>:</a:t>
            </a:r>
            <a:endParaRPr lang="en-US" sz="1400" dirty="0"/>
          </a:p>
          <a:p>
            <a:r>
              <a:rPr lang="en-US" sz="1400" i="1" dirty="0"/>
              <a:t>Make sure you change the version number from the command accordingly.</a:t>
            </a:r>
            <a:endParaRPr lang="en-US" sz="1400" dirty="0"/>
          </a:p>
          <a:p>
            <a:r>
              <a:rPr lang="en-US" sz="1400" i="1" dirty="0"/>
              <a:t>Your Grid server will up and running till the time command prompt window is opened, if you close it, that will also stop the selenium server.</a:t>
            </a:r>
            <a:endParaRPr lang="en-US" sz="1400" dirty="0"/>
          </a:p>
          <a:p>
            <a:r>
              <a:rPr lang="en-US" sz="1400" i="1" dirty="0"/>
              <a:t>Selenium Grid, by default uses port 4444 for its web interface. To start the same on other port, use this command: </a:t>
            </a:r>
            <a:r>
              <a:rPr lang="en-US" sz="1400" b="1" i="1" dirty="0"/>
              <a:t>java -jar selenium-server-standalone-3.3.1.jar -port 4455 -role hub</a:t>
            </a:r>
            <a:endParaRPr lang="en-US" sz="1400" dirty="0"/>
          </a:p>
          <a:p>
            <a:r>
              <a:rPr lang="en-US" sz="1400" dirty="0"/>
              <a:t>The hub will be launched and command prompt should look similar to the image below</a:t>
            </a:r>
          </a:p>
          <a:p>
            <a:endParaRPr lang="en-US" u="sng" dirty="0"/>
          </a:p>
          <a:p>
            <a:r>
              <a:rPr lang="en-US" sz="1400" dirty="0"/>
              <a:t>4</a:t>
            </a:r>
            <a:r>
              <a:rPr lang="en-US" sz="1400" dirty="0" smtClean="0"/>
              <a:t>) </a:t>
            </a:r>
            <a:r>
              <a:rPr lang="en-US" sz="1400" dirty="0"/>
              <a:t>To verify whether hub is running, open the browser and navigate to </a:t>
            </a:r>
            <a:r>
              <a:rPr lang="en-US" sz="1400" b="1" i="1" u="sng" dirty="0">
                <a:hlinkClick r:id="rId3"/>
              </a:rPr>
              <a:t>http://</a:t>
            </a:r>
            <a:r>
              <a:rPr lang="en-US" sz="1400" b="1" i="1" u="sng" dirty="0" smtClean="0">
                <a:hlinkClick r:id="rId3"/>
              </a:rPr>
              <a:t>localhost:4444</a:t>
            </a:r>
            <a:endParaRPr lang="en-US" sz="1400" b="1" i="1" u="sng" dirty="0" smtClean="0"/>
          </a:p>
          <a:p>
            <a:endParaRPr lang="en-US" sz="1400" b="1" i="1" u="sng" dirty="0"/>
          </a:p>
          <a:p>
            <a:r>
              <a:rPr lang="en-US" sz="1400" dirty="0" smtClean="0"/>
              <a:t>Console </a:t>
            </a:r>
            <a:r>
              <a:rPr lang="en-US" sz="1400" dirty="0"/>
              <a:t>gives the information what is available on the Hub. As of now it will be blank, as there is no machine connected to it.</a:t>
            </a:r>
            <a:endParaRPr lang="en-US" sz="1400" b="1" u="sng" dirty="0" smtClean="0"/>
          </a:p>
        </p:txBody>
      </p:sp>
    </p:spTree>
    <p:extLst>
      <p:ext uri="{BB962C8B-B14F-4D97-AF65-F5344CB8AC3E}">
        <p14:creationId xmlns:p14="http://schemas.microsoft.com/office/powerpoint/2010/main" val="39645361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23178</TotalTime>
  <Words>370</Words>
  <Application>Microsoft Office PowerPoint</Application>
  <PresentationFormat>On-screen Show (4:3)</PresentationFormat>
  <Paragraphs>115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Constantia</vt:lpstr>
      <vt:lpstr>Wingdings 2</vt:lpstr>
      <vt:lpstr>Flow</vt:lpstr>
      <vt:lpstr>Software Automation Testing- Part-5</vt:lpstr>
      <vt:lpstr>PowerPoint Presentation</vt:lpstr>
      <vt:lpstr>PowerPoint Presentation</vt:lpstr>
      <vt:lpstr>16.1-What is Selenium Grid</vt:lpstr>
      <vt:lpstr>16.2-What is Selenium Grid</vt:lpstr>
      <vt:lpstr>16.3-What is Selenium Grid</vt:lpstr>
      <vt:lpstr>16.3-What is Selenium Grid</vt:lpstr>
      <vt:lpstr>16.3-What is Selenium Grid</vt:lpstr>
      <vt:lpstr>16.3-What is Selenium Grid</vt:lpstr>
      <vt:lpstr>16.3-What is Selenium Grid</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488</cp:revision>
  <dcterms:created xsi:type="dcterms:W3CDTF">2017-03-17T05:54:09Z</dcterms:created>
  <dcterms:modified xsi:type="dcterms:W3CDTF">2017-09-10T18:43:37Z</dcterms:modified>
</cp:coreProperties>
</file>