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0" r:id="rId3"/>
    <p:sldId id="294" r:id="rId4"/>
    <p:sldId id="381" r:id="rId5"/>
    <p:sldId id="389" r:id="rId6"/>
    <p:sldId id="390" r:id="rId7"/>
    <p:sldId id="391" r:id="rId8"/>
    <p:sldId id="392" r:id="rId9"/>
    <p:sldId id="393" r:id="rId10"/>
    <p:sldId id="39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Part-7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32239" y="633046"/>
            <a:ext cx="9111761" cy="3170099"/>
          </a:xfrm>
          <a:prstGeom prst="rect">
            <a:avLst/>
          </a:prstGeom>
        </p:spPr>
        <p:txBody>
          <a:bodyPr wrap="square">
            <a:spAutoFit/>
          </a:bodyPr>
          <a:lstStyle/>
          <a:p>
            <a:r>
              <a:rPr lang="en-US" b="1" u="sng" dirty="0"/>
              <a:t>UNIX vs. Windows Hosting</a:t>
            </a:r>
          </a:p>
          <a:p>
            <a:endParaRPr lang="en-US" sz="1300" dirty="0" smtClean="0"/>
          </a:p>
          <a:p>
            <a:r>
              <a:rPr lang="en-US" sz="1300" b="1" u="sng" dirty="0"/>
              <a:t>Compatibility:</a:t>
            </a:r>
          </a:p>
          <a:p>
            <a:r>
              <a:rPr lang="en-US" sz="1300" dirty="0"/>
              <a:t>Web sites designed and programmed to be served under a UNIX-based web server can easily be hosted on a Windows server, whereas the reverse is not always true. This makes programming for UNIX the better choice.</a:t>
            </a:r>
          </a:p>
          <a:p>
            <a:endParaRPr lang="en-US" sz="1300" dirty="0"/>
          </a:p>
          <a:p>
            <a:r>
              <a:rPr lang="en-US" sz="1300" b="1" u="sng" dirty="0"/>
              <a:t>Price:</a:t>
            </a:r>
          </a:p>
          <a:p>
            <a:r>
              <a:rPr lang="en-US" sz="1300" dirty="0"/>
              <a:t>Servers hosting your web site require operating systems and licenses just like everyone else. Windows </a:t>
            </a:r>
            <a:r>
              <a:rPr lang="en-US" sz="1300" dirty="0" smtClean="0"/>
              <a:t>1803 </a:t>
            </a:r>
            <a:r>
              <a:rPr lang="en-US" sz="1300" dirty="0"/>
              <a:t>and other related applications like SQL Server each cost a significant amount of money; on the other hand, Linux is a free operating system to download, install and operate. Windows hosting results in being a more expensive platform.</a:t>
            </a:r>
          </a:p>
          <a:p>
            <a:endParaRPr lang="en-US" sz="1300" dirty="0"/>
          </a:p>
          <a:p>
            <a:r>
              <a:rPr lang="en-US" sz="1300" b="1" u="sng" dirty="0"/>
              <a:t>Conclusion:</a:t>
            </a:r>
          </a:p>
          <a:p>
            <a:r>
              <a:rPr lang="en-US" sz="1300" dirty="0"/>
              <a:t>To sum it up, UNIX-based hosting is more stable, performs faster and more compatible than Windows-based hosting. You only need Windows hosting if you are going to developing in .NET or Visual Basic, or some other application that limits your choices.</a:t>
            </a:r>
          </a:p>
        </p:txBody>
      </p:sp>
    </p:spTree>
    <p:extLst>
      <p:ext uri="{BB962C8B-B14F-4D97-AF65-F5344CB8AC3E}">
        <p14:creationId xmlns:p14="http://schemas.microsoft.com/office/powerpoint/2010/main" val="2690640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18-Unix and Sever </a:t>
            </a:r>
            <a:r>
              <a:rPr lang="en-IN" sz="1600" dirty="0" smtClean="0"/>
              <a:t>Configuration</a:t>
            </a:r>
          </a:p>
          <a:p>
            <a:r>
              <a:rPr lang="en-IN" sz="1600" dirty="0"/>
              <a:t> </a:t>
            </a:r>
            <a:r>
              <a:rPr lang="en-IN" sz="1600" dirty="0" smtClean="0"/>
              <a:t>        19-Shell </a:t>
            </a:r>
            <a:r>
              <a:rPr lang="en-IN" sz="1600" dirty="0"/>
              <a:t>Scripts integration in Automation</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18-Introduction to Unix/Linux</a:t>
            </a:r>
          </a:p>
          <a:p>
            <a:endParaRPr lang="en-IN" sz="3200" dirty="0"/>
          </a:p>
          <a:p>
            <a:r>
              <a:rPr lang="en-IN" sz="3200" dirty="0" smtClean="0"/>
              <a:t>	</a:t>
            </a:r>
            <a:r>
              <a:rPr lang="en-US" sz="1600" dirty="0" smtClean="0"/>
              <a:t>18.1-What </a:t>
            </a:r>
            <a:r>
              <a:rPr lang="en-US" sz="1600" dirty="0"/>
              <a:t>is </a:t>
            </a:r>
            <a:r>
              <a:rPr lang="en-US" sz="1600" dirty="0" smtClean="0"/>
              <a:t>UNIX/Linux OS</a:t>
            </a:r>
          </a:p>
          <a:p>
            <a:r>
              <a:rPr lang="en-US" sz="1600" dirty="0"/>
              <a:t>	</a:t>
            </a:r>
            <a:r>
              <a:rPr lang="en-US" sz="1600" dirty="0" smtClean="0"/>
              <a:t>18.2-</a:t>
            </a:r>
            <a:r>
              <a:rPr lang="en-US" dirty="0" smtClean="0"/>
              <a:t> Unix/Linux Commands</a:t>
            </a:r>
          </a:p>
          <a:p>
            <a:pPr lvl="2"/>
            <a:r>
              <a:rPr lang="en-US" dirty="0" smtClean="0"/>
              <a:t>18.3- Shell Scripts</a:t>
            </a:r>
            <a:endParaRPr lang="en-US" dirty="0"/>
          </a:p>
          <a:p>
            <a:pPr lvl="2"/>
            <a:endParaRPr lang="en-US" b="1" dirty="0"/>
          </a:p>
          <a:p>
            <a:pPr lvl="2"/>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76200" y="564952"/>
            <a:ext cx="8991600" cy="5478423"/>
          </a:xfrm>
          <a:prstGeom prst="rect">
            <a:avLst/>
          </a:prstGeom>
        </p:spPr>
        <p:txBody>
          <a:bodyPr wrap="square">
            <a:spAutoFit/>
          </a:bodyPr>
          <a:lstStyle/>
          <a:p>
            <a:r>
              <a:rPr lang="en-US" sz="1400" b="1" u="sng" dirty="0"/>
              <a:t>What is UNIX?</a:t>
            </a:r>
          </a:p>
          <a:p>
            <a:endParaRPr lang="en-US" sz="1400" dirty="0"/>
          </a:p>
          <a:p>
            <a:r>
              <a:rPr lang="en-US" sz="1400" dirty="0"/>
              <a:t>UNIX® License </a:t>
            </a:r>
            <a:r>
              <a:rPr lang="en-US" sz="1400" dirty="0" err="1"/>
              <a:t>PlateUNIX</a:t>
            </a:r>
            <a:r>
              <a:rPr lang="en-US" sz="1400" dirty="0"/>
              <a:t> is an operating system which was first developed in the 1960s, and has been under constant development ever since. By operating system, we mean the suite of programs which make the computer work. It is a stable, multi-user, multi-tasking system for servers, desktops and laptops.</a:t>
            </a:r>
          </a:p>
          <a:p>
            <a:endParaRPr lang="en-US" sz="1400" dirty="0"/>
          </a:p>
          <a:p>
            <a:r>
              <a:rPr lang="en-US" sz="1400" dirty="0"/>
              <a:t>UNIX systems also have a graphical user interface (GUI) similar to Microsoft Windows which provides an easy to use environment. However, knowledge of UNIX is required for operations which aren't covered by a graphical program, or for when there is no windows interface available, for example, in a telnet session.</a:t>
            </a:r>
          </a:p>
          <a:p>
            <a:endParaRPr lang="en-US" sz="1400" dirty="0"/>
          </a:p>
          <a:p>
            <a:r>
              <a:rPr lang="en-US" sz="1400" b="1" u="sng" dirty="0"/>
              <a:t>Types of UNIX</a:t>
            </a:r>
          </a:p>
          <a:p>
            <a:endParaRPr lang="en-US" sz="1400" dirty="0"/>
          </a:p>
          <a:p>
            <a:r>
              <a:rPr lang="en-US" sz="1400" dirty="0"/>
              <a:t>The Linux </a:t>
            </a:r>
            <a:r>
              <a:rPr lang="en-US" sz="1400" dirty="0" err="1"/>
              <a:t>PenguinThere</a:t>
            </a:r>
            <a:r>
              <a:rPr lang="en-US" sz="1400" dirty="0"/>
              <a:t> are many different versions of UNIX, although they share common similarities. The most popular varieties of UNIX are Sun Solaris, GNU/Linux, and </a:t>
            </a:r>
            <a:r>
              <a:rPr lang="en-US" sz="1400" dirty="0" err="1"/>
              <a:t>MacOS</a:t>
            </a:r>
            <a:r>
              <a:rPr lang="en-US" sz="1400" dirty="0"/>
              <a:t> X.</a:t>
            </a:r>
          </a:p>
          <a:p>
            <a:endParaRPr lang="en-US" sz="1400" dirty="0"/>
          </a:p>
          <a:p>
            <a:r>
              <a:rPr lang="en-US" sz="1400" dirty="0"/>
              <a:t>Here in the School, we use Solaris on our servers and workstations, and Fedora Linux on the servers and desktop PCs.</a:t>
            </a:r>
          </a:p>
          <a:p>
            <a:endParaRPr lang="en-US" sz="1400" dirty="0"/>
          </a:p>
          <a:p>
            <a:r>
              <a:rPr lang="en-US" sz="1400" b="1" u="sng" dirty="0"/>
              <a:t>The UNIX operating system</a:t>
            </a:r>
          </a:p>
          <a:p>
            <a:endParaRPr lang="en-US" sz="1400" dirty="0"/>
          </a:p>
          <a:p>
            <a:r>
              <a:rPr lang="en-US" sz="1400" dirty="0"/>
              <a:t>The UNIX operating system is made up of three parts; the kernel, the shell and the programs</a:t>
            </a:r>
            <a:r>
              <a:rPr lang="en-US" sz="1400" dirty="0" smtClean="0"/>
              <a:t>. </a:t>
            </a:r>
            <a:r>
              <a:rPr lang="en-US" sz="1400" dirty="0"/>
              <a:t>To understand what the UNIX operating system is, you should have a basic understanding of its key components. The following diagram is a visual representation of the UNIX operating system environment: </a:t>
            </a:r>
            <a:br>
              <a:rPr lang="en-US" sz="1400" dirty="0"/>
            </a:br>
            <a:endParaRPr lang="en-US" sz="1400" dirty="0"/>
          </a:p>
          <a:p>
            <a:endParaRPr lang="en-US" sz="1400" dirty="0"/>
          </a:p>
        </p:txBody>
      </p:sp>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5861" y="4191000"/>
            <a:ext cx="9111761" cy="2462213"/>
          </a:xfrm>
          <a:prstGeom prst="rect">
            <a:avLst/>
          </a:prstGeom>
        </p:spPr>
        <p:txBody>
          <a:bodyPr wrap="square">
            <a:spAutoFit/>
          </a:bodyPr>
          <a:lstStyle/>
          <a:p>
            <a:endParaRPr lang="en-US" sz="1400" dirty="0"/>
          </a:p>
          <a:p>
            <a:r>
              <a:rPr lang="en-US" sz="1400" b="1" u="sng" dirty="0"/>
              <a:t>The kernel</a:t>
            </a:r>
          </a:p>
          <a:p>
            <a:endParaRPr lang="en-US" sz="1400" dirty="0"/>
          </a:p>
          <a:p>
            <a:r>
              <a:rPr lang="en-US" sz="1400" dirty="0"/>
              <a:t>The kernel of UNIX is the hub of the operating system: it allocates time and memory to programs and handles the </a:t>
            </a:r>
            <a:r>
              <a:rPr lang="en-US" sz="1400" dirty="0" err="1"/>
              <a:t>filestore</a:t>
            </a:r>
            <a:r>
              <a:rPr lang="en-US" sz="1400" dirty="0"/>
              <a:t> and communications in response to system calls.</a:t>
            </a:r>
          </a:p>
          <a:p>
            <a:endParaRPr lang="en-US" sz="1400" dirty="0"/>
          </a:p>
          <a:p>
            <a:r>
              <a:rPr lang="en-US" sz="1400" dirty="0"/>
              <a:t>As an illustration of the way that the shell and the kernel work together, suppose a user types </a:t>
            </a:r>
            <a:r>
              <a:rPr lang="en-US" sz="1400" dirty="0" err="1"/>
              <a:t>rm</a:t>
            </a:r>
            <a:r>
              <a:rPr lang="en-US" sz="1400" dirty="0"/>
              <a:t> </a:t>
            </a:r>
            <a:r>
              <a:rPr lang="en-US" sz="1400" dirty="0" err="1"/>
              <a:t>myfile</a:t>
            </a:r>
            <a:r>
              <a:rPr lang="en-US" sz="1400" dirty="0"/>
              <a:t> (which has the effect of removing the file </a:t>
            </a:r>
            <a:r>
              <a:rPr lang="en-US" sz="1400" dirty="0" err="1"/>
              <a:t>myfile</a:t>
            </a:r>
            <a:r>
              <a:rPr lang="en-US" sz="1400" dirty="0"/>
              <a:t>). The shell searches the </a:t>
            </a:r>
            <a:r>
              <a:rPr lang="en-US" sz="1400" dirty="0" err="1"/>
              <a:t>filestore</a:t>
            </a:r>
            <a:r>
              <a:rPr lang="en-US" sz="1400" dirty="0"/>
              <a:t> for the file containing the program </a:t>
            </a:r>
            <a:r>
              <a:rPr lang="en-US" sz="1400" dirty="0" err="1"/>
              <a:t>rm</a:t>
            </a:r>
            <a:r>
              <a:rPr lang="en-US" sz="1400" dirty="0"/>
              <a:t>, and then requests the kernel, through system calls, to execute the program </a:t>
            </a:r>
            <a:r>
              <a:rPr lang="en-US" sz="1400" dirty="0" err="1"/>
              <a:t>rm</a:t>
            </a:r>
            <a:r>
              <a:rPr lang="en-US" sz="1400" dirty="0"/>
              <a:t> on </a:t>
            </a:r>
            <a:r>
              <a:rPr lang="en-US" sz="1400" dirty="0" err="1"/>
              <a:t>myfile</a:t>
            </a:r>
            <a:r>
              <a:rPr lang="en-US" sz="1400" dirty="0"/>
              <a:t>. When the process </a:t>
            </a:r>
            <a:r>
              <a:rPr lang="en-US" sz="1400" dirty="0" err="1"/>
              <a:t>rm</a:t>
            </a:r>
            <a:r>
              <a:rPr lang="en-US" sz="1400" dirty="0"/>
              <a:t> </a:t>
            </a:r>
            <a:r>
              <a:rPr lang="en-US" sz="1400" dirty="0" err="1"/>
              <a:t>myfile</a:t>
            </a:r>
            <a:r>
              <a:rPr lang="en-US" sz="1400" dirty="0"/>
              <a:t> has finished running, the shell then returns the UNIX prompt % to the user, indicating that it is waiting for further commands.</a:t>
            </a:r>
            <a:endParaRPr lang="en-US" sz="1400" dirty="0" smtClean="0"/>
          </a:p>
        </p:txBody>
      </p:sp>
      <p:pic>
        <p:nvPicPr>
          <p:cNvPr id="1026" name="Picture 2" descr="The UNIX Operating System 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40297"/>
            <a:ext cx="4419600" cy="20809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823" y="755302"/>
            <a:ext cx="9067800" cy="1384995"/>
          </a:xfrm>
          <a:prstGeom prst="rect">
            <a:avLst/>
          </a:prstGeom>
        </p:spPr>
        <p:txBody>
          <a:bodyPr wrap="square">
            <a:spAutoFit/>
          </a:bodyPr>
          <a:lstStyle/>
          <a:p>
            <a:r>
              <a:rPr lang="en-US" sz="1400" dirty="0">
                <a:solidFill>
                  <a:srgbClr val="666666"/>
                </a:solidFill>
                <a:latin typeface="Open Sans"/>
              </a:rPr>
              <a:t>The user is someone who utilizes the UNIX operating system to perform a specific task. The system hardware includes components such as the computer's CPU (central processing unit), memory, disk drives, CDROM drives, or network interface cards.</a:t>
            </a:r>
            <a:r>
              <a:rPr lang="en-US" sz="1400" dirty="0"/>
              <a:t/>
            </a:r>
            <a:br>
              <a:rPr lang="en-US" sz="1400" dirty="0"/>
            </a:br>
            <a:r>
              <a:rPr lang="en-US" sz="1400" dirty="0"/>
              <a:t/>
            </a:r>
            <a:br>
              <a:rPr lang="en-US" sz="1400" dirty="0"/>
            </a:br>
            <a:r>
              <a:rPr lang="en-US" sz="1400" dirty="0">
                <a:solidFill>
                  <a:srgbClr val="666666"/>
                </a:solidFill>
                <a:latin typeface="Open Sans"/>
              </a:rPr>
              <a:t>If you have not used a computer running the UNIX operating system before, the terms kernel and shell may be new to you. The following is a brief overview of these very important pieces of the overall environment.</a:t>
            </a:r>
            <a:endParaRPr lang="en-US" sz="1400" dirty="0"/>
          </a:p>
        </p:txBody>
      </p:sp>
    </p:spTree>
    <p:extLst>
      <p:ext uri="{BB962C8B-B14F-4D97-AF65-F5344CB8AC3E}">
        <p14:creationId xmlns:p14="http://schemas.microsoft.com/office/powerpoint/2010/main" val="2885249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32239" y="762000"/>
            <a:ext cx="9111761" cy="4832092"/>
          </a:xfrm>
          <a:prstGeom prst="rect">
            <a:avLst/>
          </a:prstGeom>
        </p:spPr>
        <p:txBody>
          <a:bodyPr wrap="square">
            <a:spAutoFit/>
          </a:bodyPr>
          <a:lstStyle/>
          <a:p>
            <a:r>
              <a:rPr lang="en-US" sz="1400" b="1" u="sng" dirty="0"/>
              <a:t>The Shell</a:t>
            </a:r>
          </a:p>
          <a:p>
            <a:r>
              <a:rPr lang="en-US" sz="1400" dirty="0"/>
              <a:t>As you can see from the diagram above, the shell is not part of the kernel, but it does communicate directly with the kernel. It is the "shell around the kernel."</a:t>
            </a:r>
          </a:p>
          <a:p>
            <a:endParaRPr lang="en-US" sz="1400" dirty="0"/>
          </a:p>
          <a:p>
            <a:r>
              <a:rPr lang="en-US" sz="1400" dirty="0"/>
              <a:t>The shell is a command line interpreter that executes the commands you type in. It translates your commands from a human-readable format into a format that can be understood by the computer. In addition to carrying out your commands, the shell also allows you to manage your working environment and is an effective programming language. </a:t>
            </a:r>
          </a:p>
          <a:p>
            <a:endParaRPr lang="en-US" sz="1400" dirty="0"/>
          </a:p>
          <a:p>
            <a:r>
              <a:rPr lang="en-US" sz="1400" dirty="0"/>
              <a:t>[ If you are new to UNIX and need an overview of important UNIX commands and concepts, check out our Basic UNIX Commands and Concepts Tutorial for Beginners ] </a:t>
            </a:r>
          </a:p>
          <a:p>
            <a:endParaRPr lang="en-US" sz="1400" dirty="0"/>
          </a:p>
          <a:p>
            <a:r>
              <a:rPr lang="en-US" sz="1400" dirty="0"/>
              <a:t>Since the shell is a program, just like a word processor or spreadsheet application, different shells can be used on a single system. This allows users to work with the shell they like the best, and can also make the computer system appear different to users using different shells because each shell has its own way of doing things.</a:t>
            </a:r>
          </a:p>
          <a:p>
            <a:endParaRPr lang="en-US" sz="1400" dirty="0"/>
          </a:p>
          <a:p>
            <a:r>
              <a:rPr lang="en-US" sz="1400" dirty="0"/>
              <a:t>The following is a list of commonly used shell programs:</a:t>
            </a:r>
          </a:p>
          <a:p>
            <a:endParaRPr lang="en-US" sz="1400" dirty="0"/>
          </a:p>
          <a:p>
            <a:r>
              <a:rPr lang="en-US" sz="1400" dirty="0"/>
              <a:t>� The Bourne Shell</a:t>
            </a:r>
          </a:p>
          <a:p>
            <a:r>
              <a:rPr lang="en-US" sz="1400" dirty="0"/>
              <a:t>� The C Shell</a:t>
            </a:r>
          </a:p>
          <a:p>
            <a:r>
              <a:rPr lang="en-US" sz="1400" dirty="0"/>
              <a:t>� The Bourne Again Shell</a:t>
            </a:r>
          </a:p>
          <a:p>
            <a:r>
              <a:rPr lang="en-US" sz="1400" dirty="0"/>
              <a:t>� The </a:t>
            </a:r>
            <a:r>
              <a:rPr lang="en-US" sz="1400" dirty="0" err="1"/>
              <a:t>Korn</a:t>
            </a:r>
            <a:r>
              <a:rPr lang="en-US" sz="1400" dirty="0"/>
              <a:t> Shell</a:t>
            </a:r>
          </a:p>
        </p:txBody>
      </p:sp>
    </p:spTree>
    <p:extLst>
      <p:ext uri="{BB962C8B-B14F-4D97-AF65-F5344CB8AC3E}">
        <p14:creationId xmlns:p14="http://schemas.microsoft.com/office/powerpoint/2010/main" val="2006294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32239" y="633046"/>
            <a:ext cx="9111761" cy="6294031"/>
          </a:xfrm>
          <a:prstGeom prst="rect">
            <a:avLst/>
          </a:prstGeom>
        </p:spPr>
        <p:txBody>
          <a:bodyPr wrap="square">
            <a:spAutoFit/>
          </a:bodyPr>
          <a:lstStyle/>
          <a:p>
            <a:r>
              <a:rPr lang="en-US" sz="1300" b="1" u="sng" dirty="0"/>
              <a:t>Files and processes</a:t>
            </a:r>
          </a:p>
          <a:p>
            <a:endParaRPr lang="en-US" sz="1300" dirty="0"/>
          </a:p>
          <a:p>
            <a:r>
              <a:rPr lang="en-US" sz="1300" dirty="0"/>
              <a:t>Everything in UNIX is either a file or a process.</a:t>
            </a:r>
          </a:p>
          <a:p>
            <a:r>
              <a:rPr lang="en-US" sz="1300" dirty="0" smtClean="0"/>
              <a:t>A </a:t>
            </a:r>
            <a:r>
              <a:rPr lang="en-US" sz="1300" dirty="0"/>
              <a:t>process is an executing program identified by a unique PID (process identifier).</a:t>
            </a:r>
          </a:p>
          <a:p>
            <a:r>
              <a:rPr lang="en-US" sz="1300" dirty="0" smtClean="0"/>
              <a:t>A </a:t>
            </a:r>
            <a:r>
              <a:rPr lang="en-US" sz="1300" dirty="0"/>
              <a:t>file is a collection of data. They are created by users using text editors, running compilers etc.</a:t>
            </a:r>
          </a:p>
          <a:p>
            <a:endParaRPr lang="en-US" sz="1300" b="1" u="sng" dirty="0" smtClean="0"/>
          </a:p>
          <a:p>
            <a:r>
              <a:rPr lang="en-US" sz="1300" b="1" u="sng" dirty="0" smtClean="0"/>
              <a:t>Examples </a:t>
            </a:r>
            <a:r>
              <a:rPr lang="en-US" sz="1300" b="1" u="sng" dirty="0"/>
              <a:t>of files:</a:t>
            </a:r>
          </a:p>
          <a:p>
            <a:endParaRPr lang="en-US" sz="1300" dirty="0"/>
          </a:p>
          <a:p>
            <a:pPr marL="285750" indent="-285750">
              <a:buFont typeface="Arial" panose="020B0604020202020204" pitchFamily="34" charset="0"/>
              <a:buChar char="•"/>
            </a:pPr>
            <a:r>
              <a:rPr lang="en-US" sz="1300" dirty="0"/>
              <a:t>a document (report, essay etc.)</a:t>
            </a:r>
          </a:p>
          <a:p>
            <a:pPr marL="285750" indent="-285750">
              <a:buFont typeface="Arial" panose="020B0604020202020204" pitchFamily="34" charset="0"/>
              <a:buChar char="•"/>
            </a:pPr>
            <a:r>
              <a:rPr lang="en-US" sz="1300" dirty="0"/>
              <a:t>the text of a program written in some high-level programming language</a:t>
            </a:r>
          </a:p>
          <a:p>
            <a:pPr marL="285750" indent="-285750">
              <a:buFont typeface="Arial" panose="020B0604020202020204" pitchFamily="34" charset="0"/>
              <a:buChar char="•"/>
            </a:pPr>
            <a:r>
              <a:rPr lang="en-US" sz="1300" dirty="0"/>
              <a:t>instructions comprehensible directly to the machine and incomprehensible to a casual user, for example, a collection of binary digits (an executable or binary file);</a:t>
            </a:r>
          </a:p>
          <a:p>
            <a:pPr marL="285750" indent="-285750">
              <a:buFont typeface="Arial" panose="020B0604020202020204" pitchFamily="34" charset="0"/>
              <a:buChar char="•"/>
            </a:pPr>
            <a:r>
              <a:rPr lang="en-US" sz="1300" dirty="0"/>
              <a:t>a directory, containing information about its contents, which may be a mixture of other directories (subdirectories) and ordinary files.</a:t>
            </a:r>
          </a:p>
          <a:p>
            <a:endParaRPr lang="en-US" sz="1300" dirty="0"/>
          </a:p>
          <a:p>
            <a:r>
              <a:rPr lang="en-US" sz="1300" dirty="0"/>
              <a:t>All the files are grouped together in the directory structure. The file-system is arranged in a hierarchical structure, like an inverted tree. The top of the hierarchy is traditionally called root (written as a slash / </a:t>
            </a:r>
            <a:r>
              <a:rPr lang="en-US" sz="1300" dirty="0" smtClean="0"/>
              <a:t>)</a:t>
            </a:r>
          </a:p>
          <a:p>
            <a:endParaRPr lang="en-US" sz="1300" dirty="0" smtClean="0"/>
          </a:p>
          <a:p>
            <a:r>
              <a:rPr lang="en-US" sz="1300" b="1" u="sng" dirty="0" smtClean="0"/>
              <a:t>Multiuser </a:t>
            </a:r>
            <a:r>
              <a:rPr lang="en-US" sz="1300" b="1" u="sng" dirty="0"/>
              <a:t>and </a:t>
            </a:r>
            <a:r>
              <a:rPr lang="en-US" sz="1300" b="1" u="sng" dirty="0" smtClean="0"/>
              <a:t>Multitasking</a:t>
            </a:r>
          </a:p>
          <a:p>
            <a:endParaRPr lang="en-US" sz="1300" b="1" u="sng" dirty="0"/>
          </a:p>
          <a:p>
            <a:r>
              <a:rPr lang="en-US" sz="1300" dirty="0"/>
              <a:t>The UNIX operating systems is a multiuser operating systems. This means that the operating system can be used by multiple users simultaneously. This functionality is possible because of the ability of the kernel to allocate CPU time to many programs at once, which allows it to serve many users at once when each user is running one or more programs. The process of the kernel rapidly switching from one program to another is called time-sharing because the kernel shares the CPU's time with each program running on the system.</a:t>
            </a:r>
          </a:p>
          <a:p>
            <a:endParaRPr lang="en-US" sz="1300" dirty="0"/>
          </a:p>
          <a:p>
            <a:r>
              <a:rPr lang="en-US" sz="1300" dirty="0"/>
              <a:t>Multitasking is the ability for a single system user to carry out multiple tasks simultaneously. For example, say you wanted to extract a large amount of data from a database. Since this task may take a significant amount of time, it would be nice if you could work on something else while the data is being extracted. UNIX allows you to process this time-consuming task in the background while you are working on another task (e.g. composing a document in a word processor).</a:t>
            </a:r>
          </a:p>
          <a:p>
            <a:endParaRPr lang="en-US" sz="1300" dirty="0"/>
          </a:p>
        </p:txBody>
      </p:sp>
    </p:spTree>
    <p:extLst>
      <p:ext uri="{BB962C8B-B14F-4D97-AF65-F5344CB8AC3E}">
        <p14:creationId xmlns:p14="http://schemas.microsoft.com/office/powerpoint/2010/main" val="231130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32239" y="633046"/>
            <a:ext cx="9111761" cy="892552"/>
          </a:xfrm>
          <a:prstGeom prst="rect">
            <a:avLst/>
          </a:prstGeom>
        </p:spPr>
        <p:txBody>
          <a:bodyPr wrap="square">
            <a:spAutoFit/>
          </a:bodyPr>
          <a:lstStyle/>
          <a:p>
            <a:r>
              <a:rPr lang="en-US" sz="1300" b="1" u="sng" dirty="0"/>
              <a:t>The Directory Structure</a:t>
            </a:r>
          </a:p>
          <a:p>
            <a:endParaRPr lang="en-US" sz="1300" dirty="0"/>
          </a:p>
          <a:p>
            <a:r>
              <a:rPr lang="en-US" sz="1300" dirty="0"/>
              <a:t>All the files are grouped together in the directory structure. The file-system is arranged in a hierarchical structure, like an inverted tree. The top of the hierarchy is traditionally called root (written as a slash / )</a:t>
            </a:r>
          </a:p>
        </p:txBody>
      </p:sp>
      <p:pic>
        <p:nvPicPr>
          <p:cNvPr id="3074" name="Picture 2" descr="Unix File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534400" cy="3009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5450968"/>
            <a:ext cx="8839200" cy="738664"/>
          </a:xfrm>
          <a:prstGeom prst="rect">
            <a:avLst/>
          </a:prstGeom>
        </p:spPr>
        <p:txBody>
          <a:bodyPr wrap="square">
            <a:spAutoFit/>
          </a:bodyPr>
          <a:lstStyle/>
          <a:p>
            <a:r>
              <a:rPr lang="en-US" sz="1400" dirty="0">
                <a:solidFill>
                  <a:srgbClr val="444444"/>
                </a:solidFill>
                <a:latin typeface="Verdana" panose="020B0604030504040204" pitchFamily="34" charset="0"/>
              </a:rPr>
              <a:t>In the diagram above, we see that the home directory of the undergraduate student </a:t>
            </a:r>
            <a:r>
              <a:rPr lang="en-US" sz="1400" b="1" dirty="0">
                <a:solidFill>
                  <a:srgbClr val="444444"/>
                </a:solidFill>
                <a:latin typeface="Verdana" panose="020B0604030504040204" pitchFamily="34" charset="0"/>
              </a:rPr>
              <a:t>"ee51vn"</a:t>
            </a:r>
            <a:r>
              <a:rPr lang="en-US" sz="1400" dirty="0">
                <a:solidFill>
                  <a:srgbClr val="444444"/>
                </a:solidFill>
                <a:latin typeface="Verdana" panose="020B0604030504040204" pitchFamily="34" charset="0"/>
              </a:rPr>
              <a:t> contains two sub-directories (</a:t>
            </a:r>
            <a:r>
              <a:rPr lang="en-US" sz="1400" b="1" dirty="0">
                <a:solidFill>
                  <a:srgbClr val="444444"/>
                </a:solidFill>
                <a:latin typeface="Verdana" panose="020B0604030504040204" pitchFamily="34" charset="0"/>
              </a:rPr>
              <a:t>docs</a:t>
            </a:r>
            <a:r>
              <a:rPr lang="en-US" sz="1400" dirty="0">
                <a:solidFill>
                  <a:srgbClr val="444444"/>
                </a:solidFill>
                <a:latin typeface="Verdana" panose="020B0604030504040204" pitchFamily="34" charset="0"/>
              </a:rPr>
              <a:t> and </a:t>
            </a:r>
            <a:r>
              <a:rPr lang="en-US" sz="1400" b="1" dirty="0">
                <a:solidFill>
                  <a:srgbClr val="444444"/>
                </a:solidFill>
                <a:latin typeface="Verdana" panose="020B0604030504040204" pitchFamily="34" charset="0"/>
              </a:rPr>
              <a:t>pics</a:t>
            </a:r>
            <a:r>
              <a:rPr lang="en-US" sz="1400" dirty="0">
                <a:solidFill>
                  <a:srgbClr val="444444"/>
                </a:solidFill>
                <a:latin typeface="Verdana" panose="020B0604030504040204" pitchFamily="34" charset="0"/>
              </a:rPr>
              <a:t>) and a file called </a:t>
            </a:r>
            <a:r>
              <a:rPr lang="en-US" sz="1400" b="1" dirty="0">
                <a:solidFill>
                  <a:srgbClr val="444444"/>
                </a:solidFill>
                <a:latin typeface="Verdana" panose="020B0604030504040204" pitchFamily="34" charset="0"/>
              </a:rPr>
              <a:t>report.doc</a:t>
            </a:r>
            <a:r>
              <a:rPr lang="en-US" sz="1400" dirty="0">
                <a:solidFill>
                  <a:srgbClr val="444444"/>
                </a:solidFill>
                <a:latin typeface="Verdana" panose="020B0604030504040204" pitchFamily="34" charset="0"/>
              </a:rPr>
              <a:t>.</a:t>
            </a:r>
          </a:p>
          <a:p>
            <a:r>
              <a:rPr lang="en-US" sz="1400" dirty="0">
                <a:solidFill>
                  <a:srgbClr val="444444"/>
                </a:solidFill>
                <a:latin typeface="Verdana" panose="020B0604030504040204" pitchFamily="34" charset="0"/>
              </a:rPr>
              <a:t>The full path to the file </a:t>
            </a:r>
            <a:r>
              <a:rPr lang="en-US" sz="1400" b="1" dirty="0">
                <a:solidFill>
                  <a:srgbClr val="444444"/>
                </a:solidFill>
                <a:latin typeface="Verdana" panose="020B0604030504040204" pitchFamily="34" charset="0"/>
              </a:rPr>
              <a:t>report.doc</a:t>
            </a:r>
            <a:r>
              <a:rPr lang="en-US" sz="1400" dirty="0">
                <a:solidFill>
                  <a:srgbClr val="444444"/>
                </a:solidFill>
                <a:latin typeface="Verdana" panose="020B0604030504040204" pitchFamily="34" charset="0"/>
              </a:rPr>
              <a:t> is </a:t>
            </a:r>
            <a:r>
              <a:rPr lang="en-US" sz="1400" b="1" dirty="0">
                <a:solidFill>
                  <a:srgbClr val="444444"/>
                </a:solidFill>
                <a:latin typeface="Verdana" panose="020B0604030504040204" pitchFamily="34" charset="0"/>
              </a:rPr>
              <a:t>"/home/its/ug1/ee51vn/report.doc"</a:t>
            </a:r>
            <a:endParaRPr lang="en-US" sz="1400" b="0" i="0" dirty="0">
              <a:solidFill>
                <a:srgbClr val="444444"/>
              </a:solidFill>
              <a:effectLst/>
              <a:latin typeface="Verdana" panose="020B0604030504040204" pitchFamily="34" charset="0"/>
            </a:endParaRPr>
          </a:p>
        </p:txBody>
      </p:sp>
    </p:spTree>
    <p:extLst>
      <p:ext uri="{BB962C8B-B14F-4D97-AF65-F5344CB8AC3E}">
        <p14:creationId xmlns:p14="http://schemas.microsoft.com/office/powerpoint/2010/main" val="950517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18.1-</a:t>
            </a:r>
            <a:r>
              <a:rPr lang="en-US" sz="3200" b="1" u="sng" dirty="0" smtClean="0"/>
              <a:t>What is UNIX/Linux OS</a:t>
            </a:r>
            <a:endParaRPr lang="en-US" sz="3000" b="1" u="sng" dirty="0"/>
          </a:p>
        </p:txBody>
      </p:sp>
      <p:sp>
        <p:nvSpPr>
          <p:cNvPr id="3" name="Rectangle 2"/>
          <p:cNvSpPr/>
          <p:nvPr/>
        </p:nvSpPr>
        <p:spPr>
          <a:xfrm>
            <a:off x="32239" y="633046"/>
            <a:ext cx="9111761" cy="6170920"/>
          </a:xfrm>
          <a:prstGeom prst="rect">
            <a:avLst/>
          </a:prstGeom>
        </p:spPr>
        <p:txBody>
          <a:bodyPr wrap="square">
            <a:spAutoFit/>
          </a:bodyPr>
          <a:lstStyle/>
          <a:p>
            <a:r>
              <a:rPr lang="en-US" b="1" u="sng" dirty="0"/>
              <a:t>UNIX vs. Windows Hosting</a:t>
            </a:r>
          </a:p>
          <a:p>
            <a:endParaRPr lang="en-US" sz="1300" dirty="0" smtClean="0"/>
          </a:p>
          <a:p>
            <a:r>
              <a:rPr lang="en-US" sz="1300" dirty="0" smtClean="0"/>
              <a:t>In </a:t>
            </a:r>
            <a:r>
              <a:rPr lang="en-US" sz="1300" dirty="0"/>
              <a:t>the world of web site hosting there are two main types of operating system platforms on which you may host your web site, namely: UNIX and Windows. Each has its own set of unique features, advantages and disadvantages.</a:t>
            </a:r>
          </a:p>
          <a:p>
            <a:endParaRPr lang="en-US" sz="1300" dirty="0"/>
          </a:p>
          <a:p>
            <a:r>
              <a:rPr lang="en-US" sz="1300" dirty="0"/>
              <a:t>While it is difficult to say which one is the better choice, it is not as difficult to answer which is the better choice given your needs. The language which your site is programmed in is what primarily dictates the type of hosting you need.</a:t>
            </a:r>
          </a:p>
          <a:p>
            <a:endParaRPr lang="en-US" sz="1300" dirty="0"/>
          </a:p>
          <a:p>
            <a:r>
              <a:rPr lang="en-US" sz="1300" dirty="0"/>
              <a:t>Note: The operating system that you use on your desktop computer (the vast majority of people use some flavor of Windows) has absolutely nothing to do with the one that your host needs to serve your web site. Most personal sites are created with MS FrontPage and even although that is a Microsoft product, it can be hosted perfectly on a UNIX web server with FrontPage Extensions installed</a:t>
            </a:r>
            <a:r>
              <a:rPr lang="en-US" sz="1300" dirty="0" smtClean="0"/>
              <a:t>.</a:t>
            </a:r>
          </a:p>
          <a:p>
            <a:endParaRPr lang="en-US" sz="1300" dirty="0"/>
          </a:p>
          <a:p>
            <a:r>
              <a:rPr lang="en-US" sz="1300" b="1" u="sng" dirty="0"/>
              <a:t>Stability</a:t>
            </a:r>
            <a:r>
              <a:rPr lang="en-US" sz="1300" dirty="0"/>
              <a:t>:</a:t>
            </a:r>
          </a:p>
          <a:p>
            <a:r>
              <a:rPr lang="en-US" sz="1300" dirty="0"/>
              <a:t>UNIX systems (we actually use Linux but for comparison purposes they are identical) are hands-down the winner in this category. There are many factors here but to name just a couple big ones: in our experience UNIX handles high server loads better than Windows and UNIX machines seldom require reboots while Windows is constantly needing them. Servers running on UNIX enjoy extremely high up-time and high availability/reliability.</a:t>
            </a:r>
          </a:p>
          <a:p>
            <a:endParaRPr lang="en-US" sz="1300" dirty="0"/>
          </a:p>
          <a:p>
            <a:r>
              <a:rPr lang="en-US" sz="1300" b="1" u="sng" dirty="0"/>
              <a:t>Performance:</a:t>
            </a:r>
          </a:p>
          <a:p>
            <a:r>
              <a:rPr lang="en-US" sz="1300" dirty="0"/>
              <a:t>While there is some debate about which operating system performs better, in our experience both perform comparably in low-stress conditions however UNIX servers under high load (which is what is important) are superior to Windows.</a:t>
            </a:r>
          </a:p>
          <a:p>
            <a:endParaRPr lang="en-US" sz="1300" dirty="0"/>
          </a:p>
          <a:p>
            <a:r>
              <a:rPr lang="en-US" sz="1300" b="1" i="1" u="sng" dirty="0"/>
              <a:t>Scalability</a:t>
            </a:r>
            <a:r>
              <a:rPr lang="en-US" sz="1300" b="1" i="1" u="sng" dirty="0" smtClean="0"/>
              <a:t>:</a:t>
            </a:r>
          </a:p>
          <a:p>
            <a:endParaRPr lang="en-US" sz="1300" b="1" i="1" u="sng" dirty="0"/>
          </a:p>
          <a:p>
            <a:r>
              <a:rPr lang="en-US" sz="1300" dirty="0"/>
              <a:t>Web sites usually change over time. They start off small and grow as the needs of the person or organization running them grow. While both platforms can often adapt to your growing needs, Windows hosting is more easily made compatible with UNIX-based programming features like PHP and MySQL. UNIX-based web software is not always 100% compatible with Microsoft technologies like .NET and VB development. Therefore if you wish to use these, you should choose Windows web hosting.</a:t>
            </a:r>
          </a:p>
        </p:txBody>
      </p:sp>
    </p:spTree>
    <p:extLst>
      <p:ext uri="{BB962C8B-B14F-4D97-AF65-F5344CB8AC3E}">
        <p14:creationId xmlns:p14="http://schemas.microsoft.com/office/powerpoint/2010/main" val="5880238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28760</TotalTime>
  <Words>1619</Words>
  <Application>Microsoft Office PowerPoint</Application>
  <PresentationFormat>On-screen Show (4:3)</PresentationFormat>
  <Paragraphs>140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Constantia</vt:lpstr>
      <vt:lpstr>Open Sans</vt:lpstr>
      <vt:lpstr>Verdana</vt:lpstr>
      <vt:lpstr>Wingdings 2</vt:lpstr>
      <vt:lpstr>Flow</vt:lpstr>
      <vt:lpstr>Software Automation Testing- Part-7</vt:lpstr>
      <vt:lpstr>PowerPoint Presentation</vt:lpstr>
      <vt:lpstr>PowerPoint Presentation</vt:lpstr>
      <vt:lpstr>18.1-What is UNIX/Linux OS</vt:lpstr>
      <vt:lpstr>18.1-What is UNIX/Linux OS</vt:lpstr>
      <vt:lpstr>18.1-What is UNIX/Linux OS</vt:lpstr>
      <vt:lpstr>18.1-What is UNIX/Linux OS</vt:lpstr>
      <vt:lpstr>18.1-What is UNIX/Linux OS</vt:lpstr>
      <vt:lpstr>18.1-What is UNIX/Linux OS</vt:lpstr>
      <vt:lpstr>18.1-What is UNIX/Linux OS</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502</cp:revision>
  <dcterms:created xsi:type="dcterms:W3CDTF">2017-03-17T05:54:09Z</dcterms:created>
  <dcterms:modified xsi:type="dcterms:W3CDTF">2017-09-10T18:47:18Z</dcterms:modified>
</cp:coreProperties>
</file>