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1" r:id="rId5"/>
    <p:sldId id="259" r:id="rId6"/>
    <p:sldId id="278" r:id="rId7"/>
    <p:sldId id="260" r:id="rId8"/>
    <p:sldId id="263" r:id="rId9"/>
    <p:sldId id="264" r:id="rId10"/>
    <p:sldId id="265" r:id="rId11"/>
    <p:sldId id="266" r:id="rId12"/>
    <p:sldId id="267" r:id="rId13"/>
    <p:sldId id="268" r:id="rId14"/>
    <p:sldId id="269" r:id="rId15"/>
    <p:sldId id="275" r:id="rId16"/>
    <p:sldId id="276" r:id="rId17"/>
    <p:sldId id="270" r:id="rId18"/>
    <p:sldId id="271" r:id="rId19"/>
    <p:sldId id="272" r:id="rId20"/>
    <p:sldId id="27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26"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892F2-1F30-492E-B43B-7000C6A833EF}"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F7E7E-036E-49CF-A457-5951855830B9}" type="slidenum">
              <a:rPr lang="en-US" smtClean="0"/>
              <a:t>‹#›</a:t>
            </a:fld>
            <a:endParaRPr lang="en-US"/>
          </a:p>
        </p:txBody>
      </p:sp>
    </p:spTree>
    <p:extLst>
      <p:ext uri="{BB962C8B-B14F-4D97-AF65-F5344CB8AC3E}">
        <p14:creationId xmlns:p14="http://schemas.microsoft.com/office/powerpoint/2010/main" val="118501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F7E7E-036E-49CF-A457-5951855830B9}" type="slidenum">
              <a:rPr lang="en-US" smtClean="0"/>
              <a:t>1</a:t>
            </a:fld>
            <a:endParaRPr lang="en-US"/>
          </a:p>
        </p:txBody>
      </p:sp>
    </p:spTree>
    <p:extLst>
      <p:ext uri="{BB962C8B-B14F-4D97-AF65-F5344CB8AC3E}">
        <p14:creationId xmlns:p14="http://schemas.microsoft.com/office/powerpoint/2010/main" val="359971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Xt</a:t>
            </a:r>
            <a:r>
              <a:rPr lang="en-US" baseline="0" dirty="0" smtClean="0"/>
              <a:t> là đầu vào tại bước thứ t.</a:t>
            </a:r>
          </a:p>
          <a:p>
            <a:r>
              <a:rPr lang="en-US" baseline="0" dirty="0" smtClean="0"/>
              <a:t>St là 1 trạng thái ẩn tại bước t. Nó là bộ nhớ của mạng. St được tính toán dựa trên các trạng thái ẩn phía trước và đầu vào hiện tại. Thông qua hàm tanh hoặc hàm relu.</a:t>
            </a:r>
          </a:p>
          <a:p>
            <a:r>
              <a:rPr lang="en-US" baseline="0" dirty="0" smtClean="0"/>
              <a:t>Ot là đầu ra tại bước thứ t thông qua hàm softmax.</a:t>
            </a:r>
            <a:endParaRPr lang="en-US" dirty="0"/>
          </a:p>
        </p:txBody>
      </p:sp>
      <p:sp>
        <p:nvSpPr>
          <p:cNvPr id="4" name="Slide Number Placeholder 3"/>
          <p:cNvSpPr>
            <a:spLocks noGrp="1"/>
          </p:cNvSpPr>
          <p:nvPr>
            <p:ph type="sldNum" sz="quarter" idx="10"/>
          </p:nvPr>
        </p:nvSpPr>
        <p:spPr/>
        <p:txBody>
          <a:bodyPr/>
          <a:lstStyle/>
          <a:p>
            <a:fld id="{ACCF7E7E-036E-49CF-A457-5951855830B9}" type="slidenum">
              <a:rPr lang="en-US" smtClean="0"/>
              <a:t>8</a:t>
            </a:fld>
            <a:endParaRPr lang="en-US"/>
          </a:p>
        </p:txBody>
      </p:sp>
    </p:spTree>
    <p:extLst>
      <p:ext uri="{BB962C8B-B14F-4D97-AF65-F5344CB8AC3E}">
        <p14:creationId xmlns:p14="http://schemas.microsoft.com/office/powerpoint/2010/main" val="169565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6/3/2020</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6/3/2020</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6/3/2020</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9234" y="801189"/>
            <a:ext cx="8561746" cy="2481943"/>
          </a:xfrm>
        </p:spPr>
        <p:txBody>
          <a:bodyPr>
            <a:normAutofit/>
          </a:bodyPr>
          <a:lstStyle/>
          <a:p>
            <a:pPr algn="just"/>
            <a:r>
              <a:rPr lang="en-US" sz="5900" dirty="0" smtClean="0"/>
              <a:t>Hệ hỗ trợ ra quyết định</a:t>
            </a:r>
            <a:endParaRPr lang="en-US" sz="5900" dirty="0"/>
          </a:p>
        </p:txBody>
      </p:sp>
      <p:sp>
        <p:nvSpPr>
          <p:cNvPr id="3" name="Subtitle 2"/>
          <p:cNvSpPr>
            <a:spLocks noGrp="1"/>
          </p:cNvSpPr>
          <p:nvPr>
            <p:ph type="subTitle" idx="1"/>
          </p:nvPr>
        </p:nvSpPr>
        <p:spPr>
          <a:xfrm>
            <a:off x="2509234" y="4149513"/>
            <a:ext cx="8561746" cy="977621"/>
          </a:xfrm>
        </p:spPr>
        <p:txBody>
          <a:bodyPr>
            <a:normAutofit/>
          </a:bodyPr>
          <a:lstStyle/>
          <a:p>
            <a:pPr algn="just"/>
            <a:r>
              <a:rPr lang="en-US" b="1" u="sng" dirty="0" smtClean="0"/>
              <a:t>Đề tài</a:t>
            </a:r>
            <a:r>
              <a:rPr lang="en-US" b="1" dirty="0" smtClean="0"/>
              <a:t>: Hệ hỗ trợ dự báo khả năng tiêu thụ điện cho cấp nhà quản lý</a:t>
            </a:r>
          </a:p>
        </p:txBody>
      </p:sp>
      <p:sp>
        <p:nvSpPr>
          <p:cNvPr id="4" name="TextBox 3"/>
          <p:cNvSpPr txBox="1"/>
          <p:nvPr/>
        </p:nvSpPr>
        <p:spPr>
          <a:xfrm>
            <a:off x="7840100" y="5277395"/>
            <a:ext cx="3230880" cy="646331"/>
          </a:xfrm>
          <a:prstGeom prst="rect">
            <a:avLst/>
          </a:prstGeom>
          <a:noFill/>
        </p:spPr>
        <p:txBody>
          <a:bodyPr wrap="square" rtlCol="0">
            <a:spAutoFit/>
          </a:bodyPr>
          <a:lstStyle/>
          <a:p>
            <a:r>
              <a:rPr lang="en-US" b="1" dirty="0"/>
              <a:t>Phạm Hoàng Anh - 20160215</a:t>
            </a:r>
          </a:p>
          <a:p>
            <a:endParaRPr lang="en-US" dirty="0"/>
          </a:p>
        </p:txBody>
      </p:sp>
    </p:spTree>
    <p:extLst>
      <p:ext uri="{BB962C8B-B14F-4D97-AF65-F5344CB8AC3E}">
        <p14:creationId xmlns:p14="http://schemas.microsoft.com/office/powerpoint/2010/main" val="2524123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1045"/>
            <a:ext cx="9520158" cy="1049235"/>
          </a:xfrm>
        </p:spPr>
        <p:txBody>
          <a:bodyPr/>
          <a:lstStyle/>
          <a:p>
            <a:r>
              <a:rPr lang="en-US" dirty="0" smtClean="0"/>
              <a:t>Mô hình</a:t>
            </a:r>
            <a:endParaRPr lang="en-US" dirty="0"/>
          </a:p>
        </p:txBody>
      </p:sp>
      <p:pic>
        <p:nvPicPr>
          <p:cNvPr id="7" name="Picture 6"/>
          <p:cNvPicPr>
            <a:picLocks noChangeAspect="1"/>
          </p:cNvPicPr>
          <p:nvPr/>
        </p:nvPicPr>
        <p:blipFill>
          <a:blip r:embed="rId2"/>
          <a:stretch>
            <a:fillRect/>
          </a:stretch>
        </p:blipFill>
        <p:spPr>
          <a:xfrm>
            <a:off x="1613073" y="2136728"/>
            <a:ext cx="3705225" cy="2619375"/>
          </a:xfrm>
          <a:prstGeom prst="rect">
            <a:avLst/>
          </a:prstGeom>
        </p:spPr>
      </p:pic>
      <p:pic>
        <p:nvPicPr>
          <p:cNvPr id="8" name="Picture 7"/>
          <p:cNvPicPr>
            <a:picLocks noChangeAspect="1"/>
          </p:cNvPicPr>
          <p:nvPr/>
        </p:nvPicPr>
        <p:blipFill>
          <a:blip r:embed="rId3"/>
          <a:stretch>
            <a:fillRect/>
          </a:stretch>
        </p:blipFill>
        <p:spPr>
          <a:xfrm>
            <a:off x="1863308" y="5082621"/>
            <a:ext cx="3048000" cy="514350"/>
          </a:xfrm>
          <a:prstGeom prst="rect">
            <a:avLst/>
          </a:prstGeom>
        </p:spPr>
      </p:pic>
      <p:sp>
        <p:nvSpPr>
          <p:cNvPr id="9" name="TextBox 8"/>
          <p:cNvSpPr txBox="1"/>
          <p:nvPr/>
        </p:nvSpPr>
        <p:spPr>
          <a:xfrm>
            <a:off x="2444442" y="1628673"/>
            <a:ext cx="1885732" cy="369332"/>
          </a:xfrm>
          <a:prstGeom prst="rect">
            <a:avLst/>
          </a:prstGeom>
          <a:noFill/>
        </p:spPr>
        <p:txBody>
          <a:bodyPr wrap="square" rtlCol="0">
            <a:spAutoFit/>
          </a:bodyPr>
          <a:lstStyle/>
          <a:p>
            <a:r>
              <a:rPr lang="en-US" dirty="0" smtClean="0"/>
              <a:t>Tầng cổng quên</a:t>
            </a:r>
            <a:endParaRPr lang="en-US" dirty="0"/>
          </a:p>
        </p:txBody>
      </p:sp>
      <p:sp>
        <p:nvSpPr>
          <p:cNvPr id="11" name="TextBox 10"/>
          <p:cNvSpPr txBox="1"/>
          <p:nvPr/>
        </p:nvSpPr>
        <p:spPr>
          <a:xfrm>
            <a:off x="6627223" y="2337025"/>
            <a:ext cx="4972594" cy="1477328"/>
          </a:xfrm>
          <a:prstGeom prst="rect">
            <a:avLst/>
          </a:prstGeom>
          <a:noFill/>
        </p:spPr>
        <p:txBody>
          <a:bodyPr wrap="square" rtlCol="0">
            <a:spAutoFit/>
          </a:bodyPr>
          <a:lstStyle/>
          <a:p>
            <a:pPr algn="just"/>
            <a:r>
              <a:rPr lang="en-US" dirty="0" smtClean="0"/>
              <a:t>- Bước đầu tiên của LSTM sẽ quyết định thông tin nào được loại bỏ khỏi tế bào thông qua lớp sigmoid hay gọi là ” tầng cổng quên “.</a:t>
            </a:r>
          </a:p>
          <a:p>
            <a:pPr algn="just"/>
            <a:r>
              <a:rPr lang="en-US" dirty="0" smtClean="0"/>
              <a:t>- “ Tầng cổng quên “ nhận đầu vào là h</a:t>
            </a:r>
            <a:r>
              <a:rPr lang="en-US" baseline="-25000" dirty="0" smtClean="0"/>
              <a:t>t-1</a:t>
            </a:r>
            <a:r>
              <a:rPr lang="en-US" dirty="0" smtClean="0"/>
              <a:t> và x</a:t>
            </a:r>
            <a:r>
              <a:rPr lang="en-US" baseline="-25000" dirty="0" smtClean="0"/>
              <a:t>t</a:t>
            </a:r>
            <a:r>
              <a:rPr lang="en-US" dirty="0"/>
              <a:t> </a:t>
            </a:r>
            <a:r>
              <a:rPr lang="en-US" dirty="0" smtClean="0"/>
              <a:t>đầu ra nằm trong khoảng [0,1].</a:t>
            </a:r>
            <a:endParaRPr lang="en-US" baseline="-25000" dirty="0"/>
          </a:p>
        </p:txBody>
      </p:sp>
      <p:sp>
        <p:nvSpPr>
          <p:cNvPr id="3" name="Rectangle 2"/>
          <p:cNvSpPr/>
          <p:nvPr/>
        </p:nvSpPr>
        <p:spPr>
          <a:xfrm>
            <a:off x="4911308" y="687977"/>
            <a:ext cx="3135412" cy="58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Quá trình tiến</a:t>
            </a:r>
          </a:p>
          <a:p>
            <a:pPr algn="ctr"/>
            <a:r>
              <a:rPr lang="en-US" dirty="0" smtClean="0"/>
              <a:t>( Forward Pass )</a:t>
            </a:r>
            <a:endParaRPr lang="en-US" dirty="0"/>
          </a:p>
        </p:txBody>
      </p:sp>
    </p:spTree>
    <p:extLst>
      <p:ext uri="{BB962C8B-B14F-4D97-AF65-F5344CB8AC3E}">
        <p14:creationId xmlns:p14="http://schemas.microsoft.com/office/powerpoint/2010/main" val="39963627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987" y="229753"/>
            <a:ext cx="9520158" cy="1049235"/>
          </a:xfrm>
        </p:spPr>
        <p:txBody>
          <a:bodyPr/>
          <a:lstStyle/>
          <a:p>
            <a:r>
              <a:rPr lang="en-US" dirty="0" smtClean="0"/>
              <a:t>Mô hình</a:t>
            </a:r>
            <a:endParaRPr lang="en-US" dirty="0"/>
          </a:p>
        </p:txBody>
      </p:sp>
      <p:pic>
        <p:nvPicPr>
          <p:cNvPr id="4" name="Picture 3"/>
          <p:cNvPicPr>
            <a:picLocks noChangeAspect="1"/>
          </p:cNvPicPr>
          <p:nvPr/>
        </p:nvPicPr>
        <p:blipFill>
          <a:blip r:embed="rId2"/>
          <a:stretch>
            <a:fillRect/>
          </a:stretch>
        </p:blipFill>
        <p:spPr>
          <a:xfrm>
            <a:off x="1525987" y="2098307"/>
            <a:ext cx="3695700" cy="2428875"/>
          </a:xfrm>
          <a:prstGeom prst="rect">
            <a:avLst/>
          </a:prstGeom>
        </p:spPr>
      </p:pic>
      <p:pic>
        <p:nvPicPr>
          <p:cNvPr id="5" name="Picture 4"/>
          <p:cNvPicPr>
            <a:picLocks noChangeAspect="1"/>
          </p:cNvPicPr>
          <p:nvPr/>
        </p:nvPicPr>
        <p:blipFill>
          <a:blip r:embed="rId3"/>
          <a:stretch>
            <a:fillRect/>
          </a:stretch>
        </p:blipFill>
        <p:spPr>
          <a:xfrm>
            <a:off x="1668862" y="4668883"/>
            <a:ext cx="3409950" cy="1143000"/>
          </a:xfrm>
          <a:prstGeom prst="rect">
            <a:avLst/>
          </a:prstGeom>
        </p:spPr>
      </p:pic>
      <p:sp>
        <p:nvSpPr>
          <p:cNvPr id="6" name="TextBox 5"/>
          <p:cNvSpPr txBox="1"/>
          <p:nvPr/>
        </p:nvSpPr>
        <p:spPr>
          <a:xfrm>
            <a:off x="6635931" y="2297081"/>
            <a:ext cx="4963886" cy="2031325"/>
          </a:xfrm>
          <a:prstGeom prst="rect">
            <a:avLst/>
          </a:prstGeom>
          <a:noFill/>
        </p:spPr>
        <p:txBody>
          <a:bodyPr wrap="square" rtlCol="0">
            <a:spAutoFit/>
          </a:bodyPr>
          <a:lstStyle/>
          <a:p>
            <a:pPr algn="just"/>
            <a:r>
              <a:rPr lang="en-US" dirty="0" smtClean="0"/>
              <a:t>- Bước thứ 2 xác định thông tin mới nào sẽ được lưu trữ trong trạng thái tế bào. Quá trình chia làm 2 giai đoạn:</a:t>
            </a:r>
          </a:p>
          <a:p>
            <a:pPr algn="just"/>
            <a:r>
              <a:rPr lang="en-US" dirty="0" smtClean="0"/>
              <a:t>- Giai đoạn đầu tiên, lớp sigmoid ( lớp cổng vào ) xác định giá trị sẽ được cập nhập.</a:t>
            </a:r>
          </a:p>
          <a:p>
            <a:pPr algn="just"/>
            <a:r>
              <a:rPr lang="en-US" dirty="0" smtClean="0"/>
              <a:t>- Giai đoạn 2, lớp tanh đề xuất 1 vecto      có thể thêm vào tế bào. </a:t>
            </a:r>
            <a:endParaRPr lang="en-US" dirty="0"/>
          </a:p>
        </p:txBody>
      </p:sp>
      <p:pic>
        <p:nvPicPr>
          <p:cNvPr id="7" name="Picture 6"/>
          <p:cNvPicPr>
            <a:picLocks noChangeAspect="1"/>
          </p:cNvPicPr>
          <p:nvPr/>
        </p:nvPicPr>
        <p:blipFill>
          <a:blip r:embed="rId4"/>
          <a:stretch>
            <a:fillRect/>
          </a:stretch>
        </p:blipFill>
        <p:spPr>
          <a:xfrm>
            <a:off x="10619622" y="3745636"/>
            <a:ext cx="260862" cy="269014"/>
          </a:xfrm>
          <a:prstGeom prst="rect">
            <a:avLst/>
          </a:prstGeom>
        </p:spPr>
      </p:pic>
      <p:sp>
        <p:nvSpPr>
          <p:cNvPr id="8" name="TextBox 7"/>
          <p:cNvSpPr txBox="1"/>
          <p:nvPr/>
        </p:nvSpPr>
        <p:spPr>
          <a:xfrm>
            <a:off x="1668862" y="1587274"/>
            <a:ext cx="3718560" cy="369332"/>
          </a:xfrm>
          <a:prstGeom prst="rect">
            <a:avLst/>
          </a:prstGeom>
          <a:noFill/>
        </p:spPr>
        <p:txBody>
          <a:bodyPr wrap="square" rtlCol="0">
            <a:spAutoFit/>
          </a:bodyPr>
          <a:lstStyle/>
          <a:p>
            <a:r>
              <a:rPr lang="en-US" dirty="0" smtClean="0"/>
              <a:t>Quá trình chọn lọc thông tin mới</a:t>
            </a:r>
            <a:endParaRPr lang="en-US" dirty="0"/>
          </a:p>
        </p:txBody>
      </p:sp>
    </p:spTree>
    <p:extLst>
      <p:ext uri="{BB962C8B-B14F-4D97-AF65-F5344CB8AC3E}">
        <p14:creationId xmlns:p14="http://schemas.microsoft.com/office/powerpoint/2010/main" val="310480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45" y="221045"/>
            <a:ext cx="9520158" cy="1049235"/>
          </a:xfrm>
        </p:spPr>
        <p:txBody>
          <a:bodyPr/>
          <a:lstStyle/>
          <a:p>
            <a:r>
              <a:rPr lang="en-US" dirty="0" smtClean="0"/>
              <a:t>Mô hình</a:t>
            </a:r>
            <a:endParaRPr lang="en-US" dirty="0"/>
          </a:p>
        </p:txBody>
      </p:sp>
      <p:pic>
        <p:nvPicPr>
          <p:cNvPr id="4" name="Picture 3"/>
          <p:cNvPicPr>
            <a:picLocks noChangeAspect="1"/>
          </p:cNvPicPr>
          <p:nvPr/>
        </p:nvPicPr>
        <p:blipFill>
          <a:blip r:embed="rId2"/>
          <a:stretch>
            <a:fillRect/>
          </a:stretch>
        </p:blipFill>
        <p:spPr>
          <a:xfrm>
            <a:off x="1700159" y="2110878"/>
            <a:ext cx="3371850" cy="2295525"/>
          </a:xfrm>
          <a:prstGeom prst="rect">
            <a:avLst/>
          </a:prstGeom>
        </p:spPr>
      </p:pic>
      <p:pic>
        <p:nvPicPr>
          <p:cNvPr id="5" name="Picture 4"/>
          <p:cNvPicPr>
            <a:picLocks noChangeAspect="1"/>
          </p:cNvPicPr>
          <p:nvPr/>
        </p:nvPicPr>
        <p:blipFill>
          <a:blip r:embed="rId3"/>
          <a:stretch>
            <a:fillRect/>
          </a:stretch>
        </p:blipFill>
        <p:spPr>
          <a:xfrm>
            <a:off x="2200221" y="4702166"/>
            <a:ext cx="2371725" cy="476250"/>
          </a:xfrm>
          <a:prstGeom prst="rect">
            <a:avLst/>
          </a:prstGeom>
        </p:spPr>
      </p:pic>
      <p:sp>
        <p:nvSpPr>
          <p:cNvPr id="6" name="TextBox 5"/>
          <p:cNvSpPr txBox="1"/>
          <p:nvPr/>
        </p:nvSpPr>
        <p:spPr>
          <a:xfrm>
            <a:off x="6662056" y="2242977"/>
            <a:ext cx="4676503" cy="2031325"/>
          </a:xfrm>
          <a:prstGeom prst="rect">
            <a:avLst/>
          </a:prstGeom>
          <a:noFill/>
        </p:spPr>
        <p:txBody>
          <a:bodyPr wrap="square" rtlCol="0">
            <a:spAutoFit/>
          </a:bodyPr>
          <a:lstStyle/>
          <a:p>
            <a:pPr algn="just"/>
            <a:r>
              <a:rPr lang="en-US" dirty="0" smtClean="0"/>
              <a:t>- Bước thứ 3 chúng ta cập nhập trạng thái C</a:t>
            </a:r>
            <a:r>
              <a:rPr lang="en-US" baseline="-25000" dirty="0" smtClean="0"/>
              <a:t>t-1</a:t>
            </a:r>
            <a:r>
              <a:rPr lang="en-US" dirty="0"/>
              <a:t> </a:t>
            </a:r>
            <a:r>
              <a:rPr lang="en-US" dirty="0" smtClean="0"/>
              <a:t>thành trạng thái mới C</a:t>
            </a:r>
            <a:r>
              <a:rPr lang="en-US" baseline="-25000" dirty="0" smtClean="0"/>
              <a:t>t</a:t>
            </a:r>
            <a:r>
              <a:rPr lang="en-US" dirty="0" smtClean="0"/>
              <a:t>.</a:t>
            </a:r>
          </a:p>
          <a:p>
            <a:pPr algn="just"/>
            <a:r>
              <a:rPr lang="en-US" dirty="0" smtClean="0"/>
              <a:t>- Chúng ta sẽ nhân trạng thái cũ C</a:t>
            </a:r>
            <a:r>
              <a:rPr lang="en-US" baseline="-25000" dirty="0" smtClean="0"/>
              <a:t>t-1</a:t>
            </a:r>
            <a:r>
              <a:rPr lang="en-US" dirty="0" smtClean="0"/>
              <a:t> với f</a:t>
            </a:r>
            <a:r>
              <a:rPr lang="en-US" baseline="-25000" dirty="0" smtClean="0"/>
              <a:t>t</a:t>
            </a:r>
            <a:r>
              <a:rPr lang="en-US" dirty="0" smtClean="0"/>
              <a:t>  để xác định thông tin nào sẽ được loại bỏ ở trạng thái cũ.</a:t>
            </a:r>
          </a:p>
          <a:p>
            <a:pPr algn="just"/>
            <a:r>
              <a:rPr lang="en-US" dirty="0" smtClean="0"/>
              <a:t>- Sau đó chúng ta sử dụng phép cộng 2 biểu thức như hình bên dưới.</a:t>
            </a:r>
            <a:endParaRPr lang="en-US" dirty="0"/>
          </a:p>
        </p:txBody>
      </p:sp>
      <p:sp>
        <p:nvSpPr>
          <p:cNvPr id="7" name="TextBox 6"/>
          <p:cNvSpPr txBox="1"/>
          <p:nvPr/>
        </p:nvSpPr>
        <p:spPr>
          <a:xfrm>
            <a:off x="1586947" y="1546840"/>
            <a:ext cx="3944984" cy="369332"/>
          </a:xfrm>
          <a:prstGeom prst="rect">
            <a:avLst/>
          </a:prstGeom>
          <a:noFill/>
        </p:spPr>
        <p:txBody>
          <a:bodyPr wrap="square" rtlCol="0">
            <a:spAutoFit/>
          </a:bodyPr>
          <a:lstStyle/>
          <a:p>
            <a:r>
              <a:rPr lang="en-US" dirty="0" smtClean="0"/>
              <a:t>Quá trình cập nhập trạng thái mới</a:t>
            </a:r>
            <a:endParaRPr lang="en-US" dirty="0"/>
          </a:p>
        </p:txBody>
      </p:sp>
    </p:spTree>
    <p:extLst>
      <p:ext uri="{BB962C8B-B14F-4D97-AF65-F5344CB8AC3E}">
        <p14:creationId xmlns:p14="http://schemas.microsoft.com/office/powerpoint/2010/main" val="2283151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1045"/>
            <a:ext cx="9520158" cy="1049235"/>
          </a:xfrm>
        </p:spPr>
        <p:txBody>
          <a:bodyPr/>
          <a:lstStyle/>
          <a:p>
            <a:r>
              <a:rPr lang="en-US" dirty="0" smtClean="0"/>
              <a:t>Mô hình</a:t>
            </a:r>
            <a:endParaRPr lang="en-US" dirty="0"/>
          </a:p>
        </p:txBody>
      </p:sp>
      <p:pic>
        <p:nvPicPr>
          <p:cNvPr id="4" name="Picture 3"/>
          <p:cNvPicPr>
            <a:picLocks noChangeAspect="1"/>
          </p:cNvPicPr>
          <p:nvPr/>
        </p:nvPicPr>
        <p:blipFill>
          <a:blip r:embed="rId2"/>
          <a:stretch>
            <a:fillRect/>
          </a:stretch>
        </p:blipFill>
        <p:spPr>
          <a:xfrm>
            <a:off x="1744245" y="2033451"/>
            <a:ext cx="3381375" cy="2286000"/>
          </a:xfrm>
          <a:prstGeom prst="rect">
            <a:avLst/>
          </a:prstGeom>
        </p:spPr>
      </p:pic>
      <p:pic>
        <p:nvPicPr>
          <p:cNvPr id="5" name="Picture 4"/>
          <p:cNvPicPr>
            <a:picLocks noChangeAspect="1"/>
          </p:cNvPicPr>
          <p:nvPr/>
        </p:nvPicPr>
        <p:blipFill>
          <a:blip r:embed="rId3"/>
          <a:stretch>
            <a:fillRect/>
          </a:stretch>
        </p:blipFill>
        <p:spPr>
          <a:xfrm>
            <a:off x="1953794" y="4604385"/>
            <a:ext cx="2962275" cy="819150"/>
          </a:xfrm>
          <a:prstGeom prst="rect">
            <a:avLst/>
          </a:prstGeom>
        </p:spPr>
      </p:pic>
      <p:sp>
        <p:nvSpPr>
          <p:cNvPr id="6" name="TextBox 5"/>
          <p:cNvSpPr txBox="1"/>
          <p:nvPr/>
        </p:nvSpPr>
        <p:spPr>
          <a:xfrm>
            <a:off x="1534696" y="1555214"/>
            <a:ext cx="5024846" cy="369332"/>
          </a:xfrm>
          <a:prstGeom prst="rect">
            <a:avLst/>
          </a:prstGeom>
          <a:noFill/>
        </p:spPr>
        <p:txBody>
          <a:bodyPr wrap="square" rtlCol="0">
            <a:spAutoFit/>
          </a:bodyPr>
          <a:lstStyle/>
          <a:p>
            <a:r>
              <a:rPr lang="en-US" dirty="0" smtClean="0"/>
              <a:t>Quá trình xác định đầu ra ( giá trị cần dự báo )</a:t>
            </a:r>
            <a:endParaRPr lang="en-US" dirty="0"/>
          </a:p>
        </p:txBody>
      </p:sp>
      <p:sp>
        <p:nvSpPr>
          <p:cNvPr id="7" name="TextBox 6"/>
          <p:cNvSpPr txBox="1"/>
          <p:nvPr/>
        </p:nvSpPr>
        <p:spPr>
          <a:xfrm>
            <a:off x="6650303" y="2151638"/>
            <a:ext cx="4822561" cy="2862322"/>
          </a:xfrm>
          <a:prstGeom prst="rect">
            <a:avLst/>
          </a:prstGeom>
          <a:noFill/>
        </p:spPr>
        <p:txBody>
          <a:bodyPr wrap="square" rtlCol="0">
            <a:spAutoFit/>
          </a:bodyPr>
          <a:lstStyle/>
          <a:p>
            <a:pPr algn="just"/>
            <a:r>
              <a:rPr lang="en-US" dirty="0" smtClean="0"/>
              <a:t>- Bước cuối cùng chúng ta xác định giá trị đầu ra. Đầu ra này phụ thuộc vào trạng thái của tế bào vừa cập nhập nhưng vẫn tiếp tục được chọn lọc.</a:t>
            </a:r>
          </a:p>
          <a:p>
            <a:pPr algn="just"/>
            <a:r>
              <a:rPr lang="en-US" dirty="0" smtClean="0"/>
              <a:t>- Giai đoạn 1, lớp sigmoid nhận đầu vào x</a:t>
            </a:r>
            <a:r>
              <a:rPr lang="en-US" baseline="-25000" dirty="0" smtClean="0"/>
              <a:t>t</a:t>
            </a:r>
            <a:r>
              <a:rPr lang="en-US" dirty="0" smtClean="0"/>
              <a:t> và h</a:t>
            </a:r>
            <a:r>
              <a:rPr lang="en-US" baseline="-25000" dirty="0" smtClean="0"/>
              <a:t>t-1</a:t>
            </a:r>
            <a:r>
              <a:rPr lang="en-US" dirty="0" smtClean="0"/>
              <a:t> thu được o</a:t>
            </a:r>
            <a:r>
              <a:rPr lang="en-US" baseline="-25000" dirty="0" smtClean="0"/>
              <a:t>t</a:t>
            </a:r>
            <a:r>
              <a:rPr lang="en-US" dirty="0" smtClean="0"/>
              <a:t>.</a:t>
            </a:r>
          </a:p>
          <a:p>
            <a:pPr algn="just"/>
            <a:r>
              <a:rPr lang="en-US" dirty="0" smtClean="0"/>
              <a:t>- Giai đoạn 2 đưa trạng thái tế bào được cập nhập ở bước trước qua hàm tanh rồi nhân với đầu ra o</a:t>
            </a:r>
            <a:r>
              <a:rPr lang="en-US" baseline="-25000" dirty="0" smtClean="0"/>
              <a:t>t</a:t>
            </a:r>
            <a:r>
              <a:rPr lang="en-US" dirty="0" smtClean="0"/>
              <a:t> vừa tìm được.</a:t>
            </a:r>
          </a:p>
          <a:p>
            <a:pPr algn="just"/>
            <a:r>
              <a:rPr lang="en-US" dirty="0" smtClean="0"/>
              <a:t>=&gt; Ta thu được giá trị cần dự báo</a:t>
            </a:r>
            <a:endParaRPr lang="en-US" dirty="0"/>
          </a:p>
        </p:txBody>
      </p:sp>
    </p:spTree>
    <p:extLst>
      <p:ext uri="{BB962C8B-B14F-4D97-AF65-F5344CB8AC3E}">
        <p14:creationId xmlns:p14="http://schemas.microsoft.com/office/powerpoint/2010/main" val="3598428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530" y="221045"/>
            <a:ext cx="9520158" cy="1049235"/>
          </a:xfrm>
        </p:spPr>
        <p:txBody>
          <a:bodyPr/>
          <a:lstStyle/>
          <a:p>
            <a:r>
              <a:rPr lang="en-US" dirty="0" smtClean="0"/>
              <a:t>Mô hình</a:t>
            </a:r>
            <a:endParaRPr lang="en-US" dirty="0"/>
          </a:p>
        </p:txBody>
      </p:sp>
      <p:sp>
        <p:nvSpPr>
          <p:cNvPr id="4" name="Rectangle 3"/>
          <p:cNvSpPr/>
          <p:nvPr/>
        </p:nvSpPr>
        <p:spPr>
          <a:xfrm>
            <a:off x="5068388" y="745662"/>
            <a:ext cx="2821577" cy="64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Quá trình lùi</a:t>
            </a:r>
          </a:p>
          <a:p>
            <a:pPr algn="ctr"/>
            <a:r>
              <a:rPr lang="en-US" dirty="0" smtClean="0"/>
              <a:t>( Backward Pass )</a:t>
            </a:r>
            <a:endParaRPr lang="en-US" dirty="0"/>
          </a:p>
        </p:txBody>
      </p:sp>
      <p:pic>
        <p:nvPicPr>
          <p:cNvPr id="5" name="Picture 4"/>
          <p:cNvPicPr>
            <a:picLocks noChangeAspect="1"/>
          </p:cNvPicPr>
          <p:nvPr/>
        </p:nvPicPr>
        <p:blipFill>
          <a:blip r:embed="rId2"/>
          <a:stretch>
            <a:fillRect/>
          </a:stretch>
        </p:blipFill>
        <p:spPr>
          <a:xfrm>
            <a:off x="5068388" y="3247609"/>
            <a:ext cx="2994717" cy="1412830"/>
          </a:xfrm>
          <a:prstGeom prst="rect">
            <a:avLst/>
          </a:prstGeom>
        </p:spPr>
      </p:pic>
      <p:sp>
        <p:nvSpPr>
          <p:cNvPr id="6" name="TextBox 5"/>
          <p:cNvSpPr txBox="1"/>
          <p:nvPr/>
        </p:nvSpPr>
        <p:spPr>
          <a:xfrm>
            <a:off x="1724297" y="1794897"/>
            <a:ext cx="10040983" cy="1754326"/>
          </a:xfrm>
          <a:prstGeom prst="rect">
            <a:avLst/>
          </a:prstGeom>
          <a:noFill/>
        </p:spPr>
        <p:txBody>
          <a:bodyPr wrap="square" rtlCol="0">
            <a:spAutoFit/>
          </a:bodyPr>
          <a:lstStyle/>
          <a:p>
            <a:pPr marL="285750" indent="-285750">
              <a:buFontTx/>
              <a:buChar char="-"/>
            </a:pPr>
            <a:r>
              <a:rPr lang="en-US" dirty="0" smtClean="0"/>
              <a:t>Quá trình huấn luyện mạng hay điều chỉnh trọng số để giá trị hàm mất mát là nhỏ nhất là quá trình lùi.</a:t>
            </a:r>
          </a:p>
          <a:p>
            <a:pPr marL="285750" indent="-285750">
              <a:buFontTx/>
              <a:buChar char="-"/>
            </a:pPr>
            <a:r>
              <a:rPr lang="en-US" dirty="0" smtClean="0"/>
              <a:t>LSTM sử dụng thuật toán lan truyền ngược để tìm bộ trọng số tối ưu.</a:t>
            </a:r>
          </a:p>
          <a:p>
            <a:pPr marL="285750" indent="-285750">
              <a:buFontTx/>
              <a:buChar char="-"/>
            </a:pPr>
            <a:r>
              <a:rPr lang="en-US" dirty="0" smtClean="0"/>
              <a:t>Nếu </a:t>
            </a:r>
            <a:r>
              <a:rPr lang="en-US" dirty="0"/>
              <a:t>đầu vào của chúng ta có T bước thời gian hay T chính là số modun trong kiến trúc mạng LSTM mà ta thiết kế thì: </a:t>
            </a:r>
          </a:p>
          <a:p>
            <a:pPr marL="285750" indent="-285750">
              <a:buFontTx/>
              <a:buChar char="-"/>
            </a:pPr>
            <a:endParaRPr lang="en-US" dirty="0"/>
          </a:p>
        </p:txBody>
      </p:sp>
      <p:sp>
        <p:nvSpPr>
          <p:cNvPr id="8" name="TextBox 7"/>
          <p:cNvSpPr txBox="1"/>
          <p:nvPr/>
        </p:nvSpPr>
        <p:spPr>
          <a:xfrm>
            <a:off x="1724298" y="4885509"/>
            <a:ext cx="10040982" cy="646331"/>
          </a:xfrm>
          <a:prstGeom prst="rect">
            <a:avLst/>
          </a:prstGeom>
          <a:noFill/>
        </p:spPr>
        <p:txBody>
          <a:bodyPr wrap="square" rtlCol="0">
            <a:spAutoFit/>
          </a:bodyPr>
          <a:lstStyle/>
          <a:p>
            <a:r>
              <a:rPr lang="en-US" dirty="0" smtClean="0"/>
              <a:t>-  W sau đó sẽ được cập nhập bằng cách sử dụng các thuật toán hướng giảm Gradient thích hợp như RMSprop,  Adadelta, Adam,…</a:t>
            </a:r>
            <a:endParaRPr lang="en-US" dirty="0"/>
          </a:p>
        </p:txBody>
      </p:sp>
    </p:spTree>
    <p:extLst>
      <p:ext uri="{BB962C8B-B14F-4D97-AF65-F5344CB8AC3E}">
        <p14:creationId xmlns:p14="http://schemas.microsoft.com/office/powerpoint/2010/main" val="318886532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47171"/>
            <a:ext cx="9520158" cy="1049235"/>
          </a:xfrm>
        </p:spPr>
        <p:txBody>
          <a:bodyPr/>
          <a:lstStyle/>
          <a:p>
            <a:r>
              <a:rPr lang="en-US" dirty="0" smtClean="0"/>
              <a:t>Mô hình</a:t>
            </a:r>
            <a:endParaRPr lang="en-US" dirty="0"/>
          </a:p>
        </p:txBody>
      </p:sp>
      <p:sp>
        <p:nvSpPr>
          <p:cNvPr id="4" name="Rectangle 3"/>
          <p:cNvSpPr/>
          <p:nvPr/>
        </p:nvSpPr>
        <p:spPr>
          <a:xfrm>
            <a:off x="5129349" y="817435"/>
            <a:ext cx="2621280" cy="558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Biên dịch mô hình</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696" y="2195790"/>
            <a:ext cx="2713445" cy="2713445"/>
          </a:xfrm>
          <a:prstGeom prst="rect">
            <a:avLst/>
          </a:prstGeom>
        </p:spPr>
      </p:pic>
      <p:sp>
        <p:nvSpPr>
          <p:cNvPr id="7" name="TextBox 6"/>
          <p:cNvSpPr txBox="1"/>
          <p:nvPr/>
        </p:nvSpPr>
        <p:spPr>
          <a:xfrm>
            <a:off x="5129349" y="2195790"/>
            <a:ext cx="5984113"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Biên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loss: </a:t>
            </a:r>
            <a:r>
              <a:rPr lang="en-US" sz="2400" dirty="0" err="1">
                <a:latin typeface="Times New Roman" panose="02020603050405020304" pitchFamily="18" charset="0"/>
                <a:cs typeface="Times New Roman" panose="02020603050405020304" pitchFamily="18" charset="0"/>
              </a:rPr>
              <a:t>mean_squared_error</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Optimizer: </a:t>
            </a:r>
            <a:r>
              <a:rPr lang="en-US" sz="2400" dirty="0" err="1">
                <a:latin typeface="Times New Roman" panose="02020603050405020304" pitchFamily="18" charset="0"/>
                <a:cs typeface="Times New Roman" panose="02020603050405020304" pitchFamily="18" charset="0"/>
              </a:rPr>
              <a:t>adam</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Metrics: mean_squared_error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082301"/>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9754"/>
            <a:ext cx="9520158" cy="1049235"/>
          </a:xfrm>
        </p:spPr>
        <p:txBody>
          <a:bodyPr/>
          <a:lstStyle/>
          <a:p>
            <a:r>
              <a:rPr lang="en-US" dirty="0" smtClean="0"/>
              <a:t>Mô hình</a:t>
            </a:r>
            <a:endParaRPr lang="en-US" dirty="0"/>
          </a:p>
        </p:txBody>
      </p:sp>
      <p:sp>
        <p:nvSpPr>
          <p:cNvPr id="4" name="Rectangle 3"/>
          <p:cNvSpPr/>
          <p:nvPr/>
        </p:nvSpPr>
        <p:spPr>
          <a:xfrm>
            <a:off x="4929051" y="827314"/>
            <a:ext cx="3100252" cy="606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Huấn luyện mô hình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4696" y="2105145"/>
            <a:ext cx="2743206" cy="2633477"/>
          </a:xfrm>
          <a:prstGeom prst="rect">
            <a:avLst/>
          </a:prstGeom>
        </p:spPr>
      </p:pic>
      <p:sp>
        <p:nvSpPr>
          <p:cNvPr id="7" name="TextBox 6"/>
          <p:cNvSpPr txBox="1"/>
          <p:nvPr/>
        </p:nvSpPr>
        <p:spPr>
          <a:xfrm>
            <a:off x="4929051" y="2105145"/>
            <a:ext cx="6310701"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Luyện mô hình với </a:t>
            </a:r>
            <a:r>
              <a:rPr lang="en-US" sz="2400" smtClean="0">
                <a:latin typeface="Times New Roman" panose="02020603050405020304" pitchFamily="18" charset="0"/>
                <a:cs typeface="Times New Roman" panose="02020603050405020304" pitchFamily="18" charset="0"/>
              </a:rPr>
              <a:t>hàm fit</a:t>
            </a:r>
            <a:r>
              <a:rPr 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250 epoch</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Batch size là 5</a:t>
            </a:r>
          </a:p>
          <a:p>
            <a:pPr marL="800100" lvl="1" indent="-342900">
              <a:lnSpc>
                <a:spcPct val="150000"/>
              </a:lnSpc>
              <a:buFont typeface="Wingdings" panose="05000000000000000000" pitchFamily="2" charset="2"/>
              <a:buChar char="ü"/>
            </a:pP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trộn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luyện</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loss </a:t>
            </a:r>
            <a:r>
              <a:rPr lang="en-US" sz="2400" dirty="0" err="1" smtClean="0">
                <a:latin typeface="Times New Roman" panose="02020603050405020304" pitchFamily="18" charset="0"/>
                <a:cs typeface="Times New Roman" panose="02020603050405020304" pitchFamily="18" charset="0"/>
              </a:rPr>
              <a:t>thấp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nhất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55335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12336"/>
            <a:ext cx="9520158" cy="1049235"/>
          </a:xfrm>
        </p:spPr>
        <p:txBody>
          <a:bodyPr/>
          <a:lstStyle/>
          <a:p>
            <a:r>
              <a:rPr lang="en-US" dirty="0" smtClean="0"/>
              <a:t>Mô hình</a:t>
            </a:r>
            <a:endParaRPr lang="en-US" dirty="0"/>
          </a:p>
        </p:txBody>
      </p:sp>
      <p:sp>
        <p:nvSpPr>
          <p:cNvPr id="4" name="Rectangle 3"/>
          <p:cNvSpPr/>
          <p:nvPr/>
        </p:nvSpPr>
        <p:spPr>
          <a:xfrm>
            <a:off x="4685211" y="736953"/>
            <a:ext cx="3344091"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Đánh giá mô hình</a:t>
            </a:r>
            <a:endParaRPr lang="en-US" dirty="0"/>
          </a:p>
        </p:txBody>
      </p:sp>
      <mc:AlternateContent xmlns:mc="http://schemas.openxmlformats.org/markup-compatibility/2006" xmlns:a14="http://schemas.microsoft.com/office/drawing/2010/main">
        <mc:Choice Requires="a14">
          <p:sp>
            <p:nvSpPr>
              <p:cNvPr id="8" name="Rectangle 7"/>
              <p:cNvSpPr/>
              <p:nvPr/>
            </p:nvSpPr>
            <p:spPr>
              <a:xfrm>
                <a:off x="2629989" y="1997517"/>
                <a:ext cx="7454537" cy="3647922"/>
              </a:xfrm>
              <a:prstGeom prst="rect">
                <a:avLst/>
              </a:prstGeom>
            </p:spPr>
            <p:txBody>
              <a:bodyPr wrap="square">
                <a:spAutoFit/>
              </a:bodyPr>
              <a:lstStyle/>
              <a:p>
                <a:pPr algn="just"/>
                <a:r>
                  <a:rPr lang="en-US" sz="3000" b="1" i="1" dirty="0" smtClean="0">
                    <a:latin typeface="+mj-lt"/>
                    <a:cs typeface="Times New Roman" panose="02020603050405020304" pitchFamily="18" charset="0"/>
                  </a:rPr>
                  <a:t>Sai số toàn </a:t>
                </a:r>
                <a:r>
                  <a:rPr lang="en-US" sz="3000" b="1" i="1" dirty="0">
                    <a:latin typeface="+mj-lt"/>
                    <a:cs typeface="Times New Roman" panose="02020603050405020304" pitchFamily="18" charset="0"/>
                  </a:rPr>
                  <a:t>phương trung bình:</a:t>
                </a:r>
              </a:p>
              <a:p>
                <a:pPr algn="just"/>
                <a:endParaRPr lang="en-US" sz="3000" b="1" i="1" dirty="0" smtClean="0">
                  <a:latin typeface="+mj-lt"/>
                  <a:cs typeface="Times New Roman" panose="02020603050405020304" pitchFamily="18" charset="0"/>
                </a:endParaRPr>
              </a:p>
              <a:p>
                <a:r>
                  <a:rPr lang="en-US" sz="3000" b="1" i="1" dirty="0" smtClean="0">
                    <a:latin typeface="+mj-lt"/>
                    <a:cs typeface="Times New Roman" panose="02020603050405020304" pitchFamily="18" charset="0"/>
                  </a:rPr>
                  <a:t>RMSE      </a:t>
                </a:r>
                <a:r>
                  <a:rPr lang="en-US" sz="3000" b="1" i="1" dirty="0">
                    <a:latin typeface="+mj-lt"/>
                    <a:cs typeface="Times New Roman" panose="02020603050405020304" pitchFamily="18" charset="0"/>
                  </a:rPr>
                  <a:t>=    </a:t>
                </a:r>
                <a14:m>
                  <m:oMath xmlns:m="http://schemas.openxmlformats.org/officeDocument/2006/math">
                    <m:rad>
                      <m:radPr>
                        <m:degHide m:val="on"/>
                        <m:ctrlPr>
                          <a:rPr lang="en-US" sz="3000" i="1">
                            <a:latin typeface="Cambria Math" panose="02040503050406030204" pitchFamily="18" charset="0"/>
                          </a:rPr>
                        </m:ctrlPr>
                      </m:radPr>
                      <m:deg/>
                      <m:e>
                        <m:nary>
                          <m:naryPr>
                            <m:chr m:val="∑"/>
                            <m:limLoc m:val="undOvr"/>
                            <m:grow m:val="on"/>
                            <m:supHide m:val="on"/>
                            <m:ctrlPr>
                              <a:rPr lang="en-US" sz="3000" i="1" smtClean="0">
                                <a:latin typeface="Cambria Math" panose="02040503050406030204" pitchFamily="18" charset="0"/>
                              </a:rPr>
                            </m:ctrlPr>
                          </m:naryPr>
                          <m:sub>
                            <m:r>
                              <a:rPr lang="en-US" sz="3000" i="1">
                                <a:latin typeface="Cambria Math" panose="02040503050406030204" pitchFamily="18" charset="0"/>
                              </a:rPr>
                              <m:t>𝑖</m:t>
                            </m:r>
                          </m:sub>
                          <m:sup/>
                          <m:e>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a:rPr lang="en-US" sz="3000" i="1">
                                                    <a:latin typeface="Cambria Math" panose="02040503050406030204" pitchFamily="18" charset="0"/>
                                                  </a:rPr>
                                                  <m:t>𝑦</m:t>
                                                </m:r>
                                              </m:e>
                                            </m:acc>
                                          </m:e>
                                          <m:sub>
                                            <m:r>
                                              <a:rPr lang="en-US" sz="3000" i="1">
                                                <a:latin typeface="Cambria Math" panose="02040503050406030204" pitchFamily="18" charset="0"/>
                                              </a:rPr>
                                              <m:t>𝑖</m:t>
                                            </m:r>
                                          </m:sub>
                                        </m:sSub>
                                        <m:r>
                                          <a:rPr lang="en-US" sz="300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𝑖</m:t>
                                            </m:r>
                                          </m:sub>
                                        </m:sSub>
                                      </m:e>
                                    </m:d>
                                  </m:e>
                                  <m:sup>
                                    <m:r>
                                      <a:rPr lang="en-US" sz="3000">
                                        <a:latin typeface="Cambria Math" panose="02040503050406030204" pitchFamily="18" charset="0"/>
                                      </a:rPr>
                                      <m:t>2</m:t>
                                    </m:r>
                                  </m:sup>
                                </m:sSup>
                              </m:num>
                              <m:den>
                                <m:r>
                                  <a:rPr lang="en-US" sz="3000" i="1">
                                    <a:latin typeface="Cambria Math" panose="02040503050406030204" pitchFamily="18" charset="0"/>
                                  </a:rPr>
                                  <m:t>𝑛</m:t>
                                </m:r>
                              </m:den>
                            </m:f>
                          </m:e>
                        </m:nary>
                      </m:e>
                    </m:rad>
                    <m:r>
                      <a:rPr lang="en-US" sz="3000" b="1" i="1">
                        <a:latin typeface="Cambria Math" panose="02040503050406030204" pitchFamily="18" charset="0"/>
                      </a:rPr>
                      <m:t> </m:t>
                    </m:r>
                  </m:oMath>
                </a14:m>
                <a:r>
                  <a:rPr lang="en-US" sz="3000" b="1" i="1" dirty="0" smtClean="0">
                    <a:latin typeface="+mj-lt"/>
                    <a:cs typeface="Times New Roman" panose="02020603050405020304" pitchFamily="18" charset="0"/>
                  </a:rPr>
                  <a:t>= </a:t>
                </a:r>
                <a:r>
                  <a:rPr lang="en-US" sz="3000" dirty="0" smtClean="0">
                    <a:latin typeface="+mj-lt"/>
                  </a:rPr>
                  <a:t>12.75767</a:t>
                </a:r>
                <a:endParaRPr lang="en-US" sz="3000" b="1" i="1" dirty="0">
                  <a:latin typeface="+mj-lt"/>
                  <a:cs typeface="Times New Roman" panose="02020603050405020304" pitchFamily="18" charset="0"/>
                </a:endParaRPr>
              </a:p>
              <a:p>
                <a:endParaRPr lang="en-US" sz="3000" dirty="0" smtClean="0">
                  <a:latin typeface="+mj-lt"/>
                </a:endParaRPr>
              </a:p>
              <a:p>
                <a:r>
                  <a:rPr lang="en-US" sz="3000" dirty="0" smtClean="0">
                    <a:latin typeface="+mj-lt"/>
                  </a:rPr>
                  <a:t>Trong đó:  </a:t>
                </a:r>
                <a14:m>
                  <m:oMath xmlns:m="http://schemas.openxmlformats.org/officeDocument/2006/math">
                    <m:sSub>
                      <m:sSubPr>
                        <m:ctrlPr>
                          <a:rPr lang="en-US" sz="3000" i="1" smtClean="0">
                            <a:latin typeface="Cambria Math" panose="02040503050406030204" pitchFamily="18" charset="0"/>
                          </a:rPr>
                        </m:ctrlPr>
                      </m:sSubPr>
                      <m:e>
                        <m:acc>
                          <m:accPr>
                            <m:chr m:val="̂"/>
                            <m:ctrlPr>
                              <a:rPr lang="en-US" sz="3000" i="1">
                                <a:latin typeface="Cambria Math" panose="02040503050406030204" pitchFamily="18" charset="0"/>
                              </a:rPr>
                            </m:ctrlPr>
                          </m:accPr>
                          <m:e>
                            <m:r>
                              <a:rPr lang="en-US" sz="3000" i="1">
                                <a:latin typeface="Cambria Math" panose="02040503050406030204" pitchFamily="18" charset="0"/>
                              </a:rPr>
                              <m:t>𝑦</m:t>
                            </m:r>
                          </m:e>
                        </m:acc>
                      </m:e>
                      <m:sub>
                        <m:r>
                          <a:rPr lang="en-US" sz="3000" i="1">
                            <a:latin typeface="Cambria Math" panose="02040503050406030204" pitchFamily="18" charset="0"/>
                          </a:rPr>
                          <m:t>𝑖</m:t>
                        </m:r>
                      </m:sub>
                    </m:sSub>
                    <m:r>
                      <a:rPr lang="en-US" sz="3000" b="0" i="0" smtClean="0">
                        <a:latin typeface="Cambria Math" panose="02040503050406030204" pitchFamily="18" charset="0"/>
                      </a:rPr>
                      <m:t>, </m:t>
                    </m:r>
                    <m:r>
                      <m:rPr>
                        <m:sty m:val="p"/>
                      </m:rPr>
                      <a:rPr lang="en-US" sz="3000" b="0" i="0" smtClean="0">
                        <a:latin typeface="Cambria Math" panose="02040503050406030204" pitchFamily="18" charset="0"/>
                      </a:rPr>
                      <m:t>y</m:t>
                    </m:r>
                    <m:r>
                      <a:rPr lang="en-US" sz="3000" i="1" baseline="-25000">
                        <a:latin typeface="Cambria Math" panose="02040503050406030204" pitchFamily="18" charset="0"/>
                      </a:rPr>
                      <m:t>𝑖</m:t>
                    </m:r>
                  </m:oMath>
                </a14:m>
                <a:r>
                  <a:rPr lang="en-US" sz="3000" dirty="0" smtClean="0">
                    <a:latin typeface="+mj-lt"/>
                  </a:rPr>
                  <a:t> lần lượt là giá trị thực đo và giá trị dự báo của mẫu thứ I tương ứng.</a:t>
                </a:r>
              </a:p>
              <a:p>
                <a:endParaRPr lang="en-US" sz="3000" baseline="-25000"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2629989" y="1997517"/>
                <a:ext cx="7454537" cy="3647922"/>
              </a:xfrm>
              <a:prstGeom prst="rect">
                <a:avLst/>
              </a:prstGeom>
              <a:blipFill>
                <a:blip r:embed="rId2"/>
                <a:stretch>
                  <a:fillRect l="-1881" t="-2174" r="-1145"/>
                </a:stretch>
              </a:blipFill>
            </p:spPr>
            <p:txBody>
              <a:bodyPr/>
              <a:lstStyle/>
              <a:p>
                <a:r>
                  <a:rPr lang="en-US">
                    <a:noFill/>
                  </a:rPr>
                  <a:t> </a:t>
                </a:r>
              </a:p>
            </p:txBody>
          </p:sp>
        </mc:Fallback>
      </mc:AlternateContent>
    </p:spTree>
    <p:extLst>
      <p:ext uri="{BB962C8B-B14F-4D97-AF65-F5344CB8AC3E}">
        <p14:creationId xmlns:p14="http://schemas.microsoft.com/office/powerpoint/2010/main" val="1255597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38462"/>
            <a:ext cx="9520158" cy="1049235"/>
          </a:xfrm>
        </p:spPr>
        <p:txBody>
          <a:bodyPr/>
          <a:lstStyle/>
          <a:p>
            <a:r>
              <a:rPr lang="en-US" dirty="0" smtClean="0"/>
              <a:t>Giao diện</a:t>
            </a:r>
            <a:endParaRPr lang="en-US" dirty="0"/>
          </a:p>
        </p:txBody>
      </p:sp>
      <p:pic>
        <p:nvPicPr>
          <p:cNvPr id="3" name="Picture 2"/>
          <p:cNvPicPr>
            <a:picLocks noChangeAspect="1"/>
          </p:cNvPicPr>
          <p:nvPr/>
        </p:nvPicPr>
        <p:blipFill>
          <a:blip r:embed="rId2"/>
          <a:stretch>
            <a:fillRect/>
          </a:stretch>
        </p:blipFill>
        <p:spPr>
          <a:xfrm>
            <a:off x="1621786" y="1583789"/>
            <a:ext cx="10195053" cy="4277080"/>
          </a:xfrm>
          <a:prstGeom prst="rect">
            <a:avLst/>
          </a:prstGeom>
        </p:spPr>
      </p:pic>
    </p:spTree>
    <p:extLst>
      <p:ext uri="{BB962C8B-B14F-4D97-AF65-F5344CB8AC3E}">
        <p14:creationId xmlns:p14="http://schemas.microsoft.com/office/powerpoint/2010/main" val="26710886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531" y="177502"/>
            <a:ext cx="9520158" cy="1085241"/>
          </a:xfrm>
        </p:spPr>
        <p:txBody>
          <a:bodyPr/>
          <a:lstStyle/>
          <a:p>
            <a:r>
              <a:rPr lang="en-US" dirty="0" smtClean="0"/>
              <a:t>Giao diện</a:t>
            </a:r>
            <a:endParaRPr lang="en-US" dirty="0"/>
          </a:p>
        </p:txBody>
      </p:sp>
      <p:pic>
        <p:nvPicPr>
          <p:cNvPr id="4" name="Picture 3"/>
          <p:cNvPicPr>
            <a:picLocks noChangeAspect="1"/>
          </p:cNvPicPr>
          <p:nvPr/>
        </p:nvPicPr>
        <p:blipFill>
          <a:blip r:embed="rId2"/>
          <a:stretch>
            <a:fillRect/>
          </a:stretch>
        </p:blipFill>
        <p:spPr>
          <a:xfrm>
            <a:off x="1918169" y="1437841"/>
            <a:ext cx="9287766" cy="4194475"/>
          </a:xfrm>
          <a:prstGeom prst="rect">
            <a:avLst/>
          </a:prstGeom>
        </p:spPr>
      </p:pic>
    </p:spTree>
    <p:extLst>
      <p:ext uri="{BB962C8B-B14F-4D97-AF65-F5344CB8AC3E}">
        <p14:creationId xmlns:p14="http://schemas.microsoft.com/office/powerpoint/2010/main" val="2741182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05977"/>
            <a:ext cx="9520158" cy="1049235"/>
          </a:xfrm>
        </p:spPr>
        <p:txBody>
          <a:bodyPr/>
          <a:lstStyle/>
          <a:p>
            <a:r>
              <a:rPr lang="en-US" dirty="0" smtClean="0"/>
              <a:t>Nội dung</a:t>
            </a:r>
            <a:endParaRPr lang="en-US" dirty="0"/>
          </a:p>
        </p:txBody>
      </p:sp>
      <p:sp>
        <p:nvSpPr>
          <p:cNvPr id="4" name="Rounded Rectangle 3"/>
          <p:cNvSpPr/>
          <p:nvPr/>
        </p:nvSpPr>
        <p:spPr>
          <a:xfrm>
            <a:off x="1534696" y="1824315"/>
            <a:ext cx="3620778" cy="61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Điều tra khảo sát</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1534696" y="2531595"/>
            <a:ext cx="3620778" cy="61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Dữ liệu sử dụng</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1534696" y="3266170"/>
            <a:ext cx="3620778" cy="61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Mô hình</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1534696" y="4706142"/>
            <a:ext cx="3620778" cy="61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Chính sách gợi ý</a:t>
            </a:r>
            <a:endParaRPr lang="en-US" dirty="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a:xfrm>
            <a:off x="1534696" y="3971567"/>
            <a:ext cx="3620778" cy="618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Giao diện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82519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736" y="221045"/>
            <a:ext cx="9520158" cy="1049235"/>
          </a:xfrm>
        </p:spPr>
        <p:txBody>
          <a:bodyPr/>
          <a:lstStyle/>
          <a:p>
            <a:r>
              <a:rPr lang="en-US" dirty="0" smtClean="0"/>
              <a:t>Gợi ý chính sách</a:t>
            </a:r>
            <a:endParaRPr lang="en-US" dirty="0"/>
          </a:p>
        </p:txBody>
      </p:sp>
      <p:sp>
        <p:nvSpPr>
          <p:cNvPr id="3" name="TextBox 2"/>
          <p:cNvSpPr txBox="1"/>
          <p:nvPr/>
        </p:nvSpPr>
        <p:spPr>
          <a:xfrm>
            <a:off x="1473737" y="1872344"/>
            <a:ext cx="5205738" cy="2031325"/>
          </a:xfrm>
          <a:prstGeom prst="rect">
            <a:avLst/>
          </a:prstGeom>
          <a:noFill/>
        </p:spPr>
        <p:txBody>
          <a:bodyPr wrap="square" rtlCol="0">
            <a:spAutoFit/>
          </a:bodyPr>
          <a:lstStyle/>
          <a:p>
            <a:pPr marL="285750" indent="-285750" algn="just">
              <a:buFontTx/>
              <a:buChar char="-"/>
            </a:pPr>
            <a:r>
              <a:rPr lang="en-US" dirty="0" smtClean="0"/>
              <a:t>Tùy thuộc vào quá trình dự báo mức tiêu thụ điện ngắn hạn hay dài hạn để đưa ra những gợi ý chính sách phù hợp cho nhà quản lý</a:t>
            </a:r>
          </a:p>
          <a:p>
            <a:pPr marL="285750" indent="-285750" algn="just">
              <a:buFontTx/>
              <a:buChar char="-"/>
            </a:pPr>
            <a:r>
              <a:rPr lang="en-US" dirty="0" smtClean="0"/>
              <a:t>Cân đối giữa việc xuất – nhập khẩu điện trong từng giai đoạn dựa vào các yếu tố như: </a:t>
            </a:r>
            <a:r>
              <a:rPr lang="en-US" dirty="0"/>
              <a:t>K</a:t>
            </a:r>
            <a:r>
              <a:rPr lang="en-US" dirty="0" smtClean="0"/>
              <a:t>inh tế, Chính trị, Xã hội,…</a:t>
            </a:r>
          </a:p>
          <a:p>
            <a:pPr algn="just"/>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074" y="1676616"/>
            <a:ext cx="4258492" cy="3152282"/>
          </a:xfrm>
          <a:prstGeom prst="rect">
            <a:avLst/>
          </a:prstGeom>
        </p:spPr>
      </p:pic>
      <p:sp>
        <p:nvSpPr>
          <p:cNvPr id="6" name="TextBox 5"/>
          <p:cNvSpPr txBox="1"/>
          <p:nvPr/>
        </p:nvSpPr>
        <p:spPr>
          <a:xfrm>
            <a:off x="1759132" y="4182567"/>
            <a:ext cx="4920343" cy="923330"/>
          </a:xfrm>
          <a:prstGeom prst="rect">
            <a:avLst/>
          </a:prstGeom>
          <a:noFill/>
        </p:spPr>
        <p:txBody>
          <a:bodyPr wrap="square" rtlCol="0">
            <a:spAutoFit/>
          </a:bodyPr>
          <a:lstStyle/>
          <a:p>
            <a:r>
              <a:rPr lang="en-US" dirty="0" smtClean="0">
                <a:sym typeface="Wingdings" panose="05000000000000000000" pitchFamily="2" charset="2"/>
              </a:rPr>
              <a:t> Nếu muốn biết thêm thông tin hãy đặt mua sản phẩm của chúng tôi để có những gợi ý chính sách chi tiết và cụ thể hơn.</a:t>
            </a:r>
            <a:endParaRPr lang="en-US" dirty="0"/>
          </a:p>
        </p:txBody>
      </p:sp>
    </p:spTree>
    <p:extLst>
      <p:ext uri="{BB962C8B-B14F-4D97-AF65-F5344CB8AC3E}">
        <p14:creationId xmlns:p14="http://schemas.microsoft.com/office/powerpoint/2010/main" val="205799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7477" y="2146361"/>
            <a:ext cx="9520158" cy="3450613"/>
          </a:xfrm>
        </p:spPr>
        <p:txBody>
          <a:bodyPr>
            <a:normAutofit/>
          </a:bodyPr>
          <a:lstStyle/>
          <a:p>
            <a:pPr marL="0" indent="0" algn="ctr">
              <a:buNone/>
            </a:pPr>
            <a:r>
              <a:rPr lang="en-US" sz="5000" dirty="0" smtClean="0"/>
              <a:t>Thanks For Listening</a:t>
            </a:r>
          </a:p>
          <a:p>
            <a:pPr marL="0" indent="0" algn="ctr">
              <a:buNone/>
            </a:pPr>
            <a:r>
              <a:rPr lang="en-US" sz="5000" dirty="0" smtClean="0"/>
              <a:t>!!!</a:t>
            </a:r>
            <a:endParaRPr lang="en-US" sz="5000" dirty="0"/>
          </a:p>
        </p:txBody>
      </p:sp>
    </p:spTree>
    <p:extLst>
      <p:ext uri="{BB962C8B-B14F-4D97-AF65-F5344CB8AC3E}">
        <p14:creationId xmlns:p14="http://schemas.microsoft.com/office/powerpoint/2010/main" val="393217624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153" y="203627"/>
            <a:ext cx="9520158" cy="1049235"/>
          </a:xfrm>
        </p:spPr>
        <p:txBody>
          <a:bodyPr/>
          <a:lstStyle/>
          <a:p>
            <a:r>
              <a:rPr lang="en-US" dirty="0" smtClean="0"/>
              <a:t>Điều tra khảo sát</a:t>
            </a:r>
            <a:endParaRPr lang="en-US" dirty="0"/>
          </a:p>
        </p:txBody>
      </p:sp>
      <p:sp>
        <p:nvSpPr>
          <p:cNvPr id="3" name="TextBox 2"/>
          <p:cNvSpPr txBox="1"/>
          <p:nvPr/>
        </p:nvSpPr>
        <p:spPr>
          <a:xfrm>
            <a:off x="1491153" y="1496702"/>
            <a:ext cx="10424161" cy="3139321"/>
          </a:xfrm>
          <a:prstGeom prst="rect">
            <a:avLst/>
          </a:prstGeom>
          <a:noFill/>
          <a:ln>
            <a:noFill/>
          </a:ln>
        </p:spPr>
        <p:txBody>
          <a:bodyPr wrap="square" rtlCol="0">
            <a:spAutoFit/>
          </a:bodyPr>
          <a:lstStyle/>
          <a:p>
            <a:r>
              <a:rPr lang="vi-VN" dirty="0" smtClean="0">
                <a:latin typeface="Palatino Linotype" panose="02040502050505030304" pitchFamily="18" charset="0"/>
              </a:rPr>
              <a:t>Trung </a:t>
            </a:r>
            <a:r>
              <a:rPr lang="vi-VN" dirty="0">
                <a:latin typeface="Palatino Linotype" panose="02040502050505030304" pitchFamily="18" charset="0"/>
              </a:rPr>
              <a:t>tâm Điều độ Hệ thống điện Quốc Gia có nhiệm vụ :</a:t>
            </a:r>
          </a:p>
          <a:p>
            <a:endParaRPr lang="vi-VN" dirty="0">
              <a:latin typeface="Palatino Linotype" panose="02040502050505030304" pitchFamily="18" charset="0"/>
            </a:endParaRPr>
          </a:p>
          <a:p>
            <a:pPr marL="285750" indent="-285750">
              <a:buFont typeface="Wingdings" panose="05000000000000000000" pitchFamily="2" charset="2"/>
              <a:buChar char="ü"/>
            </a:pPr>
            <a:r>
              <a:rPr lang="vi-VN" dirty="0">
                <a:latin typeface="Palatino Linotype" panose="02040502050505030304" pitchFamily="18" charset="0"/>
              </a:rPr>
              <a:t>Quản lý, điều hành hệ thống điện </a:t>
            </a:r>
            <a:r>
              <a:rPr lang="en-US" dirty="0" smtClean="0">
                <a:latin typeface="Palatino Linotype" panose="02040502050505030304" pitchFamily="18" charset="0"/>
              </a:rPr>
              <a:t>của quốc gia </a:t>
            </a:r>
            <a:r>
              <a:rPr lang="vi-VN" dirty="0" smtClean="0">
                <a:latin typeface="Palatino Linotype" panose="02040502050505030304" pitchFamily="18" charset="0"/>
              </a:rPr>
              <a:t>đảm </a:t>
            </a:r>
            <a:r>
              <a:rPr lang="vi-VN" dirty="0">
                <a:latin typeface="Palatino Linotype" panose="02040502050505030304" pitchFamily="18" charset="0"/>
              </a:rPr>
              <a:t>bảo đầy đủ điện phục vụ an ninh quốc gia, sinh hoạt, sản xuất cho nhân dân và các doanh nghiệp trên toàn quốc.</a:t>
            </a:r>
          </a:p>
          <a:p>
            <a:endParaRPr lang="vi-VN" dirty="0">
              <a:latin typeface="Palatino Linotype" panose="02040502050505030304" pitchFamily="18" charset="0"/>
            </a:endParaRPr>
          </a:p>
          <a:p>
            <a:pPr marL="285750" indent="-285750">
              <a:buFont typeface="Wingdings" panose="05000000000000000000" pitchFamily="2" charset="2"/>
              <a:buChar char="ü"/>
            </a:pPr>
            <a:r>
              <a:rPr lang="vi-VN" dirty="0">
                <a:latin typeface="Palatino Linotype" panose="02040502050505030304" pitchFamily="18" charset="0"/>
              </a:rPr>
              <a:t>Trách nhiệm vận hành hệ thống điện an toàn, hiệu quả và hướng tới thị trường phát điện </a:t>
            </a:r>
            <a:r>
              <a:rPr lang="en-US" dirty="0" smtClean="0">
                <a:latin typeface="Palatino Linotype" panose="02040502050505030304" pitchFamily="18" charset="0"/>
              </a:rPr>
              <a:t>cạnh</a:t>
            </a:r>
            <a:r>
              <a:rPr lang="vi-VN" dirty="0" smtClean="0">
                <a:latin typeface="Palatino Linotype" panose="02040502050505030304" pitchFamily="18" charset="0"/>
              </a:rPr>
              <a:t> tranh</a:t>
            </a:r>
            <a:r>
              <a:rPr lang="vi-VN" dirty="0">
                <a:latin typeface="Palatino Linotype" panose="02040502050505030304" pitchFamily="18" charset="0"/>
              </a:rPr>
              <a:t/>
            </a:r>
            <a:br>
              <a:rPr lang="vi-VN" dirty="0">
                <a:latin typeface="Palatino Linotype" panose="02040502050505030304" pitchFamily="18" charset="0"/>
              </a:rPr>
            </a:br>
            <a:endParaRPr lang="vi-VN" dirty="0">
              <a:latin typeface="Palatino Linotype" panose="02040502050505030304" pitchFamily="18" charset="0"/>
            </a:endParaRPr>
          </a:p>
          <a:p>
            <a:pPr marL="285750" indent="-285750">
              <a:buFont typeface="Wingdings" panose="05000000000000000000" pitchFamily="2" charset="2"/>
              <a:buChar char="ü"/>
            </a:pPr>
            <a:r>
              <a:rPr lang="vi-VN" dirty="0">
                <a:latin typeface="Palatino Linotype" panose="02040502050505030304" pitchFamily="18" charset="0"/>
              </a:rPr>
              <a:t>Tối ưu hóa việc khai thác các nhà máy điện trên toàn </a:t>
            </a:r>
            <a:r>
              <a:rPr lang="vi-VN" dirty="0" smtClean="0">
                <a:latin typeface="Palatino Linotype" panose="02040502050505030304" pitchFamily="18" charset="0"/>
              </a:rPr>
              <a:t>quốc</a:t>
            </a:r>
            <a:r>
              <a:rPr lang="en-US" dirty="0" smtClean="0">
                <a:latin typeface="Palatino Linotype" panose="02040502050505030304" pitchFamily="18" charset="0"/>
              </a:rPr>
              <a:t>.</a:t>
            </a:r>
            <a:endParaRPr lang="vi-VN" dirty="0">
              <a:latin typeface="Palatino Linotype" panose="02040502050505030304" pitchFamily="18" charset="0"/>
            </a:endParaRPr>
          </a:p>
          <a:p>
            <a:r>
              <a:rPr lang="vi-VN" dirty="0"/>
              <a:t/>
            </a:r>
            <a:br>
              <a:rPr lang="vi-VN" dirty="0"/>
            </a:br>
            <a:endParaRPr lang="en-US" dirty="0"/>
          </a:p>
        </p:txBody>
      </p:sp>
    </p:spTree>
    <p:extLst>
      <p:ext uri="{BB962C8B-B14F-4D97-AF65-F5344CB8AC3E}">
        <p14:creationId xmlns:p14="http://schemas.microsoft.com/office/powerpoint/2010/main" val="259471775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03628"/>
            <a:ext cx="9520158" cy="1049235"/>
          </a:xfrm>
        </p:spPr>
        <p:txBody>
          <a:bodyPr/>
          <a:lstStyle/>
          <a:p>
            <a:r>
              <a:rPr lang="en-US" dirty="0" smtClean="0"/>
              <a:t>Điều tra khảo sát</a:t>
            </a:r>
            <a:endParaRPr lang="en-US" dirty="0"/>
          </a:p>
        </p:txBody>
      </p:sp>
      <p:sp>
        <p:nvSpPr>
          <p:cNvPr id="3" name="Content Placeholder 2"/>
          <p:cNvSpPr>
            <a:spLocks noGrp="1"/>
          </p:cNvSpPr>
          <p:nvPr>
            <p:ph idx="1"/>
          </p:nvPr>
        </p:nvSpPr>
        <p:spPr>
          <a:xfrm>
            <a:off x="1534696" y="1458383"/>
            <a:ext cx="9520158" cy="3450613"/>
          </a:xfrm>
        </p:spPr>
        <p:txBody>
          <a:bodyPr>
            <a:normAutofit fontScale="92500" lnSpcReduction="10000"/>
          </a:bodyPr>
          <a:lstStyle/>
          <a:p>
            <a:pPr marL="0" indent="0">
              <a:buNone/>
            </a:pPr>
            <a:r>
              <a:rPr lang="vi-VN" sz="1900" dirty="0">
                <a:latin typeface="Palatino Linotype" panose="02040502050505030304" pitchFamily="18" charset="0"/>
              </a:rPr>
              <a:t>Trung tâm Điều độ Hệ thống Điện Quốc Gia cần </a:t>
            </a:r>
            <a:r>
              <a:rPr lang="vi-VN" sz="1900" dirty="0" smtClean="0">
                <a:latin typeface="Palatino Linotype" panose="02040502050505030304" pitchFamily="18" charset="0"/>
              </a:rPr>
              <a:t>:</a:t>
            </a:r>
            <a:endParaRPr lang="vi-VN" sz="1900" dirty="0">
              <a:latin typeface="Palatino Linotype" panose="02040502050505030304" pitchFamily="18" charset="0"/>
            </a:endParaRPr>
          </a:p>
          <a:p>
            <a:pPr>
              <a:buFont typeface="Wingdings" panose="05000000000000000000" pitchFamily="2" charset="2"/>
              <a:buChar char="ü"/>
            </a:pPr>
            <a:r>
              <a:rPr lang="en-US" sz="1900" dirty="0" smtClean="0">
                <a:latin typeface="Palatino Linotype" panose="02040502050505030304" pitchFamily="18" charset="0"/>
              </a:rPr>
              <a:t>      </a:t>
            </a:r>
            <a:r>
              <a:rPr lang="vi-VN" sz="1900" dirty="0" smtClean="0">
                <a:latin typeface="Palatino Linotype" panose="02040502050505030304" pitchFamily="18" charset="0"/>
              </a:rPr>
              <a:t>Xây </a:t>
            </a:r>
            <a:r>
              <a:rPr lang="vi-VN" sz="1900" dirty="0">
                <a:latin typeface="Palatino Linotype" panose="02040502050505030304" pitchFamily="18" charset="0"/>
              </a:rPr>
              <a:t>dựng kế hoạch vận hành hệ thống </a:t>
            </a:r>
            <a:r>
              <a:rPr lang="vi-VN" sz="1900" dirty="0" smtClean="0">
                <a:latin typeface="Palatino Linotype" panose="02040502050505030304" pitchFamily="18" charset="0"/>
              </a:rPr>
              <a:t>điện.</a:t>
            </a:r>
            <a:endParaRPr lang="vi-VN" sz="1900" dirty="0">
              <a:latin typeface="Palatino Linotype" panose="02040502050505030304" pitchFamily="18" charset="0"/>
            </a:endParaRPr>
          </a:p>
          <a:p>
            <a:pPr>
              <a:buFont typeface="Wingdings" panose="05000000000000000000" pitchFamily="2" charset="2"/>
              <a:buChar char="ü"/>
            </a:pPr>
            <a:r>
              <a:rPr lang="en-US" sz="1900" dirty="0" smtClean="0">
                <a:latin typeface="Palatino Linotype" panose="02040502050505030304" pitchFamily="18" charset="0"/>
              </a:rPr>
              <a:t>      </a:t>
            </a:r>
            <a:r>
              <a:rPr lang="vi-VN" sz="1900" dirty="0" smtClean="0">
                <a:latin typeface="Palatino Linotype" panose="02040502050505030304" pitchFamily="18" charset="0"/>
              </a:rPr>
              <a:t>Dự </a:t>
            </a:r>
            <a:r>
              <a:rPr lang="vi-VN" sz="1900" dirty="0">
                <a:latin typeface="Palatino Linotype" panose="02040502050505030304" pitchFamily="18" charset="0"/>
              </a:rPr>
              <a:t>báo nhu cầu dùng điện (phụ tải) của </a:t>
            </a:r>
            <a:r>
              <a:rPr lang="en-US" sz="1900" dirty="0" smtClean="0">
                <a:latin typeface="Palatino Linotype" panose="02040502050505030304" pitchFamily="18" charset="0"/>
              </a:rPr>
              <a:t>quốc gia</a:t>
            </a:r>
            <a:r>
              <a:rPr lang="vi-VN" sz="1900" dirty="0" smtClean="0">
                <a:latin typeface="Palatino Linotype" panose="02040502050505030304" pitchFamily="18" charset="0"/>
              </a:rPr>
              <a:t>.</a:t>
            </a:r>
            <a:endParaRPr lang="vi-VN" sz="1900" dirty="0">
              <a:latin typeface="Palatino Linotype" panose="02040502050505030304" pitchFamily="18" charset="0"/>
            </a:endParaRPr>
          </a:p>
          <a:p>
            <a:pPr marL="0" indent="0">
              <a:buNone/>
            </a:pPr>
            <a:r>
              <a:rPr lang="en-US" sz="1900" dirty="0" smtClean="0">
                <a:latin typeface="Palatino Linotype" panose="02040502050505030304" pitchFamily="18" charset="0"/>
              </a:rPr>
              <a:t>      </a:t>
            </a:r>
            <a:r>
              <a:rPr lang="vi-VN" sz="1900" dirty="0" smtClean="0">
                <a:latin typeface="Palatino Linotype" panose="02040502050505030304" pitchFamily="18" charset="0"/>
              </a:rPr>
              <a:t>Tuy </a:t>
            </a:r>
            <a:r>
              <a:rPr lang="vi-VN" sz="1900" dirty="0">
                <a:latin typeface="Palatino Linotype" panose="02040502050505030304" pitchFamily="18" charset="0"/>
              </a:rPr>
              <a:t>nhiên, hiện nay để đưa ra được dự báo phụ tải cần rất nhiều thời gian với phương pháp làm thủ công cùng với kinh nghiệm của người quản lý, song độ chính xác của dự báo không cao</a:t>
            </a:r>
            <a:r>
              <a:rPr lang="vi-VN" sz="1900" dirty="0" smtClean="0">
                <a:latin typeface="Palatino Linotype" panose="02040502050505030304" pitchFamily="18" charset="0"/>
              </a:rPr>
              <a:t>.</a:t>
            </a:r>
            <a:endParaRPr lang="en-US" sz="1900" dirty="0" smtClean="0">
              <a:latin typeface="Palatino Linotype" panose="02040502050505030304" pitchFamily="18" charset="0"/>
            </a:endParaRPr>
          </a:p>
          <a:p>
            <a:pPr marL="0" indent="0">
              <a:buNone/>
            </a:pPr>
            <a:endParaRPr lang="en-US" sz="1900" dirty="0">
              <a:latin typeface="Palatino Linotype" panose="02040502050505030304" pitchFamily="18" charset="0"/>
            </a:endParaRPr>
          </a:p>
          <a:p>
            <a:pPr marL="0" indent="0">
              <a:buNone/>
            </a:pPr>
            <a:r>
              <a:rPr lang="en-US" sz="1900" dirty="0" smtClean="0">
                <a:latin typeface="Palatino Linotype" panose="02040502050505030304" pitchFamily="18" charset="0"/>
              </a:rPr>
              <a:t>=&gt; Hệ hỗ trợ dự báo mức tiêu thụ điện cho cấp nhà quản lý được chúng tôi xây dựng nhằm hỗ chợ cho các doanh nghiệp, tập đoàn.</a:t>
            </a:r>
            <a:endParaRPr lang="vi-VN" sz="1900" dirty="0">
              <a:latin typeface="Palatino Linotype" panose="02040502050505030304" pitchFamily="18" charset="0"/>
            </a:endParaRPr>
          </a:p>
          <a:p>
            <a:endParaRPr lang="en-US" dirty="0"/>
          </a:p>
        </p:txBody>
      </p:sp>
    </p:spTree>
    <p:extLst>
      <p:ext uri="{BB962C8B-B14F-4D97-AF65-F5344CB8AC3E}">
        <p14:creationId xmlns:p14="http://schemas.microsoft.com/office/powerpoint/2010/main" val="876381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12336"/>
            <a:ext cx="9520158" cy="1049235"/>
          </a:xfrm>
        </p:spPr>
        <p:txBody>
          <a:bodyPr/>
          <a:lstStyle/>
          <a:p>
            <a:r>
              <a:rPr lang="en-US" dirty="0" smtClean="0"/>
              <a:t>Dữ liệu sử dụng</a:t>
            </a:r>
            <a:endParaRPr lang="en-US" dirty="0"/>
          </a:p>
        </p:txBody>
      </p:sp>
      <p:sp>
        <p:nvSpPr>
          <p:cNvPr id="5" name="TextBox 4"/>
          <p:cNvSpPr txBox="1"/>
          <p:nvPr/>
        </p:nvSpPr>
        <p:spPr>
          <a:xfrm>
            <a:off x="1534696" y="1400069"/>
            <a:ext cx="4448093" cy="2031325"/>
          </a:xfrm>
          <a:prstGeom prst="rect">
            <a:avLst/>
          </a:prstGeom>
          <a:noFill/>
        </p:spPr>
        <p:txBody>
          <a:bodyPr wrap="square" rtlCol="0">
            <a:spAutoFit/>
          </a:bodyPr>
          <a:lstStyle/>
          <a:p>
            <a:pPr algn="just"/>
            <a:r>
              <a:rPr lang="en-US" dirty="0" smtClean="0"/>
              <a:t>	- Dữ </a:t>
            </a:r>
            <a:r>
              <a:rPr lang="en-US" dirty="0"/>
              <a:t>liệu được sử dụng </a:t>
            </a:r>
            <a:r>
              <a:rPr lang="en-US" dirty="0" smtClean="0"/>
              <a:t>được trích từ </a:t>
            </a:r>
            <a:r>
              <a:rPr lang="en-US" dirty="0"/>
              <a:t>bộ dữ liệu mức tiêu thụ điện của Trung tâm Điều độ Hệ thống điện Quốc Gia thuộc Tập đoàn Điện lực </a:t>
            </a:r>
            <a:r>
              <a:rPr lang="en-US" dirty="0" smtClean="0"/>
              <a:t>Brazil. </a:t>
            </a:r>
            <a:r>
              <a:rPr lang="en-US" dirty="0"/>
              <a:t>Bộ dữ liệu này </a:t>
            </a:r>
            <a:r>
              <a:rPr lang="en-US" dirty="0" smtClean="0"/>
              <a:t>thống kê mức </a:t>
            </a:r>
            <a:r>
              <a:rPr lang="en-US" dirty="0"/>
              <a:t>tiêu thụ </a:t>
            </a:r>
            <a:r>
              <a:rPr lang="en-US" dirty="0" smtClean="0"/>
              <a:t>điện hàng năm </a:t>
            </a:r>
            <a:r>
              <a:rPr lang="en-US" dirty="0"/>
              <a:t>( tính bằng Twh </a:t>
            </a:r>
            <a:r>
              <a:rPr lang="en-US" dirty="0" smtClean="0"/>
              <a:t>) của Quốc gia Brazil.</a:t>
            </a:r>
            <a:endParaRPr lang="en-US" dirty="0"/>
          </a:p>
        </p:txBody>
      </p:sp>
      <p:sp>
        <p:nvSpPr>
          <p:cNvPr id="3" name="TextBox 2"/>
          <p:cNvSpPr txBox="1"/>
          <p:nvPr/>
        </p:nvSpPr>
        <p:spPr>
          <a:xfrm>
            <a:off x="1937363" y="3436804"/>
            <a:ext cx="4045426" cy="923330"/>
          </a:xfrm>
          <a:prstGeom prst="rect">
            <a:avLst/>
          </a:prstGeom>
          <a:noFill/>
        </p:spPr>
        <p:txBody>
          <a:bodyPr wrap="square" rtlCol="0">
            <a:spAutoFit/>
          </a:bodyPr>
          <a:lstStyle/>
          <a:p>
            <a:pPr algn="just"/>
            <a:r>
              <a:rPr lang="en-US" dirty="0" smtClean="0"/>
              <a:t> -  Dữ liệu gồm: </a:t>
            </a:r>
            <a:r>
              <a:rPr lang="en-US" dirty="0"/>
              <a:t>3</a:t>
            </a:r>
            <a:r>
              <a:rPr lang="en-US" dirty="0" smtClean="0"/>
              <a:t> trường Index, Year, Twh với 70 bản ghi.</a:t>
            </a:r>
          </a:p>
          <a:p>
            <a:endParaRPr lang="en-US" dirty="0"/>
          </a:p>
        </p:txBody>
      </p:sp>
      <p:pic>
        <p:nvPicPr>
          <p:cNvPr id="9" name="Picture 8"/>
          <p:cNvPicPr>
            <a:picLocks noChangeAspect="1"/>
          </p:cNvPicPr>
          <p:nvPr/>
        </p:nvPicPr>
        <p:blipFill>
          <a:blip r:embed="rId2"/>
          <a:stretch>
            <a:fillRect/>
          </a:stretch>
        </p:blipFill>
        <p:spPr>
          <a:xfrm>
            <a:off x="6385456" y="1261570"/>
            <a:ext cx="5622434" cy="3214635"/>
          </a:xfrm>
          <a:prstGeom prst="rect">
            <a:avLst/>
          </a:prstGeom>
        </p:spPr>
      </p:pic>
      <p:sp>
        <p:nvSpPr>
          <p:cNvPr id="6" name="TextBox 5"/>
          <p:cNvSpPr txBox="1"/>
          <p:nvPr/>
        </p:nvSpPr>
        <p:spPr>
          <a:xfrm>
            <a:off x="1937363" y="4642161"/>
            <a:ext cx="9396549" cy="1200329"/>
          </a:xfrm>
          <a:prstGeom prst="rect">
            <a:avLst/>
          </a:prstGeom>
          <a:noFill/>
        </p:spPr>
        <p:txBody>
          <a:bodyPr wrap="square" rtlCol="0">
            <a:spAutoFit/>
          </a:bodyPr>
          <a:lstStyle/>
          <a:p>
            <a:pPr algn="just"/>
            <a:r>
              <a:rPr lang="en-US" dirty="0" smtClean="0"/>
              <a:t>Ta chia tập dữ liệu thành 2 tập: train = 0.7 (49 bản ghi) và test 0.3 (21 bản ghi)</a:t>
            </a:r>
          </a:p>
          <a:p>
            <a:pPr marL="285750" indent="-285750" algn="just">
              <a:buFontTx/>
              <a:buChar char="-"/>
            </a:pPr>
            <a:r>
              <a:rPr lang="en-US" dirty="0" smtClean="0"/>
              <a:t>Lấy 10 năm đầu từ năm 1950 đến năm 1959 để dự báo cho năm 1960</a:t>
            </a:r>
          </a:p>
          <a:p>
            <a:pPr marL="285750" indent="-285750" algn="just">
              <a:buFontTx/>
              <a:buChar char="-"/>
            </a:pPr>
            <a:r>
              <a:rPr lang="en-US" dirty="0" smtClean="0"/>
              <a:t>Sau đó lấy tiến lên 1 từ năm 1951 đến năm 1960 để dự báo cho năm 1961</a:t>
            </a:r>
          </a:p>
          <a:p>
            <a:pPr marL="285750" indent="-285750" algn="just">
              <a:buFontTx/>
              <a:buChar char="-"/>
            </a:pPr>
            <a:r>
              <a:rPr lang="en-US" dirty="0" smtClean="0"/>
              <a:t>Cứ tiếp tục như vậy cho đến năm 2019</a:t>
            </a:r>
            <a:endParaRPr lang="en-US" dirty="0"/>
          </a:p>
        </p:txBody>
      </p:sp>
    </p:spTree>
    <p:extLst>
      <p:ext uri="{BB962C8B-B14F-4D97-AF65-F5344CB8AC3E}">
        <p14:creationId xmlns:p14="http://schemas.microsoft.com/office/powerpoint/2010/main" val="352975337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029" y="81707"/>
            <a:ext cx="9520158" cy="1049235"/>
          </a:xfrm>
        </p:spPr>
        <p:txBody>
          <a:bodyPr/>
          <a:lstStyle/>
          <a:p>
            <a:r>
              <a:rPr lang="en-US" dirty="0" smtClean="0"/>
              <a:t>Dữ liệu sử dụng</a:t>
            </a:r>
            <a:endParaRPr lang="en-US" dirty="0"/>
          </a:p>
        </p:txBody>
      </p:sp>
      <p:pic>
        <p:nvPicPr>
          <p:cNvPr id="4" name="Picture 3"/>
          <p:cNvPicPr>
            <a:picLocks noChangeAspect="1"/>
          </p:cNvPicPr>
          <p:nvPr/>
        </p:nvPicPr>
        <p:blipFill>
          <a:blip r:embed="rId2"/>
          <a:stretch>
            <a:fillRect/>
          </a:stretch>
        </p:blipFill>
        <p:spPr>
          <a:xfrm>
            <a:off x="2759242" y="3162267"/>
            <a:ext cx="7637713" cy="2719848"/>
          </a:xfrm>
          <a:prstGeom prst="rect">
            <a:avLst/>
          </a:prstGeom>
        </p:spPr>
      </p:pic>
      <p:sp>
        <p:nvSpPr>
          <p:cNvPr id="6" name="Rectangle 5"/>
          <p:cNvSpPr/>
          <p:nvPr/>
        </p:nvSpPr>
        <p:spPr>
          <a:xfrm>
            <a:off x="1465029" y="1130942"/>
            <a:ext cx="10709554" cy="2031325"/>
          </a:xfrm>
          <a:prstGeom prst="rect">
            <a:avLst/>
          </a:prstGeom>
        </p:spPr>
        <p:txBody>
          <a:bodyPr wrap="square">
            <a:spAutoFit/>
          </a:bodyPr>
          <a:lstStyle/>
          <a:p>
            <a:r>
              <a:rPr lang="en-US" dirty="0" smtClean="0"/>
              <a:t>- Dữ </a:t>
            </a:r>
            <a:r>
              <a:rPr lang="en-US" dirty="0"/>
              <a:t>liệu dùng để học sẽ lấy từ năm </a:t>
            </a:r>
            <a:r>
              <a:rPr lang="en-US" dirty="0" smtClean="0"/>
              <a:t>1950 </a:t>
            </a:r>
            <a:r>
              <a:rPr lang="en-US" dirty="0"/>
              <a:t>đến năm </a:t>
            </a:r>
            <a:r>
              <a:rPr lang="en-US" dirty="0" smtClean="0"/>
              <a:t>1998 như </a:t>
            </a:r>
            <a:r>
              <a:rPr lang="en-US" dirty="0"/>
              <a:t>vậy ta sẽ có </a:t>
            </a:r>
            <a:r>
              <a:rPr lang="en-US" dirty="0" smtClean="0"/>
              <a:t>40 </a:t>
            </a:r>
            <a:r>
              <a:rPr lang="en-US" dirty="0"/>
              <a:t>mẫu mỗi mẫu gồm 10 đầu </a:t>
            </a:r>
            <a:r>
              <a:rPr lang="en-US" dirty="0" smtClean="0"/>
              <a:t>vào. </a:t>
            </a:r>
          </a:p>
          <a:p>
            <a:r>
              <a:rPr lang="en-US" dirty="0" smtClean="0"/>
              <a:t>- Mẫu </a:t>
            </a:r>
            <a:r>
              <a:rPr lang="en-US" dirty="0"/>
              <a:t>1 là </a:t>
            </a:r>
            <a:r>
              <a:rPr lang="en-US" dirty="0" smtClean="0"/>
              <a:t>dữ liệu từ </a:t>
            </a:r>
            <a:r>
              <a:rPr lang="en-US" dirty="0"/>
              <a:t>năm </a:t>
            </a:r>
            <a:r>
              <a:rPr lang="en-US" dirty="0" smtClean="0"/>
              <a:t>1950 </a:t>
            </a:r>
            <a:r>
              <a:rPr lang="en-US" dirty="0"/>
              <a:t>đến năm </a:t>
            </a:r>
            <a:r>
              <a:rPr lang="en-US" dirty="0" smtClean="0"/>
              <a:t>1959 </a:t>
            </a:r>
            <a:r>
              <a:rPr lang="en-US" dirty="0"/>
              <a:t>và đầu ra là </a:t>
            </a:r>
            <a:r>
              <a:rPr lang="en-US" dirty="0" smtClean="0"/>
              <a:t>năm 1960. </a:t>
            </a:r>
          </a:p>
          <a:p>
            <a:r>
              <a:rPr lang="en-US" dirty="0" smtClean="0"/>
              <a:t>- Mẫu </a:t>
            </a:r>
            <a:r>
              <a:rPr lang="en-US" dirty="0"/>
              <a:t>2 </a:t>
            </a:r>
            <a:r>
              <a:rPr lang="en-US" dirty="0" smtClean="0"/>
              <a:t>là dữ liệu từ </a:t>
            </a:r>
            <a:r>
              <a:rPr lang="en-US" dirty="0"/>
              <a:t>năm </a:t>
            </a:r>
            <a:r>
              <a:rPr lang="en-US" dirty="0" smtClean="0"/>
              <a:t>1951 </a:t>
            </a:r>
            <a:r>
              <a:rPr lang="en-US" dirty="0"/>
              <a:t>đến năm </a:t>
            </a:r>
            <a:r>
              <a:rPr lang="en-US" dirty="0" smtClean="0"/>
              <a:t>1960 </a:t>
            </a:r>
            <a:r>
              <a:rPr lang="en-US" dirty="0"/>
              <a:t>và đầu ra là </a:t>
            </a:r>
            <a:r>
              <a:rPr lang="en-US" dirty="0" smtClean="0"/>
              <a:t>năm 1961.</a:t>
            </a:r>
          </a:p>
          <a:p>
            <a:r>
              <a:rPr lang="en-US" dirty="0" smtClean="0"/>
              <a:t>- Cứ như </a:t>
            </a:r>
            <a:r>
              <a:rPr lang="en-US" dirty="0"/>
              <a:t>vậy ta sẽ có đến mẫu dữ liệu </a:t>
            </a:r>
            <a:r>
              <a:rPr lang="en-US" dirty="0" smtClean="0"/>
              <a:t>40 </a:t>
            </a:r>
            <a:r>
              <a:rPr lang="en-US" dirty="0"/>
              <a:t>là </a:t>
            </a:r>
            <a:r>
              <a:rPr lang="en-US" dirty="0" smtClean="0"/>
              <a:t>từ </a:t>
            </a:r>
            <a:r>
              <a:rPr lang="en-US" dirty="0"/>
              <a:t>năm </a:t>
            </a:r>
            <a:r>
              <a:rPr lang="en-US" dirty="0" smtClean="0"/>
              <a:t>1989 </a:t>
            </a:r>
            <a:r>
              <a:rPr lang="en-US" dirty="0"/>
              <a:t>đến năm </a:t>
            </a:r>
            <a:r>
              <a:rPr lang="en-US" dirty="0" smtClean="0"/>
              <a:t>1998.</a:t>
            </a:r>
          </a:p>
          <a:p>
            <a:r>
              <a:rPr lang="en-US" dirty="0" smtClean="0"/>
              <a:t>- Dữ </a:t>
            </a:r>
            <a:r>
              <a:rPr lang="en-US" dirty="0"/>
              <a:t>liệu từ năm </a:t>
            </a:r>
            <a:r>
              <a:rPr lang="en-US" dirty="0" smtClean="0"/>
              <a:t>1999 </a:t>
            </a:r>
            <a:r>
              <a:rPr lang="en-US" dirty="0"/>
              <a:t>đến năm </a:t>
            </a:r>
            <a:r>
              <a:rPr lang="en-US" dirty="0" smtClean="0"/>
              <a:t>2019 </a:t>
            </a:r>
            <a:r>
              <a:rPr lang="en-US" dirty="0"/>
              <a:t>sẽ </a:t>
            </a:r>
            <a:r>
              <a:rPr lang="en-US" dirty="0" smtClean="0"/>
              <a:t>được </a:t>
            </a:r>
            <a:r>
              <a:rPr lang="en-US" dirty="0"/>
              <a:t>sử dụng để làm dữ liệu kiểm tra độ chính xác của dự báo. Ta có bảng dữ liệu </a:t>
            </a:r>
            <a:r>
              <a:rPr lang="en-US" dirty="0" smtClean="0"/>
              <a:t>như </a:t>
            </a:r>
            <a:r>
              <a:rPr lang="en-US" dirty="0"/>
              <a:t>sau :</a:t>
            </a:r>
          </a:p>
        </p:txBody>
      </p:sp>
    </p:spTree>
    <p:extLst>
      <p:ext uri="{BB962C8B-B14F-4D97-AF65-F5344CB8AC3E}">
        <p14:creationId xmlns:p14="http://schemas.microsoft.com/office/powerpoint/2010/main" val="91124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03628"/>
            <a:ext cx="9520158" cy="1049235"/>
          </a:xfrm>
        </p:spPr>
        <p:txBody>
          <a:bodyPr/>
          <a:lstStyle/>
          <a:p>
            <a:r>
              <a:rPr lang="en-US" dirty="0" smtClean="0"/>
              <a:t>Mô hình</a:t>
            </a:r>
            <a:endParaRPr lang="en-US" dirty="0"/>
          </a:p>
        </p:txBody>
      </p:sp>
      <p:sp>
        <p:nvSpPr>
          <p:cNvPr id="4" name="TextBox 3"/>
          <p:cNvSpPr txBox="1"/>
          <p:nvPr/>
        </p:nvSpPr>
        <p:spPr>
          <a:xfrm>
            <a:off x="3988524" y="1252863"/>
            <a:ext cx="4406537" cy="553998"/>
          </a:xfrm>
          <a:prstGeom prst="rect">
            <a:avLst/>
          </a:prstGeom>
          <a:noFill/>
          <a:ln w="28575">
            <a:solidFill>
              <a:schemeClr val="accent1">
                <a:lumMod val="60000"/>
                <a:lumOff val="40000"/>
              </a:schemeClr>
            </a:solidFill>
          </a:ln>
        </p:spPr>
        <p:txBody>
          <a:bodyPr wrap="square" rtlCol="0">
            <a:spAutoFit/>
          </a:bodyPr>
          <a:lstStyle/>
          <a:p>
            <a:pPr algn="ctr"/>
            <a:r>
              <a:rPr lang="en-US" sz="3000" b="1" dirty="0" smtClean="0"/>
              <a:t>Kiến trúc mô hình</a:t>
            </a:r>
            <a:endParaRPr lang="en-US" sz="3000" b="1" dirty="0"/>
          </a:p>
        </p:txBody>
      </p:sp>
      <p:sp>
        <p:nvSpPr>
          <p:cNvPr id="5" name="Rectangle 4"/>
          <p:cNvSpPr/>
          <p:nvPr/>
        </p:nvSpPr>
        <p:spPr>
          <a:xfrm>
            <a:off x="3525549" y="1970635"/>
            <a:ext cx="5332485" cy="369332"/>
          </a:xfrm>
          <a:prstGeom prst="rect">
            <a:avLst/>
          </a:prstGeom>
          <a:ln>
            <a:noFill/>
          </a:ln>
        </p:spPr>
        <p:txBody>
          <a:bodyPr wrap="none">
            <a:spAutoFit/>
          </a:bodyPr>
          <a:lstStyle/>
          <a:p>
            <a:r>
              <a:rPr lang="en-US" dirty="0">
                <a:solidFill>
                  <a:srgbClr val="000000"/>
                </a:solidFill>
                <a:latin typeface="Times New Roman" panose="02020603050405020304" pitchFamily="18" charset="0"/>
              </a:rPr>
              <a:t>Mô hình bộ nhớ ngắn hạn ( Long Short Term Memory )</a:t>
            </a:r>
            <a:endParaRPr lang="en-US" dirty="0"/>
          </a:p>
        </p:txBody>
      </p:sp>
      <p:pic>
        <p:nvPicPr>
          <p:cNvPr id="8" name="Hình ảnh 7" descr="Ảnh có chứa đối tượng, bầu trời, đồng hồ&#10;&#10;Mô tả được tạo tự động"/>
          <p:cNvPicPr/>
          <p:nvPr/>
        </p:nvPicPr>
        <p:blipFill>
          <a:blip r:embed="rId2" cstate="print">
            <a:extLst>
              <a:ext uri="{28A0092B-C50C-407E-A947-70E740481C1C}">
                <a14:useLocalDpi xmlns:a14="http://schemas.microsoft.com/office/drawing/2010/main" val="0"/>
              </a:ext>
            </a:extLst>
          </a:blip>
          <a:stretch>
            <a:fillRect/>
          </a:stretch>
        </p:blipFill>
        <p:spPr>
          <a:xfrm>
            <a:off x="3253011" y="2605495"/>
            <a:ext cx="5877560" cy="2552700"/>
          </a:xfrm>
          <a:prstGeom prst="rect">
            <a:avLst/>
          </a:prstGeom>
        </p:spPr>
      </p:pic>
    </p:spTree>
    <p:extLst>
      <p:ext uri="{BB962C8B-B14F-4D97-AF65-F5344CB8AC3E}">
        <p14:creationId xmlns:p14="http://schemas.microsoft.com/office/powerpoint/2010/main" val="4245269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47170"/>
            <a:ext cx="9520158" cy="1049235"/>
          </a:xfrm>
        </p:spPr>
        <p:txBody>
          <a:bodyPr/>
          <a:lstStyle/>
          <a:p>
            <a:r>
              <a:rPr lang="en-US" dirty="0" smtClean="0"/>
              <a:t>Mô hình</a:t>
            </a:r>
            <a:endParaRPr lang="en-US" dirty="0"/>
          </a:p>
        </p:txBody>
      </p:sp>
      <p:sp>
        <p:nvSpPr>
          <p:cNvPr id="4" name="TextBox 3"/>
          <p:cNvSpPr txBox="1"/>
          <p:nvPr/>
        </p:nvSpPr>
        <p:spPr>
          <a:xfrm>
            <a:off x="3926043" y="1327888"/>
            <a:ext cx="4737463" cy="553998"/>
          </a:xfrm>
          <a:prstGeom prst="rect">
            <a:avLst/>
          </a:prstGeom>
          <a:noFill/>
        </p:spPr>
        <p:txBody>
          <a:bodyPr wrap="square" rtlCol="0">
            <a:spAutoFit/>
          </a:bodyPr>
          <a:lstStyle/>
          <a:p>
            <a:r>
              <a:rPr lang="en-US" sz="3000" dirty="0" smtClean="0"/>
              <a:t>Recurrent Neural Network</a:t>
            </a:r>
            <a:endParaRPr lang="en-US" sz="3000" dirty="0"/>
          </a:p>
        </p:txBody>
      </p:sp>
      <p:pic>
        <p:nvPicPr>
          <p:cNvPr id="5" name="Hình ảnh 1" descr="Ảnh có chứa đối tượng, đồng hồ&#10;&#10;Mô tả được tạo tự động"/>
          <p:cNvPicPr/>
          <p:nvPr/>
        </p:nvPicPr>
        <p:blipFill>
          <a:blip r:embed="rId3">
            <a:extLst>
              <a:ext uri="{28A0092B-C50C-407E-A947-70E740481C1C}">
                <a14:useLocalDpi xmlns:a14="http://schemas.microsoft.com/office/drawing/2010/main" val="0"/>
              </a:ext>
            </a:extLst>
          </a:blip>
          <a:stretch>
            <a:fillRect/>
          </a:stretch>
        </p:blipFill>
        <p:spPr>
          <a:xfrm>
            <a:off x="1534696" y="2256825"/>
            <a:ext cx="4811951" cy="2784418"/>
          </a:xfrm>
          <a:prstGeom prst="rect">
            <a:avLst/>
          </a:prstGeom>
        </p:spPr>
      </p:pic>
      <p:sp>
        <p:nvSpPr>
          <p:cNvPr id="6" name="Rectangle 5"/>
          <p:cNvSpPr/>
          <p:nvPr/>
        </p:nvSpPr>
        <p:spPr>
          <a:xfrm>
            <a:off x="7052041" y="2256825"/>
            <a:ext cx="4260393"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Là mạng sử dụng một bộ nhớ để lưu lại thông tin từ những bước tính toán xử lý trước để dựa vào đó nó có thể đưa ra dự đoán chính xác nhất có thể cho bước dự đoán hiện tại.</a:t>
            </a:r>
          </a:p>
          <a:p>
            <a:pPr algn="just"/>
            <a:r>
              <a:rPr lang="en-US" dirty="0">
                <a:latin typeface="+mj-lt"/>
                <a:cs typeface="Times New Roman" panose="02020603050405020304" pitchFamily="18" charset="0"/>
              </a:rPr>
              <a:t>- So với mạng NN cơ bản, mạng RNN có lợi thế hơn trong các bài toán với loại dữ liệu đầu vào dưới dạng </a:t>
            </a:r>
            <a:r>
              <a:rPr lang="en-US" dirty="0" smtClean="0">
                <a:latin typeface="+mj-lt"/>
                <a:cs typeface="Times New Roman" panose="02020603050405020304" pitchFamily="18" charset="0"/>
              </a:rPr>
              <a:t>chuỗi.</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40817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12336"/>
            <a:ext cx="9520158" cy="1049235"/>
          </a:xfrm>
        </p:spPr>
        <p:txBody>
          <a:bodyPr/>
          <a:lstStyle/>
          <a:p>
            <a:r>
              <a:rPr lang="en-US" dirty="0" smtClean="0"/>
              <a:t>Mô hình</a:t>
            </a:r>
            <a:endParaRPr lang="en-US" dirty="0"/>
          </a:p>
        </p:txBody>
      </p:sp>
      <p:sp>
        <p:nvSpPr>
          <p:cNvPr id="5" name="Rectangle 4"/>
          <p:cNvSpPr/>
          <p:nvPr/>
        </p:nvSpPr>
        <p:spPr>
          <a:xfrm>
            <a:off x="3669363" y="1148360"/>
            <a:ext cx="5067414" cy="1015663"/>
          </a:xfrm>
          <a:prstGeom prst="rect">
            <a:avLst/>
          </a:prstGeom>
        </p:spPr>
        <p:txBody>
          <a:bodyPr wrap="none">
            <a:spAutoFit/>
          </a:bodyPr>
          <a:lstStyle/>
          <a:p>
            <a:pPr algn="ctr"/>
            <a:r>
              <a:rPr lang="en-US" sz="2900" dirty="0">
                <a:latin typeface="+mj-lt"/>
                <a:cs typeface="Times New Roman" panose="02020603050405020304" pitchFamily="18" charset="0"/>
              </a:rPr>
              <a:t>Mô hình bộ nhớ ngắn </a:t>
            </a:r>
            <a:r>
              <a:rPr lang="en-US" sz="2900" dirty="0" smtClean="0">
                <a:latin typeface="+mj-lt"/>
                <a:cs typeface="Times New Roman" panose="02020603050405020304" pitchFamily="18" charset="0"/>
              </a:rPr>
              <a:t>hạn</a:t>
            </a:r>
          </a:p>
          <a:p>
            <a:pPr algn="ctr"/>
            <a:r>
              <a:rPr lang="en-US" sz="2900" dirty="0" smtClean="0">
                <a:latin typeface="+mj-lt"/>
                <a:cs typeface="Times New Roman" panose="02020603050405020304" pitchFamily="18" charset="0"/>
              </a:rPr>
              <a:t>( </a:t>
            </a:r>
            <a:r>
              <a:rPr lang="en-US" sz="2900" dirty="0">
                <a:latin typeface="+mj-lt"/>
                <a:cs typeface="Times New Roman" panose="02020603050405020304" pitchFamily="18" charset="0"/>
              </a:rPr>
              <a:t>Long Short Term Memory )</a:t>
            </a:r>
            <a:endParaRPr lang="en-US" sz="2900"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696" y="2399010"/>
            <a:ext cx="4269335" cy="3319494"/>
          </a:xfrm>
          <a:prstGeom prst="rect">
            <a:avLst/>
          </a:prstGeom>
        </p:spPr>
      </p:pic>
      <p:sp>
        <p:nvSpPr>
          <p:cNvPr id="7" name="Rectangle 6"/>
          <p:cNvSpPr/>
          <p:nvPr/>
        </p:nvSpPr>
        <p:spPr>
          <a:xfrm>
            <a:off x="6668301" y="2399010"/>
            <a:ext cx="4386553" cy="2862322"/>
          </a:xfrm>
          <a:prstGeom prst="rect">
            <a:avLst/>
          </a:prstGeom>
        </p:spPr>
        <p:txBody>
          <a:bodyPr wrap="square">
            <a:spAutoFit/>
          </a:bodyPr>
          <a:lstStyle/>
          <a:p>
            <a:pPr algn="just">
              <a:buFontTx/>
              <a:buChar char="-"/>
            </a:pPr>
            <a:r>
              <a:rPr lang="en-US" dirty="0" smtClean="0">
                <a:latin typeface="+mj-lt"/>
                <a:cs typeface="Times New Roman" panose="02020603050405020304" pitchFamily="18" charset="0"/>
              </a:rPr>
              <a:t> Là </a:t>
            </a:r>
            <a:r>
              <a:rPr lang="en-US" dirty="0">
                <a:latin typeface="+mj-lt"/>
                <a:cs typeface="Times New Roman" panose="02020603050405020304" pitchFamily="18" charset="0"/>
              </a:rPr>
              <a:t>một dạng đặc biệt của RNN, nó có khả năng học được các phụ thuộc xa.</a:t>
            </a:r>
          </a:p>
          <a:p>
            <a:pPr algn="just">
              <a:buFontTx/>
              <a:buChar char="-"/>
            </a:pPr>
            <a:r>
              <a:rPr lang="en-US" dirty="0" smtClean="0">
                <a:latin typeface="+mj-lt"/>
                <a:cs typeface="Times New Roman" panose="02020603050405020304" pitchFamily="18" charset="0"/>
              </a:rPr>
              <a:t> LSTM ghi nhớ thông tin trong suốt thời gian dài. Chúng không ghi nhớ tất cả thông tin. Chúng có cơ chế chọn lọc thông tin nào cần ghi nhớ, thông tin nào sẽ quên.</a:t>
            </a:r>
          </a:p>
          <a:p>
            <a:pPr algn="just"/>
            <a:r>
              <a:rPr lang="en-US" dirty="0" smtClean="0">
                <a:latin typeface="+mj-lt"/>
                <a:cs typeface="Times New Roman" panose="02020603050405020304" pitchFamily="18" charset="0"/>
              </a:rPr>
              <a:t>=&gt; Đảm bảo thông tin ở thời điểm gần nhất so với thời điểm cần dự báo vẫn mang đầy đủ thông tin trong quá khứ </a:t>
            </a:r>
            <a:endParaRPr lang="vi-VN" dirty="0">
              <a:latin typeface="+mj-lt"/>
              <a:cs typeface="Times New Roman" panose="02020603050405020304" pitchFamily="18" charset="0"/>
            </a:endParaRPr>
          </a:p>
        </p:txBody>
      </p:sp>
    </p:spTree>
    <p:extLst>
      <p:ext uri="{BB962C8B-B14F-4D97-AF65-F5344CB8AC3E}">
        <p14:creationId xmlns:p14="http://schemas.microsoft.com/office/powerpoint/2010/main" val="1022878294"/>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822</TotalTime>
  <Words>1444</Words>
  <Application>Microsoft Office PowerPoint</Application>
  <PresentationFormat>Widescreen</PresentationFormat>
  <Paragraphs>112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Palatino Linotype</vt:lpstr>
      <vt:lpstr>Times New Roman</vt:lpstr>
      <vt:lpstr>Wingdings</vt:lpstr>
      <vt:lpstr>Gallery</vt:lpstr>
      <vt:lpstr>Hệ hỗ trợ ra quyết định</vt:lpstr>
      <vt:lpstr>Nội dung</vt:lpstr>
      <vt:lpstr>Điều tra khảo sát</vt:lpstr>
      <vt:lpstr>Điều tra khảo sát</vt:lpstr>
      <vt:lpstr>Dữ liệu sử dụng</vt:lpstr>
      <vt:lpstr>Dữ liệu sử dụng</vt:lpstr>
      <vt:lpstr>Mô hình</vt:lpstr>
      <vt:lpstr>Mô hình</vt:lpstr>
      <vt:lpstr>Mô hình</vt:lpstr>
      <vt:lpstr>Mô hình</vt:lpstr>
      <vt:lpstr>Mô hình</vt:lpstr>
      <vt:lpstr>Mô hình</vt:lpstr>
      <vt:lpstr>Mô hình</vt:lpstr>
      <vt:lpstr>Mô hình</vt:lpstr>
      <vt:lpstr>Mô hình</vt:lpstr>
      <vt:lpstr>Mô hình</vt:lpstr>
      <vt:lpstr>Mô hình</vt:lpstr>
      <vt:lpstr>Giao diện</vt:lpstr>
      <vt:lpstr>Giao diện</vt:lpstr>
      <vt:lpstr>Gợi ý chính sách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hỗ trợ ra quyết định</dc:title>
  <dc:creator>HoangAnh</dc:creator>
  <cp:lastModifiedBy>HoangAnh</cp:lastModifiedBy>
  <cp:revision>65</cp:revision>
  <dcterms:created xsi:type="dcterms:W3CDTF">2020-05-15T00:41:00Z</dcterms:created>
  <dcterms:modified xsi:type="dcterms:W3CDTF">2020-06-03T04:34:00Z</dcterms:modified>
</cp:coreProperties>
</file>