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57" r:id="rId5"/>
    <p:sldId id="258" r:id="rId6"/>
    <p:sldId id="264" r:id="rId7"/>
    <p:sldId id="261" r:id="rId8"/>
    <p:sldId id="265" r:id="rId9"/>
    <p:sldId id="262" r:id="rId10"/>
    <p:sldId id="263" r:id="rId11"/>
    <p:sldId id="266" r:id="rId1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40" y="-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213E-CCD3-4D44-8CE9-40F07389BBF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09A8-2237-4BA0-A436-4A72150E6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18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309A8-2237-4BA0-A436-4A72150E65A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41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7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19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5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81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66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0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3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75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1312-DDBE-4641-BF5C-FA7A05366A83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2769-0E04-4798-99A0-C52111D42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7728" y="184531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小塚ゴシック Pro H" pitchFamily="34" charset="-128"/>
                <a:ea typeface="小塚ゴシック Pro H" pitchFamily="34" charset="-128"/>
              </a:rPr>
              <a:t>レンダラ解説スライド</a:t>
            </a:r>
            <a:endParaRPr kumimoji="1" lang="en-US" altLang="ja-JP" sz="4000" dirty="0" smtClean="0"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54918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小塚ゴシック Pro L" pitchFamily="34" charset="-128"/>
                <a:ea typeface="小塚ゴシック Pro L" pitchFamily="34" charset="-128"/>
              </a:rPr>
              <a:t>レイトレ合宿</a:t>
            </a:r>
            <a:r>
              <a:rPr lang="en-US" altLang="ja-JP" sz="2000" dirty="0">
                <a:latin typeface="小塚ゴシック Pro L" pitchFamily="34" charset="-128"/>
                <a:ea typeface="小塚ゴシック Pro L" pitchFamily="34" charset="-128"/>
              </a:rPr>
              <a:t>2!!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81568" y="258225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河口湖カントリーコテージ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73928" y="325176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By hole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4713" y="292708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2014/09/06 - 07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5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160" y="84355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もっと改良したいところ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863" y="1563638"/>
            <a:ext cx="53142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小塚ゴシック Pro M" pitchFamily="34" charset="-128"/>
                <a:ea typeface="小塚ゴシック Pro M" pitchFamily="34" charset="-128"/>
              </a:rPr>
              <a:t>スペキュラ</a:t>
            </a:r>
            <a:r>
              <a:rPr kumimoji="1" lang="en-US" altLang="ja-JP" sz="2400" dirty="0" smtClean="0">
                <a:latin typeface="小塚ゴシック Pro M" pitchFamily="34" charset="-128"/>
                <a:ea typeface="小塚ゴシック Pro M" pitchFamily="34" charset="-128"/>
              </a:rPr>
              <a:t>BRDF</a:t>
            </a:r>
            <a:r>
              <a:rPr kumimoji="1" lang="ja-JP" altLang="en-US" sz="2400" dirty="0" err="1" smtClean="0">
                <a:latin typeface="小塚ゴシック Pro M" pitchFamily="34" charset="-128"/>
                <a:ea typeface="小塚ゴシック Pro M" pitchFamily="34" charset="-128"/>
              </a:rPr>
              <a:t>がしょぼい</a:t>
            </a:r>
            <a:endParaRPr kumimoji="1" lang="en-US" altLang="ja-JP" sz="2400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lang="en-US" altLang="ja-JP" sz="2000" dirty="0" err="1" smtClean="0">
                <a:latin typeface="小塚ゴシック Pro L" pitchFamily="34" charset="-128"/>
                <a:ea typeface="小塚ゴシック Pro L" pitchFamily="34" charset="-128"/>
              </a:rPr>
              <a:t>Blinn-Phong</a:t>
            </a:r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である</a:t>
            </a:r>
            <a:endParaRPr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ja-JP" altLang="en-US" sz="2400" dirty="0" smtClean="0">
                <a:latin typeface="小塚ゴシック Pro M" pitchFamily="34" charset="-128"/>
                <a:ea typeface="小塚ゴシック Pro M" pitchFamily="34" charset="-128"/>
              </a:rPr>
              <a:t>テクスチャ周りがしょぼい</a:t>
            </a:r>
            <a:endParaRPr lang="en-US" altLang="ja-JP" sz="2400" dirty="0"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そもそもアセットをどうにかしないと・・・</a:t>
            </a:r>
            <a:endParaRPr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000" dirty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000" dirty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64114" y="213970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小塚ゴシック Pro L" pitchFamily="34" charset="-128"/>
                <a:ea typeface="小塚ゴシック Pro L" pitchFamily="34" charset="-128"/>
              </a:rPr>
              <a:t>おわり</a:t>
            </a:r>
            <a:endParaRPr kumimoji="1" lang="en-US" altLang="ja-JP" sz="32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4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160" y="843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はじめに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8679" y="1635646"/>
            <a:ext cx="73661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小塚ゴシック Pro L" pitchFamily="34" charset="-128"/>
                <a:ea typeface="小塚ゴシック Pro L" pitchFamily="34" charset="-128"/>
              </a:rPr>
              <a:t>このスライドが流れているとき、</a:t>
            </a:r>
            <a:endParaRPr kumimoji="1" lang="en-US" altLang="ja-JP" sz="28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ja-JP" altLang="en-US" sz="2800" dirty="0" smtClean="0">
                <a:latin typeface="小塚ゴシック Pro L" pitchFamily="34" charset="-128"/>
                <a:ea typeface="小塚ゴシック Pro L" pitchFamily="34" charset="-128"/>
              </a:rPr>
              <a:t>もう私はいないでしょう。</a:t>
            </a:r>
            <a:endParaRPr lang="en-US" altLang="ja-JP" sz="28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800" dirty="0">
                <a:latin typeface="小塚ゴシック Pro L" pitchFamily="34" charset="-128"/>
                <a:ea typeface="小塚ゴシック Pro L" pitchFamily="34" charset="-128"/>
              </a:rPr>
              <a:t>それでも</a:t>
            </a:r>
            <a:r>
              <a:rPr kumimoji="1" lang="ja-JP" altLang="en-US" sz="2800" dirty="0" smtClean="0">
                <a:latin typeface="小塚ゴシック Pro L" pitchFamily="34" charset="-128"/>
                <a:ea typeface="小塚ゴシック Pro L" pitchFamily="34" charset="-128"/>
              </a:rPr>
              <a:t>、みんなで力を合わせて</a:t>
            </a:r>
            <a:endParaRPr kumimoji="1" lang="en-US" altLang="ja-JP" sz="28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800" dirty="0" smtClean="0">
                <a:latin typeface="小塚ゴシック Pro L" pitchFamily="34" charset="-128"/>
                <a:ea typeface="小塚ゴシック Pro L" pitchFamily="34" charset="-128"/>
              </a:rPr>
              <a:t>レイを飛ばしノイズに打ち勝ってください。</a:t>
            </a:r>
            <a:endParaRPr kumimoji="1" lang="en-US" altLang="ja-JP" sz="28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97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160" y="843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はじめに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8679" y="1635646"/>
            <a:ext cx="73661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>
                    <a:lumMod val="85000"/>
                  </a:schemeClr>
                </a:solidFill>
                <a:latin typeface="小塚ゴシック Pro L" pitchFamily="34" charset="-128"/>
                <a:ea typeface="小塚ゴシック Pro L" pitchFamily="34" charset="-128"/>
              </a:rPr>
              <a:t>このスライドが流れているとき、</a:t>
            </a:r>
            <a:endParaRPr kumimoji="1" lang="en-US" altLang="ja-JP" sz="2800" dirty="0" smtClean="0">
              <a:solidFill>
                <a:schemeClr val="bg1">
                  <a:lumMod val="85000"/>
                </a:schemeClr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latin typeface="小塚ゴシック Pro L" pitchFamily="34" charset="-128"/>
                <a:ea typeface="小塚ゴシック Pro L" pitchFamily="34" charset="-128"/>
              </a:rPr>
              <a:t>もう私はいないでしょう。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bg1">
                    <a:lumMod val="85000"/>
                  </a:schemeClr>
                </a:solidFill>
                <a:latin typeface="小塚ゴシック Pro L" pitchFamily="34" charset="-128"/>
                <a:ea typeface="小塚ゴシック Pro L" pitchFamily="34" charset="-128"/>
              </a:rPr>
              <a:t>それでも</a:t>
            </a:r>
            <a:r>
              <a:rPr kumimoji="1" lang="ja-JP" altLang="en-US" sz="2800" dirty="0" smtClean="0">
                <a:solidFill>
                  <a:schemeClr val="bg1">
                    <a:lumMod val="85000"/>
                  </a:schemeClr>
                </a:solidFill>
                <a:latin typeface="小塚ゴシック Pro L" pitchFamily="34" charset="-128"/>
                <a:ea typeface="小塚ゴシック Pro L" pitchFamily="34" charset="-128"/>
              </a:rPr>
              <a:t>、みんなで力を合わせて</a:t>
            </a:r>
            <a:endParaRPr kumimoji="1" lang="en-US" altLang="ja-JP" sz="2800" dirty="0" smtClean="0">
              <a:solidFill>
                <a:schemeClr val="bg1">
                  <a:lumMod val="85000"/>
                </a:schemeClr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bg1">
                    <a:lumMod val="85000"/>
                  </a:schemeClr>
                </a:solidFill>
                <a:latin typeface="小塚ゴシック Pro L" pitchFamily="34" charset="-128"/>
                <a:ea typeface="小塚ゴシック Pro L" pitchFamily="34" charset="-128"/>
              </a:rPr>
              <a:t>レイを飛ばしノイズに打ち勝ってください。</a:t>
            </a:r>
            <a:endParaRPr kumimoji="1" lang="en-US" altLang="ja-JP" sz="2800" dirty="0" smtClean="0">
              <a:solidFill>
                <a:schemeClr val="bg1">
                  <a:lumMod val="85000"/>
                </a:schemeClr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7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160" y="843558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いまどきのプロダクションレンダラの動向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23728" y="2116452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019675" algn="r"/>
              </a:tabLst>
            </a:pPr>
            <a:r>
              <a:rPr lang="en-US" altLang="ja-JP" sz="2400" dirty="0" smtClean="0">
                <a:latin typeface="小塚ゴシック Pro L" pitchFamily="34" charset="-128"/>
                <a:ea typeface="小塚ゴシック Pro L" pitchFamily="34" charset="-128"/>
              </a:rPr>
              <a:t>Arnold	</a:t>
            </a:r>
            <a:r>
              <a:rPr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パストレーシング</a:t>
            </a:r>
          </a:p>
          <a:p>
            <a:pPr>
              <a:tabLst>
                <a:tab pos="5019675" algn="r"/>
              </a:tabLst>
            </a:pPr>
            <a:r>
              <a:rPr lang="en-US" altLang="ja-JP" sz="2400" dirty="0" smtClean="0">
                <a:latin typeface="小塚ゴシック Pro L" pitchFamily="34" charset="-128"/>
                <a:ea typeface="小塚ゴシック Pro L" pitchFamily="34" charset="-128"/>
              </a:rPr>
              <a:t>Corona Renderer	</a:t>
            </a:r>
            <a:r>
              <a:rPr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パストレーシング</a:t>
            </a:r>
            <a:endParaRPr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>
              <a:tabLst>
                <a:tab pos="5019675" algn="r"/>
              </a:tabLst>
            </a:pPr>
            <a:r>
              <a:rPr lang="en-US" altLang="ja-JP" sz="2400" dirty="0" smtClean="0">
                <a:latin typeface="小塚ゴシック Pro L" pitchFamily="34" charset="-128"/>
                <a:ea typeface="小塚ゴシック Pro L" pitchFamily="34" charset="-128"/>
              </a:rPr>
              <a:t>Maxwell Render	</a:t>
            </a:r>
            <a:r>
              <a:rPr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パストレーシング</a:t>
            </a:r>
            <a:endParaRPr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3768" y="2139702"/>
            <a:ext cx="4594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小塚ゴシック Pro H" pitchFamily="34" charset="-128"/>
                <a:ea typeface="小塚ゴシック Pro H" pitchFamily="34" charset="-128"/>
              </a:rPr>
              <a:t>パストレ </a:t>
            </a:r>
            <a:r>
              <a:rPr lang="en-US" altLang="ja-JP" sz="4800" dirty="0" smtClean="0">
                <a:latin typeface="小塚ゴシック Pro H" pitchFamily="34" charset="-128"/>
                <a:ea typeface="小塚ゴシック Pro H" pitchFamily="34" charset="-128"/>
              </a:rPr>
              <a:t>is </a:t>
            </a:r>
            <a:r>
              <a:rPr lang="ja-JP" altLang="en-US" sz="4800" dirty="0" smtClean="0">
                <a:latin typeface="小塚ゴシック Pro H" pitchFamily="34" charset="-128"/>
                <a:ea typeface="小塚ゴシック Pro H" pitchFamily="34" charset="-128"/>
              </a:rPr>
              <a:t>最強</a:t>
            </a:r>
            <a:endParaRPr kumimoji="1" lang="en-US" altLang="ja-JP" sz="4800" dirty="0" smtClean="0"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5354" y="2797403"/>
            <a:ext cx="2949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latin typeface="小塚ゴシック Pro L" pitchFamily="34" charset="-128"/>
                <a:ea typeface="小塚ゴシック Pro L" pitchFamily="34" charset="-128"/>
              </a:rPr>
              <a:t>Renderman</a:t>
            </a:r>
            <a:r>
              <a:rPr kumimoji="1" lang="ja-JP" altLang="en-US" sz="1100" dirty="0" smtClean="0">
                <a:latin typeface="小塚ゴシック Pro L" pitchFamily="34" charset="-128"/>
                <a:ea typeface="小塚ゴシック Pro L" pitchFamily="34" charset="-128"/>
              </a:rPr>
              <a:t>は</a:t>
            </a:r>
            <a:r>
              <a:rPr kumimoji="1" lang="en-US" altLang="ja-JP" sz="1100" dirty="0" smtClean="0">
                <a:latin typeface="小塚ゴシック Pro L" pitchFamily="34" charset="-128"/>
                <a:ea typeface="小塚ゴシック Pro L" pitchFamily="34" charset="-128"/>
              </a:rPr>
              <a:t>VCM(UPS)</a:t>
            </a:r>
            <a:r>
              <a:rPr kumimoji="1" lang="ja-JP" altLang="en-US" sz="1100" dirty="0" smtClean="0">
                <a:latin typeface="小塚ゴシック Pro L" pitchFamily="34" charset="-128"/>
                <a:ea typeface="小塚ゴシック Pro L" pitchFamily="34" charset="-128"/>
              </a:rPr>
              <a:t>実装したらしいけど</a:t>
            </a:r>
            <a:endParaRPr kumimoji="1" lang="en-US" altLang="ja-JP" sz="11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5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160" y="84355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レンダラ概要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5144" y="1419622"/>
            <a:ext cx="62937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小塚ゴシック Pro M" pitchFamily="34" charset="-128"/>
                <a:ea typeface="小塚ゴシック Pro M" pitchFamily="34" charset="-128"/>
              </a:rPr>
              <a:t>極めて単純な</a:t>
            </a:r>
            <a:r>
              <a:rPr kumimoji="1"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パストレーシング</a:t>
            </a:r>
            <a:endParaRPr kumimoji="1"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en-US" altLang="ja-JP" sz="2400" dirty="0" smtClean="0">
                <a:latin typeface="小塚ゴシック Pro L" pitchFamily="34" charset="-128"/>
                <a:ea typeface="小塚ゴシック Pro L" pitchFamily="34" charset="-128"/>
              </a:rPr>
              <a:t>BRDF</a:t>
            </a:r>
            <a:r>
              <a:rPr kumimoji="1"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インポータンスサンプリング</a:t>
            </a:r>
            <a:endParaRPr kumimoji="1"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en-US" altLang="ja-JP" sz="2400" dirty="0" smtClean="0">
                <a:latin typeface="小塚ゴシック Pro L" pitchFamily="34" charset="-128"/>
                <a:ea typeface="小塚ゴシック Pro L" pitchFamily="34" charset="-128"/>
              </a:rPr>
              <a:t>Depth of Field</a:t>
            </a:r>
            <a:r>
              <a:rPr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シミュレーション</a:t>
            </a:r>
            <a:endParaRPr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kumimoji="1"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法線マップとか</a:t>
            </a:r>
            <a:r>
              <a:rPr kumimoji="1" lang="en-US" altLang="ja-JP" sz="2400" dirty="0" smtClean="0">
                <a:latin typeface="小塚ゴシック Pro L" pitchFamily="34" charset="-128"/>
                <a:ea typeface="小塚ゴシック Pro L" pitchFamily="34" charset="-128"/>
              </a:rPr>
              <a:t>Glossy</a:t>
            </a:r>
            <a:r>
              <a:rPr kumimoji="1"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とかもちゃんと入れる</a:t>
            </a:r>
            <a:endParaRPr kumimoji="1"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7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160" y="84355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シーン概要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4695" y="1419622"/>
            <a:ext cx="84946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去年がフォトリアルっぽいナチュラル系シーンだったので</a:t>
            </a:r>
            <a:endParaRPr kumimoji="1"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今年はアブストラクト系にしてみた</a:t>
            </a:r>
            <a:endParaRPr kumimoji="1"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400" dirty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去年は構図がショボショボだったのでちょっとだけ頑張った</a:t>
            </a:r>
            <a:endParaRPr kumimoji="1"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400" dirty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en-US" altLang="ja-JP" sz="2400" dirty="0" smtClean="0">
                <a:latin typeface="小塚ゴシック Pro L" pitchFamily="34" charset="-128"/>
                <a:ea typeface="小塚ゴシック Pro L" pitchFamily="34" charset="-128"/>
              </a:rPr>
              <a:t>Structure Synth</a:t>
            </a:r>
            <a:r>
              <a:rPr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使ってプロシージャルにモデルを</a:t>
            </a:r>
            <a:r>
              <a:rPr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作った</a:t>
            </a:r>
            <a:endParaRPr lang="en-US" altLang="ja-JP" sz="24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400" dirty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ja-JP" altLang="en-US" sz="2400" dirty="0" smtClean="0">
                <a:latin typeface="小塚ゴシック Pro L" pitchFamily="34" charset="-128"/>
                <a:ea typeface="小塚ゴシック Pro L" pitchFamily="34" charset="-128"/>
              </a:rPr>
              <a:t>出力画像サイズは</a:t>
            </a:r>
            <a:r>
              <a:rPr lang="en-US" altLang="ja-JP" sz="2400" dirty="0" smtClean="0">
                <a:latin typeface="小塚ゴシック Pro H" pitchFamily="34" charset="-128"/>
                <a:ea typeface="小塚ゴシック Pro H" pitchFamily="34" charset="-128"/>
              </a:rPr>
              <a:t>1920x1080</a:t>
            </a:r>
            <a:endParaRPr lang="en-US" altLang="ja-JP" sz="2400" dirty="0" smtClean="0"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4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160" y="84355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実装</a:t>
            </a:r>
            <a:r>
              <a:rPr lang="ja-JP" altLang="en-US" sz="2000" dirty="0">
                <a:latin typeface="小塚ゴシック Pro L" pitchFamily="34" charset="-128"/>
                <a:ea typeface="小塚ゴシック Pro L" pitchFamily="34" charset="-128"/>
              </a:rPr>
              <a:t>した</a:t>
            </a:r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けど使わなかったもの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8545" y="1491630"/>
            <a:ext cx="650690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小塚ゴシック Pro M" pitchFamily="34" charset="-128"/>
                <a:ea typeface="小塚ゴシック Pro M" pitchFamily="34" charset="-128"/>
              </a:rPr>
              <a:t>IBL+BRDF</a:t>
            </a:r>
            <a:r>
              <a:rPr kumimoji="1" lang="ja-JP" altLang="en-US" sz="2400" dirty="0" smtClean="0">
                <a:latin typeface="小塚ゴシック Pro M" pitchFamily="34" charset="-128"/>
                <a:ea typeface="小塚ゴシック Pro M" pitchFamily="34" charset="-128"/>
              </a:rPr>
              <a:t>インポータンスサンプリング</a:t>
            </a:r>
            <a:endParaRPr kumimoji="1" lang="en-US" altLang="ja-JP" sz="2400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あんまり複雑な</a:t>
            </a:r>
            <a:r>
              <a:rPr kumimoji="1"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IBL</a:t>
            </a:r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じゃなかったため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lang="en-US" altLang="ja-JP" sz="2000" dirty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ja-JP" altLang="en-US" sz="2400" dirty="0" smtClean="0">
                <a:latin typeface="小塚ゴシック Pro M" pitchFamily="34" charset="-128"/>
                <a:ea typeface="小塚ゴシック Pro M" pitchFamily="34" charset="-128"/>
              </a:rPr>
              <a:t>マルチプルインポータンスサンプリング</a:t>
            </a:r>
            <a:endParaRPr lang="en-US" altLang="ja-JP" sz="2400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IBL+BRDF</a:t>
            </a:r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の方が良かったし、</a:t>
            </a:r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IBL</a:t>
            </a:r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複雑じゃなかったため</a:t>
            </a:r>
            <a:endParaRPr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endParaRPr kumimoji="1" lang="en-US" altLang="ja-JP" sz="2000" dirty="0"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en-US" altLang="ja-JP" sz="2400" dirty="0" smtClean="0">
                <a:latin typeface="小塚ゴシック Pro M" pitchFamily="34" charset="-128"/>
                <a:ea typeface="小塚ゴシック Pro M" pitchFamily="34" charset="-128"/>
              </a:rPr>
              <a:t>Arnold</a:t>
            </a:r>
            <a:r>
              <a:rPr lang="ja-JP" altLang="en-US" sz="2400" dirty="0" smtClean="0">
                <a:latin typeface="小塚ゴシック Pro M" pitchFamily="34" charset="-128"/>
                <a:ea typeface="小塚ゴシック Pro M" pitchFamily="34" charset="-128"/>
              </a:rPr>
              <a:t>式表面化散乱</a:t>
            </a:r>
            <a:endParaRPr lang="en-US" altLang="ja-JP" sz="2400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良い</a:t>
            </a:r>
            <a:r>
              <a:rPr kumimoji="1" lang="ja-JP" altLang="en-US" sz="2000" dirty="0">
                <a:latin typeface="小塚ゴシック Pro L" pitchFamily="34" charset="-128"/>
                <a:ea typeface="小塚ゴシック Pro L" pitchFamily="34" charset="-128"/>
              </a:rPr>
              <a:t>感じ</a:t>
            </a:r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の見た目</a:t>
            </a:r>
            <a:r>
              <a:rPr kumimoji="1" lang="ja-JP" altLang="en-US" sz="2000" dirty="0">
                <a:latin typeface="小塚ゴシック Pro L" pitchFamily="34" charset="-128"/>
                <a:ea typeface="小塚ゴシック Pro L" pitchFamily="34" charset="-128"/>
              </a:rPr>
              <a:t>出すに</a:t>
            </a:r>
            <a:r>
              <a:rPr kumimoji="1"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は良いアセットが必要</a:t>
            </a:r>
            <a:endParaRPr kumimoji="1"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8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222</Words>
  <Application>Microsoft Office PowerPoint</Application>
  <PresentationFormat>画面に合わせる (16:9)</PresentationFormat>
  <Paragraphs>56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hole</dc:creator>
  <cp:lastModifiedBy>hole</cp:lastModifiedBy>
  <cp:revision>17</cp:revision>
  <dcterms:created xsi:type="dcterms:W3CDTF">2014-09-05T03:38:35Z</dcterms:created>
  <dcterms:modified xsi:type="dcterms:W3CDTF">2014-09-05T04:07:40Z</dcterms:modified>
</cp:coreProperties>
</file>