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1140" y="-6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6C58-5138-4844-BB62-BA2E20658969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A7A3-5C0B-48AB-BF8F-B6A58E19B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29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6C58-5138-4844-BB62-BA2E20658969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A7A3-5C0B-48AB-BF8F-B6A58E19B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2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6C58-5138-4844-BB62-BA2E20658969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A7A3-5C0B-48AB-BF8F-B6A58E19B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1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6C58-5138-4844-BB62-BA2E20658969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A7A3-5C0B-48AB-BF8F-B6A58E19B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25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6C58-5138-4844-BB62-BA2E20658969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A7A3-5C0B-48AB-BF8F-B6A58E19B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98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6C58-5138-4844-BB62-BA2E20658969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A7A3-5C0B-48AB-BF8F-B6A58E19B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78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6C58-5138-4844-BB62-BA2E20658969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A7A3-5C0B-48AB-BF8F-B6A58E19B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52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6C58-5138-4844-BB62-BA2E20658969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A7A3-5C0B-48AB-BF8F-B6A58E19B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91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6C58-5138-4844-BB62-BA2E20658969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A7A3-5C0B-48AB-BF8F-B6A58E19B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55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6C58-5138-4844-BB62-BA2E20658969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A7A3-5C0B-48AB-BF8F-B6A58E19B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7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6C58-5138-4844-BB62-BA2E20658969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A7A3-5C0B-48AB-BF8F-B6A58E19B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83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16C58-5138-4844-BB62-BA2E20658969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A7A3-5C0B-48AB-BF8F-B6A58E19B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29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366097" y="1326941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レイトレ合宿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3!!!</a:t>
            </a:r>
            <a:endParaRPr kumimoji="1" lang="ja-JP" altLang="en-US" sz="2400" dirty="0">
              <a:solidFill>
                <a:schemeClr val="bg1"/>
              </a:solidFill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75656" y="1865233"/>
            <a:ext cx="6340197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800" dirty="0" smtClean="0">
                <a:solidFill>
                  <a:schemeClr val="bg1"/>
                </a:solidFill>
                <a:latin typeface="小塚ゴシック Pro H" pitchFamily="34" charset="-128"/>
                <a:ea typeface="小塚ゴシック Pro H" pitchFamily="34" charset="-128"/>
              </a:rPr>
              <a:t>レンダラ解説スライド</a:t>
            </a:r>
            <a:endParaRPr kumimoji="1" lang="ja-JP" altLang="en-US" sz="4800" dirty="0">
              <a:solidFill>
                <a:schemeClr val="bg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91695" y="300379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2015/8/29-30</a:t>
            </a:r>
          </a:p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By hole</a:t>
            </a:r>
            <a:endParaRPr kumimoji="1" lang="ja-JP" altLang="en-US" dirty="0">
              <a:solidFill>
                <a:schemeClr val="bg1"/>
              </a:solidFill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11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187624" y="2048530"/>
            <a:ext cx="664797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小塚ゴシック Pro H" pitchFamily="34" charset="-128"/>
                <a:ea typeface="小塚ゴシック Pro H" pitchFamily="34" charset="-128"/>
              </a:rPr>
              <a:t>レイトレ合宿におけるアセットの重要性</a:t>
            </a:r>
            <a:endParaRPr kumimoji="1" lang="ja-JP" altLang="en-US" sz="2800" dirty="0">
              <a:solidFill>
                <a:schemeClr val="bg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 rot="20643251">
            <a:off x="1094124" y="1927056"/>
            <a:ext cx="6955750" cy="830997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i="1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ボリュームならなんかプロシージャルとか使って</a:t>
            </a:r>
            <a:endParaRPr kumimoji="1" lang="en-US" altLang="ja-JP" sz="2400" i="1" dirty="0" smtClean="0">
              <a:solidFill>
                <a:schemeClr val="bg1"/>
              </a:solidFill>
              <a:latin typeface="小塚ゴシック Pro L" pitchFamily="34" charset="-128"/>
              <a:ea typeface="小塚ゴシック Pro L" pitchFamily="34" charset="-128"/>
            </a:endParaRPr>
          </a:p>
          <a:p>
            <a:r>
              <a:rPr kumimoji="1" lang="ja-JP" altLang="en-US" sz="2400" i="1" dirty="0" err="1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ふわっと</a:t>
            </a:r>
            <a:r>
              <a:rPr lang="ja-JP" altLang="en-US" sz="2400" i="1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良い</a:t>
            </a:r>
            <a:r>
              <a:rPr lang="ja-JP" altLang="en-US" sz="2400" i="1" dirty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感じ</a:t>
            </a:r>
            <a:r>
              <a:rPr lang="ja-JP" altLang="en-US" sz="2400" i="1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のが出来そう？？？？？？？？</a:t>
            </a:r>
            <a:endParaRPr kumimoji="1" lang="ja-JP" altLang="en-US" sz="2400" i="1" dirty="0">
              <a:solidFill>
                <a:schemeClr val="bg1"/>
              </a:solidFill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89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843808" y="2067694"/>
            <a:ext cx="326243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小塚ゴシック Pro H" pitchFamily="34" charset="-128"/>
                <a:ea typeface="小塚ゴシック Pro H" pitchFamily="34" charset="-128"/>
              </a:rPr>
              <a:t>で、出来た絵</a:t>
            </a:r>
            <a:endParaRPr kumimoji="1" lang="ja-JP" altLang="en-US" sz="4000" dirty="0">
              <a:solidFill>
                <a:schemeClr val="bg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40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:\Projects\akari3\akari3\01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34" y="-3713"/>
            <a:ext cx="9151218" cy="514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0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55576" y="2067694"/>
            <a:ext cx="784887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  <a:latin typeface="小塚ゴシック Pro H" pitchFamily="34" charset="-128"/>
                <a:ea typeface="小塚ゴシック Pro H" pitchFamily="34" charset="-128"/>
              </a:rPr>
              <a:t>Curl Noise</a:t>
            </a:r>
            <a:r>
              <a:rPr kumimoji="1" lang="ja-JP" altLang="en-US" sz="4000" dirty="0" smtClean="0">
                <a:solidFill>
                  <a:schemeClr val="bg1"/>
                </a:solidFill>
                <a:latin typeface="小塚ゴシック Pro H" pitchFamily="34" charset="-128"/>
                <a:ea typeface="小塚ゴシック Pro H" pitchFamily="34" charset="-128"/>
              </a:rPr>
              <a:t>で適当に</a:t>
            </a:r>
            <a:r>
              <a:rPr lang="ja-JP" altLang="en-US" sz="4000" dirty="0" smtClean="0">
                <a:solidFill>
                  <a:schemeClr val="bg1"/>
                </a:solidFill>
                <a:latin typeface="小塚ゴシック Pro H" pitchFamily="34" charset="-128"/>
                <a:ea typeface="小塚ゴシック Pro H" pitchFamily="34" charset="-128"/>
              </a:rPr>
              <a:t>流体感を演出</a:t>
            </a:r>
            <a:endParaRPr kumimoji="1" lang="ja-JP" altLang="en-US" sz="4000" dirty="0">
              <a:solidFill>
                <a:schemeClr val="bg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17454" y="2859782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アーティストフレンド</a:t>
            </a:r>
            <a:r>
              <a:rPr lang="ja-JP" altLang="en-US" sz="2400" dirty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リ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？</a:t>
            </a:r>
            <a:endParaRPr kumimoji="1" lang="en-US" altLang="ja-JP" sz="2400" dirty="0" smtClean="0">
              <a:solidFill>
                <a:schemeClr val="bg1"/>
              </a:solidFill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ただの球からボリュームデータ生成</a:t>
            </a:r>
            <a:endParaRPr kumimoji="1" lang="ja-JP" altLang="en-US" sz="2400" dirty="0">
              <a:solidFill>
                <a:schemeClr val="bg1"/>
              </a:solidFill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248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55576" y="1707654"/>
            <a:ext cx="784887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小塚ゴシック Pro H" pitchFamily="34" charset="-128"/>
                <a:ea typeface="小塚ゴシック Pro H" pitchFamily="34" charset="-128"/>
              </a:rPr>
              <a:t>パストレーシング！！！！！！！</a:t>
            </a:r>
            <a:endParaRPr kumimoji="1" lang="ja-JP" altLang="en-US" sz="4000" dirty="0">
              <a:solidFill>
                <a:schemeClr val="bg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10603" y="2506588"/>
            <a:ext cx="5522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Delta Tracking</a:t>
            </a:r>
            <a:r>
              <a:rPr lang="ja-JP" altLang="en-US" sz="2400" dirty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に</a:t>
            </a:r>
            <a:r>
              <a:rPr lang="ja-JP" altLang="en-US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よるランダムウォーク</a:t>
            </a:r>
            <a:endParaRPr lang="en-US" altLang="ja-JP" sz="2400" dirty="0" smtClean="0">
              <a:solidFill>
                <a:schemeClr val="bg1"/>
              </a:solidFill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光源を</a:t>
            </a:r>
            <a:r>
              <a:rPr lang="en-US" altLang="ja-JP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Explicit</a:t>
            </a:r>
            <a:r>
              <a:rPr lang="ja-JP" altLang="en-US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にサンプリング</a:t>
            </a:r>
            <a:endParaRPr lang="en-US" altLang="ja-JP" sz="2400" dirty="0" smtClean="0">
              <a:solidFill>
                <a:schemeClr val="bg1"/>
              </a:solidFill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35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55576" y="2067694"/>
            <a:ext cx="784887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>
                <a:solidFill>
                  <a:schemeClr val="bg1"/>
                </a:solidFill>
                <a:latin typeface="小塚ゴシック Pro H" pitchFamily="34" charset="-128"/>
                <a:ea typeface="小塚ゴシック Pro H" pitchFamily="34" charset="-128"/>
              </a:rPr>
              <a:t>Image Based Lighting</a:t>
            </a:r>
            <a:r>
              <a:rPr lang="ja-JP" altLang="en-US" sz="4000" dirty="0">
                <a:solidFill>
                  <a:schemeClr val="bg1"/>
                </a:solidFill>
                <a:latin typeface="小塚ゴシック Pro H" pitchFamily="34" charset="-128"/>
                <a:ea typeface="小塚ゴシック Pro H" pitchFamily="34" charset="-128"/>
              </a:rPr>
              <a:t>と</a:t>
            </a:r>
            <a:r>
              <a:rPr lang="ja-JP" altLang="en-US" sz="4000" dirty="0" smtClean="0">
                <a:solidFill>
                  <a:schemeClr val="bg1"/>
                </a:solidFill>
                <a:latin typeface="小塚ゴシック Pro H" pitchFamily="34" charset="-128"/>
                <a:ea typeface="小塚ゴシック Pro H" pitchFamily="34" charset="-128"/>
              </a:rPr>
              <a:t>の決別</a:t>
            </a:r>
            <a:endParaRPr kumimoji="1" lang="ja-JP" altLang="en-US" sz="4000" dirty="0">
              <a:solidFill>
                <a:schemeClr val="bg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71388" y="2859782"/>
            <a:ext cx="4900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アブストラクト系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CG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もいいよね～</a:t>
            </a:r>
            <a:endParaRPr kumimoji="1" lang="ja-JP" altLang="en-US" sz="2400" dirty="0">
              <a:solidFill>
                <a:schemeClr val="bg1"/>
              </a:solidFill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38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55576" y="1707654"/>
            <a:ext cx="784887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bg1"/>
                </a:solidFill>
                <a:latin typeface="小塚ゴシック Pro H" pitchFamily="34" charset="-128"/>
                <a:ea typeface="小塚ゴシック Pro H" pitchFamily="34" charset="-128"/>
              </a:rPr>
              <a:t>NonLocalMeans</a:t>
            </a:r>
            <a:r>
              <a:rPr kumimoji="1" lang="ja-JP" altLang="en-US" sz="3200" dirty="0" smtClean="0">
                <a:solidFill>
                  <a:schemeClr val="bg1"/>
                </a:solidFill>
                <a:latin typeface="小塚ゴシック Pro H" pitchFamily="34" charset="-128"/>
                <a:ea typeface="小塚ゴシック Pro H" pitchFamily="34" charset="-128"/>
              </a:rPr>
              <a:t>フィルタで</a:t>
            </a:r>
            <a:r>
              <a:rPr lang="ja-JP" altLang="en-US" sz="3200" dirty="0" smtClean="0">
                <a:solidFill>
                  <a:schemeClr val="bg1"/>
                </a:solidFill>
                <a:latin typeface="小塚ゴシック Pro H" pitchFamily="34" charset="-128"/>
                <a:ea typeface="小塚ゴシック Pro H" pitchFamily="34" charset="-128"/>
              </a:rPr>
              <a:t>デノイズ</a:t>
            </a:r>
            <a:r>
              <a:rPr lang="ja-JP" altLang="en-US" sz="3200" dirty="0">
                <a:solidFill>
                  <a:schemeClr val="bg1"/>
                </a:solidFill>
                <a:latin typeface="小塚ゴシック Pro H" pitchFamily="34" charset="-128"/>
                <a:ea typeface="小塚ゴシック Pro H" pitchFamily="34" charset="-128"/>
              </a:rPr>
              <a:t>！！</a:t>
            </a:r>
            <a:endParaRPr kumimoji="1" lang="ja-JP" altLang="en-US" sz="3200" dirty="0">
              <a:solidFill>
                <a:schemeClr val="bg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8573" y="2379533"/>
            <a:ext cx="8186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15</a:t>
            </a:r>
            <a:r>
              <a:rPr lang="ja-JP" altLang="en-US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分、</a:t>
            </a:r>
            <a:r>
              <a:rPr lang="en-US" altLang="ja-JP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1920x1080</a:t>
            </a:r>
            <a:r>
              <a:rPr lang="ja-JP" altLang="en-US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だとノイズを消しきれなかった</a:t>
            </a:r>
            <a:r>
              <a:rPr lang="en-US" altLang="ja-JP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…</a:t>
            </a:r>
          </a:p>
          <a:p>
            <a:pPr algn="ctr"/>
            <a:r>
              <a:rPr lang="ja-JP" altLang="en-US" sz="2400" dirty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ので</a:t>
            </a:r>
            <a:r>
              <a:rPr lang="ja-JP" altLang="en-US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、</a:t>
            </a:r>
            <a:r>
              <a:rPr lang="en-US" altLang="ja-JP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NLM</a:t>
            </a:r>
            <a:r>
              <a:rPr lang="ja-JP" altLang="en-US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でさよならノイズ</a:t>
            </a:r>
            <a:endParaRPr lang="en-US" altLang="ja-JP" sz="2400" dirty="0" smtClean="0">
              <a:solidFill>
                <a:schemeClr val="bg1"/>
              </a:solidFill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r>
              <a:rPr lang="ja-JP" altLang="en-US" sz="2400" dirty="0" smtClean="0">
                <a:solidFill>
                  <a:srgbClr val="FF0000"/>
                </a:solidFill>
                <a:latin typeface="小塚ゴシック Pro L" pitchFamily="34" charset="-128"/>
                <a:ea typeface="小塚ゴシック Pro L" pitchFamily="34" charset="-128"/>
              </a:rPr>
              <a:t>割と</a:t>
            </a:r>
            <a:r>
              <a:rPr lang="ja-JP" altLang="en-US" sz="2400" dirty="0">
                <a:solidFill>
                  <a:srgbClr val="FF0000"/>
                </a:solidFill>
                <a:latin typeface="小塚ゴシック Pro L" pitchFamily="34" charset="-128"/>
                <a:ea typeface="小塚ゴシック Pro L" pitchFamily="34" charset="-128"/>
              </a:rPr>
              <a:t>重い</a:t>
            </a:r>
            <a:r>
              <a:rPr lang="ja-JP" altLang="en-US" sz="2400" dirty="0" smtClean="0">
                <a:solidFill>
                  <a:srgbClr val="FF0000"/>
                </a:solidFill>
                <a:latin typeface="小塚ゴシック Pro L" pitchFamily="34" charset="-128"/>
                <a:ea typeface="小塚ゴシック Pro L" pitchFamily="34" charset="-128"/>
              </a:rPr>
              <a:t>ので</a:t>
            </a:r>
            <a:r>
              <a:rPr lang="ja-JP" altLang="en-US" sz="2400" dirty="0">
                <a:solidFill>
                  <a:srgbClr val="FF0000"/>
                </a:solidFill>
                <a:latin typeface="小塚ゴシック Pro L" pitchFamily="34" charset="-128"/>
                <a:ea typeface="小塚ゴシック Pro L" pitchFamily="34" charset="-128"/>
              </a:rPr>
              <a:t>最終フレーム</a:t>
            </a:r>
            <a:r>
              <a:rPr lang="ja-JP" altLang="en-US" sz="2400" dirty="0" smtClean="0">
                <a:solidFill>
                  <a:srgbClr val="FF0000"/>
                </a:solidFill>
                <a:latin typeface="小塚ゴシック Pro L" pitchFamily="34" charset="-128"/>
                <a:ea typeface="小塚ゴシック Pro L" pitchFamily="34" charset="-128"/>
              </a:rPr>
              <a:t>のみ実行（＊最適化したいね）</a:t>
            </a:r>
            <a:endParaRPr lang="en-US" altLang="ja-JP" sz="2400" dirty="0" smtClean="0">
              <a:solidFill>
                <a:srgbClr val="FF0000"/>
              </a:solidFill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78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47571" y="1851670"/>
            <a:ext cx="784887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>
                <a:solidFill>
                  <a:schemeClr val="bg1"/>
                </a:solidFill>
                <a:latin typeface="小塚ゴシック Pro H" pitchFamily="34" charset="-128"/>
                <a:ea typeface="小塚ゴシック Pro H" pitchFamily="34" charset="-128"/>
              </a:rPr>
              <a:t>最大の敵は時間</a:t>
            </a:r>
            <a:endParaRPr kumimoji="1" lang="ja-JP" altLang="en-US" sz="4000" dirty="0">
              <a:solidFill>
                <a:schemeClr val="bg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48020" y="2640310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（いろいろなアイディアがないでもなかった）</a:t>
            </a:r>
            <a:endParaRPr lang="en-US" altLang="ja-JP" sz="2400" dirty="0" smtClean="0">
              <a:solidFill>
                <a:schemeClr val="bg1"/>
              </a:solidFill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15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47571" y="2007880"/>
            <a:ext cx="784887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chemeClr val="bg1"/>
                </a:solidFill>
                <a:latin typeface="小塚ゴシック Pro H" pitchFamily="34" charset="-128"/>
                <a:ea typeface="小塚ゴシック Pro H" pitchFamily="34" charset="-128"/>
              </a:rPr>
              <a:t>おわり</a:t>
            </a:r>
            <a:endParaRPr kumimoji="1" lang="ja-JP" altLang="en-US" sz="4000" dirty="0">
              <a:solidFill>
                <a:schemeClr val="bg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3455" y="2094483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レイトレ合宿なにレンダリングしよう？</a:t>
            </a:r>
            <a:endParaRPr kumimoji="1" lang="ja-JP" altLang="en-US" sz="2400" dirty="0">
              <a:solidFill>
                <a:schemeClr val="bg1"/>
              </a:solidFill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51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940784" y="2198459"/>
            <a:ext cx="326243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小塚ゴシック Pro H" pitchFamily="34" charset="-128"/>
                <a:ea typeface="小塚ゴシック Pro H" pitchFamily="34" charset="-128"/>
              </a:rPr>
              <a:t>高度な情報戦</a:t>
            </a:r>
            <a:endParaRPr kumimoji="1" lang="ja-JP" altLang="en-US" sz="4000" dirty="0">
              <a:solidFill>
                <a:schemeClr val="bg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5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940784" y="2198459"/>
            <a:ext cx="326243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0000"/>
                </a:solidFill>
                <a:latin typeface="小塚ゴシック Pro H" pitchFamily="34" charset="-128"/>
                <a:ea typeface="小塚ゴシック Pro H" pitchFamily="34" charset="-128"/>
              </a:rPr>
              <a:t>高度な情報戦</a:t>
            </a:r>
            <a:endParaRPr kumimoji="1" lang="ja-JP" altLang="en-US" sz="4000" dirty="0">
              <a:solidFill>
                <a:srgbClr val="FF0000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8572" y="77155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物理レンズモデル</a:t>
            </a:r>
            <a:endParaRPr kumimoji="1" lang="ja-JP" altLang="en-US" sz="2400" dirty="0">
              <a:solidFill>
                <a:schemeClr val="bg1"/>
              </a:solidFill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83768" y="16356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フルスペクトル</a:t>
            </a:r>
            <a:endParaRPr kumimoji="1" lang="ja-JP" altLang="en-US" sz="2400" dirty="0">
              <a:solidFill>
                <a:schemeClr val="bg1"/>
              </a:solidFill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04248" y="2886461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GPU</a:t>
            </a:r>
            <a:r>
              <a:rPr lang="ja-JP" altLang="en-US" sz="2400" dirty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レンダラ</a:t>
            </a:r>
            <a:endParaRPr kumimoji="1" lang="ja-JP" altLang="en-US" sz="2400" dirty="0">
              <a:solidFill>
                <a:schemeClr val="bg1"/>
              </a:solidFill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35202" y="343644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双方向パストレ</a:t>
            </a:r>
            <a:endParaRPr kumimoji="1" lang="ja-JP" altLang="en-US" sz="2400" dirty="0">
              <a:solidFill>
                <a:schemeClr val="bg1"/>
              </a:solidFill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519676" y="506834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MCMC</a:t>
            </a:r>
            <a:endParaRPr kumimoji="1" lang="ja-JP" altLang="en-US" sz="2400" dirty="0">
              <a:solidFill>
                <a:schemeClr val="bg1"/>
              </a:solidFill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27984" y="408391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モーションブラ</a:t>
            </a:r>
            <a:r>
              <a:rPr lang="ja-JP" altLang="en-US" sz="2400" dirty="0">
                <a:solidFill>
                  <a:schemeClr val="bg1"/>
                </a:solidFill>
                <a:latin typeface="小塚ゴシック Pro L" pitchFamily="34" charset="-128"/>
                <a:ea typeface="小塚ゴシック Pro L" pitchFamily="34" charset="-128"/>
              </a:rPr>
              <a:t>ー</a:t>
            </a:r>
            <a:endParaRPr kumimoji="1" lang="ja-JP" altLang="en-US" sz="2400" dirty="0">
              <a:solidFill>
                <a:schemeClr val="bg1"/>
              </a:solidFill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67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547664" y="2215693"/>
            <a:ext cx="628890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小塚ゴシック Pro H" pitchFamily="34" charset="-128"/>
                <a:ea typeface="小塚ゴシック Pro H" pitchFamily="34" charset="-128"/>
              </a:rPr>
              <a:t>そうだボリュームレンダリングしよう</a:t>
            </a:r>
            <a:endParaRPr kumimoji="1" lang="ja-JP" altLang="en-US" sz="2800" dirty="0">
              <a:solidFill>
                <a:schemeClr val="bg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34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427823" y="2198459"/>
            <a:ext cx="428835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bg1"/>
                </a:solidFill>
                <a:latin typeface="小塚ゴシック Pro H" pitchFamily="34" charset="-128"/>
                <a:ea typeface="小塚ゴシック Pro H" pitchFamily="34" charset="-128"/>
              </a:rPr>
              <a:t>なぜボリュームか</a:t>
            </a:r>
            <a:endParaRPr kumimoji="1" lang="ja-JP" altLang="en-US" sz="4000" dirty="0">
              <a:solidFill>
                <a:schemeClr val="bg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66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47853" y="339502"/>
            <a:ext cx="428835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bg1"/>
                </a:solidFill>
                <a:latin typeface="小塚ゴシック Pro H" pitchFamily="34" charset="-128"/>
                <a:ea typeface="小塚ゴシック Pro H" pitchFamily="34" charset="-128"/>
              </a:rPr>
              <a:t>なぜボリュームか</a:t>
            </a:r>
            <a:endParaRPr kumimoji="1" lang="ja-JP" altLang="en-US" sz="4000" dirty="0">
              <a:solidFill>
                <a:schemeClr val="bg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pic>
        <p:nvPicPr>
          <p:cNvPr id="1026" name="Picture 2" descr="https://10c52980-a-62cb3a1a-s-sites.googlegroups.com/site/rendering1h/home/hole_final.png?attachauth=ANoY7cp-zprWNw-T6dgLdGJXIKpOmyS56Fffv2ECFVDl2ZyANA_QczXlTh1qGA88lPg9d9EkfHartl7sR2Rqyok1cSNBeVjjhK2l3hgp5OxWrYZhrn8CF6G1L9v82eCoqoXUkhftlnQPN-_kuXRAx41ZUuE1sbM8Kt3yXD15fzB-lCf6s0dFPi81VQB4vUIXwcFTToNYHLLE8OlK5M8F6Y0V9DFtik89lg%3D%3D&amp;attredirects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53" y="1131590"/>
            <a:ext cx="32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919bdfc-a-62cb3a1a-s-sites.googlegroups.com/site/raytracingcamp2/home/result_result.png?attachauth=ANoY7cqnqjfRRK9SOA9tFQOJQwwxzTAwcVU-Va77UpWXBQ7-XY3UHLpQHRjLQRRvNx72Mdt0Ka48FLxVGlxLikQE8oQg-U2D76RvcYNs_pcWYa4hI4P222EHXJ0RAkeAxbngkuDsMPZtisa1chPYS-uS3IM6aoXUND8xZyl-snomDHH6dJ1rpu56S9kqBnYQJWEtqUhgjXLbZqCVD4WPWVcFpeGaKlHCBFFQOIvQdZMgkPuT1pDXEoA%3D&amp;attredirects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2617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f919bdfc-a-62cb3a1a-s-sites.googlegroups.com/site/raytracingcamp2/home/omochi.png?attachauth=ANoY7co0u9pTXjbgnKHESgYtc65IRIK_7n5gwgdcNu0LS8bikIXJLOl3veP0_z2fBQ1aHCa9ymFl3bVUxpoYDiVE2JXv4RsHbxk_W0Y929wGA4hIJlAVS1l3M3zy6pszWZea3DFxt1H8xgGqqn_8vVJyUTyjhw6xI5f4K7Cq7f9KY7KakRk7AK2NLqw0-CYm_n3ishtNhu_itvK4yf0bG2kMPO-64KMynA%3D%3D&amp;attredirects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9822"/>
            <a:ext cx="32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f919bdfc-a-62cb3a1a-s-sites.googlegroups.com/site/raytracingcamp2/home/1000000000_result.png?attachauth=ANoY7cqd6NxkIT_4WsOr9dWNXd_VDLnVt4p__hhIv3XKTAspfvunLxZ5jFE0QlFX_DZoJPaGvJww54H7h2zNIU4gyibgwxteToaqMRTA-_Iw6gXhdACniF64uZ0kGyRfBNyvDpnf9apwTRMiwLQjzfIXSz-wiDoMOu9mGaq64hTb4_ALXpU-MhSPNyZqO0E2MGeyXow3SV_6i-FV2ULrWImF7ZV7oFbf-BySAXvrLHhA93n8Gb73OJ8%3D&amp;attredirects=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91320"/>
            <a:ext cx="2232358" cy="223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f919bdfc-a-62cb3a1a-s-sites.googlegroups.com/site/raytracingcamp2/home/image.png?attachauth=ANoY7cqlg48HZXvRRgN45BP_ipA_-vWfpJWUTyu-yLjVKK7L99iHY1IqVwzDZtLGjjoppLWsP2AjbszjNF6p0XwLx8eULeyb1tQqevIVUFqtuaeSrb7boXYolcWRR0-Mco5O8XWEAGlSIWQSBgazaNZbkELUCzRiz209zGpXq3Awt2ZoI_BB9vTt2bNZY9ZO9y7vvUA6mtB-4ZXl6Qh_Glznj7492hRJOw%3D%3D&amp;attredirects=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852" y="2715766"/>
            <a:ext cx="3645575" cy="205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9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47853" y="339502"/>
            <a:ext cx="428835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bg1"/>
                </a:solidFill>
                <a:latin typeface="小塚ゴシック Pro H" pitchFamily="34" charset="-128"/>
                <a:ea typeface="小塚ゴシック Pro H" pitchFamily="34" charset="-128"/>
              </a:rPr>
              <a:t>なぜボリュームか</a:t>
            </a:r>
            <a:endParaRPr kumimoji="1" lang="ja-JP" altLang="en-US" sz="4000" dirty="0">
              <a:solidFill>
                <a:schemeClr val="bg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  <p:pic>
        <p:nvPicPr>
          <p:cNvPr id="1026" name="Picture 2" descr="https://10c52980-a-62cb3a1a-s-sites.googlegroups.com/site/rendering1h/home/hole_final.png?attachauth=ANoY7cp-zprWNw-T6dgLdGJXIKpOmyS56Fffv2ECFVDl2ZyANA_QczXlTh1qGA88lPg9d9EkfHartl7sR2Rqyok1cSNBeVjjhK2l3hgp5OxWrYZhrn8CF6G1L9v82eCoqoXUkhftlnQPN-_kuXRAx41ZUuE1sbM8Kt3yXD15fzB-lCf6s0dFPi81VQB4vUIXwcFTToNYHLLE8OlK5M8F6Y0V9DFtik89lg%3D%3D&amp;attredirects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53" y="1131590"/>
            <a:ext cx="32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919bdfc-a-62cb3a1a-s-sites.googlegroups.com/site/raytracingcamp2/home/result_result.png?attachauth=ANoY7cqnqjfRRK9SOA9tFQOJQwwxzTAwcVU-Va77UpWXBQ7-XY3UHLpQHRjLQRRvNx72Mdt0Ka48FLxVGlxLikQE8oQg-U2D76RvcYNs_pcWYa4hI4P222EHXJ0RAkeAxbngkuDsMPZtisa1chPYS-uS3IM6aoXUND8xZyl-snomDHH6dJ1rpu56S9kqBnYQJWEtqUhgjXLbZqCVD4WPWVcFpeGaKlHCBFFQOIvQdZMgkPuT1pDXEoA%3D&amp;attredirects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2617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f919bdfc-a-62cb3a1a-s-sites.googlegroups.com/site/raytracingcamp2/home/omochi.png?attachauth=ANoY7co0u9pTXjbgnKHESgYtc65IRIK_7n5gwgdcNu0LS8bikIXJLOl3veP0_z2fBQ1aHCa9ymFl3bVUxpoYDiVE2JXv4RsHbxk_W0Y929wGA4hIJlAVS1l3M3zy6pszWZea3DFxt1H8xgGqqn_8vVJyUTyjhw6xI5f4K7Cq7f9KY7KakRk7AK2NLqw0-CYm_n3ishtNhu_itvK4yf0bG2kMPO-64KMynA%3D%3D&amp;attredirects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9822"/>
            <a:ext cx="32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f919bdfc-a-62cb3a1a-s-sites.googlegroups.com/site/raytracingcamp2/home/1000000000_result.png?attachauth=ANoY7cqd6NxkIT_4WsOr9dWNXd_VDLnVt4p__hhIv3XKTAspfvunLxZ5jFE0QlFX_DZoJPaGvJww54H7h2zNIU4gyibgwxteToaqMRTA-_Iw6gXhdACniF64uZ0kGyRfBNyvDpnf9apwTRMiwLQjzfIXSz-wiDoMOu9mGaq64hTb4_ALXpU-MhSPNyZqO0E2MGeyXow3SV_6i-FV2ULrWImF7ZV7oFbf-BySAXvrLHhA93n8Gb73OJ8%3D&amp;attredirects=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91320"/>
            <a:ext cx="2232358" cy="223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f919bdfc-a-62cb3a1a-s-sites.googlegroups.com/site/raytracingcamp2/home/image.png?attachauth=ANoY7cqlg48HZXvRRgN45BP_ipA_-vWfpJWUTyu-yLjVKK7L99iHY1IqVwzDZtLGjjoppLWsP2AjbszjNF6p0XwLx8eULeyb1tQqevIVUFqtuaeSrb7boXYolcWRR0-Mco5O8XWEAGlSIWQSBgazaNZbkELUCzRiz209zGpXq3Awt2ZoI_BB9vTt2bNZY9ZO9y7vvUA6mtB-4ZXl6Qh_Glznj7492hRJOw%3D%3D&amp;attredirects=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852" y="2715766"/>
            <a:ext cx="3645575" cy="205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-180528" y="-164554"/>
            <a:ext cx="9649072" cy="554461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47664" y="1896700"/>
            <a:ext cx="5827236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 smtClean="0">
                <a:solidFill>
                  <a:srgbClr val="FF0000"/>
                </a:solidFill>
                <a:latin typeface="小塚ゴシック Pro H" pitchFamily="34" charset="-128"/>
                <a:ea typeface="小塚ゴシック Pro H" pitchFamily="34" charset="-128"/>
              </a:rPr>
              <a:t>サーフェスレンダリング</a:t>
            </a:r>
            <a:endParaRPr kumimoji="1" lang="en-US" altLang="ja-JP" sz="4000" dirty="0" smtClean="0">
              <a:solidFill>
                <a:srgbClr val="FF0000"/>
              </a:solidFill>
              <a:latin typeface="小塚ゴシック Pro H" pitchFamily="34" charset="-128"/>
              <a:ea typeface="小塚ゴシック Pro H" pitchFamily="34" charset="-128"/>
            </a:endParaRPr>
          </a:p>
          <a:p>
            <a:pPr algn="ctr"/>
            <a:r>
              <a:rPr lang="ja-JP" altLang="en-US" sz="4000" dirty="0" smtClean="0">
                <a:solidFill>
                  <a:srgbClr val="FF0000"/>
                </a:solidFill>
                <a:latin typeface="小塚ゴシック Pro H" pitchFamily="34" charset="-128"/>
                <a:ea typeface="小塚ゴシック Pro H" pitchFamily="34" charset="-128"/>
              </a:rPr>
              <a:t>が支配的</a:t>
            </a:r>
            <a:endParaRPr kumimoji="1" lang="ja-JP" altLang="en-US" sz="4000" dirty="0">
              <a:solidFill>
                <a:srgbClr val="FF0000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52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187624" y="2048530"/>
            <a:ext cx="664797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小塚ゴシック Pro H" pitchFamily="34" charset="-128"/>
                <a:ea typeface="小塚ゴシック Pro H" pitchFamily="34" charset="-128"/>
              </a:rPr>
              <a:t>レイトレ合宿におけるアセットの重要性</a:t>
            </a:r>
            <a:endParaRPr kumimoji="1" lang="ja-JP" altLang="en-US" sz="2800" dirty="0">
              <a:solidFill>
                <a:schemeClr val="bg1"/>
              </a:solidFill>
              <a:latin typeface="小塚ゴシック Pro H" pitchFamily="34" charset="-128"/>
              <a:ea typeface="小塚ゴシック Pro H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98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183</Words>
  <Application>Microsoft Office PowerPoint</Application>
  <PresentationFormat>画面に合わせる (16:9)</PresentationFormat>
  <Paragraphs>39</Paragraphs>
  <Slides>18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hole</dc:creator>
  <cp:lastModifiedBy>hole</cp:lastModifiedBy>
  <cp:revision>33</cp:revision>
  <dcterms:created xsi:type="dcterms:W3CDTF">2015-08-25T16:27:47Z</dcterms:created>
  <dcterms:modified xsi:type="dcterms:W3CDTF">2015-08-28T01:09:54Z</dcterms:modified>
</cp:coreProperties>
</file>