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5" r:id="rId12"/>
    <p:sldId id="306" r:id="rId13"/>
    <p:sldId id="307" r:id="rId14"/>
    <p:sldId id="266" r:id="rId15"/>
    <p:sldId id="282" r:id="rId16"/>
    <p:sldId id="277" r:id="rId17"/>
    <p:sldId id="278" r:id="rId18"/>
    <p:sldId id="279" r:id="rId19"/>
    <p:sldId id="280" r:id="rId20"/>
    <p:sldId id="285" r:id="rId21"/>
    <p:sldId id="286" r:id="rId22"/>
    <p:sldId id="283" r:id="rId23"/>
    <p:sldId id="284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8" r:id="rId32"/>
    <p:sldId id="299" r:id="rId33"/>
    <p:sldId id="300" r:id="rId34"/>
    <p:sldId id="301" r:id="rId35"/>
    <p:sldId id="303" r:id="rId36"/>
    <p:sldId id="302" r:id="rId37"/>
    <p:sldId id="305" r:id="rId38"/>
    <p:sldId id="304" r:id="rId39"/>
  </p:sldIdLst>
  <p:sldSz cx="12192000" cy="6858000"/>
  <p:notesSz cx="6858000" cy="9144000"/>
  <p:embeddedFontLst>
    <p:embeddedFont>
      <p:font typeface="Roboto" pitchFamily="2" charset="0"/>
      <p:regular r:id="rId42"/>
    </p:embeddedFont>
    <p:embeddedFont>
      <p:font typeface="Bebas" pitchFamily="2" charset="0"/>
      <p:regular r:id="rId43"/>
    </p:embeddedFont>
    <p:embeddedFont>
      <p:font typeface="함초롬바탕" panose="02030604000101010101" pitchFamily="18" charset="-127"/>
      <p:regular r:id="rId44"/>
      <p:bold r:id="rId45"/>
    </p:embeddedFont>
    <p:embeddedFont>
      <p:font typeface="1훈막대연필 R" panose="0202060302010102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Roboto Black" pitchFamily="2" charset="0"/>
      <p:regular r:id="rId49"/>
    </p:embeddedFont>
    <p:embeddedFont>
      <p:font typeface="Roboto Light" pitchFamily="2" charset="0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CEAF"/>
    <a:srgbClr val="4E67C8"/>
    <a:srgbClr val="1D95F3"/>
    <a:srgbClr val="B4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2" autoAdjust="0"/>
    <p:restoredTop sz="94622" autoAdjust="0"/>
  </p:normalViewPr>
  <p:slideViewPr>
    <p:cSldViewPr snapToGrid="0">
      <p:cViewPr varScale="1">
        <p:scale>
          <a:sx n="47" d="100"/>
          <a:sy n="47" d="100"/>
        </p:scale>
        <p:origin x="666" y="60"/>
      </p:cViewPr>
      <p:guideLst/>
    </p:cSldViewPr>
  </p:slideViewPr>
  <p:outlineViewPr>
    <p:cViewPr>
      <p:scale>
        <a:sx n="33" d="100"/>
        <a:sy n="33" d="100"/>
      </p:scale>
      <p:origin x="0" y="-45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1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BF08C-BB50-4928-8413-612DF36F09CF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6F9F-3CD9-4742-AE63-3E90FF13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70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9403-0C0A-4005-AAA0-33B80EFB988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7C482-8264-474C-87CA-278DA99E6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2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7C482-8264-474C-87CA-278DA99E6A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9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7C482-8264-474C-87CA-278DA99E6A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62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592132"/>
            <a:ext cx="12192000" cy="3668357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0AFAC7F-73C4-49E5-8CE9-ACF439562A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7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Midd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097758"/>
            <a:ext cx="12192000" cy="3668357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08C77FF-A7ED-49B4-B4E7-4DF86E86A4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5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9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13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Top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38FE8158-E978-4DFA-929C-07E801B924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3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54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928386" y="0"/>
            <a:ext cx="4263614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52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S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28387" y="0"/>
            <a:ext cx="4263614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42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Pic Lef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1544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6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C8A392E6-1ACB-4943-8875-348DFFF1D5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D4ADC959-4DFF-4393-BD30-F561365AAC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round1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CE9FCF0-0632-45D9-8B43-C310A27F5E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2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2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round2Diag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400DAD8-BC60-4AB8-AD0F-277DF6959A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3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3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snip2Diag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91F733C4-FF55-400A-AB65-81E5C1C923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4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diamond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822A0EB-279B-45A0-8EE3-273FAD6D50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9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5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mathDivide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4ECFD24B-1777-46EB-BDC0-76FC5E3C7F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3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6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mathMultiply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7C758B2B-8622-45F6-8ADB-2B7EAEC864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6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7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flowChartMagneticDrum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A02D43E-5020-45A1-A9DA-DAFE755670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8_1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76633" y="2054225"/>
            <a:ext cx="2754313" cy="3722688"/>
          </a:xfrm>
          <a:prstGeom prst="flowChartMultidocumen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CEB6344-C225-4638-9D67-6786CA0B08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3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520056" y="0"/>
            <a:ext cx="3661187" cy="6858000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44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8476633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DF90321-BB8E-439F-843B-B91F825B79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7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Sid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226929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28280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0BC6E75-0664-44C2-AC3E-49F73626D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48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S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42819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712390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F3A5226-4AB0-4C29-846B-6E0CF0F96C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4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_2 Pics 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44" y="2054225"/>
            <a:ext cx="2754313" cy="3722688"/>
          </a:xfrm>
          <a:prstGeom prst="foldedCorner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8476633" y="2054225"/>
            <a:ext cx="2754313" cy="3722688"/>
          </a:xfrm>
          <a:prstGeom prst="foldedCorner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4B3C52AC-F036-4260-8A43-F772DACF10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2_2 Pics 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44" y="2054225"/>
            <a:ext cx="2754313" cy="3722688"/>
          </a:xfrm>
          <a:prstGeom prst="snip2Diag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8476633" y="2054225"/>
            <a:ext cx="2754313" cy="3722688"/>
          </a:xfrm>
          <a:prstGeom prst="snip2Diag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4DA614B-DB38-4790-8565-101A71279E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0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32991" y="2054225"/>
            <a:ext cx="2754313" cy="3722688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AB503A7-AE01-420A-9CE2-834E83901B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7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Z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2517288"/>
            <a:ext cx="12192000" cy="2474259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1A53B6F-F24E-43CC-9713-FB9AD2BDD6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0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_1 Pic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32991" y="2054225"/>
            <a:ext cx="2754313" cy="3722688"/>
          </a:xfrm>
          <a:prstGeom prst="flowChartDecision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30D42C97-3C84-4D6B-A498-DCD6D88A3A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09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2_1 Pic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32991" y="2054225"/>
            <a:ext cx="2754313" cy="3722688"/>
          </a:xfrm>
          <a:prstGeom prst="flowChartOffpageConnector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F967150-A6BC-4A22-AD25-71DA7A6E84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9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3_1 Pic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32991" y="2054225"/>
            <a:ext cx="2754313" cy="3722688"/>
          </a:xfrm>
          <a:prstGeom prst="snip2Diag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564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BDD3311-1981-467D-B884-F4133127BC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4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F_5 Cross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54095" y="2140292"/>
            <a:ext cx="1882948" cy="1805417"/>
          </a:xfrm>
          <a:prstGeom prst="star7">
            <a:avLst/>
          </a:prstGeom>
          <a:solidFill>
            <a:schemeClr val="tx2"/>
          </a:solidFill>
          <a:ln w="76200">
            <a:solidFill>
              <a:schemeClr val="accent4"/>
            </a:solidFill>
            <a:prstDash val="lgDashDot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91169" y="2140292"/>
            <a:ext cx="1883664" cy="1805417"/>
          </a:xfrm>
          <a:prstGeom prst="star7">
            <a:avLst/>
          </a:prstGeom>
          <a:solidFill>
            <a:schemeClr val="tx2"/>
          </a:solidFill>
          <a:ln w="76200">
            <a:solidFill>
              <a:schemeClr val="accent4"/>
            </a:solidFill>
            <a:prstDash val="lgDashDot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4" y="1256233"/>
            <a:ext cx="6373813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35554" y="4022878"/>
            <a:ext cx="1882953" cy="1805422"/>
          </a:xfrm>
          <a:prstGeom prst="star7">
            <a:avLst/>
          </a:prstGeom>
          <a:solidFill>
            <a:schemeClr val="tx2"/>
          </a:solidFill>
          <a:ln w="76200">
            <a:solidFill>
              <a:schemeClr val="accent4"/>
            </a:solidFill>
            <a:prstDash val="lgDashDot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5172634" y="4022881"/>
            <a:ext cx="1882948" cy="1805417"/>
          </a:xfrm>
          <a:prstGeom prst="star7">
            <a:avLst/>
          </a:prstGeom>
          <a:solidFill>
            <a:schemeClr val="tx2"/>
          </a:solidFill>
          <a:ln w="76200">
            <a:solidFill>
              <a:schemeClr val="accent4"/>
            </a:solidFill>
            <a:prstDash val="lgDashDot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9399640" y="4022098"/>
            <a:ext cx="1883664" cy="1805417"/>
          </a:xfrm>
          <a:prstGeom prst="star7">
            <a:avLst/>
          </a:prstGeom>
          <a:solidFill>
            <a:schemeClr val="tx2"/>
          </a:solidFill>
          <a:ln w="76200">
            <a:solidFill>
              <a:schemeClr val="accent4"/>
            </a:solidFill>
            <a:prstDash val="lgDashDot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www.mycompany.com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Slide </a:t>
            </a:r>
            <a:fld id="{CD4950FA-F6F3-4219-8F41-242B4D7B77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0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BA17F527-125C-4098-8D37-B4BB8638A798}" type="datetimeFigureOut">
              <a:rPr lang="en-US" altLang="ko-KR">
                <a:solidFill>
                  <a:prstClr val="white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6/5/2016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A17387-2A7D-4171-BE62-851D8E17B3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6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3_5 Pics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51" y="2054225"/>
            <a:ext cx="1882953" cy="1805422"/>
          </a:xfrm>
          <a:prstGeom prst="flowChartOffpageConnector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54094" y="2054224"/>
            <a:ext cx="1882948" cy="1805417"/>
          </a:xfrm>
          <a:prstGeom prst="flowChartOffpageConnector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172632" y="2054224"/>
            <a:ext cx="1882948" cy="1805417"/>
          </a:xfrm>
          <a:prstGeom prst="flowChartOffpageConnector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91170" y="2054224"/>
            <a:ext cx="1872881" cy="1805417"/>
          </a:xfrm>
          <a:prstGeom prst="flowChartOffpageConnector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867171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399641" y="2042683"/>
            <a:ext cx="1872881" cy="1805417"/>
          </a:xfrm>
          <a:prstGeom prst="flowChartOffpageConnector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>
          <a:xfrm>
            <a:off x="825500" y="6356350"/>
            <a:ext cx="18954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Slide </a:t>
            </a:r>
            <a:fld id="{35035CC0-D5D9-4812-BC73-F424081798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942475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66388" y="2586717"/>
            <a:ext cx="1659223" cy="2955106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98AFF4F-659C-45B9-8FF6-A8314C6708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c Cent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942475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120179" y="2597662"/>
            <a:ext cx="3948056" cy="2221765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DB45CE45-E613-4713-9E74-DE1F5A43A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6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phon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942475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55923" y="2694293"/>
            <a:ext cx="1659223" cy="2955106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6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998364" y="2694293"/>
            <a:ext cx="1659223" cy="2955106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685D7F1-6E29-442A-8CCD-71DAAD1036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1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plex Iphon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34843" y="1256229"/>
            <a:ext cx="5942475" cy="288925"/>
          </a:xfrm>
        </p:spPr>
        <p:txBody>
          <a:bodyPr/>
          <a:lstStyle>
            <a:lvl1pPr marL="0" indent="0">
              <a:buNone/>
              <a:defRPr sz="1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730967" y="3006767"/>
            <a:ext cx="1360662" cy="2423363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97716" y="3007499"/>
            <a:ext cx="1360662" cy="2423363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77146" y="2586709"/>
            <a:ext cx="1659223" cy="2955106"/>
          </a:xfrm>
          <a:solidFill>
            <a:schemeClr val="tx2"/>
          </a:solidFill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www.mycompany.com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42132A9C-103C-4265-86B7-0704051A28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2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053B-69BA-463C-A45A-846BABFC5761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3CA4-BC98-42CE-8748-E74506D30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58531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500" y="6356350"/>
            <a:ext cx="1852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 latinLnBrk="0">
              <a:defRPr/>
            </a:pPr>
            <a:r>
              <a:rPr lang="en-US"/>
              <a:t>www.mycompany.com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8613" y="6356350"/>
            <a:ext cx="8651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Slide </a:t>
            </a:r>
            <a:fld id="{4CF0FC2F-ABA9-45FE-9244-896D9CBB48AF}" type="slidenum">
              <a:rPr lang="en-US" altLang="ko-KR"/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09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ebas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ba@b.a" TargetMode="External"/><Relationship Id="rId5" Type="http://schemas.openxmlformats.org/officeDocument/2006/relationships/hyperlink" Target="mailto:abc@a.b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50647" y="2466607"/>
            <a:ext cx="4690707" cy="1600438"/>
            <a:chOff x="3750647" y="2466607"/>
            <a:chExt cx="4690707" cy="1600438"/>
          </a:xfrm>
        </p:grpSpPr>
        <p:sp>
          <p:nvSpPr>
            <p:cNvPr id="2" name="TextBox 1"/>
            <p:cNvSpPr txBox="1"/>
            <p:nvPr/>
          </p:nvSpPr>
          <p:spPr>
            <a:xfrm>
              <a:off x="4113726" y="2466607"/>
              <a:ext cx="3964547" cy="1015663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altLang="ko-KR" sz="6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Term Project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0647" y="3482270"/>
              <a:ext cx="4690707" cy="58477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altLang="ko-KR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- Building a Small Network -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66559"/>
              </p:ext>
            </p:extLst>
          </p:nvPr>
        </p:nvGraphicFramePr>
        <p:xfrm>
          <a:off x="8441354" y="5033302"/>
          <a:ext cx="336703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515"/>
                <a:gridCol w="1683515"/>
              </a:tblGrid>
              <a:tr h="288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학과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컴퓨터공학과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</a:tr>
              <a:tr h="288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학번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201211704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</a:tr>
              <a:tr h="288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이름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김기홍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</a:tr>
              <a:tr h="288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제출일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2016.06.06</a:t>
                      </a:r>
                      <a:endParaRPr lang="ko-KR" altLang="en-US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7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8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9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0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-17681"/>
            <a:ext cx="5535490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ko-KR" sz="6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21793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387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전체 구성도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5466" y="973929"/>
            <a:ext cx="11452592" cy="3866860"/>
            <a:chOff x="665466" y="973929"/>
            <a:chExt cx="11452592" cy="3866860"/>
          </a:xfrm>
        </p:grpSpPr>
        <p:sp>
          <p:nvSpPr>
            <p:cNvPr id="83" name="TextBox 82"/>
            <p:cNvSpPr txBox="1"/>
            <p:nvPr/>
          </p:nvSpPr>
          <p:spPr>
            <a:xfrm>
              <a:off x="665466" y="3917459"/>
              <a:ext cx="13500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Linux Mint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Mail Server</a:t>
              </a:r>
            </a:p>
            <a:p>
              <a:r>
                <a:rPr lang="en-US" altLang="ko-KR" dirty="0" err="1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</a:t>
              </a:r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xample.mail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54703" y="3917459"/>
              <a:ext cx="12715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Web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example.edu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83842" y="3915180"/>
              <a:ext cx="15488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Ubuntu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DNS Server</a:t>
              </a:r>
            </a:p>
            <a:p>
              <a:r>
                <a:rPr lang="en-US" altLang="ko-KR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n</a:t>
              </a:r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s.example.com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67219" y="3915180"/>
              <a:ext cx="1250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FTP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example.org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357640" y="2429603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CentOS</a:t>
              </a:r>
              <a:endParaRPr lang="en-US" altLang="ko-KR" dirty="0" smtClean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DHCP Server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357640" y="973929"/>
              <a:ext cx="1760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ko-KR" altLang="en-US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가위바위보</a:t>
              </a:r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17752" y="1093353"/>
            <a:ext cx="10307957" cy="5215617"/>
            <a:chOff x="917752" y="1093353"/>
            <a:chExt cx="10307957" cy="5215617"/>
          </a:xfrm>
        </p:grpSpPr>
        <p:grpSp>
          <p:nvGrpSpPr>
            <p:cNvPr id="33" name="그룹 32"/>
            <p:cNvGrpSpPr/>
            <p:nvPr/>
          </p:nvGrpSpPr>
          <p:grpSpPr>
            <a:xfrm>
              <a:off x="9477590" y="2550078"/>
              <a:ext cx="845478" cy="682381"/>
              <a:chOff x="1838327" y="2638878"/>
              <a:chExt cx="4295775" cy="3467100"/>
            </a:xfrm>
          </p:grpSpPr>
          <p:pic>
            <p:nvPicPr>
              <p:cNvPr id="34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cxnSp>
          <p:nvCxnSpPr>
            <p:cNvPr id="9" name="직선 연결선 8"/>
            <p:cNvCxnSpPr>
              <a:stCxn id="15" idx="2"/>
              <a:endCxn id="12" idx="0"/>
            </p:cNvCxnSpPr>
            <p:nvPr/>
          </p:nvCxnSpPr>
          <p:spPr>
            <a:xfrm>
              <a:off x="6061714" y="2302020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4935047" y="3915180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438690" y="3915180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3037114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681" y="4555979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640" y="4555980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1258705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804219" y="239435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3535" y="3715864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5987" y="3712360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20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9443017" y="1093353"/>
              <a:ext cx="845478" cy="682381"/>
              <a:chOff x="1838327" y="2638878"/>
              <a:chExt cx="4295775" cy="3467100"/>
            </a:xfrm>
          </p:grpSpPr>
          <p:pic>
            <p:nvPicPr>
              <p:cNvPr id="25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1308663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158608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88381" y="1588840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796854" y="5626588"/>
              <a:ext cx="845478" cy="682381"/>
              <a:chOff x="1838327" y="2638878"/>
              <a:chExt cx="4295775" cy="3467100"/>
            </a:xfrm>
          </p:grpSpPr>
          <p:pic>
            <p:nvPicPr>
              <p:cNvPr id="37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10380231" y="5626589"/>
              <a:ext cx="845478" cy="682381"/>
              <a:chOff x="1838327" y="2638878"/>
              <a:chExt cx="4295775" cy="3467100"/>
            </a:xfrm>
          </p:grpSpPr>
          <p:pic>
            <p:nvPicPr>
              <p:cNvPr id="40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506989" y="5550351"/>
              <a:ext cx="845478" cy="682381"/>
              <a:chOff x="1838327" y="2638878"/>
              <a:chExt cx="4295775" cy="3467100"/>
            </a:xfrm>
          </p:grpSpPr>
          <p:pic>
            <p:nvPicPr>
              <p:cNvPr id="43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917752" y="5550351"/>
              <a:ext cx="845478" cy="682381"/>
              <a:chOff x="1838327" y="2638878"/>
              <a:chExt cx="4295775" cy="3467100"/>
            </a:xfrm>
          </p:grpSpPr>
          <p:pic>
            <p:nvPicPr>
              <p:cNvPr id="46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cxnSp>
          <p:nvCxnSpPr>
            <p:cNvPr id="48" name="직선 연결선 47"/>
            <p:cNvCxnSpPr>
              <a:stCxn id="15" idx="3"/>
              <a:endCxn id="32" idx="1"/>
            </p:cNvCxnSpPr>
            <p:nvPr/>
          </p:nvCxnSpPr>
          <p:spPr>
            <a:xfrm flipV="1">
              <a:off x="6583371" y="1779715"/>
              <a:ext cx="605010" cy="64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25" idx="1"/>
              <a:endCxn id="32" idx="3"/>
            </p:cNvCxnSpPr>
            <p:nvPr/>
          </p:nvCxnSpPr>
          <p:spPr>
            <a:xfrm rot="10800000" flipV="1">
              <a:off x="8832743" y="1434543"/>
              <a:ext cx="610274" cy="34517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34" idx="1"/>
              <a:endCxn id="32" idx="3"/>
            </p:cNvCxnSpPr>
            <p:nvPr/>
          </p:nvCxnSpPr>
          <p:spPr>
            <a:xfrm rot="10800000">
              <a:off x="8832744" y="1779715"/>
              <a:ext cx="644847" cy="1111554"/>
            </a:xfrm>
            <a:prstGeom prst="bentConnector3">
              <a:avLst>
                <a:gd name="adj1" fmla="val 52251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43" idx="0"/>
              <a:endCxn id="30" idx="2"/>
            </p:cNvCxnSpPr>
            <p:nvPr/>
          </p:nvCxnSpPr>
          <p:spPr>
            <a:xfrm rot="16200000" flipV="1">
              <a:off x="2389366" y="5009989"/>
              <a:ext cx="281840" cy="798884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30" idx="2"/>
              <a:endCxn id="46" idx="0"/>
            </p:cNvCxnSpPr>
            <p:nvPr/>
          </p:nvCxnSpPr>
          <p:spPr>
            <a:xfrm rot="5400000">
              <a:off x="1594748" y="5014255"/>
              <a:ext cx="281840" cy="79035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31" idx="2"/>
              <a:endCxn id="40" idx="0"/>
            </p:cNvCxnSpPr>
            <p:nvPr/>
          </p:nvCxnSpPr>
          <p:spPr>
            <a:xfrm rot="16200000" flipH="1">
              <a:off x="10212840" y="5036459"/>
              <a:ext cx="358078" cy="82218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31" idx="2"/>
              <a:endCxn id="37" idx="0"/>
            </p:cNvCxnSpPr>
            <p:nvPr/>
          </p:nvCxnSpPr>
          <p:spPr>
            <a:xfrm rot="5400000">
              <a:off x="9421153" y="5066951"/>
              <a:ext cx="358077" cy="761196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30" idx="3"/>
              <a:endCxn id="13" idx="1"/>
            </p:cNvCxnSpPr>
            <p:nvPr/>
          </p:nvCxnSpPr>
          <p:spPr>
            <a:xfrm>
              <a:off x="2953025" y="5077636"/>
              <a:ext cx="1110656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4" idx="3"/>
              <a:endCxn id="31" idx="1"/>
            </p:cNvCxnSpPr>
            <p:nvPr/>
          </p:nvCxnSpPr>
          <p:spPr>
            <a:xfrm flipV="1">
              <a:off x="8058955" y="5077636"/>
              <a:ext cx="1099653" cy="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831377" y="1742738"/>
            <a:ext cx="10537613" cy="4909214"/>
            <a:chOff x="831377" y="1742738"/>
            <a:chExt cx="10537613" cy="4909214"/>
          </a:xfrm>
        </p:grpSpPr>
        <p:sp>
          <p:nvSpPr>
            <p:cNvPr id="55" name="TextBox 54"/>
            <p:cNvSpPr txBox="1"/>
            <p:nvPr/>
          </p:nvSpPr>
          <p:spPr>
            <a:xfrm>
              <a:off x="831377" y="622507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81340" y="6225079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59984" y="628262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16110" y="6282620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52020" y="17427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485341" y="323644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65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6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7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8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65466" y="973929"/>
            <a:ext cx="11452592" cy="5678023"/>
            <a:chOff x="665466" y="973929"/>
            <a:chExt cx="11452592" cy="5678023"/>
          </a:xfrm>
        </p:grpSpPr>
        <p:cxnSp>
          <p:nvCxnSpPr>
            <p:cNvPr id="23" name="직선 연결선 22"/>
            <p:cNvCxnSpPr>
              <a:stCxn id="29" idx="2"/>
              <a:endCxn id="26" idx="0"/>
            </p:cNvCxnSpPr>
            <p:nvPr/>
          </p:nvCxnSpPr>
          <p:spPr>
            <a:xfrm>
              <a:off x="6061714" y="2302020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4935047" y="3915180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438690" y="3915180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3037114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681" y="4555979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640" y="4555980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1258705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804219" y="239435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13535" y="3715864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5987" y="3712360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20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9443017" y="1093353"/>
              <a:ext cx="845478" cy="682381"/>
              <a:chOff x="1838327" y="2638878"/>
              <a:chExt cx="4295775" cy="3467100"/>
            </a:xfrm>
          </p:grpSpPr>
          <p:pic>
            <p:nvPicPr>
              <p:cNvPr id="34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1308663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158608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88381" y="1588840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9477590" y="2550078"/>
              <a:ext cx="845478" cy="682381"/>
              <a:chOff x="1838327" y="2638878"/>
              <a:chExt cx="4295775" cy="3467100"/>
            </a:xfrm>
          </p:grpSpPr>
          <p:pic>
            <p:nvPicPr>
              <p:cNvPr id="40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8796854" y="5626588"/>
              <a:ext cx="845478" cy="682381"/>
              <a:chOff x="1838327" y="2638878"/>
              <a:chExt cx="4295775" cy="3467100"/>
            </a:xfrm>
          </p:grpSpPr>
          <p:pic>
            <p:nvPicPr>
              <p:cNvPr id="43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10380231" y="5626589"/>
              <a:ext cx="845478" cy="682381"/>
              <a:chOff x="1838327" y="2638878"/>
              <a:chExt cx="4295775" cy="3467100"/>
            </a:xfrm>
          </p:grpSpPr>
          <p:pic>
            <p:nvPicPr>
              <p:cNvPr id="46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8" name="그룹 47"/>
            <p:cNvGrpSpPr/>
            <p:nvPr/>
          </p:nvGrpSpPr>
          <p:grpSpPr>
            <a:xfrm>
              <a:off x="2506989" y="5550351"/>
              <a:ext cx="845478" cy="682381"/>
              <a:chOff x="1838327" y="2638878"/>
              <a:chExt cx="4295775" cy="3467100"/>
            </a:xfrm>
          </p:grpSpPr>
          <p:pic>
            <p:nvPicPr>
              <p:cNvPr id="49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917752" y="5550351"/>
              <a:ext cx="845478" cy="682381"/>
              <a:chOff x="1838327" y="2638878"/>
              <a:chExt cx="4295775" cy="3467100"/>
            </a:xfrm>
          </p:grpSpPr>
          <p:pic>
            <p:nvPicPr>
              <p:cNvPr id="52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cxnSp>
          <p:nvCxnSpPr>
            <p:cNvPr id="54" name="직선 연결선 53"/>
            <p:cNvCxnSpPr>
              <a:stCxn id="29" idx="3"/>
              <a:endCxn id="38" idx="1"/>
            </p:cNvCxnSpPr>
            <p:nvPr/>
          </p:nvCxnSpPr>
          <p:spPr>
            <a:xfrm flipV="1">
              <a:off x="6583371" y="1779715"/>
              <a:ext cx="605010" cy="64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34" idx="1"/>
              <a:endCxn id="38" idx="3"/>
            </p:cNvCxnSpPr>
            <p:nvPr/>
          </p:nvCxnSpPr>
          <p:spPr>
            <a:xfrm rot="10800000" flipV="1">
              <a:off x="8832743" y="1434543"/>
              <a:ext cx="610274" cy="34517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40" idx="1"/>
              <a:endCxn id="38" idx="3"/>
            </p:cNvCxnSpPr>
            <p:nvPr/>
          </p:nvCxnSpPr>
          <p:spPr>
            <a:xfrm rot="10800000">
              <a:off x="8832744" y="1779715"/>
              <a:ext cx="644847" cy="1111554"/>
            </a:xfrm>
            <a:prstGeom prst="bentConnector3">
              <a:avLst>
                <a:gd name="adj1" fmla="val 52251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49" idx="0"/>
              <a:endCxn id="36" idx="2"/>
            </p:cNvCxnSpPr>
            <p:nvPr/>
          </p:nvCxnSpPr>
          <p:spPr>
            <a:xfrm rot="16200000" flipV="1">
              <a:off x="2389366" y="5009989"/>
              <a:ext cx="281840" cy="798884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36" idx="2"/>
              <a:endCxn id="52" idx="0"/>
            </p:cNvCxnSpPr>
            <p:nvPr/>
          </p:nvCxnSpPr>
          <p:spPr>
            <a:xfrm rot="5400000">
              <a:off x="1594748" y="5014255"/>
              <a:ext cx="281840" cy="79035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37" idx="2"/>
              <a:endCxn id="46" idx="0"/>
            </p:cNvCxnSpPr>
            <p:nvPr/>
          </p:nvCxnSpPr>
          <p:spPr>
            <a:xfrm rot="16200000" flipH="1">
              <a:off x="10212840" y="5036459"/>
              <a:ext cx="358078" cy="82218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65466" y="3917459"/>
              <a:ext cx="13500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Linux Mint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Mail Server</a:t>
              </a:r>
            </a:p>
            <a:p>
              <a:r>
                <a:rPr lang="en-US" altLang="ko-KR" dirty="0" err="1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</a:t>
              </a:r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xample.mail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60" name="꺾인 연결선 59"/>
            <p:cNvCxnSpPr>
              <a:stCxn id="37" idx="2"/>
              <a:endCxn id="43" idx="0"/>
            </p:cNvCxnSpPr>
            <p:nvPr/>
          </p:nvCxnSpPr>
          <p:spPr>
            <a:xfrm rot="5400000">
              <a:off x="9421153" y="5066951"/>
              <a:ext cx="358077" cy="761196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54703" y="3917459"/>
              <a:ext cx="12715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Web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example.edu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83842" y="3915180"/>
              <a:ext cx="15488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Ubuntu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DNS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ns.example.com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67219" y="3915180"/>
              <a:ext cx="1250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FTP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example.org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357640" y="2429603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CentOS</a:t>
              </a:r>
              <a:endParaRPr lang="en-US" altLang="ko-KR" dirty="0" smtClean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DHCP Server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57640" y="973929"/>
              <a:ext cx="1760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ko-KR" altLang="en-US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가위바위보</a:t>
              </a:r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67" name="직선 연결선 66"/>
            <p:cNvCxnSpPr>
              <a:stCxn id="36" idx="3"/>
              <a:endCxn id="27" idx="1"/>
            </p:cNvCxnSpPr>
            <p:nvPr/>
          </p:nvCxnSpPr>
          <p:spPr>
            <a:xfrm>
              <a:off x="2953025" y="5077636"/>
              <a:ext cx="1110656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1377" y="622507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68" name="직선 연결선 67"/>
            <p:cNvCxnSpPr>
              <a:stCxn id="28" idx="3"/>
              <a:endCxn id="37" idx="1"/>
            </p:cNvCxnSpPr>
            <p:nvPr/>
          </p:nvCxnSpPr>
          <p:spPr>
            <a:xfrm flipV="1">
              <a:off x="8058955" y="5077636"/>
              <a:ext cx="1099653" cy="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81340" y="6225079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59984" y="628262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6110" y="6282620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452020" y="17427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85341" y="323644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8832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 동작</a:t>
            </a:r>
            <a:endParaRPr lang="en-US" altLang="ko-KR" sz="4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같은 네트워크</a:t>
            </a:r>
            <a:r>
              <a:rPr lang="en-US" altLang="ko-KR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)</a:t>
            </a:r>
            <a:endParaRPr lang="ko-KR" altLang="en-US" sz="28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69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74" y="5596324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341898128" descr="EMB000017b01e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2560125"/>
            <a:ext cx="4144963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78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9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0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1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3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509 L 5E-6 -0.07755 L -0.06654 -0.07755 L -0.06654 -0.12662 L -0.06654 -0.07523 L -0.13021 -0.07523 L -0.13021 -0.00023 " pathEditMode="relative" rAng="0" ptsTypes="AAAAAAA">
                                      <p:cBhvr>
                                        <p:cTn id="2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65466" y="973929"/>
            <a:ext cx="11452592" cy="5678023"/>
            <a:chOff x="665466" y="973929"/>
            <a:chExt cx="11452592" cy="5678023"/>
          </a:xfrm>
        </p:grpSpPr>
        <p:cxnSp>
          <p:nvCxnSpPr>
            <p:cNvPr id="23" name="직선 연결선 22"/>
            <p:cNvCxnSpPr>
              <a:stCxn id="29" idx="2"/>
              <a:endCxn id="26" idx="0"/>
            </p:cNvCxnSpPr>
            <p:nvPr/>
          </p:nvCxnSpPr>
          <p:spPr>
            <a:xfrm>
              <a:off x="6061714" y="2302020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4935047" y="3915180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438690" y="3915180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3037114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681" y="4555979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640" y="4555980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56" y="1258705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804219" y="239435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13535" y="3715864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5987" y="3712360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20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9443017" y="1093353"/>
              <a:ext cx="845478" cy="682381"/>
              <a:chOff x="1838327" y="2638878"/>
              <a:chExt cx="4295775" cy="3467100"/>
            </a:xfrm>
          </p:grpSpPr>
          <p:pic>
            <p:nvPicPr>
              <p:cNvPr id="34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1308663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158608" y="4886761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88381" y="1588840"/>
              <a:ext cx="1644362" cy="38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9477590" y="2550078"/>
              <a:ext cx="845478" cy="682381"/>
              <a:chOff x="1838327" y="2638878"/>
              <a:chExt cx="4295775" cy="3467100"/>
            </a:xfrm>
          </p:grpSpPr>
          <p:pic>
            <p:nvPicPr>
              <p:cNvPr id="40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8796854" y="5626588"/>
              <a:ext cx="845478" cy="682381"/>
              <a:chOff x="1838327" y="2638878"/>
              <a:chExt cx="4295775" cy="3467100"/>
            </a:xfrm>
          </p:grpSpPr>
          <p:pic>
            <p:nvPicPr>
              <p:cNvPr id="43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10380231" y="5626589"/>
              <a:ext cx="845478" cy="682381"/>
              <a:chOff x="1838327" y="2638878"/>
              <a:chExt cx="4295775" cy="3467100"/>
            </a:xfrm>
          </p:grpSpPr>
          <p:pic>
            <p:nvPicPr>
              <p:cNvPr id="46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48" name="그룹 47"/>
            <p:cNvGrpSpPr/>
            <p:nvPr/>
          </p:nvGrpSpPr>
          <p:grpSpPr>
            <a:xfrm>
              <a:off x="2506989" y="5550351"/>
              <a:ext cx="845478" cy="682381"/>
              <a:chOff x="1838327" y="2638878"/>
              <a:chExt cx="4295775" cy="3467100"/>
            </a:xfrm>
          </p:grpSpPr>
          <p:pic>
            <p:nvPicPr>
              <p:cNvPr id="49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917752" y="5550351"/>
              <a:ext cx="845478" cy="682381"/>
              <a:chOff x="1838327" y="2638878"/>
              <a:chExt cx="4295775" cy="3467100"/>
            </a:xfrm>
          </p:grpSpPr>
          <p:pic>
            <p:nvPicPr>
              <p:cNvPr id="52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</p:grpSp>
        <p:cxnSp>
          <p:nvCxnSpPr>
            <p:cNvPr id="54" name="직선 연결선 53"/>
            <p:cNvCxnSpPr>
              <a:stCxn id="29" idx="3"/>
              <a:endCxn id="38" idx="1"/>
            </p:cNvCxnSpPr>
            <p:nvPr/>
          </p:nvCxnSpPr>
          <p:spPr>
            <a:xfrm flipV="1">
              <a:off x="6583371" y="1779715"/>
              <a:ext cx="605010" cy="64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34" idx="1"/>
              <a:endCxn id="38" idx="3"/>
            </p:cNvCxnSpPr>
            <p:nvPr/>
          </p:nvCxnSpPr>
          <p:spPr>
            <a:xfrm rot="10800000" flipV="1">
              <a:off x="8832743" y="1434543"/>
              <a:ext cx="610274" cy="34517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40" idx="1"/>
              <a:endCxn id="38" idx="3"/>
            </p:cNvCxnSpPr>
            <p:nvPr/>
          </p:nvCxnSpPr>
          <p:spPr>
            <a:xfrm rot="10800000">
              <a:off x="8832744" y="1779715"/>
              <a:ext cx="644847" cy="1111554"/>
            </a:xfrm>
            <a:prstGeom prst="bentConnector3">
              <a:avLst>
                <a:gd name="adj1" fmla="val 52251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49" idx="0"/>
              <a:endCxn id="36" idx="2"/>
            </p:cNvCxnSpPr>
            <p:nvPr/>
          </p:nvCxnSpPr>
          <p:spPr>
            <a:xfrm rot="16200000" flipV="1">
              <a:off x="2389366" y="5009989"/>
              <a:ext cx="281840" cy="798884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36" idx="2"/>
              <a:endCxn id="52" idx="0"/>
            </p:cNvCxnSpPr>
            <p:nvPr/>
          </p:nvCxnSpPr>
          <p:spPr>
            <a:xfrm rot="5400000">
              <a:off x="1594748" y="5014255"/>
              <a:ext cx="281840" cy="79035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37" idx="2"/>
              <a:endCxn id="46" idx="0"/>
            </p:cNvCxnSpPr>
            <p:nvPr/>
          </p:nvCxnSpPr>
          <p:spPr>
            <a:xfrm rot="16200000" flipH="1">
              <a:off x="10212840" y="5036459"/>
              <a:ext cx="358078" cy="82218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37" idx="2"/>
              <a:endCxn id="43" idx="0"/>
            </p:cNvCxnSpPr>
            <p:nvPr/>
          </p:nvCxnSpPr>
          <p:spPr>
            <a:xfrm rot="5400000">
              <a:off x="9421153" y="5066951"/>
              <a:ext cx="358077" cy="761196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65466" y="3917459"/>
              <a:ext cx="13500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Linux Mint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Mail Server</a:t>
              </a:r>
            </a:p>
            <a:p>
              <a:r>
                <a:rPr lang="en-US" altLang="ko-KR" dirty="0" err="1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</a:t>
              </a:r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xample.mail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54703" y="3917459"/>
              <a:ext cx="12715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Web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example.edu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83842" y="3915180"/>
              <a:ext cx="15488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Ubuntu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DNS Server</a:t>
              </a:r>
            </a:p>
            <a:p>
              <a:r>
                <a:rPr lang="en-US" altLang="ko-KR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n</a:t>
              </a:r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s.example.com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67219" y="3915180"/>
              <a:ext cx="1250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FTP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example.org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357640" y="2429603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CentOS</a:t>
              </a:r>
              <a:endParaRPr lang="en-US" altLang="ko-KR" dirty="0" smtClean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DHCP Server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57640" y="973929"/>
              <a:ext cx="1760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</a:p>
            <a:p>
              <a:r>
                <a:rPr lang="ko-KR" altLang="en-US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가위바위보</a:t>
              </a:r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Server</a:t>
              </a:r>
            </a:p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example.com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67" name="직선 연결선 66"/>
            <p:cNvCxnSpPr>
              <a:stCxn id="36" idx="3"/>
              <a:endCxn id="27" idx="1"/>
            </p:cNvCxnSpPr>
            <p:nvPr/>
          </p:nvCxnSpPr>
          <p:spPr>
            <a:xfrm>
              <a:off x="2953025" y="5077636"/>
              <a:ext cx="1110656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8" idx="3"/>
              <a:endCxn id="37" idx="1"/>
            </p:cNvCxnSpPr>
            <p:nvPr/>
          </p:nvCxnSpPr>
          <p:spPr>
            <a:xfrm flipV="1">
              <a:off x="8058955" y="5077636"/>
              <a:ext cx="1099653" cy="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1377" y="622507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81340" y="6225079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59984" y="628262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6110" y="6282620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192.168.0.2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452020" y="17427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10.0.0.1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85341" y="323644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10.0.0.2</a:t>
              </a:r>
              <a:endParaRPr lang="ko-KR" altLang="en-US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8832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 동작</a:t>
            </a:r>
            <a:endParaRPr lang="en-US" altLang="ko-KR" sz="4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다른 </a:t>
            </a:r>
            <a:r>
              <a:rPr lang="ko-KR" altLang="en-US" sz="2800" dirty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</a:t>
            </a:r>
            <a:r>
              <a:rPr lang="en-US" altLang="ko-KR" sz="28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)</a:t>
            </a:r>
            <a:endParaRPr lang="ko-KR" altLang="en-US" sz="28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69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566" y="5672153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_x341901888" descr="EMB000017b01e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" y="2599411"/>
            <a:ext cx="5558275" cy="102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83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4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86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07384 L 0.06393 -0.07384 L 0.06393 -0.12546 L -0.13646 -0.12546 L -0.25846 -0.35231 L -0.25846 -0.60903 L -0.0056 -0.60903 L -0.0056 -0.65856 L 0.05377 -0.65856 " pathEditMode="relative" ptsTypes="AAAAAAAAAA">
                                      <p:cBhvr>
                                        <p:cTn id="1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3676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가위바위보 </a:t>
            </a:r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6233" y="2776472"/>
            <a:ext cx="9569189" cy="2745381"/>
            <a:chOff x="586233" y="2776472"/>
            <a:chExt cx="9569189" cy="2745381"/>
          </a:xfrm>
        </p:grpSpPr>
        <p:pic>
          <p:nvPicPr>
            <p:cNvPr id="17414" name="Picture 6" descr="http://www.ponderweasel.com/wp-content/uploads/2014/11/who-invented-rock-paper-scisso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33" y="2776472"/>
              <a:ext cx="5882959" cy="274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117685" y="2924409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PVP mode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17685" y="3795219"/>
              <a:ext cx="1781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 Server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17685" y="4666029"/>
              <a:ext cx="18982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2 Clients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4833380"/>
              <a:ext cx="432000" cy="432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3935590"/>
              <a:ext cx="432000" cy="432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3067207"/>
              <a:ext cx="432000" cy="432000"/>
            </a:xfrm>
            <a:prstGeom prst="rect">
              <a:avLst/>
            </a:prstGeom>
          </p:spPr>
        </p:pic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8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3676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가위바위보 </a:t>
            </a:r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53614" y="1973582"/>
            <a:ext cx="7835959" cy="4289769"/>
            <a:chOff x="2253614" y="1973582"/>
            <a:chExt cx="7835959" cy="4289769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4180103" y="3614057"/>
              <a:ext cx="786332" cy="798286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332503" y="3766457"/>
              <a:ext cx="786332" cy="798286"/>
            </a:xfrm>
            <a:prstGeom prst="line">
              <a:avLst/>
            </a:prstGeom>
            <a:ln w="28575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>
              <a:off x="7313073" y="3614057"/>
              <a:ext cx="786332" cy="798286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 flipH="1">
              <a:off x="7224351" y="3760042"/>
              <a:ext cx="786332" cy="798286"/>
            </a:xfrm>
            <a:prstGeom prst="line">
              <a:avLst/>
            </a:prstGeom>
            <a:ln w="28575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6626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865" y="1973582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253614" y="4642199"/>
              <a:ext cx="2008625" cy="1621151"/>
              <a:chOff x="2572177" y="4837706"/>
              <a:chExt cx="2008625" cy="1621151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24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2700210" y="5143997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Player 1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080948" y="4642200"/>
              <a:ext cx="2008625" cy="1621151"/>
              <a:chOff x="7688462" y="4823320"/>
              <a:chExt cx="2008625" cy="162115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7688462" y="4823320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35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816495" y="5129611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Player 2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257822" y="3512854"/>
              <a:ext cx="1752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Server</a:t>
              </a:r>
            </a:p>
          </p:txBody>
        </p:sp>
      </p:grp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43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4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6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052" y="12284"/>
            <a:ext cx="11987619" cy="6759450"/>
            <a:chOff x="83052" y="12284"/>
            <a:chExt cx="11987619" cy="6759450"/>
          </a:xfrm>
        </p:grpSpPr>
        <p:pic>
          <p:nvPicPr>
            <p:cNvPr id="27655" name="_x341899728" descr="EMB000017b01e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3" y="12284"/>
              <a:ext cx="5400675" cy="3762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49" name="_x341899888" descr="EMB000017b01e0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2" y="3125246"/>
              <a:ext cx="5230813" cy="364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3" name="_x341899968" descr="EMB000017b01e0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346" y="3107784"/>
              <a:ext cx="5267325" cy="36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33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Mail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5886" y="2357336"/>
            <a:ext cx="8573425" cy="3583652"/>
            <a:chOff x="1735886" y="2357336"/>
            <a:chExt cx="8573425" cy="3583652"/>
          </a:xfrm>
        </p:grpSpPr>
        <p:pic>
          <p:nvPicPr>
            <p:cNvPr id="13" name="Picture 8" descr="https://lh6.ggpht.com/8NTU8BC8JB6E7Ujo7Jh2mlutx9Ov3JSSUGBZ9NHinyhqg-UCrkvNFgm8-FLoA0UZlA=w3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86" y="2357336"/>
              <a:ext cx="3583652" cy="358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117685" y="2924409"/>
              <a:ext cx="15888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Postfix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17685" y="3795219"/>
              <a:ext cx="1720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dovecot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3935590"/>
              <a:ext cx="432000" cy="4320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3067207"/>
              <a:ext cx="432000" cy="432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17685" y="4666029"/>
              <a:ext cx="21916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Linux Mint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165" y="4833380"/>
              <a:ext cx="432000" cy="432000"/>
            </a:xfrm>
            <a:prstGeom prst="rect">
              <a:avLst/>
            </a:prstGeom>
          </p:spPr>
        </p:pic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8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001172" y="2814530"/>
            <a:ext cx="8855091" cy="2286806"/>
            <a:chOff x="2001172" y="2814530"/>
            <a:chExt cx="8855091" cy="2286806"/>
          </a:xfrm>
        </p:grpSpPr>
        <p:pic>
          <p:nvPicPr>
            <p:cNvPr id="8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166" y="2814530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001172" y="2941266"/>
              <a:ext cx="2008625" cy="1621151"/>
              <a:chOff x="2572177" y="4837706"/>
              <a:chExt cx="2008625" cy="162115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12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2700210" y="5143997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flipH="1">
              <a:off x="4355339" y="3570722"/>
              <a:ext cx="3466558" cy="401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04540" y="4455005"/>
              <a:ext cx="3251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Mail Server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233" y="1265696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Mail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8066" y="3014153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telnet 172.16.0.1 25</a:t>
            </a:r>
            <a:endParaRPr lang="ko-KR" altLang="en-US" sz="28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1658" y="3893888"/>
            <a:ext cx="21659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Ehlo</a:t>
            </a:r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#%$!</a:t>
            </a: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Mail from: </a:t>
            </a:r>
            <a:r>
              <a:rPr lang="en-US" altLang="ko-KR" sz="20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  <a:hlinkClick r:id="rId5"/>
              </a:rPr>
              <a:t>abc@a.b</a:t>
            </a:r>
            <a:endParaRPr lang="en-US" altLang="ko-KR" sz="2000" dirty="0" smtClean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Rcpt</a:t>
            </a:r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to: </a:t>
            </a:r>
            <a:r>
              <a:rPr lang="en-US" altLang="ko-KR" sz="20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  <a:hlinkClick r:id="rId6"/>
              </a:rPr>
              <a:t>cba@b.a</a:t>
            </a:r>
            <a:endParaRPr lang="en-US" altLang="ko-KR" sz="2000" dirty="0" smtClean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Data</a:t>
            </a: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Subject: #$^%!$</a:t>
            </a: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%$#%!</a:t>
            </a: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.</a:t>
            </a:r>
          </a:p>
          <a:p>
            <a:r>
              <a:rPr lang="en-US" altLang="ko-KR" sz="2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quit</a:t>
            </a:r>
            <a:endParaRPr lang="ko-KR" altLang="en-US" sz="2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91325" y="21713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96035" y="2022483"/>
            <a:ext cx="11495965" cy="4425950"/>
            <a:chOff x="696035" y="2022483"/>
            <a:chExt cx="11495965" cy="4425950"/>
          </a:xfrm>
        </p:grpSpPr>
        <p:pic>
          <p:nvPicPr>
            <p:cNvPr id="28673" name="_x341898608" descr="EMB000017b01e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35" y="2022483"/>
              <a:ext cx="3551238" cy="442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5" name="_x341898048" descr="EMB000017b01e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325" y="2628529"/>
              <a:ext cx="5400675" cy="181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Web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23997" y="2740822"/>
            <a:ext cx="10801804" cy="2816679"/>
            <a:chOff x="1023997" y="2740822"/>
            <a:chExt cx="10801804" cy="281667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97" y="2740822"/>
              <a:ext cx="5007429" cy="28166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58149" y="3113091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IIS (</a:t>
              </a:r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인터넷 정보 서비스</a:t>
              </a:r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)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629" y="3255889"/>
              <a:ext cx="432000" cy="432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058149" y="3994511"/>
              <a:ext cx="2425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629" y="4134882"/>
              <a:ext cx="432000" cy="432000"/>
            </a:xfrm>
            <a:prstGeom prst="rect">
              <a:avLst/>
            </a:prstGeom>
          </p:spPr>
        </p:pic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3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233" y="1265696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Web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355339" y="3331635"/>
            <a:ext cx="3526998" cy="532563"/>
            <a:chOff x="4355339" y="3331635"/>
            <a:chExt cx="3526998" cy="532563"/>
          </a:xfrm>
        </p:grpSpPr>
        <p:sp>
          <p:nvSpPr>
            <p:cNvPr id="16" name="TextBox 15"/>
            <p:cNvSpPr txBox="1"/>
            <p:nvPr/>
          </p:nvSpPr>
          <p:spPr>
            <a:xfrm>
              <a:off x="4385867" y="3331635"/>
              <a:ext cx="3496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http://172.16.0.2/index.html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4355339" y="3863797"/>
              <a:ext cx="3466558" cy="401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001172" y="3107605"/>
            <a:ext cx="8591322" cy="2286806"/>
            <a:chOff x="2001172" y="3107605"/>
            <a:chExt cx="8591322" cy="2286806"/>
          </a:xfrm>
        </p:grpSpPr>
        <p:pic>
          <p:nvPicPr>
            <p:cNvPr id="8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166" y="3107605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001172" y="3234341"/>
              <a:ext cx="2008625" cy="1621151"/>
              <a:chOff x="2572177" y="4837706"/>
              <a:chExt cx="2008625" cy="162115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12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2700210" y="5143997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868309" y="4748080"/>
              <a:ext cx="272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Web Server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55339" y="4202546"/>
            <a:ext cx="3466558" cy="461665"/>
            <a:chOff x="4355339" y="4202546"/>
            <a:chExt cx="3466558" cy="461665"/>
          </a:xfrm>
        </p:grpSpPr>
        <p:cxnSp>
          <p:nvCxnSpPr>
            <p:cNvPr id="23" name="직선 연결선 22"/>
            <p:cNvCxnSpPr/>
            <p:nvPr/>
          </p:nvCxnSpPr>
          <p:spPr>
            <a:xfrm flipH="1">
              <a:off x="4355339" y="4202546"/>
              <a:ext cx="3466558" cy="401"/>
            </a:xfrm>
            <a:prstGeom prst="line">
              <a:avLst/>
            </a:prstGeom>
            <a:ln w="28575"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77525" y="420254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index.html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623" y="2207165"/>
            <a:ext cx="12173377" cy="3571875"/>
            <a:chOff x="18623" y="2207165"/>
            <a:chExt cx="12173377" cy="3571875"/>
          </a:xfrm>
        </p:grpSpPr>
        <p:pic>
          <p:nvPicPr>
            <p:cNvPr id="29697" name="_x341901648" descr="EMB000017b01e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3" y="2207165"/>
              <a:ext cx="4221163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1" name="_x341900928" descr="EMB000017b01e1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262" y="2483609"/>
              <a:ext cx="4884738" cy="312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7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0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FTP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05096" y="2924409"/>
            <a:ext cx="10867907" cy="2407228"/>
            <a:chOff x="1005096" y="2924409"/>
            <a:chExt cx="10867907" cy="2407228"/>
          </a:xfrm>
        </p:grpSpPr>
        <p:pic>
          <p:nvPicPr>
            <p:cNvPr id="10" name="Picture 2" descr="http://img.wonderhowto.com/img/08/69/63570648402135/0/ftp-repository-wordlists.1280x6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096" y="2966685"/>
              <a:ext cx="5045230" cy="236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105351" y="2924409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IIS (</a:t>
              </a:r>
              <a:r>
                <a: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인터넷 정보 서비스</a:t>
              </a:r>
              <a:r>
                <a:rPr lang="en-US" altLang="ko-KR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)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3067207"/>
              <a:ext cx="432000" cy="432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105351" y="3748326"/>
              <a:ext cx="2425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Windows XP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3888697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0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802096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ko-KR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INDEX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02096" y="5197256"/>
            <a:ext cx="2465173" cy="584775"/>
            <a:chOff x="1802096" y="5133374"/>
            <a:chExt cx="2465173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2333726" y="5133374"/>
              <a:ext cx="1933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고장 테스트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5189550"/>
              <a:ext cx="432000" cy="432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802096" y="2996717"/>
            <a:ext cx="2801803" cy="584775"/>
            <a:chOff x="1802096" y="2925842"/>
            <a:chExt cx="2801803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2333726" y="2925842"/>
              <a:ext cx="2270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네트워크 구성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2982003"/>
              <a:ext cx="432000" cy="432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802096" y="2279695"/>
            <a:ext cx="2801803" cy="584775"/>
            <a:chOff x="1802096" y="2206489"/>
            <a:chExt cx="2801803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2333726" y="2206489"/>
              <a:ext cx="2270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프로젝트 배경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2246154"/>
              <a:ext cx="432000" cy="432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802096" y="4443526"/>
            <a:ext cx="2160602" cy="584775"/>
            <a:chOff x="1802096" y="4377313"/>
            <a:chExt cx="2160602" cy="584775"/>
          </a:xfrm>
        </p:grpSpPr>
        <p:sp>
          <p:nvSpPr>
            <p:cNvPr id="15" name="TextBox 14"/>
            <p:cNvSpPr txBox="1"/>
            <p:nvPr/>
          </p:nvSpPr>
          <p:spPr>
            <a:xfrm>
              <a:off x="2333726" y="4377313"/>
              <a:ext cx="16289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패킷</a:t>
              </a:r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분석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4453701"/>
              <a:ext cx="432000" cy="432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802096" y="3748994"/>
            <a:ext cx="3382090" cy="584775"/>
            <a:chOff x="1802096" y="3680450"/>
            <a:chExt cx="3382090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2333726" y="3680450"/>
              <a:ext cx="2850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서버 설치 및 동작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3717852"/>
              <a:ext cx="432000" cy="432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1802096" y="1447899"/>
            <a:ext cx="2785773" cy="584775"/>
            <a:chOff x="1802096" y="1447899"/>
            <a:chExt cx="2785773" cy="584775"/>
          </a:xfrm>
        </p:grpSpPr>
        <p:sp>
          <p:nvSpPr>
            <p:cNvPr id="10" name="TextBox 9"/>
            <p:cNvSpPr txBox="1"/>
            <p:nvPr/>
          </p:nvSpPr>
          <p:spPr>
            <a:xfrm>
              <a:off x="2333726" y="1447899"/>
              <a:ext cx="22541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프로젝트 개요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1510305"/>
              <a:ext cx="432000" cy="432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802096" y="5849009"/>
            <a:ext cx="2611045" cy="584775"/>
            <a:chOff x="1802096" y="5849009"/>
            <a:chExt cx="2611045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2333726" y="5849009"/>
              <a:ext cx="20794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평가 및 소감</a:t>
              </a:r>
              <a:endParaRPr lang="ko-KR" altLang="en-US" sz="32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096" y="5925397"/>
              <a:ext cx="432000" cy="432000"/>
            </a:xfrm>
            <a:prstGeom prst="rect">
              <a:avLst/>
            </a:prstGeom>
          </p:spPr>
        </p:pic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7502664" y="1510304"/>
            <a:ext cx="3295324" cy="4844535"/>
            <a:chOff x="1059008" y="1758749"/>
            <a:chExt cx="2817314" cy="4140000"/>
          </a:xfrm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 flipH="1">
              <a:off x="2081753" y="5595552"/>
              <a:ext cx="749590" cy="160329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</a:endParaRPr>
            </a:p>
          </p:txBody>
        </p:sp>
        <p:sp>
          <p:nvSpPr>
            <p:cNvPr id="53" name="Freeform 7"/>
            <p:cNvSpPr/>
            <p:nvPr/>
          </p:nvSpPr>
          <p:spPr>
            <a:xfrm flipH="1">
              <a:off x="1884827" y="5227269"/>
              <a:ext cx="1143442" cy="33335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54" name="Freeform 8"/>
            <p:cNvSpPr/>
            <p:nvPr/>
          </p:nvSpPr>
          <p:spPr>
            <a:xfrm flipH="1">
              <a:off x="2200861" y="5789217"/>
              <a:ext cx="509785" cy="10953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2364438" y="4584362"/>
              <a:ext cx="149283" cy="44130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407316" y="4504991"/>
              <a:ext cx="117520" cy="136518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2393024" y="4554202"/>
              <a:ext cx="128637" cy="12381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2385083" y="5008205"/>
              <a:ext cx="38115" cy="65084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2518484" y="4582776"/>
              <a:ext cx="147695" cy="44130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2559775" y="4501816"/>
              <a:ext cx="117520" cy="13493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2548659" y="4554202"/>
              <a:ext cx="127049" cy="122231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2539130" y="5005030"/>
              <a:ext cx="38115" cy="63497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2653474" y="4585950"/>
              <a:ext cx="34939" cy="223826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64" name="Group 18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solidFill>
              <a:schemeClr val="accent3"/>
            </a:solidFill>
          </p:grpSpPr>
          <p:sp>
            <p:nvSpPr>
              <p:cNvPr id="146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9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0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65" name="Freeform 20"/>
            <p:cNvSpPr>
              <a:spLocks noEditPoints="1"/>
            </p:cNvSpPr>
            <p:nvPr/>
          </p:nvSpPr>
          <p:spPr bwMode="auto">
            <a:xfrm>
              <a:off x="1059008" y="2704853"/>
              <a:ext cx="400205" cy="42225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3617459" y="2606433"/>
              <a:ext cx="119109" cy="117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3660339" y="2693742"/>
              <a:ext cx="187397" cy="388918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3496762" y="2693742"/>
              <a:ext cx="200102" cy="384156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3671455" y="2563573"/>
              <a:ext cx="20646" cy="66672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0" name="Freeform 25"/>
            <p:cNvSpPr>
              <a:spLocks noEditPoints="1"/>
            </p:cNvSpPr>
            <p:nvPr/>
          </p:nvSpPr>
          <p:spPr bwMode="auto">
            <a:xfrm>
              <a:off x="2716999" y="2276249"/>
              <a:ext cx="188985" cy="512738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1" name="Freeform 26"/>
            <p:cNvSpPr>
              <a:spLocks noEditPoints="1"/>
            </p:cNvSpPr>
            <p:nvPr/>
          </p:nvSpPr>
          <p:spPr bwMode="auto">
            <a:xfrm>
              <a:off x="2555011" y="2438166"/>
              <a:ext cx="512960" cy="187316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2" name="Freeform 27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3" name="Freeform 28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2772582" y="2492139"/>
              <a:ext cx="79406" cy="793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75" name="Freeform 30"/>
            <p:cNvSpPr>
              <a:spLocks noEditPoints="1"/>
            </p:cNvSpPr>
            <p:nvPr/>
          </p:nvSpPr>
          <p:spPr bwMode="auto">
            <a:xfrm>
              <a:off x="3376066" y="2131794"/>
              <a:ext cx="215983" cy="40955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3269663" y="2130206"/>
              <a:ext cx="53996" cy="398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1500504" y="4136709"/>
              <a:ext cx="471669" cy="344471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78" name="Group 32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solidFill>
              <a:schemeClr val="accent3"/>
            </a:solidFill>
          </p:grpSpPr>
          <p:sp>
            <p:nvSpPr>
              <p:cNvPr id="138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0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1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2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3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5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3177552" y="3927169"/>
              <a:ext cx="360501" cy="32859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271250" y="4230368"/>
              <a:ext cx="77818" cy="165092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239488" y="4279577"/>
              <a:ext cx="109580" cy="22541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2242152" y="1758749"/>
              <a:ext cx="439908" cy="40161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3" name="Freeform 45"/>
            <p:cNvSpPr>
              <a:spLocks noEditPoints="1"/>
            </p:cNvSpPr>
            <p:nvPr/>
          </p:nvSpPr>
          <p:spPr bwMode="auto">
            <a:xfrm>
              <a:off x="2111927" y="3990666"/>
              <a:ext cx="535195" cy="444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4" name="Freeform 46"/>
            <p:cNvSpPr>
              <a:spLocks noEditPoints="1"/>
            </p:cNvSpPr>
            <p:nvPr/>
          </p:nvSpPr>
          <p:spPr bwMode="auto">
            <a:xfrm>
              <a:off x="3058443" y="3108059"/>
              <a:ext cx="687654" cy="801649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5" name="Freeform 47"/>
            <p:cNvSpPr>
              <a:spLocks noEditPoints="1"/>
            </p:cNvSpPr>
            <p:nvPr/>
          </p:nvSpPr>
          <p:spPr bwMode="auto">
            <a:xfrm>
              <a:off x="3579344" y="3342997"/>
              <a:ext cx="296978" cy="58258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6" name="Freeform 48"/>
            <p:cNvSpPr>
              <a:spLocks noEditPoints="1"/>
            </p:cNvSpPr>
            <p:nvPr/>
          </p:nvSpPr>
          <p:spPr bwMode="auto">
            <a:xfrm>
              <a:off x="2542306" y="3417607"/>
              <a:ext cx="487550" cy="485752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auto">
            <a:xfrm>
              <a:off x="2632828" y="3571586"/>
              <a:ext cx="241393" cy="1285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88" name="Group 42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36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37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1562440" y="1887331"/>
              <a:ext cx="570133" cy="46352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1995995" y="1861932"/>
              <a:ext cx="157223" cy="21589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1637081" y="2009562"/>
              <a:ext cx="431967" cy="282561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1286108" y="2257200"/>
              <a:ext cx="247746" cy="436542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3" name="Freeform 56"/>
            <p:cNvSpPr>
              <a:spLocks noEditPoints="1"/>
            </p:cNvSpPr>
            <p:nvPr/>
          </p:nvSpPr>
          <p:spPr bwMode="auto">
            <a:xfrm>
              <a:off x="1059008" y="3171556"/>
              <a:ext cx="466905" cy="507975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4" name="Freeform 57"/>
            <p:cNvSpPr>
              <a:spLocks noEditPoints="1"/>
            </p:cNvSpPr>
            <p:nvPr/>
          </p:nvSpPr>
          <p:spPr bwMode="auto">
            <a:xfrm>
              <a:off x="2778935" y="1860344"/>
              <a:ext cx="443084" cy="434954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5" name="Freeform 58"/>
            <p:cNvSpPr>
              <a:spLocks noEditPoints="1"/>
            </p:cNvSpPr>
            <p:nvPr/>
          </p:nvSpPr>
          <p:spPr bwMode="auto">
            <a:xfrm>
              <a:off x="1211467" y="3676356"/>
              <a:ext cx="431967" cy="438129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2886927" y="3262039"/>
              <a:ext cx="525666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>
              <a:off x="2907573" y="320965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>
              <a:off x="3098146" y="3154095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>
              <a:off x="3117204" y="2958841"/>
              <a:ext cx="65112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0" name="Rectangle 63"/>
            <p:cNvSpPr>
              <a:spLocks noChangeArrowheads="1"/>
            </p:cNvSpPr>
            <p:nvPr/>
          </p:nvSpPr>
          <p:spPr bwMode="auto">
            <a:xfrm>
              <a:off x="3098146" y="2947730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3253781" y="3154095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2" name="Rectangle 65"/>
            <p:cNvSpPr>
              <a:spLocks noChangeArrowheads="1"/>
            </p:cNvSpPr>
            <p:nvPr/>
          </p:nvSpPr>
          <p:spPr bwMode="auto">
            <a:xfrm>
              <a:off x="3271250" y="2958841"/>
              <a:ext cx="63525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3253781" y="2947730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2945687" y="3154095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5" name="Rectangle 68"/>
            <p:cNvSpPr>
              <a:spLocks noChangeArrowheads="1"/>
            </p:cNvSpPr>
            <p:nvPr/>
          </p:nvSpPr>
          <p:spPr bwMode="auto">
            <a:xfrm>
              <a:off x="2963156" y="2958841"/>
              <a:ext cx="66701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2945687" y="2947730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2907573" y="288899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2907573" y="2735015"/>
              <a:ext cx="484374" cy="15398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9" name="Freeform 72"/>
            <p:cNvSpPr>
              <a:spLocks noEditPoints="1"/>
            </p:cNvSpPr>
            <p:nvPr/>
          </p:nvSpPr>
          <p:spPr bwMode="auto">
            <a:xfrm>
              <a:off x="1578321" y="2874708"/>
              <a:ext cx="671773" cy="43812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0" name="Freeform 73"/>
            <p:cNvSpPr>
              <a:spLocks noEditPoints="1"/>
            </p:cNvSpPr>
            <p:nvPr/>
          </p:nvSpPr>
          <p:spPr bwMode="auto">
            <a:xfrm>
              <a:off x="3060031" y="3355697"/>
              <a:ext cx="157223" cy="2746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1" name="Freeform 74"/>
            <p:cNvSpPr>
              <a:spLocks noEditPoints="1"/>
            </p:cNvSpPr>
            <p:nvPr/>
          </p:nvSpPr>
          <p:spPr bwMode="auto">
            <a:xfrm>
              <a:off x="1687901" y="2415942"/>
              <a:ext cx="316034" cy="3857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2" name="Freeform 75"/>
            <p:cNvSpPr>
              <a:spLocks noEditPoints="1"/>
            </p:cNvSpPr>
            <p:nvPr/>
          </p:nvSpPr>
          <p:spPr bwMode="auto">
            <a:xfrm>
              <a:off x="2294561" y="2822323"/>
              <a:ext cx="478022" cy="47940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3" name="Freeform 76"/>
            <p:cNvSpPr>
              <a:spLocks noEditPoints="1"/>
            </p:cNvSpPr>
            <p:nvPr/>
          </p:nvSpPr>
          <p:spPr bwMode="auto">
            <a:xfrm>
              <a:off x="1818126" y="3439831"/>
              <a:ext cx="539959" cy="40955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2054755" y="2839785"/>
              <a:ext cx="179457" cy="134930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2134161" y="2806448"/>
              <a:ext cx="49232" cy="60322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1854653" y="3927169"/>
              <a:ext cx="188986" cy="261925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7" name="Freeform 80"/>
            <p:cNvSpPr>
              <a:spLocks noEditPoints="1"/>
            </p:cNvSpPr>
            <p:nvPr/>
          </p:nvSpPr>
          <p:spPr bwMode="auto">
            <a:xfrm>
              <a:off x="3307777" y="2582622"/>
              <a:ext cx="236628" cy="25875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8" name="Freeform 81"/>
            <p:cNvSpPr>
              <a:spLocks noEditPoints="1"/>
            </p:cNvSpPr>
            <p:nvPr/>
          </p:nvSpPr>
          <p:spPr bwMode="auto">
            <a:xfrm>
              <a:off x="2121456" y="2233389"/>
              <a:ext cx="358914" cy="5143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9" name="Freeform 82"/>
            <p:cNvSpPr>
              <a:spLocks noEditPoints="1"/>
            </p:cNvSpPr>
            <p:nvPr/>
          </p:nvSpPr>
          <p:spPr bwMode="auto">
            <a:xfrm>
              <a:off x="1994407" y="2160368"/>
              <a:ext cx="206455" cy="18255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1935647" y="2268312"/>
              <a:ext cx="90522" cy="5714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1878475" y="2276249"/>
              <a:ext cx="122284" cy="7460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2" name="Freeform 85"/>
            <p:cNvSpPr>
              <a:spLocks noEditPoints="1"/>
            </p:cNvSpPr>
            <p:nvPr/>
          </p:nvSpPr>
          <p:spPr bwMode="auto">
            <a:xfrm>
              <a:off x="1807009" y="3249340"/>
              <a:ext cx="374795" cy="133344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358597" y="3592223"/>
              <a:ext cx="206455" cy="265099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476117" y="3584286"/>
              <a:ext cx="98463" cy="6826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398299" y="3638258"/>
              <a:ext cx="136578" cy="190491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6" name="Freeform 89"/>
            <p:cNvSpPr>
              <a:spLocks noEditPoints="1"/>
            </p:cNvSpPr>
            <p:nvPr/>
          </p:nvSpPr>
          <p:spPr bwMode="auto">
            <a:xfrm>
              <a:off x="3079089" y="2554049"/>
              <a:ext cx="185809" cy="136518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1524325" y="3444593"/>
              <a:ext cx="173105" cy="222239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1513209" y="3435068"/>
              <a:ext cx="85758" cy="58735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1548147" y="3484279"/>
              <a:ext cx="117520" cy="160329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0" name="Freeform 93"/>
            <p:cNvSpPr>
              <a:spLocks noEditPoints="1"/>
            </p:cNvSpPr>
            <p:nvPr/>
          </p:nvSpPr>
          <p:spPr bwMode="auto">
            <a:xfrm>
              <a:off x="2666179" y="4828826"/>
              <a:ext cx="182633" cy="20160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2442255" y="3503328"/>
              <a:ext cx="53996" cy="50798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2431138" y="3350935"/>
              <a:ext cx="49231" cy="16509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2466077" y="3377921"/>
              <a:ext cx="106403" cy="14128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2456548" y="3543013"/>
              <a:ext cx="12705" cy="25399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5" name="Freeform 98"/>
            <p:cNvSpPr>
              <a:spLocks noEditPoints="1"/>
            </p:cNvSpPr>
            <p:nvPr/>
          </p:nvSpPr>
          <p:spPr bwMode="auto">
            <a:xfrm>
              <a:off x="2413669" y="2193703"/>
              <a:ext cx="185810" cy="19842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</p:grpSp>
      <p:grpSp>
        <p:nvGrpSpPr>
          <p:cNvPr id="152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53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4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6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0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FTP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55339" y="3340875"/>
            <a:ext cx="3466558" cy="523323"/>
            <a:chOff x="4355339" y="3340875"/>
            <a:chExt cx="3466558" cy="523323"/>
          </a:xfrm>
        </p:grpSpPr>
        <p:sp>
          <p:nvSpPr>
            <p:cNvPr id="17" name="TextBox 16"/>
            <p:cNvSpPr txBox="1"/>
            <p:nvPr/>
          </p:nvSpPr>
          <p:spPr>
            <a:xfrm>
              <a:off x="4467020" y="3340875"/>
              <a:ext cx="3135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ftp://192.168.0.2/test.txt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4355339" y="3863797"/>
              <a:ext cx="3466558" cy="401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2001172" y="3107605"/>
            <a:ext cx="8591322" cy="2286806"/>
            <a:chOff x="2001172" y="3107605"/>
            <a:chExt cx="8591322" cy="2286806"/>
          </a:xfrm>
        </p:grpSpPr>
        <p:pic>
          <p:nvPicPr>
            <p:cNvPr id="9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166" y="3107605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/>
            <p:cNvGrpSpPr/>
            <p:nvPr/>
          </p:nvGrpSpPr>
          <p:grpSpPr>
            <a:xfrm>
              <a:off x="2001172" y="3234341"/>
              <a:ext cx="2008625" cy="1621151"/>
              <a:chOff x="2572177" y="4837706"/>
              <a:chExt cx="2008625" cy="162115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13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2700210" y="5143997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868309" y="4748080"/>
              <a:ext cx="272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FTP Server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55339" y="4202546"/>
            <a:ext cx="3466558" cy="461665"/>
            <a:chOff x="4355339" y="4202546"/>
            <a:chExt cx="3466558" cy="461665"/>
          </a:xfrm>
        </p:grpSpPr>
        <p:cxnSp>
          <p:nvCxnSpPr>
            <p:cNvPr id="23" name="직선 연결선 22"/>
            <p:cNvCxnSpPr/>
            <p:nvPr/>
          </p:nvCxnSpPr>
          <p:spPr>
            <a:xfrm flipH="1">
              <a:off x="4355339" y="4202546"/>
              <a:ext cx="3466558" cy="401"/>
            </a:xfrm>
            <a:prstGeom prst="line">
              <a:avLst/>
            </a:prstGeom>
            <a:ln w="28575"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50650" y="4202546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Test.txt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8071" y="2670190"/>
            <a:ext cx="11859639" cy="2436813"/>
            <a:chOff x="268071" y="2670190"/>
            <a:chExt cx="11859639" cy="2436813"/>
          </a:xfrm>
        </p:grpSpPr>
        <p:pic>
          <p:nvPicPr>
            <p:cNvPr id="30721" name="_x341899008" descr="EMB000017b01e1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1" y="2957085"/>
              <a:ext cx="3970338" cy="194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3" name="_x341899488" descr="EMB000017b01e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9685" y="2670190"/>
              <a:ext cx="4518025" cy="243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6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DNS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7711" y="2349161"/>
            <a:ext cx="11364289" cy="3600000"/>
            <a:chOff x="827711" y="2349161"/>
            <a:chExt cx="11364289" cy="3600000"/>
          </a:xfrm>
        </p:grpSpPr>
        <p:pic>
          <p:nvPicPr>
            <p:cNvPr id="10" name="Picture 2" descr="http://recomhub.com/blog/wp-content/uploads/2016/03/domain-nam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711" y="2349161"/>
              <a:ext cx="54000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105351" y="2525827"/>
              <a:ext cx="1253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bind9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5351" y="3396637"/>
              <a:ext cx="5086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Forward name resolution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3537008"/>
              <a:ext cx="432000" cy="432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2668625"/>
              <a:ext cx="432000" cy="432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05351" y="4267447"/>
              <a:ext cx="49423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Reverse name resolution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4405391"/>
              <a:ext cx="432000" cy="4320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831" y="5273774"/>
              <a:ext cx="432000" cy="432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105351" y="5114658"/>
              <a:ext cx="2945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Ubuntu Server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4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DNS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56030" y="1748281"/>
            <a:ext cx="8591322" cy="4747518"/>
            <a:chOff x="1856030" y="1748281"/>
            <a:chExt cx="8591322" cy="4747518"/>
          </a:xfrm>
        </p:grpSpPr>
        <p:pic>
          <p:nvPicPr>
            <p:cNvPr id="11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474" y="1748281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468617" y="3388756"/>
              <a:ext cx="272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DNS Server</a:t>
              </a:r>
            </a:p>
          </p:txBody>
        </p:sp>
        <p:pic>
          <p:nvPicPr>
            <p:cNvPr id="13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024" y="4208993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1856030" y="4335729"/>
              <a:ext cx="2008625" cy="1621151"/>
              <a:chOff x="2572177" y="4837706"/>
              <a:chExt cx="2008625" cy="162115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17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2700210" y="5143997"/>
                <a:ext cx="175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23167" y="5849468"/>
              <a:ext cx="272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Web Server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10197" y="4521025"/>
            <a:ext cx="3496470" cy="461665"/>
            <a:chOff x="4210197" y="4521025"/>
            <a:chExt cx="3496470" cy="46166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4210197" y="4965185"/>
              <a:ext cx="3466558" cy="401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10197" y="4521025"/>
              <a:ext cx="3496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http://172.16.0.2/index.html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0197" y="5303934"/>
            <a:ext cx="3466558" cy="461665"/>
            <a:chOff x="4210197" y="5303934"/>
            <a:chExt cx="3466558" cy="461665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4210197" y="5303934"/>
              <a:ext cx="3466558" cy="401"/>
            </a:xfrm>
            <a:prstGeom prst="line">
              <a:avLst/>
            </a:prstGeom>
            <a:ln w="28575"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232383" y="53039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index.html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70439" y="2722050"/>
            <a:ext cx="1871192" cy="1485619"/>
            <a:chOff x="2970439" y="2722050"/>
            <a:chExt cx="1871192" cy="1485619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3181350" y="2722050"/>
              <a:ext cx="1660281" cy="1485619"/>
            </a:xfrm>
            <a:prstGeom prst="line">
              <a:avLst/>
            </a:prstGeom>
            <a:ln w="28575">
              <a:head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9119484">
              <a:off x="2970439" y="3075997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example.edu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28320" y="2915185"/>
            <a:ext cx="1547470" cy="1357912"/>
            <a:chOff x="3428320" y="2915185"/>
            <a:chExt cx="1547470" cy="1357912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3428320" y="2915185"/>
              <a:ext cx="1521941" cy="1357912"/>
            </a:xfrm>
            <a:prstGeom prst="line">
              <a:avLst/>
            </a:prstGeom>
            <a:ln w="28575"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119484">
              <a:off x="3632152" y="3498503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172.16.0.2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pic>
        <p:nvPicPr>
          <p:cNvPr id="31745" name="_x341899088" descr="EMB000017b01e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4327050"/>
            <a:ext cx="3298825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536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DHCP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292" y="2662741"/>
            <a:ext cx="8928882" cy="2972839"/>
            <a:chOff x="2041292" y="2662741"/>
            <a:chExt cx="8928882" cy="2972839"/>
          </a:xfrm>
        </p:grpSpPr>
        <p:pic>
          <p:nvPicPr>
            <p:cNvPr id="10" name="Picture 2" descr="http://www.viapps.org/dms/cloudwareops/products/image_128x128/dns_dhcp_ntp_icon_128x12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292" y="2662741"/>
              <a:ext cx="2972837" cy="297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6215" y="3155747"/>
              <a:ext cx="11352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dhcp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695" y="3298545"/>
              <a:ext cx="432000" cy="432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695" y="4318280"/>
              <a:ext cx="432000" cy="432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746215" y="4159164"/>
              <a:ext cx="32239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err="1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CentOS</a:t>
              </a:r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 minimal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5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2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1764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설치 및 동작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536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DHCP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72178" y="1547446"/>
            <a:ext cx="7875174" cy="4935415"/>
            <a:chOff x="2572178" y="1547446"/>
            <a:chExt cx="7875174" cy="493541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911020" y="4015153"/>
              <a:ext cx="21659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911019" y="5553347"/>
              <a:ext cx="21659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9" name="Picture 2" descr="http://www.iconsdb.com/icons/download/caribbean-blue/stack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024" y="3107605"/>
              <a:ext cx="1640473" cy="164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23167" y="4748080"/>
              <a:ext cx="272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DHCP Server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572178" y="3577933"/>
              <a:ext cx="1395925" cy="1126644"/>
              <a:chOff x="2572177" y="4837706"/>
              <a:chExt cx="2008625" cy="1621151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572177" y="4837706"/>
                <a:ext cx="2008625" cy="1621151"/>
                <a:chOff x="1838327" y="2638878"/>
                <a:chExt cx="4295775" cy="3467100"/>
              </a:xfrm>
            </p:grpSpPr>
            <p:pic>
              <p:nvPicPr>
                <p:cNvPr id="14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27" y="2638878"/>
                  <a:ext cx="4295775" cy="3467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13" name="TextBox 12"/>
              <p:cNvSpPr txBox="1"/>
              <p:nvPr/>
            </p:nvSpPr>
            <p:spPr>
              <a:xfrm>
                <a:off x="2700209" y="5001950"/>
                <a:ext cx="1752558" cy="93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572178" y="5110035"/>
              <a:ext cx="1395925" cy="1126644"/>
              <a:chOff x="2572178" y="4837706"/>
              <a:chExt cx="2008626" cy="162115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72178" y="4837706"/>
                <a:ext cx="2008626" cy="1621151"/>
                <a:chOff x="1838330" y="2638879"/>
                <a:chExt cx="4295777" cy="3467101"/>
              </a:xfrm>
            </p:grpSpPr>
            <p:pic>
              <p:nvPicPr>
                <p:cNvPr id="24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30" y="2638879"/>
                  <a:ext cx="4295777" cy="3467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2700209" y="5001950"/>
                <a:ext cx="1752558" cy="93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572178" y="2045832"/>
              <a:ext cx="1395925" cy="1126644"/>
              <a:chOff x="2572178" y="4837706"/>
              <a:chExt cx="2008626" cy="1621151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72178" y="4837706"/>
                <a:ext cx="2008626" cy="1621151"/>
                <a:chOff x="1838330" y="2638879"/>
                <a:chExt cx="4295777" cy="3467101"/>
              </a:xfrm>
            </p:grpSpPr>
            <p:pic>
              <p:nvPicPr>
                <p:cNvPr id="29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8330" y="2638879"/>
                  <a:ext cx="4295777" cy="3467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987" y="2872461"/>
                  <a:ext cx="3944454" cy="2225233"/>
                </a:xfrm>
                <a:prstGeom prst="rect">
                  <a:avLst/>
                </a:prstGeom>
                <a:solidFill>
                  <a:schemeClr val="bg2">
                    <a:tint val="95000"/>
                    <a:satMod val="170000"/>
                  </a:schemeClr>
                </a:solidFill>
              </p:spPr>
            </p:pic>
          </p:grpSp>
          <p:sp>
            <p:nvSpPr>
              <p:cNvPr id="28" name="TextBox 27"/>
              <p:cNvSpPr txBox="1"/>
              <p:nvPr/>
            </p:nvSpPr>
            <p:spPr>
              <a:xfrm>
                <a:off x="2700209" y="5001950"/>
                <a:ext cx="1752558" cy="93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Host</a:t>
                </a: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6134102" y="1547446"/>
              <a:ext cx="0" cy="4935415"/>
            </a:xfrm>
            <a:prstGeom prst="line">
              <a:avLst/>
            </a:prstGeom>
            <a:ln w="1270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29" idx="3"/>
            </p:cNvCxnSpPr>
            <p:nvPr/>
          </p:nvCxnSpPr>
          <p:spPr>
            <a:xfrm>
              <a:off x="3968103" y="2609154"/>
              <a:ext cx="21659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134102" y="4012495"/>
              <a:ext cx="2130922" cy="265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302963" y="1619639"/>
            <a:ext cx="3523487" cy="4808174"/>
            <a:chOff x="4302963" y="1619639"/>
            <a:chExt cx="3523487" cy="4808174"/>
          </a:xfrm>
        </p:grpSpPr>
        <p:sp>
          <p:nvSpPr>
            <p:cNvPr id="35" name="TextBox 34"/>
            <p:cNvSpPr txBox="1"/>
            <p:nvPr/>
          </p:nvSpPr>
          <p:spPr>
            <a:xfrm>
              <a:off x="4302963" y="2118697"/>
              <a:ext cx="1382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Broadcast</a:t>
              </a:r>
              <a:endParaRPr lang="ko-KR" altLang="en-US" sz="24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4302963" y="2727600"/>
              <a:ext cx="1253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5919535" y="3017584"/>
              <a:ext cx="0" cy="75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5907193" y="4376932"/>
              <a:ext cx="0" cy="75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6572675" y="3877620"/>
              <a:ext cx="1253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02963" y="3838574"/>
              <a:ext cx="12537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4302963" y="5442173"/>
              <a:ext cx="12537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907193" y="1619639"/>
              <a:ext cx="0" cy="75445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5919535" y="5673357"/>
              <a:ext cx="0" cy="75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883441" y="3399726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IP Address</a:t>
            </a:r>
            <a:endParaRPr lang="ko-KR" altLang="en-US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32771" name="_x341898208" descr="EMB000017b01e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5" y="1973582"/>
            <a:ext cx="3817938" cy="251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9" name="_x341901408" descr="EMB000017b01e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00" y="1051517"/>
            <a:ext cx="5400675" cy="19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_x341897232" descr="EMB000017b01e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0" y="1052856"/>
            <a:ext cx="4648200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49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0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1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2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5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10287 -4.81481E-6 L -0.10287 -0.24074 L -0.22305 -0.24074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59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289053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패킷</a:t>
            </a:r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분석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55848" y="146145"/>
            <a:ext cx="2203755" cy="695923"/>
            <a:chOff x="1567543" y="2481943"/>
            <a:chExt cx="4136571" cy="1306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67543" y="2481943"/>
              <a:ext cx="4136571" cy="1306286"/>
            </a:xfrm>
            <a:prstGeom prst="roundRect">
              <a:avLst/>
            </a:prstGeom>
            <a:solidFill>
              <a:srgbClr val="1D95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34" y="2597129"/>
              <a:ext cx="3891188" cy="10759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86233" y="1265696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Web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42559264" descr="EMB000017b01d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7165"/>
            <a:ext cx="12192000" cy="367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289053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패킷</a:t>
            </a:r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분석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55848" y="146145"/>
            <a:ext cx="2203755" cy="695923"/>
            <a:chOff x="1567543" y="2481943"/>
            <a:chExt cx="4136571" cy="1306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67543" y="2481943"/>
              <a:ext cx="4136571" cy="1306286"/>
            </a:xfrm>
            <a:prstGeom prst="roundRect">
              <a:avLst/>
            </a:prstGeom>
            <a:solidFill>
              <a:srgbClr val="1D95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34" y="2597129"/>
              <a:ext cx="3891188" cy="10759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86233" y="1265696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FTP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7164"/>
            <a:ext cx="12192000" cy="4029777"/>
          </a:xfrm>
          <a:prstGeom prst="rect">
            <a:avLst/>
          </a:prstGeom>
        </p:spPr>
      </p:pic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1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289053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패킷</a:t>
            </a:r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분석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55848" y="146145"/>
            <a:ext cx="2203755" cy="695923"/>
            <a:chOff x="1567543" y="2481943"/>
            <a:chExt cx="4136571" cy="1306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67543" y="2481943"/>
              <a:ext cx="4136571" cy="1306286"/>
            </a:xfrm>
            <a:prstGeom prst="roundRect">
              <a:avLst/>
            </a:prstGeom>
            <a:solidFill>
              <a:srgbClr val="1D95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34" y="2597129"/>
              <a:ext cx="3891188" cy="10759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86233" y="1265696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Mail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30" y="2207165"/>
            <a:ext cx="12208030" cy="3932702"/>
          </a:xfrm>
          <a:prstGeom prst="rect">
            <a:avLst/>
          </a:prstGeom>
        </p:spPr>
      </p:pic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0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289053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패킷</a:t>
            </a:r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분석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55848" y="146145"/>
            <a:ext cx="2203755" cy="695923"/>
            <a:chOff x="1567543" y="2481943"/>
            <a:chExt cx="4136571" cy="1306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67543" y="2481943"/>
              <a:ext cx="4136571" cy="1306286"/>
            </a:xfrm>
            <a:prstGeom prst="roundRect">
              <a:avLst/>
            </a:prstGeom>
            <a:solidFill>
              <a:srgbClr val="1D95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34" y="2597129"/>
              <a:ext cx="3891188" cy="10759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86233" y="1265696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DNS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30" y="2207164"/>
            <a:ext cx="12192000" cy="2553522"/>
          </a:xfrm>
          <a:prstGeom prst="rect">
            <a:avLst/>
          </a:prstGeom>
        </p:spPr>
      </p:pic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5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289053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 err="1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패킷</a:t>
            </a:r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분석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555848" y="146145"/>
            <a:ext cx="2203755" cy="695923"/>
            <a:chOff x="1567543" y="2481943"/>
            <a:chExt cx="4136571" cy="1306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67543" y="2481943"/>
              <a:ext cx="4136571" cy="1306286"/>
            </a:xfrm>
            <a:prstGeom prst="roundRect">
              <a:avLst/>
            </a:prstGeom>
            <a:solidFill>
              <a:srgbClr val="1D95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234" y="2597129"/>
              <a:ext cx="3891188" cy="10759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86233" y="1265696"/>
            <a:ext cx="2536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DHCP Server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41915952" descr="EMB000017b01d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07164"/>
            <a:ext cx="12192001" cy="278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3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724"/>
            <a:ext cx="405752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ko-KR" altLang="en-US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개요</a:t>
            </a:r>
            <a:endParaRPr lang="en-US" altLang="ko-KR" sz="6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7502664" y="1510304"/>
            <a:ext cx="3295324" cy="4844535"/>
            <a:chOff x="1059008" y="1758749"/>
            <a:chExt cx="2817314" cy="4140000"/>
          </a:xfrm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 flipH="1">
              <a:off x="2081753" y="5595552"/>
              <a:ext cx="749590" cy="160329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013">
                <a:solidFill>
                  <a:prstClr val="white"/>
                </a:solidFill>
              </a:endParaRPr>
            </a:p>
          </p:txBody>
        </p:sp>
        <p:sp>
          <p:nvSpPr>
            <p:cNvPr id="53" name="Freeform 7"/>
            <p:cNvSpPr/>
            <p:nvPr/>
          </p:nvSpPr>
          <p:spPr>
            <a:xfrm flipH="1">
              <a:off x="1884827" y="5227269"/>
              <a:ext cx="1143442" cy="33335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4" name="Freeform 8"/>
            <p:cNvSpPr/>
            <p:nvPr/>
          </p:nvSpPr>
          <p:spPr>
            <a:xfrm flipH="1">
              <a:off x="2200861" y="5789217"/>
              <a:ext cx="509785" cy="10953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2364438" y="4584362"/>
              <a:ext cx="149283" cy="44130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407316" y="4504991"/>
              <a:ext cx="117520" cy="136518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2393024" y="4554202"/>
              <a:ext cx="128637" cy="12381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2385083" y="5008205"/>
              <a:ext cx="38115" cy="65084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2518484" y="4582776"/>
              <a:ext cx="147695" cy="44130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2559775" y="4501816"/>
              <a:ext cx="117520" cy="13493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2548659" y="4554202"/>
              <a:ext cx="127049" cy="122231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2539130" y="5005030"/>
              <a:ext cx="38115" cy="63497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2653474" y="4585950"/>
              <a:ext cx="34939" cy="223826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grpSp>
          <p:nvGrpSpPr>
            <p:cNvPr id="64" name="Group 18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solidFill>
              <a:schemeClr val="accent3"/>
            </a:solidFill>
          </p:grpSpPr>
          <p:sp>
            <p:nvSpPr>
              <p:cNvPr id="146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Freeform 20"/>
            <p:cNvSpPr>
              <a:spLocks noEditPoints="1"/>
            </p:cNvSpPr>
            <p:nvPr/>
          </p:nvSpPr>
          <p:spPr bwMode="auto">
            <a:xfrm>
              <a:off x="1059008" y="2704853"/>
              <a:ext cx="400205" cy="42225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3617459" y="2606433"/>
              <a:ext cx="119109" cy="117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3660339" y="2693742"/>
              <a:ext cx="187397" cy="388918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3496762" y="2693742"/>
              <a:ext cx="200102" cy="384156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3671455" y="2563573"/>
              <a:ext cx="20646" cy="66672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0" name="Freeform 25"/>
            <p:cNvSpPr>
              <a:spLocks noEditPoints="1"/>
            </p:cNvSpPr>
            <p:nvPr/>
          </p:nvSpPr>
          <p:spPr bwMode="auto">
            <a:xfrm>
              <a:off x="2716999" y="2276249"/>
              <a:ext cx="188985" cy="512738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1" name="Freeform 26"/>
            <p:cNvSpPr>
              <a:spLocks noEditPoints="1"/>
            </p:cNvSpPr>
            <p:nvPr/>
          </p:nvSpPr>
          <p:spPr bwMode="auto">
            <a:xfrm>
              <a:off x="2555011" y="2438166"/>
              <a:ext cx="512960" cy="187316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2" name="Freeform 27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3" name="Freeform 28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2772582" y="2492139"/>
              <a:ext cx="79406" cy="793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75" name="Freeform 30"/>
            <p:cNvSpPr>
              <a:spLocks noEditPoints="1"/>
            </p:cNvSpPr>
            <p:nvPr/>
          </p:nvSpPr>
          <p:spPr bwMode="auto">
            <a:xfrm>
              <a:off x="3376066" y="2131794"/>
              <a:ext cx="215983" cy="40955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3269663" y="2130206"/>
              <a:ext cx="53996" cy="398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1500504" y="4136709"/>
              <a:ext cx="471669" cy="344471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grpSp>
          <p:nvGrpSpPr>
            <p:cNvPr id="78" name="Group 32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solidFill>
              <a:schemeClr val="accent3"/>
            </a:solidFill>
          </p:grpSpPr>
          <p:sp>
            <p:nvSpPr>
              <p:cNvPr id="138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3177552" y="3927169"/>
              <a:ext cx="360501" cy="32859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271250" y="4230368"/>
              <a:ext cx="77818" cy="165092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239488" y="4279577"/>
              <a:ext cx="109580" cy="22541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2242152" y="1758749"/>
              <a:ext cx="439908" cy="40161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3" name="Freeform 45"/>
            <p:cNvSpPr>
              <a:spLocks noEditPoints="1"/>
            </p:cNvSpPr>
            <p:nvPr/>
          </p:nvSpPr>
          <p:spPr bwMode="auto">
            <a:xfrm>
              <a:off x="2111927" y="3990666"/>
              <a:ext cx="535195" cy="444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4" name="Freeform 46"/>
            <p:cNvSpPr>
              <a:spLocks noEditPoints="1"/>
            </p:cNvSpPr>
            <p:nvPr/>
          </p:nvSpPr>
          <p:spPr bwMode="auto">
            <a:xfrm>
              <a:off x="3058443" y="3108059"/>
              <a:ext cx="687654" cy="801649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47"/>
            <p:cNvSpPr>
              <a:spLocks noEditPoints="1"/>
            </p:cNvSpPr>
            <p:nvPr/>
          </p:nvSpPr>
          <p:spPr bwMode="auto">
            <a:xfrm>
              <a:off x="3579344" y="3342997"/>
              <a:ext cx="296978" cy="58258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6" name="Freeform 48"/>
            <p:cNvSpPr>
              <a:spLocks noEditPoints="1"/>
            </p:cNvSpPr>
            <p:nvPr/>
          </p:nvSpPr>
          <p:spPr bwMode="auto">
            <a:xfrm>
              <a:off x="2542306" y="3417607"/>
              <a:ext cx="487550" cy="485752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auto">
            <a:xfrm>
              <a:off x="2632828" y="3571586"/>
              <a:ext cx="241393" cy="1285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grpSp>
          <p:nvGrpSpPr>
            <p:cNvPr id="88" name="Group 42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36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id-ID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1562440" y="1887331"/>
              <a:ext cx="570133" cy="46352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1995995" y="1861932"/>
              <a:ext cx="157223" cy="21589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1637081" y="2009562"/>
              <a:ext cx="431967" cy="282561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1286108" y="2257200"/>
              <a:ext cx="247746" cy="436542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3" name="Freeform 56"/>
            <p:cNvSpPr>
              <a:spLocks noEditPoints="1"/>
            </p:cNvSpPr>
            <p:nvPr/>
          </p:nvSpPr>
          <p:spPr bwMode="auto">
            <a:xfrm>
              <a:off x="1059008" y="3171556"/>
              <a:ext cx="466905" cy="507975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4" name="Freeform 57"/>
            <p:cNvSpPr>
              <a:spLocks noEditPoints="1"/>
            </p:cNvSpPr>
            <p:nvPr/>
          </p:nvSpPr>
          <p:spPr bwMode="auto">
            <a:xfrm>
              <a:off x="2778935" y="1860344"/>
              <a:ext cx="443084" cy="434954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5" name="Freeform 58"/>
            <p:cNvSpPr>
              <a:spLocks noEditPoints="1"/>
            </p:cNvSpPr>
            <p:nvPr/>
          </p:nvSpPr>
          <p:spPr bwMode="auto">
            <a:xfrm>
              <a:off x="1211467" y="3676356"/>
              <a:ext cx="431967" cy="438129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2886927" y="3262039"/>
              <a:ext cx="525666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>
              <a:off x="2907573" y="320965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>
              <a:off x="3098146" y="3154095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>
              <a:off x="3117204" y="2958841"/>
              <a:ext cx="65112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0" name="Rectangle 63"/>
            <p:cNvSpPr>
              <a:spLocks noChangeArrowheads="1"/>
            </p:cNvSpPr>
            <p:nvPr/>
          </p:nvSpPr>
          <p:spPr bwMode="auto">
            <a:xfrm>
              <a:off x="3098146" y="2947730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3253781" y="3154095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2" name="Rectangle 65"/>
            <p:cNvSpPr>
              <a:spLocks noChangeArrowheads="1"/>
            </p:cNvSpPr>
            <p:nvPr/>
          </p:nvSpPr>
          <p:spPr bwMode="auto">
            <a:xfrm>
              <a:off x="3271250" y="2958841"/>
              <a:ext cx="63525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3253781" y="2947730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2945687" y="3154095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5" name="Rectangle 68"/>
            <p:cNvSpPr>
              <a:spLocks noChangeArrowheads="1"/>
            </p:cNvSpPr>
            <p:nvPr/>
          </p:nvSpPr>
          <p:spPr bwMode="auto">
            <a:xfrm>
              <a:off x="2963156" y="2958841"/>
              <a:ext cx="66701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2945687" y="2947730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2907573" y="288899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endParaRPr lang="id-ID" sz="1300">
                <a:solidFill>
                  <a:prstClr val="white"/>
                </a:solidFill>
              </a:endParaRPr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2907573" y="2735015"/>
              <a:ext cx="484374" cy="15398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09" name="Freeform 72"/>
            <p:cNvSpPr>
              <a:spLocks noEditPoints="1"/>
            </p:cNvSpPr>
            <p:nvPr/>
          </p:nvSpPr>
          <p:spPr bwMode="auto">
            <a:xfrm>
              <a:off x="1578321" y="2874708"/>
              <a:ext cx="671773" cy="43812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0" name="Freeform 73"/>
            <p:cNvSpPr>
              <a:spLocks noEditPoints="1"/>
            </p:cNvSpPr>
            <p:nvPr/>
          </p:nvSpPr>
          <p:spPr bwMode="auto">
            <a:xfrm>
              <a:off x="3060031" y="3355697"/>
              <a:ext cx="157223" cy="2746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1" name="Freeform 74"/>
            <p:cNvSpPr>
              <a:spLocks noEditPoints="1"/>
            </p:cNvSpPr>
            <p:nvPr/>
          </p:nvSpPr>
          <p:spPr bwMode="auto">
            <a:xfrm>
              <a:off x="1687901" y="2415942"/>
              <a:ext cx="316034" cy="3857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2" name="Freeform 75"/>
            <p:cNvSpPr>
              <a:spLocks noEditPoints="1"/>
            </p:cNvSpPr>
            <p:nvPr/>
          </p:nvSpPr>
          <p:spPr bwMode="auto">
            <a:xfrm>
              <a:off x="2294561" y="2822323"/>
              <a:ext cx="478022" cy="47940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3" name="Freeform 76"/>
            <p:cNvSpPr>
              <a:spLocks noEditPoints="1"/>
            </p:cNvSpPr>
            <p:nvPr/>
          </p:nvSpPr>
          <p:spPr bwMode="auto">
            <a:xfrm>
              <a:off x="1818126" y="3439831"/>
              <a:ext cx="539959" cy="40955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2054755" y="2839785"/>
              <a:ext cx="179457" cy="134930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2134161" y="2806448"/>
              <a:ext cx="49232" cy="60322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1854653" y="3927169"/>
              <a:ext cx="188986" cy="261925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7" name="Freeform 80"/>
            <p:cNvSpPr>
              <a:spLocks noEditPoints="1"/>
            </p:cNvSpPr>
            <p:nvPr/>
          </p:nvSpPr>
          <p:spPr bwMode="auto">
            <a:xfrm>
              <a:off x="3307777" y="2582622"/>
              <a:ext cx="236628" cy="25875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8" name="Freeform 81"/>
            <p:cNvSpPr>
              <a:spLocks noEditPoints="1"/>
            </p:cNvSpPr>
            <p:nvPr/>
          </p:nvSpPr>
          <p:spPr bwMode="auto">
            <a:xfrm>
              <a:off x="2121456" y="2233389"/>
              <a:ext cx="358914" cy="5143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19" name="Freeform 82"/>
            <p:cNvSpPr>
              <a:spLocks noEditPoints="1"/>
            </p:cNvSpPr>
            <p:nvPr/>
          </p:nvSpPr>
          <p:spPr bwMode="auto">
            <a:xfrm>
              <a:off x="1994407" y="2160368"/>
              <a:ext cx="206455" cy="18255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1935647" y="2268312"/>
              <a:ext cx="90522" cy="5714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1878475" y="2276249"/>
              <a:ext cx="122284" cy="7460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2" name="Freeform 85"/>
            <p:cNvSpPr>
              <a:spLocks noEditPoints="1"/>
            </p:cNvSpPr>
            <p:nvPr/>
          </p:nvSpPr>
          <p:spPr bwMode="auto">
            <a:xfrm>
              <a:off x="1807009" y="3249340"/>
              <a:ext cx="374795" cy="133344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358597" y="3592223"/>
              <a:ext cx="206455" cy="265099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476117" y="3584286"/>
              <a:ext cx="98463" cy="6826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398299" y="3638258"/>
              <a:ext cx="136578" cy="190491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6" name="Freeform 89"/>
            <p:cNvSpPr>
              <a:spLocks noEditPoints="1"/>
            </p:cNvSpPr>
            <p:nvPr/>
          </p:nvSpPr>
          <p:spPr bwMode="auto">
            <a:xfrm>
              <a:off x="3079089" y="2554049"/>
              <a:ext cx="185809" cy="136518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1524325" y="3444593"/>
              <a:ext cx="173105" cy="222239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1513209" y="3435068"/>
              <a:ext cx="85758" cy="58735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1548147" y="3484279"/>
              <a:ext cx="117520" cy="160329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0" name="Freeform 93"/>
            <p:cNvSpPr>
              <a:spLocks noEditPoints="1"/>
            </p:cNvSpPr>
            <p:nvPr/>
          </p:nvSpPr>
          <p:spPr bwMode="auto">
            <a:xfrm>
              <a:off x="2666179" y="4828826"/>
              <a:ext cx="182633" cy="20160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2442255" y="3503328"/>
              <a:ext cx="53996" cy="50798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2431138" y="3350935"/>
              <a:ext cx="49231" cy="16509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2466077" y="3377921"/>
              <a:ext cx="106403" cy="14128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2456548" y="3543013"/>
              <a:ext cx="12705" cy="25399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135" name="Freeform 98"/>
            <p:cNvSpPr>
              <a:spLocks noEditPoints="1"/>
            </p:cNvSpPr>
            <p:nvPr/>
          </p:nvSpPr>
          <p:spPr bwMode="auto">
            <a:xfrm>
              <a:off x="2413669" y="2193703"/>
              <a:ext cx="185810" cy="19842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11187" y="2648188"/>
            <a:ext cx="5893957" cy="2362070"/>
            <a:chOff x="5911187" y="2648188"/>
            <a:chExt cx="5893957" cy="2362070"/>
          </a:xfrm>
        </p:grpSpPr>
        <p:sp>
          <p:nvSpPr>
            <p:cNvPr id="152" name="TextBox 151"/>
            <p:cNvSpPr txBox="1"/>
            <p:nvPr/>
          </p:nvSpPr>
          <p:spPr>
            <a:xfrm>
              <a:off x="6391483" y="2648188"/>
              <a:ext cx="41120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소규모 네트워크 구축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91483" y="4302372"/>
              <a:ext cx="54136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각종 서버 구축 및 동작 확인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187" y="4439196"/>
              <a:ext cx="432000" cy="43200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187" y="2792170"/>
              <a:ext cx="432000" cy="432000"/>
            </a:xfrm>
            <a:prstGeom prst="rect">
              <a:avLst/>
            </a:prstGeom>
          </p:spPr>
        </p:pic>
      </p:grpSp>
      <p:grpSp>
        <p:nvGrpSpPr>
          <p:cNvPr id="156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57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8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59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60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1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4705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3457998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고장 테스트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544330" y="3016897"/>
            <a:ext cx="5307306" cy="2518434"/>
            <a:chOff x="6544330" y="3016897"/>
            <a:chExt cx="5307306" cy="2518434"/>
          </a:xfrm>
        </p:grpSpPr>
        <p:sp>
          <p:nvSpPr>
            <p:cNvPr id="34" name="TextBox 33"/>
            <p:cNvSpPr txBox="1"/>
            <p:nvPr/>
          </p:nvSpPr>
          <p:spPr>
            <a:xfrm>
              <a:off x="7011850" y="3016897"/>
              <a:ext cx="21242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Mesh </a:t>
              </a:r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형태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1850" y="3922171"/>
              <a:ext cx="48397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OSPF Routing Algorithm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330" y="4062542"/>
              <a:ext cx="432000" cy="43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330" y="3159695"/>
              <a:ext cx="432000" cy="432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011850" y="4827445"/>
              <a:ext cx="2805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Point to Point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330" y="4994796"/>
              <a:ext cx="432000" cy="432000"/>
            </a:xfrm>
            <a:prstGeom prst="rect">
              <a:avLst/>
            </a:prstGeom>
          </p:spPr>
        </p:pic>
      </p:grp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45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6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7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8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741206" y="1973582"/>
            <a:ext cx="3995274" cy="4863809"/>
            <a:chOff x="1741206" y="1973582"/>
            <a:chExt cx="3995274" cy="4863809"/>
          </a:xfrm>
        </p:grpSpPr>
        <p:grpSp>
          <p:nvGrpSpPr>
            <p:cNvPr id="52" name="그룹 51"/>
            <p:cNvGrpSpPr/>
            <p:nvPr/>
          </p:nvGrpSpPr>
          <p:grpSpPr>
            <a:xfrm>
              <a:off x="1741206" y="1973582"/>
              <a:ext cx="3995274" cy="4863809"/>
              <a:chOff x="1741206" y="1973582"/>
              <a:chExt cx="3995274" cy="4863809"/>
            </a:xfrm>
          </p:grpSpPr>
          <p:cxnSp>
            <p:nvCxnSpPr>
              <p:cNvPr id="15" name="직선 연결선 14"/>
              <p:cNvCxnSpPr>
                <a:stCxn id="27" idx="2"/>
                <a:endCxn id="24" idx="0"/>
              </p:cNvCxnSpPr>
              <p:nvPr/>
            </p:nvCxnSpPr>
            <p:spPr>
              <a:xfrm>
                <a:off x="3739239" y="3016897"/>
                <a:ext cx="0" cy="735094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2612572" y="4630057"/>
                <a:ext cx="786332" cy="798286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16215" y="4630057"/>
                <a:ext cx="749691" cy="798286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4" name="Picture 10" descr="http://icons.iconarchive.com/icons/yudha-agung-pribadi/cisco-networking/512/Rou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581" y="3751991"/>
                <a:ext cx="1043315" cy="1043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icons.iconarchive.com/icons/yudha-agung-pribadi/cisco-networking/512/Rou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1206" y="5270856"/>
                <a:ext cx="1043315" cy="1043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http://icons.iconarchive.com/icons/yudha-agung-pribadi/cisco-networking/512/Rou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165" y="5270857"/>
                <a:ext cx="1043315" cy="1043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0" descr="http://icons.iconarchive.com/icons/yudha-agung-pribadi/cisco-networking/512/Rou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581" y="1973582"/>
                <a:ext cx="1043315" cy="1043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직선 연결선 30"/>
              <p:cNvCxnSpPr>
                <a:stCxn id="27" idx="1"/>
                <a:endCxn id="25" idx="0"/>
              </p:cNvCxnSpPr>
              <p:nvPr/>
            </p:nvCxnSpPr>
            <p:spPr>
              <a:xfrm flipH="1">
                <a:off x="2262864" y="2495240"/>
                <a:ext cx="954717" cy="2775616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7" idx="3"/>
                <a:endCxn id="26" idx="0"/>
              </p:cNvCxnSpPr>
              <p:nvPr/>
            </p:nvCxnSpPr>
            <p:spPr>
              <a:xfrm>
                <a:off x="4260896" y="2495240"/>
                <a:ext cx="953927" cy="2775617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5" idx="3"/>
                <a:endCxn id="26" idx="1"/>
              </p:cNvCxnSpPr>
              <p:nvPr/>
            </p:nvCxnSpPr>
            <p:spPr>
              <a:xfrm>
                <a:off x="2784521" y="5792514"/>
                <a:ext cx="1908644" cy="1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021451" y="6314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R2</a:t>
                </a:r>
                <a:endParaRPr lang="ko-KR" altLang="en-US" sz="28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73411" y="6314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R3</a:t>
                </a:r>
                <a:endParaRPr lang="ko-KR" altLang="en-US" sz="28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97431" y="482559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R4</a:t>
                </a:r>
                <a:endParaRPr lang="ko-KR" altLang="en-US" sz="28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733175" y="2908495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R1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1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86233" y="1265696"/>
            <a:ext cx="434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연결에 이상 없는 경우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030" y="-13724"/>
            <a:ext cx="3457998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고장 테스트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741206" y="1973582"/>
            <a:ext cx="3995274" cy="4863809"/>
            <a:chOff x="1741206" y="1973582"/>
            <a:chExt cx="3995274" cy="4863809"/>
          </a:xfrm>
        </p:grpSpPr>
        <p:cxnSp>
          <p:nvCxnSpPr>
            <p:cNvPr id="15" name="직선 연결선 14"/>
            <p:cNvCxnSpPr>
              <a:stCxn id="27" idx="2"/>
              <a:endCxn id="24" idx="0"/>
            </p:cNvCxnSpPr>
            <p:nvPr/>
          </p:nvCxnSpPr>
          <p:spPr>
            <a:xfrm>
              <a:off x="3739239" y="3016897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612572" y="4630057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16215" y="4630057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3751991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06" y="5270856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5" y="5270857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1973582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연결선 30"/>
            <p:cNvCxnSpPr>
              <a:stCxn id="27" idx="1"/>
              <a:endCxn id="25" idx="0"/>
            </p:cNvCxnSpPr>
            <p:nvPr/>
          </p:nvCxnSpPr>
          <p:spPr>
            <a:xfrm flipH="1">
              <a:off x="2262864" y="2495240"/>
              <a:ext cx="954717" cy="277561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3"/>
              <a:endCxn id="26" idx="0"/>
            </p:cNvCxnSpPr>
            <p:nvPr/>
          </p:nvCxnSpPr>
          <p:spPr>
            <a:xfrm>
              <a:off x="4260896" y="2495240"/>
              <a:ext cx="953927" cy="2775617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3"/>
              <a:endCxn id="26" idx="1"/>
            </p:cNvCxnSpPr>
            <p:nvPr/>
          </p:nvCxnSpPr>
          <p:spPr>
            <a:xfrm>
              <a:off x="2784521" y="5792514"/>
              <a:ext cx="1908644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33175" y="2908495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R1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145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R2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341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R3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7431" y="4825599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R4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87408" y="1973582"/>
            <a:ext cx="6704592" cy="3297274"/>
            <a:chOff x="5487408" y="1973582"/>
            <a:chExt cx="6704592" cy="3297274"/>
          </a:xfrm>
        </p:grpSpPr>
        <p:pic>
          <p:nvPicPr>
            <p:cNvPr id="16385" name="_x363473680" descr="EMB000017b01de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408" y="1973582"/>
              <a:ext cx="6704592" cy="1103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7" name="_x363473600" descr="EMB000017b01d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340" y="3737003"/>
              <a:ext cx="3752728" cy="153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92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6" y="2208067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4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4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4.16667E-7 0.260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86233" y="1265696"/>
            <a:ext cx="4657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1</a:t>
            </a:r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개 링크가 고장 난 경우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030" y="-13724"/>
            <a:ext cx="3457998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고장 테스트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206" y="1973582"/>
            <a:ext cx="3995274" cy="4863809"/>
            <a:chOff x="1741206" y="1973582"/>
            <a:chExt cx="3995274" cy="4863809"/>
          </a:xfrm>
        </p:grpSpPr>
        <p:cxnSp>
          <p:nvCxnSpPr>
            <p:cNvPr id="15" name="직선 연결선 14"/>
            <p:cNvCxnSpPr>
              <a:stCxn id="27" idx="2"/>
              <a:endCxn id="24" idx="0"/>
            </p:cNvCxnSpPr>
            <p:nvPr/>
          </p:nvCxnSpPr>
          <p:spPr>
            <a:xfrm>
              <a:off x="3739239" y="3016897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612572" y="4630057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16215" y="4630057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3751991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06" y="5270856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5" y="5270857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1973582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연결선 30"/>
            <p:cNvCxnSpPr>
              <a:stCxn id="27" idx="1"/>
              <a:endCxn id="25" idx="0"/>
            </p:cNvCxnSpPr>
            <p:nvPr/>
          </p:nvCxnSpPr>
          <p:spPr>
            <a:xfrm flipH="1">
              <a:off x="2262864" y="2495240"/>
              <a:ext cx="954717" cy="277561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3"/>
              <a:endCxn id="26" idx="0"/>
            </p:cNvCxnSpPr>
            <p:nvPr/>
          </p:nvCxnSpPr>
          <p:spPr>
            <a:xfrm>
              <a:off x="4260896" y="2495240"/>
              <a:ext cx="953927" cy="2775617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3"/>
              <a:endCxn id="26" idx="1"/>
            </p:cNvCxnSpPr>
            <p:nvPr/>
          </p:nvCxnSpPr>
          <p:spPr>
            <a:xfrm>
              <a:off x="2784521" y="5792514"/>
              <a:ext cx="1908644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33175" y="2908495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R1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145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R2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341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R3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7431" y="4825599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R4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030" y="3032929"/>
              <a:ext cx="721185" cy="721185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3340" y="3279803"/>
            <a:ext cx="12353212" cy="32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487408" y="1973581"/>
            <a:ext cx="6704592" cy="4199390"/>
            <a:chOff x="5487408" y="1973581"/>
            <a:chExt cx="6704592" cy="4199390"/>
          </a:xfrm>
        </p:grpSpPr>
        <p:pic>
          <p:nvPicPr>
            <p:cNvPr id="19457" name="_x341899568" descr="EMB000017b01df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408" y="1973581"/>
              <a:ext cx="6704592" cy="96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59" name="_x363169592" descr="EMB000017b01df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59" y="3607536"/>
              <a:ext cx="4038490" cy="256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6" y="2208067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00" y="2206800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7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8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9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4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4466 0.00023 L -0.12317 0.40417 L -0.12317 0.48055 L -0.00182 0.25833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4284 0.00416 L 0.12149 0.40625 L 0.12149 0.48263 L 6.25E-7 0.26018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41206" y="1973582"/>
            <a:ext cx="3995274" cy="4863809"/>
            <a:chOff x="1741206" y="1973582"/>
            <a:chExt cx="3995274" cy="4863809"/>
          </a:xfrm>
        </p:grpSpPr>
        <p:cxnSp>
          <p:nvCxnSpPr>
            <p:cNvPr id="31" name="직선 연결선 30"/>
            <p:cNvCxnSpPr>
              <a:stCxn id="27" idx="1"/>
              <a:endCxn id="25" idx="0"/>
            </p:cNvCxnSpPr>
            <p:nvPr/>
          </p:nvCxnSpPr>
          <p:spPr>
            <a:xfrm flipH="1">
              <a:off x="2262864" y="2495240"/>
              <a:ext cx="954717" cy="277561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3"/>
              <a:endCxn id="26" idx="0"/>
            </p:cNvCxnSpPr>
            <p:nvPr/>
          </p:nvCxnSpPr>
          <p:spPr>
            <a:xfrm>
              <a:off x="4260896" y="2495240"/>
              <a:ext cx="953927" cy="2775617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27" idx="2"/>
              <a:endCxn id="24" idx="0"/>
            </p:cNvCxnSpPr>
            <p:nvPr/>
          </p:nvCxnSpPr>
          <p:spPr>
            <a:xfrm>
              <a:off x="3739239" y="3016897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612572" y="4630057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16215" y="4630057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3751991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06" y="5270856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5" y="5270857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1973582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연결선 32"/>
            <p:cNvCxnSpPr>
              <a:stCxn id="25" idx="3"/>
              <a:endCxn id="26" idx="1"/>
            </p:cNvCxnSpPr>
            <p:nvPr/>
          </p:nvCxnSpPr>
          <p:spPr>
            <a:xfrm>
              <a:off x="2784521" y="5792514"/>
              <a:ext cx="1908644" cy="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33175" y="2908495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R1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145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R2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341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R3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7431" y="4825599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R4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030" y="3032929"/>
              <a:ext cx="721185" cy="72118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629" y="3522456"/>
              <a:ext cx="721185" cy="72118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86233" y="1265696"/>
            <a:ext cx="4732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개 </a:t>
            </a:r>
            <a:r>
              <a:rPr lang="ko-KR" altLang="en-US" sz="4000" dirty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링크가 고장 난 경우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030" y="-13724"/>
            <a:ext cx="3457998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고장 테스트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8" descr="https://lh6.ggpht.com/8NTU8BC8JB6E7Ujo7Jh2mlutx9Ov3JSSUGBZ9NHinyhqg-UCrkvNFgm8-FLoA0UZlA=w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6" y="2208067"/>
            <a:ext cx="574053" cy="5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3340" y="3246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486896" y="1973581"/>
            <a:ext cx="6705104" cy="3502862"/>
            <a:chOff x="5486896" y="1973581"/>
            <a:chExt cx="6705104" cy="3502862"/>
          </a:xfrm>
        </p:grpSpPr>
        <p:pic>
          <p:nvPicPr>
            <p:cNvPr id="18433" name="_x363473600" descr="EMB000017b01df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896" y="1973581"/>
              <a:ext cx="6705104" cy="58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_x341915952" descr="EMB000017b01df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477" y="3751991"/>
              <a:ext cx="4191941" cy="172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7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8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9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4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4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4466 0.00023 L -0.12317 0.40417 L -0.12317 0.48055 L -0.00182 0.25833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3733714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평가 및 소감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3340" y="3246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4443074" y="1541939"/>
            <a:ext cx="3382056" cy="4972042"/>
            <a:chOff x="1059008" y="1758749"/>
            <a:chExt cx="2817314" cy="4140000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 flipH="1">
              <a:off x="2081753" y="5595552"/>
              <a:ext cx="749590" cy="160329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</a:endParaRPr>
            </a:p>
          </p:txBody>
        </p:sp>
        <p:sp>
          <p:nvSpPr>
            <p:cNvPr id="41" name="Freeform 7"/>
            <p:cNvSpPr/>
            <p:nvPr/>
          </p:nvSpPr>
          <p:spPr>
            <a:xfrm flipH="1">
              <a:off x="1884827" y="5227269"/>
              <a:ext cx="1143442" cy="33335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42" name="Freeform 8"/>
            <p:cNvSpPr/>
            <p:nvPr/>
          </p:nvSpPr>
          <p:spPr>
            <a:xfrm flipH="1">
              <a:off x="2200861" y="5789217"/>
              <a:ext cx="509785" cy="10953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2364438" y="4584362"/>
              <a:ext cx="149283" cy="44130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407316" y="4504991"/>
              <a:ext cx="117520" cy="136518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393024" y="4554202"/>
              <a:ext cx="128637" cy="12381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2385083" y="5008205"/>
              <a:ext cx="38115" cy="65084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2518484" y="4582776"/>
              <a:ext cx="147695" cy="44130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2559775" y="4501816"/>
              <a:ext cx="117520" cy="13493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2548659" y="4554202"/>
              <a:ext cx="127049" cy="122231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2539130" y="5005030"/>
              <a:ext cx="38115" cy="63497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2653474" y="4585950"/>
              <a:ext cx="34939" cy="223826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72" name="Group 18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solidFill>
              <a:schemeClr val="accent3"/>
            </a:solidFill>
          </p:grpSpPr>
          <p:sp>
            <p:nvSpPr>
              <p:cNvPr id="154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5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6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7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8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9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73" name="Freeform 20"/>
            <p:cNvSpPr>
              <a:spLocks noEditPoints="1"/>
            </p:cNvSpPr>
            <p:nvPr/>
          </p:nvSpPr>
          <p:spPr bwMode="auto">
            <a:xfrm>
              <a:off x="1059008" y="2704853"/>
              <a:ext cx="400205" cy="42225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4" name="Oval 21"/>
            <p:cNvSpPr>
              <a:spLocks noChangeArrowheads="1"/>
            </p:cNvSpPr>
            <p:nvPr/>
          </p:nvSpPr>
          <p:spPr bwMode="auto">
            <a:xfrm>
              <a:off x="3617459" y="2606433"/>
              <a:ext cx="119109" cy="117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3660339" y="2693742"/>
              <a:ext cx="187397" cy="388918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3496762" y="2693742"/>
              <a:ext cx="200102" cy="384156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3671455" y="2563573"/>
              <a:ext cx="20646" cy="66672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8" name="Freeform 25"/>
            <p:cNvSpPr>
              <a:spLocks noEditPoints="1"/>
            </p:cNvSpPr>
            <p:nvPr/>
          </p:nvSpPr>
          <p:spPr bwMode="auto">
            <a:xfrm>
              <a:off x="2716999" y="2276249"/>
              <a:ext cx="188985" cy="512738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2555011" y="2438166"/>
              <a:ext cx="512960" cy="187316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0" name="Freeform 27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2593126" y="2322285"/>
              <a:ext cx="436731" cy="41749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2" name="Oval 29"/>
            <p:cNvSpPr>
              <a:spLocks noChangeArrowheads="1"/>
            </p:cNvSpPr>
            <p:nvPr/>
          </p:nvSpPr>
          <p:spPr bwMode="auto">
            <a:xfrm>
              <a:off x="2772582" y="2492139"/>
              <a:ext cx="79406" cy="793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83" name="Freeform 30"/>
            <p:cNvSpPr>
              <a:spLocks noEditPoints="1"/>
            </p:cNvSpPr>
            <p:nvPr/>
          </p:nvSpPr>
          <p:spPr bwMode="auto">
            <a:xfrm>
              <a:off x="3376066" y="2131794"/>
              <a:ext cx="215983" cy="40955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4" name="Rectangle 31"/>
            <p:cNvSpPr>
              <a:spLocks noChangeArrowheads="1"/>
            </p:cNvSpPr>
            <p:nvPr/>
          </p:nvSpPr>
          <p:spPr bwMode="auto">
            <a:xfrm>
              <a:off x="3269663" y="2130206"/>
              <a:ext cx="53996" cy="398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85" name="Freeform 32"/>
            <p:cNvSpPr>
              <a:spLocks noEditPoints="1"/>
            </p:cNvSpPr>
            <p:nvPr/>
          </p:nvSpPr>
          <p:spPr bwMode="auto">
            <a:xfrm>
              <a:off x="1500504" y="4136709"/>
              <a:ext cx="471669" cy="344471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86" name="Group 32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solidFill>
              <a:schemeClr val="accent3"/>
            </a:solidFill>
          </p:grpSpPr>
          <p:sp>
            <p:nvSpPr>
              <p:cNvPr id="146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7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8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0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2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3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87" name="Freeform 41"/>
            <p:cNvSpPr>
              <a:spLocks noEditPoints="1"/>
            </p:cNvSpPr>
            <p:nvPr/>
          </p:nvSpPr>
          <p:spPr bwMode="auto">
            <a:xfrm>
              <a:off x="3177552" y="3927169"/>
              <a:ext cx="360501" cy="32859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>
              <a:off x="3271250" y="4230368"/>
              <a:ext cx="77818" cy="165092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3239488" y="4279577"/>
              <a:ext cx="109580" cy="22541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2242152" y="1758749"/>
              <a:ext cx="439908" cy="40161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1" name="Freeform 45"/>
            <p:cNvSpPr>
              <a:spLocks noEditPoints="1"/>
            </p:cNvSpPr>
            <p:nvPr/>
          </p:nvSpPr>
          <p:spPr bwMode="auto">
            <a:xfrm>
              <a:off x="2111927" y="3990666"/>
              <a:ext cx="535195" cy="444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2" name="Freeform 46"/>
            <p:cNvSpPr>
              <a:spLocks noEditPoints="1"/>
            </p:cNvSpPr>
            <p:nvPr/>
          </p:nvSpPr>
          <p:spPr bwMode="auto">
            <a:xfrm>
              <a:off x="3058443" y="3108059"/>
              <a:ext cx="687654" cy="801649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3" name="Freeform 47"/>
            <p:cNvSpPr>
              <a:spLocks noEditPoints="1"/>
            </p:cNvSpPr>
            <p:nvPr/>
          </p:nvSpPr>
          <p:spPr bwMode="auto">
            <a:xfrm>
              <a:off x="3579344" y="3342997"/>
              <a:ext cx="296978" cy="58258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2542306" y="3417607"/>
              <a:ext cx="487550" cy="485752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5" name="Freeform 49"/>
            <p:cNvSpPr>
              <a:spLocks/>
            </p:cNvSpPr>
            <p:nvPr/>
          </p:nvSpPr>
          <p:spPr bwMode="auto">
            <a:xfrm>
              <a:off x="2632828" y="3571586"/>
              <a:ext cx="241393" cy="1285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96" name="Group 42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44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45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1562440" y="1887331"/>
              <a:ext cx="570133" cy="46352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1995995" y="1861932"/>
              <a:ext cx="157223" cy="21589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99" name="Freeform 54"/>
            <p:cNvSpPr>
              <a:spLocks/>
            </p:cNvSpPr>
            <p:nvPr/>
          </p:nvSpPr>
          <p:spPr bwMode="auto">
            <a:xfrm>
              <a:off x="1637081" y="2009562"/>
              <a:ext cx="431967" cy="282561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0" name="Freeform 55"/>
            <p:cNvSpPr>
              <a:spLocks noEditPoints="1"/>
            </p:cNvSpPr>
            <p:nvPr/>
          </p:nvSpPr>
          <p:spPr bwMode="auto">
            <a:xfrm>
              <a:off x="1286108" y="2257200"/>
              <a:ext cx="247746" cy="436542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1" name="Freeform 56"/>
            <p:cNvSpPr>
              <a:spLocks noEditPoints="1"/>
            </p:cNvSpPr>
            <p:nvPr/>
          </p:nvSpPr>
          <p:spPr bwMode="auto">
            <a:xfrm>
              <a:off x="1059008" y="3171556"/>
              <a:ext cx="466905" cy="507975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2" name="Freeform 57"/>
            <p:cNvSpPr>
              <a:spLocks noEditPoints="1"/>
            </p:cNvSpPr>
            <p:nvPr/>
          </p:nvSpPr>
          <p:spPr bwMode="auto">
            <a:xfrm>
              <a:off x="2778935" y="1860344"/>
              <a:ext cx="443084" cy="434954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3" name="Freeform 58"/>
            <p:cNvSpPr>
              <a:spLocks noEditPoints="1"/>
            </p:cNvSpPr>
            <p:nvPr/>
          </p:nvSpPr>
          <p:spPr bwMode="auto">
            <a:xfrm>
              <a:off x="1211467" y="3676356"/>
              <a:ext cx="431967" cy="438129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04" name="Rectangle 59"/>
            <p:cNvSpPr>
              <a:spLocks noChangeArrowheads="1"/>
            </p:cNvSpPr>
            <p:nvPr/>
          </p:nvSpPr>
          <p:spPr bwMode="auto">
            <a:xfrm>
              <a:off x="2886927" y="3262039"/>
              <a:ext cx="525666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2907573" y="320965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6" name="Rectangle 61"/>
            <p:cNvSpPr>
              <a:spLocks noChangeArrowheads="1"/>
            </p:cNvSpPr>
            <p:nvPr/>
          </p:nvSpPr>
          <p:spPr bwMode="auto">
            <a:xfrm>
              <a:off x="3098146" y="3154095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7" name="Rectangle 62"/>
            <p:cNvSpPr>
              <a:spLocks noChangeArrowheads="1"/>
            </p:cNvSpPr>
            <p:nvPr/>
          </p:nvSpPr>
          <p:spPr bwMode="auto">
            <a:xfrm>
              <a:off x="3117204" y="2958841"/>
              <a:ext cx="65112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8" name="Rectangle 63"/>
            <p:cNvSpPr>
              <a:spLocks noChangeArrowheads="1"/>
            </p:cNvSpPr>
            <p:nvPr/>
          </p:nvSpPr>
          <p:spPr bwMode="auto">
            <a:xfrm>
              <a:off x="3098146" y="2947730"/>
              <a:ext cx="103227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09" name="Rectangle 64"/>
            <p:cNvSpPr>
              <a:spLocks noChangeArrowheads="1"/>
            </p:cNvSpPr>
            <p:nvPr/>
          </p:nvSpPr>
          <p:spPr bwMode="auto">
            <a:xfrm>
              <a:off x="3253781" y="3154095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3271250" y="2958841"/>
              <a:ext cx="63525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1" name="Rectangle 66"/>
            <p:cNvSpPr>
              <a:spLocks noChangeArrowheads="1"/>
            </p:cNvSpPr>
            <p:nvPr/>
          </p:nvSpPr>
          <p:spPr bwMode="auto">
            <a:xfrm>
              <a:off x="3253781" y="2947730"/>
              <a:ext cx="100051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2" name="Rectangle 67"/>
            <p:cNvSpPr>
              <a:spLocks noChangeArrowheads="1"/>
            </p:cNvSpPr>
            <p:nvPr/>
          </p:nvSpPr>
          <p:spPr bwMode="auto">
            <a:xfrm>
              <a:off x="2945687" y="3154095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3" name="Rectangle 68"/>
            <p:cNvSpPr>
              <a:spLocks noChangeArrowheads="1"/>
            </p:cNvSpPr>
            <p:nvPr/>
          </p:nvSpPr>
          <p:spPr bwMode="auto">
            <a:xfrm>
              <a:off x="2963156" y="2958841"/>
              <a:ext cx="66701" cy="2127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4" name="Rectangle 69"/>
            <p:cNvSpPr>
              <a:spLocks noChangeArrowheads="1"/>
            </p:cNvSpPr>
            <p:nvPr/>
          </p:nvSpPr>
          <p:spPr bwMode="auto">
            <a:xfrm>
              <a:off x="2945687" y="2947730"/>
              <a:ext cx="101639" cy="26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5" name="Rectangle 70"/>
            <p:cNvSpPr>
              <a:spLocks noChangeArrowheads="1"/>
            </p:cNvSpPr>
            <p:nvPr/>
          </p:nvSpPr>
          <p:spPr bwMode="auto">
            <a:xfrm>
              <a:off x="2907573" y="2888994"/>
              <a:ext cx="484374" cy="26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eaLnBrk="1" hangingPunct="1"/>
              <a:endParaRPr lang="id-ID" sz="1300"/>
            </a:p>
          </p:txBody>
        </p:sp>
        <p:sp>
          <p:nvSpPr>
            <p:cNvPr id="116" name="Freeform 71"/>
            <p:cNvSpPr>
              <a:spLocks/>
            </p:cNvSpPr>
            <p:nvPr/>
          </p:nvSpPr>
          <p:spPr bwMode="auto">
            <a:xfrm>
              <a:off x="2907573" y="2735015"/>
              <a:ext cx="484374" cy="15398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7" name="Freeform 72"/>
            <p:cNvSpPr>
              <a:spLocks noEditPoints="1"/>
            </p:cNvSpPr>
            <p:nvPr/>
          </p:nvSpPr>
          <p:spPr bwMode="auto">
            <a:xfrm>
              <a:off x="1578321" y="2874708"/>
              <a:ext cx="671773" cy="43812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8" name="Freeform 73"/>
            <p:cNvSpPr>
              <a:spLocks noEditPoints="1"/>
            </p:cNvSpPr>
            <p:nvPr/>
          </p:nvSpPr>
          <p:spPr bwMode="auto">
            <a:xfrm>
              <a:off x="3060031" y="3355697"/>
              <a:ext cx="157223" cy="2746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19" name="Freeform 74"/>
            <p:cNvSpPr>
              <a:spLocks noEditPoints="1"/>
            </p:cNvSpPr>
            <p:nvPr/>
          </p:nvSpPr>
          <p:spPr bwMode="auto">
            <a:xfrm>
              <a:off x="1687901" y="2415942"/>
              <a:ext cx="316034" cy="3857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0" name="Freeform 75"/>
            <p:cNvSpPr>
              <a:spLocks noEditPoints="1"/>
            </p:cNvSpPr>
            <p:nvPr/>
          </p:nvSpPr>
          <p:spPr bwMode="auto">
            <a:xfrm>
              <a:off x="2294561" y="2822323"/>
              <a:ext cx="478022" cy="47940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1" name="Freeform 76"/>
            <p:cNvSpPr>
              <a:spLocks noEditPoints="1"/>
            </p:cNvSpPr>
            <p:nvPr/>
          </p:nvSpPr>
          <p:spPr bwMode="auto">
            <a:xfrm>
              <a:off x="1818126" y="3439831"/>
              <a:ext cx="539959" cy="40955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2" name="Freeform 77"/>
            <p:cNvSpPr>
              <a:spLocks/>
            </p:cNvSpPr>
            <p:nvPr/>
          </p:nvSpPr>
          <p:spPr bwMode="auto">
            <a:xfrm>
              <a:off x="2054755" y="2839785"/>
              <a:ext cx="179457" cy="134930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3" name="Freeform 78"/>
            <p:cNvSpPr>
              <a:spLocks/>
            </p:cNvSpPr>
            <p:nvPr/>
          </p:nvSpPr>
          <p:spPr bwMode="auto">
            <a:xfrm>
              <a:off x="2134161" y="2806448"/>
              <a:ext cx="49232" cy="60322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4" name="Freeform 79"/>
            <p:cNvSpPr>
              <a:spLocks noEditPoints="1"/>
            </p:cNvSpPr>
            <p:nvPr/>
          </p:nvSpPr>
          <p:spPr bwMode="auto">
            <a:xfrm>
              <a:off x="1854653" y="3927169"/>
              <a:ext cx="188986" cy="261925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5" name="Freeform 80"/>
            <p:cNvSpPr>
              <a:spLocks noEditPoints="1"/>
            </p:cNvSpPr>
            <p:nvPr/>
          </p:nvSpPr>
          <p:spPr bwMode="auto">
            <a:xfrm>
              <a:off x="3307777" y="2582622"/>
              <a:ext cx="236628" cy="25875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6" name="Freeform 81"/>
            <p:cNvSpPr>
              <a:spLocks noEditPoints="1"/>
            </p:cNvSpPr>
            <p:nvPr/>
          </p:nvSpPr>
          <p:spPr bwMode="auto">
            <a:xfrm>
              <a:off x="2121456" y="2233389"/>
              <a:ext cx="358914" cy="5143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7" name="Freeform 82"/>
            <p:cNvSpPr>
              <a:spLocks noEditPoints="1"/>
            </p:cNvSpPr>
            <p:nvPr/>
          </p:nvSpPr>
          <p:spPr bwMode="auto">
            <a:xfrm>
              <a:off x="1994407" y="2160368"/>
              <a:ext cx="206455" cy="18255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8" name="Freeform 83"/>
            <p:cNvSpPr>
              <a:spLocks/>
            </p:cNvSpPr>
            <p:nvPr/>
          </p:nvSpPr>
          <p:spPr bwMode="auto">
            <a:xfrm>
              <a:off x="1935647" y="2268312"/>
              <a:ext cx="90522" cy="5714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29" name="Freeform 84"/>
            <p:cNvSpPr>
              <a:spLocks/>
            </p:cNvSpPr>
            <p:nvPr/>
          </p:nvSpPr>
          <p:spPr bwMode="auto">
            <a:xfrm>
              <a:off x="1878475" y="2276249"/>
              <a:ext cx="122284" cy="7460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0" name="Freeform 85"/>
            <p:cNvSpPr>
              <a:spLocks noEditPoints="1"/>
            </p:cNvSpPr>
            <p:nvPr/>
          </p:nvSpPr>
          <p:spPr bwMode="auto">
            <a:xfrm>
              <a:off x="1807009" y="3249340"/>
              <a:ext cx="374795" cy="133344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1" name="Freeform 86"/>
            <p:cNvSpPr>
              <a:spLocks/>
            </p:cNvSpPr>
            <p:nvPr/>
          </p:nvSpPr>
          <p:spPr bwMode="auto">
            <a:xfrm>
              <a:off x="3358597" y="3592223"/>
              <a:ext cx="206455" cy="265099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2" name="Freeform 87"/>
            <p:cNvSpPr>
              <a:spLocks/>
            </p:cNvSpPr>
            <p:nvPr/>
          </p:nvSpPr>
          <p:spPr bwMode="auto">
            <a:xfrm>
              <a:off x="3476117" y="3584286"/>
              <a:ext cx="98463" cy="6826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3" name="Freeform 88"/>
            <p:cNvSpPr>
              <a:spLocks/>
            </p:cNvSpPr>
            <p:nvPr/>
          </p:nvSpPr>
          <p:spPr bwMode="auto">
            <a:xfrm>
              <a:off x="3398299" y="3638258"/>
              <a:ext cx="136578" cy="190491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4" name="Freeform 89"/>
            <p:cNvSpPr>
              <a:spLocks noEditPoints="1"/>
            </p:cNvSpPr>
            <p:nvPr/>
          </p:nvSpPr>
          <p:spPr bwMode="auto">
            <a:xfrm>
              <a:off x="3079089" y="2554049"/>
              <a:ext cx="185809" cy="136518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5" name="Freeform 90"/>
            <p:cNvSpPr>
              <a:spLocks/>
            </p:cNvSpPr>
            <p:nvPr/>
          </p:nvSpPr>
          <p:spPr bwMode="auto">
            <a:xfrm>
              <a:off x="1524325" y="3444593"/>
              <a:ext cx="173105" cy="222239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6" name="Freeform 91"/>
            <p:cNvSpPr>
              <a:spLocks/>
            </p:cNvSpPr>
            <p:nvPr/>
          </p:nvSpPr>
          <p:spPr bwMode="auto">
            <a:xfrm>
              <a:off x="1513209" y="3435068"/>
              <a:ext cx="85758" cy="58735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7" name="Freeform 92"/>
            <p:cNvSpPr>
              <a:spLocks/>
            </p:cNvSpPr>
            <p:nvPr/>
          </p:nvSpPr>
          <p:spPr bwMode="auto">
            <a:xfrm>
              <a:off x="1548147" y="3484279"/>
              <a:ext cx="117520" cy="160329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8" name="Freeform 93"/>
            <p:cNvSpPr>
              <a:spLocks noEditPoints="1"/>
            </p:cNvSpPr>
            <p:nvPr/>
          </p:nvSpPr>
          <p:spPr bwMode="auto">
            <a:xfrm>
              <a:off x="2666179" y="4828826"/>
              <a:ext cx="182633" cy="20160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39" name="Freeform 94"/>
            <p:cNvSpPr>
              <a:spLocks/>
            </p:cNvSpPr>
            <p:nvPr/>
          </p:nvSpPr>
          <p:spPr bwMode="auto">
            <a:xfrm>
              <a:off x="2442255" y="3503328"/>
              <a:ext cx="53996" cy="50798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40" name="Freeform 95"/>
            <p:cNvSpPr>
              <a:spLocks/>
            </p:cNvSpPr>
            <p:nvPr/>
          </p:nvSpPr>
          <p:spPr bwMode="auto">
            <a:xfrm>
              <a:off x="2431138" y="3350935"/>
              <a:ext cx="49231" cy="16509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41" name="Freeform 96"/>
            <p:cNvSpPr>
              <a:spLocks/>
            </p:cNvSpPr>
            <p:nvPr/>
          </p:nvSpPr>
          <p:spPr bwMode="auto">
            <a:xfrm>
              <a:off x="2466077" y="3377921"/>
              <a:ext cx="106403" cy="14128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42" name="Freeform 97"/>
            <p:cNvSpPr>
              <a:spLocks/>
            </p:cNvSpPr>
            <p:nvPr/>
          </p:nvSpPr>
          <p:spPr bwMode="auto">
            <a:xfrm>
              <a:off x="2456548" y="3543013"/>
              <a:ext cx="12705" cy="25399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143" name="Freeform 98"/>
            <p:cNvSpPr>
              <a:spLocks noEditPoints="1"/>
            </p:cNvSpPr>
            <p:nvPr/>
          </p:nvSpPr>
          <p:spPr bwMode="auto">
            <a:xfrm>
              <a:off x="2413669" y="2193703"/>
              <a:ext cx="185810" cy="19842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</p:grpSp>
      <p:cxnSp>
        <p:nvCxnSpPr>
          <p:cNvPr id="161" name="Straight Connector 14"/>
          <p:cNvCxnSpPr/>
          <p:nvPr/>
        </p:nvCxnSpPr>
        <p:spPr>
          <a:xfrm>
            <a:off x="6666002" y="3309363"/>
            <a:ext cx="233838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5"/>
          <p:cNvSpPr/>
          <p:nvPr/>
        </p:nvSpPr>
        <p:spPr>
          <a:xfrm>
            <a:off x="8928190" y="3233163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163" name="Straight Connector 18"/>
          <p:cNvCxnSpPr/>
          <p:nvPr/>
        </p:nvCxnSpPr>
        <p:spPr>
          <a:xfrm flipH="1">
            <a:off x="3351615" y="5021452"/>
            <a:ext cx="2338387" cy="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9"/>
          <p:cNvSpPr/>
          <p:nvPr/>
        </p:nvSpPr>
        <p:spPr>
          <a:xfrm flipH="1">
            <a:off x="3275415" y="4945252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37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165" name="Straight Connector 16"/>
          <p:cNvCxnSpPr/>
          <p:nvPr/>
        </p:nvCxnSpPr>
        <p:spPr>
          <a:xfrm flipH="1">
            <a:off x="2605191" y="2434533"/>
            <a:ext cx="2338387" cy="0"/>
          </a:xfrm>
          <a:prstGeom prst="line">
            <a:avLst/>
          </a:prstGeom>
          <a:ln w="28575">
            <a:solidFill>
              <a:srgbClr val="4E67C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7"/>
          <p:cNvSpPr/>
          <p:nvPr/>
        </p:nvSpPr>
        <p:spPr>
          <a:xfrm flipH="1">
            <a:off x="2528991" y="2358333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4E6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167" name="Straight Connector 12"/>
          <p:cNvCxnSpPr/>
          <p:nvPr/>
        </p:nvCxnSpPr>
        <p:spPr>
          <a:xfrm>
            <a:off x="6507767" y="5851831"/>
            <a:ext cx="2338388" cy="0"/>
          </a:xfrm>
          <a:prstGeom prst="line">
            <a:avLst/>
          </a:prstGeom>
          <a:ln w="28575">
            <a:solidFill>
              <a:srgbClr val="5DCEA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3"/>
          <p:cNvSpPr/>
          <p:nvPr/>
        </p:nvSpPr>
        <p:spPr>
          <a:xfrm>
            <a:off x="8769955" y="5775631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5DC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6233" y="1265696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배운 점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8916" y="225000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네트워크의 전반적인 이해</a:t>
            </a:r>
            <a:endParaRPr lang="ko-KR" altLang="en-US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075282" y="312469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라우터의</a:t>
            </a:r>
            <a:r>
              <a:rPr lang="ko-KR" altLang="en-US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이해</a:t>
            </a:r>
            <a:endParaRPr lang="ko-KR" altLang="en-US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498444" y="483895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여러 가지 서버 구축</a:t>
            </a:r>
            <a:endParaRPr lang="ko-KR" altLang="en-US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922355" y="566823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프로토콜의 이해</a:t>
            </a:r>
            <a:endParaRPr lang="ko-KR" altLang="en-US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174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75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76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77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78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7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2" grpId="0" animBg="1"/>
      <p:bldP spid="164" grpId="0" animBg="1"/>
      <p:bldP spid="166" grpId="0" animBg="1"/>
      <p:bldP spid="168" grpId="0" animBg="1"/>
      <p:bldP spid="169" grpId="0"/>
      <p:bldP spid="170" grpId="0"/>
      <p:bldP spid="171" grpId="0"/>
      <p:bldP spid="172" grpId="0"/>
      <p:bldP spid="1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3733714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평가 및 소감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5418138" y="1884363"/>
            <a:ext cx="1366837" cy="1349375"/>
          </a:xfrm>
          <a:custGeom>
            <a:avLst/>
            <a:gdLst>
              <a:gd name="T0" fmla="*/ 431633 w 361"/>
              <a:gd name="T1" fmla="*/ 1349375 h 359"/>
              <a:gd name="T2" fmla="*/ 488427 w 361"/>
              <a:gd name="T3" fmla="*/ 954711 h 359"/>
              <a:gd name="T4" fmla="*/ 446778 w 361"/>
              <a:gd name="T5" fmla="*/ 845709 h 359"/>
              <a:gd name="T6" fmla="*/ 106015 w 361"/>
              <a:gd name="T7" fmla="*/ 488632 h 359"/>
              <a:gd name="T8" fmla="*/ 162809 w 361"/>
              <a:gd name="T9" fmla="*/ 206729 h 359"/>
              <a:gd name="T10" fmla="*/ 1204029 w 361"/>
              <a:gd name="T11" fmla="*/ 199211 h 359"/>
              <a:gd name="T12" fmla="*/ 1230533 w 361"/>
              <a:gd name="T13" fmla="*/ 218005 h 359"/>
              <a:gd name="T14" fmla="*/ 1275968 w 361"/>
              <a:gd name="T15" fmla="*/ 469838 h 359"/>
              <a:gd name="T16" fmla="*/ 923846 w 361"/>
              <a:gd name="T17" fmla="*/ 849467 h 359"/>
              <a:gd name="T18" fmla="*/ 878411 w 361"/>
              <a:gd name="T19" fmla="*/ 935917 h 359"/>
              <a:gd name="T20" fmla="*/ 855694 w 361"/>
              <a:gd name="T21" fmla="*/ 977263 h 359"/>
              <a:gd name="T22" fmla="*/ 454351 w 361"/>
              <a:gd name="T23" fmla="*/ 1341858 h 359"/>
              <a:gd name="T24" fmla="*/ 431633 w 361"/>
              <a:gd name="T25" fmla="*/ 1349375 h 3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61" h="359">
                <a:moveTo>
                  <a:pt x="114" y="359"/>
                </a:moveTo>
                <a:cubicBezTo>
                  <a:pt x="119" y="324"/>
                  <a:pt x="124" y="289"/>
                  <a:pt x="129" y="254"/>
                </a:cubicBezTo>
                <a:cubicBezTo>
                  <a:pt x="131" y="242"/>
                  <a:pt x="128" y="234"/>
                  <a:pt x="118" y="225"/>
                </a:cubicBezTo>
                <a:cubicBezTo>
                  <a:pt x="87" y="195"/>
                  <a:pt x="55" y="164"/>
                  <a:pt x="28" y="130"/>
                </a:cubicBezTo>
                <a:cubicBezTo>
                  <a:pt x="0" y="96"/>
                  <a:pt x="5" y="78"/>
                  <a:pt x="43" y="55"/>
                </a:cubicBezTo>
                <a:cubicBezTo>
                  <a:pt x="134" y="0"/>
                  <a:pt x="226" y="0"/>
                  <a:pt x="318" y="53"/>
                </a:cubicBezTo>
                <a:cubicBezTo>
                  <a:pt x="320" y="55"/>
                  <a:pt x="323" y="56"/>
                  <a:pt x="325" y="58"/>
                </a:cubicBezTo>
                <a:cubicBezTo>
                  <a:pt x="356" y="81"/>
                  <a:pt x="361" y="96"/>
                  <a:pt x="337" y="125"/>
                </a:cubicBezTo>
                <a:cubicBezTo>
                  <a:pt x="308" y="161"/>
                  <a:pt x="275" y="192"/>
                  <a:pt x="244" y="226"/>
                </a:cubicBezTo>
                <a:cubicBezTo>
                  <a:pt x="238" y="232"/>
                  <a:pt x="236" y="241"/>
                  <a:pt x="232" y="249"/>
                </a:cubicBezTo>
                <a:cubicBezTo>
                  <a:pt x="230" y="253"/>
                  <a:pt x="229" y="258"/>
                  <a:pt x="226" y="260"/>
                </a:cubicBezTo>
                <a:cubicBezTo>
                  <a:pt x="191" y="293"/>
                  <a:pt x="156" y="325"/>
                  <a:pt x="120" y="357"/>
                </a:cubicBezTo>
                <a:cubicBezTo>
                  <a:pt x="119" y="358"/>
                  <a:pt x="117" y="359"/>
                  <a:pt x="114" y="3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5478463" y="4430713"/>
            <a:ext cx="1162050" cy="1435100"/>
          </a:xfrm>
          <a:custGeom>
            <a:avLst/>
            <a:gdLst>
              <a:gd name="T0" fmla="*/ 4 w 307"/>
              <a:gd name="T1" fmla="*/ 382 h 382"/>
              <a:gd name="T2" fmla="*/ 1 w 307"/>
              <a:gd name="T3" fmla="*/ 350 h 382"/>
              <a:gd name="T4" fmla="*/ 6 w 307"/>
              <a:gd name="T5" fmla="*/ 310 h 382"/>
              <a:gd name="T6" fmla="*/ 15 w 307"/>
              <a:gd name="T7" fmla="*/ 287 h 382"/>
              <a:gd name="T8" fmla="*/ 268 w 307"/>
              <a:gd name="T9" fmla="*/ 10 h 382"/>
              <a:gd name="T10" fmla="*/ 278 w 307"/>
              <a:gd name="T11" fmla="*/ 0 h 382"/>
              <a:gd name="T12" fmla="*/ 289 w 307"/>
              <a:gd name="T13" fmla="*/ 66 h 382"/>
              <a:gd name="T14" fmla="*/ 289 w 307"/>
              <a:gd name="T15" fmla="*/ 72 h 382"/>
              <a:gd name="T16" fmla="*/ 255 w 307"/>
              <a:gd name="T17" fmla="*/ 162 h 382"/>
              <a:gd name="T18" fmla="*/ 24 w 307"/>
              <a:gd name="T19" fmla="*/ 371 h 382"/>
              <a:gd name="T20" fmla="*/ 12 w 307"/>
              <a:gd name="T21" fmla="*/ 382 h 382"/>
              <a:gd name="T22" fmla="*/ 4 w 307"/>
              <a:gd name="T23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7" h="382">
                <a:moveTo>
                  <a:pt x="4" y="382"/>
                </a:moveTo>
                <a:cubicBezTo>
                  <a:pt x="3" y="371"/>
                  <a:pt x="0" y="360"/>
                  <a:pt x="1" y="350"/>
                </a:cubicBezTo>
                <a:cubicBezTo>
                  <a:pt x="1" y="337"/>
                  <a:pt x="3" y="323"/>
                  <a:pt x="6" y="310"/>
                </a:cubicBezTo>
                <a:cubicBezTo>
                  <a:pt x="7" y="302"/>
                  <a:pt x="10" y="293"/>
                  <a:pt x="15" y="287"/>
                </a:cubicBezTo>
                <a:cubicBezTo>
                  <a:pt x="99" y="195"/>
                  <a:pt x="184" y="102"/>
                  <a:pt x="268" y="10"/>
                </a:cubicBezTo>
                <a:cubicBezTo>
                  <a:pt x="270" y="7"/>
                  <a:pt x="273" y="5"/>
                  <a:pt x="278" y="0"/>
                </a:cubicBezTo>
                <a:cubicBezTo>
                  <a:pt x="282" y="24"/>
                  <a:pt x="285" y="45"/>
                  <a:pt x="289" y="66"/>
                </a:cubicBezTo>
                <a:cubicBezTo>
                  <a:pt x="289" y="68"/>
                  <a:pt x="288" y="71"/>
                  <a:pt x="289" y="72"/>
                </a:cubicBezTo>
                <a:cubicBezTo>
                  <a:pt x="307" y="114"/>
                  <a:pt x="283" y="137"/>
                  <a:pt x="255" y="162"/>
                </a:cubicBezTo>
                <a:cubicBezTo>
                  <a:pt x="177" y="231"/>
                  <a:pt x="101" y="301"/>
                  <a:pt x="24" y="371"/>
                </a:cubicBezTo>
                <a:cubicBezTo>
                  <a:pt x="20" y="375"/>
                  <a:pt x="16" y="378"/>
                  <a:pt x="12" y="382"/>
                </a:cubicBezTo>
                <a:cubicBezTo>
                  <a:pt x="9" y="382"/>
                  <a:pt x="7" y="382"/>
                  <a:pt x="4" y="38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5584825" y="3763963"/>
            <a:ext cx="911225" cy="1260475"/>
          </a:xfrm>
          <a:custGeom>
            <a:avLst/>
            <a:gdLst>
              <a:gd name="T0" fmla="*/ 225 w 241"/>
              <a:gd name="T1" fmla="*/ 0 h 335"/>
              <a:gd name="T2" fmla="*/ 240 w 241"/>
              <a:gd name="T3" fmla="*/ 107 h 335"/>
              <a:gd name="T4" fmla="*/ 233 w 241"/>
              <a:gd name="T5" fmla="*/ 126 h 335"/>
              <a:gd name="T6" fmla="*/ 7 w 241"/>
              <a:gd name="T7" fmla="*/ 332 h 335"/>
              <a:gd name="T8" fmla="*/ 0 w 241"/>
              <a:gd name="T9" fmla="*/ 335 h 335"/>
              <a:gd name="T10" fmla="*/ 16 w 241"/>
              <a:gd name="T11" fmla="*/ 232 h 335"/>
              <a:gd name="T12" fmla="*/ 23 w 241"/>
              <a:gd name="T13" fmla="*/ 220 h 335"/>
              <a:gd name="T14" fmla="*/ 217 w 241"/>
              <a:gd name="T15" fmla="*/ 6 h 335"/>
              <a:gd name="T16" fmla="*/ 225 w 241"/>
              <a:gd name="T17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335">
                <a:moveTo>
                  <a:pt x="225" y="0"/>
                </a:moveTo>
                <a:cubicBezTo>
                  <a:pt x="230" y="37"/>
                  <a:pt x="236" y="72"/>
                  <a:pt x="240" y="107"/>
                </a:cubicBezTo>
                <a:cubicBezTo>
                  <a:pt x="241" y="113"/>
                  <a:pt x="238" y="122"/>
                  <a:pt x="233" y="126"/>
                </a:cubicBezTo>
                <a:cubicBezTo>
                  <a:pt x="158" y="195"/>
                  <a:pt x="83" y="263"/>
                  <a:pt x="7" y="332"/>
                </a:cubicBezTo>
                <a:cubicBezTo>
                  <a:pt x="6" y="333"/>
                  <a:pt x="4" y="333"/>
                  <a:pt x="0" y="335"/>
                </a:cubicBezTo>
                <a:cubicBezTo>
                  <a:pt x="5" y="299"/>
                  <a:pt x="10" y="266"/>
                  <a:pt x="16" y="232"/>
                </a:cubicBezTo>
                <a:cubicBezTo>
                  <a:pt x="16" y="227"/>
                  <a:pt x="20" y="223"/>
                  <a:pt x="23" y="220"/>
                </a:cubicBezTo>
                <a:cubicBezTo>
                  <a:pt x="87" y="148"/>
                  <a:pt x="152" y="77"/>
                  <a:pt x="217" y="6"/>
                </a:cubicBezTo>
                <a:cubicBezTo>
                  <a:pt x="219" y="4"/>
                  <a:pt x="220" y="3"/>
                  <a:pt x="22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5721350" y="3103563"/>
            <a:ext cx="673100" cy="1022350"/>
          </a:xfrm>
          <a:custGeom>
            <a:avLst/>
            <a:gdLst>
              <a:gd name="T0" fmla="*/ 0 w 178"/>
              <a:gd name="T1" fmla="*/ 270 h 272"/>
              <a:gd name="T2" fmla="*/ 16 w 178"/>
              <a:gd name="T3" fmla="*/ 162 h 272"/>
              <a:gd name="T4" fmla="*/ 24 w 178"/>
              <a:gd name="T5" fmla="*/ 149 h 272"/>
              <a:gd name="T6" fmla="*/ 156 w 178"/>
              <a:gd name="T7" fmla="*/ 4 h 272"/>
              <a:gd name="T8" fmla="*/ 163 w 178"/>
              <a:gd name="T9" fmla="*/ 0 h 272"/>
              <a:gd name="T10" fmla="*/ 178 w 178"/>
              <a:gd name="T11" fmla="*/ 107 h 272"/>
              <a:gd name="T12" fmla="*/ 173 w 178"/>
              <a:gd name="T13" fmla="*/ 118 h 272"/>
              <a:gd name="T14" fmla="*/ 5 w 178"/>
              <a:gd name="T15" fmla="*/ 272 h 272"/>
              <a:gd name="T16" fmla="*/ 0 w 178"/>
              <a:gd name="T17" fmla="*/ 27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272">
                <a:moveTo>
                  <a:pt x="0" y="270"/>
                </a:moveTo>
                <a:cubicBezTo>
                  <a:pt x="5" y="234"/>
                  <a:pt x="10" y="198"/>
                  <a:pt x="16" y="162"/>
                </a:cubicBezTo>
                <a:cubicBezTo>
                  <a:pt x="16" y="158"/>
                  <a:pt x="20" y="153"/>
                  <a:pt x="24" y="149"/>
                </a:cubicBezTo>
                <a:cubicBezTo>
                  <a:pt x="68" y="101"/>
                  <a:pt x="112" y="53"/>
                  <a:pt x="156" y="4"/>
                </a:cubicBezTo>
                <a:cubicBezTo>
                  <a:pt x="157" y="3"/>
                  <a:pt x="159" y="2"/>
                  <a:pt x="163" y="0"/>
                </a:cubicBezTo>
                <a:cubicBezTo>
                  <a:pt x="168" y="36"/>
                  <a:pt x="173" y="71"/>
                  <a:pt x="178" y="107"/>
                </a:cubicBezTo>
                <a:cubicBezTo>
                  <a:pt x="178" y="110"/>
                  <a:pt x="176" y="116"/>
                  <a:pt x="173" y="118"/>
                </a:cubicBezTo>
                <a:cubicBezTo>
                  <a:pt x="117" y="170"/>
                  <a:pt x="61" y="221"/>
                  <a:pt x="5" y="272"/>
                </a:cubicBezTo>
                <a:cubicBezTo>
                  <a:pt x="3" y="271"/>
                  <a:pt x="1" y="271"/>
                  <a:pt x="0" y="27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44" name="Straight Connector 12"/>
          <p:cNvCxnSpPr/>
          <p:nvPr/>
        </p:nvCxnSpPr>
        <p:spPr>
          <a:xfrm>
            <a:off x="6394450" y="3976688"/>
            <a:ext cx="2338388" cy="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3"/>
          <p:cNvSpPr/>
          <p:nvPr/>
        </p:nvSpPr>
        <p:spPr>
          <a:xfrm>
            <a:off x="8656638" y="3900488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FCE1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46" name="Straight Connector 14"/>
          <p:cNvCxnSpPr/>
          <p:nvPr/>
        </p:nvCxnSpPr>
        <p:spPr>
          <a:xfrm>
            <a:off x="6343650" y="2174875"/>
            <a:ext cx="233838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15"/>
          <p:cNvSpPr/>
          <p:nvPr/>
        </p:nvSpPr>
        <p:spPr>
          <a:xfrm>
            <a:off x="8605838" y="2098675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 flipH="1">
            <a:off x="3509963" y="3840163"/>
            <a:ext cx="2338387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7"/>
          <p:cNvSpPr/>
          <p:nvPr/>
        </p:nvSpPr>
        <p:spPr>
          <a:xfrm flipH="1">
            <a:off x="3433763" y="3763963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EF7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50" name="Straight Connector 18"/>
          <p:cNvCxnSpPr/>
          <p:nvPr/>
        </p:nvCxnSpPr>
        <p:spPr>
          <a:xfrm flipH="1">
            <a:off x="3382963" y="5519738"/>
            <a:ext cx="2338387" cy="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19"/>
          <p:cNvSpPr/>
          <p:nvPr/>
        </p:nvSpPr>
        <p:spPr>
          <a:xfrm flipH="1">
            <a:off x="3306763" y="5443538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37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779876" y="2274173"/>
            <a:ext cx="601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accent2"/>
                </a:solidFill>
                <a:latin typeface="Roboto Black" pitchFamily="2" charset="0"/>
                <a:ea typeface="굴림" panose="020B0600000101010101" pitchFamily="50" charset="-127"/>
              </a:rPr>
              <a:t>02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385126" y="2304484"/>
            <a:ext cx="152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eaLnBrk="1" hangingPunct="1"/>
            <a:r>
              <a:rPr lang="en-US" altLang="ko-KR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Mail Server</a:t>
            </a:r>
            <a:endParaRPr lang="en-US" altLang="ko-KR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24097" y="4093575"/>
            <a:ext cx="6016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381539" y="4124680"/>
            <a:ext cx="1494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eaLnBrk="1" hangingPunct="1"/>
            <a:r>
              <a:rPr lang="ko-KR" altLang="en-US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고장 테스트</a:t>
            </a:r>
            <a:endParaRPr lang="en-US" altLang="ko-KR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00591" y="3264149"/>
            <a:ext cx="60166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576367" y="3294460"/>
            <a:ext cx="1334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r" eaLnBrk="1" hangingPunct="1"/>
            <a:r>
              <a:rPr lang="en-US" altLang="ko-KR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DDNS </a:t>
            </a:r>
            <a:r>
              <a:rPr lang="ko-KR" altLang="en-US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설정</a:t>
            </a:r>
            <a:endParaRPr lang="en-US" altLang="ko-KR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22188" y="4918530"/>
            <a:ext cx="6016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04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152297" y="4948841"/>
            <a:ext cx="3666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</a:defRPr>
            </a:lvl9pPr>
          </a:lstStyle>
          <a:p>
            <a:pPr algn="r" eaLnBrk="1" hangingPunct="1"/>
            <a:r>
              <a:rPr lang="ko-KR" altLang="en-US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다양한 </a:t>
            </a:r>
            <a:r>
              <a:rPr lang="ko-KR" altLang="en-US" sz="24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라우터</a:t>
            </a:r>
            <a:r>
              <a:rPr lang="ko-KR" altLang="en-US" sz="24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에뮬레이터 사용</a:t>
            </a:r>
            <a:endParaRPr lang="en-US" altLang="ko-KR" sz="24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233" y="1265696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아쉬운 점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65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66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7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8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69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5" grpId="0" animBg="1"/>
      <p:bldP spid="47" grpId="0" animBg="1"/>
      <p:bldP spid="49" grpId="0" animBg="1"/>
      <p:bldP spid="51" grpId="0" animBg="1"/>
      <p:bldP spid="52" grpId="0"/>
      <p:bldP spid="54" grpId="0"/>
      <p:bldP spid="55" grpId="0"/>
      <p:bldP spid="57" grpId="0"/>
      <p:bldP spid="58" grpId="0"/>
      <p:bldP spid="60" grpId="0"/>
      <p:bldP spid="61" grpId="0"/>
      <p:bldP spid="63" grpId="0"/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0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1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6030" y="-13724"/>
            <a:ext cx="3733714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평가 및 소감</a:t>
            </a: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86233" y="1265696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평가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4009"/>
              </p:ext>
            </p:extLst>
          </p:nvPr>
        </p:nvGraphicFramePr>
        <p:xfrm>
          <a:off x="4254962" y="1947507"/>
          <a:ext cx="3682076" cy="4194995"/>
        </p:xfrm>
        <a:graphic>
          <a:graphicData uri="http://schemas.openxmlformats.org/drawingml/2006/table">
            <a:tbl>
              <a:tblPr/>
              <a:tblGrid>
                <a:gridCol w="844336"/>
                <a:gridCol w="844336"/>
                <a:gridCol w="996702"/>
                <a:gridCol w="996702"/>
              </a:tblGrid>
              <a:tr h="254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(1-5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05041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Dynamips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구축하는 데 있어서 아주 편리한 기능 및 쉬운 수단 제공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Dynagen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SecureCRT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73">
                <a:tc row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구성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Router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 Test O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 Routing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RIP 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OSPF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TRUNK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47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동작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DNS 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DDNS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DHCP 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Mail 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완벽한 구축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가위바위보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2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이해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Wireshark test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종합평가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작성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그림이 많아 깔끔하지 못함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630" marR="35630" marT="9850" marB="985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6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63950" y="16395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094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5549917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ko-KR" sz="6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Question &amp; Answer</a:t>
            </a:r>
            <a:endParaRPr lang="ko-KR" altLang="en-US" sz="6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3" name="AutoShape 2" descr="https://ask.wireshark.org/upfiles/wsbadge@186x5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77608" y="2860836"/>
            <a:ext cx="3236784" cy="186204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ko-KR" sz="115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Q &amp; A</a:t>
            </a:r>
            <a:endParaRPr lang="ko-KR" altLang="en-US" sz="115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3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4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5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0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5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ko-KR" altLang="en-US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배경</a:t>
            </a:r>
            <a:endParaRPr lang="en-US" altLang="ko-KR" sz="6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6233" y="1265696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구축 환경</a:t>
            </a:r>
            <a:endParaRPr lang="ko-KR" altLang="en-US" sz="4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38327" y="2638878"/>
            <a:ext cx="9418005" cy="3467100"/>
            <a:chOff x="1838327" y="2638878"/>
            <a:chExt cx="9418005" cy="3467100"/>
          </a:xfrm>
        </p:grpSpPr>
        <p:grpSp>
          <p:nvGrpSpPr>
            <p:cNvPr id="7" name="그룹 6"/>
            <p:cNvGrpSpPr/>
            <p:nvPr/>
          </p:nvGrpSpPr>
          <p:grpSpPr>
            <a:xfrm>
              <a:off x="1838327" y="2638878"/>
              <a:ext cx="4295775" cy="3467100"/>
              <a:chOff x="1838327" y="2638878"/>
              <a:chExt cx="4295775" cy="3467100"/>
            </a:xfrm>
          </p:grpSpPr>
          <p:pic>
            <p:nvPicPr>
              <p:cNvPr id="156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8327" y="2638878"/>
                <a:ext cx="4295775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987" y="2872461"/>
                <a:ext cx="3944454" cy="2225233"/>
              </a:xfrm>
              <a:prstGeom prst="rect">
                <a:avLst/>
              </a:prstGeom>
              <a:solidFill>
                <a:schemeClr val="bg2">
                  <a:tint val="95000"/>
                  <a:satMod val="170000"/>
                </a:schemeClr>
              </a:solidFill>
            </p:spPr>
          </p:pic>
          <p:grpSp>
            <p:nvGrpSpPr>
              <p:cNvPr id="5" name="그룹 4"/>
              <p:cNvGrpSpPr/>
              <p:nvPr/>
            </p:nvGrpSpPr>
            <p:grpSpPr>
              <a:xfrm>
                <a:off x="3086769" y="2904606"/>
                <a:ext cx="1798890" cy="2160941"/>
                <a:chOff x="5199374" y="2621183"/>
                <a:chExt cx="1798890" cy="2160941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0869" y="2621183"/>
                  <a:ext cx="1747086" cy="1747086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5199374" y="4197349"/>
                  <a:ext cx="17988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dirty="0" smtClean="0">
                      <a:latin typeface="1훈막대연필 R" panose="02020603020101020101" pitchFamily="18" charset="-127"/>
                      <a:ea typeface="1훈막대연필 R" panose="02020603020101020101" pitchFamily="18" charset="-127"/>
                    </a:rPr>
                    <a:t>Windows 7</a:t>
                  </a:r>
                  <a:endParaRPr lang="ko-KR" altLang="en-US" sz="3200" dirty="0">
                    <a:latin typeface="1훈막대연필 R" panose="02020603020101020101" pitchFamily="18" charset="-127"/>
                    <a:ea typeface="1훈막대연필 R" panose="02020603020101020101" pitchFamily="18" charset="-127"/>
                  </a:endParaRPr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6979756" y="4491406"/>
              <a:ext cx="4276576" cy="707886"/>
              <a:chOff x="6979756" y="4491406"/>
              <a:chExt cx="4276576" cy="707886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7447276" y="4491406"/>
                <a:ext cx="38090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Professional 64bit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4658757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6979756" y="3620596"/>
              <a:ext cx="2354575" cy="707886"/>
              <a:chOff x="6979756" y="3620596"/>
              <a:chExt cx="2354575" cy="70788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7447276" y="3620596"/>
                <a:ext cx="18870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4GB RAM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3760967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979756" y="2749786"/>
              <a:ext cx="3888649" cy="707886"/>
              <a:chOff x="6979756" y="2749786"/>
              <a:chExt cx="3888649" cy="707886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7447276" y="2749786"/>
                <a:ext cx="3421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2.7GHz </a:t>
                </a:r>
                <a:r>
                  <a:rPr lang="ko-KR" altLang="en-US" sz="4000" dirty="0" err="1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쿼드</a:t>
                </a:r>
                <a:r>
                  <a:rPr lang="ko-KR" altLang="en-US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 코어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63" name="그림 1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2892584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ko-KR" altLang="en-US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배경</a:t>
            </a:r>
            <a:endParaRPr lang="en-US" altLang="ko-KR" sz="6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라우터</a:t>
            </a:r>
            <a:endParaRPr lang="ko-KR" altLang="en-US" sz="4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91074" y="2642053"/>
            <a:ext cx="7044008" cy="2581466"/>
            <a:chOff x="2691074" y="2642053"/>
            <a:chExt cx="7044008" cy="2581466"/>
          </a:xfrm>
        </p:grpSpPr>
        <p:grpSp>
          <p:nvGrpSpPr>
            <p:cNvPr id="6" name="그룹 5"/>
            <p:cNvGrpSpPr/>
            <p:nvPr/>
          </p:nvGrpSpPr>
          <p:grpSpPr>
            <a:xfrm>
              <a:off x="6979756" y="4491406"/>
              <a:ext cx="2546935" cy="707886"/>
              <a:chOff x="6979756" y="4491406"/>
              <a:chExt cx="2546935" cy="70788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447276" y="4491406"/>
                <a:ext cx="20794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NM-16ESW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4658757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6979756" y="3620596"/>
              <a:ext cx="2755326" cy="707886"/>
              <a:chOff x="6979756" y="3620596"/>
              <a:chExt cx="2755326" cy="70788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47276" y="3620596"/>
                <a:ext cx="22878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Cisco 3660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3760967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6979756" y="2749786"/>
              <a:ext cx="2732884" cy="707886"/>
              <a:chOff x="6979756" y="2749786"/>
              <a:chExt cx="2732884" cy="70788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447276" y="2749786"/>
                <a:ext cx="22653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dirty="0" err="1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다이나밉스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2892584"/>
                <a:ext cx="432000" cy="432000"/>
              </a:xfrm>
              <a:prstGeom prst="rect">
                <a:avLst/>
              </a:prstGeom>
            </p:spPr>
          </p:pic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074" y="2642053"/>
              <a:ext cx="2581466" cy="2581466"/>
            </a:xfrm>
            <a:prstGeom prst="rect">
              <a:avLst/>
            </a:prstGeom>
          </p:spPr>
        </p:pic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4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7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ko-KR" altLang="en-US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배경</a:t>
            </a:r>
            <a:endParaRPr lang="en-US" altLang="ko-KR" sz="6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가상 머신</a:t>
            </a:r>
            <a:endParaRPr lang="ko-KR" altLang="en-US" sz="4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02807" y="2226070"/>
            <a:ext cx="8868428" cy="4292715"/>
            <a:chOff x="1802807" y="2226070"/>
            <a:chExt cx="8868428" cy="429271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807" y="2226070"/>
              <a:ext cx="4292715" cy="4292715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2046514" y="3018970"/>
              <a:ext cx="3817257" cy="2075543"/>
            </a:xfrm>
            <a:prstGeom prst="roundRect">
              <a:avLst>
                <a:gd name="adj" fmla="val 5073"/>
              </a:avLst>
            </a:prstGeom>
            <a:solidFill>
              <a:srgbClr val="B4D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32341" y="3090633"/>
              <a:ext cx="1425385" cy="1874161"/>
              <a:chOff x="3236471" y="3018971"/>
              <a:chExt cx="1425385" cy="1874161"/>
            </a:xfrm>
          </p:grpSpPr>
          <p:pic>
            <p:nvPicPr>
              <p:cNvPr id="16" name="Picture 2" descr="http://screenshots.en.sftcdn.net/en/scrn/22000/22882/vmware-workstation-17-535x53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6471" y="3018971"/>
                <a:ext cx="1425385" cy="1425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254902" y="4308357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VMware</a:t>
                </a:r>
                <a:endParaRPr lang="ko-KR" altLang="en-US" sz="32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979756" y="4375294"/>
              <a:ext cx="3412557" cy="707886"/>
              <a:chOff x="6979756" y="4375294"/>
              <a:chExt cx="3412557" cy="70788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447276" y="4375294"/>
                <a:ext cx="29450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Ubuntu Server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4542645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979756" y="3504484"/>
              <a:ext cx="2659146" cy="707886"/>
              <a:chOff x="6979756" y="3504484"/>
              <a:chExt cx="2659146" cy="70788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47276" y="3504484"/>
                <a:ext cx="21916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Linux Mint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3644855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6979756" y="2633674"/>
              <a:ext cx="2893184" cy="707886"/>
              <a:chOff x="6979756" y="2633674"/>
              <a:chExt cx="2893184" cy="70788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447276" y="2633674"/>
                <a:ext cx="2425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Windows XP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2776472"/>
                <a:ext cx="432000" cy="432000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6979756" y="5246104"/>
              <a:ext cx="3691479" cy="707886"/>
              <a:chOff x="6979756" y="5246104"/>
              <a:chExt cx="3691479" cy="70788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447276" y="5246104"/>
                <a:ext cx="32239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err="1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CentOS</a:t>
                </a:r>
                <a:r>
                  <a:rPr lang="en-US" altLang="ko-KR" sz="4000" dirty="0" smtClean="0">
                    <a:latin typeface="1훈막대연필 R" panose="02020603020101020101" pitchFamily="18" charset="-127"/>
                    <a:ea typeface="1훈막대연필 R" panose="02020603020101020101" pitchFamily="18" charset="-127"/>
                  </a:rPr>
                  <a:t> minimal</a:t>
                </a:r>
                <a:endParaRPr lang="ko-KR" altLang="en-US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endParaRPr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756" y="5397608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32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3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4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5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0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ko-KR" altLang="en-US" sz="6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배경</a:t>
            </a:r>
            <a:endParaRPr lang="en-US" altLang="ko-KR" sz="6000" dirty="0" smtClean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각종 서버</a:t>
            </a:r>
            <a:endParaRPr lang="ko-KR" altLang="en-US" sz="4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9263"/>
              </p:ext>
            </p:extLst>
          </p:nvPr>
        </p:nvGraphicFramePr>
        <p:xfrm>
          <a:off x="1250045" y="2475891"/>
          <a:ext cx="9768114" cy="38157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884057"/>
                <a:gridCol w="4884057"/>
              </a:tblGrid>
              <a:tr h="69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서버 종류</a:t>
                      </a:r>
                      <a:endParaRPr lang="ko-KR" altLang="en-US" sz="36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구축 환경 및 방법</a:t>
                      </a:r>
                      <a:endParaRPr lang="ko-KR" altLang="en-US" sz="36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가위바위보 </a:t>
                      </a:r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Windows XP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Mail 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Linux</a:t>
                      </a:r>
                      <a:r>
                        <a:rPr lang="en-US" altLang="ko-KR" sz="2800" baseline="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Mint 32bit / Postfix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Web 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Windows XP / IIS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DNS 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Ubuntu Server 32bit / bind9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FTP 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Windows XP / IIS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DHCP Server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CentOS</a:t>
                      </a:r>
                      <a:r>
                        <a:rPr lang="en-US" altLang="ko-KR" sz="2800" dirty="0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 minimal / </a:t>
                      </a:r>
                      <a:r>
                        <a:rPr lang="en-US" altLang="ko-KR" sz="2800" dirty="0" err="1" smtClean="0">
                          <a:latin typeface="1훈막대연필 R" panose="02020603020101020101" pitchFamily="18" charset="-127"/>
                          <a:ea typeface="1훈막대연필 R" panose="02020603020101020101" pitchFamily="18" charset="-127"/>
                        </a:rPr>
                        <a:t>dhcp</a:t>
                      </a:r>
                      <a:endParaRPr lang="ko-KR" altLang="en-US" sz="2800" dirty="0">
                        <a:latin typeface="1훈막대연필 R" panose="02020603020101020101" pitchFamily="18" charset="-127"/>
                        <a:ea typeface="1훈막대연필 R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1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2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3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3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233" y="1265696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LAN </a:t>
            </a:r>
            <a:r>
              <a:rPr lang="ko-KR" altLang="en-US" sz="40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토폴로지</a:t>
            </a:r>
            <a:endParaRPr lang="ko-KR" altLang="en-US" sz="40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93512" y="3109230"/>
            <a:ext cx="3891453" cy="1844731"/>
            <a:chOff x="1793512" y="3109230"/>
            <a:chExt cx="3891453" cy="1844731"/>
          </a:xfrm>
        </p:grpSpPr>
        <p:sp>
          <p:nvSpPr>
            <p:cNvPr id="48" name="TextBox 47"/>
            <p:cNvSpPr txBox="1"/>
            <p:nvPr/>
          </p:nvSpPr>
          <p:spPr>
            <a:xfrm>
              <a:off x="2481744" y="310923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70181" y="4430741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3512" y="442723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20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41461" y="3016897"/>
            <a:ext cx="5323087" cy="2518434"/>
            <a:chOff x="6441461" y="3016897"/>
            <a:chExt cx="5323087" cy="2518434"/>
          </a:xfrm>
        </p:grpSpPr>
        <p:sp>
          <p:nvSpPr>
            <p:cNvPr id="32" name="TextBox 31"/>
            <p:cNvSpPr txBox="1"/>
            <p:nvPr/>
          </p:nvSpPr>
          <p:spPr>
            <a:xfrm>
              <a:off x="6924762" y="3016897"/>
              <a:ext cx="2008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Star </a:t>
              </a:r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형태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4762" y="3922171"/>
              <a:ext cx="48397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OSPF Routing Algorithm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242" y="4062542"/>
              <a:ext cx="432000" cy="43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242" y="3159695"/>
              <a:ext cx="432000" cy="432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908981" y="4827445"/>
              <a:ext cx="2101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</a:t>
              </a:r>
              <a:r>
                <a:rPr lang="ko-KR" altLang="en-US" sz="40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사용</a:t>
              </a:r>
              <a:endParaRPr lang="ko-KR" altLang="en-US" sz="40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461" y="4994796"/>
              <a:ext cx="432000" cy="432000"/>
            </a:xfrm>
            <a:prstGeom prst="rect">
              <a:avLst/>
            </a:prstGeom>
          </p:spPr>
        </p:pic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29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0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1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4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41206" y="1454408"/>
            <a:ext cx="3995274" cy="5382983"/>
            <a:chOff x="1741206" y="1454408"/>
            <a:chExt cx="3995274" cy="5382983"/>
          </a:xfrm>
        </p:grpSpPr>
        <p:cxnSp>
          <p:nvCxnSpPr>
            <p:cNvPr id="10" name="직선 연결선 9"/>
            <p:cNvCxnSpPr>
              <a:stCxn id="23" idx="2"/>
              <a:endCxn id="1034" idx="0"/>
            </p:cNvCxnSpPr>
            <p:nvPr/>
          </p:nvCxnSpPr>
          <p:spPr>
            <a:xfrm>
              <a:off x="3739239" y="3016897"/>
              <a:ext cx="0" cy="73509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612572" y="4630057"/>
              <a:ext cx="786332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116215" y="4630057"/>
              <a:ext cx="749691" cy="79828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34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3751991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06" y="5270856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5" y="5270857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81" y="1973582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497431" y="1454408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R1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145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R2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3411" y="6314171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R3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7431" y="4825599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R4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1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030" y="-13724"/>
            <a:ext cx="4089581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네트워크 구성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0" y="963851"/>
            <a:ext cx="12192000" cy="71437"/>
            <a:chOff x="935550" y="1983015"/>
            <a:chExt cx="1882953" cy="74385"/>
          </a:xfrm>
        </p:grpSpPr>
        <p:sp>
          <p:nvSpPr>
            <p:cNvPr id="19" name="Rectangle 3"/>
            <p:cNvSpPr/>
            <p:nvPr/>
          </p:nvSpPr>
          <p:spPr>
            <a:xfrm>
              <a:off x="935550" y="1983015"/>
              <a:ext cx="491333" cy="71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0" name="Rectangle 4"/>
            <p:cNvSpPr/>
            <p:nvPr/>
          </p:nvSpPr>
          <p:spPr>
            <a:xfrm>
              <a:off x="2338693" y="1983015"/>
              <a:ext cx="479810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1" name="Rectangle 5"/>
            <p:cNvSpPr/>
            <p:nvPr/>
          </p:nvSpPr>
          <p:spPr>
            <a:xfrm>
              <a:off x="1882911" y="1983015"/>
              <a:ext cx="455783" cy="74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22" name="Rectangle 6"/>
            <p:cNvSpPr/>
            <p:nvPr/>
          </p:nvSpPr>
          <p:spPr>
            <a:xfrm>
              <a:off x="1426883" y="1983015"/>
              <a:ext cx="456028" cy="74385"/>
            </a:xfrm>
            <a:prstGeom prst="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4800" dirty="0">
                <a:solidFill>
                  <a:srgbClr val="FFFFFF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6233" y="1265696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LAN </a:t>
            </a:r>
            <a:r>
              <a:rPr lang="ko-KR" altLang="en-US" sz="4000" dirty="0" smtClean="0">
                <a:solidFill>
                  <a:prstClr val="white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토폴로지</a:t>
            </a:r>
            <a:endParaRPr lang="ko-KR" altLang="en-US" sz="4000" dirty="0">
              <a:solidFill>
                <a:prstClr val="white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1034" name="Picture 10" descr="http://icons.iconarchive.com/icons/yudha-agung-pribadi/cisco-networking/512/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3751991"/>
            <a:ext cx="1043315" cy="10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icons.iconarchive.com/icons/yudha-agung-pribadi/cisco-networking/512/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06" y="5270856"/>
            <a:ext cx="1043315" cy="10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icons.iconarchive.com/icons/yudha-agung-pribadi/cisco-networking/512/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65" y="5270857"/>
            <a:ext cx="1043315" cy="10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icons.iconarchive.com/icons/yudha-agung-pribadi/cisco-networking/512/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1973582"/>
            <a:ext cx="1043315" cy="10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51" y="1946265"/>
            <a:ext cx="9047955" cy="4224071"/>
            <a:chOff x="1601051" y="1946265"/>
            <a:chExt cx="9047955" cy="4224071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215592" y="4389361"/>
              <a:ext cx="1" cy="14040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25029" y="4389361"/>
              <a:ext cx="1" cy="14040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122266" y="4389361"/>
              <a:ext cx="1" cy="140400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125027" y="2452687"/>
              <a:ext cx="1" cy="1404000"/>
            </a:xfrm>
            <a:prstGeom prst="line">
              <a:avLst/>
            </a:prstGeom>
            <a:ln w="635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851" y="1946265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1601051" y="3853830"/>
              <a:ext cx="9047955" cy="508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Switch</a:t>
              </a:r>
              <a:endParaRPr lang="ko-KR" altLang="en-US" sz="3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pic>
          <p:nvPicPr>
            <p:cNvPr id="27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936" y="5127021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373" y="5125708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http://icons.iconarchive.com/icons/yudha-agung-pribadi/cisco-networking/512/Rout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613" y="5125708"/>
              <a:ext cx="1043315" cy="104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215591" y="432711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22266" y="4327113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25027" y="4327113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20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25027" y="3360998"/>
              <a:ext cx="211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VLAN 10,20,30</a:t>
              </a:r>
              <a:endParaRPr lang="ko-KR" altLang="en-US" sz="28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97431" y="1454408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R1</a:t>
            </a:r>
            <a:endParaRPr lang="ko-KR" altLang="en-US" sz="28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21451" y="63141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R2</a:t>
            </a:r>
            <a:endParaRPr lang="ko-KR" altLang="en-US" sz="28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3411" y="63141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R3</a:t>
            </a:r>
            <a:endParaRPr lang="ko-KR" altLang="en-US" sz="28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7431" y="4825599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R4</a:t>
            </a:r>
            <a:endParaRPr lang="ko-KR" altLang="en-US" sz="28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7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19649 -0.2613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1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04284 0.460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230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31679 -0.0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3829 -0.025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3828 0.6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34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31458 -0.019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-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23633 -0.019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97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9428 -0.48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blic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1">
      <a:majorFont>
        <a:latin typeface="1훈막대연필 R"/>
        <a:ea typeface="1훈막대연필 R"/>
        <a:cs typeface=""/>
      </a:majorFont>
      <a:minorFont>
        <a:latin typeface="1훈막대연필 R"/>
        <a:ea typeface="1훈막대연필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Template" id="{C33AB2A2-EF64-4A01-9BF3-77403BC89E7E}" vid="{E99F0DC9-4BE0-4359-8693-94DF553AE9A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1훈막대연필 R"/>
        <a:ea typeface="1훈막대연필 R"/>
        <a:cs typeface=""/>
      </a:majorFont>
      <a:minorFont>
        <a:latin typeface="1훈막대연필 R"/>
        <a:ea typeface="1훈막대연필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1훈막대연필 R"/>
        <a:ea typeface="1훈막대연필 R"/>
        <a:cs typeface=""/>
      </a:majorFont>
      <a:minorFont>
        <a:latin typeface="1훈막대연필 R"/>
        <a:ea typeface="1훈막대연필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702</Words>
  <Application>Microsoft Office PowerPoint</Application>
  <PresentationFormat>와이드스크린</PresentationFormat>
  <Paragraphs>359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Roboto</vt:lpstr>
      <vt:lpstr>Bebas</vt:lpstr>
      <vt:lpstr>함초롬바탕</vt:lpstr>
      <vt:lpstr>1훈막대연필 R</vt:lpstr>
      <vt:lpstr>굴림</vt:lpstr>
      <vt:lpstr>맑은 고딕</vt:lpstr>
      <vt:lpstr>Roboto Black</vt:lpstr>
      <vt:lpstr>Roboto Light</vt:lpstr>
      <vt:lpstr>Arial</vt:lpstr>
      <vt:lpstr>Office 테마</vt:lpstr>
      <vt:lpstr>Public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80</cp:revision>
  <dcterms:created xsi:type="dcterms:W3CDTF">2016-06-03T03:09:26Z</dcterms:created>
  <dcterms:modified xsi:type="dcterms:W3CDTF">2016-06-05T11:03:14Z</dcterms:modified>
  <cp:contentStatus/>
</cp:coreProperties>
</file>