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Lst>
  <p:sldSz cy="5143500" cx="9144000"/>
  <p:notesSz cx="6858000" cy="9144000"/>
  <p:embeddedFontLst>
    <p:embeddedFont>
      <p:font typeface="Montserrat"/>
      <p:regular r:id="rId106"/>
      <p:bold r:id="rId10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A502EBE1-EE59-43B9-9920-A4FEFA64E7F7}">
  <a:tblStyle styleId="{A502EBE1-EE59-43B9-9920-A4FEFA64E7F7}"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font" Target="fonts/Montserrat-bold.fntdata"/><Relationship Id="rId106" Type="http://schemas.openxmlformats.org/officeDocument/2006/relationships/font" Target="fonts/Montserrat-regular.fntdata"/><Relationship Id="rId105" Type="http://schemas.openxmlformats.org/officeDocument/2006/relationships/slide" Target="slides/slide99.xml"/><Relationship Id="rId104" Type="http://schemas.openxmlformats.org/officeDocument/2006/relationships/slide" Target="slides/slide98.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27" name="Shape 12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For the first three steps, the transformations don’t actually happen. Instead, Spark takes these directives and checks for correct syntax, compatible input types, and feasible transformation logic. Then each RDD makes a note of the RDD from which it came—it’s dependent. Not until I use take(10), an action, does Spark execute this program.</a:t>
            </a:r>
          </a:p>
        </p:txBody>
      </p:sp>
      <p:sp>
        <p:nvSpPr>
          <p:cNvPr id="251" name="Shape 2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Clr>
                <a:schemeClr val="dk1"/>
              </a:buClr>
              <a:buFont typeface="Arial"/>
              <a:buNone/>
            </a:pPr>
            <a:r>
              <a:rPr lang="en"/>
              <a:t>When we make transformations on RDDs, Spark remembers the state of the source RDD and maps that to its new state. Let’s see an example.</a:t>
            </a:r>
          </a:p>
        </p:txBody>
      </p:sp>
      <p:sp>
        <p:nvSpPr>
          <p:cNvPr id="260" name="Shape 26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Clr>
                <a:schemeClr val="dk1"/>
              </a:buClr>
              <a:buSzPct val="91666"/>
              <a:buFont typeface="Arial"/>
              <a:buNone/>
            </a:pPr>
            <a:r>
              <a:rPr lang="en" sz="1200"/>
              <a:t>Here’s the step-by-step lineage.</a:t>
            </a:r>
          </a:p>
        </p:txBody>
      </p:sp>
      <p:sp>
        <p:nvSpPr>
          <p:cNvPr id="268" name="Shape 26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Clr>
                <a:schemeClr val="dk1"/>
              </a:buClr>
              <a:buSzPct val="91666"/>
              <a:buFont typeface="Arial"/>
              <a:buNone/>
            </a:pPr>
            <a:r>
              <a:rPr lang="en" sz="1200"/>
              <a:t>Draw comparison between DAG and query plan</a:t>
            </a:r>
          </a:p>
        </p:txBody>
      </p:sp>
      <p:sp>
        <p:nvSpPr>
          <p:cNvPr id="310" name="Shape 31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Spark doesn’t really want to read and write to disk. The drawback is that it holds stuff in memory only when it has to. If you have a series of transformations on an RDD, you may want to use some intermediate transformation for a completely different line of analysis. If you want to quickly iterate on a transformation without recomputing all stages of the DAG, you can cache a result set. This will hold it in memory for subsequent </a:t>
            </a:r>
            <a:r>
              <a:rPr i="1" lang="en"/>
              <a:t>ad hoc</a:t>
            </a:r>
            <a:r>
              <a:rPr lang="en"/>
              <a:t> use; it’s handy.</a:t>
            </a:r>
          </a:p>
        </p:txBody>
      </p:sp>
      <p:sp>
        <p:nvSpPr>
          <p:cNvPr id="318" name="Shape 31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Because Spark uses lazy evaluation and operates in memory whenever possible, data movement is minimalized.</a:t>
            </a:r>
          </a:p>
          <a:p>
            <a:pPr lvl="0" rtl="0">
              <a:spcBef>
                <a:spcPts val="0"/>
              </a:spcBef>
              <a:buNone/>
            </a:pPr>
            <a:r>
              <a:t/>
            </a:r>
            <a:endParaRPr/>
          </a:p>
          <a:p>
            <a:pPr lvl="0" rtl="0">
              <a:spcBef>
                <a:spcPts val="0"/>
              </a:spcBef>
              <a:buNone/>
            </a:pPr>
            <a:r>
              <a:rPr lang="en"/>
              <a:t>Because of its numerous APIs, data sources, and integration with YARN and Mesos, Spark has seen fast and broad adoption.</a:t>
            </a:r>
          </a:p>
        </p:txBody>
      </p:sp>
      <p:sp>
        <p:nvSpPr>
          <p:cNvPr id="326" name="Shape 32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34" name="Shape 33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41" name="Shape 3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49" name="Shape 3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57" name="Shape 35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40" name="Shape 14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65" name="Shape 36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73" name="Shape 37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81" name="Shape 3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7" name="Shape 387"/>
        <p:cNvGrpSpPr/>
        <p:nvPr/>
      </p:nvGrpSpPr>
      <p:grpSpPr>
        <a:xfrm>
          <a:off x="0" y="0"/>
          <a:ext cx="0" cy="0"/>
          <a:chOff x="0" y="0"/>
          <a:chExt cx="0" cy="0"/>
        </a:xfrm>
      </p:grpSpPr>
      <p:sp>
        <p:nvSpPr>
          <p:cNvPr id="388" name="Shape 38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Merits:</a:t>
            </a:r>
          </a:p>
          <a:p>
            <a:pPr indent="-228600" lvl="0" marL="457200" rtl="0">
              <a:spcBef>
                <a:spcPts val="0"/>
              </a:spcBef>
              <a:buAutoNum type="arabicPeriod"/>
            </a:pPr>
            <a:r>
              <a:rPr lang="en"/>
              <a:t>If our data type for an attribute changes or we remove an attribute altogether, there’s no need to adjust the historical schema. Instead, the serializer/deserializer can adapt to the change of schema and write/read without issue.</a:t>
            </a:r>
          </a:p>
          <a:p>
            <a:pPr indent="-228600" lvl="0" marL="457200" rtl="0">
              <a:spcBef>
                <a:spcPts val="0"/>
              </a:spcBef>
              <a:buAutoNum type="arabicPeriod"/>
            </a:pPr>
            <a:r>
              <a:rPr lang="en"/>
              <a:t>In RDBMS terms, there’s one file that contains the create table statement, the copy statement, and records to be copied.</a:t>
            </a:r>
          </a:p>
          <a:p>
            <a:pPr indent="-228600" lvl="0" marL="457200" rtl="0">
              <a:spcBef>
                <a:spcPts val="0"/>
              </a:spcBef>
              <a:buAutoNum type="arabicPeriod"/>
            </a:pPr>
            <a:r>
              <a:rPr lang="en"/>
              <a:t>Binary is compact.</a:t>
            </a:r>
          </a:p>
          <a:p>
            <a:pPr indent="-228600" lvl="0" marL="457200" rtl="0">
              <a:spcBef>
                <a:spcPts val="0"/>
              </a:spcBef>
              <a:buAutoNum type="arabicPeriod"/>
            </a:pPr>
            <a:r>
              <a:rPr lang="en"/>
              <a:t>We can split it in HDFS!</a:t>
            </a:r>
          </a:p>
          <a:p>
            <a:pPr lvl="0" rtl="0">
              <a:spcBef>
                <a:spcPts val="0"/>
              </a:spcBef>
              <a:buNone/>
            </a:pPr>
            <a:r>
              <a:t/>
            </a:r>
            <a:endParaRPr/>
          </a:p>
          <a:p>
            <a:pPr lvl="0" rtl="0">
              <a:spcBef>
                <a:spcPts val="0"/>
              </a:spcBef>
              <a:buNone/>
            </a:pPr>
            <a:r>
              <a:rPr lang="en"/>
              <a:t>Drawbacks:</a:t>
            </a:r>
          </a:p>
          <a:p>
            <a:pPr indent="-228600" lvl="0" marL="457200" rtl="0">
              <a:spcBef>
                <a:spcPts val="0"/>
              </a:spcBef>
              <a:buAutoNum type="arabicPeriod"/>
            </a:pPr>
            <a:r>
              <a:rPr lang="en"/>
              <a:t>There are faster formats to read.</a:t>
            </a:r>
          </a:p>
          <a:p>
            <a:pPr indent="-228600" lvl="0" marL="457200" rtl="0">
              <a:spcBef>
                <a:spcPts val="0"/>
              </a:spcBef>
              <a:buAutoNum type="arabicPeriod"/>
            </a:pPr>
            <a:r>
              <a:rPr lang="en"/>
              <a:t>It’s not a super accessible format.</a:t>
            </a:r>
          </a:p>
        </p:txBody>
      </p:sp>
      <p:sp>
        <p:nvSpPr>
          <p:cNvPr id="389" name="Shape 38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5" name="Shape 395"/>
        <p:cNvGrpSpPr/>
        <p:nvPr/>
      </p:nvGrpSpPr>
      <p:grpSpPr>
        <a:xfrm>
          <a:off x="0" y="0"/>
          <a:ext cx="0" cy="0"/>
          <a:chOff x="0" y="0"/>
          <a:chExt cx="0" cy="0"/>
        </a:xfrm>
      </p:grpSpPr>
      <p:sp>
        <p:nvSpPr>
          <p:cNvPr id="396" name="Shape 39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It’s a natural choice for analytical workloads on an SQL + Hadoop stack.</a:t>
            </a:r>
          </a:p>
        </p:txBody>
      </p:sp>
      <p:sp>
        <p:nvSpPr>
          <p:cNvPr id="397" name="Shape 39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3" name="Shape 403"/>
        <p:cNvGrpSpPr/>
        <p:nvPr/>
      </p:nvGrpSpPr>
      <p:grpSpPr>
        <a:xfrm>
          <a:off x="0" y="0"/>
          <a:ext cx="0" cy="0"/>
          <a:chOff x="0" y="0"/>
          <a:chExt cx="0" cy="0"/>
        </a:xfrm>
      </p:grpSpPr>
      <p:sp>
        <p:nvSpPr>
          <p:cNvPr id="404" name="Shape 40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This is the familiar row-level storage we see in classic tuple-based RDBMS.</a:t>
            </a:r>
          </a:p>
        </p:txBody>
      </p:sp>
      <p:sp>
        <p:nvSpPr>
          <p:cNvPr id="405" name="Shape 40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5" name="Shape 425"/>
        <p:cNvGrpSpPr/>
        <p:nvPr/>
      </p:nvGrpSpPr>
      <p:grpSpPr>
        <a:xfrm>
          <a:off x="0" y="0"/>
          <a:ext cx="0" cy="0"/>
          <a:chOff x="0" y="0"/>
          <a:chExt cx="0" cy="0"/>
        </a:xfrm>
      </p:grpSpPr>
      <p:sp>
        <p:nvSpPr>
          <p:cNvPr id="426" name="Shape 42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In the columnar world, we locate values of a columns together for efficient storage and retrieval. </a:t>
            </a:r>
          </a:p>
          <a:p>
            <a:pPr lvl="0" rtl="0">
              <a:spcBef>
                <a:spcPts val="0"/>
              </a:spcBef>
              <a:buNone/>
            </a:pPr>
            <a:r>
              <a:t/>
            </a:r>
            <a:endParaRPr/>
          </a:p>
          <a:p>
            <a:pPr lvl="0" rtl="0">
              <a:spcBef>
                <a:spcPts val="0"/>
              </a:spcBef>
              <a:buNone/>
            </a:pPr>
            <a:r>
              <a:rPr lang="en"/>
              <a:t>What’s more, since values of the same data type are stored next to one another, we can employ type-specific encoding to minimize space used and reduce I/O. </a:t>
            </a:r>
          </a:p>
          <a:p>
            <a:pPr lvl="0" rtl="0">
              <a:spcBef>
                <a:spcPts val="0"/>
              </a:spcBef>
              <a:buNone/>
            </a:pPr>
            <a:r>
              <a:t/>
            </a:r>
            <a:endParaRPr/>
          </a:p>
          <a:p>
            <a:pPr lvl="0" rtl="0">
              <a:spcBef>
                <a:spcPts val="0"/>
              </a:spcBef>
              <a:buNone/>
            </a:pPr>
            <a:r>
              <a:rPr lang="en"/>
              <a:t>Lastly, because we store data in columns, we can fetch only the relevant data and discard the rest. In other words, if our request is to see a distribution of ages, we need only call a single column rather than traversing all four columns.</a:t>
            </a:r>
          </a:p>
        </p:txBody>
      </p:sp>
      <p:sp>
        <p:nvSpPr>
          <p:cNvPr id="427" name="Shape 42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53" name="Shape 45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There is no string type. Instead, string would be indicated as </a:t>
            </a:r>
            <a:r>
              <a:rPr lang="en">
                <a:latin typeface="Courier New"/>
                <a:ea typeface="Courier New"/>
                <a:cs typeface="Courier New"/>
                <a:sym typeface="Courier New"/>
              </a:rPr>
              <a:t>binary column_name (UTF8)</a:t>
            </a:r>
          </a:p>
        </p:txBody>
      </p:sp>
      <p:sp>
        <p:nvSpPr>
          <p:cNvPr id="481" name="Shape 4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7" name="Shape 487"/>
        <p:cNvGrpSpPr/>
        <p:nvPr/>
      </p:nvGrpSpPr>
      <p:grpSpPr>
        <a:xfrm>
          <a:off x="0" y="0"/>
          <a:ext cx="0" cy="0"/>
          <a:chOff x="0" y="0"/>
          <a:chExt cx="0" cy="0"/>
        </a:xfrm>
      </p:grpSpPr>
      <p:sp>
        <p:nvSpPr>
          <p:cNvPr id="488" name="Shape 48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89" name="Shape 48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48" name="Shape 14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5" name="Shape 495"/>
        <p:cNvGrpSpPr/>
        <p:nvPr/>
      </p:nvGrpSpPr>
      <p:grpSpPr>
        <a:xfrm>
          <a:off x="0" y="0"/>
          <a:ext cx="0" cy="0"/>
          <a:chOff x="0" y="0"/>
          <a:chExt cx="0" cy="0"/>
        </a:xfrm>
      </p:grpSpPr>
      <p:sp>
        <p:nvSpPr>
          <p:cNvPr id="496" name="Shape 49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97" name="Shape 49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3" name="Shape 503"/>
        <p:cNvGrpSpPr/>
        <p:nvPr/>
      </p:nvGrpSpPr>
      <p:grpSpPr>
        <a:xfrm>
          <a:off x="0" y="0"/>
          <a:ext cx="0" cy="0"/>
          <a:chOff x="0" y="0"/>
          <a:chExt cx="0" cy="0"/>
        </a:xfrm>
      </p:grpSpPr>
      <p:sp>
        <p:nvSpPr>
          <p:cNvPr id="504" name="Shape 50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05" name="Shape 50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1" name="Shape 511"/>
        <p:cNvGrpSpPr/>
        <p:nvPr/>
      </p:nvGrpSpPr>
      <p:grpSpPr>
        <a:xfrm>
          <a:off x="0" y="0"/>
          <a:ext cx="0" cy="0"/>
          <a:chOff x="0" y="0"/>
          <a:chExt cx="0" cy="0"/>
        </a:xfrm>
      </p:grpSpPr>
      <p:sp>
        <p:nvSpPr>
          <p:cNvPr id="512" name="Shape 51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434343"/>
                </a:solidFill>
              </a:rPr>
              <a:t>Most of the same concepts from Parquet apply to ORC.</a:t>
            </a:r>
          </a:p>
        </p:txBody>
      </p:sp>
      <p:sp>
        <p:nvSpPr>
          <p:cNvPr id="513" name="Shape 51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9" name="Shape 519"/>
        <p:cNvGrpSpPr/>
        <p:nvPr/>
      </p:nvGrpSpPr>
      <p:grpSpPr>
        <a:xfrm>
          <a:off x="0" y="0"/>
          <a:ext cx="0" cy="0"/>
          <a:chOff x="0" y="0"/>
          <a:chExt cx="0" cy="0"/>
        </a:xfrm>
      </p:grpSpPr>
      <p:sp>
        <p:nvSpPr>
          <p:cNvPr id="520" name="Shape 52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21" name="Shape 52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5" name="Shape 535"/>
        <p:cNvGrpSpPr/>
        <p:nvPr/>
      </p:nvGrpSpPr>
      <p:grpSpPr>
        <a:xfrm>
          <a:off x="0" y="0"/>
          <a:ext cx="0" cy="0"/>
          <a:chOff x="0" y="0"/>
          <a:chExt cx="0" cy="0"/>
        </a:xfrm>
      </p:grpSpPr>
      <p:sp>
        <p:nvSpPr>
          <p:cNvPr id="536" name="Shape 53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37" name="Shape 53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3" name="Shape 543"/>
        <p:cNvGrpSpPr/>
        <p:nvPr/>
      </p:nvGrpSpPr>
      <p:grpSpPr>
        <a:xfrm>
          <a:off x="0" y="0"/>
          <a:ext cx="0" cy="0"/>
          <a:chOff x="0" y="0"/>
          <a:chExt cx="0" cy="0"/>
        </a:xfrm>
      </p:grpSpPr>
      <p:sp>
        <p:nvSpPr>
          <p:cNvPr id="544" name="Shape 54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Text can be splittable, depending on compression (type) or no compression.</a:t>
            </a:r>
          </a:p>
          <a:p>
            <a:pPr lvl="0" rtl="0">
              <a:spcBef>
                <a:spcPts val="0"/>
              </a:spcBef>
              <a:buNone/>
            </a:pPr>
            <a:r>
              <a:rPr lang="en"/>
              <a:t>ORC has sort of rendered RC uncool, so it’s seen less and less.</a:t>
            </a:r>
          </a:p>
        </p:txBody>
      </p:sp>
      <p:sp>
        <p:nvSpPr>
          <p:cNvPr id="545" name="Shape 54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1" name="Shape 551"/>
        <p:cNvGrpSpPr/>
        <p:nvPr/>
      </p:nvGrpSpPr>
      <p:grpSpPr>
        <a:xfrm>
          <a:off x="0" y="0"/>
          <a:ext cx="0" cy="0"/>
          <a:chOff x="0" y="0"/>
          <a:chExt cx="0" cy="0"/>
        </a:xfrm>
      </p:grpSpPr>
      <p:sp>
        <p:nvSpPr>
          <p:cNvPr id="552" name="Shape 55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53" name="Shape 55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9" name="Shape 559"/>
        <p:cNvGrpSpPr/>
        <p:nvPr/>
      </p:nvGrpSpPr>
      <p:grpSpPr>
        <a:xfrm>
          <a:off x="0" y="0"/>
          <a:ext cx="0" cy="0"/>
          <a:chOff x="0" y="0"/>
          <a:chExt cx="0" cy="0"/>
        </a:xfrm>
      </p:grpSpPr>
      <p:sp>
        <p:nvSpPr>
          <p:cNvPr id="560" name="Shape 56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61" name="Shape 56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6" name="Shape 566"/>
        <p:cNvGrpSpPr/>
        <p:nvPr/>
      </p:nvGrpSpPr>
      <p:grpSpPr>
        <a:xfrm>
          <a:off x="0" y="0"/>
          <a:ext cx="0" cy="0"/>
          <a:chOff x="0" y="0"/>
          <a:chExt cx="0" cy="0"/>
        </a:xfrm>
      </p:grpSpPr>
      <p:sp>
        <p:nvSpPr>
          <p:cNvPr id="567" name="Shape 56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568" name="Shape 56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4" name="Shape 574"/>
        <p:cNvGrpSpPr/>
        <p:nvPr/>
      </p:nvGrpSpPr>
      <p:grpSpPr>
        <a:xfrm>
          <a:off x="0" y="0"/>
          <a:ext cx="0" cy="0"/>
          <a:chOff x="0" y="0"/>
          <a:chExt cx="0" cy="0"/>
        </a:xfrm>
      </p:grpSpPr>
      <p:sp>
        <p:nvSpPr>
          <p:cNvPr id="575" name="Shape 57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228600" lvl="0" marL="457200" rtl="0">
              <a:spcBef>
                <a:spcPts val="0"/>
              </a:spcBef>
              <a:buChar char="-"/>
            </a:pPr>
            <a:r>
              <a:rPr lang="en"/>
              <a:t>The source listens for new events and, when an external source pushes an event to the source, it immediately passes it on to the channel.</a:t>
            </a:r>
          </a:p>
          <a:p>
            <a:pPr indent="-228600" lvl="0" marL="457200" rtl="0">
              <a:spcBef>
                <a:spcPts val="0"/>
              </a:spcBef>
              <a:buChar char="-"/>
            </a:pPr>
            <a:r>
              <a:rPr lang="en"/>
              <a:t>A channel is just an in-memory (or file-based) queue that holds an event until a sink takes the data. In memory is fast, but risks data loss, while the file-based queue is slower but assures event delivery.</a:t>
            </a:r>
          </a:p>
          <a:p>
            <a:pPr indent="-228600" lvl="0" marL="457200" rtl="0">
              <a:spcBef>
                <a:spcPts val="0"/>
              </a:spcBef>
              <a:buChar char="-"/>
            </a:pPr>
            <a:r>
              <a:rPr lang="en"/>
              <a:t>The sink watches for events in the queue and pulls data from the channel and puts it to an external destination.</a:t>
            </a:r>
          </a:p>
          <a:p>
            <a:pPr lvl="0" rtl="0">
              <a:spcBef>
                <a:spcPts val="0"/>
              </a:spcBef>
              <a:buNone/>
            </a:pPr>
            <a:r>
              <a:t/>
            </a:r>
            <a:endParaRPr/>
          </a:p>
        </p:txBody>
      </p:sp>
      <p:sp>
        <p:nvSpPr>
          <p:cNvPr id="576" name="Shape 57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304800" lvl="0" marL="457200" rtl="0">
              <a:spcBef>
                <a:spcPts val="0"/>
              </a:spcBef>
              <a:buClr>
                <a:srgbClr val="000000"/>
              </a:buClr>
              <a:buSzPct val="100000"/>
              <a:buChar char="●"/>
            </a:pPr>
            <a:r>
              <a:rPr lang="en" sz="1200"/>
              <a:t>When we open up spark-shell, that’s a driver program. When we submit SQL via JDBC, that’s a driver program. When we run spark-submit on a JAR, that’s a driver program.</a:t>
            </a:r>
          </a:p>
          <a:p>
            <a:pPr indent="-304800" lvl="0" marL="457200" rtl="0">
              <a:spcBef>
                <a:spcPts val="0"/>
              </a:spcBef>
              <a:buClr>
                <a:srgbClr val="000000"/>
              </a:buClr>
              <a:buSzPct val="100000"/>
              <a:buChar char="●"/>
            </a:pPr>
            <a:r>
              <a:rPr lang="en" sz="1200"/>
              <a:t> In the shell or in our application, we need to instantiate the SparkContext, then we perform base operations against it—</a:t>
            </a:r>
            <a:r>
              <a:rPr i="1" lang="en" sz="1200"/>
              <a:t>e.g.</a:t>
            </a:r>
            <a:r>
              <a:rPr lang="en" sz="1200"/>
              <a:t>, reading and writing data.</a:t>
            </a:r>
          </a:p>
          <a:p>
            <a:pPr indent="-304800" lvl="0" marL="457200" rtl="0">
              <a:spcBef>
                <a:spcPts val="0"/>
              </a:spcBef>
              <a:buClr>
                <a:srgbClr val="000000"/>
              </a:buClr>
              <a:buSzPct val="100000"/>
              <a:buChar char="●"/>
            </a:pPr>
            <a:r>
              <a:rPr lang="en" sz="1200"/>
              <a:t> Executors are analogous to application containers in MapReduce.</a:t>
            </a:r>
          </a:p>
        </p:txBody>
      </p:sp>
      <p:sp>
        <p:nvSpPr>
          <p:cNvPr id="156" name="Shape 15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2" name="Shape 602"/>
        <p:cNvGrpSpPr/>
        <p:nvPr/>
      </p:nvGrpSpPr>
      <p:grpSpPr>
        <a:xfrm>
          <a:off x="0" y="0"/>
          <a:ext cx="0" cy="0"/>
          <a:chOff x="0" y="0"/>
          <a:chExt cx="0" cy="0"/>
        </a:xfrm>
      </p:grpSpPr>
      <p:sp>
        <p:nvSpPr>
          <p:cNvPr id="603" name="Shape 60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604" name="Shape 60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0" name="Shape 610"/>
        <p:cNvGrpSpPr/>
        <p:nvPr/>
      </p:nvGrpSpPr>
      <p:grpSpPr>
        <a:xfrm>
          <a:off x="0" y="0"/>
          <a:ext cx="0" cy="0"/>
          <a:chOff x="0" y="0"/>
          <a:chExt cx="0" cy="0"/>
        </a:xfrm>
      </p:grpSpPr>
      <p:sp>
        <p:nvSpPr>
          <p:cNvPr id="611" name="Shape 61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612" name="Shape 61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0" name="Shape 620"/>
        <p:cNvGrpSpPr/>
        <p:nvPr/>
      </p:nvGrpSpPr>
      <p:grpSpPr>
        <a:xfrm>
          <a:off x="0" y="0"/>
          <a:ext cx="0" cy="0"/>
          <a:chOff x="0" y="0"/>
          <a:chExt cx="0" cy="0"/>
        </a:xfrm>
      </p:grpSpPr>
      <p:sp>
        <p:nvSpPr>
          <p:cNvPr id="621" name="Shape 62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Flume can “fan in,” to handle peak-load from a number of application servers, funneling the activity to a single agent that pipes to a final destination. This is particularly good when hundreds or thousands of sources are flowing into HDFS. In this case, a fan-in architecture helps to avoid the bombarding of the namenode when writing thousands of tiny files.</a:t>
            </a:r>
          </a:p>
        </p:txBody>
      </p:sp>
      <p:sp>
        <p:nvSpPr>
          <p:cNvPr id="622" name="Shape 62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1" name="Shape 661"/>
        <p:cNvGrpSpPr/>
        <p:nvPr/>
      </p:nvGrpSpPr>
      <p:grpSpPr>
        <a:xfrm>
          <a:off x="0" y="0"/>
          <a:ext cx="0" cy="0"/>
          <a:chOff x="0" y="0"/>
          <a:chExt cx="0" cy="0"/>
        </a:xfrm>
      </p:grpSpPr>
      <p:sp>
        <p:nvSpPr>
          <p:cNvPr id="662" name="Shape 66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Flume can “fan out,” to pipe data from a single source to various destinations.</a:t>
            </a:r>
          </a:p>
        </p:txBody>
      </p:sp>
      <p:sp>
        <p:nvSpPr>
          <p:cNvPr id="663" name="Shape 66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3" name="Shape 703"/>
        <p:cNvGrpSpPr/>
        <p:nvPr/>
      </p:nvGrpSpPr>
      <p:grpSpPr>
        <a:xfrm>
          <a:off x="0" y="0"/>
          <a:ext cx="0" cy="0"/>
          <a:chOff x="0" y="0"/>
          <a:chExt cx="0" cy="0"/>
        </a:xfrm>
      </p:grpSpPr>
      <p:sp>
        <p:nvSpPr>
          <p:cNvPr id="704" name="Shape 70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705" name="Shape 70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1" name="Shape 711"/>
        <p:cNvGrpSpPr/>
        <p:nvPr/>
      </p:nvGrpSpPr>
      <p:grpSpPr>
        <a:xfrm>
          <a:off x="0" y="0"/>
          <a:ext cx="0" cy="0"/>
          <a:chOff x="0" y="0"/>
          <a:chExt cx="0" cy="0"/>
        </a:xfrm>
      </p:grpSpPr>
      <p:sp>
        <p:nvSpPr>
          <p:cNvPr id="712" name="Shape 71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713" name="Shape 71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9" name="Shape 719"/>
        <p:cNvGrpSpPr/>
        <p:nvPr/>
      </p:nvGrpSpPr>
      <p:grpSpPr>
        <a:xfrm>
          <a:off x="0" y="0"/>
          <a:ext cx="0" cy="0"/>
          <a:chOff x="0" y="0"/>
          <a:chExt cx="0" cy="0"/>
        </a:xfrm>
      </p:grpSpPr>
      <p:sp>
        <p:nvSpPr>
          <p:cNvPr id="720" name="Shape 72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721" name="Shape 72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7" name="Shape 727"/>
        <p:cNvGrpSpPr/>
        <p:nvPr/>
      </p:nvGrpSpPr>
      <p:grpSpPr>
        <a:xfrm>
          <a:off x="0" y="0"/>
          <a:ext cx="0" cy="0"/>
          <a:chOff x="0" y="0"/>
          <a:chExt cx="0" cy="0"/>
        </a:xfrm>
      </p:grpSpPr>
      <p:sp>
        <p:nvSpPr>
          <p:cNvPr id="728" name="Shape 72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729" name="Shape 7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5" name="Shape 735"/>
        <p:cNvGrpSpPr/>
        <p:nvPr/>
      </p:nvGrpSpPr>
      <p:grpSpPr>
        <a:xfrm>
          <a:off x="0" y="0"/>
          <a:ext cx="0" cy="0"/>
          <a:chOff x="0" y="0"/>
          <a:chExt cx="0" cy="0"/>
        </a:xfrm>
      </p:grpSpPr>
      <p:sp>
        <p:nvSpPr>
          <p:cNvPr id="736" name="Shape 73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737" name="Shape 73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3" name="Shape 743"/>
        <p:cNvGrpSpPr/>
        <p:nvPr/>
      </p:nvGrpSpPr>
      <p:grpSpPr>
        <a:xfrm>
          <a:off x="0" y="0"/>
          <a:ext cx="0" cy="0"/>
          <a:chOff x="0" y="0"/>
          <a:chExt cx="0" cy="0"/>
        </a:xfrm>
      </p:grpSpPr>
      <p:sp>
        <p:nvSpPr>
          <p:cNvPr id="744" name="Shape 74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745" name="Shape 74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64" name="Shape 16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1" name="Shape 751"/>
        <p:cNvGrpSpPr/>
        <p:nvPr/>
      </p:nvGrpSpPr>
      <p:grpSpPr>
        <a:xfrm>
          <a:off x="0" y="0"/>
          <a:ext cx="0" cy="0"/>
          <a:chOff x="0" y="0"/>
          <a:chExt cx="0" cy="0"/>
        </a:xfrm>
      </p:grpSpPr>
      <p:sp>
        <p:nvSpPr>
          <p:cNvPr id="752" name="Shape 75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The basics of Kafka are that producers are the origination of a message, a broker persists the message, and the consumer fetches new messages.</a:t>
            </a:r>
          </a:p>
        </p:txBody>
      </p:sp>
      <p:sp>
        <p:nvSpPr>
          <p:cNvPr id="753" name="Shape 75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0" name="Shape 780"/>
        <p:cNvGrpSpPr/>
        <p:nvPr/>
      </p:nvGrpSpPr>
      <p:grpSpPr>
        <a:xfrm>
          <a:off x="0" y="0"/>
          <a:ext cx="0" cy="0"/>
          <a:chOff x="0" y="0"/>
          <a:chExt cx="0" cy="0"/>
        </a:xfrm>
      </p:grpSpPr>
      <p:sp>
        <p:nvSpPr>
          <p:cNvPr id="781" name="Shape 78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One unit of this publish-subscribe setup is called a “topic.” This is sort of analogous to a Flume agent. It’s an instance of a source-broker-consumer combination.</a:t>
            </a:r>
          </a:p>
          <a:p>
            <a:pPr lvl="0" rtl="0">
              <a:spcBef>
                <a:spcPts val="0"/>
              </a:spcBef>
              <a:buNone/>
            </a:pPr>
            <a:r>
              <a:t/>
            </a:r>
            <a:endParaRPr/>
          </a:p>
          <a:p>
            <a:pPr lvl="0" rtl="0">
              <a:spcBef>
                <a:spcPts val="0"/>
              </a:spcBef>
              <a:buNone/>
            </a:pPr>
            <a:r>
              <a:rPr lang="en"/>
              <a:t>Like sources in Flume, producers push new messages; however, unlike Flume, Kafka’s consumers actually pull new data, instead of a continuous polling and then push.</a:t>
            </a:r>
          </a:p>
          <a:p>
            <a:pPr lvl="0" rtl="0">
              <a:spcBef>
                <a:spcPts val="0"/>
              </a:spcBef>
              <a:buNone/>
            </a:pPr>
            <a:r>
              <a:t/>
            </a:r>
            <a:endParaRPr/>
          </a:p>
          <a:p>
            <a:pPr lvl="0" rtl="0">
              <a:spcBef>
                <a:spcPts val="0"/>
              </a:spcBef>
              <a:buNone/>
            </a:pPr>
            <a:r>
              <a:rPr lang="en"/>
              <a:t>Lastly, it’s typical for there to be a cluster of brokers. Let’s take a look at how Kafka handles persistence for fault tolerance.</a:t>
            </a:r>
          </a:p>
        </p:txBody>
      </p:sp>
      <p:sp>
        <p:nvSpPr>
          <p:cNvPr id="782" name="Shape 78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8" name="Shape 818"/>
        <p:cNvGrpSpPr/>
        <p:nvPr/>
      </p:nvGrpSpPr>
      <p:grpSpPr>
        <a:xfrm>
          <a:off x="0" y="0"/>
          <a:ext cx="0" cy="0"/>
          <a:chOff x="0" y="0"/>
          <a:chExt cx="0" cy="0"/>
        </a:xfrm>
      </p:grpSpPr>
      <p:sp>
        <p:nvSpPr>
          <p:cNvPr id="819" name="Shape 81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820" name="Shape 82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5" name="Shape 845"/>
        <p:cNvGrpSpPr/>
        <p:nvPr/>
      </p:nvGrpSpPr>
      <p:grpSpPr>
        <a:xfrm>
          <a:off x="0" y="0"/>
          <a:ext cx="0" cy="0"/>
          <a:chOff x="0" y="0"/>
          <a:chExt cx="0" cy="0"/>
        </a:xfrm>
      </p:grpSpPr>
      <p:sp>
        <p:nvSpPr>
          <p:cNvPr id="846" name="Shape 84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If we have two consumers of a topic, we know each consumer’s state independent of any other consumer. This is a critical in making the system fault tolerant. If a consumer fails at any point, we can wipe its memory and reset it to 0, effectively re-reading history.</a:t>
            </a:r>
          </a:p>
        </p:txBody>
      </p:sp>
      <p:sp>
        <p:nvSpPr>
          <p:cNvPr id="847" name="Shape 84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0" name="Shape 880"/>
        <p:cNvGrpSpPr/>
        <p:nvPr/>
      </p:nvGrpSpPr>
      <p:grpSpPr>
        <a:xfrm>
          <a:off x="0" y="0"/>
          <a:ext cx="0" cy="0"/>
          <a:chOff x="0" y="0"/>
          <a:chExt cx="0" cy="0"/>
        </a:xfrm>
      </p:grpSpPr>
      <p:sp>
        <p:nvSpPr>
          <p:cNvPr id="881" name="Shape 88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Each partition can exist on its own server or on a shared server; and each partition has a parameter for replication on zero or more separate servers.</a:t>
            </a:r>
          </a:p>
          <a:p>
            <a:pPr lvl="0" rtl="0">
              <a:spcBef>
                <a:spcPts val="0"/>
              </a:spcBef>
              <a:buNone/>
            </a:pPr>
            <a:r>
              <a:t/>
            </a:r>
            <a:endParaRPr/>
          </a:p>
          <a:p>
            <a:pPr lvl="0" rtl="0">
              <a:spcBef>
                <a:spcPts val="0"/>
              </a:spcBef>
              <a:buNone/>
            </a:pPr>
            <a:r>
              <a:rPr lang="en"/>
              <a:t>The commit log for each partition persists the historical messages whether or not they’ve been read until some configurable condition is met. For example, the condition could be based on commit log size, number of entries, lifetime of message, etc.</a:t>
            </a:r>
          </a:p>
        </p:txBody>
      </p:sp>
      <p:sp>
        <p:nvSpPr>
          <p:cNvPr id="882" name="Shape 88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2" name="Shape 942"/>
        <p:cNvGrpSpPr/>
        <p:nvPr/>
      </p:nvGrpSpPr>
      <p:grpSpPr>
        <a:xfrm>
          <a:off x="0" y="0"/>
          <a:ext cx="0" cy="0"/>
          <a:chOff x="0" y="0"/>
          <a:chExt cx="0" cy="0"/>
        </a:xfrm>
      </p:grpSpPr>
      <p:sp>
        <p:nvSpPr>
          <p:cNvPr id="943" name="Shape 94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The data structure of a log is actually like a key-value pair, where the key can be a part of the message, it can be a byte offset, auto-incremented id, etc. The value is the actual message body.</a:t>
            </a:r>
          </a:p>
        </p:txBody>
      </p:sp>
      <p:sp>
        <p:nvSpPr>
          <p:cNvPr id="944" name="Shape 94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2" name="Shape 962"/>
        <p:cNvGrpSpPr/>
        <p:nvPr/>
      </p:nvGrpSpPr>
      <p:grpSpPr>
        <a:xfrm>
          <a:off x="0" y="0"/>
          <a:ext cx="0" cy="0"/>
          <a:chOff x="0" y="0"/>
          <a:chExt cx="0" cy="0"/>
        </a:xfrm>
      </p:grpSpPr>
      <p:sp>
        <p:nvSpPr>
          <p:cNvPr id="963" name="Shape 96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Kafka is going to reconcile k0 to associate only with v1. All other key-value pairs stick with their index. We reclaim physical space as well as an index.</a:t>
            </a:r>
          </a:p>
        </p:txBody>
      </p:sp>
      <p:sp>
        <p:nvSpPr>
          <p:cNvPr id="964" name="Shape 96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2" name="Shape 1002"/>
        <p:cNvGrpSpPr/>
        <p:nvPr/>
      </p:nvGrpSpPr>
      <p:grpSpPr>
        <a:xfrm>
          <a:off x="0" y="0"/>
          <a:ext cx="0" cy="0"/>
          <a:chOff x="0" y="0"/>
          <a:chExt cx="0" cy="0"/>
        </a:xfrm>
      </p:grpSpPr>
      <p:sp>
        <p:nvSpPr>
          <p:cNvPr id="1003" name="Shape 100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004" name="Shape 100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0" name="Shape 1010"/>
        <p:cNvGrpSpPr/>
        <p:nvPr/>
      </p:nvGrpSpPr>
      <p:grpSpPr>
        <a:xfrm>
          <a:off x="0" y="0"/>
          <a:ext cx="0" cy="0"/>
          <a:chOff x="0" y="0"/>
          <a:chExt cx="0" cy="0"/>
        </a:xfrm>
      </p:grpSpPr>
      <p:sp>
        <p:nvSpPr>
          <p:cNvPr id="1011" name="Shape 101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sz="1200"/>
              <a:t>Both Flume and Kafka are good at handling event and log data. As we all know, there’s a lot of value in relating sensory data and log data with transactional data. Sqoop is meant to address this. It’s primarily meant to load relational data from RDBMS systems into HDFS.</a:t>
            </a:r>
          </a:p>
          <a:p>
            <a:pPr lvl="0" rtl="0">
              <a:spcBef>
                <a:spcPts val="0"/>
              </a:spcBef>
              <a:buNone/>
            </a:pPr>
            <a:r>
              <a:t/>
            </a:r>
            <a:endParaRPr sz="1200"/>
          </a:p>
          <a:p>
            <a:pPr lvl="0" rtl="0">
              <a:spcBef>
                <a:spcPts val="0"/>
              </a:spcBef>
              <a:buNone/>
            </a:pPr>
            <a:r>
              <a:rPr lang="en" sz="1200"/>
              <a:t>Sqoop has native connectors to MySQL, Postgres, Oracle SQL Server, DB2, and Netezza. It can connect to other databases through a generic JDBC connector. There are also optional vendor connectors to other NoSQL databases like Couchbase.</a:t>
            </a:r>
          </a:p>
        </p:txBody>
      </p:sp>
      <p:sp>
        <p:nvSpPr>
          <p:cNvPr id="1012" name="Shape 101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8" name="Shape 1018"/>
        <p:cNvGrpSpPr/>
        <p:nvPr/>
      </p:nvGrpSpPr>
      <p:grpSpPr>
        <a:xfrm>
          <a:off x="0" y="0"/>
          <a:ext cx="0" cy="0"/>
          <a:chOff x="0" y="0"/>
          <a:chExt cx="0" cy="0"/>
        </a:xfrm>
      </p:grpSpPr>
      <p:sp>
        <p:nvSpPr>
          <p:cNvPr id="1019" name="Shape 101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sz="1200"/>
              <a:t>With Sqoop, one can also specify various file-compression formats when writing to HDFS.</a:t>
            </a:r>
          </a:p>
        </p:txBody>
      </p:sp>
      <p:sp>
        <p:nvSpPr>
          <p:cNvPr id="1020" name="Shape 102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For simplicity, think of an RDD as an array containing one of a number of data structures as elements. This array is partitioned across a number of nodes in the cluster, each partition being held in memory.</a:t>
            </a:r>
          </a:p>
        </p:txBody>
      </p:sp>
      <p:sp>
        <p:nvSpPr>
          <p:cNvPr id="198" name="Shape 19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6" name="Shape 1026"/>
        <p:cNvGrpSpPr/>
        <p:nvPr/>
      </p:nvGrpSpPr>
      <p:grpSpPr>
        <a:xfrm>
          <a:off x="0" y="0"/>
          <a:ext cx="0" cy="0"/>
          <a:chOff x="0" y="0"/>
          <a:chExt cx="0" cy="0"/>
        </a:xfrm>
      </p:grpSpPr>
      <p:sp>
        <p:nvSpPr>
          <p:cNvPr id="1027" name="Shape 102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304800" lvl="0" marL="457200" rtl="0">
              <a:spcBef>
                <a:spcPts val="0"/>
              </a:spcBef>
              <a:buSzPct val="100000"/>
              <a:buAutoNum type="arabicPeriod"/>
            </a:pPr>
            <a:r>
              <a:rPr lang="en" sz="1200"/>
              <a:t>Sqoop queries the database for schema/table metadata. </a:t>
            </a:r>
          </a:p>
          <a:p>
            <a:pPr indent="-304800" lvl="0" marL="457200" rtl="0">
              <a:spcBef>
                <a:spcPts val="0"/>
              </a:spcBef>
              <a:buSzPct val="100000"/>
              <a:buAutoNum type="arabicPeriod"/>
            </a:pPr>
            <a:r>
              <a:rPr lang="en" sz="1200"/>
              <a:t>It then submits a MapReduce job.</a:t>
            </a:r>
          </a:p>
          <a:p>
            <a:pPr indent="-304800" lvl="0" marL="457200" rtl="0">
              <a:spcBef>
                <a:spcPts val="0"/>
              </a:spcBef>
              <a:buSzPct val="100000"/>
              <a:buAutoNum type="arabicPeriod"/>
            </a:pPr>
            <a:r>
              <a:rPr lang="en" sz="1200"/>
              <a:t>The MapReduce queries the tables through JDBC, splitting up the data based on a logical column, like a primary key.</a:t>
            </a:r>
          </a:p>
          <a:p>
            <a:pPr indent="-304800" lvl="0" marL="457200" rtl="0">
              <a:spcBef>
                <a:spcPts val="0"/>
              </a:spcBef>
              <a:buSzPct val="100000"/>
              <a:buAutoNum type="arabicPeriod"/>
            </a:pPr>
            <a:r>
              <a:rPr lang="en" sz="1200"/>
              <a:t>Each map task fetches its data from the database, and serializes the data in HDFS.</a:t>
            </a:r>
          </a:p>
          <a:p>
            <a:pPr indent="-304800" lvl="0" marL="457200" rtl="0">
              <a:spcBef>
                <a:spcPts val="0"/>
              </a:spcBef>
              <a:buSzPct val="100000"/>
              <a:buAutoNum type="arabicPeriod"/>
            </a:pPr>
            <a:r>
              <a:rPr lang="en" sz="1200"/>
              <a:t>This process can be done in a batch manner, or one can use an incremental mode, specifying the columns and bounds to watch for.</a:t>
            </a:r>
          </a:p>
        </p:txBody>
      </p:sp>
      <p:sp>
        <p:nvSpPr>
          <p:cNvPr id="1028" name="Shape 102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6" name="Shape 1066"/>
        <p:cNvGrpSpPr/>
        <p:nvPr/>
      </p:nvGrpSpPr>
      <p:grpSpPr>
        <a:xfrm>
          <a:off x="0" y="0"/>
          <a:ext cx="0" cy="0"/>
          <a:chOff x="0" y="0"/>
          <a:chExt cx="0" cy="0"/>
        </a:xfrm>
      </p:grpSpPr>
      <p:sp>
        <p:nvSpPr>
          <p:cNvPr id="1067" name="Shape 106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068" name="Shape 106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4" name="Shape 1074"/>
        <p:cNvGrpSpPr/>
        <p:nvPr/>
      </p:nvGrpSpPr>
      <p:grpSpPr>
        <a:xfrm>
          <a:off x="0" y="0"/>
          <a:ext cx="0" cy="0"/>
          <a:chOff x="0" y="0"/>
          <a:chExt cx="0" cy="0"/>
        </a:xfrm>
      </p:grpSpPr>
      <p:sp>
        <p:nvSpPr>
          <p:cNvPr id="1075" name="Shape 107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076" name="Shape 107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2" name="Shape 1082"/>
        <p:cNvGrpSpPr/>
        <p:nvPr/>
      </p:nvGrpSpPr>
      <p:grpSpPr>
        <a:xfrm>
          <a:off x="0" y="0"/>
          <a:ext cx="0" cy="0"/>
          <a:chOff x="0" y="0"/>
          <a:chExt cx="0" cy="0"/>
        </a:xfrm>
      </p:grpSpPr>
      <p:sp>
        <p:nvSpPr>
          <p:cNvPr id="1083" name="Shape 108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Hadoop V1 was largely limited to Pig and Hive, both of which provide abstraction layers for MapReduce. This was great. At the time, the only other way to interface with Hadoop was through the low-level Java API. As we discussed earlier, Hadoop V2 has opened up Hadoop to more compute frameworks. As such, we have subsequently gotten more SQL-on-Hadoop options, all of which are more performant that Have and Pig, most of which we will cover in this section.</a:t>
            </a:r>
          </a:p>
        </p:txBody>
      </p:sp>
      <p:sp>
        <p:nvSpPr>
          <p:cNvPr id="1084" name="Shape 108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9" name="Shape 1089"/>
        <p:cNvGrpSpPr/>
        <p:nvPr/>
      </p:nvGrpSpPr>
      <p:grpSpPr>
        <a:xfrm>
          <a:off x="0" y="0"/>
          <a:ext cx="0" cy="0"/>
          <a:chOff x="0" y="0"/>
          <a:chExt cx="0" cy="0"/>
        </a:xfrm>
      </p:grpSpPr>
      <p:sp>
        <p:nvSpPr>
          <p:cNvPr id="1090" name="Shape 109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Pig Latin is the actual language, but we’ll just call it “Pig” for simplicity.</a:t>
            </a:r>
          </a:p>
          <a:p>
            <a:pPr indent="-228600" lvl="0" marL="457200" rtl="0">
              <a:spcBef>
                <a:spcPts val="0"/>
              </a:spcBef>
              <a:buChar char="-"/>
            </a:pPr>
            <a:r>
              <a:rPr lang="en"/>
              <a:t>Procedural: unlike SQL, we’re a bit more explicit w.r.t to the steps and order taken to transform our data. Unlike an imperative language, we don’t outline the “how” w.r.t to the transformations.</a:t>
            </a:r>
          </a:p>
          <a:p>
            <a:pPr indent="-228600" lvl="0" marL="457200" rtl="0">
              <a:spcBef>
                <a:spcPts val="0"/>
              </a:spcBef>
              <a:buChar char="-"/>
            </a:pPr>
            <a:r>
              <a:rPr lang="en"/>
              <a:t>It has SQL-like operators.</a:t>
            </a:r>
          </a:p>
          <a:p>
            <a:pPr indent="-228600" lvl="0" marL="457200" rtl="0">
              <a:spcBef>
                <a:spcPts val="0"/>
              </a:spcBef>
              <a:buChar char="-"/>
            </a:pPr>
            <a:r>
              <a:rPr lang="en"/>
              <a:t>Everything we write in Pig yields one or more MapReduce steps.</a:t>
            </a:r>
          </a:p>
          <a:p>
            <a:pPr indent="-228600" lvl="0" marL="457200" rtl="0">
              <a:spcBef>
                <a:spcPts val="0"/>
              </a:spcBef>
              <a:buChar char="-"/>
            </a:pPr>
            <a:r>
              <a:rPr lang="en"/>
              <a:t>Pig is great a turning unstructured data in HDFS into something that’s structured or semi-</a:t>
            </a:r>
            <a:r>
              <a:rPr lang="en">
                <a:solidFill>
                  <a:schemeClr val="dk1"/>
                </a:solidFill>
              </a:rPr>
              <a:t>structured</a:t>
            </a:r>
            <a:r>
              <a:rPr lang="en"/>
              <a:t> for analysis in more accessible tools, like RDBMS or a scripting language.</a:t>
            </a:r>
          </a:p>
          <a:p>
            <a:pPr indent="-228600" lvl="0" marL="457200" rtl="0">
              <a:spcBef>
                <a:spcPts val="0"/>
              </a:spcBef>
              <a:buChar char="-"/>
            </a:pPr>
            <a:r>
              <a:rPr lang="en"/>
              <a:t>To make the most of Pig, we can write UDFs to apply custom transformations to data.</a:t>
            </a:r>
          </a:p>
          <a:p>
            <a:pPr indent="-228600" lvl="0" marL="457200" rtl="0">
              <a:spcBef>
                <a:spcPts val="0"/>
              </a:spcBef>
              <a:buChar char="-"/>
            </a:pPr>
            <a:r>
              <a:rPr lang="en"/>
              <a:t>It makes use of lazy evaluation.</a:t>
            </a:r>
          </a:p>
        </p:txBody>
      </p:sp>
      <p:sp>
        <p:nvSpPr>
          <p:cNvPr id="1091" name="Shape 109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7" name="Shape 1097"/>
        <p:cNvGrpSpPr/>
        <p:nvPr/>
      </p:nvGrpSpPr>
      <p:grpSpPr>
        <a:xfrm>
          <a:off x="0" y="0"/>
          <a:ext cx="0" cy="0"/>
          <a:chOff x="0" y="0"/>
          <a:chExt cx="0" cy="0"/>
        </a:xfrm>
      </p:grpSpPr>
      <p:sp>
        <p:nvSpPr>
          <p:cNvPr id="1098" name="Shape 109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228600" lvl="0" marL="457200" rtl="0">
              <a:spcBef>
                <a:spcPts val="0"/>
              </a:spcBef>
              <a:buChar char="-"/>
            </a:pPr>
            <a:r>
              <a:rPr lang="en"/>
              <a:t>A tuple is a list containing mixed types</a:t>
            </a:r>
          </a:p>
          <a:p>
            <a:pPr indent="-228600" lvl="0" marL="457200" rtl="0">
              <a:spcBef>
                <a:spcPts val="0"/>
              </a:spcBef>
              <a:buChar char="-"/>
            </a:pPr>
            <a:r>
              <a:rPr lang="en"/>
              <a:t>A bag is a collection of tuples of potentially variable lengths</a:t>
            </a:r>
          </a:p>
          <a:p>
            <a:pPr indent="-228600" lvl="0" marL="457200" rtl="0">
              <a:spcBef>
                <a:spcPts val="0"/>
              </a:spcBef>
              <a:buChar char="-"/>
            </a:pPr>
            <a:r>
              <a:rPr lang="en"/>
              <a:t>A map is a hashmap or set of key-value pairs</a:t>
            </a:r>
          </a:p>
        </p:txBody>
      </p:sp>
      <p:sp>
        <p:nvSpPr>
          <p:cNvPr id="1099" name="Shape 10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5" name="Shape 1105"/>
        <p:cNvGrpSpPr/>
        <p:nvPr/>
      </p:nvGrpSpPr>
      <p:grpSpPr>
        <a:xfrm>
          <a:off x="0" y="0"/>
          <a:ext cx="0" cy="0"/>
          <a:chOff x="0" y="0"/>
          <a:chExt cx="0" cy="0"/>
        </a:xfrm>
      </p:grpSpPr>
      <p:sp>
        <p:nvSpPr>
          <p:cNvPr id="1106" name="Shape 110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228600" lvl="0" marL="457200" rtl="0">
              <a:spcBef>
                <a:spcPts val="0"/>
              </a:spcBef>
              <a:buChar char="-"/>
            </a:pPr>
            <a:r>
              <a:t/>
            </a:r>
            <a:endParaRPr/>
          </a:p>
        </p:txBody>
      </p:sp>
      <p:sp>
        <p:nvSpPr>
          <p:cNvPr id="1107" name="Shape 110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3" name="Shape 1113"/>
        <p:cNvGrpSpPr/>
        <p:nvPr/>
      </p:nvGrpSpPr>
      <p:grpSpPr>
        <a:xfrm>
          <a:off x="0" y="0"/>
          <a:ext cx="0" cy="0"/>
          <a:chOff x="0" y="0"/>
          <a:chExt cx="0" cy="0"/>
        </a:xfrm>
      </p:grpSpPr>
      <p:sp>
        <p:nvSpPr>
          <p:cNvPr id="1114" name="Shape 111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115" name="Shape 11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1" name="Shape 1121"/>
        <p:cNvGrpSpPr/>
        <p:nvPr/>
      </p:nvGrpSpPr>
      <p:grpSpPr>
        <a:xfrm>
          <a:off x="0" y="0"/>
          <a:ext cx="0" cy="0"/>
          <a:chOff x="0" y="0"/>
          <a:chExt cx="0" cy="0"/>
        </a:xfrm>
      </p:grpSpPr>
      <p:sp>
        <p:nvSpPr>
          <p:cNvPr id="1122" name="Shape 112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From this point on, I’m not going to focus on the language aspects. We’re always talking about SQL.</a:t>
            </a:r>
          </a:p>
        </p:txBody>
      </p:sp>
      <p:sp>
        <p:nvSpPr>
          <p:cNvPr id="1123" name="Shape 11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9" name="Shape 1129"/>
        <p:cNvGrpSpPr/>
        <p:nvPr/>
      </p:nvGrpSpPr>
      <p:grpSpPr>
        <a:xfrm>
          <a:off x="0" y="0"/>
          <a:ext cx="0" cy="0"/>
          <a:chOff x="0" y="0"/>
          <a:chExt cx="0" cy="0"/>
        </a:xfrm>
      </p:grpSpPr>
      <p:sp>
        <p:nvSpPr>
          <p:cNvPr id="1130" name="Shape 113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Partitioning means certain parts of the data live in different subdirectories within </a:t>
            </a:r>
            <a:r>
              <a:rPr lang="en">
                <a:solidFill>
                  <a:schemeClr val="dk1"/>
                </a:solidFill>
              </a:rPr>
              <a:t>HDFS</a:t>
            </a:r>
            <a:r>
              <a:rPr lang="en"/>
              <a:t>. When we have a partitioned table, we can skip over entire subdirectories. This is nice, as it dramatically reduces IO on massive data sets.</a:t>
            </a:r>
          </a:p>
          <a:p>
            <a:pPr lvl="0" rtl="0">
              <a:spcBef>
                <a:spcPts val="0"/>
              </a:spcBef>
              <a:buNone/>
            </a:pPr>
            <a:r>
              <a:t/>
            </a:r>
            <a:endParaRPr/>
          </a:p>
          <a:p>
            <a:pPr lvl="0" rtl="0">
              <a:spcBef>
                <a:spcPts val="0"/>
              </a:spcBef>
              <a:buNone/>
            </a:pPr>
            <a:r>
              <a:rPr lang="en"/>
              <a:t>Sampling allows one to query a simple random sample, yielding a probabilistic or approximate result set.</a:t>
            </a:r>
          </a:p>
          <a:p>
            <a:pPr lvl="0" rtl="0">
              <a:spcBef>
                <a:spcPts val="0"/>
              </a:spcBef>
              <a:buNone/>
            </a:pPr>
            <a:r>
              <a:t/>
            </a:r>
            <a:endParaRPr/>
          </a:p>
          <a:p>
            <a:pPr lvl="0" rtl="0">
              <a:spcBef>
                <a:spcPts val="0"/>
              </a:spcBef>
              <a:buNone/>
            </a:pPr>
            <a:r>
              <a:rPr lang="en"/>
              <a:t>Bucketing allows us group and materialize ranges of values in the same directory. This can speed things up when scanning a lot of data. For instance, if we have IP address in our logs, we can bucket IP addresses, say, based on the first three numbers so that, when we query this data, we can completely skip over entire buckets.</a:t>
            </a:r>
          </a:p>
          <a:p>
            <a:pPr lvl="0" rtl="0">
              <a:spcBef>
                <a:spcPts val="0"/>
              </a:spcBef>
              <a:buNone/>
            </a:pPr>
            <a:r>
              <a:t/>
            </a:r>
            <a:endParaRPr/>
          </a:p>
          <a:p>
            <a:pPr lvl="0" rtl="0">
              <a:spcBef>
                <a:spcPts val="0"/>
              </a:spcBef>
              <a:buNone/>
            </a:pPr>
            <a:r>
              <a:t/>
            </a:r>
            <a:endParaRPr/>
          </a:p>
        </p:txBody>
      </p:sp>
      <p:sp>
        <p:nvSpPr>
          <p:cNvPr id="1131" name="Shape 113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06" name="Shape 2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7" name="Shape 1137"/>
        <p:cNvGrpSpPr/>
        <p:nvPr/>
      </p:nvGrpSpPr>
      <p:grpSpPr>
        <a:xfrm>
          <a:off x="0" y="0"/>
          <a:ext cx="0" cy="0"/>
          <a:chOff x="0" y="0"/>
          <a:chExt cx="0" cy="0"/>
        </a:xfrm>
      </p:grpSpPr>
      <p:sp>
        <p:nvSpPr>
          <p:cNvPr id="1138" name="Shape 113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139" name="Shape 113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5" name="Shape 1145"/>
        <p:cNvGrpSpPr/>
        <p:nvPr/>
      </p:nvGrpSpPr>
      <p:grpSpPr>
        <a:xfrm>
          <a:off x="0" y="0"/>
          <a:ext cx="0" cy="0"/>
          <a:chOff x="0" y="0"/>
          <a:chExt cx="0" cy="0"/>
        </a:xfrm>
      </p:grpSpPr>
      <p:sp>
        <p:nvSpPr>
          <p:cNvPr id="1146" name="Shape 114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The thrift server is a mechanism that allows remote clients to issue Hive statements using a variety of languages through Thrift. When connecting through a remote source, like JDBC, the thrift server will spin up independent processes for each query. So, the Hive driver accepts a HiveQL and passes them along to the compiler, which checks for correct use of types, it analyzes the semantics of the query, generates a plan, and issues a DAG to the optimizer. Then the optimizer comes up with an optimal set of tasks to execute the DAG. Lastly, the executor issues the various MapReduce jobs to execute the tasks. When the query is issued, the thrift server also looks to the metastore for column-to-underlying-data mappings</a:t>
            </a:r>
          </a:p>
          <a:p>
            <a:pPr lvl="0" rtl="0">
              <a:spcBef>
                <a:spcPts val="0"/>
              </a:spcBef>
              <a:buNone/>
            </a:pPr>
            <a:r>
              <a:t/>
            </a:r>
            <a:endParaRPr/>
          </a:p>
        </p:txBody>
      </p:sp>
      <p:sp>
        <p:nvSpPr>
          <p:cNvPr id="1147" name="Shape 114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1" name="Shape 1201"/>
        <p:cNvGrpSpPr/>
        <p:nvPr/>
      </p:nvGrpSpPr>
      <p:grpSpPr>
        <a:xfrm>
          <a:off x="0" y="0"/>
          <a:ext cx="0" cy="0"/>
          <a:chOff x="0" y="0"/>
          <a:chExt cx="0" cy="0"/>
        </a:xfrm>
      </p:grpSpPr>
      <p:sp>
        <p:nvSpPr>
          <p:cNvPr id="1202" name="Shape 120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The thrift server and hive metastore actually come bundled together in a single entity called HCatalog. This is nice, as other applications in the Hadoop ecosystem can utilize the structured-data definition paradigm.</a:t>
            </a:r>
          </a:p>
          <a:p>
            <a:pPr lvl="0" rtl="0">
              <a:spcBef>
                <a:spcPts val="0"/>
              </a:spcBef>
              <a:buNone/>
            </a:pPr>
            <a:r>
              <a:t/>
            </a:r>
            <a:endParaRPr/>
          </a:p>
          <a:p>
            <a:pPr lvl="0" rtl="0">
              <a:spcBef>
                <a:spcPts val="0"/>
              </a:spcBef>
              <a:buNone/>
            </a:pPr>
            <a:r>
              <a:rPr lang="en"/>
              <a:t>HCatalog basically has a variety of public APIs as well as a RESTful interface for getting at table metadata.</a:t>
            </a:r>
          </a:p>
        </p:txBody>
      </p:sp>
      <p:sp>
        <p:nvSpPr>
          <p:cNvPr id="1203" name="Shape 120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5" name="Shape 1225"/>
        <p:cNvGrpSpPr/>
        <p:nvPr/>
      </p:nvGrpSpPr>
      <p:grpSpPr>
        <a:xfrm>
          <a:off x="0" y="0"/>
          <a:ext cx="0" cy="0"/>
          <a:chOff x="0" y="0"/>
          <a:chExt cx="0" cy="0"/>
        </a:xfrm>
      </p:grpSpPr>
      <p:sp>
        <p:nvSpPr>
          <p:cNvPr id="1226" name="Shape 122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227" name="Shape 122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2" name="Shape 1232"/>
        <p:cNvGrpSpPr/>
        <p:nvPr/>
      </p:nvGrpSpPr>
      <p:grpSpPr>
        <a:xfrm>
          <a:off x="0" y="0"/>
          <a:ext cx="0" cy="0"/>
          <a:chOff x="0" y="0"/>
          <a:chExt cx="0" cy="0"/>
        </a:xfrm>
      </p:grpSpPr>
      <p:sp>
        <p:nvSpPr>
          <p:cNvPr id="1233" name="Shape 123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234" name="Shape 123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0" name="Shape 1240"/>
        <p:cNvGrpSpPr/>
        <p:nvPr/>
      </p:nvGrpSpPr>
      <p:grpSpPr>
        <a:xfrm>
          <a:off x="0" y="0"/>
          <a:ext cx="0" cy="0"/>
          <a:chOff x="0" y="0"/>
          <a:chExt cx="0" cy="0"/>
        </a:xfrm>
      </p:grpSpPr>
      <p:sp>
        <p:nvSpPr>
          <p:cNvPr id="1241" name="Shape 124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Any daemon in the cluster can receive an SQL request from a client and distribute it across the cluster. Conversely, each daemon can accept an SQL query from another node and execute said query.</a:t>
            </a:r>
          </a:p>
          <a:p>
            <a:pPr lvl="0" rtl="0">
              <a:spcBef>
                <a:spcPts val="0"/>
              </a:spcBef>
              <a:buNone/>
            </a:pPr>
            <a:r>
              <a:t/>
            </a:r>
            <a:endParaRPr/>
          </a:p>
          <a:p>
            <a:pPr lvl="0" rtl="0">
              <a:spcBef>
                <a:spcPts val="0"/>
              </a:spcBef>
              <a:buNone/>
            </a:pPr>
            <a:r>
              <a:rPr lang="en"/>
              <a:t>The planner receives an SQL query, looks to the Hive metastore as well as the cluster’s namenode for information which it uses to optimally distribute the query across the different nodes in the cluster such that computational tasks are as local to the data as possible.</a:t>
            </a:r>
          </a:p>
          <a:p>
            <a:pPr lvl="0" rtl="0">
              <a:spcBef>
                <a:spcPts val="0"/>
              </a:spcBef>
              <a:buNone/>
            </a:pPr>
            <a:r>
              <a:t/>
            </a:r>
            <a:endParaRPr/>
          </a:p>
          <a:p>
            <a:pPr lvl="0" rtl="0">
              <a:spcBef>
                <a:spcPts val="0"/>
              </a:spcBef>
              <a:buNone/>
            </a:pPr>
            <a:r>
              <a:rPr lang="en"/>
              <a:t>The coordinators on each daemon speak to the other coordinators in the cluster so as to get status updates, to check for failures, and to pass on tasks.</a:t>
            </a:r>
          </a:p>
          <a:p>
            <a:pPr lvl="0" rtl="0">
              <a:spcBef>
                <a:spcPts val="0"/>
              </a:spcBef>
              <a:buNone/>
            </a:pPr>
            <a:r>
              <a:t/>
            </a:r>
            <a:endParaRPr/>
          </a:p>
          <a:p>
            <a:pPr lvl="0" rtl="0">
              <a:spcBef>
                <a:spcPts val="0"/>
              </a:spcBef>
              <a:buNone/>
            </a:pPr>
            <a:r>
              <a:rPr lang="en"/>
              <a:t>The executor performs computational tasks (a substitute for MapReduce) and streams results back to the client.</a:t>
            </a:r>
          </a:p>
        </p:txBody>
      </p:sp>
      <p:sp>
        <p:nvSpPr>
          <p:cNvPr id="1242" name="Shape 124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8" name="Shape 1248"/>
        <p:cNvGrpSpPr/>
        <p:nvPr/>
      </p:nvGrpSpPr>
      <p:grpSpPr>
        <a:xfrm>
          <a:off x="0" y="0"/>
          <a:ext cx="0" cy="0"/>
          <a:chOff x="0" y="0"/>
          <a:chExt cx="0" cy="0"/>
        </a:xfrm>
      </p:grpSpPr>
      <p:sp>
        <p:nvSpPr>
          <p:cNvPr id="1249" name="Shape 124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250" name="Shape 12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4" name="Shape 1304"/>
        <p:cNvGrpSpPr/>
        <p:nvPr/>
      </p:nvGrpSpPr>
      <p:grpSpPr>
        <a:xfrm>
          <a:off x="0" y="0"/>
          <a:ext cx="0" cy="0"/>
          <a:chOff x="0" y="0"/>
          <a:chExt cx="0" cy="0"/>
        </a:xfrm>
      </p:grpSpPr>
      <p:sp>
        <p:nvSpPr>
          <p:cNvPr id="1305" name="Shape 130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306" name="Shape 13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4" name="Shape 1334"/>
        <p:cNvGrpSpPr/>
        <p:nvPr/>
      </p:nvGrpSpPr>
      <p:grpSpPr>
        <a:xfrm>
          <a:off x="0" y="0"/>
          <a:ext cx="0" cy="0"/>
          <a:chOff x="0" y="0"/>
          <a:chExt cx="0" cy="0"/>
        </a:xfrm>
      </p:grpSpPr>
      <p:sp>
        <p:nvSpPr>
          <p:cNvPr id="1335" name="Shape 133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336" name="Shape 133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2" name="Shape 1342"/>
        <p:cNvGrpSpPr/>
        <p:nvPr/>
      </p:nvGrpSpPr>
      <p:grpSpPr>
        <a:xfrm>
          <a:off x="0" y="0"/>
          <a:ext cx="0" cy="0"/>
          <a:chOff x="0" y="0"/>
          <a:chExt cx="0" cy="0"/>
        </a:xfrm>
      </p:grpSpPr>
      <p:sp>
        <p:nvSpPr>
          <p:cNvPr id="1343" name="Shape 134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344" name="Shape 134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Transformations are familiar: think about SQL constructions like WHERE, JOIN, UNION, aggregate and scalar functions, CASE statements, etc.</a:t>
            </a:r>
          </a:p>
          <a:p>
            <a:pPr lvl="0" rtl="0">
              <a:spcBef>
                <a:spcPts val="0"/>
              </a:spcBef>
              <a:buNone/>
            </a:pPr>
            <a:r>
              <a:t/>
            </a:r>
            <a:endParaRPr/>
          </a:p>
          <a:p>
            <a:pPr lvl="0" rtl="0">
              <a:spcBef>
                <a:spcPts val="0"/>
              </a:spcBef>
              <a:buNone/>
            </a:pPr>
            <a:r>
              <a:rPr lang="en"/>
              <a:t>Actions compel the RDD to do something, like print to console or write to disk.</a:t>
            </a:r>
          </a:p>
        </p:txBody>
      </p:sp>
      <p:sp>
        <p:nvSpPr>
          <p:cNvPr id="235" name="Shape 23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0" name="Shape 1350"/>
        <p:cNvGrpSpPr/>
        <p:nvPr/>
      </p:nvGrpSpPr>
      <p:grpSpPr>
        <a:xfrm>
          <a:off x="0" y="0"/>
          <a:ext cx="0" cy="0"/>
          <a:chOff x="0" y="0"/>
          <a:chExt cx="0" cy="0"/>
        </a:xfrm>
      </p:grpSpPr>
      <p:sp>
        <p:nvSpPr>
          <p:cNvPr id="1351" name="Shape 135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352" name="Shape 135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8" name="Shape 1358"/>
        <p:cNvGrpSpPr/>
        <p:nvPr/>
      </p:nvGrpSpPr>
      <p:grpSpPr>
        <a:xfrm>
          <a:off x="0" y="0"/>
          <a:ext cx="0" cy="0"/>
          <a:chOff x="0" y="0"/>
          <a:chExt cx="0" cy="0"/>
        </a:xfrm>
      </p:grpSpPr>
      <p:sp>
        <p:nvSpPr>
          <p:cNvPr id="1359" name="Shape 135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This may have changed with Spark 1.6</a:t>
            </a:r>
          </a:p>
        </p:txBody>
      </p:sp>
      <p:sp>
        <p:nvSpPr>
          <p:cNvPr id="1360" name="Shape 136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6" name="Shape 1366"/>
        <p:cNvGrpSpPr/>
        <p:nvPr/>
      </p:nvGrpSpPr>
      <p:grpSpPr>
        <a:xfrm>
          <a:off x="0" y="0"/>
          <a:ext cx="0" cy="0"/>
          <a:chOff x="0" y="0"/>
          <a:chExt cx="0" cy="0"/>
        </a:xfrm>
      </p:grpSpPr>
      <p:sp>
        <p:nvSpPr>
          <p:cNvPr id="1367" name="Shape 136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368" name="Shape 136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4" name="Shape 1374"/>
        <p:cNvGrpSpPr/>
        <p:nvPr/>
      </p:nvGrpSpPr>
      <p:grpSpPr>
        <a:xfrm>
          <a:off x="0" y="0"/>
          <a:ext cx="0" cy="0"/>
          <a:chOff x="0" y="0"/>
          <a:chExt cx="0" cy="0"/>
        </a:xfrm>
      </p:grpSpPr>
      <p:sp>
        <p:nvSpPr>
          <p:cNvPr id="1375" name="Shape 137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376" name="Shape 137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2" name="Shape 1382"/>
        <p:cNvGrpSpPr/>
        <p:nvPr/>
      </p:nvGrpSpPr>
      <p:grpSpPr>
        <a:xfrm>
          <a:off x="0" y="0"/>
          <a:ext cx="0" cy="0"/>
          <a:chOff x="0" y="0"/>
          <a:chExt cx="0" cy="0"/>
        </a:xfrm>
      </p:grpSpPr>
      <p:sp>
        <p:nvSpPr>
          <p:cNvPr id="1383" name="Shape 138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Generally, a query is issued from a client and a master node parses, optimizes, and dispatches the resulting tasks.</a:t>
            </a:r>
          </a:p>
          <a:p>
            <a:pPr lvl="0" rtl="0">
              <a:spcBef>
                <a:spcPts val="0"/>
              </a:spcBef>
              <a:buNone/>
            </a:pPr>
            <a:r>
              <a:t/>
            </a:r>
            <a:endParaRPr/>
          </a:p>
          <a:p>
            <a:pPr lvl="0" rtl="0">
              <a:spcBef>
                <a:spcPts val="0"/>
              </a:spcBef>
              <a:buNone/>
            </a:pPr>
            <a:r>
              <a:rPr lang="en"/>
              <a:t>Then “segments” on various datanodes accept these tasks and, in conjunction with our YARN favorites, actually delegate resources and execute the tasks.</a:t>
            </a:r>
          </a:p>
          <a:p>
            <a:pPr lvl="0" rtl="0">
              <a:spcBef>
                <a:spcPts val="0"/>
              </a:spcBef>
              <a:buNone/>
            </a:pPr>
            <a:r>
              <a:t/>
            </a:r>
            <a:endParaRPr/>
          </a:p>
          <a:p>
            <a:pPr lvl="0" rtl="0">
              <a:spcBef>
                <a:spcPts val="0"/>
              </a:spcBef>
              <a:buNone/>
            </a:pPr>
            <a:r>
              <a:rPr lang="en"/>
              <a:t>It seems as though there’s no novel concept put forth here, outside of the fact that HAWQ segments are deployed in an elastic manner.</a:t>
            </a:r>
          </a:p>
          <a:p>
            <a:pPr lvl="0" rtl="0">
              <a:spcBef>
                <a:spcPts val="0"/>
              </a:spcBef>
              <a:buNone/>
            </a:pPr>
            <a:r>
              <a:t/>
            </a:r>
            <a:endParaRPr/>
          </a:p>
          <a:p>
            <a:pPr lvl="0" rtl="0">
              <a:spcBef>
                <a:spcPts val="0"/>
              </a:spcBef>
              <a:buNone/>
            </a:pPr>
            <a:r>
              <a:rPr lang="en"/>
              <a:t>HAWQ does perform well in benchmarks against Impala and Hive on Tez. Perhaps most importantly, it’s feature rich and forked from Greenplum, which is quite mature.</a:t>
            </a:r>
          </a:p>
        </p:txBody>
      </p:sp>
      <p:sp>
        <p:nvSpPr>
          <p:cNvPr id="1384" name="Shape 138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0" name="Shape 1390"/>
        <p:cNvGrpSpPr/>
        <p:nvPr/>
      </p:nvGrpSpPr>
      <p:grpSpPr>
        <a:xfrm>
          <a:off x="0" y="0"/>
          <a:ext cx="0" cy="0"/>
          <a:chOff x="0" y="0"/>
          <a:chExt cx="0" cy="0"/>
        </a:xfrm>
      </p:grpSpPr>
      <p:sp>
        <p:nvSpPr>
          <p:cNvPr id="1391" name="Shape 139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392" name="Shape 13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8" name="Shape 1398"/>
        <p:cNvGrpSpPr/>
        <p:nvPr/>
      </p:nvGrpSpPr>
      <p:grpSpPr>
        <a:xfrm>
          <a:off x="0" y="0"/>
          <a:ext cx="0" cy="0"/>
          <a:chOff x="0" y="0"/>
          <a:chExt cx="0" cy="0"/>
        </a:xfrm>
      </p:grpSpPr>
      <p:sp>
        <p:nvSpPr>
          <p:cNvPr id="1399" name="Shape 139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400" name="Shape 140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6" name="Shape 1406"/>
        <p:cNvGrpSpPr/>
        <p:nvPr/>
      </p:nvGrpSpPr>
      <p:grpSpPr>
        <a:xfrm>
          <a:off x="0" y="0"/>
          <a:ext cx="0" cy="0"/>
          <a:chOff x="0" y="0"/>
          <a:chExt cx="0" cy="0"/>
        </a:xfrm>
      </p:grpSpPr>
      <p:sp>
        <p:nvSpPr>
          <p:cNvPr id="1407" name="Shape 140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What makes Presto unique is its ability to join data from HDFS, S3, GFS, RDBMS, and NoSQL databases. It’s able to take SQL semantics and translate this into jobs that can run on </a:t>
            </a:r>
          </a:p>
        </p:txBody>
      </p:sp>
      <p:sp>
        <p:nvSpPr>
          <p:cNvPr id="1408" name="Shape 140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4" name="Shape 1414"/>
        <p:cNvGrpSpPr/>
        <p:nvPr/>
      </p:nvGrpSpPr>
      <p:grpSpPr>
        <a:xfrm>
          <a:off x="0" y="0"/>
          <a:ext cx="0" cy="0"/>
          <a:chOff x="0" y="0"/>
          <a:chExt cx="0" cy="0"/>
        </a:xfrm>
      </p:grpSpPr>
      <p:sp>
        <p:nvSpPr>
          <p:cNvPr id="1415" name="Shape 141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416" name="Shape 141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2" name="Shape 1422"/>
        <p:cNvGrpSpPr/>
        <p:nvPr/>
      </p:nvGrpSpPr>
      <p:grpSpPr>
        <a:xfrm>
          <a:off x="0" y="0"/>
          <a:ext cx="0" cy="0"/>
          <a:chOff x="0" y="0"/>
          <a:chExt cx="0" cy="0"/>
        </a:xfrm>
      </p:grpSpPr>
      <p:sp>
        <p:nvSpPr>
          <p:cNvPr id="1423" name="Shape 142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424" name="Shape 14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43" name="Shape 24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0" name="Shape 1430"/>
        <p:cNvGrpSpPr/>
        <p:nvPr/>
      </p:nvGrpSpPr>
      <p:grpSpPr>
        <a:xfrm>
          <a:off x="0" y="0"/>
          <a:ext cx="0" cy="0"/>
          <a:chOff x="0" y="0"/>
          <a:chExt cx="0" cy="0"/>
        </a:xfrm>
      </p:grpSpPr>
      <p:sp>
        <p:nvSpPr>
          <p:cNvPr id="1431" name="Shape 143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Clr>
                <a:schemeClr val="dk1"/>
              </a:buClr>
              <a:buFont typeface="Arial"/>
              <a:buNone/>
            </a:pPr>
            <a:r>
              <a:rPr lang="en">
                <a:solidFill>
                  <a:schemeClr val="dk1"/>
                </a:solidFill>
              </a:rPr>
              <a:t>All three query technologies use roughly the same computation framework which relies on a tree architecture.</a:t>
            </a:r>
          </a:p>
          <a:p>
            <a:pPr lvl="0" rtl="0">
              <a:spcBef>
                <a:spcPts val="0"/>
              </a:spcBef>
              <a:buNone/>
            </a:pPr>
            <a:r>
              <a:t/>
            </a:r>
            <a:endParaRPr/>
          </a:p>
        </p:txBody>
      </p:sp>
      <p:sp>
        <p:nvSpPr>
          <p:cNvPr id="1432" name="Shape 143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3" name="Shape 1473"/>
        <p:cNvGrpSpPr/>
        <p:nvPr/>
      </p:nvGrpSpPr>
      <p:grpSpPr>
        <a:xfrm>
          <a:off x="0" y="0"/>
          <a:ext cx="0" cy="0"/>
          <a:chOff x="0" y="0"/>
          <a:chExt cx="0" cy="0"/>
        </a:xfrm>
      </p:grpSpPr>
      <p:sp>
        <p:nvSpPr>
          <p:cNvPr id="1474" name="Shape 147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475" name="Shape 147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8" name="Shape 1518"/>
        <p:cNvGrpSpPr/>
        <p:nvPr/>
      </p:nvGrpSpPr>
      <p:grpSpPr>
        <a:xfrm>
          <a:off x="0" y="0"/>
          <a:ext cx="0" cy="0"/>
          <a:chOff x="0" y="0"/>
          <a:chExt cx="0" cy="0"/>
        </a:xfrm>
      </p:grpSpPr>
      <p:sp>
        <p:nvSpPr>
          <p:cNvPr id="1519" name="Shape 151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520" name="Shape 152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5" name="Shape 1565"/>
        <p:cNvGrpSpPr/>
        <p:nvPr/>
      </p:nvGrpSpPr>
      <p:grpSpPr>
        <a:xfrm>
          <a:off x="0" y="0"/>
          <a:ext cx="0" cy="0"/>
          <a:chOff x="0" y="0"/>
          <a:chExt cx="0" cy="0"/>
        </a:xfrm>
      </p:grpSpPr>
      <p:sp>
        <p:nvSpPr>
          <p:cNvPr id="1566" name="Shape 156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567" name="Shape 156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4" name="Shape 1614"/>
        <p:cNvGrpSpPr/>
        <p:nvPr/>
      </p:nvGrpSpPr>
      <p:grpSpPr>
        <a:xfrm>
          <a:off x="0" y="0"/>
          <a:ext cx="0" cy="0"/>
          <a:chOff x="0" y="0"/>
          <a:chExt cx="0" cy="0"/>
        </a:xfrm>
      </p:grpSpPr>
      <p:sp>
        <p:nvSpPr>
          <p:cNvPr id="1615" name="Shape 161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616" name="Shape 161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6" name="Shape 1666"/>
        <p:cNvGrpSpPr/>
        <p:nvPr/>
      </p:nvGrpSpPr>
      <p:grpSpPr>
        <a:xfrm>
          <a:off x="0" y="0"/>
          <a:ext cx="0" cy="0"/>
          <a:chOff x="0" y="0"/>
          <a:chExt cx="0" cy="0"/>
        </a:xfrm>
      </p:grpSpPr>
      <p:sp>
        <p:nvSpPr>
          <p:cNvPr id="1667" name="Shape 166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solidFill>
                  <a:schemeClr val="dk1"/>
                </a:solidFill>
              </a:rPr>
              <a:t>All three query technologies use roughly the same computation framework which relies on a tree architecture.</a:t>
            </a:r>
          </a:p>
        </p:txBody>
      </p:sp>
      <p:sp>
        <p:nvSpPr>
          <p:cNvPr id="1668" name="Shape 166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4" name="Shape 1674"/>
        <p:cNvGrpSpPr/>
        <p:nvPr/>
      </p:nvGrpSpPr>
      <p:grpSpPr>
        <a:xfrm>
          <a:off x="0" y="0"/>
          <a:ext cx="0" cy="0"/>
          <a:chOff x="0" y="0"/>
          <a:chExt cx="0" cy="0"/>
        </a:xfrm>
      </p:grpSpPr>
      <p:sp>
        <p:nvSpPr>
          <p:cNvPr id="1675" name="Shape 167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rPr lang="en"/>
              <a:t>Spark SQL on MapR not supported with security</a:t>
            </a:r>
          </a:p>
          <a:p>
            <a:pPr lvl="0">
              <a:spcBef>
                <a:spcPts val="0"/>
              </a:spcBef>
              <a:buNone/>
            </a:pPr>
            <a:r>
              <a:rPr lang="en"/>
              <a:t>Impala not Fault tolerant in the sense that the query will fail quickly</a:t>
            </a:r>
          </a:p>
          <a:p>
            <a:pPr lvl="0">
              <a:spcBef>
                <a:spcPts val="0"/>
              </a:spcBef>
              <a:buNone/>
            </a:pPr>
            <a:r>
              <a:rPr lang="en"/>
              <a:t>Hive on Spark is GA in the latest version of CDH, but we haven't certified Looker against it yet</a:t>
            </a:r>
          </a:p>
          <a:p>
            <a:pPr lvl="0">
              <a:spcBef>
                <a:spcPts val="0"/>
              </a:spcBef>
              <a:buNone/>
            </a:pPr>
            <a:r>
              <a:t/>
            </a:r>
            <a:endParaRPr/>
          </a:p>
          <a:p>
            <a:pPr lvl="0" rtl="0">
              <a:spcBef>
                <a:spcPts val="0"/>
              </a:spcBef>
              <a:buNone/>
            </a:pPr>
            <a:r>
              <a:t/>
            </a:r>
            <a:endParaRPr/>
          </a:p>
        </p:txBody>
      </p:sp>
      <p:sp>
        <p:nvSpPr>
          <p:cNvPr id="1676" name="Shape 167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2" name="Shape 1682"/>
        <p:cNvGrpSpPr/>
        <p:nvPr/>
      </p:nvGrpSpPr>
      <p:grpSpPr>
        <a:xfrm>
          <a:off x="0" y="0"/>
          <a:ext cx="0" cy="0"/>
          <a:chOff x="0" y="0"/>
          <a:chExt cx="0" cy="0"/>
        </a:xfrm>
      </p:grpSpPr>
      <p:sp>
        <p:nvSpPr>
          <p:cNvPr id="1683" name="Shape 168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rPr lang="en"/>
              <a:t>What we can support and what we have supported for each distro:</a:t>
            </a:r>
          </a:p>
          <a:p>
            <a:pPr lvl="0">
              <a:spcBef>
                <a:spcPts val="0"/>
              </a:spcBef>
              <a:buNone/>
            </a:pPr>
            <a:r>
              <a:t/>
            </a:r>
            <a:endParaRPr/>
          </a:p>
          <a:p>
            <a:pPr lvl="0">
              <a:spcBef>
                <a:spcPts val="0"/>
              </a:spcBef>
              <a:buNone/>
            </a:pPr>
            <a:r>
              <a:rPr lang="en"/>
              <a:t>Cloudera CDH:</a:t>
            </a:r>
          </a:p>
          <a:p>
            <a:pPr indent="-228600" lvl="0" marL="457200" rtl="0">
              <a:spcBef>
                <a:spcPts val="0"/>
              </a:spcBef>
              <a:buChar char="-"/>
            </a:pPr>
            <a:r>
              <a:rPr lang="en"/>
              <a:t>Impala: We have several customers running on Impala. There are issues with DISTINCT on separate columns that you have to watch out for, but it appears to be solid otherwise.</a:t>
            </a:r>
          </a:p>
          <a:p>
            <a:pPr indent="-228600" lvl="0" marL="457200" rtl="0">
              <a:spcBef>
                <a:spcPts val="0"/>
              </a:spcBef>
              <a:buChar char="-"/>
            </a:pPr>
            <a:r>
              <a:rPr lang="en"/>
              <a:t>Spark SQL: Cloudera will not support this any time soon according to their PM</a:t>
            </a:r>
          </a:p>
          <a:p>
            <a:pPr indent="-228600" lvl="0" marL="457200" rtl="0">
              <a:spcBef>
                <a:spcPts val="0"/>
              </a:spcBef>
              <a:buChar char="-"/>
            </a:pPr>
            <a:r>
              <a:rPr lang="en"/>
              <a:t>Hive on Tez: Cloudera will not support this</a:t>
            </a:r>
          </a:p>
          <a:p>
            <a:pPr indent="-228600" lvl="0" marL="457200" rtl="0">
              <a:spcBef>
                <a:spcPts val="0"/>
              </a:spcBef>
              <a:buChar char="-"/>
            </a:pPr>
            <a:r>
              <a:rPr lang="en"/>
              <a:t>Hive on Spark: This just went GA in the latest version of CDH. It has not been certified yet</a:t>
            </a:r>
          </a:p>
          <a:p>
            <a:pPr lvl="0" rtl="0">
              <a:spcBef>
                <a:spcPts val="0"/>
              </a:spcBef>
              <a:buNone/>
            </a:pPr>
            <a:r>
              <a:t/>
            </a:r>
            <a:endParaRPr/>
          </a:p>
          <a:p>
            <a:pPr lvl="0" rtl="0">
              <a:spcBef>
                <a:spcPts val="0"/>
              </a:spcBef>
              <a:buNone/>
            </a:pPr>
            <a:r>
              <a:rPr lang="en"/>
              <a:t>Hortonworks HDP:</a:t>
            </a:r>
          </a:p>
          <a:p>
            <a:pPr indent="-228600" lvl="0" marL="457200" rtl="0">
              <a:spcBef>
                <a:spcPts val="0"/>
              </a:spcBef>
              <a:buChar char="-"/>
            </a:pPr>
            <a:r>
              <a:rPr lang="en"/>
              <a:t>Hive on Tez: We support Hive on Tez and have several customers on it. We support and test on Hive 1.0 and hope to upgrade Hive query language support soon. It is backwards compatible so it will still work though.</a:t>
            </a:r>
          </a:p>
          <a:p>
            <a:pPr indent="-228600" lvl="0" marL="457200" rtl="0">
              <a:spcBef>
                <a:spcPts val="0"/>
              </a:spcBef>
              <a:buChar char="-"/>
            </a:pPr>
            <a:r>
              <a:rPr lang="en"/>
              <a:t>HAWQ: They press-released that they support HAWQ though I'm not aware of anyone who uses it or if it works or not</a:t>
            </a:r>
          </a:p>
          <a:p>
            <a:pPr indent="-228600" lvl="0" marL="457200" rtl="0">
              <a:spcBef>
                <a:spcPts val="0"/>
              </a:spcBef>
              <a:buChar char="-"/>
            </a:pPr>
            <a:r>
              <a:rPr lang="en"/>
              <a:t>Spark SQL: HDP was on Spark 1.3 (an old version that Looker doesn't support) until very recently. Check the version.</a:t>
            </a:r>
          </a:p>
          <a:p>
            <a:pPr lvl="0" rtl="0">
              <a:spcBef>
                <a:spcPts val="0"/>
              </a:spcBef>
              <a:buNone/>
            </a:pPr>
            <a:r>
              <a:t/>
            </a:r>
            <a:endParaRPr/>
          </a:p>
          <a:p>
            <a:pPr lvl="0" rtl="0">
              <a:spcBef>
                <a:spcPts val="0"/>
              </a:spcBef>
              <a:buNone/>
            </a:pPr>
            <a:r>
              <a:rPr lang="en"/>
              <a:t>MapR:</a:t>
            </a:r>
          </a:p>
          <a:p>
            <a:pPr indent="-228600" lvl="0" marL="457200" rtl="0">
              <a:spcBef>
                <a:spcPts val="0"/>
              </a:spcBef>
              <a:buChar char="-"/>
            </a:pPr>
            <a:r>
              <a:rPr lang="en"/>
              <a:t>Spark SQL: I had trouble getting Spark SQL to connect and didn't get very good support from MapR. Be wary of getting involved with this.</a:t>
            </a:r>
          </a:p>
          <a:p>
            <a:pPr indent="-228600" lvl="0" marL="457200" rtl="0">
              <a:spcBef>
                <a:spcPts val="0"/>
              </a:spcBef>
              <a:buChar char="-"/>
            </a:pPr>
            <a:r>
              <a:rPr lang="en"/>
              <a:t>Drill: Looker doesn't support Drill, but please add the customer to the tracking issue</a:t>
            </a:r>
          </a:p>
          <a:p>
            <a:pPr lvl="0">
              <a:spcBef>
                <a:spcPts val="0"/>
              </a:spcBef>
              <a:buNone/>
            </a:pPr>
            <a:r>
              <a:t/>
            </a:r>
            <a:endParaRPr/>
          </a:p>
          <a:p>
            <a:pPr lvl="0" rtl="0">
              <a:spcBef>
                <a:spcPts val="0"/>
              </a:spcBef>
              <a:buNone/>
            </a:pPr>
            <a:r>
              <a:rPr lang="en"/>
              <a:t>--Cloud--</a:t>
            </a:r>
          </a:p>
          <a:p>
            <a:pPr lvl="0" rtl="0">
              <a:spcBef>
                <a:spcPts val="0"/>
              </a:spcBef>
              <a:buNone/>
            </a:pPr>
            <a:r>
              <a:rPr lang="en"/>
              <a:t>EMR:</a:t>
            </a:r>
          </a:p>
          <a:p>
            <a:pPr indent="-228600" lvl="0" marL="457200" rtl="0">
              <a:spcBef>
                <a:spcPts val="0"/>
              </a:spcBef>
              <a:buChar char="-"/>
            </a:pPr>
            <a:r>
              <a:rPr lang="en"/>
              <a:t>Hive: The Hive that comes with EMR is Hive on MR, which Looker doesn't support. I have notes on installing Tez, which a customer can do at their own risk. This is how we run dialect tests.</a:t>
            </a:r>
          </a:p>
          <a:p>
            <a:pPr indent="-228600" lvl="0" marL="457200" rtl="0">
              <a:spcBef>
                <a:spcPts val="0"/>
              </a:spcBef>
              <a:buChar char="-"/>
            </a:pPr>
            <a:r>
              <a:rPr lang="en"/>
              <a:t>Spark SQL: We can connect to Spark SQL on EMR.</a:t>
            </a:r>
          </a:p>
          <a:p>
            <a:pPr lvl="0" rtl="0">
              <a:spcBef>
                <a:spcPts val="0"/>
              </a:spcBef>
              <a:buNone/>
            </a:pPr>
            <a:r>
              <a:t/>
            </a:r>
            <a:endParaRPr/>
          </a:p>
          <a:p>
            <a:pPr lvl="0" rtl="0">
              <a:spcBef>
                <a:spcPts val="0"/>
              </a:spcBef>
              <a:buNone/>
            </a:pPr>
            <a:r>
              <a:rPr lang="en"/>
              <a:t>Qubole:</a:t>
            </a:r>
          </a:p>
          <a:p>
            <a:pPr indent="-228600" lvl="0" marL="457200" rtl="0">
              <a:spcBef>
                <a:spcPts val="0"/>
              </a:spcBef>
              <a:buChar char="-"/>
            </a:pPr>
            <a:r>
              <a:rPr lang="en"/>
              <a:t>Presto: We are in the process of verifying that it works</a:t>
            </a:r>
          </a:p>
          <a:p>
            <a:pPr indent="-228600" lvl="0" marL="457200" rtl="0">
              <a:spcBef>
                <a:spcPts val="0"/>
              </a:spcBef>
              <a:buChar char="-"/>
            </a:pPr>
            <a:r>
              <a:rPr lang="en"/>
              <a:t>Spark SQL: We have verified that this works</a:t>
            </a:r>
          </a:p>
          <a:p>
            <a:pPr lvl="0" rtl="0">
              <a:spcBef>
                <a:spcPts val="0"/>
              </a:spcBef>
              <a:buNone/>
            </a:pPr>
            <a:r>
              <a:t/>
            </a:r>
            <a:endParaRPr/>
          </a:p>
          <a:p>
            <a:pPr lvl="0" rtl="0">
              <a:spcBef>
                <a:spcPts val="0"/>
              </a:spcBef>
              <a:buNone/>
            </a:pPr>
            <a:r>
              <a:rPr lang="en"/>
              <a:t>Treasure Data:</a:t>
            </a:r>
          </a:p>
          <a:p>
            <a:pPr indent="-228600" lvl="0" marL="457200" rtl="0">
              <a:spcBef>
                <a:spcPts val="0"/>
              </a:spcBef>
              <a:buChar char="-"/>
            </a:pPr>
            <a:r>
              <a:rPr lang="en"/>
              <a:t>Presto: Due to JDBC driver issues, we are unable to connect to Presto on Treasure Data. We are meeting with them this week to figure out a way to connect.</a:t>
            </a:r>
          </a:p>
          <a:p>
            <a:pPr lvl="0" rtl="0">
              <a:spcBef>
                <a:spcPts val="0"/>
              </a:spcBef>
              <a:buNone/>
            </a:pPr>
            <a:r>
              <a:t/>
            </a:r>
            <a:endParaRPr/>
          </a:p>
          <a:p>
            <a:pPr lvl="0" rtl="0">
              <a:spcBef>
                <a:spcPts val="0"/>
              </a:spcBef>
              <a:buNone/>
            </a:pPr>
            <a:r>
              <a:rPr lang="en"/>
              <a:t>--NoSQL--</a:t>
            </a:r>
          </a:p>
          <a:p>
            <a:pPr lvl="0" rtl="0">
              <a:spcBef>
                <a:spcPts val="0"/>
              </a:spcBef>
              <a:buNone/>
            </a:pPr>
            <a:r>
              <a:rPr lang="en"/>
              <a:t>For now, we don't support any NoSQL databases. We have been unable to get any to connect successfully through Spark SQL. If you want to hand-hold an account and do the front-line support, Todd is happy to work with you on this.</a:t>
            </a:r>
          </a:p>
        </p:txBody>
      </p:sp>
      <p:sp>
        <p:nvSpPr>
          <p:cNvPr id="1684" name="Shape 168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0" name="Shape 1690"/>
        <p:cNvGrpSpPr/>
        <p:nvPr/>
      </p:nvGrpSpPr>
      <p:grpSpPr>
        <a:xfrm>
          <a:off x="0" y="0"/>
          <a:ext cx="0" cy="0"/>
          <a:chOff x="0" y="0"/>
          <a:chExt cx="0" cy="0"/>
        </a:xfrm>
      </p:grpSpPr>
      <p:sp>
        <p:nvSpPr>
          <p:cNvPr id="1691" name="Shape 169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692" name="Shape 16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8" name="Shape 1698"/>
        <p:cNvGrpSpPr/>
        <p:nvPr/>
      </p:nvGrpSpPr>
      <p:grpSpPr>
        <a:xfrm>
          <a:off x="0" y="0"/>
          <a:ext cx="0" cy="0"/>
          <a:chOff x="0" y="0"/>
          <a:chExt cx="0" cy="0"/>
        </a:xfrm>
      </p:grpSpPr>
      <p:sp>
        <p:nvSpPr>
          <p:cNvPr id="1699" name="Shape 169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00" name="Shape 170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56" name="Shape 56"/>
        <p:cNvGrpSpPr/>
        <p:nvPr/>
      </p:nvGrpSpPr>
      <p:grpSpPr>
        <a:xfrm>
          <a:off x="0" y="0"/>
          <a:ext cx="0" cy="0"/>
          <a:chOff x="0" y="0"/>
          <a:chExt cx="0" cy="0"/>
        </a:xfrm>
      </p:grpSpPr>
      <p:sp>
        <p:nvSpPr>
          <p:cNvPr id="57" name="Shape 57"/>
          <p:cNvSpPr txBox="1"/>
          <p:nvPr>
            <p:ph type="title"/>
          </p:nvPr>
        </p:nvSpPr>
        <p:spPr>
          <a:xfrm>
            <a:off x="457200" y="205979"/>
            <a:ext cx="8229600" cy="8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58" name="Shape 58"/>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9" name="Shape 59"/>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62" name="Shape 62"/>
        <p:cNvGrpSpPr/>
        <p:nvPr/>
      </p:nvGrpSpPr>
      <p:grpSpPr>
        <a:xfrm>
          <a:off x="0" y="0"/>
          <a:ext cx="0" cy="0"/>
          <a:chOff x="0" y="0"/>
          <a:chExt cx="0" cy="0"/>
        </a:xfrm>
      </p:grpSpPr>
      <p:sp>
        <p:nvSpPr>
          <p:cNvPr id="63" name="Shape 63"/>
          <p:cNvSpPr txBox="1"/>
          <p:nvPr>
            <p:ph type="ctrTitle"/>
          </p:nvPr>
        </p:nvSpPr>
        <p:spPr>
          <a:xfrm>
            <a:off x="685800" y="1597819"/>
            <a:ext cx="7772400" cy="11025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64" name="Shape 64"/>
          <p:cNvSpPr txBox="1"/>
          <p:nvPr>
            <p:ph idx="1" type="subTitle"/>
          </p:nvPr>
        </p:nvSpPr>
        <p:spPr>
          <a:xfrm>
            <a:off x="1371600" y="2914650"/>
            <a:ext cx="6400800" cy="13143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b="0" i="0" sz="3200" u="none" cap="none" strike="noStrike">
                <a:solidFill>
                  <a:srgbClr val="888888"/>
                </a:solidFill>
                <a:latin typeface="Arial"/>
                <a:ea typeface="Arial"/>
                <a:cs typeface="Arial"/>
                <a:sym typeface="Arial"/>
              </a:defRPr>
            </a:lvl1pPr>
            <a:lvl2pPr indent="0" lvl="1" marL="457200" marR="0" rtl="0" algn="ctr">
              <a:spcBef>
                <a:spcPts val="560"/>
              </a:spcBef>
              <a:buClr>
                <a:srgbClr val="888888"/>
              </a:buClr>
              <a:buFont typeface="Arial"/>
              <a:buNone/>
              <a:defRPr b="0" i="0" sz="2800" u="none" cap="none" strike="noStrike">
                <a:solidFill>
                  <a:srgbClr val="888888"/>
                </a:solidFill>
                <a:latin typeface="Arial"/>
                <a:ea typeface="Arial"/>
                <a:cs typeface="Arial"/>
                <a:sym typeface="Arial"/>
              </a:defRPr>
            </a:lvl2pPr>
            <a:lvl3pPr indent="0" lvl="2" marL="914400"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3pPr>
            <a:lvl4pPr indent="0" lvl="3" marL="13716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4pPr>
            <a:lvl5pPr indent="0" lvl="4" marL="18288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65" name="Shape 65"/>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 sz="1200">
                <a:solidFill>
                  <a:srgbClr val="888888"/>
                </a:solidFill>
                <a:latin typeface="Arial"/>
                <a:ea typeface="Arial"/>
                <a:cs typeface="Arial"/>
                <a:sym typeface="Aria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8" name="Shape 68"/>
        <p:cNvGrpSpPr/>
        <p:nvPr/>
      </p:nvGrpSpPr>
      <p:grpSpPr>
        <a:xfrm>
          <a:off x="0" y="0"/>
          <a:ext cx="0" cy="0"/>
          <a:chOff x="0" y="0"/>
          <a:chExt cx="0" cy="0"/>
        </a:xfrm>
      </p:grpSpPr>
      <p:sp>
        <p:nvSpPr>
          <p:cNvPr id="69" name="Shape 69"/>
          <p:cNvSpPr txBox="1"/>
          <p:nvPr>
            <p:ph type="title"/>
          </p:nvPr>
        </p:nvSpPr>
        <p:spPr>
          <a:xfrm>
            <a:off x="722312" y="3305176"/>
            <a:ext cx="7772400" cy="1021500"/>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Arial"/>
              <a:buNone/>
              <a:defRPr b="1" i="0" sz="4000" u="none" cap="none" strike="noStrike">
                <a:solidFill>
                  <a:schemeClr val="dk1"/>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70" name="Shape 70"/>
          <p:cNvSpPr txBox="1"/>
          <p:nvPr>
            <p:ph idx="1" type="body"/>
          </p:nvPr>
        </p:nvSpPr>
        <p:spPr>
          <a:xfrm>
            <a:off x="722312" y="2180034"/>
            <a:ext cx="7772400" cy="1125000"/>
          </a:xfrm>
          <a:prstGeom prst="rect">
            <a:avLst/>
          </a:prstGeom>
          <a:noFill/>
          <a:ln>
            <a:noFill/>
          </a:ln>
        </p:spPr>
        <p:txBody>
          <a:bodyPr anchorCtr="0"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Arial"/>
                <a:ea typeface="Arial"/>
                <a:cs typeface="Arial"/>
                <a:sym typeface="Arial"/>
              </a:defRPr>
            </a:lvl1pPr>
            <a:lvl2pPr indent="0" lvl="1" marL="457200" marR="0" rtl="0" algn="l">
              <a:spcBef>
                <a:spcPts val="360"/>
              </a:spcBef>
              <a:buClr>
                <a:srgbClr val="888888"/>
              </a:buClr>
              <a:buFont typeface="Arial"/>
              <a:buNone/>
              <a:defRPr b="0" i="0" sz="1800" u="none" cap="none" strike="noStrike">
                <a:solidFill>
                  <a:srgbClr val="888888"/>
                </a:solidFill>
                <a:latin typeface="Arial"/>
                <a:ea typeface="Arial"/>
                <a:cs typeface="Arial"/>
                <a:sym typeface="Arial"/>
              </a:defRPr>
            </a:lvl2pPr>
            <a:lvl3pPr indent="0" lvl="2" marL="914400" marR="0" rtl="0" algn="l">
              <a:spcBef>
                <a:spcPts val="320"/>
              </a:spcBef>
              <a:buClr>
                <a:srgbClr val="888888"/>
              </a:buClr>
              <a:buFont typeface="Arial"/>
              <a:buNone/>
              <a:defRPr b="0" i="0" sz="1600" u="none" cap="none" strike="noStrike">
                <a:solidFill>
                  <a:srgbClr val="888888"/>
                </a:solidFill>
                <a:latin typeface="Arial"/>
                <a:ea typeface="Arial"/>
                <a:cs typeface="Arial"/>
                <a:sym typeface="Arial"/>
              </a:defRPr>
            </a:lvl3pPr>
            <a:lvl4pPr indent="0" lvl="3" marL="1371600" marR="0" rtl="0" algn="l">
              <a:spcBef>
                <a:spcPts val="280"/>
              </a:spcBef>
              <a:buClr>
                <a:srgbClr val="888888"/>
              </a:buClr>
              <a:buFont typeface="Arial"/>
              <a:buNone/>
              <a:defRPr b="0" i="0" sz="1400" u="none" cap="none" strike="noStrike">
                <a:solidFill>
                  <a:srgbClr val="888888"/>
                </a:solidFill>
                <a:latin typeface="Arial"/>
                <a:ea typeface="Arial"/>
                <a:cs typeface="Arial"/>
                <a:sym typeface="Arial"/>
              </a:defRPr>
            </a:lvl4pPr>
            <a:lvl5pPr indent="0" lvl="4" marL="1828800" marR="0" rtl="0" algn="l">
              <a:spcBef>
                <a:spcPts val="280"/>
              </a:spcBef>
              <a:buClr>
                <a:srgbClr val="888888"/>
              </a:buClr>
              <a:buFont typeface="Arial"/>
              <a:buNone/>
              <a:defRPr b="0" i="0" sz="1400" u="none" cap="none" strike="noStrike">
                <a:solidFill>
                  <a:srgbClr val="888888"/>
                </a:solidFill>
                <a:latin typeface="Arial"/>
                <a:ea typeface="Arial"/>
                <a:cs typeface="Arial"/>
                <a:sym typeface="Arial"/>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71" name="Shape 71"/>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 sz="1200">
                <a:solidFill>
                  <a:srgbClr val="888888"/>
                </a:solidFill>
                <a:latin typeface="Arial"/>
                <a:ea typeface="Arial"/>
                <a:cs typeface="Arial"/>
                <a:sym typeface="Aria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4" name="Shape 74"/>
        <p:cNvGrpSpPr/>
        <p:nvPr/>
      </p:nvGrpSpPr>
      <p:grpSpPr>
        <a:xfrm>
          <a:off x="0" y="0"/>
          <a:ext cx="0" cy="0"/>
          <a:chOff x="0" y="0"/>
          <a:chExt cx="0" cy="0"/>
        </a:xfrm>
      </p:grpSpPr>
      <p:sp>
        <p:nvSpPr>
          <p:cNvPr id="75" name="Shape 75"/>
          <p:cNvSpPr txBox="1"/>
          <p:nvPr>
            <p:ph type="title"/>
          </p:nvPr>
        </p:nvSpPr>
        <p:spPr>
          <a:xfrm>
            <a:off x="457200" y="205979"/>
            <a:ext cx="8229600" cy="8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76" name="Shape 76"/>
          <p:cNvSpPr txBox="1"/>
          <p:nvPr>
            <p:ph idx="1" type="body"/>
          </p:nvPr>
        </p:nvSpPr>
        <p:spPr>
          <a:xfrm>
            <a:off x="457200" y="900112"/>
            <a:ext cx="4038600" cy="2545500"/>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2" type="body"/>
          </p:nvPr>
        </p:nvSpPr>
        <p:spPr>
          <a:xfrm>
            <a:off x="4648200" y="900112"/>
            <a:ext cx="4038600" cy="2545500"/>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0" name="Shape 80"/>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 sz="1200">
                <a:solidFill>
                  <a:srgbClr val="888888"/>
                </a:solidFill>
                <a:latin typeface="Arial"/>
                <a:ea typeface="Arial"/>
                <a:cs typeface="Arial"/>
                <a:sym typeface="Aria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81" name="Shape 81"/>
        <p:cNvGrpSpPr/>
        <p:nvPr/>
      </p:nvGrpSpPr>
      <p:grpSpPr>
        <a:xfrm>
          <a:off x="0" y="0"/>
          <a:ext cx="0" cy="0"/>
          <a:chOff x="0" y="0"/>
          <a:chExt cx="0" cy="0"/>
        </a:xfrm>
      </p:grpSpPr>
      <p:sp>
        <p:nvSpPr>
          <p:cNvPr id="82" name="Shape 82"/>
          <p:cNvSpPr txBox="1"/>
          <p:nvPr>
            <p:ph type="title"/>
          </p:nvPr>
        </p:nvSpPr>
        <p:spPr>
          <a:xfrm>
            <a:off x="457200" y="205979"/>
            <a:ext cx="8229600" cy="8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83" name="Shape 83"/>
          <p:cNvSpPr txBox="1"/>
          <p:nvPr>
            <p:ph idx="1" type="body"/>
          </p:nvPr>
        </p:nvSpPr>
        <p:spPr>
          <a:xfrm>
            <a:off x="457200" y="1151334"/>
            <a:ext cx="4040100" cy="479700"/>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spcBef>
                <a:spcPts val="400"/>
              </a:spcBef>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84" name="Shape 84"/>
          <p:cNvSpPr txBox="1"/>
          <p:nvPr>
            <p:ph idx="2" type="body"/>
          </p:nvPr>
        </p:nvSpPr>
        <p:spPr>
          <a:xfrm>
            <a:off x="457200" y="1631155"/>
            <a:ext cx="4040100" cy="2963400"/>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85" name="Shape 85"/>
          <p:cNvSpPr txBox="1"/>
          <p:nvPr>
            <p:ph idx="3" type="body"/>
          </p:nvPr>
        </p:nvSpPr>
        <p:spPr>
          <a:xfrm>
            <a:off x="4645026" y="1151334"/>
            <a:ext cx="4041899" cy="479700"/>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spcBef>
                <a:spcPts val="400"/>
              </a:spcBef>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86" name="Shape 86"/>
          <p:cNvSpPr txBox="1"/>
          <p:nvPr>
            <p:ph idx="4" type="body"/>
          </p:nvPr>
        </p:nvSpPr>
        <p:spPr>
          <a:xfrm>
            <a:off x="4645026" y="1631155"/>
            <a:ext cx="4041899" cy="2963400"/>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87" name="Shape 87"/>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8" name="Shape 88"/>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9" name="Shape 89"/>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 sz="1200">
                <a:solidFill>
                  <a:srgbClr val="888888"/>
                </a:solidFill>
                <a:latin typeface="Arial"/>
                <a:ea typeface="Arial"/>
                <a:cs typeface="Arial"/>
                <a:sym typeface="Aria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0" name="Shape 90"/>
        <p:cNvGrpSpPr/>
        <p:nvPr/>
      </p:nvGrpSpPr>
      <p:grpSpPr>
        <a:xfrm>
          <a:off x="0" y="0"/>
          <a:ext cx="0" cy="0"/>
          <a:chOff x="0" y="0"/>
          <a:chExt cx="0" cy="0"/>
        </a:xfrm>
      </p:grpSpPr>
      <p:sp>
        <p:nvSpPr>
          <p:cNvPr id="91" name="Shape 91"/>
          <p:cNvSpPr txBox="1"/>
          <p:nvPr>
            <p:ph type="title"/>
          </p:nvPr>
        </p:nvSpPr>
        <p:spPr>
          <a:xfrm>
            <a:off x="457200" y="205979"/>
            <a:ext cx="8229600" cy="8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92" name="Shape 92"/>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3" name="Shape 93"/>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4" name="Shape 94"/>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 sz="1200">
                <a:solidFill>
                  <a:srgbClr val="888888"/>
                </a:solidFill>
                <a:latin typeface="Arial"/>
                <a:ea typeface="Arial"/>
                <a:cs typeface="Arial"/>
                <a:sym typeface="Arial"/>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5" name="Shape 95"/>
        <p:cNvGrpSpPr/>
        <p:nvPr/>
      </p:nvGrpSpPr>
      <p:grpSpPr>
        <a:xfrm>
          <a:off x="0" y="0"/>
          <a:ext cx="0" cy="0"/>
          <a:chOff x="0" y="0"/>
          <a:chExt cx="0" cy="0"/>
        </a:xfrm>
      </p:grpSpPr>
      <p:sp>
        <p:nvSpPr>
          <p:cNvPr id="96" name="Shape 96"/>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7" name="Shape 97"/>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8" name="Shape 98"/>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 sz="1200">
                <a:solidFill>
                  <a:srgbClr val="888888"/>
                </a:solidFill>
                <a:latin typeface="Arial"/>
                <a:ea typeface="Arial"/>
                <a:cs typeface="Arial"/>
                <a:sym typeface="Aria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9" name="Shape 99"/>
        <p:cNvGrpSpPr/>
        <p:nvPr/>
      </p:nvGrpSpPr>
      <p:grpSpPr>
        <a:xfrm>
          <a:off x="0" y="0"/>
          <a:ext cx="0" cy="0"/>
          <a:chOff x="0" y="0"/>
          <a:chExt cx="0" cy="0"/>
        </a:xfrm>
      </p:grpSpPr>
      <p:sp>
        <p:nvSpPr>
          <p:cNvPr id="100" name="Shape 100"/>
          <p:cNvSpPr txBox="1"/>
          <p:nvPr>
            <p:ph type="title"/>
          </p:nvPr>
        </p:nvSpPr>
        <p:spPr>
          <a:xfrm>
            <a:off x="457200" y="204787"/>
            <a:ext cx="3008400" cy="871500"/>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Arial"/>
              <a:buNone/>
              <a:defRPr b="1" i="0" sz="2000" u="none" cap="none" strike="noStrike">
                <a:solidFill>
                  <a:schemeClr val="dk1"/>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01" name="Shape 101"/>
          <p:cNvSpPr txBox="1"/>
          <p:nvPr>
            <p:ph idx="1" type="body"/>
          </p:nvPr>
        </p:nvSpPr>
        <p:spPr>
          <a:xfrm>
            <a:off x="3575050" y="204788"/>
            <a:ext cx="5111700" cy="43899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02" name="Shape 102"/>
          <p:cNvSpPr txBox="1"/>
          <p:nvPr>
            <p:ph idx="2" type="body"/>
          </p:nvPr>
        </p:nvSpPr>
        <p:spPr>
          <a:xfrm>
            <a:off x="457200" y="1076325"/>
            <a:ext cx="3008400" cy="3518400"/>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103" name="Shape 103"/>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4" name="Shape 104"/>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5" name="Shape 105"/>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 sz="1200">
                <a:solidFill>
                  <a:srgbClr val="888888"/>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6" name="Shape 106"/>
        <p:cNvGrpSpPr/>
        <p:nvPr/>
      </p:nvGrpSpPr>
      <p:grpSpPr>
        <a:xfrm>
          <a:off x="0" y="0"/>
          <a:ext cx="0" cy="0"/>
          <a:chOff x="0" y="0"/>
          <a:chExt cx="0" cy="0"/>
        </a:xfrm>
      </p:grpSpPr>
      <p:sp>
        <p:nvSpPr>
          <p:cNvPr id="107" name="Shape 107"/>
          <p:cNvSpPr txBox="1"/>
          <p:nvPr>
            <p:ph type="title"/>
          </p:nvPr>
        </p:nvSpPr>
        <p:spPr>
          <a:xfrm>
            <a:off x="1792288" y="3600450"/>
            <a:ext cx="5486400" cy="425100"/>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Arial"/>
              <a:buNone/>
              <a:defRPr b="1" i="0" sz="2000" u="none" cap="none" strike="noStrike">
                <a:solidFill>
                  <a:schemeClr val="dk1"/>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08" name="Shape 108"/>
          <p:cNvSpPr/>
          <p:nvPr>
            <p:ph idx="2" type="pic"/>
          </p:nvPr>
        </p:nvSpPr>
        <p:spPr>
          <a:xfrm>
            <a:off x="1792288" y="459581"/>
            <a:ext cx="5486400" cy="30861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109" name="Shape 109"/>
          <p:cNvSpPr txBox="1"/>
          <p:nvPr>
            <p:ph idx="1" type="body"/>
          </p:nvPr>
        </p:nvSpPr>
        <p:spPr>
          <a:xfrm>
            <a:off x="1792288" y="4025503"/>
            <a:ext cx="5486400" cy="603600"/>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110" name="Shape 110"/>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1" name="Shape 111"/>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2" name="Shape 112"/>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 sz="1200">
                <a:solidFill>
                  <a:srgbClr val="888888"/>
                </a:solidFill>
                <a:latin typeface="Arial"/>
                <a:ea typeface="Arial"/>
                <a:cs typeface="Arial"/>
                <a:sym typeface="Aria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13" name="Shape 113"/>
        <p:cNvGrpSpPr/>
        <p:nvPr/>
      </p:nvGrpSpPr>
      <p:grpSpPr>
        <a:xfrm>
          <a:off x="0" y="0"/>
          <a:ext cx="0" cy="0"/>
          <a:chOff x="0" y="0"/>
          <a:chExt cx="0" cy="0"/>
        </a:xfrm>
      </p:grpSpPr>
      <p:sp>
        <p:nvSpPr>
          <p:cNvPr id="114" name="Shape 114"/>
          <p:cNvSpPr txBox="1"/>
          <p:nvPr>
            <p:ph type="title"/>
          </p:nvPr>
        </p:nvSpPr>
        <p:spPr>
          <a:xfrm>
            <a:off x="457200" y="205979"/>
            <a:ext cx="8229600" cy="8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15" name="Shape 115"/>
          <p:cNvSpPr txBox="1"/>
          <p:nvPr>
            <p:ph idx="1" type="body"/>
          </p:nvPr>
        </p:nvSpPr>
        <p:spPr>
          <a:xfrm rot="5400000">
            <a:off x="2874750" y="-1217399"/>
            <a:ext cx="3394500" cy="82296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16" name="Shape 116"/>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7" name="Shape 117"/>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8" name="Shape 118"/>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 sz="1200">
                <a:solidFill>
                  <a:srgbClr val="888888"/>
                </a:solidFill>
                <a:latin typeface="Arial"/>
                <a:ea typeface="Arial"/>
                <a:cs typeface="Arial"/>
                <a:sym typeface="Arial"/>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19" name="Shape 119"/>
        <p:cNvGrpSpPr/>
        <p:nvPr/>
      </p:nvGrpSpPr>
      <p:grpSpPr>
        <a:xfrm>
          <a:off x="0" y="0"/>
          <a:ext cx="0" cy="0"/>
          <a:chOff x="0" y="0"/>
          <a:chExt cx="0" cy="0"/>
        </a:xfrm>
      </p:grpSpPr>
      <p:sp>
        <p:nvSpPr>
          <p:cNvPr id="120" name="Shape 120"/>
          <p:cNvSpPr txBox="1"/>
          <p:nvPr>
            <p:ph type="title"/>
          </p:nvPr>
        </p:nvSpPr>
        <p:spPr>
          <a:xfrm rot="5400000">
            <a:off x="6012600" y="771581"/>
            <a:ext cx="3291000" cy="20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21" name="Shape 121"/>
          <p:cNvSpPr txBox="1"/>
          <p:nvPr>
            <p:ph idx="1" type="body"/>
          </p:nvPr>
        </p:nvSpPr>
        <p:spPr>
          <a:xfrm rot="5400000">
            <a:off x="1821600" y="-1209618"/>
            <a:ext cx="3291000" cy="60198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22" name="Shape 122"/>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3" name="Shape 123"/>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4" name="Shape 124"/>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 sz="1200">
                <a:solidFill>
                  <a:srgbClr val="888888"/>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205979"/>
            <a:ext cx="8229600" cy="8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52" name="Shape 52"/>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00.jpg"/><Relationship Id="rId4"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0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01.png"/><Relationship Id="rId4" Type="http://schemas.openxmlformats.org/officeDocument/2006/relationships/image" Target="../media/image0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0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0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0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0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0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01.png"/><Relationship Id="rId4" Type="http://schemas.openxmlformats.org/officeDocument/2006/relationships/image" Target="../media/image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0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0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0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0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0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0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0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0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0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0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0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0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0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0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0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0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0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0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0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0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0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0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0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0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0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0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0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0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0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0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0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0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0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0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image" Target="../media/image0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image" Target="../media/image0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 Id="rId3" Type="http://schemas.openxmlformats.org/officeDocument/2006/relationships/image" Target="../media/image0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 Id="rId3" Type="http://schemas.openxmlformats.org/officeDocument/2006/relationships/image" Target="../media/image01.png"/><Relationship Id="rId4" Type="http://schemas.openxmlformats.org/officeDocument/2006/relationships/image" Target="../media/image0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 Id="rId3" Type="http://schemas.openxmlformats.org/officeDocument/2006/relationships/image" Target="../media/image0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 Id="rId3" Type="http://schemas.openxmlformats.org/officeDocument/2006/relationships/image" Target="../media/image0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 Id="rId3" Type="http://schemas.openxmlformats.org/officeDocument/2006/relationships/image" Target="../media/image0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 Id="rId3" Type="http://schemas.openxmlformats.org/officeDocument/2006/relationships/image" Target="../media/image0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 Id="rId3" Type="http://schemas.openxmlformats.org/officeDocument/2006/relationships/image" Target="../media/image0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 Id="rId3" Type="http://schemas.openxmlformats.org/officeDocument/2006/relationships/image" Target="../media/image0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 Id="rId3" Type="http://schemas.openxmlformats.org/officeDocument/2006/relationships/image" Target="../media/image0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8.xml"/><Relationship Id="rId3" Type="http://schemas.openxmlformats.org/officeDocument/2006/relationships/image" Target="../media/image0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 Id="rId3" Type="http://schemas.openxmlformats.org/officeDocument/2006/relationships/image" Target="../media/image0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 Id="rId3" Type="http://schemas.openxmlformats.org/officeDocument/2006/relationships/image" Target="../media/image0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2.xml"/><Relationship Id="rId3" Type="http://schemas.openxmlformats.org/officeDocument/2006/relationships/image" Target="../media/image0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 Id="rId3" Type="http://schemas.openxmlformats.org/officeDocument/2006/relationships/image" Target="../media/image0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 Id="rId3" Type="http://schemas.openxmlformats.org/officeDocument/2006/relationships/image" Target="../media/image0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 Id="rId3" Type="http://schemas.openxmlformats.org/officeDocument/2006/relationships/image" Target="../media/image0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7.xml"/><Relationship Id="rId3" Type="http://schemas.openxmlformats.org/officeDocument/2006/relationships/image" Target="../media/image0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8.xml"/><Relationship Id="rId3" Type="http://schemas.openxmlformats.org/officeDocument/2006/relationships/image" Target="../media/image0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0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 Id="rId3" Type="http://schemas.openxmlformats.org/officeDocument/2006/relationships/image" Target="../media/image0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1.xml"/><Relationship Id="rId3" Type="http://schemas.openxmlformats.org/officeDocument/2006/relationships/image" Target="../media/image0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 Id="rId3" Type="http://schemas.openxmlformats.org/officeDocument/2006/relationships/image" Target="../media/image0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 Id="rId3" Type="http://schemas.openxmlformats.org/officeDocument/2006/relationships/image" Target="../media/image0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 Id="rId3" Type="http://schemas.openxmlformats.org/officeDocument/2006/relationships/image" Target="../media/image0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5.xml"/><Relationship Id="rId3" Type="http://schemas.openxmlformats.org/officeDocument/2006/relationships/image" Target="../media/image0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6.xml"/><Relationship Id="rId3" Type="http://schemas.openxmlformats.org/officeDocument/2006/relationships/image" Target="../media/image0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 Id="rId3" Type="http://schemas.openxmlformats.org/officeDocument/2006/relationships/image" Target="../media/image0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 Id="rId3" Type="http://schemas.openxmlformats.org/officeDocument/2006/relationships/image" Target="../media/image0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0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 Id="rId3" Type="http://schemas.openxmlformats.org/officeDocument/2006/relationships/image" Target="../media/image0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1.xml"/><Relationship Id="rId3" Type="http://schemas.openxmlformats.org/officeDocument/2006/relationships/image" Target="../media/image0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2.xml"/><Relationship Id="rId3" Type="http://schemas.openxmlformats.org/officeDocument/2006/relationships/image" Target="../media/image0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3.xml"/><Relationship Id="rId3" Type="http://schemas.openxmlformats.org/officeDocument/2006/relationships/image" Target="../media/image0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4.xml"/><Relationship Id="rId3" Type="http://schemas.openxmlformats.org/officeDocument/2006/relationships/image" Target="../media/image0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5.xml"/><Relationship Id="rId3" Type="http://schemas.openxmlformats.org/officeDocument/2006/relationships/image" Target="../media/image0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6.xml"/><Relationship Id="rId3" Type="http://schemas.openxmlformats.org/officeDocument/2006/relationships/image" Target="../media/image0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7.xml"/><Relationship Id="rId3" Type="http://schemas.openxmlformats.org/officeDocument/2006/relationships/image" Target="../media/image0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8.xml"/><Relationship Id="rId3" Type="http://schemas.openxmlformats.org/officeDocument/2006/relationships/image" Target="../media/image0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9.xml"/><Relationship Id="rId3" Type="http://schemas.openxmlformats.org/officeDocument/2006/relationships/hyperlink" Target="https://blog.twitter.com/2013/dremel-made-simple-with-parquet" TargetMode="External"/><Relationship Id="rId4" Type="http://schemas.openxmlformats.org/officeDocument/2006/relationships/hyperlink" Target="https://dig.looker.com/t/the-big-data-page-sql-on-hadoop-what-looker-supports-and-doesnt-support/" TargetMode="External"/><Relationship Id="rId5"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pic>
        <p:nvPicPr>
          <p:cNvPr descr="person-apple-laptop-notebook-2.jpg" id="129" name="Shape 129"/>
          <p:cNvPicPr preferRelativeResize="0"/>
          <p:nvPr/>
        </p:nvPicPr>
        <p:blipFill rotWithShape="1">
          <a:blip r:embed="rId3">
            <a:alphaModFix/>
          </a:blip>
          <a:srcRect b="4034" l="0" r="0" t="11563"/>
          <a:stretch/>
        </p:blipFill>
        <p:spPr>
          <a:xfrm>
            <a:off x="0" y="0"/>
            <a:ext cx="9144000" cy="5143500"/>
          </a:xfrm>
          <a:prstGeom prst="rect">
            <a:avLst/>
          </a:prstGeom>
          <a:noFill/>
          <a:ln>
            <a:noFill/>
          </a:ln>
        </p:spPr>
      </p:pic>
      <p:sp>
        <p:nvSpPr>
          <p:cNvPr id="130" name="Shape 130"/>
          <p:cNvSpPr/>
          <p:nvPr/>
        </p:nvSpPr>
        <p:spPr>
          <a:xfrm>
            <a:off x="0" y="-9450"/>
            <a:ext cx="9144000" cy="5162400"/>
          </a:xfrm>
          <a:prstGeom prst="rect">
            <a:avLst/>
          </a:prstGeom>
          <a:solidFill>
            <a:schemeClr val="dk1">
              <a:alpha val="77650"/>
            </a:schemeClr>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31" name="Shape 131"/>
          <p:cNvSpPr txBox="1"/>
          <p:nvPr/>
        </p:nvSpPr>
        <p:spPr>
          <a:xfrm>
            <a:off x="2863800" y="2702274"/>
            <a:ext cx="3416400" cy="504900"/>
          </a:xfrm>
          <a:prstGeom prst="rect">
            <a:avLst/>
          </a:prstGeom>
          <a:noFill/>
          <a:ln>
            <a:noFill/>
          </a:ln>
        </p:spPr>
        <p:txBody>
          <a:bodyPr anchorCtr="0" anchor="t" bIns="45700" lIns="91425" rIns="91425" tIns="45700">
            <a:noAutofit/>
          </a:bodyPr>
          <a:lstStyle/>
          <a:p>
            <a:pPr lvl="0" rtl="0" algn="ctr">
              <a:lnSpc>
                <a:spcPct val="150000"/>
              </a:lnSpc>
              <a:spcBef>
                <a:spcPts val="0"/>
              </a:spcBef>
              <a:buNone/>
            </a:pPr>
            <a:r>
              <a:rPr lang="en" sz="1600">
                <a:solidFill>
                  <a:schemeClr val="lt1"/>
                </a:solidFill>
              </a:rPr>
              <a:t>The Broader Ecosystem</a:t>
            </a:r>
          </a:p>
        </p:txBody>
      </p:sp>
      <p:pic>
        <p:nvPicPr>
          <p:cNvPr descr="Copy of looker_logo_white.png" id="132" name="Shape 132"/>
          <p:cNvPicPr preferRelativeResize="0"/>
          <p:nvPr/>
        </p:nvPicPr>
        <p:blipFill>
          <a:blip r:embed="rId4">
            <a:alphaModFix/>
          </a:blip>
          <a:stretch>
            <a:fillRect/>
          </a:stretch>
        </p:blipFill>
        <p:spPr>
          <a:xfrm>
            <a:off x="8381997" y="4705350"/>
            <a:ext cx="599152" cy="285749"/>
          </a:xfrm>
          <a:prstGeom prst="rect">
            <a:avLst/>
          </a:prstGeom>
          <a:noFill/>
          <a:ln>
            <a:noFill/>
          </a:ln>
        </p:spPr>
      </p:pic>
      <p:grpSp>
        <p:nvGrpSpPr>
          <p:cNvPr id="133" name="Shape 133"/>
          <p:cNvGrpSpPr/>
          <p:nvPr/>
        </p:nvGrpSpPr>
        <p:grpSpPr>
          <a:xfrm>
            <a:off x="3045050" y="2397474"/>
            <a:ext cx="3048000" cy="152400"/>
            <a:chOff x="152400" y="2724150"/>
            <a:chExt cx="3048000" cy="152400"/>
          </a:xfrm>
        </p:grpSpPr>
        <p:sp>
          <p:nvSpPr>
            <p:cNvPr id="134" name="Shape 134"/>
            <p:cNvSpPr/>
            <p:nvPr/>
          </p:nvSpPr>
          <p:spPr>
            <a:xfrm>
              <a:off x="1600200" y="2724150"/>
              <a:ext cx="152400" cy="152400"/>
            </a:xfrm>
            <a:prstGeom prst="ellipse">
              <a:avLst/>
            </a:prstGeom>
            <a:solidFill>
              <a:srgbClr val="63C9B6"/>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135" name="Shape 135"/>
            <p:cNvCxnSpPr/>
            <p:nvPr/>
          </p:nvCxnSpPr>
          <p:spPr>
            <a:xfrm>
              <a:off x="152400" y="2800350"/>
              <a:ext cx="1371600" cy="0"/>
            </a:xfrm>
            <a:prstGeom prst="straightConnector1">
              <a:avLst/>
            </a:prstGeom>
            <a:solidFill>
              <a:srgbClr val="EA8A2F"/>
            </a:solidFill>
            <a:ln cap="flat" cmpd="sng" w="9525">
              <a:solidFill>
                <a:srgbClr val="63C9B6"/>
              </a:solidFill>
              <a:prstDash val="solid"/>
              <a:round/>
              <a:headEnd len="med" w="med" type="none"/>
              <a:tailEnd len="med" w="med" type="none"/>
            </a:ln>
          </p:spPr>
        </p:cxnSp>
        <p:cxnSp>
          <p:nvCxnSpPr>
            <p:cNvPr id="136" name="Shape 136"/>
            <p:cNvCxnSpPr/>
            <p:nvPr/>
          </p:nvCxnSpPr>
          <p:spPr>
            <a:xfrm>
              <a:off x="1828800" y="2800350"/>
              <a:ext cx="1371600" cy="0"/>
            </a:xfrm>
            <a:prstGeom prst="straightConnector1">
              <a:avLst/>
            </a:prstGeom>
            <a:solidFill>
              <a:srgbClr val="EA8A2F"/>
            </a:solidFill>
            <a:ln cap="flat" cmpd="sng" w="9525">
              <a:solidFill>
                <a:srgbClr val="63C9B6"/>
              </a:solidFill>
              <a:prstDash val="solid"/>
              <a:round/>
              <a:headEnd len="med" w="med" type="none"/>
              <a:tailEnd len="med" w="med" type="none"/>
            </a:ln>
          </p:spPr>
        </p:cxnSp>
      </p:grpSp>
      <p:sp>
        <p:nvSpPr>
          <p:cNvPr id="137" name="Shape 137"/>
          <p:cNvSpPr txBox="1"/>
          <p:nvPr/>
        </p:nvSpPr>
        <p:spPr>
          <a:xfrm>
            <a:off x="3564983" y="1936325"/>
            <a:ext cx="20139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Part 2</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52" name="Shape 252"/>
        <p:cNvGrpSpPr/>
        <p:nvPr/>
      </p:nvGrpSpPr>
      <p:grpSpPr>
        <a:xfrm>
          <a:off x="0" y="0"/>
          <a:ext cx="0" cy="0"/>
          <a:chOff x="0" y="0"/>
          <a:chExt cx="0" cy="0"/>
        </a:xfrm>
      </p:grpSpPr>
      <p:sp>
        <p:nvSpPr>
          <p:cNvPr id="253" name="Shape 253"/>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Spark: The </a:t>
            </a:r>
            <a:r>
              <a:rPr i="1" lang="en" sz="1800">
                <a:solidFill>
                  <a:schemeClr val="lt1"/>
                </a:solidFill>
                <a:latin typeface="Montserrat"/>
                <a:ea typeface="Montserrat"/>
                <a:cs typeface="Montserrat"/>
                <a:sym typeface="Montserrat"/>
              </a:rPr>
              <a:t>Other</a:t>
            </a:r>
            <a:r>
              <a:rPr lang="en" sz="1800">
                <a:solidFill>
                  <a:schemeClr val="lt1"/>
                </a:solidFill>
                <a:latin typeface="Montserrat"/>
                <a:ea typeface="Montserrat"/>
                <a:cs typeface="Montserrat"/>
                <a:sym typeface="Montserrat"/>
              </a:rPr>
              <a:t> Compute Framework</a:t>
            </a:r>
          </a:p>
        </p:txBody>
      </p:sp>
      <p:cxnSp>
        <p:nvCxnSpPr>
          <p:cNvPr id="254" name="Shape 254"/>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255" name="Shape 255"/>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256" name="Shape 256"/>
          <p:cNvSpPr txBox="1"/>
          <p:nvPr/>
        </p:nvSpPr>
        <p:spPr>
          <a:xfrm>
            <a:off x="1321650" y="1592100"/>
            <a:ext cx="6500700" cy="1959300"/>
          </a:xfrm>
          <a:prstGeom prst="rect">
            <a:avLst/>
          </a:prstGeom>
          <a:noFill/>
          <a:ln>
            <a:noFill/>
          </a:ln>
        </p:spPr>
        <p:txBody>
          <a:bodyPr anchorCtr="0" anchor="t" bIns="91425" lIns="91425" rIns="91425" tIns="91425">
            <a:noAutofit/>
          </a:bodyPr>
          <a:lstStyle/>
          <a:p>
            <a:pPr lvl="0" rtl="0">
              <a:spcBef>
                <a:spcPts val="0"/>
              </a:spcBef>
              <a:buNone/>
            </a:pPr>
            <a:r>
              <a:rPr lang="en" sz="1200">
                <a:solidFill>
                  <a:srgbClr val="FFFFFF"/>
                </a:solidFill>
                <a:latin typeface="Courier New"/>
                <a:ea typeface="Courier New"/>
                <a:cs typeface="Courier New"/>
                <a:sym typeface="Courier New"/>
              </a:rPr>
              <a:t>&gt;&gt; val lines = sc.textFile(“a.log”)</a:t>
            </a:r>
          </a:p>
          <a:p>
            <a:pPr lvl="0" rtl="0">
              <a:spcBef>
                <a:spcPts val="0"/>
              </a:spcBef>
              <a:buNone/>
            </a:pPr>
            <a:r>
              <a:t/>
            </a:r>
            <a:endParaRPr sz="1200">
              <a:solidFill>
                <a:srgbClr val="FFFFFF"/>
              </a:solidFill>
              <a:latin typeface="Courier New"/>
              <a:ea typeface="Courier New"/>
              <a:cs typeface="Courier New"/>
              <a:sym typeface="Courier New"/>
            </a:endParaRPr>
          </a:p>
          <a:p>
            <a:pPr lvl="0" rtl="0">
              <a:spcBef>
                <a:spcPts val="0"/>
              </a:spcBef>
              <a:buNone/>
            </a:pPr>
            <a:r>
              <a:rPr lang="en" sz="1200">
                <a:solidFill>
                  <a:srgbClr val="FFFFFF"/>
                </a:solidFill>
                <a:latin typeface="Courier New"/>
                <a:ea typeface="Courier New"/>
                <a:cs typeface="Courier New"/>
                <a:sym typeface="Courier New"/>
              </a:rPr>
              <a:t>&gt;&gt; val linesWithIs = lines.filter(line =&gt; line.contains(“is”))</a:t>
            </a:r>
          </a:p>
          <a:p>
            <a:pPr lvl="0" rtl="0">
              <a:spcBef>
                <a:spcPts val="0"/>
              </a:spcBef>
              <a:buNone/>
            </a:pPr>
            <a:r>
              <a:t/>
            </a:r>
            <a:endParaRPr sz="1200">
              <a:solidFill>
                <a:srgbClr val="FFFFFF"/>
              </a:solidFill>
              <a:latin typeface="Courier New"/>
              <a:ea typeface="Courier New"/>
              <a:cs typeface="Courier New"/>
              <a:sym typeface="Courier New"/>
            </a:endParaRPr>
          </a:p>
          <a:p>
            <a:pPr lvl="0" rtl="0">
              <a:spcBef>
                <a:spcPts val="0"/>
              </a:spcBef>
              <a:buNone/>
            </a:pPr>
            <a:r>
              <a:rPr lang="en" sz="1200">
                <a:solidFill>
                  <a:srgbClr val="FFFFFF"/>
                </a:solidFill>
                <a:latin typeface="Courier New"/>
                <a:ea typeface="Courier New"/>
                <a:cs typeface="Courier New"/>
                <a:sym typeface="Courier New"/>
              </a:rPr>
              <a:t>&gt;&gt; val splitLinesWithIs = linesWithIs.map(line =&gt; line.split(“\\s+”))</a:t>
            </a:r>
          </a:p>
          <a:p>
            <a:pPr indent="0" lvl="0" marL="3200400" rtl="0">
              <a:spcBef>
                <a:spcPts val="0"/>
              </a:spcBef>
              <a:buNone/>
            </a:pPr>
            <a:r>
              <a:rPr lang="en" sz="1200">
                <a:solidFill>
                  <a:srgbClr val="FFFFFF"/>
                </a:solidFill>
                <a:latin typeface="Courier New"/>
                <a:ea typeface="Courier New"/>
                <a:cs typeface="Courier New"/>
                <a:sym typeface="Courier New"/>
              </a:rPr>
              <a:t>  .map(word =&gt; (word(0), 1))</a:t>
            </a:r>
          </a:p>
          <a:p>
            <a:pPr indent="0" lvl="0" marL="3200400" rtl="0">
              <a:spcBef>
                <a:spcPts val="0"/>
              </a:spcBef>
              <a:buNone/>
            </a:pPr>
            <a:r>
              <a:rPr lang="en" sz="1200">
                <a:solidFill>
                  <a:srgbClr val="FFFFFF"/>
                </a:solidFill>
                <a:latin typeface="Courier New"/>
                <a:ea typeface="Courier New"/>
                <a:cs typeface="Courier New"/>
                <a:sym typeface="Courier New"/>
              </a:rPr>
              <a:t>  .reduceByKey(_ + _)</a:t>
            </a:r>
          </a:p>
          <a:p>
            <a:pPr lvl="0" rtl="0">
              <a:spcBef>
                <a:spcPts val="0"/>
              </a:spcBef>
              <a:buNone/>
            </a:pPr>
            <a:r>
              <a:t/>
            </a:r>
            <a:endParaRPr sz="1200">
              <a:solidFill>
                <a:srgbClr val="FFFFFF"/>
              </a:solidFill>
              <a:latin typeface="Courier New"/>
              <a:ea typeface="Courier New"/>
              <a:cs typeface="Courier New"/>
              <a:sym typeface="Courier New"/>
            </a:endParaRPr>
          </a:p>
          <a:p>
            <a:pPr lvl="0" rtl="0">
              <a:spcBef>
                <a:spcPts val="0"/>
              </a:spcBef>
              <a:buNone/>
            </a:pPr>
            <a:r>
              <a:rPr lang="en" sz="1200">
                <a:solidFill>
                  <a:srgbClr val="FFFFFF"/>
                </a:solidFill>
                <a:latin typeface="Courier New"/>
                <a:ea typeface="Courier New"/>
                <a:cs typeface="Courier New"/>
                <a:sym typeface="Courier New"/>
              </a:rPr>
              <a:t>&gt;&gt; splitLinesWithIs.take(10)</a:t>
            </a:r>
          </a:p>
          <a:p>
            <a:pPr lvl="0" rtl="0">
              <a:spcBef>
                <a:spcPts val="0"/>
              </a:spcBef>
              <a:buClr>
                <a:schemeClr val="dk1"/>
              </a:buClr>
              <a:buSzPct val="91666"/>
              <a:buFont typeface="Arial"/>
              <a:buNone/>
            </a:pPr>
            <a:r>
              <a:rPr lang="en" sz="1200">
                <a:solidFill>
                  <a:srgbClr val="FFFFFF"/>
                </a:solidFill>
                <a:latin typeface="Courier New"/>
                <a:ea typeface="Courier New"/>
                <a:cs typeface="Courier New"/>
                <a:sym typeface="Courier New"/>
              </a:rPr>
              <a:t>Array((bar, 1), (foo, 1), (good, 1), (is, 2), (so-so, 1))</a:t>
            </a:r>
          </a:p>
        </p:txBody>
      </p:sp>
      <p:sp>
        <p:nvSpPr>
          <p:cNvPr id="257" name="Shape 257"/>
          <p:cNvSpPr txBox="1"/>
          <p:nvPr/>
        </p:nvSpPr>
        <p:spPr>
          <a:xfrm>
            <a:off x="1347350" y="1071975"/>
            <a:ext cx="6501300" cy="462300"/>
          </a:xfrm>
          <a:prstGeom prst="rect">
            <a:avLst/>
          </a:prstGeom>
          <a:noFill/>
          <a:ln>
            <a:noFill/>
          </a:ln>
        </p:spPr>
        <p:txBody>
          <a:bodyPr anchorCtr="0" anchor="ctr" bIns="91425" lIns="91425" rIns="91425" tIns="91425">
            <a:noAutofit/>
          </a:bodyPr>
          <a:lstStyle/>
          <a:p>
            <a:pPr lvl="0" algn="ctr">
              <a:spcBef>
                <a:spcPts val="0"/>
              </a:spcBef>
              <a:buNone/>
            </a:pPr>
            <a:r>
              <a:rPr lang="en">
                <a:solidFill>
                  <a:srgbClr val="FFFFFF"/>
                </a:solidFill>
                <a:latin typeface="Montserrat"/>
                <a:ea typeface="Montserrat"/>
                <a:cs typeface="Montserrat"/>
                <a:sym typeface="Montserrat"/>
              </a:rPr>
              <a:t>Word count revisited</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61" name="Shape 261"/>
        <p:cNvGrpSpPr/>
        <p:nvPr/>
      </p:nvGrpSpPr>
      <p:grpSpPr>
        <a:xfrm>
          <a:off x="0" y="0"/>
          <a:ext cx="0" cy="0"/>
          <a:chOff x="0" y="0"/>
          <a:chExt cx="0" cy="0"/>
        </a:xfrm>
      </p:grpSpPr>
      <p:sp>
        <p:nvSpPr>
          <p:cNvPr id="262" name="Shape 262"/>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Spark: The </a:t>
            </a:r>
            <a:r>
              <a:rPr i="1" lang="en" sz="1800">
                <a:solidFill>
                  <a:schemeClr val="lt1"/>
                </a:solidFill>
                <a:latin typeface="Montserrat"/>
                <a:ea typeface="Montserrat"/>
                <a:cs typeface="Montserrat"/>
                <a:sym typeface="Montserrat"/>
              </a:rPr>
              <a:t>Other</a:t>
            </a:r>
            <a:r>
              <a:rPr lang="en" sz="1800">
                <a:solidFill>
                  <a:schemeClr val="lt1"/>
                </a:solidFill>
                <a:latin typeface="Montserrat"/>
                <a:ea typeface="Montserrat"/>
                <a:cs typeface="Montserrat"/>
                <a:sym typeface="Montserrat"/>
              </a:rPr>
              <a:t> Compute Framework</a:t>
            </a:r>
          </a:p>
        </p:txBody>
      </p:sp>
      <p:cxnSp>
        <p:nvCxnSpPr>
          <p:cNvPr id="263" name="Shape 263"/>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264" name="Shape 264"/>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265" name="Shape 265"/>
          <p:cNvSpPr txBox="1"/>
          <p:nvPr/>
        </p:nvSpPr>
        <p:spPr>
          <a:xfrm>
            <a:off x="1592100" y="2330850"/>
            <a:ext cx="5959800" cy="4818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This leads us to RDD lineage and directed acyclic graphs (DAG).</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69" name="Shape 269"/>
        <p:cNvGrpSpPr/>
        <p:nvPr/>
      </p:nvGrpSpPr>
      <p:grpSpPr>
        <a:xfrm>
          <a:off x="0" y="0"/>
          <a:ext cx="0" cy="0"/>
          <a:chOff x="0" y="0"/>
          <a:chExt cx="0" cy="0"/>
        </a:xfrm>
      </p:grpSpPr>
      <p:sp>
        <p:nvSpPr>
          <p:cNvPr id="270" name="Shape 270"/>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Spark: The </a:t>
            </a:r>
            <a:r>
              <a:rPr i="1" lang="en" sz="1800">
                <a:solidFill>
                  <a:schemeClr val="lt1"/>
                </a:solidFill>
                <a:latin typeface="Montserrat"/>
                <a:ea typeface="Montserrat"/>
                <a:cs typeface="Montserrat"/>
                <a:sym typeface="Montserrat"/>
              </a:rPr>
              <a:t>Other</a:t>
            </a:r>
            <a:r>
              <a:rPr lang="en" sz="1800">
                <a:solidFill>
                  <a:schemeClr val="lt1"/>
                </a:solidFill>
                <a:latin typeface="Montserrat"/>
                <a:ea typeface="Montserrat"/>
                <a:cs typeface="Montserrat"/>
                <a:sym typeface="Montserrat"/>
              </a:rPr>
              <a:t> Compute Framework</a:t>
            </a:r>
          </a:p>
        </p:txBody>
      </p:sp>
      <p:cxnSp>
        <p:nvCxnSpPr>
          <p:cNvPr id="271" name="Shape 271"/>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272" name="Shape 272"/>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273" name="Shape 273"/>
          <p:cNvSpPr/>
          <p:nvPr/>
        </p:nvSpPr>
        <p:spPr>
          <a:xfrm>
            <a:off x="3810037" y="1235387"/>
            <a:ext cx="1622700" cy="2262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4" name="Shape 274"/>
          <p:cNvSpPr/>
          <p:nvPr/>
        </p:nvSpPr>
        <p:spPr>
          <a:xfrm>
            <a:off x="3810037" y="1692587"/>
            <a:ext cx="1622700" cy="2262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5" name="Shape 275"/>
          <p:cNvSpPr/>
          <p:nvPr/>
        </p:nvSpPr>
        <p:spPr>
          <a:xfrm>
            <a:off x="3810037" y="2149787"/>
            <a:ext cx="1622700" cy="2262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6" name="Shape 276"/>
          <p:cNvSpPr/>
          <p:nvPr/>
        </p:nvSpPr>
        <p:spPr>
          <a:xfrm>
            <a:off x="3810037" y="2606987"/>
            <a:ext cx="1622700" cy="2262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7" name="Shape 277"/>
          <p:cNvSpPr/>
          <p:nvPr/>
        </p:nvSpPr>
        <p:spPr>
          <a:xfrm>
            <a:off x="3810037" y="3064187"/>
            <a:ext cx="1622700" cy="2262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78" name="Shape 278"/>
          <p:cNvCxnSpPr>
            <a:stCxn id="273" idx="2"/>
            <a:endCxn id="274" idx="0"/>
          </p:cNvCxnSpPr>
          <p:nvPr/>
        </p:nvCxnSpPr>
        <p:spPr>
          <a:xfrm>
            <a:off x="4621387" y="1461587"/>
            <a:ext cx="0" cy="231000"/>
          </a:xfrm>
          <a:prstGeom prst="straightConnector1">
            <a:avLst/>
          </a:prstGeom>
          <a:noFill/>
          <a:ln cap="flat" cmpd="sng" w="9525">
            <a:solidFill>
              <a:srgbClr val="FFFFFF"/>
            </a:solidFill>
            <a:prstDash val="dash"/>
            <a:round/>
            <a:headEnd len="lg" w="lg" type="none"/>
            <a:tailEnd len="lg" w="lg" type="stealth"/>
          </a:ln>
        </p:spPr>
      </p:cxnSp>
      <p:cxnSp>
        <p:nvCxnSpPr>
          <p:cNvPr id="279" name="Shape 279"/>
          <p:cNvCxnSpPr/>
          <p:nvPr/>
        </p:nvCxnSpPr>
        <p:spPr>
          <a:xfrm>
            <a:off x="4621387" y="1918787"/>
            <a:ext cx="0" cy="231000"/>
          </a:xfrm>
          <a:prstGeom prst="straightConnector1">
            <a:avLst/>
          </a:prstGeom>
          <a:noFill/>
          <a:ln cap="flat" cmpd="sng" w="9525">
            <a:solidFill>
              <a:srgbClr val="FFFFFF"/>
            </a:solidFill>
            <a:prstDash val="dash"/>
            <a:round/>
            <a:headEnd len="lg" w="lg" type="none"/>
            <a:tailEnd len="lg" w="lg" type="stealth"/>
          </a:ln>
        </p:spPr>
      </p:cxnSp>
      <p:cxnSp>
        <p:nvCxnSpPr>
          <p:cNvPr id="280" name="Shape 280"/>
          <p:cNvCxnSpPr/>
          <p:nvPr/>
        </p:nvCxnSpPr>
        <p:spPr>
          <a:xfrm>
            <a:off x="4621387" y="2375987"/>
            <a:ext cx="0" cy="231000"/>
          </a:xfrm>
          <a:prstGeom prst="straightConnector1">
            <a:avLst/>
          </a:prstGeom>
          <a:noFill/>
          <a:ln cap="flat" cmpd="sng" w="9525">
            <a:solidFill>
              <a:srgbClr val="FFFFFF"/>
            </a:solidFill>
            <a:prstDash val="dash"/>
            <a:round/>
            <a:headEnd len="lg" w="lg" type="none"/>
            <a:tailEnd len="lg" w="lg" type="stealth"/>
          </a:ln>
        </p:spPr>
      </p:cxnSp>
      <p:cxnSp>
        <p:nvCxnSpPr>
          <p:cNvPr id="281" name="Shape 281"/>
          <p:cNvCxnSpPr/>
          <p:nvPr/>
        </p:nvCxnSpPr>
        <p:spPr>
          <a:xfrm>
            <a:off x="4621387" y="2833187"/>
            <a:ext cx="0" cy="231000"/>
          </a:xfrm>
          <a:prstGeom prst="straightConnector1">
            <a:avLst/>
          </a:prstGeom>
          <a:noFill/>
          <a:ln cap="flat" cmpd="sng" w="9525">
            <a:solidFill>
              <a:srgbClr val="FFFFFF"/>
            </a:solidFill>
            <a:prstDash val="dash"/>
            <a:round/>
            <a:headEnd len="lg" w="lg" type="none"/>
            <a:tailEnd len="lg" w="lg" type="stealth"/>
          </a:ln>
        </p:spPr>
      </p:cxnSp>
      <p:sp>
        <p:nvSpPr>
          <p:cNvPr id="282" name="Shape 282"/>
          <p:cNvSpPr txBox="1"/>
          <p:nvPr/>
        </p:nvSpPr>
        <p:spPr>
          <a:xfrm>
            <a:off x="3810037" y="1235387"/>
            <a:ext cx="1622700" cy="2262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HadoopRDD</a:t>
            </a:r>
          </a:p>
        </p:txBody>
      </p:sp>
      <p:sp>
        <p:nvSpPr>
          <p:cNvPr id="283" name="Shape 283"/>
          <p:cNvSpPr txBox="1"/>
          <p:nvPr/>
        </p:nvSpPr>
        <p:spPr>
          <a:xfrm>
            <a:off x="3810037" y="1692587"/>
            <a:ext cx="1622700" cy="2262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MappedRDD</a:t>
            </a:r>
          </a:p>
        </p:txBody>
      </p:sp>
      <p:sp>
        <p:nvSpPr>
          <p:cNvPr id="284" name="Shape 284"/>
          <p:cNvSpPr txBox="1"/>
          <p:nvPr/>
        </p:nvSpPr>
        <p:spPr>
          <a:xfrm>
            <a:off x="3810037" y="2149787"/>
            <a:ext cx="1622700" cy="2262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FilteredRDD</a:t>
            </a:r>
          </a:p>
        </p:txBody>
      </p:sp>
      <p:sp>
        <p:nvSpPr>
          <p:cNvPr id="285" name="Shape 285"/>
          <p:cNvSpPr txBox="1"/>
          <p:nvPr/>
        </p:nvSpPr>
        <p:spPr>
          <a:xfrm>
            <a:off x="3810037" y="2606987"/>
            <a:ext cx="1622700" cy="2262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MappedRDD</a:t>
            </a:r>
          </a:p>
        </p:txBody>
      </p:sp>
      <p:sp>
        <p:nvSpPr>
          <p:cNvPr id="286" name="Shape 286"/>
          <p:cNvSpPr txBox="1"/>
          <p:nvPr/>
        </p:nvSpPr>
        <p:spPr>
          <a:xfrm>
            <a:off x="3810037" y="3064187"/>
            <a:ext cx="1622700" cy="2262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MappedRDD</a:t>
            </a:r>
          </a:p>
        </p:txBody>
      </p:sp>
      <p:sp>
        <p:nvSpPr>
          <p:cNvPr id="287" name="Shape 287"/>
          <p:cNvSpPr/>
          <p:nvPr/>
        </p:nvSpPr>
        <p:spPr>
          <a:xfrm>
            <a:off x="3458487" y="1235387"/>
            <a:ext cx="265500" cy="683400"/>
          </a:xfrm>
          <a:prstGeom prst="leftBrace">
            <a:avLst>
              <a:gd fmla="val 8333" name="adj1"/>
              <a:gd fmla="val 50000" name="adj2"/>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8" name="Shape 288"/>
          <p:cNvSpPr txBox="1"/>
          <p:nvPr/>
        </p:nvSpPr>
        <p:spPr>
          <a:xfrm>
            <a:off x="1882462" y="1412412"/>
            <a:ext cx="1445700" cy="285900"/>
          </a:xfrm>
          <a:prstGeom prst="rect">
            <a:avLst/>
          </a:prstGeom>
          <a:noFill/>
          <a:ln>
            <a:noFill/>
          </a:ln>
        </p:spPr>
        <p:txBody>
          <a:bodyPr anchorCtr="0" anchor="ctr" bIns="91425" lIns="91425" rIns="91425" tIns="91425">
            <a:noAutofit/>
          </a:bodyPr>
          <a:lstStyle/>
          <a:p>
            <a:pPr lvl="0" rtl="0">
              <a:spcBef>
                <a:spcPts val="0"/>
              </a:spcBef>
              <a:buNone/>
            </a:pPr>
            <a:r>
              <a:rPr lang="en" sz="1000">
                <a:solidFill>
                  <a:srgbClr val="FFFFFF"/>
                </a:solidFill>
                <a:latin typeface="Courier New"/>
                <a:ea typeface="Courier New"/>
                <a:cs typeface="Courier New"/>
                <a:sym typeface="Courier New"/>
              </a:rPr>
              <a:t>sc.textFile()</a:t>
            </a:r>
          </a:p>
        </p:txBody>
      </p:sp>
      <p:sp>
        <p:nvSpPr>
          <p:cNvPr id="289" name="Shape 289"/>
          <p:cNvSpPr txBox="1"/>
          <p:nvPr/>
        </p:nvSpPr>
        <p:spPr>
          <a:xfrm>
            <a:off x="1882462" y="2098212"/>
            <a:ext cx="1575900" cy="285900"/>
          </a:xfrm>
          <a:prstGeom prst="rect">
            <a:avLst/>
          </a:prstGeom>
          <a:noFill/>
          <a:ln>
            <a:noFill/>
          </a:ln>
        </p:spPr>
        <p:txBody>
          <a:bodyPr anchorCtr="0" anchor="ctr" bIns="91425" lIns="91425" rIns="91425" tIns="91425">
            <a:noAutofit/>
          </a:bodyPr>
          <a:lstStyle/>
          <a:p>
            <a:pPr lvl="0" rtl="0">
              <a:spcBef>
                <a:spcPts val="0"/>
              </a:spcBef>
              <a:buNone/>
            </a:pPr>
            <a:r>
              <a:rPr lang="en" sz="1000">
                <a:solidFill>
                  <a:srgbClr val="FFFFFF"/>
                </a:solidFill>
                <a:latin typeface="Courier New"/>
                <a:ea typeface="Courier New"/>
                <a:cs typeface="Courier New"/>
                <a:sym typeface="Courier New"/>
              </a:rPr>
              <a:t>filter(...)</a:t>
            </a:r>
          </a:p>
        </p:txBody>
      </p:sp>
      <p:sp>
        <p:nvSpPr>
          <p:cNvPr id="290" name="Shape 290"/>
          <p:cNvSpPr txBox="1"/>
          <p:nvPr/>
        </p:nvSpPr>
        <p:spPr>
          <a:xfrm>
            <a:off x="1882462" y="2555412"/>
            <a:ext cx="1575900" cy="285900"/>
          </a:xfrm>
          <a:prstGeom prst="rect">
            <a:avLst/>
          </a:prstGeom>
          <a:noFill/>
          <a:ln>
            <a:noFill/>
          </a:ln>
        </p:spPr>
        <p:txBody>
          <a:bodyPr anchorCtr="0" anchor="ctr" bIns="91425" lIns="91425" rIns="91425" tIns="91425">
            <a:noAutofit/>
          </a:bodyPr>
          <a:lstStyle/>
          <a:p>
            <a:pPr lvl="0" rtl="0">
              <a:spcBef>
                <a:spcPts val="0"/>
              </a:spcBef>
              <a:buNone/>
            </a:pPr>
            <a:r>
              <a:rPr lang="en" sz="1000">
                <a:solidFill>
                  <a:srgbClr val="FFFFFF"/>
                </a:solidFill>
                <a:latin typeface="Courier New"/>
                <a:ea typeface="Courier New"/>
                <a:cs typeface="Courier New"/>
                <a:sym typeface="Courier New"/>
              </a:rPr>
              <a:t>map(...)</a:t>
            </a:r>
          </a:p>
        </p:txBody>
      </p:sp>
      <p:sp>
        <p:nvSpPr>
          <p:cNvPr id="291" name="Shape 291"/>
          <p:cNvSpPr/>
          <p:nvPr/>
        </p:nvSpPr>
        <p:spPr>
          <a:xfrm>
            <a:off x="3810037" y="3521387"/>
            <a:ext cx="1622700" cy="2262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92" name="Shape 292"/>
          <p:cNvCxnSpPr/>
          <p:nvPr/>
        </p:nvCxnSpPr>
        <p:spPr>
          <a:xfrm>
            <a:off x="4621387" y="3290387"/>
            <a:ext cx="0" cy="231000"/>
          </a:xfrm>
          <a:prstGeom prst="straightConnector1">
            <a:avLst/>
          </a:prstGeom>
          <a:noFill/>
          <a:ln cap="flat" cmpd="sng" w="9525">
            <a:solidFill>
              <a:srgbClr val="FFFFFF"/>
            </a:solidFill>
            <a:prstDash val="dash"/>
            <a:round/>
            <a:headEnd len="lg" w="lg" type="none"/>
            <a:tailEnd len="lg" w="lg" type="stealth"/>
          </a:ln>
        </p:spPr>
      </p:cxnSp>
      <p:sp>
        <p:nvSpPr>
          <p:cNvPr id="293" name="Shape 293"/>
          <p:cNvSpPr txBox="1"/>
          <p:nvPr/>
        </p:nvSpPr>
        <p:spPr>
          <a:xfrm>
            <a:off x="3810037" y="3521387"/>
            <a:ext cx="1622700" cy="2262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ShuffledRDD</a:t>
            </a:r>
          </a:p>
        </p:txBody>
      </p:sp>
      <p:sp>
        <p:nvSpPr>
          <p:cNvPr id="294" name="Shape 294"/>
          <p:cNvSpPr txBox="1"/>
          <p:nvPr/>
        </p:nvSpPr>
        <p:spPr>
          <a:xfrm>
            <a:off x="1882462" y="3012612"/>
            <a:ext cx="1575900" cy="285900"/>
          </a:xfrm>
          <a:prstGeom prst="rect">
            <a:avLst/>
          </a:prstGeom>
          <a:noFill/>
          <a:ln>
            <a:noFill/>
          </a:ln>
        </p:spPr>
        <p:txBody>
          <a:bodyPr anchorCtr="0" anchor="ctr" bIns="91425" lIns="91425" rIns="91425" tIns="91425">
            <a:noAutofit/>
          </a:bodyPr>
          <a:lstStyle/>
          <a:p>
            <a:pPr lvl="0" rtl="0">
              <a:spcBef>
                <a:spcPts val="0"/>
              </a:spcBef>
              <a:buNone/>
            </a:pPr>
            <a:r>
              <a:rPr lang="en" sz="1000">
                <a:solidFill>
                  <a:srgbClr val="FFFFFF"/>
                </a:solidFill>
                <a:latin typeface="Courier New"/>
                <a:ea typeface="Courier New"/>
                <a:cs typeface="Courier New"/>
                <a:sym typeface="Courier New"/>
              </a:rPr>
              <a:t>map(...)</a:t>
            </a:r>
          </a:p>
        </p:txBody>
      </p:sp>
      <p:sp>
        <p:nvSpPr>
          <p:cNvPr id="295" name="Shape 295"/>
          <p:cNvSpPr txBox="1"/>
          <p:nvPr/>
        </p:nvSpPr>
        <p:spPr>
          <a:xfrm>
            <a:off x="1882462" y="3469812"/>
            <a:ext cx="1575900" cy="285900"/>
          </a:xfrm>
          <a:prstGeom prst="rect">
            <a:avLst/>
          </a:prstGeom>
          <a:noFill/>
          <a:ln>
            <a:noFill/>
          </a:ln>
        </p:spPr>
        <p:txBody>
          <a:bodyPr anchorCtr="0" anchor="ctr" bIns="91425" lIns="91425" rIns="91425" tIns="91425">
            <a:noAutofit/>
          </a:bodyPr>
          <a:lstStyle/>
          <a:p>
            <a:pPr lvl="0" rtl="0">
              <a:spcBef>
                <a:spcPts val="0"/>
              </a:spcBef>
              <a:buNone/>
            </a:pPr>
            <a:r>
              <a:rPr lang="en" sz="1000">
                <a:solidFill>
                  <a:srgbClr val="FFFFFF"/>
                </a:solidFill>
                <a:latin typeface="Courier New"/>
                <a:ea typeface="Courier New"/>
                <a:cs typeface="Courier New"/>
                <a:sym typeface="Courier New"/>
              </a:rPr>
              <a:t>reduceByKey(...)</a:t>
            </a:r>
          </a:p>
        </p:txBody>
      </p:sp>
      <p:sp>
        <p:nvSpPr>
          <p:cNvPr id="296" name="Shape 296"/>
          <p:cNvSpPr/>
          <p:nvPr/>
        </p:nvSpPr>
        <p:spPr>
          <a:xfrm flipH="1">
            <a:off x="5515887" y="1235387"/>
            <a:ext cx="265500" cy="683400"/>
          </a:xfrm>
          <a:prstGeom prst="leftBrace">
            <a:avLst>
              <a:gd fmla="val 8333" name="adj1"/>
              <a:gd fmla="val 50000" name="adj2"/>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7" name="Shape 297"/>
          <p:cNvSpPr txBox="1"/>
          <p:nvPr/>
        </p:nvSpPr>
        <p:spPr>
          <a:xfrm>
            <a:off x="6073462" y="1412412"/>
            <a:ext cx="1445700" cy="285900"/>
          </a:xfrm>
          <a:prstGeom prst="rect">
            <a:avLst/>
          </a:prstGeom>
          <a:noFill/>
          <a:ln>
            <a:noFill/>
          </a:ln>
        </p:spPr>
        <p:txBody>
          <a:bodyPr anchorCtr="0" anchor="ctr" bIns="91425" lIns="91425" rIns="91425" tIns="91425">
            <a:noAutofit/>
          </a:bodyPr>
          <a:lstStyle/>
          <a:p>
            <a:pPr lvl="0" rtl="0">
              <a:spcBef>
                <a:spcPts val="0"/>
              </a:spcBef>
              <a:buNone/>
            </a:pPr>
            <a:r>
              <a:rPr lang="en" sz="1000">
                <a:solidFill>
                  <a:srgbClr val="FFFFFF"/>
                </a:solidFill>
                <a:latin typeface="Courier New"/>
                <a:ea typeface="Courier New"/>
                <a:cs typeface="Courier New"/>
                <a:sym typeface="Courier New"/>
              </a:rPr>
              <a:t>lines</a:t>
            </a:r>
          </a:p>
        </p:txBody>
      </p:sp>
      <p:sp>
        <p:nvSpPr>
          <p:cNvPr id="298" name="Shape 298"/>
          <p:cNvSpPr/>
          <p:nvPr/>
        </p:nvSpPr>
        <p:spPr>
          <a:xfrm flipH="1">
            <a:off x="5515900" y="2607008"/>
            <a:ext cx="265500" cy="1140600"/>
          </a:xfrm>
          <a:prstGeom prst="leftBrace">
            <a:avLst>
              <a:gd fmla="val 8333" name="adj1"/>
              <a:gd fmla="val 50000" name="adj2"/>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9" name="Shape 299"/>
          <p:cNvSpPr txBox="1"/>
          <p:nvPr/>
        </p:nvSpPr>
        <p:spPr>
          <a:xfrm>
            <a:off x="6073462" y="2098212"/>
            <a:ext cx="1445700" cy="285900"/>
          </a:xfrm>
          <a:prstGeom prst="rect">
            <a:avLst/>
          </a:prstGeom>
          <a:noFill/>
          <a:ln>
            <a:noFill/>
          </a:ln>
        </p:spPr>
        <p:txBody>
          <a:bodyPr anchorCtr="0" anchor="ctr" bIns="91425" lIns="91425" rIns="91425" tIns="91425">
            <a:noAutofit/>
          </a:bodyPr>
          <a:lstStyle/>
          <a:p>
            <a:pPr lvl="0" rtl="0">
              <a:spcBef>
                <a:spcPts val="0"/>
              </a:spcBef>
              <a:buNone/>
            </a:pPr>
            <a:r>
              <a:rPr lang="en" sz="1000">
                <a:solidFill>
                  <a:srgbClr val="FFFFFF"/>
                </a:solidFill>
                <a:latin typeface="Courier New"/>
                <a:ea typeface="Courier New"/>
                <a:cs typeface="Courier New"/>
                <a:sym typeface="Courier New"/>
              </a:rPr>
              <a:t>linesWithIs</a:t>
            </a:r>
          </a:p>
        </p:txBody>
      </p:sp>
      <p:sp>
        <p:nvSpPr>
          <p:cNvPr id="300" name="Shape 300"/>
          <p:cNvSpPr txBox="1"/>
          <p:nvPr/>
        </p:nvSpPr>
        <p:spPr>
          <a:xfrm>
            <a:off x="6073462" y="3012612"/>
            <a:ext cx="1445700" cy="285900"/>
          </a:xfrm>
          <a:prstGeom prst="rect">
            <a:avLst/>
          </a:prstGeom>
          <a:noFill/>
          <a:ln>
            <a:noFill/>
          </a:ln>
        </p:spPr>
        <p:txBody>
          <a:bodyPr anchorCtr="0" anchor="ctr" bIns="91425" lIns="91425" rIns="91425" tIns="91425">
            <a:noAutofit/>
          </a:bodyPr>
          <a:lstStyle/>
          <a:p>
            <a:pPr lvl="0" rtl="0">
              <a:spcBef>
                <a:spcPts val="0"/>
              </a:spcBef>
              <a:buNone/>
            </a:pPr>
            <a:r>
              <a:rPr lang="en" sz="1000">
                <a:solidFill>
                  <a:srgbClr val="FFFFFF"/>
                </a:solidFill>
                <a:latin typeface="Courier New"/>
                <a:ea typeface="Courier New"/>
                <a:cs typeface="Courier New"/>
                <a:sym typeface="Courier New"/>
              </a:rPr>
              <a:t>splitLinesWithIs</a:t>
            </a:r>
          </a:p>
        </p:txBody>
      </p:sp>
      <p:cxnSp>
        <p:nvCxnSpPr>
          <p:cNvPr id="301" name="Shape 301"/>
          <p:cNvCxnSpPr/>
          <p:nvPr/>
        </p:nvCxnSpPr>
        <p:spPr>
          <a:xfrm>
            <a:off x="441337" y="4329637"/>
            <a:ext cx="0" cy="231000"/>
          </a:xfrm>
          <a:prstGeom prst="straightConnector1">
            <a:avLst/>
          </a:prstGeom>
          <a:noFill/>
          <a:ln cap="flat" cmpd="sng" w="9525">
            <a:solidFill>
              <a:srgbClr val="FFFFFF"/>
            </a:solidFill>
            <a:prstDash val="dash"/>
            <a:round/>
            <a:headEnd len="lg" w="lg" type="none"/>
            <a:tailEnd len="lg" w="lg" type="stealth"/>
          </a:ln>
        </p:spPr>
      </p:cxnSp>
      <p:cxnSp>
        <p:nvCxnSpPr>
          <p:cNvPr id="302" name="Shape 302"/>
          <p:cNvCxnSpPr/>
          <p:nvPr/>
        </p:nvCxnSpPr>
        <p:spPr>
          <a:xfrm rot="10800000">
            <a:off x="441337" y="4634437"/>
            <a:ext cx="0" cy="231000"/>
          </a:xfrm>
          <a:prstGeom prst="straightConnector1">
            <a:avLst/>
          </a:prstGeom>
          <a:noFill/>
          <a:ln cap="flat" cmpd="sng" w="9525">
            <a:solidFill>
              <a:srgbClr val="FFFFFF"/>
            </a:solidFill>
            <a:prstDash val="solid"/>
            <a:round/>
            <a:headEnd len="lg" w="lg" type="none"/>
            <a:tailEnd len="lg" w="lg" type="stealth"/>
          </a:ln>
        </p:spPr>
      </p:cxnSp>
      <p:cxnSp>
        <p:nvCxnSpPr>
          <p:cNvPr id="303" name="Shape 303"/>
          <p:cNvCxnSpPr/>
          <p:nvPr/>
        </p:nvCxnSpPr>
        <p:spPr>
          <a:xfrm rot="10800000">
            <a:off x="6373987" y="2380787"/>
            <a:ext cx="0" cy="683400"/>
          </a:xfrm>
          <a:prstGeom prst="straightConnector1">
            <a:avLst/>
          </a:prstGeom>
          <a:noFill/>
          <a:ln cap="flat" cmpd="sng" w="9525">
            <a:solidFill>
              <a:srgbClr val="FFFFFF"/>
            </a:solidFill>
            <a:prstDash val="solid"/>
            <a:round/>
            <a:headEnd len="lg" w="lg" type="none"/>
            <a:tailEnd len="lg" w="lg" type="stealth"/>
          </a:ln>
        </p:spPr>
      </p:cxnSp>
      <p:cxnSp>
        <p:nvCxnSpPr>
          <p:cNvPr id="304" name="Shape 304"/>
          <p:cNvCxnSpPr/>
          <p:nvPr/>
        </p:nvCxnSpPr>
        <p:spPr>
          <a:xfrm rot="10800000">
            <a:off x="6373987" y="1661387"/>
            <a:ext cx="0" cy="412200"/>
          </a:xfrm>
          <a:prstGeom prst="straightConnector1">
            <a:avLst/>
          </a:prstGeom>
          <a:noFill/>
          <a:ln cap="flat" cmpd="sng" w="9525">
            <a:solidFill>
              <a:srgbClr val="FFFFFF"/>
            </a:solidFill>
            <a:prstDash val="solid"/>
            <a:round/>
            <a:headEnd len="lg" w="lg" type="none"/>
            <a:tailEnd len="lg" w="lg" type="stealth"/>
          </a:ln>
        </p:spPr>
      </p:cxnSp>
      <p:sp>
        <p:nvSpPr>
          <p:cNvPr id="305" name="Shape 305"/>
          <p:cNvSpPr txBox="1"/>
          <p:nvPr/>
        </p:nvSpPr>
        <p:spPr>
          <a:xfrm>
            <a:off x="526700" y="4338000"/>
            <a:ext cx="1053900" cy="2310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Transformation</a:t>
            </a:r>
          </a:p>
        </p:txBody>
      </p:sp>
      <p:sp>
        <p:nvSpPr>
          <p:cNvPr id="306" name="Shape 306"/>
          <p:cNvSpPr txBox="1"/>
          <p:nvPr/>
        </p:nvSpPr>
        <p:spPr>
          <a:xfrm>
            <a:off x="526700" y="4647600"/>
            <a:ext cx="1053900" cy="2262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Dependency</a:t>
            </a:r>
          </a:p>
        </p:txBody>
      </p:sp>
      <p:sp>
        <p:nvSpPr>
          <p:cNvPr id="307" name="Shape 307"/>
          <p:cNvSpPr/>
          <p:nvPr/>
        </p:nvSpPr>
        <p:spPr>
          <a:xfrm>
            <a:off x="200525" y="4250800"/>
            <a:ext cx="1513800" cy="6834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11" name="Shape 311"/>
        <p:cNvGrpSpPr/>
        <p:nvPr/>
      </p:nvGrpSpPr>
      <p:grpSpPr>
        <a:xfrm>
          <a:off x="0" y="0"/>
          <a:ext cx="0" cy="0"/>
          <a:chOff x="0" y="0"/>
          <a:chExt cx="0" cy="0"/>
        </a:xfrm>
      </p:grpSpPr>
      <p:sp>
        <p:nvSpPr>
          <p:cNvPr id="312" name="Shape 312"/>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Spark: The </a:t>
            </a:r>
            <a:r>
              <a:rPr i="1" lang="en" sz="1800">
                <a:solidFill>
                  <a:schemeClr val="lt1"/>
                </a:solidFill>
                <a:latin typeface="Montserrat"/>
                <a:ea typeface="Montserrat"/>
                <a:cs typeface="Montserrat"/>
                <a:sym typeface="Montserrat"/>
              </a:rPr>
              <a:t>Other</a:t>
            </a:r>
            <a:r>
              <a:rPr lang="en" sz="1800">
                <a:solidFill>
                  <a:schemeClr val="lt1"/>
                </a:solidFill>
                <a:latin typeface="Montserrat"/>
                <a:ea typeface="Montserrat"/>
                <a:cs typeface="Montserrat"/>
                <a:sym typeface="Montserrat"/>
              </a:rPr>
              <a:t> Compute Framework</a:t>
            </a:r>
          </a:p>
        </p:txBody>
      </p:sp>
      <p:cxnSp>
        <p:nvCxnSpPr>
          <p:cNvPr id="313" name="Shape 313"/>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314" name="Shape 314"/>
          <p:cNvPicPr preferRelativeResize="0"/>
          <p:nvPr/>
        </p:nvPicPr>
        <p:blipFill>
          <a:blip r:embed="rId3">
            <a:alphaModFix/>
          </a:blip>
          <a:stretch>
            <a:fillRect/>
          </a:stretch>
        </p:blipFill>
        <p:spPr>
          <a:xfrm>
            <a:off x="8381997" y="4705350"/>
            <a:ext cx="599152" cy="285749"/>
          </a:xfrm>
          <a:prstGeom prst="rect">
            <a:avLst/>
          </a:prstGeom>
          <a:noFill/>
          <a:ln>
            <a:noFill/>
          </a:ln>
        </p:spPr>
      </p:pic>
      <p:pic>
        <p:nvPicPr>
          <p:cNvPr id="315" name="Shape 315"/>
          <p:cNvPicPr preferRelativeResize="0"/>
          <p:nvPr/>
        </p:nvPicPr>
        <p:blipFill>
          <a:blip r:embed="rId4">
            <a:alphaModFix/>
          </a:blip>
          <a:stretch>
            <a:fillRect/>
          </a:stretch>
        </p:blipFill>
        <p:spPr>
          <a:xfrm>
            <a:off x="3363186" y="666750"/>
            <a:ext cx="2417627" cy="447674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19" name="Shape 319"/>
        <p:cNvGrpSpPr/>
        <p:nvPr/>
      </p:nvGrpSpPr>
      <p:grpSpPr>
        <a:xfrm>
          <a:off x="0" y="0"/>
          <a:ext cx="0" cy="0"/>
          <a:chOff x="0" y="0"/>
          <a:chExt cx="0" cy="0"/>
        </a:xfrm>
      </p:grpSpPr>
      <p:sp>
        <p:nvSpPr>
          <p:cNvPr id="320" name="Shape 320"/>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Spark: The </a:t>
            </a:r>
            <a:r>
              <a:rPr i="1" lang="en" sz="1800">
                <a:solidFill>
                  <a:schemeClr val="lt1"/>
                </a:solidFill>
                <a:latin typeface="Montserrat"/>
                <a:ea typeface="Montserrat"/>
                <a:cs typeface="Montserrat"/>
                <a:sym typeface="Montserrat"/>
              </a:rPr>
              <a:t>Other</a:t>
            </a:r>
            <a:r>
              <a:rPr lang="en" sz="1800">
                <a:solidFill>
                  <a:schemeClr val="lt1"/>
                </a:solidFill>
                <a:latin typeface="Montserrat"/>
                <a:ea typeface="Montserrat"/>
                <a:cs typeface="Montserrat"/>
                <a:sym typeface="Montserrat"/>
              </a:rPr>
              <a:t> Compute Framework</a:t>
            </a:r>
          </a:p>
        </p:txBody>
      </p:sp>
      <p:cxnSp>
        <p:nvCxnSpPr>
          <p:cNvPr id="321" name="Shape 321"/>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322" name="Shape 322"/>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323" name="Shape 323"/>
          <p:cNvSpPr txBox="1"/>
          <p:nvPr/>
        </p:nvSpPr>
        <p:spPr>
          <a:xfrm>
            <a:off x="2826300" y="2330850"/>
            <a:ext cx="3491400" cy="4818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FFFFF"/>
                </a:solidFill>
                <a:latin typeface="Montserrat"/>
                <a:ea typeface="Montserrat"/>
                <a:cs typeface="Montserrat"/>
                <a:sym typeface="Montserrat"/>
              </a:rPr>
              <a:t>Result caching or “persistence”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27" name="Shape 327"/>
        <p:cNvGrpSpPr/>
        <p:nvPr/>
      </p:nvGrpSpPr>
      <p:grpSpPr>
        <a:xfrm>
          <a:off x="0" y="0"/>
          <a:ext cx="0" cy="0"/>
          <a:chOff x="0" y="0"/>
          <a:chExt cx="0" cy="0"/>
        </a:xfrm>
      </p:grpSpPr>
      <p:cxnSp>
        <p:nvCxnSpPr>
          <p:cNvPr id="328" name="Shape 328"/>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329" name="Shape 329"/>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330" name="Shape 330"/>
          <p:cNvSpPr txBox="1"/>
          <p:nvPr/>
        </p:nvSpPr>
        <p:spPr>
          <a:xfrm>
            <a:off x="1295400" y="830100"/>
            <a:ext cx="6553200" cy="34833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Key takeaways:</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Spark provides its own compute framework as an alternative to MapReduce.</a:t>
            </a: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It can run on YARN, Mesos, or in standalone mode.</a:t>
            </a:r>
          </a:p>
          <a:p>
            <a:pPr indent="-228600" lvl="0" marL="457200" rtl="0">
              <a:spcBef>
                <a:spcPts val="0"/>
              </a:spcBef>
              <a:buClr>
                <a:srgbClr val="FFFFFF"/>
              </a:buClr>
              <a:buFont typeface="Montserrat"/>
              <a:buAutoNum type="arabicPeriod"/>
            </a:pPr>
            <a:r>
              <a:rPr lang="en">
                <a:solidFill>
                  <a:schemeClr val="lt1"/>
                </a:solidFill>
                <a:latin typeface="Montserrat"/>
                <a:ea typeface="Montserrat"/>
                <a:cs typeface="Montserrat"/>
                <a:sym typeface="Montserrat"/>
              </a:rPr>
              <a:t>It</a:t>
            </a:r>
            <a:r>
              <a:rPr lang="en">
                <a:solidFill>
                  <a:srgbClr val="FFFFFF"/>
                </a:solidFill>
                <a:latin typeface="Montserrat"/>
                <a:ea typeface="Montserrat"/>
                <a:cs typeface="Montserrat"/>
                <a:sym typeface="Montserrat"/>
              </a:rPr>
              <a:t> operates on resilient distributed datasets.</a:t>
            </a:r>
          </a:p>
          <a:p>
            <a:pPr indent="-228600" lvl="0" marL="457200" rtl="0">
              <a:spcBef>
                <a:spcPts val="0"/>
              </a:spcBef>
              <a:buClr>
                <a:srgbClr val="FFFFFF"/>
              </a:buClr>
              <a:buFont typeface="Montserrat"/>
              <a:buAutoNum type="arabicPeriod"/>
            </a:pPr>
            <a:r>
              <a:rPr lang="en">
                <a:solidFill>
                  <a:schemeClr val="lt1"/>
                </a:solidFill>
                <a:latin typeface="Montserrat"/>
                <a:ea typeface="Montserrat"/>
                <a:cs typeface="Montserrat"/>
                <a:sym typeface="Montserrat"/>
              </a:rPr>
              <a:t>It</a:t>
            </a:r>
            <a:r>
              <a:rPr lang="en">
                <a:solidFill>
                  <a:srgbClr val="FFFFFF"/>
                </a:solidFill>
                <a:latin typeface="Montserrat"/>
                <a:ea typeface="Montserrat"/>
                <a:cs typeface="Montserrat"/>
                <a:sym typeface="Montserrat"/>
              </a:rPr>
              <a:t> can read data from HDFS, S3, local filesystem, Kafka, Flume, and others.</a:t>
            </a: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RDDs undergo transformations and actions.</a:t>
            </a:r>
          </a:p>
          <a:p>
            <a:pPr indent="-228600" lvl="0" marL="457200" rtl="0">
              <a:spcBef>
                <a:spcPts val="0"/>
              </a:spcBef>
              <a:buClr>
                <a:srgbClr val="FFFFFF"/>
              </a:buClr>
              <a:buFont typeface="Montserrat"/>
              <a:buAutoNum type="arabicPeriod"/>
            </a:pPr>
            <a:r>
              <a:rPr lang="en">
                <a:solidFill>
                  <a:schemeClr val="lt1"/>
                </a:solidFill>
                <a:latin typeface="Montserrat"/>
                <a:ea typeface="Montserrat"/>
                <a:cs typeface="Montserrat"/>
                <a:sym typeface="Montserrat"/>
              </a:rPr>
              <a:t>It</a:t>
            </a:r>
            <a:r>
              <a:rPr lang="en">
                <a:solidFill>
                  <a:srgbClr val="FFFFFF"/>
                </a:solidFill>
                <a:latin typeface="Montserrat"/>
                <a:ea typeface="Montserrat"/>
                <a:cs typeface="Montserrat"/>
                <a:sym typeface="Montserrat"/>
              </a:rPr>
              <a:t> uses lazy evaluation</a:t>
            </a: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It </a:t>
            </a:r>
            <a:r>
              <a:rPr lang="en">
                <a:solidFill>
                  <a:schemeClr val="lt1"/>
                </a:solidFill>
                <a:latin typeface="Montserrat"/>
                <a:ea typeface="Montserrat"/>
                <a:cs typeface="Montserrat"/>
                <a:sym typeface="Montserrat"/>
              </a:rPr>
              <a:t>operates in memory whenever possible.</a:t>
            </a:r>
          </a:p>
          <a:p>
            <a:pPr indent="-228600" lvl="0" marL="457200" rtl="0">
              <a:spcBef>
                <a:spcPts val="0"/>
              </a:spcBef>
              <a:buClr>
                <a:srgbClr val="FFFFFF"/>
              </a:buClr>
              <a:buFont typeface="Montserrat"/>
              <a:buAutoNum type="arabicPeriod"/>
            </a:pPr>
            <a:r>
              <a:rPr lang="en">
                <a:solidFill>
                  <a:srgbClr val="FFFFFF"/>
                </a:solidFill>
                <a:latin typeface="Montserrat"/>
                <a:ea typeface="Montserrat"/>
                <a:cs typeface="Montserrat"/>
                <a:sym typeface="Montserrat"/>
              </a:rPr>
              <a:t>Spark has APIs for Java, Scala, Python, R, and SQL.</a:t>
            </a:r>
          </a:p>
        </p:txBody>
      </p:sp>
      <p:sp>
        <p:nvSpPr>
          <p:cNvPr id="331" name="Shape 331"/>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Spark: The </a:t>
            </a:r>
            <a:r>
              <a:rPr i="1" lang="en" sz="1800">
                <a:solidFill>
                  <a:schemeClr val="lt1"/>
                </a:solidFill>
                <a:latin typeface="Montserrat"/>
                <a:ea typeface="Montserrat"/>
                <a:cs typeface="Montserrat"/>
                <a:sym typeface="Montserrat"/>
              </a:rPr>
              <a:t>Other</a:t>
            </a:r>
            <a:r>
              <a:rPr lang="en" sz="1800">
                <a:solidFill>
                  <a:schemeClr val="lt1"/>
                </a:solidFill>
                <a:latin typeface="Montserrat"/>
                <a:ea typeface="Montserrat"/>
                <a:cs typeface="Montserrat"/>
                <a:sym typeface="Montserrat"/>
              </a:rPr>
              <a:t> Compute Framework</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35" name="Shape 335"/>
        <p:cNvGrpSpPr/>
        <p:nvPr/>
      </p:nvGrpSpPr>
      <p:grpSpPr>
        <a:xfrm>
          <a:off x="0" y="0"/>
          <a:ext cx="0" cy="0"/>
          <a:chOff x="0" y="0"/>
          <a:chExt cx="0" cy="0"/>
        </a:xfrm>
      </p:grpSpPr>
      <p:sp>
        <p:nvSpPr>
          <p:cNvPr id="336" name="Shape 336"/>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Serialization and Storage Formats</a:t>
            </a:r>
          </a:p>
        </p:txBody>
      </p:sp>
      <p:cxnSp>
        <p:nvCxnSpPr>
          <p:cNvPr id="337" name="Shape 337"/>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338" name="Shape 338"/>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42" name="Shape 342"/>
        <p:cNvGrpSpPr/>
        <p:nvPr/>
      </p:nvGrpSpPr>
      <p:grpSpPr>
        <a:xfrm>
          <a:off x="0" y="0"/>
          <a:ext cx="0" cy="0"/>
          <a:chOff x="0" y="0"/>
          <a:chExt cx="0" cy="0"/>
        </a:xfrm>
      </p:grpSpPr>
      <p:sp>
        <p:nvSpPr>
          <p:cNvPr id="343" name="Shape 343"/>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Serialization and Storage Formats: Text</a:t>
            </a:r>
          </a:p>
        </p:txBody>
      </p:sp>
      <p:cxnSp>
        <p:nvCxnSpPr>
          <p:cNvPr id="344" name="Shape 344"/>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345" name="Shape 345"/>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346" name="Shape 346"/>
          <p:cNvSpPr txBox="1"/>
          <p:nvPr/>
        </p:nvSpPr>
        <p:spPr>
          <a:xfrm>
            <a:off x="1317825" y="1697100"/>
            <a:ext cx="6530100" cy="17493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When we say “text file” in the Hadoop context, we’re talking about most of the human-readable file types with which we are all familiar: raw text streams, json, XML, csv, tsv, etc.</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rPr lang="en">
                <a:solidFill>
                  <a:srgbClr val="FFFFFF"/>
                </a:solidFill>
                <a:latin typeface="Montserrat"/>
                <a:ea typeface="Montserrat"/>
                <a:cs typeface="Montserrat"/>
                <a:sym typeface="Montserrat"/>
              </a:rPr>
              <a:t>All of the other file types covered in this section are not human readable. The major players are Avro, Parquet, Sequence, ORC, Thrift, and Protocol Buffers (interesting, but not covered).</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50" name="Shape 350"/>
        <p:cNvGrpSpPr/>
        <p:nvPr/>
      </p:nvGrpSpPr>
      <p:grpSpPr>
        <a:xfrm>
          <a:off x="0" y="0"/>
          <a:ext cx="0" cy="0"/>
          <a:chOff x="0" y="0"/>
          <a:chExt cx="0" cy="0"/>
        </a:xfrm>
      </p:grpSpPr>
      <p:sp>
        <p:nvSpPr>
          <p:cNvPr id="351" name="Shape 351"/>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Serialization and Storage Formats: Avro</a:t>
            </a:r>
          </a:p>
        </p:txBody>
      </p:sp>
      <p:sp>
        <p:nvSpPr>
          <p:cNvPr id="352" name="Shape 352"/>
          <p:cNvSpPr txBox="1"/>
          <p:nvPr/>
        </p:nvSpPr>
        <p:spPr>
          <a:xfrm>
            <a:off x="1317825" y="1101475"/>
            <a:ext cx="6530100" cy="33240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Avro is an attempt to create a language-agnostic document storage system.</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rPr lang="en">
                <a:solidFill>
                  <a:srgbClr val="FFFFFF"/>
                </a:solidFill>
                <a:latin typeface="Montserrat"/>
                <a:ea typeface="Montserrat"/>
                <a:cs typeface="Montserrat"/>
                <a:sym typeface="Montserrat"/>
              </a:rPr>
              <a:t>From a storage standpoint, think of Avro as similar to XML, in that there’s an explicit structure to the data as well as strict data types. Avro, however, provides greater flexibility, better portability, and is far less verbose than XML. </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rPr lang="en">
                <a:solidFill>
                  <a:srgbClr val="FFFFFF"/>
                </a:solidFill>
                <a:latin typeface="Montserrat"/>
                <a:ea typeface="Montserrat"/>
                <a:cs typeface="Montserrat"/>
                <a:sym typeface="Montserrat"/>
              </a:rPr>
              <a:t>On the other end of the spectrum, JSON is semi-structure and pretty fast and loose with the data types. Moreover, the “</a:t>
            </a:r>
            <a:r>
              <a:rPr lang="en">
                <a:solidFill>
                  <a:schemeClr val="lt1"/>
                </a:solidFill>
                <a:latin typeface="Montserrat"/>
                <a:ea typeface="Montserrat"/>
                <a:cs typeface="Montserrat"/>
                <a:sym typeface="Montserrat"/>
              </a:rPr>
              <a:t>schema”</a:t>
            </a:r>
            <a:r>
              <a:rPr lang="en">
                <a:solidFill>
                  <a:srgbClr val="FFFFFF"/>
                </a:solidFill>
                <a:latin typeface="Montserrat"/>
                <a:ea typeface="Montserrat"/>
                <a:cs typeface="Montserrat"/>
                <a:sym typeface="Montserrat"/>
              </a:rPr>
              <a:t> is included in every record, making it a bit bloated. On the plus side, however, JSON is easy to understand by just looking at it.</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rPr lang="en">
                <a:solidFill>
                  <a:srgbClr val="FFFFFF"/>
                </a:solidFill>
                <a:latin typeface="Montserrat"/>
                <a:ea typeface="Montserrat"/>
                <a:cs typeface="Montserrat"/>
                <a:sym typeface="Montserrat"/>
              </a:rPr>
              <a:t>An Avro document contains a JSON schema in the header, and binary data in the body.</a:t>
            </a:r>
          </a:p>
        </p:txBody>
      </p:sp>
      <p:cxnSp>
        <p:nvCxnSpPr>
          <p:cNvPr id="353" name="Shape 353"/>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354" name="Shape 354"/>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58" name="Shape 358"/>
        <p:cNvGrpSpPr/>
        <p:nvPr/>
      </p:nvGrpSpPr>
      <p:grpSpPr>
        <a:xfrm>
          <a:off x="0" y="0"/>
          <a:ext cx="0" cy="0"/>
          <a:chOff x="0" y="0"/>
          <a:chExt cx="0" cy="0"/>
        </a:xfrm>
      </p:grpSpPr>
      <p:sp>
        <p:nvSpPr>
          <p:cNvPr id="359" name="Shape 359"/>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Serialization and Storage Formats: Avro</a:t>
            </a:r>
          </a:p>
        </p:txBody>
      </p:sp>
      <p:cxnSp>
        <p:nvCxnSpPr>
          <p:cNvPr id="360" name="Shape 360"/>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361" name="Shape 361"/>
          <p:cNvPicPr preferRelativeResize="0"/>
          <p:nvPr/>
        </p:nvPicPr>
        <p:blipFill>
          <a:blip r:embed="rId3">
            <a:alphaModFix/>
          </a:blip>
          <a:stretch>
            <a:fillRect/>
          </a:stretch>
        </p:blipFill>
        <p:spPr>
          <a:xfrm>
            <a:off x="8381997" y="4705350"/>
            <a:ext cx="599152" cy="285749"/>
          </a:xfrm>
          <a:prstGeom prst="rect">
            <a:avLst/>
          </a:prstGeom>
          <a:noFill/>
          <a:ln>
            <a:noFill/>
          </a:ln>
        </p:spPr>
      </p:pic>
      <p:pic>
        <p:nvPicPr>
          <p:cNvPr id="362" name="Shape 362"/>
          <p:cNvPicPr preferRelativeResize="0"/>
          <p:nvPr/>
        </p:nvPicPr>
        <p:blipFill>
          <a:blip r:embed="rId4">
            <a:alphaModFix/>
          </a:blip>
          <a:stretch>
            <a:fillRect/>
          </a:stretch>
        </p:blipFill>
        <p:spPr>
          <a:xfrm>
            <a:off x="0" y="2417433"/>
            <a:ext cx="9144000" cy="6134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41" name="Shape 141"/>
        <p:cNvGrpSpPr/>
        <p:nvPr/>
      </p:nvGrpSpPr>
      <p:grpSpPr>
        <a:xfrm>
          <a:off x="0" y="0"/>
          <a:ext cx="0" cy="0"/>
          <a:chOff x="0" y="0"/>
          <a:chExt cx="0" cy="0"/>
        </a:xfrm>
      </p:grpSpPr>
      <p:sp>
        <p:nvSpPr>
          <p:cNvPr id="142" name="Shape 142"/>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Spark: The </a:t>
            </a:r>
            <a:r>
              <a:rPr i="1" lang="en" sz="1800">
                <a:solidFill>
                  <a:schemeClr val="lt1"/>
                </a:solidFill>
                <a:latin typeface="Montserrat"/>
                <a:ea typeface="Montserrat"/>
                <a:cs typeface="Montserrat"/>
                <a:sym typeface="Montserrat"/>
              </a:rPr>
              <a:t>Other</a:t>
            </a:r>
            <a:r>
              <a:rPr lang="en" sz="1800">
                <a:solidFill>
                  <a:schemeClr val="lt1"/>
                </a:solidFill>
                <a:latin typeface="Montserrat"/>
                <a:ea typeface="Montserrat"/>
                <a:cs typeface="Montserrat"/>
                <a:sym typeface="Montserrat"/>
              </a:rPr>
              <a:t> Compute Framework</a:t>
            </a:r>
          </a:p>
        </p:txBody>
      </p:sp>
      <p:cxnSp>
        <p:nvCxnSpPr>
          <p:cNvPr id="143" name="Shape 143"/>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sp>
        <p:nvSpPr>
          <p:cNvPr id="144" name="Shape 144"/>
          <p:cNvSpPr txBox="1"/>
          <p:nvPr/>
        </p:nvSpPr>
        <p:spPr>
          <a:xfrm>
            <a:off x="1317825" y="1063200"/>
            <a:ext cx="6530100" cy="30171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Spark is fundamentally different from MapReduce in that it performs computations in memory (at least, as many as possible).</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rPr lang="en">
                <a:solidFill>
                  <a:srgbClr val="FFFFFF"/>
                </a:solidFill>
                <a:latin typeface="Montserrat"/>
                <a:ea typeface="Montserrat"/>
                <a:cs typeface="Montserrat"/>
                <a:sym typeface="Montserrat"/>
              </a:rPr>
              <a:t>This opens Spark up to a broader range of applications, such as streaming, interactive querying, and iterative algorithms.</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rPr lang="en">
                <a:solidFill>
                  <a:srgbClr val="FFFFFF"/>
                </a:solidFill>
                <a:latin typeface="Montserrat"/>
                <a:ea typeface="Montserrat"/>
                <a:cs typeface="Montserrat"/>
                <a:sym typeface="Montserrat"/>
              </a:rPr>
              <a:t>Spark also has clients for Java, Python, Scala, R, and SQL, meaning it’s more accessible to a broader range of users. It’s common to see data engineers, data scientists, and analysts all interfacing with Spark within a single organization.</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rPr lang="en">
                <a:solidFill>
                  <a:srgbClr val="FFFFFF"/>
                </a:solidFill>
                <a:latin typeface="Montserrat"/>
                <a:ea typeface="Montserrat"/>
                <a:cs typeface="Montserrat"/>
                <a:sym typeface="Montserrat"/>
              </a:rPr>
              <a:t>In addition to its core offering, Spark ships with Spark SQL, MLlib, GraphX, and Spark Streaming.</a:t>
            </a:r>
          </a:p>
        </p:txBody>
      </p:sp>
      <p:pic>
        <p:nvPicPr>
          <p:cNvPr descr="Copy of looker_logo_white.png" id="145" name="Shape 145"/>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66" name="Shape 366"/>
        <p:cNvGrpSpPr/>
        <p:nvPr/>
      </p:nvGrpSpPr>
      <p:grpSpPr>
        <a:xfrm>
          <a:off x="0" y="0"/>
          <a:ext cx="0" cy="0"/>
          <a:chOff x="0" y="0"/>
          <a:chExt cx="0" cy="0"/>
        </a:xfrm>
      </p:grpSpPr>
      <p:sp>
        <p:nvSpPr>
          <p:cNvPr id="367" name="Shape 367"/>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Serialization and Storage Formats: Avro</a:t>
            </a:r>
          </a:p>
        </p:txBody>
      </p:sp>
      <p:sp>
        <p:nvSpPr>
          <p:cNvPr id="368" name="Shape 368"/>
          <p:cNvSpPr txBox="1"/>
          <p:nvPr/>
        </p:nvSpPr>
        <p:spPr>
          <a:xfrm>
            <a:off x="1317825" y="1332000"/>
            <a:ext cx="6530100" cy="24795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Avro supports the following primitive data types:</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Courier New"/>
              <a:buChar char="●"/>
            </a:pPr>
            <a:r>
              <a:rPr lang="en">
                <a:solidFill>
                  <a:srgbClr val="FFFFFF"/>
                </a:solidFill>
                <a:latin typeface="Courier New"/>
                <a:ea typeface="Courier New"/>
                <a:cs typeface="Courier New"/>
                <a:sym typeface="Courier New"/>
              </a:rPr>
              <a:t>null</a:t>
            </a:r>
          </a:p>
          <a:p>
            <a:pPr indent="-228600" lvl="0" marL="457200" rtl="0">
              <a:spcBef>
                <a:spcPts val="0"/>
              </a:spcBef>
              <a:buClr>
                <a:srgbClr val="FFFFFF"/>
              </a:buClr>
              <a:buFont typeface="Courier New"/>
              <a:buChar char="●"/>
            </a:pPr>
            <a:r>
              <a:rPr lang="en">
                <a:solidFill>
                  <a:srgbClr val="FFFFFF"/>
                </a:solidFill>
                <a:latin typeface="Courier New"/>
                <a:ea typeface="Courier New"/>
                <a:cs typeface="Courier New"/>
                <a:sym typeface="Courier New"/>
              </a:rPr>
              <a:t>boolean</a:t>
            </a:r>
          </a:p>
          <a:p>
            <a:pPr indent="-228600" lvl="0" marL="457200" rtl="0">
              <a:spcBef>
                <a:spcPts val="0"/>
              </a:spcBef>
              <a:buClr>
                <a:srgbClr val="FFFFFF"/>
              </a:buClr>
              <a:buFont typeface="Courier New"/>
              <a:buChar char="●"/>
            </a:pPr>
            <a:r>
              <a:rPr lang="en">
                <a:solidFill>
                  <a:srgbClr val="FFFFFF"/>
                </a:solidFill>
                <a:latin typeface="Courier New"/>
                <a:ea typeface="Courier New"/>
                <a:cs typeface="Courier New"/>
                <a:sym typeface="Courier New"/>
              </a:rPr>
              <a:t>int</a:t>
            </a:r>
          </a:p>
          <a:p>
            <a:pPr indent="-228600" lvl="0" marL="457200" rtl="0">
              <a:spcBef>
                <a:spcPts val="0"/>
              </a:spcBef>
              <a:buClr>
                <a:srgbClr val="FFFFFF"/>
              </a:buClr>
              <a:buFont typeface="Courier New"/>
              <a:buChar char="●"/>
            </a:pPr>
            <a:r>
              <a:rPr lang="en">
                <a:solidFill>
                  <a:srgbClr val="FFFFFF"/>
                </a:solidFill>
                <a:latin typeface="Courier New"/>
                <a:ea typeface="Courier New"/>
                <a:cs typeface="Courier New"/>
                <a:sym typeface="Courier New"/>
              </a:rPr>
              <a:t>long</a:t>
            </a:r>
          </a:p>
          <a:p>
            <a:pPr indent="-228600" lvl="0" marL="457200" rtl="0">
              <a:spcBef>
                <a:spcPts val="0"/>
              </a:spcBef>
              <a:buClr>
                <a:srgbClr val="FFFFFF"/>
              </a:buClr>
              <a:buFont typeface="Courier New"/>
              <a:buChar char="●"/>
            </a:pPr>
            <a:r>
              <a:rPr lang="en">
                <a:solidFill>
                  <a:srgbClr val="FFFFFF"/>
                </a:solidFill>
                <a:latin typeface="Courier New"/>
                <a:ea typeface="Courier New"/>
                <a:cs typeface="Courier New"/>
                <a:sym typeface="Courier New"/>
              </a:rPr>
              <a:t>float</a:t>
            </a:r>
          </a:p>
          <a:p>
            <a:pPr indent="-228600" lvl="0" marL="457200" rtl="0">
              <a:spcBef>
                <a:spcPts val="0"/>
              </a:spcBef>
              <a:buClr>
                <a:srgbClr val="FFFFFF"/>
              </a:buClr>
              <a:buFont typeface="Courier New"/>
              <a:buChar char="●"/>
            </a:pPr>
            <a:r>
              <a:rPr lang="en">
                <a:solidFill>
                  <a:srgbClr val="FFFFFF"/>
                </a:solidFill>
                <a:latin typeface="Courier New"/>
                <a:ea typeface="Courier New"/>
                <a:cs typeface="Courier New"/>
                <a:sym typeface="Courier New"/>
              </a:rPr>
              <a:t>double</a:t>
            </a:r>
          </a:p>
          <a:p>
            <a:pPr indent="-228600" lvl="0" marL="457200" rtl="0">
              <a:spcBef>
                <a:spcPts val="0"/>
              </a:spcBef>
              <a:buClr>
                <a:srgbClr val="FFFFFF"/>
              </a:buClr>
              <a:buFont typeface="Courier New"/>
              <a:buChar char="●"/>
            </a:pPr>
            <a:r>
              <a:rPr lang="en">
                <a:solidFill>
                  <a:srgbClr val="FFFFFF"/>
                </a:solidFill>
                <a:latin typeface="Courier New"/>
                <a:ea typeface="Courier New"/>
                <a:cs typeface="Courier New"/>
                <a:sym typeface="Courier New"/>
              </a:rPr>
              <a:t>bytes</a:t>
            </a:r>
          </a:p>
          <a:p>
            <a:pPr indent="-228600" lvl="0" marL="457200" rtl="0">
              <a:spcBef>
                <a:spcPts val="0"/>
              </a:spcBef>
              <a:buClr>
                <a:srgbClr val="FFFFFF"/>
              </a:buClr>
              <a:buFont typeface="Courier New"/>
              <a:buChar char="●"/>
            </a:pPr>
            <a:r>
              <a:rPr lang="en">
                <a:solidFill>
                  <a:srgbClr val="FFFFFF"/>
                </a:solidFill>
                <a:latin typeface="Courier New"/>
                <a:ea typeface="Courier New"/>
                <a:cs typeface="Courier New"/>
                <a:sym typeface="Courier New"/>
              </a:rPr>
              <a:t>string</a:t>
            </a:r>
          </a:p>
        </p:txBody>
      </p:sp>
      <p:cxnSp>
        <p:nvCxnSpPr>
          <p:cNvPr id="369" name="Shape 369"/>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370" name="Shape 370"/>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74" name="Shape 374"/>
        <p:cNvGrpSpPr/>
        <p:nvPr/>
      </p:nvGrpSpPr>
      <p:grpSpPr>
        <a:xfrm>
          <a:off x="0" y="0"/>
          <a:ext cx="0" cy="0"/>
          <a:chOff x="0" y="0"/>
          <a:chExt cx="0" cy="0"/>
        </a:xfrm>
      </p:grpSpPr>
      <p:sp>
        <p:nvSpPr>
          <p:cNvPr id="375" name="Shape 375"/>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Serialization and Storage Formats: Avro</a:t>
            </a:r>
          </a:p>
        </p:txBody>
      </p:sp>
      <p:cxnSp>
        <p:nvCxnSpPr>
          <p:cNvPr id="376" name="Shape 376"/>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377" name="Shape 377"/>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378" name="Shape 378"/>
          <p:cNvSpPr txBox="1"/>
          <p:nvPr/>
        </p:nvSpPr>
        <p:spPr>
          <a:xfrm>
            <a:off x="1317825" y="1332000"/>
            <a:ext cx="6530100" cy="24795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Avro supports the following complex data types:</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chemeClr val="lt1"/>
              </a:buClr>
              <a:buFont typeface="Courier New"/>
              <a:buChar char="●"/>
            </a:pPr>
            <a:r>
              <a:rPr lang="en">
                <a:solidFill>
                  <a:schemeClr val="lt1"/>
                </a:solidFill>
                <a:latin typeface="Courier New"/>
                <a:ea typeface="Courier New"/>
                <a:cs typeface="Courier New"/>
                <a:sym typeface="Courier New"/>
              </a:rPr>
              <a:t>record</a:t>
            </a:r>
          </a:p>
          <a:p>
            <a:pPr indent="-228600" lvl="0" marL="457200" rtl="0">
              <a:spcBef>
                <a:spcPts val="0"/>
              </a:spcBef>
              <a:buClr>
                <a:schemeClr val="lt1"/>
              </a:buClr>
              <a:buFont typeface="Courier New"/>
              <a:buChar char="●"/>
            </a:pPr>
            <a:r>
              <a:rPr lang="en">
                <a:solidFill>
                  <a:schemeClr val="lt1"/>
                </a:solidFill>
                <a:latin typeface="Courier New"/>
                <a:ea typeface="Courier New"/>
                <a:cs typeface="Courier New"/>
                <a:sym typeface="Courier New"/>
              </a:rPr>
              <a:t>enum</a:t>
            </a:r>
          </a:p>
          <a:p>
            <a:pPr indent="-228600" lvl="0" marL="457200" rtl="0">
              <a:spcBef>
                <a:spcPts val="0"/>
              </a:spcBef>
              <a:buClr>
                <a:schemeClr val="lt1"/>
              </a:buClr>
              <a:buFont typeface="Courier New"/>
              <a:buChar char="●"/>
            </a:pPr>
            <a:r>
              <a:rPr lang="en">
                <a:solidFill>
                  <a:schemeClr val="lt1"/>
                </a:solidFill>
                <a:latin typeface="Courier New"/>
                <a:ea typeface="Courier New"/>
                <a:cs typeface="Courier New"/>
                <a:sym typeface="Courier New"/>
              </a:rPr>
              <a:t>array</a:t>
            </a:r>
          </a:p>
          <a:p>
            <a:pPr indent="-228600" lvl="0" marL="457200" rtl="0">
              <a:spcBef>
                <a:spcPts val="0"/>
              </a:spcBef>
              <a:buClr>
                <a:schemeClr val="lt1"/>
              </a:buClr>
              <a:buFont typeface="Courier New"/>
              <a:buChar char="●"/>
            </a:pPr>
            <a:r>
              <a:rPr lang="en">
                <a:solidFill>
                  <a:schemeClr val="lt1"/>
                </a:solidFill>
                <a:latin typeface="Courier New"/>
                <a:ea typeface="Courier New"/>
                <a:cs typeface="Courier New"/>
                <a:sym typeface="Courier New"/>
              </a:rPr>
              <a:t>map</a:t>
            </a:r>
          </a:p>
          <a:p>
            <a:pPr indent="-228600" lvl="0" marL="457200" rtl="0">
              <a:spcBef>
                <a:spcPts val="0"/>
              </a:spcBef>
              <a:buClr>
                <a:schemeClr val="lt1"/>
              </a:buClr>
              <a:buFont typeface="Courier New"/>
              <a:buChar char="●"/>
            </a:pPr>
            <a:r>
              <a:rPr lang="en">
                <a:solidFill>
                  <a:schemeClr val="lt1"/>
                </a:solidFill>
                <a:latin typeface="Courier New"/>
                <a:ea typeface="Courier New"/>
                <a:cs typeface="Courier New"/>
                <a:sym typeface="Courier New"/>
              </a:rPr>
              <a:t>union</a:t>
            </a:r>
          </a:p>
          <a:p>
            <a:pPr indent="-228600" lvl="0" marL="457200" rtl="0">
              <a:spcBef>
                <a:spcPts val="0"/>
              </a:spcBef>
              <a:buClr>
                <a:schemeClr val="lt1"/>
              </a:buClr>
              <a:buFont typeface="Courier New"/>
              <a:buChar char="●"/>
            </a:pPr>
            <a:r>
              <a:rPr lang="en">
                <a:solidFill>
                  <a:schemeClr val="lt1"/>
                </a:solidFill>
                <a:latin typeface="Courier New"/>
                <a:ea typeface="Courier New"/>
                <a:cs typeface="Courier New"/>
                <a:sym typeface="Courier New"/>
              </a:rPr>
              <a:t>fixed</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82" name="Shape 382"/>
        <p:cNvGrpSpPr/>
        <p:nvPr/>
      </p:nvGrpSpPr>
      <p:grpSpPr>
        <a:xfrm>
          <a:off x="0" y="0"/>
          <a:ext cx="0" cy="0"/>
          <a:chOff x="0" y="0"/>
          <a:chExt cx="0" cy="0"/>
        </a:xfrm>
      </p:grpSpPr>
      <p:sp>
        <p:nvSpPr>
          <p:cNvPr id="383" name="Shape 383"/>
          <p:cNvSpPr txBox="1"/>
          <p:nvPr/>
        </p:nvSpPr>
        <p:spPr>
          <a:xfrm>
            <a:off x="1317825" y="1101475"/>
            <a:ext cx="6530100" cy="3324000"/>
          </a:xfrm>
          <a:prstGeom prst="rect">
            <a:avLst/>
          </a:prstGeom>
          <a:noFill/>
          <a:ln>
            <a:noFill/>
          </a:ln>
        </p:spPr>
        <p:txBody>
          <a:bodyPr anchorCtr="0" anchor="t" bIns="91425" lIns="91425" rIns="91425" tIns="91425">
            <a:noAutofit/>
          </a:bodyPr>
          <a:lstStyle/>
          <a:p>
            <a:pPr indent="0" lvl="0" marL="0" rtl="0">
              <a:spcBef>
                <a:spcPts val="0"/>
              </a:spcBef>
              <a:buNone/>
            </a:pPr>
            <a:r>
              <a:rPr lang="en">
                <a:solidFill>
                  <a:srgbClr val="FFFFFF"/>
                </a:solidFill>
                <a:latin typeface="Montserrat"/>
                <a:ea typeface="Montserrat"/>
                <a:cs typeface="Montserrat"/>
                <a:sym typeface="Montserrat"/>
              </a:rPr>
              <a:t>It’s important to note that Avro is a document storage </a:t>
            </a:r>
            <a:r>
              <a:rPr i="1" lang="en">
                <a:solidFill>
                  <a:srgbClr val="FFFFFF"/>
                </a:solidFill>
                <a:latin typeface="Montserrat"/>
                <a:ea typeface="Montserrat"/>
                <a:cs typeface="Montserrat"/>
                <a:sym typeface="Montserrat"/>
              </a:rPr>
              <a:t>system</a:t>
            </a:r>
            <a:r>
              <a:rPr lang="en">
                <a:solidFill>
                  <a:srgbClr val="FFFFFF"/>
                </a:solidFill>
                <a:latin typeface="Montserrat"/>
                <a:ea typeface="Montserrat"/>
                <a:cs typeface="Montserrat"/>
                <a:sym typeface="Montserrat"/>
              </a:rPr>
              <a:t>, not just a format.</a:t>
            </a:r>
          </a:p>
          <a:p>
            <a:pPr indent="0" lvl="0" marL="0" rtl="0">
              <a:spcBef>
                <a:spcPts val="0"/>
              </a:spcBef>
              <a:buNone/>
            </a:pPr>
            <a:r>
              <a:t/>
            </a:r>
            <a:endParaRPr>
              <a:solidFill>
                <a:srgbClr val="FFFFFF"/>
              </a:solidFill>
              <a:latin typeface="Montserrat"/>
              <a:ea typeface="Montserrat"/>
              <a:cs typeface="Montserrat"/>
              <a:sym typeface="Montserrat"/>
            </a:endParaRPr>
          </a:p>
          <a:p>
            <a:pPr indent="0" lvl="0" marL="0" rtl="0">
              <a:spcBef>
                <a:spcPts val="0"/>
              </a:spcBef>
              <a:buNone/>
            </a:pPr>
            <a:r>
              <a:rPr lang="en">
                <a:solidFill>
                  <a:srgbClr val="FFFFFF"/>
                </a:solidFill>
                <a:latin typeface="Montserrat"/>
                <a:ea typeface="Montserrat"/>
                <a:cs typeface="Montserrat"/>
                <a:sym typeface="Montserrat"/>
              </a:rPr>
              <a:t>From just an Avro schema, one can generate an SDK in Java, </a:t>
            </a:r>
            <a:r>
              <a:rPr lang="en">
                <a:solidFill>
                  <a:schemeClr val="lt1"/>
                </a:solidFill>
                <a:latin typeface="Montserrat"/>
                <a:ea typeface="Montserrat"/>
                <a:cs typeface="Montserrat"/>
                <a:sym typeface="Montserrat"/>
              </a:rPr>
              <a:t>Scala</a:t>
            </a:r>
            <a:r>
              <a:rPr lang="en">
                <a:solidFill>
                  <a:srgbClr val="FFFFFF"/>
                </a:solidFill>
                <a:latin typeface="Montserrat"/>
                <a:ea typeface="Montserrat"/>
                <a:cs typeface="Montserrat"/>
                <a:sym typeface="Montserrat"/>
              </a:rPr>
              <a:t>, C, C++, C#, Python, Ruby, Perl, and PHP. </a:t>
            </a:r>
          </a:p>
          <a:p>
            <a:pPr indent="0" lvl="0" marL="0" rtl="0">
              <a:spcBef>
                <a:spcPts val="0"/>
              </a:spcBef>
              <a:buNone/>
            </a:pPr>
            <a:r>
              <a:t/>
            </a:r>
            <a:endParaRPr>
              <a:solidFill>
                <a:srgbClr val="FFFFFF"/>
              </a:solidFill>
              <a:latin typeface="Montserrat"/>
              <a:ea typeface="Montserrat"/>
              <a:cs typeface="Montserrat"/>
              <a:sym typeface="Montserrat"/>
            </a:endParaRPr>
          </a:p>
          <a:p>
            <a:pPr indent="0" lvl="0" marL="0" rtl="0">
              <a:spcBef>
                <a:spcPts val="0"/>
              </a:spcBef>
              <a:buNone/>
            </a:pPr>
            <a:r>
              <a:rPr lang="en">
                <a:solidFill>
                  <a:srgbClr val="FFFFFF"/>
                </a:solidFill>
                <a:latin typeface="Montserrat"/>
                <a:ea typeface="Montserrat"/>
                <a:cs typeface="Montserrat"/>
                <a:sym typeface="Montserrat"/>
              </a:rPr>
              <a:t>The SDK comes with methods that handle the creation, serialization, and deserialization of records in a </a:t>
            </a:r>
            <a:r>
              <a:rPr lang="en">
                <a:solidFill>
                  <a:srgbClr val="FFFFFF"/>
                </a:solidFill>
                <a:latin typeface="Courier New"/>
                <a:ea typeface="Courier New"/>
                <a:cs typeface="Courier New"/>
                <a:sym typeface="Courier New"/>
              </a:rPr>
              <a:t>.avro</a:t>
            </a:r>
            <a:r>
              <a:rPr lang="en">
                <a:solidFill>
                  <a:srgbClr val="FFFFFF"/>
                </a:solidFill>
                <a:latin typeface="Montserrat"/>
                <a:ea typeface="Montserrat"/>
                <a:cs typeface="Montserrat"/>
                <a:sym typeface="Montserrat"/>
              </a:rPr>
              <a:t> file.</a:t>
            </a:r>
          </a:p>
          <a:p>
            <a:pPr indent="0" lvl="0" marL="0" rtl="0">
              <a:spcBef>
                <a:spcPts val="0"/>
              </a:spcBef>
              <a:buNone/>
            </a:pPr>
            <a:r>
              <a:t/>
            </a:r>
            <a:endParaRPr>
              <a:solidFill>
                <a:srgbClr val="FFFFFF"/>
              </a:solidFill>
              <a:latin typeface="Montserrat"/>
              <a:ea typeface="Montserrat"/>
              <a:cs typeface="Montserrat"/>
              <a:sym typeface="Montserrat"/>
            </a:endParaRPr>
          </a:p>
          <a:p>
            <a:pPr indent="0" lvl="0" marL="0" rtl="0">
              <a:spcBef>
                <a:spcPts val="0"/>
              </a:spcBef>
              <a:buNone/>
            </a:pPr>
            <a:r>
              <a:rPr lang="en">
                <a:solidFill>
                  <a:srgbClr val="FFFFFF"/>
                </a:solidFill>
                <a:latin typeface="Montserrat"/>
                <a:ea typeface="Montserrat"/>
                <a:cs typeface="Montserrat"/>
                <a:sym typeface="Montserrat"/>
              </a:rPr>
              <a:t>It’s similar to Swagger-Codegen, if you’re familiar with it.</a:t>
            </a:r>
          </a:p>
        </p:txBody>
      </p:sp>
      <p:sp>
        <p:nvSpPr>
          <p:cNvPr id="384" name="Shape 384"/>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Serialization and Storage Formats: Avro</a:t>
            </a:r>
          </a:p>
        </p:txBody>
      </p:sp>
      <p:cxnSp>
        <p:nvCxnSpPr>
          <p:cNvPr id="385" name="Shape 385"/>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386" name="Shape 386"/>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90" name="Shape 390"/>
        <p:cNvGrpSpPr/>
        <p:nvPr/>
      </p:nvGrpSpPr>
      <p:grpSpPr>
        <a:xfrm>
          <a:off x="0" y="0"/>
          <a:ext cx="0" cy="0"/>
          <a:chOff x="0" y="0"/>
          <a:chExt cx="0" cy="0"/>
        </a:xfrm>
      </p:grpSpPr>
      <p:sp>
        <p:nvSpPr>
          <p:cNvPr id="391" name="Shape 391"/>
          <p:cNvSpPr txBox="1"/>
          <p:nvPr/>
        </p:nvSpPr>
        <p:spPr>
          <a:xfrm>
            <a:off x="1317825" y="1383150"/>
            <a:ext cx="6530100" cy="2434500"/>
          </a:xfrm>
          <a:prstGeom prst="rect">
            <a:avLst/>
          </a:prstGeom>
          <a:noFill/>
          <a:ln>
            <a:noFill/>
          </a:ln>
        </p:spPr>
        <p:txBody>
          <a:bodyPr anchorCtr="0" anchor="t" bIns="91425" lIns="91425" rIns="91425" tIns="91425">
            <a:noAutofit/>
          </a:bodyPr>
          <a:lstStyle/>
          <a:p>
            <a:pPr indent="0" lvl="0" marL="0" rtl="0">
              <a:spcBef>
                <a:spcPts val="0"/>
              </a:spcBef>
              <a:buNone/>
            </a:pPr>
            <a:r>
              <a:rPr lang="en">
                <a:solidFill>
                  <a:srgbClr val="FFFFFF"/>
                </a:solidFill>
                <a:latin typeface="Montserrat"/>
                <a:ea typeface="Montserrat"/>
                <a:cs typeface="Montserrat"/>
                <a:sym typeface="Montserrat"/>
              </a:rPr>
              <a:t>Merits and Drawbacks:</a:t>
            </a:r>
          </a:p>
          <a:p>
            <a:pPr indent="0" lvl="0" mar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Evolving Schemas</a:t>
            </a:r>
          </a:p>
          <a:p>
            <a:pPr indent="-228600" lvl="0" marL="457200" rtl="0">
              <a:spcBef>
                <a:spcPts val="0"/>
              </a:spcBef>
              <a:buClr>
                <a:srgbClr val="FFFFFF"/>
              </a:buClr>
              <a:buFont typeface="Montserrat"/>
              <a:buChar char="+"/>
            </a:pPr>
            <a:r>
              <a:rPr lang="en">
                <a:solidFill>
                  <a:schemeClr val="lt1"/>
                </a:solidFill>
                <a:latin typeface="Montserrat"/>
                <a:ea typeface="Montserrat"/>
                <a:cs typeface="Montserrat"/>
                <a:sym typeface="Montserrat"/>
              </a:rPr>
              <a:t>Schema is always present</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Binary is compact</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It’s splittable</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It’s row based</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Broad language support</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Not good for columnar use cases—</a:t>
            </a:r>
            <a:r>
              <a:rPr i="1" lang="en">
                <a:solidFill>
                  <a:srgbClr val="FFFFFF"/>
                </a:solidFill>
                <a:latin typeface="Montserrat"/>
                <a:ea typeface="Montserrat"/>
                <a:cs typeface="Montserrat"/>
                <a:sym typeface="Montserrat"/>
              </a:rPr>
              <a:t>i.e.</a:t>
            </a:r>
            <a:r>
              <a:rPr lang="en">
                <a:solidFill>
                  <a:srgbClr val="FFFFFF"/>
                </a:solidFill>
                <a:latin typeface="Montserrat"/>
                <a:ea typeface="Montserrat"/>
                <a:cs typeface="Montserrat"/>
                <a:sym typeface="Montserrat"/>
              </a:rPr>
              <a:t>, when we query an Avro file, we must read </a:t>
            </a:r>
            <a:r>
              <a:rPr i="1" lang="en">
                <a:solidFill>
                  <a:srgbClr val="FFFFFF"/>
                </a:solidFill>
                <a:latin typeface="Montserrat"/>
                <a:ea typeface="Montserrat"/>
                <a:cs typeface="Montserrat"/>
                <a:sym typeface="Montserrat"/>
              </a:rPr>
              <a:t>all</a:t>
            </a:r>
            <a:r>
              <a:rPr lang="en">
                <a:solidFill>
                  <a:srgbClr val="FFFFFF"/>
                </a:solidFill>
                <a:latin typeface="Montserrat"/>
                <a:ea typeface="Montserrat"/>
                <a:cs typeface="Montserrat"/>
                <a:sym typeface="Montserrat"/>
              </a:rPr>
              <a:t> of the attributes for a record set.</a:t>
            </a:r>
          </a:p>
        </p:txBody>
      </p:sp>
      <p:sp>
        <p:nvSpPr>
          <p:cNvPr id="392" name="Shape 392"/>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Serialization and Storage Formats: Avro</a:t>
            </a:r>
          </a:p>
        </p:txBody>
      </p:sp>
      <p:cxnSp>
        <p:nvCxnSpPr>
          <p:cNvPr id="393" name="Shape 393"/>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394" name="Shape 394"/>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398" name="Shape 398"/>
        <p:cNvGrpSpPr/>
        <p:nvPr/>
      </p:nvGrpSpPr>
      <p:grpSpPr>
        <a:xfrm>
          <a:off x="0" y="0"/>
          <a:ext cx="0" cy="0"/>
          <a:chOff x="0" y="0"/>
          <a:chExt cx="0" cy="0"/>
        </a:xfrm>
      </p:grpSpPr>
      <p:sp>
        <p:nvSpPr>
          <p:cNvPr id="399" name="Shape 399"/>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Serialization and Storage Formats: Parquet</a:t>
            </a:r>
          </a:p>
        </p:txBody>
      </p:sp>
      <p:cxnSp>
        <p:nvCxnSpPr>
          <p:cNvPr id="400" name="Shape 400"/>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401" name="Shape 401"/>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402" name="Shape 402"/>
          <p:cNvSpPr txBox="1"/>
          <p:nvPr/>
        </p:nvSpPr>
        <p:spPr>
          <a:xfrm>
            <a:off x="1317825" y="2077200"/>
            <a:ext cx="6530100" cy="9891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Parquet is a storage format that makes use of columnar compression. For those of us familiar with Redshift’s column encoding during table creation, the idea is the same. It can be used with </a:t>
            </a:r>
            <a:r>
              <a:rPr lang="en">
                <a:solidFill>
                  <a:schemeClr val="lt1"/>
                </a:solidFill>
                <a:latin typeface="Montserrat"/>
                <a:ea typeface="Montserrat"/>
                <a:cs typeface="Montserrat"/>
                <a:sym typeface="Montserrat"/>
              </a:rPr>
              <a:t>Impala, </a:t>
            </a:r>
            <a:r>
              <a:rPr lang="en">
                <a:solidFill>
                  <a:srgbClr val="FFFFFF"/>
                </a:solidFill>
                <a:latin typeface="Montserrat"/>
                <a:ea typeface="Montserrat"/>
                <a:cs typeface="Montserrat"/>
                <a:sym typeface="Montserrat"/>
              </a:rPr>
              <a:t>HAWQ, Spark, Hive, and others. It was developed by Cloudera and Twitter.</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406" name="Shape 406"/>
        <p:cNvGrpSpPr/>
        <p:nvPr/>
      </p:nvGrpSpPr>
      <p:grpSpPr>
        <a:xfrm>
          <a:off x="0" y="0"/>
          <a:ext cx="0" cy="0"/>
          <a:chOff x="0" y="0"/>
          <a:chExt cx="0" cy="0"/>
        </a:xfrm>
      </p:grpSpPr>
      <p:sp>
        <p:nvSpPr>
          <p:cNvPr id="407" name="Shape 407"/>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Serialization and Storage Formats: Parquet</a:t>
            </a:r>
          </a:p>
        </p:txBody>
      </p:sp>
      <p:cxnSp>
        <p:nvCxnSpPr>
          <p:cNvPr id="408" name="Shape 408"/>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409" name="Shape 409"/>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410" name="Shape 410"/>
          <p:cNvSpPr txBox="1"/>
          <p:nvPr/>
        </p:nvSpPr>
        <p:spPr>
          <a:xfrm>
            <a:off x="1306950" y="808075"/>
            <a:ext cx="6530100" cy="1166100"/>
          </a:xfrm>
          <a:prstGeom prst="rect">
            <a:avLst/>
          </a:prstGeom>
          <a:noFill/>
          <a:ln>
            <a:noFill/>
          </a:ln>
        </p:spPr>
        <p:txBody>
          <a:bodyPr anchorCtr="0" anchor="t" bIns="91425" lIns="91425" rIns="91425" tIns="91425">
            <a:noAutofit/>
          </a:bodyPr>
          <a:lstStyle/>
          <a:p>
            <a:pPr lvl="0" rtl="0">
              <a:spcBef>
                <a:spcPts val="0"/>
              </a:spcBef>
              <a:buNone/>
            </a:pPr>
            <a:r>
              <a:rPr lang="en" sz="1100">
                <a:solidFill>
                  <a:schemeClr val="lt1"/>
                </a:solidFill>
                <a:latin typeface="Courier New"/>
                <a:ea typeface="Courier New"/>
                <a:cs typeface="Courier New"/>
                <a:sym typeface="Courier New"/>
              </a:rPr>
              <a:t>create table analysts (</a:t>
            </a:r>
          </a:p>
          <a:p>
            <a:pPr lvl="0" rtl="0">
              <a:spcBef>
                <a:spcPts val="0"/>
              </a:spcBef>
              <a:buNone/>
            </a:pPr>
            <a:r>
              <a:rPr lang="en" sz="1100">
                <a:solidFill>
                  <a:schemeClr val="lt1"/>
                </a:solidFill>
                <a:latin typeface="Courier New"/>
                <a:ea typeface="Courier New"/>
                <a:cs typeface="Courier New"/>
                <a:sym typeface="Courier New"/>
              </a:rPr>
              <a:t>  id int not null primary_key</a:t>
            </a:r>
          </a:p>
          <a:p>
            <a:pPr lvl="0" rtl="0">
              <a:spcBef>
                <a:spcPts val="0"/>
              </a:spcBef>
              <a:buNone/>
            </a:pPr>
            <a:r>
              <a:rPr lang="en" sz="1100">
                <a:solidFill>
                  <a:schemeClr val="lt1"/>
                </a:solidFill>
                <a:latin typeface="Courier New"/>
                <a:ea typeface="Courier New"/>
                <a:cs typeface="Courier New"/>
                <a:sym typeface="Courier New"/>
              </a:rPr>
              <a:t>  , name varchar(20)</a:t>
            </a:r>
          </a:p>
          <a:p>
            <a:pPr lvl="0" rtl="0">
              <a:spcBef>
                <a:spcPts val="0"/>
              </a:spcBef>
              <a:buNone/>
            </a:pPr>
            <a:r>
              <a:rPr lang="en" sz="1100">
                <a:solidFill>
                  <a:schemeClr val="lt1"/>
                </a:solidFill>
                <a:latin typeface="Courier New"/>
                <a:ea typeface="Courier New"/>
                <a:cs typeface="Courier New"/>
                <a:sym typeface="Courier New"/>
              </a:rPr>
              <a:t>  , age int</a:t>
            </a:r>
          </a:p>
          <a:p>
            <a:pPr lvl="0" rtl="0">
              <a:spcBef>
                <a:spcPts val="0"/>
              </a:spcBef>
              <a:buNone/>
            </a:pPr>
            <a:r>
              <a:rPr lang="en" sz="1100">
                <a:solidFill>
                  <a:schemeClr val="lt1"/>
                </a:solidFill>
                <a:latin typeface="Courier New"/>
                <a:ea typeface="Courier New"/>
                <a:cs typeface="Courier New"/>
                <a:sym typeface="Courier New"/>
              </a:rPr>
              <a:t>  , location varchar(128));</a:t>
            </a:r>
          </a:p>
          <a:p>
            <a:pPr lvl="0" rtl="0">
              <a:spcBef>
                <a:spcPts val="0"/>
              </a:spcBef>
              <a:buClr>
                <a:schemeClr val="dk1"/>
              </a:buClr>
              <a:buSzPct val="100000"/>
              <a:buFont typeface="Arial"/>
              <a:buNone/>
            </a:pPr>
            <a:r>
              <a:rPr lang="en" sz="1100">
                <a:solidFill>
                  <a:schemeClr val="lt1"/>
                </a:solidFill>
                <a:latin typeface="Courier New"/>
                <a:ea typeface="Courier New"/>
                <a:cs typeface="Courier New"/>
                <a:sym typeface="Courier New"/>
              </a:rPr>
              <a:t>index(id);</a:t>
            </a:r>
          </a:p>
        </p:txBody>
      </p:sp>
      <p:sp>
        <p:nvSpPr>
          <p:cNvPr id="411" name="Shape 411"/>
          <p:cNvSpPr txBox="1"/>
          <p:nvPr/>
        </p:nvSpPr>
        <p:spPr>
          <a:xfrm>
            <a:off x="1341300" y="2678525"/>
            <a:ext cx="6461400" cy="418800"/>
          </a:xfrm>
          <a:prstGeom prst="rect">
            <a:avLst/>
          </a:prstGeom>
          <a:noFill/>
          <a:ln>
            <a:noFill/>
          </a:ln>
        </p:spPr>
        <p:txBody>
          <a:bodyPr anchorCtr="0" anchor="t" bIns="91425" lIns="91425" rIns="91425" tIns="91425">
            <a:noAutofit/>
          </a:bodyPr>
          <a:lstStyle/>
          <a:p>
            <a:pPr lvl="0" rtl="0">
              <a:spcBef>
                <a:spcPts val="0"/>
              </a:spcBef>
              <a:buClr>
                <a:schemeClr val="dk1"/>
              </a:buClr>
              <a:buSzPct val="100000"/>
              <a:buFont typeface="Arial"/>
              <a:buNone/>
            </a:pPr>
            <a:r>
              <a:rPr lang="en" sz="1100">
                <a:solidFill>
                  <a:schemeClr val="lt1"/>
                </a:solidFill>
                <a:latin typeface="Courier New"/>
                <a:ea typeface="Courier New"/>
                <a:cs typeface="Courier New"/>
                <a:sym typeface="Courier New"/>
              </a:rPr>
              <a:t>1, mike, 29, santa cruz, 2, josh, 29, los angeles, 3, scott, 32, oakland</a:t>
            </a:r>
          </a:p>
        </p:txBody>
      </p:sp>
      <p:sp>
        <p:nvSpPr>
          <p:cNvPr id="412" name="Shape 412"/>
          <p:cNvSpPr txBox="1"/>
          <p:nvPr/>
        </p:nvSpPr>
        <p:spPr>
          <a:xfrm>
            <a:off x="1276600" y="3918325"/>
            <a:ext cx="6461400" cy="927600"/>
          </a:xfrm>
          <a:prstGeom prst="rect">
            <a:avLst/>
          </a:prstGeom>
          <a:noFill/>
          <a:ln>
            <a:noFill/>
          </a:ln>
        </p:spPr>
        <p:txBody>
          <a:bodyPr anchorCtr="0" anchor="t" bIns="91425" lIns="91425" rIns="91425" tIns="91425">
            <a:noAutofit/>
          </a:bodyPr>
          <a:lstStyle/>
          <a:p>
            <a:pPr lvl="0" rtl="0">
              <a:spcBef>
                <a:spcPts val="0"/>
              </a:spcBef>
              <a:buNone/>
            </a:pPr>
            <a:r>
              <a:rPr lang="en" sz="1100">
                <a:solidFill>
                  <a:schemeClr val="lt1"/>
                </a:solidFill>
                <a:latin typeface="Courier New"/>
                <a:ea typeface="Courier New"/>
                <a:cs typeface="Courier New"/>
                <a:sym typeface="Courier New"/>
              </a:rPr>
              <a:t>&gt;&gt; select * from analysts where id = 2;</a:t>
            </a:r>
          </a:p>
          <a:p>
            <a:pPr lvl="0" rtl="0">
              <a:spcBef>
                <a:spcPts val="0"/>
              </a:spcBef>
              <a:buNone/>
            </a:pPr>
            <a:r>
              <a:t/>
            </a:r>
            <a:endParaRPr sz="1100">
              <a:solidFill>
                <a:schemeClr val="lt1"/>
              </a:solidFill>
              <a:latin typeface="Montserrat"/>
              <a:ea typeface="Montserrat"/>
              <a:cs typeface="Montserrat"/>
              <a:sym typeface="Montserrat"/>
            </a:endParaRPr>
          </a:p>
          <a:p>
            <a:pPr lvl="0" rtl="0">
              <a:spcBef>
                <a:spcPts val="0"/>
              </a:spcBef>
              <a:buNone/>
            </a:pPr>
            <a:r>
              <a:rPr lang="en" sz="1100">
                <a:solidFill>
                  <a:schemeClr val="lt1"/>
                </a:solidFill>
                <a:latin typeface="Courier New"/>
                <a:ea typeface="Courier New"/>
                <a:cs typeface="Courier New"/>
                <a:sym typeface="Courier New"/>
              </a:rPr>
              <a:t>(2, josh, 29, los angeles)</a:t>
            </a:r>
          </a:p>
        </p:txBody>
      </p:sp>
      <p:sp>
        <p:nvSpPr>
          <p:cNvPr id="413" name="Shape 413"/>
          <p:cNvSpPr/>
          <p:nvPr/>
        </p:nvSpPr>
        <p:spPr>
          <a:xfrm rot="5400000">
            <a:off x="2307350" y="1639225"/>
            <a:ext cx="179400" cy="1944300"/>
          </a:xfrm>
          <a:prstGeom prst="leftBrace">
            <a:avLst>
              <a:gd fmla="val 8333" name="adj1"/>
              <a:gd fmla="val 50000" name="adj2"/>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4" name="Shape 414"/>
          <p:cNvSpPr/>
          <p:nvPr/>
        </p:nvSpPr>
        <p:spPr>
          <a:xfrm rot="5400000">
            <a:off x="4417600" y="1586425"/>
            <a:ext cx="179400" cy="2049900"/>
          </a:xfrm>
          <a:prstGeom prst="leftBrace">
            <a:avLst>
              <a:gd fmla="val 8333" name="adj1"/>
              <a:gd fmla="val 50000" name="adj2"/>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5" name="Shape 415"/>
          <p:cNvSpPr/>
          <p:nvPr/>
        </p:nvSpPr>
        <p:spPr>
          <a:xfrm rot="5400000">
            <a:off x="6446275" y="1691275"/>
            <a:ext cx="179400" cy="1840200"/>
          </a:xfrm>
          <a:prstGeom prst="leftBrace">
            <a:avLst>
              <a:gd fmla="val 8333" name="adj1"/>
              <a:gd fmla="val 50000" name="adj2"/>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6" name="Shape 416"/>
          <p:cNvSpPr txBox="1"/>
          <p:nvPr/>
        </p:nvSpPr>
        <p:spPr>
          <a:xfrm>
            <a:off x="1774300" y="2186950"/>
            <a:ext cx="1266000" cy="2856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Record 1: length in bytes</a:t>
            </a:r>
          </a:p>
        </p:txBody>
      </p:sp>
      <p:cxnSp>
        <p:nvCxnSpPr>
          <p:cNvPr id="417" name="Shape 417"/>
          <p:cNvCxnSpPr/>
          <p:nvPr/>
        </p:nvCxnSpPr>
        <p:spPr>
          <a:xfrm>
            <a:off x="1525100" y="3090750"/>
            <a:ext cx="269100" cy="318900"/>
          </a:xfrm>
          <a:prstGeom prst="straightConnector1">
            <a:avLst/>
          </a:prstGeom>
          <a:noFill/>
          <a:ln cap="flat" cmpd="sng" w="9525">
            <a:solidFill>
              <a:srgbClr val="FFFFFF"/>
            </a:solidFill>
            <a:prstDash val="solid"/>
            <a:round/>
            <a:headEnd len="lg" w="lg" type="stealth"/>
            <a:tailEnd len="lg" w="lg" type="none"/>
          </a:ln>
        </p:spPr>
      </p:cxnSp>
      <p:sp>
        <p:nvSpPr>
          <p:cNvPr id="418" name="Shape 418"/>
          <p:cNvSpPr txBox="1"/>
          <p:nvPr/>
        </p:nvSpPr>
        <p:spPr>
          <a:xfrm>
            <a:off x="1798475" y="3328650"/>
            <a:ext cx="1241700" cy="1794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Indexed by </a:t>
            </a:r>
            <a:r>
              <a:rPr lang="en" sz="1200">
                <a:solidFill>
                  <a:srgbClr val="FFFFFF"/>
                </a:solidFill>
                <a:latin typeface="Courier New"/>
                <a:ea typeface="Courier New"/>
                <a:cs typeface="Courier New"/>
                <a:sym typeface="Courier New"/>
              </a:rPr>
              <a:t>id</a:t>
            </a:r>
          </a:p>
        </p:txBody>
      </p:sp>
      <p:cxnSp>
        <p:nvCxnSpPr>
          <p:cNvPr id="419" name="Shape 419"/>
          <p:cNvCxnSpPr/>
          <p:nvPr/>
        </p:nvCxnSpPr>
        <p:spPr>
          <a:xfrm>
            <a:off x="3658700" y="3090750"/>
            <a:ext cx="269100" cy="318900"/>
          </a:xfrm>
          <a:prstGeom prst="straightConnector1">
            <a:avLst/>
          </a:prstGeom>
          <a:noFill/>
          <a:ln cap="flat" cmpd="sng" w="9525">
            <a:solidFill>
              <a:srgbClr val="FFFFFF"/>
            </a:solidFill>
            <a:prstDash val="solid"/>
            <a:round/>
            <a:headEnd len="lg" w="lg" type="stealth"/>
            <a:tailEnd len="lg" w="lg" type="none"/>
          </a:ln>
        </p:spPr>
      </p:cxnSp>
      <p:sp>
        <p:nvSpPr>
          <p:cNvPr id="420" name="Shape 420"/>
          <p:cNvSpPr txBox="1"/>
          <p:nvPr/>
        </p:nvSpPr>
        <p:spPr>
          <a:xfrm>
            <a:off x="3932075" y="3328650"/>
            <a:ext cx="1241700" cy="1794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Indexed by </a:t>
            </a:r>
            <a:r>
              <a:rPr lang="en" sz="1200">
                <a:solidFill>
                  <a:srgbClr val="FFFFFF"/>
                </a:solidFill>
                <a:latin typeface="Courier New"/>
                <a:ea typeface="Courier New"/>
                <a:cs typeface="Courier New"/>
                <a:sym typeface="Courier New"/>
              </a:rPr>
              <a:t>id</a:t>
            </a:r>
          </a:p>
        </p:txBody>
      </p:sp>
      <p:cxnSp>
        <p:nvCxnSpPr>
          <p:cNvPr id="421" name="Shape 421"/>
          <p:cNvCxnSpPr/>
          <p:nvPr/>
        </p:nvCxnSpPr>
        <p:spPr>
          <a:xfrm>
            <a:off x="5868500" y="3090750"/>
            <a:ext cx="269100" cy="318900"/>
          </a:xfrm>
          <a:prstGeom prst="straightConnector1">
            <a:avLst/>
          </a:prstGeom>
          <a:noFill/>
          <a:ln cap="flat" cmpd="sng" w="9525">
            <a:solidFill>
              <a:srgbClr val="FFFFFF"/>
            </a:solidFill>
            <a:prstDash val="solid"/>
            <a:round/>
            <a:headEnd len="lg" w="lg" type="stealth"/>
            <a:tailEnd len="lg" w="lg" type="none"/>
          </a:ln>
        </p:spPr>
      </p:cxnSp>
      <p:sp>
        <p:nvSpPr>
          <p:cNvPr id="422" name="Shape 422"/>
          <p:cNvSpPr txBox="1"/>
          <p:nvPr/>
        </p:nvSpPr>
        <p:spPr>
          <a:xfrm>
            <a:off x="6141875" y="3328650"/>
            <a:ext cx="1241700" cy="1794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Indexed by </a:t>
            </a:r>
            <a:r>
              <a:rPr lang="en" sz="1200">
                <a:solidFill>
                  <a:srgbClr val="FFFFFF"/>
                </a:solidFill>
                <a:latin typeface="Courier New"/>
                <a:ea typeface="Courier New"/>
                <a:cs typeface="Courier New"/>
                <a:sym typeface="Courier New"/>
              </a:rPr>
              <a:t>id</a:t>
            </a:r>
          </a:p>
        </p:txBody>
      </p:sp>
      <p:sp>
        <p:nvSpPr>
          <p:cNvPr id="423" name="Shape 423"/>
          <p:cNvSpPr txBox="1"/>
          <p:nvPr/>
        </p:nvSpPr>
        <p:spPr>
          <a:xfrm>
            <a:off x="3907900" y="2186950"/>
            <a:ext cx="1266000" cy="2856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Record 2: length in bytes</a:t>
            </a:r>
          </a:p>
        </p:txBody>
      </p:sp>
      <p:sp>
        <p:nvSpPr>
          <p:cNvPr id="424" name="Shape 424"/>
          <p:cNvSpPr txBox="1"/>
          <p:nvPr/>
        </p:nvSpPr>
        <p:spPr>
          <a:xfrm>
            <a:off x="5889100" y="2186950"/>
            <a:ext cx="1266000" cy="2856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Record 3: length in bytes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428" name="Shape 428"/>
        <p:cNvGrpSpPr/>
        <p:nvPr/>
      </p:nvGrpSpPr>
      <p:grpSpPr>
        <a:xfrm>
          <a:off x="0" y="0"/>
          <a:ext cx="0" cy="0"/>
          <a:chOff x="0" y="0"/>
          <a:chExt cx="0" cy="0"/>
        </a:xfrm>
      </p:grpSpPr>
      <p:sp>
        <p:nvSpPr>
          <p:cNvPr id="429" name="Shape 429"/>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Serialization and Storage Formats: Parquet</a:t>
            </a:r>
          </a:p>
        </p:txBody>
      </p:sp>
      <p:cxnSp>
        <p:nvCxnSpPr>
          <p:cNvPr id="430" name="Shape 430"/>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431" name="Shape 431"/>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432" name="Shape 432"/>
          <p:cNvSpPr/>
          <p:nvPr/>
        </p:nvSpPr>
        <p:spPr>
          <a:xfrm rot="5400000">
            <a:off x="1649475" y="1306525"/>
            <a:ext cx="179400" cy="628500"/>
          </a:xfrm>
          <a:prstGeom prst="leftBrace">
            <a:avLst>
              <a:gd fmla="val 8333" name="adj1"/>
              <a:gd fmla="val 50000" name="adj2"/>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3" name="Shape 433"/>
          <p:cNvSpPr/>
          <p:nvPr/>
        </p:nvSpPr>
        <p:spPr>
          <a:xfrm rot="5400000">
            <a:off x="2783075" y="934975"/>
            <a:ext cx="179400" cy="1371600"/>
          </a:xfrm>
          <a:prstGeom prst="leftBrace">
            <a:avLst>
              <a:gd fmla="val 8333" name="adj1"/>
              <a:gd fmla="val 50000" name="adj2"/>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4" name="Shape 434"/>
          <p:cNvSpPr/>
          <p:nvPr/>
        </p:nvSpPr>
        <p:spPr>
          <a:xfrm rot="5400000">
            <a:off x="6030625" y="285025"/>
            <a:ext cx="179400" cy="2671500"/>
          </a:xfrm>
          <a:prstGeom prst="leftBrace">
            <a:avLst>
              <a:gd fmla="val 8333" name="adj1"/>
              <a:gd fmla="val 50000" name="adj2"/>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5" name="Shape 435"/>
          <p:cNvSpPr txBox="1"/>
          <p:nvPr/>
        </p:nvSpPr>
        <p:spPr>
          <a:xfrm>
            <a:off x="1262400" y="1196350"/>
            <a:ext cx="956700" cy="2856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id</a:t>
            </a:r>
            <a:r>
              <a:rPr lang="en" sz="1200">
                <a:solidFill>
                  <a:srgbClr val="FFFFFF"/>
                </a:solidFill>
              </a:rPr>
              <a:t> values</a:t>
            </a:r>
          </a:p>
        </p:txBody>
      </p:sp>
      <p:sp>
        <p:nvSpPr>
          <p:cNvPr id="436" name="Shape 436"/>
          <p:cNvSpPr txBox="1"/>
          <p:nvPr/>
        </p:nvSpPr>
        <p:spPr>
          <a:xfrm>
            <a:off x="1341300" y="1687925"/>
            <a:ext cx="6461400" cy="418800"/>
          </a:xfrm>
          <a:prstGeom prst="rect">
            <a:avLst/>
          </a:prstGeom>
          <a:noFill/>
          <a:ln>
            <a:noFill/>
          </a:ln>
        </p:spPr>
        <p:txBody>
          <a:bodyPr anchorCtr="0" anchor="t" bIns="91425" lIns="91425" rIns="91425" tIns="91425">
            <a:noAutofit/>
          </a:bodyPr>
          <a:lstStyle/>
          <a:p>
            <a:pPr lvl="0" rtl="0">
              <a:spcBef>
                <a:spcPts val="0"/>
              </a:spcBef>
              <a:buNone/>
            </a:pPr>
            <a:r>
              <a:rPr lang="en" sz="1100">
                <a:solidFill>
                  <a:schemeClr val="lt1"/>
                </a:solidFill>
                <a:latin typeface="Courier New"/>
                <a:ea typeface="Courier New"/>
                <a:cs typeface="Courier New"/>
                <a:sym typeface="Courier New"/>
              </a:rPr>
              <a:t>1, 2, 3, mike, josh, scott, </a:t>
            </a:r>
            <a:r>
              <a:rPr b="1" lang="en" sz="1100">
                <a:solidFill>
                  <a:schemeClr val="lt1"/>
                </a:solidFill>
                <a:latin typeface="Courier New"/>
                <a:ea typeface="Courier New"/>
                <a:cs typeface="Courier New"/>
                <a:sym typeface="Courier New"/>
              </a:rPr>
              <a:t>29</a:t>
            </a:r>
            <a:r>
              <a:rPr lang="en" sz="1100">
                <a:solidFill>
                  <a:schemeClr val="lt1"/>
                </a:solidFill>
                <a:latin typeface="Courier New"/>
                <a:ea typeface="Courier New"/>
                <a:cs typeface="Courier New"/>
                <a:sym typeface="Courier New"/>
              </a:rPr>
              <a:t>, </a:t>
            </a:r>
            <a:r>
              <a:rPr b="1" lang="en" sz="1100">
                <a:solidFill>
                  <a:schemeClr val="lt1"/>
                </a:solidFill>
                <a:latin typeface="Courier New"/>
                <a:ea typeface="Courier New"/>
                <a:cs typeface="Courier New"/>
                <a:sym typeface="Courier New"/>
              </a:rPr>
              <a:t>29</a:t>
            </a:r>
            <a:r>
              <a:rPr lang="en" sz="1100">
                <a:solidFill>
                  <a:schemeClr val="lt1"/>
                </a:solidFill>
                <a:latin typeface="Courier New"/>
                <a:ea typeface="Courier New"/>
                <a:cs typeface="Courier New"/>
                <a:sym typeface="Courier New"/>
              </a:rPr>
              <a:t>, </a:t>
            </a:r>
            <a:r>
              <a:rPr b="1" lang="en" sz="1100">
                <a:solidFill>
                  <a:schemeClr val="lt1"/>
                </a:solidFill>
                <a:latin typeface="Courier New"/>
                <a:ea typeface="Courier New"/>
                <a:cs typeface="Courier New"/>
                <a:sym typeface="Courier New"/>
              </a:rPr>
              <a:t>32</a:t>
            </a:r>
            <a:r>
              <a:rPr lang="en" sz="1100">
                <a:solidFill>
                  <a:schemeClr val="lt1"/>
                </a:solidFill>
                <a:latin typeface="Courier New"/>
                <a:ea typeface="Courier New"/>
                <a:cs typeface="Courier New"/>
                <a:sym typeface="Courier New"/>
              </a:rPr>
              <a:t>, santa cruz, los angeles, oakland</a:t>
            </a:r>
          </a:p>
        </p:txBody>
      </p:sp>
      <p:sp>
        <p:nvSpPr>
          <p:cNvPr id="437" name="Shape 437"/>
          <p:cNvSpPr txBox="1"/>
          <p:nvPr/>
        </p:nvSpPr>
        <p:spPr>
          <a:xfrm>
            <a:off x="2307700" y="1196350"/>
            <a:ext cx="1266000" cy="2856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name</a:t>
            </a:r>
            <a:r>
              <a:rPr lang="en" sz="1200">
                <a:solidFill>
                  <a:srgbClr val="FFFFFF"/>
                </a:solidFill>
              </a:rPr>
              <a:t> values</a:t>
            </a:r>
          </a:p>
        </p:txBody>
      </p:sp>
      <p:sp>
        <p:nvSpPr>
          <p:cNvPr id="438" name="Shape 438"/>
          <p:cNvSpPr/>
          <p:nvPr/>
        </p:nvSpPr>
        <p:spPr>
          <a:xfrm rot="5400000">
            <a:off x="4038425" y="1203475"/>
            <a:ext cx="179400" cy="834600"/>
          </a:xfrm>
          <a:prstGeom prst="leftBrace">
            <a:avLst>
              <a:gd fmla="val 8333" name="adj1"/>
              <a:gd fmla="val 50000" name="adj2"/>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9" name="Shape 439"/>
          <p:cNvSpPr txBox="1"/>
          <p:nvPr/>
        </p:nvSpPr>
        <p:spPr>
          <a:xfrm>
            <a:off x="3526900" y="1196350"/>
            <a:ext cx="1266000" cy="2856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age</a:t>
            </a:r>
            <a:r>
              <a:rPr lang="en" sz="1200">
                <a:solidFill>
                  <a:srgbClr val="FFFFFF"/>
                </a:solidFill>
              </a:rPr>
              <a:t> values</a:t>
            </a:r>
          </a:p>
        </p:txBody>
      </p:sp>
      <p:sp>
        <p:nvSpPr>
          <p:cNvPr id="440" name="Shape 440"/>
          <p:cNvSpPr txBox="1"/>
          <p:nvPr/>
        </p:nvSpPr>
        <p:spPr>
          <a:xfrm>
            <a:off x="5279500" y="1196350"/>
            <a:ext cx="1589100" cy="2856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location</a:t>
            </a:r>
            <a:r>
              <a:rPr lang="en" sz="1200">
                <a:solidFill>
                  <a:srgbClr val="FFFFFF"/>
                </a:solidFill>
              </a:rPr>
              <a:t> values</a:t>
            </a:r>
          </a:p>
        </p:txBody>
      </p:sp>
      <p:sp>
        <p:nvSpPr>
          <p:cNvPr id="441" name="Shape 441"/>
          <p:cNvSpPr/>
          <p:nvPr/>
        </p:nvSpPr>
        <p:spPr>
          <a:xfrm rot="5400000">
            <a:off x="1649475" y="3440125"/>
            <a:ext cx="179400" cy="628500"/>
          </a:xfrm>
          <a:prstGeom prst="leftBrace">
            <a:avLst>
              <a:gd fmla="val 8333" name="adj1"/>
              <a:gd fmla="val 50000" name="adj2"/>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2" name="Shape 442"/>
          <p:cNvSpPr/>
          <p:nvPr/>
        </p:nvSpPr>
        <p:spPr>
          <a:xfrm rot="5400000">
            <a:off x="2783075" y="3068575"/>
            <a:ext cx="179400" cy="1371600"/>
          </a:xfrm>
          <a:prstGeom prst="leftBrace">
            <a:avLst>
              <a:gd fmla="val 8333" name="adj1"/>
              <a:gd fmla="val 50000" name="adj2"/>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3" name="Shape 443"/>
          <p:cNvSpPr/>
          <p:nvPr/>
        </p:nvSpPr>
        <p:spPr>
          <a:xfrm rot="5400000">
            <a:off x="5649625" y="2418625"/>
            <a:ext cx="179400" cy="2671500"/>
          </a:xfrm>
          <a:prstGeom prst="leftBrace">
            <a:avLst>
              <a:gd fmla="val 8333" name="adj1"/>
              <a:gd fmla="val 50000" name="adj2"/>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4" name="Shape 444"/>
          <p:cNvSpPr txBox="1"/>
          <p:nvPr/>
        </p:nvSpPr>
        <p:spPr>
          <a:xfrm>
            <a:off x="1262400" y="3329950"/>
            <a:ext cx="956700" cy="2856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id</a:t>
            </a:r>
            <a:r>
              <a:rPr lang="en" sz="1200">
                <a:solidFill>
                  <a:srgbClr val="FFFFFF"/>
                </a:solidFill>
              </a:rPr>
              <a:t> values</a:t>
            </a:r>
          </a:p>
        </p:txBody>
      </p:sp>
      <p:sp>
        <p:nvSpPr>
          <p:cNvPr id="445" name="Shape 445"/>
          <p:cNvSpPr txBox="1"/>
          <p:nvPr/>
        </p:nvSpPr>
        <p:spPr>
          <a:xfrm>
            <a:off x="1341300" y="3821525"/>
            <a:ext cx="6461400" cy="418800"/>
          </a:xfrm>
          <a:prstGeom prst="rect">
            <a:avLst/>
          </a:prstGeom>
          <a:noFill/>
          <a:ln>
            <a:noFill/>
          </a:ln>
        </p:spPr>
        <p:txBody>
          <a:bodyPr anchorCtr="0" anchor="t" bIns="91425" lIns="91425" rIns="91425" tIns="91425">
            <a:noAutofit/>
          </a:bodyPr>
          <a:lstStyle/>
          <a:p>
            <a:pPr lvl="0" rtl="0">
              <a:spcBef>
                <a:spcPts val="0"/>
              </a:spcBef>
              <a:buNone/>
            </a:pPr>
            <a:r>
              <a:rPr lang="en" sz="1100">
                <a:solidFill>
                  <a:schemeClr val="lt1"/>
                </a:solidFill>
                <a:latin typeface="Courier New"/>
                <a:ea typeface="Courier New"/>
                <a:cs typeface="Courier New"/>
                <a:sym typeface="Courier New"/>
              </a:rPr>
              <a:t>1, 2, 3, mike, josh, scott, </a:t>
            </a:r>
            <a:r>
              <a:rPr b="1" lang="en" sz="1100">
                <a:solidFill>
                  <a:schemeClr val="lt1"/>
                </a:solidFill>
                <a:latin typeface="Courier New"/>
                <a:ea typeface="Courier New"/>
                <a:cs typeface="Courier New"/>
                <a:sym typeface="Courier New"/>
              </a:rPr>
              <a:t>29</a:t>
            </a:r>
            <a:r>
              <a:rPr lang="en" sz="1100">
                <a:solidFill>
                  <a:schemeClr val="lt1"/>
                </a:solidFill>
                <a:latin typeface="Courier New"/>
                <a:ea typeface="Courier New"/>
                <a:cs typeface="Courier New"/>
                <a:sym typeface="Courier New"/>
              </a:rPr>
              <a:t>, </a:t>
            </a:r>
            <a:r>
              <a:rPr b="1" lang="en" sz="1100">
                <a:solidFill>
                  <a:schemeClr val="lt1"/>
                </a:solidFill>
                <a:latin typeface="Courier New"/>
                <a:ea typeface="Courier New"/>
                <a:cs typeface="Courier New"/>
                <a:sym typeface="Courier New"/>
              </a:rPr>
              <a:t>32</a:t>
            </a:r>
            <a:r>
              <a:rPr lang="en" sz="1100">
                <a:solidFill>
                  <a:schemeClr val="lt1"/>
                </a:solidFill>
                <a:latin typeface="Courier New"/>
                <a:ea typeface="Courier New"/>
                <a:cs typeface="Courier New"/>
                <a:sym typeface="Courier New"/>
              </a:rPr>
              <a:t>, santa cruz, los angeles, oakland</a:t>
            </a:r>
          </a:p>
        </p:txBody>
      </p:sp>
      <p:sp>
        <p:nvSpPr>
          <p:cNvPr id="446" name="Shape 446"/>
          <p:cNvSpPr txBox="1"/>
          <p:nvPr/>
        </p:nvSpPr>
        <p:spPr>
          <a:xfrm>
            <a:off x="2307700" y="3329950"/>
            <a:ext cx="1266000" cy="2856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name</a:t>
            </a:r>
            <a:r>
              <a:rPr lang="en" sz="1200">
                <a:solidFill>
                  <a:srgbClr val="FFFFFF"/>
                </a:solidFill>
              </a:rPr>
              <a:t> values</a:t>
            </a:r>
          </a:p>
        </p:txBody>
      </p:sp>
      <p:sp>
        <p:nvSpPr>
          <p:cNvPr id="447" name="Shape 447"/>
          <p:cNvSpPr/>
          <p:nvPr/>
        </p:nvSpPr>
        <p:spPr>
          <a:xfrm rot="5400000">
            <a:off x="3923900" y="3451825"/>
            <a:ext cx="179400" cy="605100"/>
          </a:xfrm>
          <a:prstGeom prst="leftBrace">
            <a:avLst>
              <a:gd fmla="val 5559" name="adj1"/>
              <a:gd fmla="val 50000" name="adj2"/>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8" name="Shape 448"/>
          <p:cNvSpPr txBox="1"/>
          <p:nvPr/>
        </p:nvSpPr>
        <p:spPr>
          <a:xfrm>
            <a:off x="3374500" y="3329950"/>
            <a:ext cx="1266000" cy="2856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age</a:t>
            </a:r>
            <a:r>
              <a:rPr lang="en" sz="1200">
                <a:solidFill>
                  <a:srgbClr val="FFFFFF"/>
                </a:solidFill>
              </a:rPr>
              <a:t> values</a:t>
            </a:r>
          </a:p>
        </p:txBody>
      </p:sp>
      <p:sp>
        <p:nvSpPr>
          <p:cNvPr id="449" name="Shape 449"/>
          <p:cNvSpPr txBox="1"/>
          <p:nvPr/>
        </p:nvSpPr>
        <p:spPr>
          <a:xfrm>
            <a:off x="4898500" y="3329950"/>
            <a:ext cx="1589100" cy="2856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location</a:t>
            </a:r>
            <a:r>
              <a:rPr lang="en" sz="1200">
                <a:solidFill>
                  <a:srgbClr val="FFFFFF"/>
                </a:solidFill>
              </a:rPr>
              <a:t> values</a:t>
            </a:r>
          </a:p>
        </p:txBody>
      </p:sp>
      <p:sp>
        <p:nvSpPr>
          <p:cNvPr id="450" name="Shape 450"/>
          <p:cNvSpPr txBox="1"/>
          <p:nvPr/>
        </p:nvSpPr>
        <p:spPr>
          <a:xfrm>
            <a:off x="1435400" y="2442175"/>
            <a:ext cx="6090300" cy="4188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Which compresses to</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454" name="Shape 454"/>
        <p:cNvGrpSpPr/>
        <p:nvPr/>
      </p:nvGrpSpPr>
      <p:grpSpPr>
        <a:xfrm>
          <a:off x="0" y="0"/>
          <a:ext cx="0" cy="0"/>
          <a:chOff x="0" y="0"/>
          <a:chExt cx="0" cy="0"/>
        </a:xfrm>
      </p:grpSpPr>
      <p:sp>
        <p:nvSpPr>
          <p:cNvPr id="455" name="Shape 455"/>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Serialization and Storage Formats: Parquet</a:t>
            </a:r>
          </a:p>
        </p:txBody>
      </p:sp>
      <p:cxnSp>
        <p:nvCxnSpPr>
          <p:cNvPr id="456" name="Shape 456"/>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457" name="Shape 457"/>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458" name="Shape 458"/>
          <p:cNvSpPr txBox="1"/>
          <p:nvPr/>
        </p:nvSpPr>
        <p:spPr>
          <a:xfrm>
            <a:off x="914400" y="2266925"/>
            <a:ext cx="1419900" cy="2037300"/>
          </a:xfrm>
          <a:prstGeom prst="rect">
            <a:avLst/>
          </a:prstGeom>
          <a:noFill/>
          <a:ln>
            <a:noFill/>
          </a:ln>
        </p:spPr>
        <p:txBody>
          <a:bodyPr anchorCtr="0" anchor="t" bIns="91425" lIns="91425" rIns="91425" tIns="91425">
            <a:noAutofit/>
          </a:bodyPr>
          <a:lstStyle/>
          <a:p>
            <a:pPr lvl="0" rtl="0">
              <a:spcBef>
                <a:spcPts val="0"/>
              </a:spcBef>
              <a:buNone/>
            </a:pPr>
            <a:r>
              <a:rPr lang="en" sz="1100">
                <a:solidFill>
                  <a:schemeClr val="lt1"/>
                </a:solidFill>
                <a:latin typeface="Courier New"/>
                <a:ea typeface="Courier New"/>
                <a:cs typeface="Courier New"/>
                <a:sym typeface="Courier New"/>
              </a:rPr>
              <a:t>santa cruz</a:t>
            </a:r>
          </a:p>
          <a:p>
            <a:pPr lvl="0" rtl="0">
              <a:spcBef>
                <a:spcPts val="0"/>
              </a:spcBef>
              <a:buNone/>
            </a:pPr>
            <a:r>
              <a:rPr lang="en" sz="1100">
                <a:solidFill>
                  <a:schemeClr val="lt1"/>
                </a:solidFill>
                <a:latin typeface="Courier New"/>
                <a:ea typeface="Courier New"/>
                <a:cs typeface="Courier New"/>
                <a:sym typeface="Courier New"/>
              </a:rPr>
              <a:t>los angeles</a:t>
            </a:r>
          </a:p>
          <a:p>
            <a:pPr lvl="0" rtl="0">
              <a:spcBef>
                <a:spcPts val="0"/>
              </a:spcBef>
              <a:buNone/>
            </a:pPr>
            <a:r>
              <a:rPr lang="en" sz="1100">
                <a:solidFill>
                  <a:schemeClr val="lt1"/>
                </a:solidFill>
                <a:latin typeface="Courier New"/>
                <a:ea typeface="Courier New"/>
                <a:cs typeface="Courier New"/>
                <a:sym typeface="Courier New"/>
              </a:rPr>
              <a:t>oakland</a:t>
            </a:r>
          </a:p>
          <a:p>
            <a:pPr lvl="0" rtl="0">
              <a:spcBef>
                <a:spcPts val="0"/>
              </a:spcBef>
              <a:buNone/>
            </a:pPr>
            <a:r>
              <a:rPr lang="en" sz="1100">
                <a:solidFill>
                  <a:schemeClr val="lt1"/>
                </a:solidFill>
                <a:latin typeface="Courier New"/>
                <a:ea typeface="Courier New"/>
                <a:cs typeface="Courier New"/>
                <a:sym typeface="Courier New"/>
              </a:rPr>
              <a:t>santa cruz</a:t>
            </a:r>
          </a:p>
          <a:p>
            <a:pPr lvl="0" rtl="0">
              <a:spcBef>
                <a:spcPts val="0"/>
              </a:spcBef>
              <a:buNone/>
            </a:pPr>
            <a:r>
              <a:rPr lang="en" sz="1100">
                <a:solidFill>
                  <a:schemeClr val="lt1"/>
                </a:solidFill>
                <a:latin typeface="Courier New"/>
                <a:ea typeface="Courier New"/>
                <a:cs typeface="Courier New"/>
                <a:sym typeface="Courier New"/>
              </a:rPr>
              <a:t>santa cruz</a:t>
            </a:r>
          </a:p>
          <a:p>
            <a:pPr lvl="0" rtl="0">
              <a:spcBef>
                <a:spcPts val="0"/>
              </a:spcBef>
              <a:buNone/>
            </a:pPr>
            <a:r>
              <a:rPr lang="en" sz="1100">
                <a:solidFill>
                  <a:schemeClr val="lt1"/>
                </a:solidFill>
                <a:latin typeface="Courier New"/>
                <a:ea typeface="Courier New"/>
                <a:cs typeface="Courier New"/>
                <a:sym typeface="Courier New"/>
              </a:rPr>
              <a:t>san francisco</a:t>
            </a:r>
          </a:p>
          <a:p>
            <a:pPr lvl="0" rtl="0">
              <a:spcBef>
                <a:spcPts val="0"/>
              </a:spcBef>
              <a:buNone/>
            </a:pPr>
            <a:r>
              <a:rPr lang="en" sz="1100">
                <a:solidFill>
                  <a:schemeClr val="lt1"/>
                </a:solidFill>
                <a:latin typeface="Courier New"/>
                <a:ea typeface="Courier New"/>
                <a:cs typeface="Courier New"/>
                <a:sym typeface="Courier New"/>
              </a:rPr>
              <a:t>.</a:t>
            </a:r>
          </a:p>
          <a:p>
            <a:pPr lvl="0" rtl="0">
              <a:spcBef>
                <a:spcPts val="0"/>
              </a:spcBef>
              <a:buNone/>
            </a:pPr>
            <a:r>
              <a:rPr lang="en" sz="1100">
                <a:solidFill>
                  <a:schemeClr val="lt1"/>
                </a:solidFill>
                <a:latin typeface="Courier New"/>
                <a:ea typeface="Courier New"/>
                <a:cs typeface="Courier New"/>
                <a:sym typeface="Courier New"/>
              </a:rPr>
              <a:t>.</a:t>
            </a:r>
          </a:p>
          <a:p>
            <a:pPr lvl="0" rtl="0">
              <a:spcBef>
                <a:spcPts val="0"/>
              </a:spcBef>
              <a:buNone/>
            </a:pPr>
            <a:r>
              <a:rPr lang="en" sz="1100">
                <a:solidFill>
                  <a:schemeClr val="lt1"/>
                </a:solidFill>
                <a:latin typeface="Courier New"/>
                <a:ea typeface="Courier New"/>
                <a:cs typeface="Courier New"/>
                <a:sym typeface="Courier New"/>
              </a:rPr>
              <a:t>.</a:t>
            </a:r>
          </a:p>
          <a:p>
            <a:pPr lvl="0" rtl="0">
              <a:spcBef>
                <a:spcPts val="0"/>
              </a:spcBef>
              <a:buNone/>
            </a:pPr>
            <a:r>
              <a:rPr lang="en" sz="1100">
                <a:solidFill>
                  <a:schemeClr val="lt1"/>
                </a:solidFill>
                <a:latin typeface="Courier New"/>
                <a:ea typeface="Courier New"/>
                <a:cs typeface="Courier New"/>
                <a:sym typeface="Courier New"/>
              </a:rPr>
              <a:t>santa cruz</a:t>
            </a:r>
          </a:p>
        </p:txBody>
      </p:sp>
      <p:sp>
        <p:nvSpPr>
          <p:cNvPr id="459" name="Shape 459"/>
          <p:cNvSpPr txBox="1"/>
          <p:nvPr/>
        </p:nvSpPr>
        <p:spPr>
          <a:xfrm>
            <a:off x="829800" y="1981325"/>
            <a:ext cx="1589100" cy="2856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location</a:t>
            </a:r>
            <a:r>
              <a:rPr lang="en" sz="1200">
                <a:solidFill>
                  <a:srgbClr val="FFFFFF"/>
                </a:solidFill>
              </a:rPr>
              <a:t> column</a:t>
            </a:r>
          </a:p>
        </p:txBody>
      </p:sp>
      <p:sp>
        <p:nvSpPr>
          <p:cNvPr id="460" name="Shape 460"/>
          <p:cNvSpPr/>
          <p:nvPr/>
        </p:nvSpPr>
        <p:spPr>
          <a:xfrm>
            <a:off x="2258100" y="2396525"/>
            <a:ext cx="79800" cy="1694700"/>
          </a:xfrm>
          <a:prstGeom prst="rightBracket">
            <a:avLst>
              <a:gd fmla="val 8333" name="adj"/>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1" name="Shape 461"/>
          <p:cNvSpPr txBox="1"/>
          <p:nvPr/>
        </p:nvSpPr>
        <p:spPr>
          <a:xfrm>
            <a:off x="2453475" y="2266925"/>
            <a:ext cx="219300" cy="1824300"/>
          </a:xfrm>
          <a:prstGeom prst="rect">
            <a:avLst/>
          </a:prstGeom>
          <a:noFill/>
          <a:ln>
            <a:noFill/>
          </a:ln>
        </p:spPr>
        <p:txBody>
          <a:bodyPr anchorCtr="0" anchor="t" bIns="91425" lIns="91425" rIns="91425" tIns="91425">
            <a:noAutofit/>
          </a:bodyPr>
          <a:lstStyle/>
          <a:p>
            <a:pPr lvl="0" rtl="0" algn="ctr">
              <a:spcBef>
                <a:spcPts val="0"/>
              </a:spcBef>
              <a:buNone/>
            </a:pPr>
            <a:r>
              <a:rPr lang="en" sz="1100">
                <a:solidFill>
                  <a:srgbClr val="FFFFFF"/>
                </a:solidFill>
                <a:latin typeface="Courier New"/>
                <a:ea typeface="Courier New"/>
                <a:cs typeface="Courier New"/>
                <a:sym typeface="Courier New"/>
              </a:rPr>
              <a:t>0</a:t>
            </a:r>
          </a:p>
          <a:p>
            <a:pPr lvl="0" rtl="0" algn="ctr">
              <a:spcBef>
                <a:spcPts val="0"/>
              </a:spcBef>
              <a:buNone/>
            </a:pPr>
            <a:r>
              <a:rPr lang="en" sz="1100">
                <a:solidFill>
                  <a:srgbClr val="FFFFFF"/>
                </a:solidFill>
                <a:latin typeface="Courier New"/>
                <a:ea typeface="Courier New"/>
                <a:cs typeface="Courier New"/>
                <a:sym typeface="Courier New"/>
              </a:rPr>
              <a:t>1</a:t>
            </a:r>
          </a:p>
          <a:p>
            <a:pPr lvl="0" rtl="0" algn="ctr">
              <a:spcBef>
                <a:spcPts val="0"/>
              </a:spcBef>
              <a:buNone/>
            </a:pPr>
            <a:r>
              <a:rPr lang="en" sz="1100">
                <a:solidFill>
                  <a:srgbClr val="FFFFFF"/>
                </a:solidFill>
                <a:latin typeface="Courier New"/>
                <a:ea typeface="Courier New"/>
                <a:cs typeface="Courier New"/>
                <a:sym typeface="Courier New"/>
              </a:rPr>
              <a:t>2</a:t>
            </a:r>
          </a:p>
          <a:p>
            <a:pPr lvl="0" rtl="0" algn="ctr">
              <a:spcBef>
                <a:spcPts val="0"/>
              </a:spcBef>
              <a:buNone/>
            </a:pPr>
            <a:r>
              <a:rPr lang="en" sz="1100">
                <a:solidFill>
                  <a:srgbClr val="FFFFFF"/>
                </a:solidFill>
                <a:latin typeface="Courier New"/>
                <a:ea typeface="Courier New"/>
                <a:cs typeface="Courier New"/>
                <a:sym typeface="Courier New"/>
              </a:rPr>
              <a:t>0</a:t>
            </a:r>
          </a:p>
          <a:p>
            <a:pPr lvl="0" rtl="0" algn="ctr">
              <a:spcBef>
                <a:spcPts val="0"/>
              </a:spcBef>
              <a:buNone/>
            </a:pPr>
            <a:r>
              <a:rPr lang="en" sz="1100">
                <a:solidFill>
                  <a:srgbClr val="FFFFFF"/>
                </a:solidFill>
                <a:latin typeface="Courier New"/>
                <a:ea typeface="Courier New"/>
                <a:cs typeface="Courier New"/>
                <a:sym typeface="Courier New"/>
              </a:rPr>
              <a:t>0</a:t>
            </a:r>
          </a:p>
          <a:p>
            <a:pPr lvl="0" rtl="0" algn="ctr">
              <a:spcBef>
                <a:spcPts val="0"/>
              </a:spcBef>
              <a:buNone/>
            </a:pPr>
            <a:r>
              <a:rPr lang="en" sz="1100">
                <a:solidFill>
                  <a:srgbClr val="FFFFFF"/>
                </a:solidFill>
                <a:latin typeface="Courier New"/>
                <a:ea typeface="Courier New"/>
                <a:cs typeface="Courier New"/>
                <a:sym typeface="Courier New"/>
              </a:rPr>
              <a:t>3</a:t>
            </a:r>
          </a:p>
          <a:p>
            <a:pPr lvl="0" rtl="0" algn="ctr">
              <a:spcBef>
                <a:spcPts val="0"/>
              </a:spcBef>
              <a:buNone/>
            </a:pPr>
            <a:r>
              <a:rPr lang="en" sz="1100">
                <a:solidFill>
                  <a:srgbClr val="FFFFFF"/>
                </a:solidFill>
                <a:latin typeface="Courier New"/>
                <a:ea typeface="Courier New"/>
                <a:cs typeface="Courier New"/>
                <a:sym typeface="Courier New"/>
              </a:rPr>
              <a:t>.</a:t>
            </a:r>
          </a:p>
          <a:p>
            <a:pPr lvl="0" rtl="0" algn="ctr">
              <a:spcBef>
                <a:spcPts val="0"/>
              </a:spcBef>
              <a:buNone/>
            </a:pPr>
            <a:r>
              <a:rPr lang="en" sz="1100">
                <a:solidFill>
                  <a:srgbClr val="FFFFFF"/>
                </a:solidFill>
                <a:latin typeface="Courier New"/>
                <a:ea typeface="Courier New"/>
                <a:cs typeface="Courier New"/>
                <a:sym typeface="Courier New"/>
              </a:rPr>
              <a:t>.</a:t>
            </a:r>
          </a:p>
          <a:p>
            <a:pPr lvl="0" rtl="0" algn="ctr">
              <a:spcBef>
                <a:spcPts val="0"/>
              </a:spcBef>
              <a:buNone/>
            </a:pPr>
            <a:r>
              <a:rPr lang="en" sz="1100">
                <a:solidFill>
                  <a:srgbClr val="FFFFFF"/>
                </a:solidFill>
                <a:latin typeface="Courier New"/>
                <a:ea typeface="Courier New"/>
                <a:cs typeface="Courier New"/>
                <a:sym typeface="Courier New"/>
              </a:rPr>
              <a:t>.</a:t>
            </a:r>
          </a:p>
          <a:p>
            <a:pPr lvl="0" rtl="0" algn="ctr">
              <a:spcBef>
                <a:spcPts val="0"/>
              </a:spcBef>
              <a:buClr>
                <a:schemeClr val="dk1"/>
              </a:buClr>
              <a:buSzPct val="100000"/>
              <a:buFont typeface="Arial"/>
              <a:buNone/>
            </a:pPr>
            <a:r>
              <a:rPr lang="en" sz="1100">
                <a:solidFill>
                  <a:srgbClr val="FFFFFF"/>
                </a:solidFill>
                <a:latin typeface="Courier New"/>
                <a:ea typeface="Courier New"/>
                <a:cs typeface="Courier New"/>
                <a:sym typeface="Courier New"/>
              </a:rPr>
              <a:t>0</a:t>
            </a:r>
          </a:p>
        </p:txBody>
      </p:sp>
      <p:sp>
        <p:nvSpPr>
          <p:cNvPr id="462" name="Shape 462"/>
          <p:cNvSpPr txBox="1"/>
          <p:nvPr/>
        </p:nvSpPr>
        <p:spPr>
          <a:xfrm>
            <a:off x="3855837" y="2266925"/>
            <a:ext cx="711900" cy="2037300"/>
          </a:xfrm>
          <a:prstGeom prst="rect">
            <a:avLst/>
          </a:prstGeom>
          <a:noFill/>
          <a:ln>
            <a:noFill/>
          </a:ln>
        </p:spPr>
        <p:txBody>
          <a:bodyPr anchorCtr="0" anchor="t" bIns="91425" lIns="91425" rIns="91425" tIns="91425">
            <a:noAutofit/>
          </a:bodyPr>
          <a:lstStyle/>
          <a:p>
            <a:pPr lvl="0" rtl="0">
              <a:spcBef>
                <a:spcPts val="0"/>
              </a:spcBef>
              <a:buNone/>
            </a:pPr>
            <a:r>
              <a:rPr lang="en" sz="1100">
                <a:solidFill>
                  <a:schemeClr val="lt1"/>
                </a:solidFill>
                <a:latin typeface="Courier New"/>
                <a:ea typeface="Courier New"/>
                <a:cs typeface="Courier New"/>
                <a:sym typeface="Courier New"/>
              </a:rPr>
              <a:t>male</a:t>
            </a:r>
          </a:p>
          <a:p>
            <a:pPr lvl="0" rtl="0">
              <a:spcBef>
                <a:spcPts val="0"/>
              </a:spcBef>
              <a:buNone/>
            </a:pPr>
            <a:r>
              <a:rPr lang="en" sz="1100">
                <a:solidFill>
                  <a:schemeClr val="lt1"/>
                </a:solidFill>
                <a:latin typeface="Courier New"/>
                <a:ea typeface="Courier New"/>
                <a:cs typeface="Courier New"/>
                <a:sym typeface="Courier New"/>
              </a:rPr>
              <a:t>female</a:t>
            </a:r>
          </a:p>
          <a:p>
            <a:pPr lvl="0" rtl="0">
              <a:spcBef>
                <a:spcPts val="0"/>
              </a:spcBef>
              <a:buNone/>
            </a:pPr>
            <a:r>
              <a:rPr lang="en" sz="1100">
                <a:solidFill>
                  <a:schemeClr val="lt1"/>
                </a:solidFill>
                <a:latin typeface="Courier New"/>
                <a:ea typeface="Courier New"/>
                <a:cs typeface="Courier New"/>
                <a:sym typeface="Courier New"/>
              </a:rPr>
              <a:t>male</a:t>
            </a:r>
          </a:p>
          <a:p>
            <a:pPr lvl="0" rtl="0">
              <a:spcBef>
                <a:spcPts val="0"/>
              </a:spcBef>
              <a:buNone/>
            </a:pPr>
            <a:r>
              <a:rPr lang="en" sz="1100">
                <a:solidFill>
                  <a:schemeClr val="lt1"/>
                </a:solidFill>
                <a:latin typeface="Courier New"/>
                <a:ea typeface="Courier New"/>
                <a:cs typeface="Courier New"/>
                <a:sym typeface="Courier New"/>
              </a:rPr>
              <a:t>female</a:t>
            </a:r>
          </a:p>
          <a:p>
            <a:pPr lvl="0" rtl="0">
              <a:spcBef>
                <a:spcPts val="0"/>
              </a:spcBef>
              <a:buNone/>
            </a:pPr>
            <a:r>
              <a:rPr lang="en" sz="1100">
                <a:solidFill>
                  <a:schemeClr val="lt1"/>
                </a:solidFill>
                <a:latin typeface="Courier New"/>
                <a:ea typeface="Courier New"/>
                <a:cs typeface="Courier New"/>
                <a:sym typeface="Courier New"/>
              </a:rPr>
              <a:t>female</a:t>
            </a:r>
          </a:p>
          <a:p>
            <a:pPr lvl="0" rtl="0">
              <a:spcBef>
                <a:spcPts val="0"/>
              </a:spcBef>
              <a:buNone/>
            </a:pPr>
            <a:r>
              <a:rPr lang="en" sz="1100">
                <a:solidFill>
                  <a:schemeClr val="lt1"/>
                </a:solidFill>
                <a:latin typeface="Courier New"/>
                <a:ea typeface="Courier New"/>
                <a:cs typeface="Courier New"/>
                <a:sym typeface="Courier New"/>
              </a:rPr>
              <a:t>female</a:t>
            </a:r>
          </a:p>
          <a:p>
            <a:pPr lvl="0" rtl="0">
              <a:spcBef>
                <a:spcPts val="0"/>
              </a:spcBef>
              <a:buNone/>
            </a:pPr>
            <a:r>
              <a:rPr lang="en" sz="1100">
                <a:solidFill>
                  <a:schemeClr val="lt1"/>
                </a:solidFill>
                <a:latin typeface="Courier New"/>
                <a:ea typeface="Courier New"/>
                <a:cs typeface="Courier New"/>
                <a:sym typeface="Courier New"/>
              </a:rPr>
              <a:t>.</a:t>
            </a:r>
          </a:p>
          <a:p>
            <a:pPr lvl="0" rtl="0">
              <a:spcBef>
                <a:spcPts val="0"/>
              </a:spcBef>
              <a:buNone/>
            </a:pPr>
            <a:r>
              <a:rPr lang="en" sz="1100">
                <a:solidFill>
                  <a:schemeClr val="lt1"/>
                </a:solidFill>
                <a:latin typeface="Courier New"/>
                <a:ea typeface="Courier New"/>
                <a:cs typeface="Courier New"/>
                <a:sym typeface="Courier New"/>
              </a:rPr>
              <a:t>.</a:t>
            </a:r>
          </a:p>
          <a:p>
            <a:pPr lvl="0" rtl="0">
              <a:spcBef>
                <a:spcPts val="0"/>
              </a:spcBef>
              <a:buNone/>
            </a:pPr>
            <a:r>
              <a:rPr lang="en" sz="1100">
                <a:solidFill>
                  <a:schemeClr val="lt1"/>
                </a:solidFill>
                <a:latin typeface="Courier New"/>
                <a:ea typeface="Courier New"/>
                <a:cs typeface="Courier New"/>
                <a:sym typeface="Courier New"/>
              </a:rPr>
              <a:t>.</a:t>
            </a:r>
          </a:p>
          <a:p>
            <a:pPr lvl="0" rtl="0">
              <a:spcBef>
                <a:spcPts val="0"/>
              </a:spcBef>
              <a:buNone/>
            </a:pPr>
            <a:r>
              <a:rPr lang="en" sz="1100">
                <a:solidFill>
                  <a:schemeClr val="lt1"/>
                </a:solidFill>
                <a:latin typeface="Courier New"/>
                <a:ea typeface="Courier New"/>
                <a:cs typeface="Courier New"/>
                <a:sym typeface="Courier New"/>
              </a:rPr>
              <a:t>male</a:t>
            </a:r>
          </a:p>
        </p:txBody>
      </p:sp>
      <p:sp>
        <p:nvSpPr>
          <p:cNvPr id="463" name="Shape 463"/>
          <p:cNvSpPr/>
          <p:nvPr/>
        </p:nvSpPr>
        <p:spPr>
          <a:xfrm flipH="1">
            <a:off x="810300" y="2396525"/>
            <a:ext cx="79800" cy="1694700"/>
          </a:xfrm>
          <a:prstGeom prst="rightBracket">
            <a:avLst>
              <a:gd fmla="val 8333" name="adj"/>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4" name="Shape 464"/>
          <p:cNvSpPr txBox="1"/>
          <p:nvPr/>
        </p:nvSpPr>
        <p:spPr>
          <a:xfrm>
            <a:off x="3771237" y="1981325"/>
            <a:ext cx="1589100" cy="2856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gender</a:t>
            </a:r>
            <a:r>
              <a:rPr lang="en" sz="1200">
                <a:solidFill>
                  <a:srgbClr val="FFFFFF"/>
                </a:solidFill>
              </a:rPr>
              <a:t> column</a:t>
            </a:r>
          </a:p>
        </p:txBody>
      </p:sp>
      <p:sp>
        <p:nvSpPr>
          <p:cNvPr id="465" name="Shape 465"/>
          <p:cNvSpPr/>
          <p:nvPr/>
        </p:nvSpPr>
        <p:spPr>
          <a:xfrm>
            <a:off x="4513737" y="2396525"/>
            <a:ext cx="79800" cy="1694700"/>
          </a:xfrm>
          <a:prstGeom prst="rightBracket">
            <a:avLst>
              <a:gd fmla="val 8333" name="adj"/>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6" name="Shape 466"/>
          <p:cNvSpPr txBox="1"/>
          <p:nvPr/>
        </p:nvSpPr>
        <p:spPr>
          <a:xfrm>
            <a:off x="4632912" y="2266925"/>
            <a:ext cx="772200" cy="1824300"/>
          </a:xfrm>
          <a:prstGeom prst="rect">
            <a:avLst/>
          </a:prstGeom>
          <a:noFill/>
          <a:ln>
            <a:noFill/>
          </a:ln>
        </p:spPr>
        <p:txBody>
          <a:bodyPr anchorCtr="0" anchor="t" bIns="91425" lIns="91425" rIns="91425" tIns="91425">
            <a:noAutofit/>
          </a:bodyPr>
          <a:lstStyle/>
          <a:p>
            <a:pPr lvl="0" rtl="0">
              <a:spcBef>
                <a:spcPts val="0"/>
              </a:spcBef>
              <a:buNone/>
            </a:pPr>
            <a:r>
              <a:rPr lang="en" sz="1100">
                <a:solidFill>
                  <a:srgbClr val="FFFFFF"/>
                </a:solidFill>
                <a:latin typeface="Courier New"/>
                <a:ea typeface="Courier New"/>
                <a:cs typeface="Courier New"/>
                <a:sym typeface="Courier New"/>
              </a:rPr>
              <a:t>(0,1)</a:t>
            </a:r>
          </a:p>
          <a:p>
            <a:pPr lvl="0" rtl="0">
              <a:spcBef>
                <a:spcPts val="0"/>
              </a:spcBef>
              <a:buNone/>
            </a:pPr>
            <a:r>
              <a:rPr lang="en" sz="1100">
                <a:solidFill>
                  <a:srgbClr val="FFFFFF"/>
                </a:solidFill>
                <a:latin typeface="Courier New"/>
                <a:ea typeface="Courier New"/>
                <a:cs typeface="Courier New"/>
                <a:sym typeface="Courier New"/>
              </a:rPr>
              <a:t>(1,1)</a:t>
            </a:r>
          </a:p>
          <a:p>
            <a:pPr lvl="0" rtl="0">
              <a:spcBef>
                <a:spcPts val="0"/>
              </a:spcBef>
              <a:buNone/>
            </a:pPr>
            <a:r>
              <a:rPr lang="en" sz="1100">
                <a:solidFill>
                  <a:srgbClr val="FFFFFF"/>
                </a:solidFill>
                <a:latin typeface="Courier New"/>
                <a:ea typeface="Courier New"/>
                <a:cs typeface="Courier New"/>
                <a:sym typeface="Courier New"/>
              </a:rPr>
              <a:t>(0,1)</a:t>
            </a:r>
          </a:p>
          <a:p>
            <a:pPr lvl="0" rtl="0">
              <a:spcBef>
                <a:spcPts val="0"/>
              </a:spcBef>
              <a:buNone/>
            </a:pPr>
            <a:r>
              <a:rPr lang="en" sz="1100">
                <a:solidFill>
                  <a:srgbClr val="FFFFFF"/>
                </a:solidFill>
                <a:latin typeface="Courier New"/>
                <a:ea typeface="Courier New"/>
                <a:cs typeface="Courier New"/>
                <a:sym typeface="Courier New"/>
              </a:rPr>
              <a:t>(1,3)</a:t>
            </a:r>
          </a:p>
          <a:p>
            <a:pPr lvl="0" rtl="0">
              <a:spcBef>
                <a:spcPts val="0"/>
              </a:spcBef>
              <a:buNone/>
            </a:pPr>
            <a:r>
              <a:rPr lang="en" sz="1100">
                <a:solidFill>
                  <a:srgbClr val="FFFFFF"/>
                </a:solidFill>
                <a:latin typeface="Courier New"/>
                <a:ea typeface="Courier New"/>
                <a:cs typeface="Courier New"/>
                <a:sym typeface="Courier New"/>
              </a:rPr>
              <a:t>.</a:t>
            </a:r>
          </a:p>
          <a:p>
            <a:pPr lvl="0" rtl="0">
              <a:spcBef>
                <a:spcPts val="0"/>
              </a:spcBef>
              <a:buNone/>
            </a:pPr>
            <a:r>
              <a:rPr lang="en" sz="1100">
                <a:solidFill>
                  <a:srgbClr val="FFFFFF"/>
                </a:solidFill>
                <a:latin typeface="Courier New"/>
                <a:ea typeface="Courier New"/>
                <a:cs typeface="Courier New"/>
                <a:sym typeface="Courier New"/>
              </a:rPr>
              <a:t>.</a:t>
            </a:r>
          </a:p>
          <a:p>
            <a:pPr lvl="0" rtl="0">
              <a:spcBef>
                <a:spcPts val="0"/>
              </a:spcBef>
              <a:buNone/>
            </a:pPr>
            <a:r>
              <a:rPr lang="en" sz="1100">
                <a:solidFill>
                  <a:srgbClr val="FFFFFF"/>
                </a:solidFill>
                <a:latin typeface="Courier New"/>
                <a:ea typeface="Courier New"/>
                <a:cs typeface="Courier New"/>
                <a:sym typeface="Courier New"/>
              </a:rPr>
              <a:t>.</a:t>
            </a:r>
          </a:p>
          <a:p>
            <a:pPr lvl="0" rtl="0">
              <a:spcBef>
                <a:spcPts val="0"/>
              </a:spcBef>
              <a:buNone/>
            </a:pPr>
            <a:r>
              <a:rPr lang="en" sz="1100">
                <a:solidFill>
                  <a:srgbClr val="FFFFFF"/>
                </a:solidFill>
                <a:latin typeface="Courier New"/>
                <a:ea typeface="Courier New"/>
                <a:cs typeface="Courier New"/>
                <a:sym typeface="Courier New"/>
              </a:rPr>
              <a:t>.</a:t>
            </a:r>
          </a:p>
          <a:p>
            <a:pPr lvl="0" rtl="0">
              <a:spcBef>
                <a:spcPts val="0"/>
              </a:spcBef>
              <a:buNone/>
            </a:pPr>
            <a:r>
              <a:rPr lang="en" sz="1100">
                <a:solidFill>
                  <a:srgbClr val="FFFFFF"/>
                </a:solidFill>
                <a:latin typeface="Courier New"/>
                <a:ea typeface="Courier New"/>
                <a:cs typeface="Courier New"/>
                <a:sym typeface="Courier New"/>
              </a:rPr>
              <a:t>.</a:t>
            </a:r>
          </a:p>
          <a:p>
            <a:pPr lvl="0" rtl="0">
              <a:spcBef>
                <a:spcPts val="0"/>
              </a:spcBef>
              <a:buNone/>
            </a:pPr>
            <a:r>
              <a:rPr lang="en" sz="1100">
                <a:solidFill>
                  <a:srgbClr val="FFFFFF"/>
                </a:solidFill>
                <a:latin typeface="Courier New"/>
                <a:ea typeface="Courier New"/>
                <a:cs typeface="Courier New"/>
                <a:sym typeface="Courier New"/>
              </a:rPr>
              <a:t>(0,1)</a:t>
            </a:r>
          </a:p>
        </p:txBody>
      </p:sp>
      <p:sp>
        <p:nvSpPr>
          <p:cNvPr id="467" name="Shape 467"/>
          <p:cNvSpPr/>
          <p:nvPr/>
        </p:nvSpPr>
        <p:spPr>
          <a:xfrm flipH="1">
            <a:off x="3751737" y="2396525"/>
            <a:ext cx="79800" cy="1694700"/>
          </a:xfrm>
          <a:prstGeom prst="rightBracket">
            <a:avLst>
              <a:gd fmla="val 8333" name="adj"/>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8" name="Shape 468"/>
          <p:cNvSpPr txBox="1"/>
          <p:nvPr/>
        </p:nvSpPr>
        <p:spPr>
          <a:xfrm>
            <a:off x="1452000" y="841975"/>
            <a:ext cx="6240000" cy="4188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Parquet opens things up to cool encoding and compression tricks.</a:t>
            </a:r>
          </a:p>
        </p:txBody>
      </p:sp>
      <p:sp>
        <p:nvSpPr>
          <p:cNvPr id="469" name="Shape 469"/>
          <p:cNvSpPr txBox="1"/>
          <p:nvPr/>
        </p:nvSpPr>
        <p:spPr>
          <a:xfrm>
            <a:off x="753600" y="4267325"/>
            <a:ext cx="1868100" cy="723900"/>
          </a:xfrm>
          <a:prstGeom prst="rect">
            <a:avLst/>
          </a:prstGeom>
          <a:noFill/>
          <a:ln>
            <a:noFill/>
          </a:ln>
        </p:spPr>
        <p:txBody>
          <a:bodyPr anchorCtr="0" anchor="ctr" bIns="91425" lIns="91425" rIns="91425" tIns="91425">
            <a:noAutofit/>
          </a:bodyPr>
          <a:lstStyle/>
          <a:p>
            <a:pPr lvl="0" rtl="0">
              <a:spcBef>
                <a:spcPts val="0"/>
              </a:spcBef>
              <a:buNone/>
            </a:pPr>
            <a:r>
              <a:rPr lang="en" sz="1100">
                <a:solidFill>
                  <a:srgbClr val="FFFFFF"/>
                </a:solidFill>
                <a:latin typeface="Courier New"/>
                <a:ea typeface="Courier New"/>
                <a:cs typeface="Courier New"/>
                <a:sym typeface="Courier New"/>
              </a:rPr>
              <a:t>santa cruz : 0, los angeles : 1, …</a:t>
            </a:r>
          </a:p>
        </p:txBody>
      </p:sp>
      <p:cxnSp>
        <p:nvCxnSpPr>
          <p:cNvPr id="470" name="Shape 470"/>
          <p:cNvCxnSpPr/>
          <p:nvPr/>
        </p:nvCxnSpPr>
        <p:spPr>
          <a:xfrm>
            <a:off x="1548150" y="4117325"/>
            <a:ext cx="300" cy="226200"/>
          </a:xfrm>
          <a:prstGeom prst="straightConnector1">
            <a:avLst/>
          </a:prstGeom>
          <a:noFill/>
          <a:ln cap="flat" cmpd="sng" w="9525">
            <a:solidFill>
              <a:srgbClr val="FFFFFF"/>
            </a:solidFill>
            <a:prstDash val="solid"/>
            <a:round/>
            <a:headEnd len="lg" w="lg" type="stealth"/>
            <a:tailEnd len="lg" w="lg" type="stealth"/>
          </a:ln>
        </p:spPr>
      </p:cxnSp>
      <p:sp>
        <p:nvSpPr>
          <p:cNvPr id="471" name="Shape 471"/>
          <p:cNvSpPr txBox="1"/>
          <p:nvPr/>
        </p:nvSpPr>
        <p:spPr>
          <a:xfrm>
            <a:off x="797450" y="1505175"/>
            <a:ext cx="1589100" cy="3693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Dictionary</a:t>
            </a:r>
          </a:p>
        </p:txBody>
      </p:sp>
      <p:sp>
        <p:nvSpPr>
          <p:cNvPr id="472" name="Shape 472"/>
          <p:cNvSpPr txBox="1"/>
          <p:nvPr/>
        </p:nvSpPr>
        <p:spPr>
          <a:xfrm>
            <a:off x="3738887" y="1505175"/>
            <a:ext cx="1589100" cy="3693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Run Length</a:t>
            </a:r>
          </a:p>
        </p:txBody>
      </p:sp>
      <p:sp>
        <p:nvSpPr>
          <p:cNvPr id="473" name="Shape 473"/>
          <p:cNvSpPr txBox="1"/>
          <p:nvPr/>
        </p:nvSpPr>
        <p:spPr>
          <a:xfrm>
            <a:off x="6477000" y="2266925"/>
            <a:ext cx="711900" cy="2037300"/>
          </a:xfrm>
          <a:prstGeom prst="rect">
            <a:avLst/>
          </a:prstGeom>
          <a:noFill/>
          <a:ln>
            <a:noFill/>
          </a:ln>
        </p:spPr>
        <p:txBody>
          <a:bodyPr anchorCtr="0" anchor="t" bIns="91425" lIns="91425" rIns="91425" tIns="91425">
            <a:noAutofit/>
          </a:bodyPr>
          <a:lstStyle/>
          <a:p>
            <a:pPr lvl="0" rtl="0">
              <a:spcBef>
                <a:spcPts val="0"/>
              </a:spcBef>
              <a:buNone/>
            </a:pPr>
            <a:r>
              <a:rPr lang="en" sz="1100">
                <a:solidFill>
                  <a:schemeClr val="lt1"/>
                </a:solidFill>
                <a:latin typeface="Courier New"/>
                <a:ea typeface="Courier New"/>
                <a:cs typeface="Courier New"/>
                <a:sym typeface="Courier New"/>
              </a:rPr>
              <a:t>10095</a:t>
            </a:r>
          </a:p>
          <a:p>
            <a:pPr lvl="0" rtl="0">
              <a:spcBef>
                <a:spcPts val="0"/>
              </a:spcBef>
              <a:buNone/>
            </a:pPr>
            <a:r>
              <a:rPr lang="en" sz="1100">
                <a:solidFill>
                  <a:schemeClr val="lt1"/>
                </a:solidFill>
                <a:latin typeface="Courier New"/>
                <a:ea typeface="Courier New"/>
                <a:cs typeface="Courier New"/>
                <a:sym typeface="Courier New"/>
              </a:rPr>
              <a:t>10094</a:t>
            </a:r>
          </a:p>
          <a:p>
            <a:pPr lvl="0" rtl="0">
              <a:spcBef>
                <a:spcPts val="0"/>
              </a:spcBef>
              <a:buNone/>
            </a:pPr>
            <a:r>
              <a:rPr lang="en" sz="1100">
                <a:solidFill>
                  <a:schemeClr val="lt1"/>
                </a:solidFill>
                <a:latin typeface="Courier New"/>
                <a:ea typeface="Courier New"/>
                <a:cs typeface="Courier New"/>
                <a:sym typeface="Courier New"/>
              </a:rPr>
              <a:t>10086</a:t>
            </a:r>
          </a:p>
          <a:p>
            <a:pPr lvl="0" rtl="0">
              <a:spcBef>
                <a:spcPts val="0"/>
              </a:spcBef>
              <a:buNone/>
            </a:pPr>
            <a:r>
              <a:rPr lang="en" sz="1100">
                <a:solidFill>
                  <a:schemeClr val="lt1"/>
                </a:solidFill>
                <a:latin typeface="Courier New"/>
                <a:ea typeface="Courier New"/>
                <a:cs typeface="Courier New"/>
                <a:sym typeface="Courier New"/>
              </a:rPr>
              <a:t>9986</a:t>
            </a:r>
          </a:p>
          <a:p>
            <a:pPr lvl="0" rtl="0">
              <a:spcBef>
                <a:spcPts val="0"/>
              </a:spcBef>
              <a:buNone/>
            </a:pPr>
            <a:r>
              <a:rPr lang="en" sz="1100">
                <a:solidFill>
                  <a:schemeClr val="lt1"/>
                </a:solidFill>
                <a:latin typeface="Courier New"/>
                <a:ea typeface="Courier New"/>
                <a:cs typeface="Courier New"/>
                <a:sym typeface="Courier New"/>
              </a:rPr>
              <a:t>9000</a:t>
            </a:r>
          </a:p>
          <a:p>
            <a:pPr lvl="0" rtl="0">
              <a:spcBef>
                <a:spcPts val="0"/>
              </a:spcBef>
              <a:buNone/>
            </a:pPr>
            <a:r>
              <a:rPr lang="en" sz="1100">
                <a:solidFill>
                  <a:schemeClr val="lt1"/>
                </a:solidFill>
                <a:latin typeface="Courier New"/>
                <a:ea typeface="Courier New"/>
                <a:cs typeface="Courier New"/>
                <a:sym typeface="Courier New"/>
              </a:rPr>
              <a:t>8000</a:t>
            </a:r>
          </a:p>
          <a:p>
            <a:pPr lvl="0" rtl="0">
              <a:spcBef>
                <a:spcPts val="0"/>
              </a:spcBef>
              <a:buNone/>
            </a:pPr>
            <a:r>
              <a:rPr lang="en" sz="1100">
                <a:solidFill>
                  <a:schemeClr val="lt1"/>
                </a:solidFill>
                <a:latin typeface="Courier New"/>
                <a:ea typeface="Courier New"/>
                <a:cs typeface="Courier New"/>
                <a:sym typeface="Courier New"/>
              </a:rPr>
              <a:t>.</a:t>
            </a:r>
          </a:p>
          <a:p>
            <a:pPr lvl="0" rtl="0">
              <a:spcBef>
                <a:spcPts val="0"/>
              </a:spcBef>
              <a:buNone/>
            </a:pPr>
            <a:r>
              <a:rPr lang="en" sz="1100">
                <a:solidFill>
                  <a:schemeClr val="lt1"/>
                </a:solidFill>
                <a:latin typeface="Courier New"/>
                <a:ea typeface="Courier New"/>
                <a:cs typeface="Courier New"/>
                <a:sym typeface="Courier New"/>
              </a:rPr>
              <a:t>.</a:t>
            </a:r>
          </a:p>
          <a:p>
            <a:pPr lvl="0" rtl="0">
              <a:spcBef>
                <a:spcPts val="0"/>
              </a:spcBef>
              <a:buNone/>
            </a:pPr>
            <a:r>
              <a:rPr lang="en" sz="1100">
                <a:solidFill>
                  <a:schemeClr val="lt1"/>
                </a:solidFill>
                <a:latin typeface="Courier New"/>
                <a:ea typeface="Courier New"/>
                <a:cs typeface="Courier New"/>
                <a:sym typeface="Courier New"/>
              </a:rPr>
              <a:t>.</a:t>
            </a:r>
          </a:p>
          <a:p>
            <a:pPr lvl="0" rtl="0">
              <a:spcBef>
                <a:spcPts val="0"/>
              </a:spcBef>
              <a:buNone/>
            </a:pPr>
            <a:r>
              <a:rPr lang="en" sz="1100">
                <a:solidFill>
                  <a:schemeClr val="lt1"/>
                </a:solidFill>
                <a:latin typeface="Courier New"/>
                <a:ea typeface="Courier New"/>
                <a:cs typeface="Courier New"/>
                <a:sym typeface="Courier New"/>
              </a:rPr>
              <a:t>N</a:t>
            </a:r>
          </a:p>
        </p:txBody>
      </p:sp>
      <p:sp>
        <p:nvSpPr>
          <p:cNvPr id="474" name="Shape 474"/>
          <p:cNvSpPr txBox="1"/>
          <p:nvPr/>
        </p:nvSpPr>
        <p:spPr>
          <a:xfrm>
            <a:off x="6360050" y="1505175"/>
            <a:ext cx="1589100" cy="3693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Delta</a:t>
            </a:r>
          </a:p>
        </p:txBody>
      </p:sp>
      <p:sp>
        <p:nvSpPr>
          <p:cNvPr id="475" name="Shape 475"/>
          <p:cNvSpPr txBox="1"/>
          <p:nvPr/>
        </p:nvSpPr>
        <p:spPr>
          <a:xfrm>
            <a:off x="6316200" y="1981325"/>
            <a:ext cx="1711500" cy="2856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session_id</a:t>
            </a:r>
            <a:r>
              <a:rPr lang="en" sz="1200">
                <a:solidFill>
                  <a:srgbClr val="FFFFFF"/>
                </a:solidFill>
              </a:rPr>
              <a:t> column</a:t>
            </a:r>
          </a:p>
        </p:txBody>
      </p:sp>
      <p:sp>
        <p:nvSpPr>
          <p:cNvPr id="476" name="Shape 476"/>
          <p:cNvSpPr/>
          <p:nvPr/>
        </p:nvSpPr>
        <p:spPr>
          <a:xfrm>
            <a:off x="7134900" y="2396525"/>
            <a:ext cx="79800" cy="1694700"/>
          </a:xfrm>
          <a:prstGeom prst="rightBracket">
            <a:avLst>
              <a:gd fmla="val 8333" name="adj"/>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77" name="Shape 477"/>
          <p:cNvSpPr txBox="1"/>
          <p:nvPr/>
        </p:nvSpPr>
        <p:spPr>
          <a:xfrm>
            <a:off x="7254075" y="2266925"/>
            <a:ext cx="772200" cy="1824300"/>
          </a:xfrm>
          <a:prstGeom prst="rect">
            <a:avLst/>
          </a:prstGeom>
          <a:noFill/>
          <a:ln>
            <a:noFill/>
          </a:ln>
        </p:spPr>
        <p:txBody>
          <a:bodyPr anchorCtr="0" anchor="t" bIns="91425" lIns="91425" rIns="91425" tIns="91425">
            <a:noAutofit/>
          </a:bodyPr>
          <a:lstStyle/>
          <a:p>
            <a:pPr lvl="0" rtl="0">
              <a:spcBef>
                <a:spcPts val="0"/>
              </a:spcBef>
              <a:buNone/>
            </a:pPr>
            <a:r>
              <a:rPr lang="en" sz="1100">
                <a:solidFill>
                  <a:srgbClr val="FFFFFF"/>
                </a:solidFill>
                <a:latin typeface="Courier New"/>
                <a:ea typeface="Courier New"/>
                <a:cs typeface="Courier New"/>
                <a:sym typeface="Courier New"/>
              </a:rPr>
              <a:t>10095</a:t>
            </a:r>
          </a:p>
          <a:p>
            <a:pPr lvl="0" rtl="0">
              <a:spcBef>
                <a:spcPts val="0"/>
              </a:spcBef>
              <a:buNone/>
            </a:pPr>
            <a:r>
              <a:rPr lang="en" sz="1100">
                <a:solidFill>
                  <a:srgbClr val="FFFFFF"/>
                </a:solidFill>
                <a:latin typeface="Courier New"/>
                <a:ea typeface="Courier New"/>
                <a:cs typeface="Courier New"/>
                <a:sym typeface="Courier New"/>
              </a:rPr>
              <a:t>-1</a:t>
            </a:r>
          </a:p>
          <a:p>
            <a:pPr lvl="0" rtl="0">
              <a:spcBef>
                <a:spcPts val="0"/>
              </a:spcBef>
              <a:buNone/>
            </a:pPr>
            <a:r>
              <a:rPr lang="en" sz="1100">
                <a:solidFill>
                  <a:srgbClr val="FFFFFF"/>
                </a:solidFill>
                <a:latin typeface="Courier New"/>
                <a:ea typeface="Courier New"/>
                <a:cs typeface="Courier New"/>
                <a:sym typeface="Courier New"/>
              </a:rPr>
              <a:t>-8</a:t>
            </a:r>
          </a:p>
          <a:p>
            <a:pPr lvl="0" rtl="0">
              <a:spcBef>
                <a:spcPts val="0"/>
              </a:spcBef>
              <a:buNone/>
            </a:pPr>
            <a:r>
              <a:rPr lang="en" sz="1100">
                <a:solidFill>
                  <a:srgbClr val="FFFFFF"/>
                </a:solidFill>
                <a:latin typeface="Courier New"/>
                <a:ea typeface="Courier New"/>
                <a:cs typeface="Courier New"/>
                <a:sym typeface="Courier New"/>
              </a:rPr>
              <a:t>-100</a:t>
            </a:r>
          </a:p>
          <a:p>
            <a:pPr lvl="0" rtl="0">
              <a:spcBef>
                <a:spcPts val="0"/>
              </a:spcBef>
              <a:buNone/>
            </a:pPr>
            <a:r>
              <a:rPr lang="en" sz="1100">
                <a:solidFill>
                  <a:srgbClr val="FFFFFF"/>
                </a:solidFill>
                <a:latin typeface="Courier New"/>
                <a:ea typeface="Courier New"/>
                <a:cs typeface="Courier New"/>
                <a:sym typeface="Courier New"/>
              </a:rPr>
              <a:t>-986</a:t>
            </a:r>
          </a:p>
          <a:p>
            <a:pPr lvl="0" rtl="0">
              <a:spcBef>
                <a:spcPts val="0"/>
              </a:spcBef>
              <a:buNone/>
            </a:pPr>
            <a:r>
              <a:rPr lang="en" sz="1100">
                <a:solidFill>
                  <a:srgbClr val="FFFFFF"/>
                </a:solidFill>
                <a:latin typeface="Courier New"/>
                <a:ea typeface="Courier New"/>
                <a:cs typeface="Courier New"/>
                <a:sym typeface="Courier New"/>
              </a:rPr>
              <a:t>-1000</a:t>
            </a:r>
          </a:p>
          <a:p>
            <a:pPr lvl="0" rtl="0">
              <a:spcBef>
                <a:spcPts val="0"/>
              </a:spcBef>
              <a:buNone/>
            </a:pPr>
            <a:r>
              <a:rPr lang="en" sz="1100">
                <a:solidFill>
                  <a:srgbClr val="FFFFFF"/>
                </a:solidFill>
                <a:latin typeface="Courier New"/>
                <a:ea typeface="Courier New"/>
                <a:cs typeface="Courier New"/>
                <a:sym typeface="Courier New"/>
              </a:rPr>
              <a:t>.</a:t>
            </a:r>
          </a:p>
          <a:p>
            <a:pPr lvl="0" rtl="0">
              <a:spcBef>
                <a:spcPts val="0"/>
              </a:spcBef>
              <a:buNone/>
            </a:pPr>
            <a:r>
              <a:rPr lang="en" sz="1100">
                <a:solidFill>
                  <a:srgbClr val="FFFFFF"/>
                </a:solidFill>
                <a:latin typeface="Courier New"/>
                <a:ea typeface="Courier New"/>
                <a:cs typeface="Courier New"/>
                <a:sym typeface="Courier New"/>
              </a:rPr>
              <a:t>.</a:t>
            </a:r>
          </a:p>
          <a:p>
            <a:pPr lvl="0" rtl="0">
              <a:spcBef>
                <a:spcPts val="0"/>
              </a:spcBef>
              <a:buNone/>
            </a:pPr>
            <a:r>
              <a:rPr lang="en" sz="1100">
                <a:solidFill>
                  <a:srgbClr val="FFFFFF"/>
                </a:solidFill>
                <a:latin typeface="Courier New"/>
                <a:ea typeface="Courier New"/>
                <a:cs typeface="Courier New"/>
                <a:sym typeface="Courier New"/>
              </a:rPr>
              <a:t>.</a:t>
            </a:r>
          </a:p>
          <a:p>
            <a:pPr lvl="0" rtl="0">
              <a:spcBef>
                <a:spcPts val="0"/>
              </a:spcBef>
              <a:buNone/>
            </a:pPr>
            <a:r>
              <a:rPr lang="en" sz="1100">
                <a:solidFill>
                  <a:srgbClr val="FFFFFF"/>
                </a:solidFill>
                <a:latin typeface="Courier New"/>
                <a:ea typeface="Courier New"/>
                <a:cs typeface="Courier New"/>
                <a:sym typeface="Courier New"/>
              </a:rPr>
              <a:t>+k</a:t>
            </a:r>
          </a:p>
        </p:txBody>
      </p:sp>
      <p:sp>
        <p:nvSpPr>
          <p:cNvPr id="478" name="Shape 478"/>
          <p:cNvSpPr/>
          <p:nvPr/>
        </p:nvSpPr>
        <p:spPr>
          <a:xfrm flipH="1">
            <a:off x="6372900" y="2396525"/>
            <a:ext cx="79800" cy="1694700"/>
          </a:xfrm>
          <a:prstGeom prst="rightBracket">
            <a:avLst>
              <a:gd fmla="val 8333" name="adj"/>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482" name="Shape 482"/>
        <p:cNvGrpSpPr/>
        <p:nvPr/>
      </p:nvGrpSpPr>
      <p:grpSpPr>
        <a:xfrm>
          <a:off x="0" y="0"/>
          <a:ext cx="0" cy="0"/>
          <a:chOff x="0" y="0"/>
          <a:chExt cx="0" cy="0"/>
        </a:xfrm>
      </p:grpSpPr>
      <p:sp>
        <p:nvSpPr>
          <p:cNvPr id="483" name="Shape 483"/>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Serialization and Storage Formats: Parquet</a:t>
            </a:r>
          </a:p>
        </p:txBody>
      </p:sp>
      <p:sp>
        <p:nvSpPr>
          <p:cNvPr id="484" name="Shape 484"/>
          <p:cNvSpPr txBox="1"/>
          <p:nvPr/>
        </p:nvSpPr>
        <p:spPr>
          <a:xfrm>
            <a:off x="1317825" y="1332000"/>
            <a:ext cx="6530100" cy="24795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Parquet supports the following primitive data types:</a:t>
            </a:r>
          </a:p>
          <a:p>
            <a:pPr lvl="0" rtl="0">
              <a:spcBef>
                <a:spcPts val="0"/>
              </a:spcBef>
              <a:buNone/>
            </a:pPr>
            <a:r>
              <a:t/>
            </a:r>
            <a:endParaRPr>
              <a:solidFill>
                <a:srgbClr val="FFFFFF"/>
              </a:solidFill>
              <a:latin typeface="Courier New"/>
              <a:ea typeface="Courier New"/>
              <a:cs typeface="Courier New"/>
              <a:sym typeface="Courier New"/>
            </a:endParaRPr>
          </a:p>
          <a:p>
            <a:pPr indent="-228600" lvl="0" marL="457200" rtl="0">
              <a:spcBef>
                <a:spcPts val="0"/>
              </a:spcBef>
              <a:buClr>
                <a:srgbClr val="FFFFFF"/>
              </a:buClr>
              <a:buFont typeface="Courier New"/>
              <a:buChar char="●"/>
            </a:pPr>
            <a:r>
              <a:rPr lang="en">
                <a:solidFill>
                  <a:srgbClr val="FFFFFF"/>
                </a:solidFill>
                <a:latin typeface="Courier New"/>
                <a:ea typeface="Courier New"/>
                <a:cs typeface="Courier New"/>
                <a:sym typeface="Courier New"/>
              </a:rPr>
              <a:t>boolean</a:t>
            </a:r>
          </a:p>
          <a:p>
            <a:pPr indent="-228600" lvl="0" marL="457200" rtl="0">
              <a:spcBef>
                <a:spcPts val="0"/>
              </a:spcBef>
              <a:buClr>
                <a:srgbClr val="FFFFFF"/>
              </a:buClr>
              <a:buFont typeface="Courier New"/>
              <a:buChar char="●"/>
            </a:pPr>
            <a:r>
              <a:rPr lang="en">
                <a:solidFill>
                  <a:schemeClr val="lt1"/>
                </a:solidFill>
                <a:latin typeface="Courier New"/>
                <a:ea typeface="Courier New"/>
                <a:cs typeface="Courier New"/>
                <a:sym typeface="Courier New"/>
              </a:rPr>
              <a:t>int32</a:t>
            </a:r>
          </a:p>
          <a:p>
            <a:pPr indent="-228600" lvl="0" marL="457200" rtl="0">
              <a:spcBef>
                <a:spcPts val="0"/>
              </a:spcBef>
              <a:buClr>
                <a:schemeClr val="lt1"/>
              </a:buClr>
              <a:buFont typeface="Courier New"/>
              <a:buChar char="●"/>
            </a:pPr>
            <a:r>
              <a:rPr lang="en">
                <a:solidFill>
                  <a:schemeClr val="lt1"/>
                </a:solidFill>
                <a:latin typeface="Courier New"/>
                <a:ea typeface="Courier New"/>
                <a:cs typeface="Courier New"/>
                <a:sym typeface="Courier New"/>
              </a:rPr>
              <a:t>int64</a:t>
            </a:r>
          </a:p>
          <a:p>
            <a:pPr indent="-228600" lvl="0" marL="457200" rtl="0">
              <a:spcBef>
                <a:spcPts val="0"/>
              </a:spcBef>
              <a:buClr>
                <a:schemeClr val="lt1"/>
              </a:buClr>
              <a:buFont typeface="Courier New"/>
              <a:buChar char="●"/>
            </a:pPr>
            <a:r>
              <a:rPr lang="en">
                <a:solidFill>
                  <a:schemeClr val="lt1"/>
                </a:solidFill>
                <a:latin typeface="Courier New"/>
                <a:ea typeface="Courier New"/>
                <a:cs typeface="Courier New"/>
                <a:sym typeface="Courier New"/>
              </a:rPr>
              <a:t>int96</a:t>
            </a:r>
          </a:p>
          <a:p>
            <a:pPr indent="-228600" lvl="0" marL="457200" rtl="0">
              <a:spcBef>
                <a:spcPts val="0"/>
              </a:spcBef>
              <a:buClr>
                <a:srgbClr val="FFFFFF"/>
              </a:buClr>
              <a:buFont typeface="Courier New"/>
              <a:buChar char="●"/>
            </a:pPr>
            <a:r>
              <a:rPr lang="en">
                <a:solidFill>
                  <a:srgbClr val="FFFFFF"/>
                </a:solidFill>
                <a:latin typeface="Courier New"/>
                <a:ea typeface="Courier New"/>
                <a:cs typeface="Courier New"/>
                <a:sym typeface="Courier New"/>
              </a:rPr>
              <a:t>float</a:t>
            </a:r>
          </a:p>
          <a:p>
            <a:pPr indent="-228600" lvl="0" marL="457200" rtl="0">
              <a:spcBef>
                <a:spcPts val="0"/>
              </a:spcBef>
              <a:buClr>
                <a:srgbClr val="FFFFFF"/>
              </a:buClr>
              <a:buFont typeface="Courier New"/>
              <a:buChar char="●"/>
            </a:pPr>
            <a:r>
              <a:rPr lang="en">
                <a:solidFill>
                  <a:srgbClr val="FFFFFF"/>
                </a:solidFill>
                <a:latin typeface="Courier New"/>
                <a:ea typeface="Courier New"/>
                <a:cs typeface="Courier New"/>
                <a:sym typeface="Courier New"/>
              </a:rPr>
              <a:t>double</a:t>
            </a:r>
          </a:p>
          <a:p>
            <a:pPr indent="-228600" lvl="0" marL="457200" rtl="0">
              <a:spcBef>
                <a:spcPts val="0"/>
              </a:spcBef>
              <a:buClr>
                <a:srgbClr val="FFFFFF"/>
              </a:buClr>
              <a:buFont typeface="Courier New"/>
              <a:buChar char="●"/>
            </a:pPr>
            <a:r>
              <a:rPr lang="en">
                <a:solidFill>
                  <a:srgbClr val="FFFFFF"/>
                </a:solidFill>
                <a:latin typeface="Courier New"/>
                <a:ea typeface="Courier New"/>
                <a:cs typeface="Courier New"/>
                <a:sym typeface="Courier New"/>
              </a:rPr>
              <a:t>binary</a:t>
            </a:r>
          </a:p>
          <a:p>
            <a:pPr indent="-228600" lvl="0" marL="457200" rtl="0">
              <a:spcBef>
                <a:spcPts val="0"/>
              </a:spcBef>
              <a:buClr>
                <a:srgbClr val="FFFFFF"/>
              </a:buClr>
              <a:buFont typeface="Courier New"/>
              <a:buChar char="●"/>
            </a:pPr>
            <a:r>
              <a:rPr lang="en">
                <a:solidFill>
                  <a:srgbClr val="FFFFFF"/>
                </a:solidFill>
                <a:latin typeface="Courier New"/>
                <a:ea typeface="Courier New"/>
                <a:cs typeface="Courier New"/>
                <a:sym typeface="Courier New"/>
              </a:rPr>
              <a:t>fixed_len_byte_array</a:t>
            </a:r>
          </a:p>
        </p:txBody>
      </p:sp>
      <p:cxnSp>
        <p:nvCxnSpPr>
          <p:cNvPr id="485" name="Shape 485"/>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486" name="Shape 486"/>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490" name="Shape 490"/>
        <p:cNvGrpSpPr/>
        <p:nvPr/>
      </p:nvGrpSpPr>
      <p:grpSpPr>
        <a:xfrm>
          <a:off x="0" y="0"/>
          <a:ext cx="0" cy="0"/>
          <a:chOff x="0" y="0"/>
          <a:chExt cx="0" cy="0"/>
        </a:xfrm>
      </p:grpSpPr>
      <p:sp>
        <p:nvSpPr>
          <p:cNvPr id="491" name="Shape 491"/>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Serialization and Storage Formats: Parquet</a:t>
            </a:r>
          </a:p>
        </p:txBody>
      </p:sp>
      <p:sp>
        <p:nvSpPr>
          <p:cNvPr id="492" name="Shape 492"/>
          <p:cNvSpPr txBox="1"/>
          <p:nvPr/>
        </p:nvSpPr>
        <p:spPr>
          <a:xfrm>
            <a:off x="1317825" y="1332000"/>
            <a:ext cx="6530100" cy="24795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Parquet supports the following logical data types:</a:t>
            </a:r>
          </a:p>
          <a:p>
            <a:pPr lvl="0" rtl="0">
              <a:spcBef>
                <a:spcPts val="0"/>
              </a:spcBef>
              <a:buNone/>
            </a:pPr>
            <a:r>
              <a:t/>
            </a:r>
            <a:endParaRPr>
              <a:solidFill>
                <a:srgbClr val="FFFFFF"/>
              </a:solidFill>
              <a:latin typeface="Courier New"/>
              <a:ea typeface="Courier New"/>
              <a:cs typeface="Courier New"/>
              <a:sym typeface="Courier New"/>
            </a:endParaRPr>
          </a:p>
          <a:p>
            <a:pPr indent="-228600" lvl="0" marL="457200" rtl="0">
              <a:spcBef>
                <a:spcPts val="0"/>
              </a:spcBef>
              <a:buClr>
                <a:srgbClr val="FFFFFF"/>
              </a:buClr>
              <a:buFont typeface="Courier New"/>
              <a:buChar char="●"/>
            </a:pPr>
            <a:r>
              <a:rPr lang="en">
                <a:solidFill>
                  <a:srgbClr val="FFFFFF"/>
                </a:solidFill>
                <a:latin typeface="Courier New"/>
                <a:ea typeface="Courier New"/>
                <a:cs typeface="Courier New"/>
                <a:sym typeface="Courier New"/>
              </a:rPr>
              <a:t>utf8</a:t>
            </a:r>
          </a:p>
          <a:p>
            <a:pPr indent="-228600" lvl="0" marL="457200" rtl="0">
              <a:spcBef>
                <a:spcPts val="0"/>
              </a:spcBef>
              <a:buClr>
                <a:srgbClr val="FFFFFF"/>
              </a:buClr>
              <a:buFont typeface="Courier New"/>
              <a:buChar char="●"/>
            </a:pPr>
            <a:r>
              <a:rPr lang="en">
                <a:solidFill>
                  <a:schemeClr val="lt1"/>
                </a:solidFill>
                <a:latin typeface="Courier New"/>
                <a:ea typeface="Courier New"/>
                <a:cs typeface="Courier New"/>
                <a:sym typeface="Courier New"/>
              </a:rPr>
              <a:t>enum</a:t>
            </a:r>
          </a:p>
          <a:p>
            <a:pPr indent="-228600" lvl="0" marL="457200" rtl="0">
              <a:spcBef>
                <a:spcPts val="0"/>
              </a:spcBef>
              <a:buClr>
                <a:schemeClr val="lt1"/>
              </a:buClr>
              <a:buFont typeface="Courier New"/>
              <a:buChar char="●"/>
            </a:pPr>
            <a:r>
              <a:rPr lang="en">
                <a:solidFill>
                  <a:schemeClr val="lt1"/>
                </a:solidFill>
                <a:latin typeface="Courier New"/>
                <a:ea typeface="Courier New"/>
                <a:cs typeface="Courier New"/>
                <a:sym typeface="Courier New"/>
              </a:rPr>
              <a:t>decimal(precision, scale)</a:t>
            </a:r>
          </a:p>
          <a:p>
            <a:pPr indent="-228600" lvl="0" marL="457200" rtl="0">
              <a:spcBef>
                <a:spcPts val="0"/>
              </a:spcBef>
              <a:buClr>
                <a:schemeClr val="lt1"/>
              </a:buClr>
              <a:buFont typeface="Courier New"/>
              <a:buChar char="●"/>
            </a:pPr>
            <a:r>
              <a:rPr lang="en">
                <a:solidFill>
                  <a:schemeClr val="lt1"/>
                </a:solidFill>
                <a:latin typeface="Courier New"/>
                <a:ea typeface="Courier New"/>
                <a:cs typeface="Courier New"/>
                <a:sym typeface="Courier New"/>
              </a:rPr>
              <a:t>date</a:t>
            </a:r>
          </a:p>
          <a:p>
            <a:pPr indent="-228600" lvl="0" marL="457200" rtl="0">
              <a:spcBef>
                <a:spcPts val="0"/>
              </a:spcBef>
              <a:buClr>
                <a:srgbClr val="FFFFFF"/>
              </a:buClr>
              <a:buFont typeface="Courier New"/>
              <a:buChar char="●"/>
            </a:pPr>
            <a:r>
              <a:rPr lang="en">
                <a:solidFill>
                  <a:srgbClr val="FFFFFF"/>
                </a:solidFill>
                <a:latin typeface="Courier New"/>
                <a:ea typeface="Courier New"/>
                <a:cs typeface="Courier New"/>
                <a:sym typeface="Courier New"/>
              </a:rPr>
              <a:t>list</a:t>
            </a:r>
          </a:p>
          <a:p>
            <a:pPr indent="-228600" lvl="0" marL="457200" rtl="0">
              <a:spcBef>
                <a:spcPts val="0"/>
              </a:spcBef>
              <a:buClr>
                <a:srgbClr val="FFFFFF"/>
              </a:buClr>
              <a:buFont typeface="Courier New"/>
              <a:buChar char="●"/>
            </a:pPr>
            <a:r>
              <a:rPr lang="en">
                <a:solidFill>
                  <a:srgbClr val="FFFFFF"/>
                </a:solidFill>
                <a:latin typeface="Courier New"/>
                <a:ea typeface="Courier New"/>
                <a:cs typeface="Courier New"/>
                <a:sym typeface="Courier New"/>
              </a:rPr>
              <a:t>map</a:t>
            </a:r>
          </a:p>
        </p:txBody>
      </p:sp>
      <p:cxnSp>
        <p:nvCxnSpPr>
          <p:cNvPr id="493" name="Shape 493"/>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494" name="Shape 494"/>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49" name="Shape 149"/>
        <p:cNvGrpSpPr/>
        <p:nvPr/>
      </p:nvGrpSpPr>
      <p:grpSpPr>
        <a:xfrm>
          <a:off x="0" y="0"/>
          <a:ext cx="0" cy="0"/>
          <a:chOff x="0" y="0"/>
          <a:chExt cx="0" cy="0"/>
        </a:xfrm>
      </p:grpSpPr>
      <p:sp>
        <p:nvSpPr>
          <p:cNvPr id="150" name="Shape 150"/>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Spark: The </a:t>
            </a:r>
            <a:r>
              <a:rPr i="1" lang="en" sz="1800">
                <a:solidFill>
                  <a:schemeClr val="lt1"/>
                </a:solidFill>
                <a:latin typeface="Montserrat"/>
                <a:ea typeface="Montserrat"/>
                <a:cs typeface="Montserrat"/>
                <a:sym typeface="Montserrat"/>
              </a:rPr>
              <a:t>Other</a:t>
            </a:r>
            <a:r>
              <a:rPr lang="en" sz="1800">
                <a:solidFill>
                  <a:schemeClr val="lt1"/>
                </a:solidFill>
                <a:latin typeface="Montserrat"/>
                <a:ea typeface="Montserrat"/>
                <a:cs typeface="Montserrat"/>
                <a:sym typeface="Montserrat"/>
              </a:rPr>
              <a:t> Compute Framework</a:t>
            </a:r>
          </a:p>
        </p:txBody>
      </p:sp>
      <p:cxnSp>
        <p:nvCxnSpPr>
          <p:cNvPr id="151" name="Shape 151"/>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sp>
        <p:nvSpPr>
          <p:cNvPr id="152" name="Shape 152"/>
          <p:cNvSpPr txBox="1"/>
          <p:nvPr/>
        </p:nvSpPr>
        <p:spPr>
          <a:xfrm>
            <a:off x="1294725" y="2158650"/>
            <a:ext cx="6553200" cy="8262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Spark can run on YARN, Mesos, or on its own “standalone” scheduler.</a:t>
            </a:r>
          </a:p>
        </p:txBody>
      </p:sp>
      <p:pic>
        <p:nvPicPr>
          <p:cNvPr descr="Copy of looker_logo_white.png" id="153" name="Shape 153"/>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498" name="Shape 498"/>
        <p:cNvGrpSpPr/>
        <p:nvPr/>
      </p:nvGrpSpPr>
      <p:grpSpPr>
        <a:xfrm>
          <a:off x="0" y="0"/>
          <a:ext cx="0" cy="0"/>
          <a:chOff x="0" y="0"/>
          <a:chExt cx="0" cy="0"/>
        </a:xfrm>
      </p:grpSpPr>
      <p:sp>
        <p:nvSpPr>
          <p:cNvPr id="499" name="Shape 499"/>
          <p:cNvSpPr txBox="1"/>
          <p:nvPr/>
        </p:nvSpPr>
        <p:spPr>
          <a:xfrm>
            <a:off x="1317825" y="1383150"/>
            <a:ext cx="6530100" cy="2853300"/>
          </a:xfrm>
          <a:prstGeom prst="rect">
            <a:avLst/>
          </a:prstGeom>
          <a:noFill/>
          <a:ln>
            <a:noFill/>
          </a:ln>
        </p:spPr>
        <p:txBody>
          <a:bodyPr anchorCtr="0" anchor="t" bIns="91425" lIns="91425" rIns="91425" tIns="91425">
            <a:noAutofit/>
          </a:bodyPr>
          <a:lstStyle/>
          <a:p>
            <a:pPr indent="0" lvl="0" marL="0" rtl="0">
              <a:spcBef>
                <a:spcPts val="0"/>
              </a:spcBef>
              <a:buNone/>
            </a:pPr>
            <a:r>
              <a:rPr lang="en">
                <a:solidFill>
                  <a:srgbClr val="FFFFFF"/>
                </a:solidFill>
                <a:latin typeface="Montserrat"/>
                <a:ea typeface="Montserrat"/>
                <a:cs typeface="Montserrat"/>
                <a:sym typeface="Montserrat"/>
              </a:rPr>
              <a:t>Merits and Drawbacks:</a:t>
            </a:r>
          </a:p>
          <a:p>
            <a:pPr indent="0" lvl="0" mar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chemeClr val="lt1"/>
                </a:solidFill>
                <a:latin typeface="Montserrat"/>
                <a:ea typeface="Montserrat"/>
                <a:cs typeface="Montserrat"/>
                <a:sym typeface="Montserrat"/>
              </a:rPr>
              <a:t>Evolving schemas</a:t>
            </a:r>
          </a:p>
          <a:p>
            <a:pPr indent="-228600" lvl="0" marL="457200" rtl="0">
              <a:spcBef>
                <a:spcPts val="0"/>
              </a:spcBef>
              <a:buClr>
                <a:schemeClr val="lt1"/>
              </a:buClr>
              <a:buFont typeface="Montserrat"/>
              <a:buChar char="+"/>
            </a:pPr>
            <a:r>
              <a:rPr lang="en">
                <a:solidFill>
                  <a:schemeClr val="lt1"/>
                </a:solidFill>
                <a:latin typeface="Montserrat"/>
                <a:ea typeface="Montserrat"/>
                <a:cs typeface="Montserrat"/>
                <a:sym typeface="Montserrat"/>
              </a:rPr>
              <a:t>Schema is always present (in the footer)</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It’s compact</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It’s splittable</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Reads </a:t>
            </a:r>
            <a:r>
              <a:rPr i="1" lang="en">
                <a:solidFill>
                  <a:srgbClr val="FFFFFF"/>
                </a:solidFill>
                <a:latin typeface="Montserrat"/>
                <a:ea typeface="Montserrat"/>
                <a:cs typeface="Montserrat"/>
                <a:sym typeface="Montserrat"/>
              </a:rPr>
              <a:t>only</a:t>
            </a:r>
            <a:r>
              <a:rPr lang="en">
                <a:solidFill>
                  <a:srgbClr val="FFFFFF"/>
                </a:solidFill>
                <a:latin typeface="Montserrat"/>
                <a:ea typeface="Montserrat"/>
                <a:cs typeface="Montserrat"/>
                <a:sym typeface="Montserrat"/>
              </a:rPr>
              <a:t> the columns we need</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Handles deeply nested structures</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Predicate pushdown</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Limited language support (Java and C++)</a:t>
            </a:r>
          </a:p>
          <a:p>
            <a:pPr indent="-228600" lvl="0" marL="457200" rtl="0">
              <a:spcBef>
                <a:spcPts val="0"/>
              </a:spcBef>
              <a:buClr>
                <a:srgbClr val="FFFFFF"/>
              </a:buClr>
              <a:buFont typeface="Montserrat"/>
              <a:buChar char="-"/>
            </a:pPr>
            <a:r>
              <a:rPr lang="en">
                <a:solidFill>
                  <a:schemeClr val="lt1"/>
                </a:solidFill>
                <a:latin typeface="Montserrat"/>
                <a:ea typeface="Montserrat"/>
                <a:cs typeface="Montserrat"/>
                <a:sym typeface="Montserrat"/>
              </a:rPr>
              <a:t>Serialization is slow</a:t>
            </a:r>
          </a:p>
        </p:txBody>
      </p:sp>
      <p:sp>
        <p:nvSpPr>
          <p:cNvPr id="500" name="Shape 500"/>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Serialization and Storage Formats: Parquet</a:t>
            </a:r>
          </a:p>
        </p:txBody>
      </p:sp>
      <p:cxnSp>
        <p:nvCxnSpPr>
          <p:cNvPr id="501" name="Shape 501"/>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502" name="Shape 502"/>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06" name="Shape 506"/>
        <p:cNvGrpSpPr/>
        <p:nvPr/>
      </p:nvGrpSpPr>
      <p:grpSpPr>
        <a:xfrm>
          <a:off x="0" y="0"/>
          <a:ext cx="0" cy="0"/>
          <a:chOff x="0" y="0"/>
          <a:chExt cx="0" cy="0"/>
        </a:xfrm>
      </p:grpSpPr>
      <p:sp>
        <p:nvSpPr>
          <p:cNvPr id="507" name="Shape 507"/>
          <p:cNvSpPr txBox="1"/>
          <p:nvPr/>
        </p:nvSpPr>
        <p:spPr>
          <a:xfrm>
            <a:off x="1317825" y="1383150"/>
            <a:ext cx="6530100" cy="23772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ORC stands for Optimized Row Columnar. It’s similar to Parquet, in that it’s a columnar format, and it’s sort of like a next-gen version of RCFile, which we won’t cover.</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rPr lang="en">
                <a:solidFill>
                  <a:srgbClr val="FFFFFF"/>
                </a:solidFill>
                <a:latin typeface="Montserrat"/>
                <a:ea typeface="Montserrat"/>
                <a:cs typeface="Montserrat"/>
                <a:sym typeface="Montserrat"/>
              </a:rPr>
              <a:t>ORC was developed by Hortonworks and Microsoft. It’s meant to be used with Hive. Impala does not support ORC.</a:t>
            </a:r>
          </a:p>
        </p:txBody>
      </p:sp>
      <p:sp>
        <p:nvSpPr>
          <p:cNvPr id="508" name="Shape 508"/>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Serialization and Storage Formats: ORC</a:t>
            </a:r>
          </a:p>
        </p:txBody>
      </p:sp>
      <p:cxnSp>
        <p:nvCxnSpPr>
          <p:cNvPr id="509" name="Shape 509"/>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510" name="Shape 510"/>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14" name="Shape 514"/>
        <p:cNvGrpSpPr/>
        <p:nvPr/>
      </p:nvGrpSpPr>
      <p:grpSpPr>
        <a:xfrm>
          <a:off x="0" y="0"/>
          <a:ext cx="0" cy="0"/>
          <a:chOff x="0" y="0"/>
          <a:chExt cx="0" cy="0"/>
        </a:xfrm>
      </p:grpSpPr>
      <p:sp>
        <p:nvSpPr>
          <p:cNvPr id="515" name="Shape 515"/>
          <p:cNvSpPr txBox="1"/>
          <p:nvPr/>
        </p:nvSpPr>
        <p:spPr>
          <a:xfrm>
            <a:off x="1317825" y="1383150"/>
            <a:ext cx="6530100" cy="23772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Like Parquet, ORC takes streams of bytes and transforms them to a columnar format, applies type-specific encoding on said columns, and provides both a header and footer. </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rPr lang="en">
                <a:solidFill>
                  <a:srgbClr val="FFFFFF"/>
                </a:solidFill>
                <a:latin typeface="Montserrat"/>
                <a:ea typeface="Montserrat"/>
                <a:cs typeface="Montserrat"/>
                <a:sym typeface="Montserrat"/>
              </a:rPr>
              <a:t>While Parquet creates “blocks” of data as it buffers the byte stream, ORC creates “stripes.” </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rPr lang="en">
                <a:solidFill>
                  <a:srgbClr val="FFFFFF"/>
                </a:solidFill>
                <a:latin typeface="Montserrat"/>
                <a:ea typeface="Montserrat"/>
                <a:cs typeface="Montserrat"/>
                <a:sym typeface="Montserrat"/>
              </a:rPr>
              <a:t>Both stripes and blocks are logical ranges of entries within a column, and in both cases metadata is stored at the top for “indexing,” </a:t>
            </a:r>
            <a:r>
              <a:rPr i="1" lang="en">
                <a:solidFill>
                  <a:srgbClr val="FFFFFF"/>
                </a:solidFill>
                <a:latin typeface="Montserrat"/>
                <a:ea typeface="Montserrat"/>
                <a:cs typeface="Montserrat"/>
                <a:sym typeface="Montserrat"/>
              </a:rPr>
              <a:t>i.e.</a:t>
            </a:r>
            <a:r>
              <a:rPr lang="en">
                <a:solidFill>
                  <a:srgbClr val="FFFFFF"/>
                </a:solidFill>
                <a:latin typeface="Montserrat"/>
                <a:ea typeface="Montserrat"/>
                <a:cs typeface="Montserrat"/>
                <a:sym typeface="Montserrat"/>
              </a:rPr>
              <a:t>, skipping ranges of rows based on min and max values.</a:t>
            </a:r>
          </a:p>
        </p:txBody>
      </p:sp>
      <p:sp>
        <p:nvSpPr>
          <p:cNvPr id="516" name="Shape 516"/>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Serialization and Storage Formats: ORC</a:t>
            </a:r>
          </a:p>
        </p:txBody>
      </p:sp>
      <p:cxnSp>
        <p:nvCxnSpPr>
          <p:cNvPr id="517" name="Shape 517"/>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518" name="Shape 518"/>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22" name="Shape 522"/>
        <p:cNvGrpSpPr/>
        <p:nvPr/>
      </p:nvGrpSpPr>
      <p:grpSpPr>
        <a:xfrm>
          <a:off x="0" y="0"/>
          <a:ext cx="0" cy="0"/>
          <a:chOff x="0" y="0"/>
          <a:chExt cx="0" cy="0"/>
        </a:xfrm>
      </p:grpSpPr>
      <p:sp>
        <p:nvSpPr>
          <p:cNvPr id="523" name="Shape 523"/>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Serialization and Storage Formats: ORC</a:t>
            </a:r>
          </a:p>
        </p:txBody>
      </p:sp>
      <p:cxnSp>
        <p:nvCxnSpPr>
          <p:cNvPr id="524" name="Shape 524"/>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sp>
        <p:nvSpPr>
          <p:cNvPr id="525" name="Shape 525"/>
          <p:cNvSpPr txBox="1"/>
          <p:nvPr/>
        </p:nvSpPr>
        <p:spPr>
          <a:xfrm>
            <a:off x="3974759" y="1962125"/>
            <a:ext cx="520200" cy="2037300"/>
          </a:xfrm>
          <a:prstGeom prst="rect">
            <a:avLst/>
          </a:prstGeom>
          <a:noFill/>
          <a:ln>
            <a:noFill/>
          </a:ln>
        </p:spPr>
        <p:txBody>
          <a:bodyPr anchorCtr="0" anchor="t" bIns="91425" lIns="91425" rIns="91425" tIns="91425">
            <a:noAutofit/>
          </a:bodyPr>
          <a:lstStyle/>
          <a:p>
            <a:pPr lvl="0" rtl="0" algn="ctr">
              <a:spcBef>
                <a:spcPts val="0"/>
              </a:spcBef>
              <a:buNone/>
            </a:pPr>
            <a:r>
              <a:rPr lang="en" sz="1100">
                <a:solidFill>
                  <a:schemeClr val="lt1"/>
                </a:solidFill>
                <a:latin typeface="Courier New"/>
                <a:ea typeface="Courier New"/>
                <a:cs typeface="Courier New"/>
                <a:sym typeface="Courier New"/>
              </a:rPr>
              <a:t>29</a:t>
            </a:r>
          </a:p>
          <a:p>
            <a:pPr lvl="0" rtl="0" algn="ctr">
              <a:spcBef>
                <a:spcPts val="0"/>
              </a:spcBef>
              <a:buNone/>
            </a:pPr>
            <a:r>
              <a:rPr lang="en" sz="1100">
                <a:solidFill>
                  <a:schemeClr val="lt1"/>
                </a:solidFill>
                <a:latin typeface="Courier New"/>
                <a:ea typeface="Courier New"/>
                <a:cs typeface="Courier New"/>
                <a:sym typeface="Courier New"/>
              </a:rPr>
              <a:t>29</a:t>
            </a:r>
          </a:p>
          <a:p>
            <a:pPr lvl="0" rtl="0" algn="ctr">
              <a:spcBef>
                <a:spcPts val="0"/>
              </a:spcBef>
              <a:buNone/>
            </a:pPr>
            <a:r>
              <a:rPr lang="en" sz="1100">
                <a:solidFill>
                  <a:schemeClr val="lt1"/>
                </a:solidFill>
                <a:latin typeface="Courier New"/>
                <a:ea typeface="Courier New"/>
                <a:cs typeface="Courier New"/>
                <a:sym typeface="Courier New"/>
              </a:rPr>
              <a:t>32</a:t>
            </a:r>
          </a:p>
          <a:p>
            <a:pPr lvl="0" rtl="0" algn="ctr">
              <a:spcBef>
                <a:spcPts val="0"/>
              </a:spcBef>
              <a:buNone/>
            </a:pPr>
            <a:r>
              <a:rPr lang="en" sz="1100">
                <a:solidFill>
                  <a:schemeClr val="lt1"/>
                </a:solidFill>
                <a:latin typeface="Courier New"/>
                <a:ea typeface="Courier New"/>
                <a:cs typeface="Courier New"/>
                <a:sym typeface="Courier New"/>
              </a:rPr>
              <a:t>26</a:t>
            </a:r>
          </a:p>
          <a:p>
            <a:pPr lvl="0" rtl="0" algn="ctr">
              <a:spcBef>
                <a:spcPts val="0"/>
              </a:spcBef>
              <a:buNone/>
            </a:pPr>
            <a:r>
              <a:rPr lang="en" sz="1100">
                <a:solidFill>
                  <a:schemeClr val="lt1"/>
                </a:solidFill>
                <a:latin typeface="Courier New"/>
                <a:ea typeface="Courier New"/>
                <a:cs typeface="Courier New"/>
                <a:sym typeface="Courier New"/>
              </a:rPr>
              <a:t>34</a:t>
            </a:r>
          </a:p>
          <a:p>
            <a:pPr lvl="0" rtl="0" algn="ctr">
              <a:spcBef>
                <a:spcPts val="0"/>
              </a:spcBef>
              <a:buNone/>
            </a:pPr>
            <a:r>
              <a:rPr lang="en" sz="1100">
                <a:solidFill>
                  <a:schemeClr val="lt1"/>
                </a:solidFill>
                <a:latin typeface="Courier New"/>
                <a:ea typeface="Courier New"/>
                <a:cs typeface="Courier New"/>
                <a:sym typeface="Courier New"/>
              </a:rPr>
              <a:t>24</a:t>
            </a:r>
          </a:p>
          <a:p>
            <a:pPr lvl="0" rtl="0" algn="ctr">
              <a:spcBef>
                <a:spcPts val="0"/>
              </a:spcBef>
              <a:buNone/>
            </a:pPr>
            <a:r>
              <a:rPr lang="en" sz="1100">
                <a:solidFill>
                  <a:schemeClr val="lt1"/>
                </a:solidFill>
                <a:latin typeface="Courier New"/>
                <a:ea typeface="Courier New"/>
                <a:cs typeface="Courier New"/>
                <a:sym typeface="Courier New"/>
              </a:rPr>
              <a:t>.</a:t>
            </a:r>
          </a:p>
          <a:p>
            <a:pPr lvl="0" rtl="0" algn="ctr">
              <a:spcBef>
                <a:spcPts val="0"/>
              </a:spcBef>
              <a:buNone/>
            </a:pPr>
            <a:r>
              <a:rPr lang="en" sz="1100">
                <a:solidFill>
                  <a:schemeClr val="lt1"/>
                </a:solidFill>
                <a:latin typeface="Courier New"/>
                <a:ea typeface="Courier New"/>
                <a:cs typeface="Courier New"/>
                <a:sym typeface="Courier New"/>
              </a:rPr>
              <a:t>.</a:t>
            </a:r>
          </a:p>
          <a:p>
            <a:pPr lvl="0" rtl="0" algn="ctr">
              <a:spcBef>
                <a:spcPts val="0"/>
              </a:spcBef>
              <a:buNone/>
            </a:pPr>
            <a:r>
              <a:rPr lang="en" sz="1100">
                <a:solidFill>
                  <a:schemeClr val="lt1"/>
                </a:solidFill>
                <a:latin typeface="Courier New"/>
                <a:ea typeface="Courier New"/>
                <a:cs typeface="Courier New"/>
                <a:sym typeface="Courier New"/>
              </a:rPr>
              <a:t>.</a:t>
            </a:r>
          </a:p>
          <a:p>
            <a:pPr lvl="0" rtl="0" algn="ctr">
              <a:spcBef>
                <a:spcPts val="0"/>
              </a:spcBef>
              <a:buNone/>
            </a:pPr>
            <a:r>
              <a:rPr lang="en" sz="1100">
                <a:solidFill>
                  <a:schemeClr val="lt1"/>
                </a:solidFill>
                <a:latin typeface="Courier New"/>
                <a:ea typeface="Courier New"/>
                <a:cs typeface="Courier New"/>
                <a:sym typeface="Courier New"/>
              </a:rPr>
              <a:t>25</a:t>
            </a:r>
          </a:p>
        </p:txBody>
      </p:sp>
      <p:pic>
        <p:nvPicPr>
          <p:cNvPr descr="Copy of looker_logo_white.png" id="526" name="Shape 526"/>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527" name="Shape 527"/>
          <p:cNvSpPr txBox="1"/>
          <p:nvPr/>
        </p:nvSpPr>
        <p:spPr>
          <a:xfrm>
            <a:off x="3440312" y="1762625"/>
            <a:ext cx="1589100" cy="1995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age</a:t>
            </a:r>
            <a:r>
              <a:rPr lang="en" sz="1200">
                <a:solidFill>
                  <a:srgbClr val="FFFFFF"/>
                </a:solidFill>
              </a:rPr>
              <a:t> column</a:t>
            </a:r>
          </a:p>
        </p:txBody>
      </p:sp>
      <p:sp>
        <p:nvSpPr>
          <p:cNvPr id="528" name="Shape 528"/>
          <p:cNvSpPr/>
          <p:nvPr/>
        </p:nvSpPr>
        <p:spPr>
          <a:xfrm>
            <a:off x="4519250" y="2091725"/>
            <a:ext cx="79800" cy="1694700"/>
          </a:xfrm>
          <a:prstGeom prst="rightBracket">
            <a:avLst>
              <a:gd fmla="val 8333" name="adj"/>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9" name="Shape 529"/>
          <p:cNvSpPr/>
          <p:nvPr/>
        </p:nvSpPr>
        <p:spPr>
          <a:xfrm flipH="1">
            <a:off x="3870650" y="2091725"/>
            <a:ext cx="79800" cy="1694700"/>
          </a:xfrm>
          <a:prstGeom prst="rightBracket">
            <a:avLst>
              <a:gd fmla="val 8333" name="adj"/>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0" name="Shape 530"/>
          <p:cNvSpPr txBox="1"/>
          <p:nvPr/>
        </p:nvSpPr>
        <p:spPr>
          <a:xfrm>
            <a:off x="2222850" y="841975"/>
            <a:ext cx="4698300" cy="4188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ORC contains stripe-level metadata for “indexing”</a:t>
            </a:r>
          </a:p>
        </p:txBody>
      </p:sp>
      <p:sp>
        <p:nvSpPr>
          <p:cNvPr id="531" name="Shape 531"/>
          <p:cNvSpPr/>
          <p:nvPr/>
        </p:nvSpPr>
        <p:spPr>
          <a:xfrm>
            <a:off x="4766487" y="2117425"/>
            <a:ext cx="79800" cy="871200"/>
          </a:xfrm>
          <a:prstGeom prst="rightBrace">
            <a:avLst>
              <a:gd fmla="val 8333" name="adj1"/>
              <a:gd fmla="val 50000" name="adj2"/>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2" name="Shape 532"/>
          <p:cNvSpPr/>
          <p:nvPr/>
        </p:nvSpPr>
        <p:spPr>
          <a:xfrm>
            <a:off x="4766487" y="3108025"/>
            <a:ext cx="79800" cy="678300"/>
          </a:xfrm>
          <a:prstGeom prst="rightBrace">
            <a:avLst>
              <a:gd fmla="val 8333" name="adj1"/>
              <a:gd fmla="val 50000" name="adj2"/>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3" name="Shape 533"/>
          <p:cNvSpPr txBox="1"/>
          <p:nvPr/>
        </p:nvSpPr>
        <p:spPr>
          <a:xfrm>
            <a:off x="4846287" y="2453275"/>
            <a:ext cx="857400" cy="1995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Stripe 1</a:t>
            </a:r>
          </a:p>
          <a:p>
            <a:pPr lvl="0" rtl="0" algn="ctr">
              <a:spcBef>
                <a:spcPts val="0"/>
              </a:spcBef>
              <a:buClr>
                <a:schemeClr val="dk1"/>
              </a:buClr>
              <a:buSzPct val="137500"/>
              <a:buFont typeface="Arial"/>
              <a:buNone/>
            </a:pPr>
            <a:r>
              <a:rPr lang="en" sz="800">
                <a:solidFill>
                  <a:srgbClr val="FFFFFF"/>
                </a:solidFill>
                <a:latin typeface="Courier New"/>
                <a:ea typeface="Courier New"/>
                <a:cs typeface="Courier New"/>
                <a:sym typeface="Courier New"/>
              </a:rPr>
              <a:t>min = 24 max = 34 count = 6</a:t>
            </a:r>
          </a:p>
        </p:txBody>
      </p:sp>
      <p:sp>
        <p:nvSpPr>
          <p:cNvPr id="534" name="Shape 534"/>
          <p:cNvSpPr txBox="1"/>
          <p:nvPr/>
        </p:nvSpPr>
        <p:spPr>
          <a:xfrm>
            <a:off x="4846287" y="3425925"/>
            <a:ext cx="857400" cy="1995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Stripe </a:t>
            </a:r>
            <a:r>
              <a:rPr i="1" lang="en" sz="1200">
                <a:solidFill>
                  <a:srgbClr val="FFFFFF"/>
                </a:solidFill>
              </a:rPr>
              <a:t>N</a:t>
            </a:r>
          </a:p>
          <a:p>
            <a:pPr lvl="0" rtl="0" algn="ctr">
              <a:spcBef>
                <a:spcPts val="0"/>
              </a:spcBef>
              <a:buClr>
                <a:schemeClr val="dk1"/>
              </a:buClr>
              <a:buSzPct val="137500"/>
              <a:buFont typeface="Arial"/>
              <a:buNone/>
            </a:pPr>
            <a:r>
              <a:rPr lang="en" sz="800">
                <a:solidFill>
                  <a:srgbClr val="FFFFFF"/>
                </a:solidFill>
                <a:latin typeface="Courier New"/>
                <a:ea typeface="Courier New"/>
                <a:cs typeface="Courier New"/>
                <a:sym typeface="Courier New"/>
              </a:rPr>
              <a:t>min = 23 max = 31 count = k</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38" name="Shape 538"/>
        <p:cNvGrpSpPr/>
        <p:nvPr/>
      </p:nvGrpSpPr>
      <p:grpSpPr>
        <a:xfrm>
          <a:off x="0" y="0"/>
          <a:ext cx="0" cy="0"/>
          <a:chOff x="0" y="0"/>
          <a:chExt cx="0" cy="0"/>
        </a:xfrm>
      </p:grpSpPr>
      <p:sp>
        <p:nvSpPr>
          <p:cNvPr id="539" name="Shape 539"/>
          <p:cNvSpPr txBox="1"/>
          <p:nvPr/>
        </p:nvSpPr>
        <p:spPr>
          <a:xfrm>
            <a:off x="1317825" y="1383150"/>
            <a:ext cx="6530100" cy="3032700"/>
          </a:xfrm>
          <a:prstGeom prst="rect">
            <a:avLst/>
          </a:prstGeom>
          <a:noFill/>
          <a:ln>
            <a:noFill/>
          </a:ln>
        </p:spPr>
        <p:txBody>
          <a:bodyPr anchorCtr="0" anchor="t" bIns="91425" lIns="91425" rIns="91425" tIns="91425">
            <a:noAutofit/>
          </a:bodyPr>
          <a:lstStyle/>
          <a:p>
            <a:pPr indent="0" lvl="0" marL="0" rtl="0">
              <a:spcBef>
                <a:spcPts val="0"/>
              </a:spcBef>
              <a:buNone/>
            </a:pPr>
            <a:r>
              <a:rPr lang="en">
                <a:solidFill>
                  <a:srgbClr val="FFFFFF"/>
                </a:solidFill>
                <a:latin typeface="Montserrat"/>
                <a:ea typeface="Montserrat"/>
                <a:cs typeface="Montserrat"/>
                <a:sym typeface="Montserrat"/>
              </a:rPr>
              <a:t>Merits and Drawbacks:</a:t>
            </a:r>
          </a:p>
          <a:p>
            <a:pPr lvl="0" rtl="0">
              <a:spcBef>
                <a:spcPts val="0"/>
              </a:spcBef>
              <a:buNone/>
            </a:pPr>
            <a:r>
              <a:t/>
            </a:r>
            <a:endParaRPr>
              <a:solidFill>
                <a:schemeClr val="lt1"/>
              </a:solidFill>
              <a:latin typeface="Montserrat"/>
              <a:ea typeface="Montserrat"/>
              <a:cs typeface="Montserrat"/>
              <a:sym typeface="Montserrat"/>
            </a:endParaRPr>
          </a:p>
          <a:p>
            <a:pPr indent="-228600" lvl="0" marL="457200" rtl="0">
              <a:spcBef>
                <a:spcPts val="0"/>
              </a:spcBef>
              <a:buClr>
                <a:schemeClr val="lt1"/>
              </a:buClr>
              <a:buFont typeface="Montserrat"/>
              <a:buChar char="+"/>
            </a:pPr>
            <a:r>
              <a:rPr lang="en">
                <a:solidFill>
                  <a:schemeClr val="lt1"/>
                </a:solidFill>
                <a:latin typeface="Montserrat"/>
                <a:ea typeface="Montserrat"/>
                <a:cs typeface="Montserrat"/>
                <a:sym typeface="Montserrat"/>
              </a:rPr>
              <a:t>Schema is always present (header and footer)</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It’s compact</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It’s splittable</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Reads </a:t>
            </a:r>
            <a:r>
              <a:rPr i="1" lang="en">
                <a:solidFill>
                  <a:srgbClr val="FFFFFF"/>
                </a:solidFill>
                <a:latin typeface="Montserrat"/>
                <a:ea typeface="Montserrat"/>
                <a:cs typeface="Montserrat"/>
                <a:sym typeface="Montserrat"/>
              </a:rPr>
              <a:t>only</a:t>
            </a:r>
            <a:r>
              <a:rPr lang="en">
                <a:solidFill>
                  <a:srgbClr val="FFFFFF"/>
                </a:solidFill>
                <a:latin typeface="Montserrat"/>
                <a:ea typeface="Montserrat"/>
                <a:cs typeface="Montserrat"/>
                <a:sym typeface="Montserrat"/>
              </a:rPr>
              <a:t> the columns we need</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Supports vectorized operations</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Predicate pushdown</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chemeClr val="lt1"/>
                </a:solidFill>
                <a:latin typeface="Montserrat"/>
                <a:ea typeface="Montserrat"/>
                <a:cs typeface="Montserrat"/>
                <a:sym typeface="Montserrat"/>
              </a:rPr>
              <a:t>Serialization is slow</a:t>
            </a:r>
          </a:p>
          <a:p>
            <a:pPr indent="-228600" lvl="0" marL="457200" rtl="0">
              <a:spcBef>
                <a:spcPts val="0"/>
              </a:spcBef>
              <a:buClr>
                <a:schemeClr val="lt1"/>
              </a:buClr>
              <a:buFont typeface="Montserrat"/>
              <a:buChar char="-"/>
            </a:pPr>
            <a:r>
              <a:rPr lang="en">
                <a:solidFill>
                  <a:schemeClr val="lt1"/>
                </a:solidFill>
                <a:latin typeface="Montserrat"/>
                <a:ea typeface="Montserrat"/>
                <a:cs typeface="Montserrat"/>
                <a:sym typeface="Montserrat"/>
              </a:rPr>
              <a:t>Does not handle deeply nested structures</a:t>
            </a:r>
          </a:p>
          <a:p>
            <a:pPr indent="-228600" lvl="0" marL="457200" rtl="0">
              <a:spcBef>
                <a:spcPts val="0"/>
              </a:spcBef>
              <a:buClr>
                <a:schemeClr val="lt1"/>
              </a:buClr>
              <a:buFont typeface="Montserrat"/>
              <a:buChar char="-"/>
            </a:pPr>
            <a:r>
              <a:rPr lang="en">
                <a:solidFill>
                  <a:schemeClr val="lt1"/>
                </a:solidFill>
                <a:latin typeface="Montserrat"/>
                <a:ea typeface="Montserrat"/>
                <a:cs typeface="Montserrat"/>
                <a:sym typeface="Montserrat"/>
              </a:rPr>
              <a:t>No schema evolution</a:t>
            </a:r>
          </a:p>
        </p:txBody>
      </p:sp>
      <p:sp>
        <p:nvSpPr>
          <p:cNvPr id="540" name="Shape 540"/>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Serialization and Storage Formats: ORC</a:t>
            </a:r>
          </a:p>
        </p:txBody>
      </p:sp>
      <p:cxnSp>
        <p:nvCxnSpPr>
          <p:cNvPr id="541" name="Shape 541"/>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542" name="Shape 542"/>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46" name="Shape 546"/>
        <p:cNvGrpSpPr/>
        <p:nvPr/>
      </p:nvGrpSpPr>
      <p:grpSpPr>
        <a:xfrm>
          <a:off x="0" y="0"/>
          <a:ext cx="0" cy="0"/>
          <a:chOff x="0" y="0"/>
          <a:chExt cx="0" cy="0"/>
        </a:xfrm>
      </p:grpSpPr>
      <p:sp>
        <p:nvSpPr>
          <p:cNvPr id="547" name="Shape 547"/>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Serialization and Storage Formats: Comparison</a:t>
            </a:r>
          </a:p>
        </p:txBody>
      </p:sp>
      <p:cxnSp>
        <p:nvCxnSpPr>
          <p:cNvPr id="548" name="Shape 548"/>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549" name="Shape 549"/>
          <p:cNvPicPr preferRelativeResize="0"/>
          <p:nvPr/>
        </p:nvPicPr>
        <p:blipFill>
          <a:blip r:embed="rId3">
            <a:alphaModFix/>
          </a:blip>
          <a:stretch>
            <a:fillRect/>
          </a:stretch>
        </p:blipFill>
        <p:spPr>
          <a:xfrm>
            <a:off x="8381997" y="4705350"/>
            <a:ext cx="599152" cy="285749"/>
          </a:xfrm>
          <a:prstGeom prst="rect">
            <a:avLst/>
          </a:prstGeom>
          <a:noFill/>
          <a:ln>
            <a:noFill/>
          </a:ln>
        </p:spPr>
      </p:pic>
      <p:graphicFrame>
        <p:nvGraphicFramePr>
          <p:cNvPr id="550" name="Shape 550"/>
          <p:cNvGraphicFramePr/>
          <p:nvPr/>
        </p:nvGraphicFramePr>
        <p:xfrm>
          <a:off x="73737" y="1213500"/>
          <a:ext cx="3000000" cy="3000000"/>
        </p:xfrm>
        <a:graphic>
          <a:graphicData uri="http://schemas.openxmlformats.org/drawingml/2006/table">
            <a:tbl>
              <a:tblPr>
                <a:noFill/>
                <a:tableStyleId>{A502EBE1-EE59-43B9-9920-A4FEFA64E7F7}</a:tableStyleId>
              </a:tblPr>
              <a:tblGrid>
                <a:gridCol w="668425"/>
                <a:gridCol w="685175"/>
                <a:gridCol w="629425"/>
                <a:gridCol w="868150"/>
                <a:gridCol w="711400"/>
                <a:gridCol w="714700"/>
                <a:gridCol w="733925"/>
                <a:gridCol w="670250"/>
                <a:gridCol w="820825"/>
                <a:gridCol w="810175"/>
                <a:gridCol w="780325"/>
                <a:gridCol w="903750"/>
              </a:tblGrid>
              <a:tr h="381000">
                <a:tc>
                  <a:txBody>
                    <a:bodyPr>
                      <a:noAutofit/>
                    </a:bodyPr>
                    <a:lstStyle/>
                    <a:p>
                      <a:pPr lvl="0" rtl="0">
                        <a:spcBef>
                          <a:spcPts val="0"/>
                        </a:spcBef>
                        <a:buNone/>
                      </a:pPr>
                      <a:r>
                        <a:t/>
                      </a:r>
                      <a:endParaRPr sz="800">
                        <a:solidFill>
                          <a:srgbClr val="FFFFFF"/>
                        </a:solidFill>
                      </a:endParaRPr>
                    </a:p>
                  </a:txBody>
                  <a:tcPr marT="91425" marB="91425" marR="91425" marL="91425"/>
                </a:tc>
                <a:tc>
                  <a:txBody>
                    <a:bodyPr>
                      <a:noAutofit/>
                    </a:bodyPr>
                    <a:lstStyle/>
                    <a:p>
                      <a:pPr lvl="0" rtl="0" algn="ctr">
                        <a:spcBef>
                          <a:spcPts val="0"/>
                        </a:spcBef>
                        <a:buNone/>
                      </a:pPr>
                      <a:r>
                        <a:rPr b="1" lang="en" sz="800">
                          <a:solidFill>
                            <a:srgbClr val="FFFFFF"/>
                          </a:solidFill>
                        </a:rPr>
                        <a:t>Type Encoding</a:t>
                      </a:r>
                    </a:p>
                  </a:txBody>
                  <a:tcPr marT="91425" marB="91425" marR="91425" marL="91425" anchor="ctr"/>
                </a:tc>
                <a:tc>
                  <a:txBody>
                    <a:bodyPr>
                      <a:noAutofit/>
                    </a:bodyPr>
                    <a:lstStyle/>
                    <a:p>
                      <a:pPr lvl="0" rtl="0" algn="ctr">
                        <a:spcBef>
                          <a:spcPts val="0"/>
                        </a:spcBef>
                        <a:buNone/>
                      </a:pPr>
                      <a:r>
                        <a:rPr b="1" lang="en" sz="800">
                          <a:solidFill>
                            <a:srgbClr val="FFFFFF"/>
                          </a:solidFill>
                        </a:rPr>
                        <a:t>Schema</a:t>
                      </a:r>
                    </a:p>
                  </a:txBody>
                  <a:tcPr marT="91425" marB="91425" marR="91425" marL="91425" anchor="ctr"/>
                </a:tc>
                <a:tc>
                  <a:txBody>
                    <a:bodyPr>
                      <a:noAutofit/>
                    </a:bodyPr>
                    <a:lstStyle/>
                    <a:p>
                      <a:pPr lvl="0" rtl="0" algn="ctr">
                        <a:spcBef>
                          <a:spcPts val="0"/>
                        </a:spcBef>
                        <a:buNone/>
                      </a:pPr>
                      <a:r>
                        <a:rPr b="1" lang="en" sz="800">
                          <a:solidFill>
                            <a:srgbClr val="FFFFFF"/>
                          </a:solidFill>
                        </a:rPr>
                        <a:t>Block</a:t>
                      </a:r>
                    </a:p>
                    <a:p>
                      <a:pPr lvl="0" rtl="0" algn="ctr">
                        <a:spcBef>
                          <a:spcPts val="0"/>
                        </a:spcBef>
                        <a:buNone/>
                      </a:pPr>
                      <a:r>
                        <a:rPr b="1" lang="en" sz="800">
                          <a:solidFill>
                            <a:srgbClr val="FFFFFF"/>
                          </a:solidFill>
                        </a:rPr>
                        <a:t>Compression</a:t>
                      </a:r>
                    </a:p>
                  </a:txBody>
                  <a:tcPr marT="91425" marB="91425" marR="91425" marL="91425" anchor="ctr"/>
                </a:tc>
                <a:tc>
                  <a:txBody>
                    <a:bodyPr>
                      <a:noAutofit/>
                    </a:bodyPr>
                    <a:lstStyle/>
                    <a:p>
                      <a:pPr lvl="0" rtl="0" algn="ctr">
                        <a:spcBef>
                          <a:spcPts val="0"/>
                        </a:spcBef>
                        <a:buNone/>
                      </a:pPr>
                      <a:r>
                        <a:rPr b="1" lang="en" sz="800">
                          <a:solidFill>
                            <a:srgbClr val="FFFFFF"/>
                          </a:solidFill>
                        </a:rPr>
                        <a:t>Splittable</a:t>
                      </a:r>
                    </a:p>
                  </a:txBody>
                  <a:tcPr marT="91425" marB="91425" marR="91425" marL="91425" anchor="ctr"/>
                </a:tc>
                <a:tc>
                  <a:txBody>
                    <a:bodyPr>
                      <a:noAutofit/>
                    </a:bodyPr>
                    <a:lstStyle/>
                    <a:p>
                      <a:pPr lvl="0" rtl="0" algn="ctr">
                        <a:spcBef>
                          <a:spcPts val="0"/>
                        </a:spcBef>
                        <a:buNone/>
                      </a:pPr>
                      <a:r>
                        <a:rPr b="1" lang="en" sz="800">
                          <a:solidFill>
                            <a:srgbClr val="FFFFFF"/>
                          </a:solidFill>
                        </a:rPr>
                        <a:t>Evolution</a:t>
                      </a:r>
                    </a:p>
                  </a:txBody>
                  <a:tcPr marT="91425" marB="91425" marR="91425" marL="91425" anchor="ctr"/>
                </a:tc>
                <a:tc>
                  <a:txBody>
                    <a:bodyPr>
                      <a:noAutofit/>
                    </a:bodyPr>
                    <a:lstStyle/>
                    <a:p>
                      <a:pPr lvl="0" rtl="0" algn="ctr">
                        <a:spcBef>
                          <a:spcPts val="0"/>
                        </a:spcBef>
                        <a:buNone/>
                      </a:pPr>
                      <a:r>
                        <a:rPr b="1" lang="en" sz="800">
                          <a:solidFill>
                            <a:srgbClr val="FFFFFF"/>
                          </a:solidFill>
                        </a:rPr>
                        <a:t>Projection</a:t>
                      </a:r>
                    </a:p>
                  </a:txBody>
                  <a:tcPr marT="91425" marB="91425" marR="91425" marL="91425" anchor="ctr"/>
                </a:tc>
                <a:tc>
                  <a:txBody>
                    <a:bodyPr>
                      <a:noAutofit/>
                    </a:bodyPr>
                    <a:lstStyle/>
                    <a:p>
                      <a:pPr lvl="0" rtl="0" algn="ctr">
                        <a:spcBef>
                          <a:spcPts val="0"/>
                        </a:spcBef>
                        <a:buNone/>
                      </a:pPr>
                      <a:r>
                        <a:rPr b="1" lang="en" sz="800">
                          <a:solidFill>
                            <a:srgbClr val="FFFFFF"/>
                          </a:solidFill>
                        </a:rPr>
                        <a:t>Polyglot</a:t>
                      </a:r>
                    </a:p>
                  </a:txBody>
                  <a:tcPr marT="91425" marB="91425" marR="91425" marL="91425" anchor="ctr"/>
                </a:tc>
                <a:tc>
                  <a:txBody>
                    <a:bodyPr>
                      <a:noAutofit/>
                    </a:bodyPr>
                    <a:lstStyle/>
                    <a:p>
                      <a:pPr lvl="0" rtl="0" algn="ctr">
                        <a:spcBef>
                          <a:spcPts val="0"/>
                        </a:spcBef>
                        <a:buNone/>
                      </a:pPr>
                      <a:r>
                        <a:rPr b="1" lang="en" sz="800">
                          <a:solidFill>
                            <a:srgbClr val="FFFFFF"/>
                          </a:solidFill>
                        </a:rPr>
                        <a:t>Nested Structures</a:t>
                      </a:r>
                    </a:p>
                  </a:txBody>
                  <a:tcPr marT="91425" marB="91425" marR="91425" marL="91425" anchor="ctr"/>
                </a:tc>
                <a:tc>
                  <a:txBody>
                    <a:bodyPr>
                      <a:noAutofit/>
                    </a:bodyPr>
                    <a:lstStyle/>
                    <a:p>
                      <a:pPr lvl="0" rtl="0" algn="ctr">
                        <a:spcBef>
                          <a:spcPts val="0"/>
                        </a:spcBef>
                        <a:buNone/>
                      </a:pPr>
                      <a:r>
                        <a:rPr b="1" lang="en" sz="800">
                          <a:solidFill>
                            <a:srgbClr val="FFFFFF"/>
                          </a:solidFill>
                        </a:rPr>
                        <a:t>Row/Column Based</a:t>
                      </a:r>
                    </a:p>
                  </a:txBody>
                  <a:tcPr marT="91425" marB="91425" marR="91425" marL="91425" anchor="ctr"/>
                </a:tc>
                <a:tc>
                  <a:txBody>
                    <a:bodyPr>
                      <a:noAutofit/>
                    </a:bodyPr>
                    <a:lstStyle/>
                    <a:p>
                      <a:pPr lvl="0" rtl="0" algn="ctr">
                        <a:spcBef>
                          <a:spcPts val="0"/>
                        </a:spcBef>
                        <a:buNone/>
                      </a:pPr>
                      <a:r>
                        <a:rPr b="1" lang="en" sz="800">
                          <a:solidFill>
                            <a:srgbClr val="FFFFFF"/>
                          </a:solidFill>
                        </a:rPr>
                        <a:t>Optimized for</a:t>
                      </a:r>
                    </a:p>
                  </a:txBody>
                  <a:tcPr marT="91425" marB="91425" marR="91425" marL="91425" anchor="ctr"/>
                </a:tc>
                <a:tc>
                  <a:txBody>
                    <a:bodyPr>
                      <a:noAutofit/>
                    </a:bodyPr>
                    <a:lstStyle/>
                    <a:p>
                      <a:pPr lvl="0" rtl="0" algn="ctr">
                        <a:spcBef>
                          <a:spcPts val="0"/>
                        </a:spcBef>
                        <a:buNone/>
                      </a:pPr>
                      <a:r>
                        <a:rPr b="1" lang="en" sz="800">
                          <a:solidFill>
                            <a:srgbClr val="FFFFFF"/>
                          </a:solidFill>
                        </a:rPr>
                        <a:t>Compatibility</a:t>
                      </a:r>
                    </a:p>
                  </a:txBody>
                  <a:tcPr marT="91425" marB="91425" marR="91425" marL="91425" anchor="ctr"/>
                </a:tc>
              </a:tr>
              <a:tr h="381000">
                <a:tc>
                  <a:txBody>
                    <a:bodyPr>
                      <a:noAutofit/>
                    </a:bodyPr>
                    <a:lstStyle/>
                    <a:p>
                      <a:pPr lvl="0" rtl="0">
                        <a:spcBef>
                          <a:spcPts val="0"/>
                        </a:spcBef>
                        <a:buNone/>
                      </a:pPr>
                      <a:r>
                        <a:rPr lang="en" sz="800">
                          <a:solidFill>
                            <a:srgbClr val="FFFFFF"/>
                          </a:solidFill>
                        </a:rPr>
                        <a:t>Text</a:t>
                      </a:r>
                    </a:p>
                  </a:txBody>
                  <a:tcPr marT="91425" marB="91425" marR="91425" marL="91425" anchor="ctr"/>
                </a:tc>
                <a:tc>
                  <a:txBody>
                    <a:bodyPr>
                      <a:noAutofit/>
                    </a:bodyPr>
                    <a:lstStyle/>
                    <a:p>
                      <a:pPr lvl="0" rtl="0" algn="ctr">
                        <a:spcBef>
                          <a:spcPts val="0"/>
                        </a:spcBef>
                        <a:buNone/>
                      </a:pPr>
                      <a:r>
                        <a:rPr lang="en" sz="800">
                          <a:solidFill>
                            <a:srgbClr val="FFFFFF"/>
                          </a:solidFill>
                        </a:rPr>
                        <a:t>N</a:t>
                      </a:r>
                    </a:p>
                  </a:txBody>
                  <a:tcPr marT="91425" marB="91425" marR="91425" marL="91425" anchor="ctr"/>
                </a:tc>
                <a:tc>
                  <a:txBody>
                    <a:bodyPr>
                      <a:noAutofit/>
                    </a:bodyPr>
                    <a:lstStyle/>
                    <a:p>
                      <a:pPr lvl="0" rtl="0" algn="ctr">
                        <a:spcBef>
                          <a:spcPts val="0"/>
                        </a:spcBef>
                        <a:buNone/>
                      </a:pPr>
                      <a:r>
                        <a:rPr lang="en" sz="800">
                          <a:solidFill>
                            <a:srgbClr val="FFFFFF"/>
                          </a:solidFill>
                        </a:rPr>
                        <a:t>N</a:t>
                      </a:r>
                    </a:p>
                  </a:txBody>
                  <a:tcPr marT="91425" marB="91425" marR="91425" marL="91425" anchor="ctr"/>
                </a:tc>
                <a:tc>
                  <a:txBody>
                    <a:bodyPr>
                      <a:noAutofit/>
                    </a:bodyPr>
                    <a:lstStyle/>
                    <a:p>
                      <a:pPr lvl="0" rtl="0" algn="ctr">
                        <a:spcBef>
                          <a:spcPts val="0"/>
                        </a:spcBef>
                        <a:buNone/>
                      </a:pPr>
                      <a:r>
                        <a:rPr lang="en" sz="800">
                          <a:solidFill>
                            <a:srgbClr val="FFFFFF"/>
                          </a:solidFill>
                        </a:rPr>
                        <a:t>N</a:t>
                      </a:r>
                    </a:p>
                  </a:txBody>
                  <a:tcPr marT="91425" marB="91425" marR="91425" marL="91425" anchor="ctr"/>
                </a:tc>
                <a:tc>
                  <a:txBody>
                    <a:bodyPr>
                      <a:noAutofit/>
                    </a:bodyPr>
                    <a:lstStyle/>
                    <a:p>
                      <a:pPr lvl="0" rtl="0" algn="ctr">
                        <a:spcBef>
                          <a:spcPts val="0"/>
                        </a:spcBef>
                        <a:buNone/>
                      </a:pPr>
                      <a:r>
                        <a:rPr lang="en" sz="800">
                          <a:solidFill>
                            <a:srgbClr val="FFFFFF"/>
                          </a:solidFill>
                        </a:rPr>
                        <a:t>Y/N</a:t>
                      </a:r>
                    </a:p>
                  </a:txBody>
                  <a:tcPr marT="91425" marB="91425" marR="91425" marL="91425" anchor="ctr"/>
                </a:tc>
                <a:tc>
                  <a:txBody>
                    <a:bodyPr>
                      <a:noAutofit/>
                    </a:bodyPr>
                    <a:lstStyle/>
                    <a:p>
                      <a:pPr lvl="0" rtl="0" algn="ctr">
                        <a:spcBef>
                          <a:spcPts val="0"/>
                        </a:spcBef>
                        <a:buNone/>
                      </a:pPr>
                      <a:r>
                        <a:rPr lang="en" sz="800">
                          <a:solidFill>
                            <a:srgbClr val="FFFFFF"/>
                          </a:solidFill>
                        </a:rPr>
                        <a:t>N</a:t>
                      </a:r>
                    </a:p>
                  </a:txBody>
                  <a:tcPr marT="91425" marB="91425" marR="91425" marL="91425" anchor="ctr"/>
                </a:tc>
                <a:tc>
                  <a:txBody>
                    <a:bodyPr>
                      <a:noAutofit/>
                    </a:bodyPr>
                    <a:lstStyle/>
                    <a:p>
                      <a:pPr lvl="0" rtl="0" algn="ctr">
                        <a:spcBef>
                          <a:spcPts val="0"/>
                        </a:spcBef>
                        <a:buNone/>
                      </a:pPr>
                      <a:r>
                        <a:rPr lang="en" sz="800">
                          <a:solidFill>
                            <a:srgbClr val="FFFFFF"/>
                          </a:solidFill>
                        </a:rPr>
                        <a:t>N</a:t>
                      </a:r>
                    </a:p>
                  </a:txBody>
                  <a:tcPr marT="91425" marB="91425" marR="91425" marL="91425" anchor="ctr"/>
                </a:tc>
                <a:tc>
                  <a:txBody>
                    <a:bodyPr>
                      <a:noAutofit/>
                    </a:bodyPr>
                    <a:lstStyle/>
                    <a:p>
                      <a:pPr lvl="0" rtl="0" algn="ctr">
                        <a:spcBef>
                          <a:spcPts val="0"/>
                        </a:spcBef>
                        <a:buNone/>
                      </a:pPr>
                      <a:r>
                        <a:rPr lang="en" sz="800">
                          <a:solidFill>
                            <a:srgbClr val="FFFFFF"/>
                          </a:solidFill>
                        </a:rPr>
                        <a:t>N</a:t>
                      </a:r>
                    </a:p>
                  </a:txBody>
                  <a:tcPr marT="91425" marB="91425" marR="91425" marL="91425" anchor="ctr"/>
                </a:tc>
                <a:tc>
                  <a:txBody>
                    <a:bodyPr>
                      <a:noAutofit/>
                    </a:bodyPr>
                    <a:lstStyle/>
                    <a:p>
                      <a:pPr lvl="0" rtl="0" algn="ctr">
                        <a:spcBef>
                          <a:spcPts val="0"/>
                        </a:spcBef>
                        <a:buNone/>
                      </a:pPr>
                      <a:r>
                        <a:rPr lang="en" sz="800">
                          <a:solidFill>
                            <a:srgbClr val="FFFFFF"/>
                          </a:solidFill>
                        </a:rPr>
                        <a:t>Y</a:t>
                      </a:r>
                    </a:p>
                  </a:txBody>
                  <a:tcPr marT="91425" marB="91425" marR="91425" marL="91425" anchor="ctr"/>
                </a:tc>
                <a:tc>
                  <a:txBody>
                    <a:bodyPr>
                      <a:noAutofit/>
                    </a:bodyPr>
                    <a:lstStyle/>
                    <a:p>
                      <a:pPr lvl="0" rtl="0" algn="ctr">
                        <a:spcBef>
                          <a:spcPts val="0"/>
                        </a:spcBef>
                        <a:buNone/>
                      </a:pPr>
                      <a:r>
                        <a:rPr lang="en" sz="800">
                          <a:solidFill>
                            <a:srgbClr val="FFFFFF"/>
                          </a:solidFill>
                        </a:rPr>
                        <a:t>Row</a:t>
                      </a:r>
                    </a:p>
                  </a:txBody>
                  <a:tcPr marT="91425" marB="91425" marR="91425" marL="91425" anchor="ctr"/>
                </a:tc>
                <a:tc>
                  <a:txBody>
                    <a:bodyPr>
                      <a:noAutofit/>
                    </a:bodyPr>
                    <a:lstStyle/>
                    <a:p>
                      <a:pPr lvl="0" rtl="0" algn="ctr">
                        <a:spcBef>
                          <a:spcPts val="0"/>
                        </a:spcBef>
                        <a:buNone/>
                      </a:pPr>
                      <a:r>
                        <a:rPr lang="en" sz="800">
                          <a:solidFill>
                            <a:srgbClr val="FFFFFF"/>
                          </a:solidFill>
                        </a:rPr>
                        <a:t>Write</a:t>
                      </a:r>
                    </a:p>
                  </a:txBody>
                  <a:tcPr marT="91425" marB="91425" marR="91425" marL="91425" anchor="ctr"/>
                </a:tc>
                <a:tc>
                  <a:txBody>
                    <a:bodyPr>
                      <a:noAutofit/>
                    </a:bodyPr>
                    <a:lstStyle/>
                    <a:p>
                      <a:pPr lvl="0" rtl="0" algn="ctr">
                        <a:spcBef>
                          <a:spcPts val="0"/>
                        </a:spcBef>
                        <a:buNone/>
                      </a:pPr>
                      <a:r>
                        <a:rPr lang="en" sz="800">
                          <a:solidFill>
                            <a:srgbClr val="FFFFFF"/>
                          </a:solidFill>
                        </a:rPr>
                        <a:t>Universal</a:t>
                      </a:r>
                    </a:p>
                  </a:txBody>
                  <a:tcPr marT="91425" marB="91425" marR="91425" marL="91425" anchor="ctr"/>
                </a:tc>
              </a:tr>
              <a:tr h="381000">
                <a:tc>
                  <a:txBody>
                    <a:bodyPr>
                      <a:noAutofit/>
                    </a:bodyPr>
                    <a:lstStyle/>
                    <a:p>
                      <a:pPr lvl="0" rtl="0">
                        <a:spcBef>
                          <a:spcPts val="0"/>
                        </a:spcBef>
                        <a:buNone/>
                      </a:pPr>
                      <a:r>
                        <a:rPr lang="en" sz="800">
                          <a:solidFill>
                            <a:srgbClr val="FFFFFF"/>
                          </a:solidFill>
                        </a:rPr>
                        <a:t>Avro</a:t>
                      </a:r>
                    </a:p>
                  </a:txBody>
                  <a:tcPr marT="91425" marB="91425" marR="91425" marL="91425" anchor="ctr"/>
                </a:tc>
                <a:tc>
                  <a:txBody>
                    <a:bodyPr>
                      <a:noAutofit/>
                    </a:bodyPr>
                    <a:lstStyle/>
                    <a:p>
                      <a:pPr lvl="0" rtl="0" algn="ctr">
                        <a:spcBef>
                          <a:spcPts val="0"/>
                        </a:spcBef>
                        <a:buNone/>
                      </a:pPr>
                      <a:r>
                        <a:rPr lang="en" sz="800">
                          <a:solidFill>
                            <a:srgbClr val="FFFFFF"/>
                          </a:solidFill>
                        </a:rPr>
                        <a:t>Y</a:t>
                      </a:r>
                    </a:p>
                  </a:txBody>
                  <a:tcPr marT="91425" marB="91425" marR="91425" marL="91425" anchor="ctr"/>
                </a:tc>
                <a:tc>
                  <a:txBody>
                    <a:bodyPr>
                      <a:noAutofit/>
                    </a:bodyPr>
                    <a:lstStyle/>
                    <a:p>
                      <a:pPr lvl="0" rtl="0" algn="ctr">
                        <a:spcBef>
                          <a:spcPts val="0"/>
                        </a:spcBef>
                        <a:buNone/>
                      </a:pPr>
                      <a:r>
                        <a:rPr lang="en" sz="800">
                          <a:solidFill>
                            <a:srgbClr val="FFFFFF"/>
                          </a:solidFill>
                        </a:rPr>
                        <a:t>Y</a:t>
                      </a:r>
                    </a:p>
                  </a:txBody>
                  <a:tcPr marT="91425" marB="91425" marR="91425" marL="91425" anchor="ctr"/>
                </a:tc>
                <a:tc>
                  <a:txBody>
                    <a:bodyPr>
                      <a:noAutofit/>
                    </a:bodyPr>
                    <a:lstStyle/>
                    <a:p>
                      <a:pPr lvl="0" rtl="0" algn="ctr">
                        <a:spcBef>
                          <a:spcPts val="0"/>
                        </a:spcBef>
                        <a:buNone/>
                      </a:pPr>
                      <a:r>
                        <a:rPr lang="en" sz="800">
                          <a:solidFill>
                            <a:srgbClr val="FFFFFF"/>
                          </a:solidFill>
                        </a:rPr>
                        <a:t>Y</a:t>
                      </a:r>
                    </a:p>
                  </a:txBody>
                  <a:tcPr marT="91425" marB="91425" marR="91425" marL="91425" anchor="ctr"/>
                </a:tc>
                <a:tc>
                  <a:txBody>
                    <a:bodyPr>
                      <a:noAutofit/>
                    </a:bodyPr>
                    <a:lstStyle/>
                    <a:p>
                      <a:pPr lvl="0" rtl="0" algn="ctr">
                        <a:spcBef>
                          <a:spcPts val="0"/>
                        </a:spcBef>
                        <a:buNone/>
                      </a:pPr>
                      <a:r>
                        <a:rPr lang="en" sz="800">
                          <a:solidFill>
                            <a:srgbClr val="FFFFFF"/>
                          </a:solidFill>
                        </a:rPr>
                        <a:t>Y</a:t>
                      </a:r>
                    </a:p>
                  </a:txBody>
                  <a:tcPr marT="91425" marB="91425" marR="91425" marL="91425" anchor="ctr"/>
                </a:tc>
                <a:tc>
                  <a:txBody>
                    <a:bodyPr>
                      <a:noAutofit/>
                    </a:bodyPr>
                    <a:lstStyle/>
                    <a:p>
                      <a:pPr lvl="0" rtl="0" algn="ctr">
                        <a:spcBef>
                          <a:spcPts val="0"/>
                        </a:spcBef>
                        <a:buNone/>
                      </a:pPr>
                      <a:r>
                        <a:rPr lang="en" sz="800">
                          <a:solidFill>
                            <a:srgbClr val="FFFFFF"/>
                          </a:solidFill>
                        </a:rPr>
                        <a:t>Y</a:t>
                      </a:r>
                    </a:p>
                  </a:txBody>
                  <a:tcPr marT="91425" marB="91425" marR="91425" marL="91425" anchor="ctr"/>
                </a:tc>
                <a:tc>
                  <a:txBody>
                    <a:bodyPr>
                      <a:noAutofit/>
                    </a:bodyPr>
                    <a:lstStyle/>
                    <a:p>
                      <a:pPr lvl="0" rtl="0" algn="ctr">
                        <a:spcBef>
                          <a:spcPts val="0"/>
                        </a:spcBef>
                        <a:buNone/>
                      </a:pPr>
                      <a:r>
                        <a:rPr lang="en" sz="800">
                          <a:solidFill>
                            <a:srgbClr val="FFFFFF"/>
                          </a:solidFill>
                        </a:rPr>
                        <a:t>N</a:t>
                      </a:r>
                    </a:p>
                  </a:txBody>
                  <a:tcPr marT="91425" marB="91425" marR="91425" marL="91425" anchor="ctr"/>
                </a:tc>
                <a:tc>
                  <a:txBody>
                    <a:bodyPr>
                      <a:noAutofit/>
                    </a:bodyPr>
                    <a:lstStyle/>
                    <a:p>
                      <a:pPr lvl="0" rtl="0" algn="ctr">
                        <a:spcBef>
                          <a:spcPts val="0"/>
                        </a:spcBef>
                        <a:buNone/>
                      </a:pPr>
                      <a:r>
                        <a:rPr lang="en" sz="800">
                          <a:solidFill>
                            <a:srgbClr val="FFFFFF"/>
                          </a:solidFill>
                        </a:rPr>
                        <a:t>Y</a:t>
                      </a:r>
                    </a:p>
                  </a:txBody>
                  <a:tcPr marT="91425" marB="91425" marR="91425" marL="91425" anchor="ctr"/>
                </a:tc>
                <a:tc>
                  <a:txBody>
                    <a:bodyPr>
                      <a:noAutofit/>
                    </a:bodyPr>
                    <a:lstStyle/>
                    <a:p>
                      <a:pPr lvl="0" rtl="0" algn="ctr">
                        <a:spcBef>
                          <a:spcPts val="0"/>
                        </a:spcBef>
                        <a:buNone/>
                      </a:pPr>
                      <a:r>
                        <a:rPr lang="en" sz="800">
                          <a:solidFill>
                            <a:srgbClr val="FFFFFF"/>
                          </a:solidFill>
                        </a:rPr>
                        <a:t>Y</a:t>
                      </a:r>
                    </a:p>
                  </a:txBody>
                  <a:tcPr marT="91425" marB="91425" marR="91425" marL="91425" anchor="ctr"/>
                </a:tc>
                <a:tc>
                  <a:txBody>
                    <a:bodyPr>
                      <a:noAutofit/>
                    </a:bodyPr>
                    <a:lstStyle/>
                    <a:p>
                      <a:pPr lvl="0" rtl="0" algn="ctr">
                        <a:spcBef>
                          <a:spcPts val="0"/>
                        </a:spcBef>
                        <a:buNone/>
                      </a:pPr>
                      <a:r>
                        <a:rPr lang="en" sz="800">
                          <a:solidFill>
                            <a:srgbClr val="FFFFFF"/>
                          </a:solidFill>
                        </a:rPr>
                        <a:t>Row</a:t>
                      </a:r>
                    </a:p>
                  </a:txBody>
                  <a:tcPr marT="91425" marB="91425" marR="91425" marL="91425" anchor="ctr"/>
                </a:tc>
                <a:tc>
                  <a:txBody>
                    <a:bodyPr>
                      <a:noAutofit/>
                    </a:bodyPr>
                    <a:lstStyle/>
                    <a:p>
                      <a:pPr lvl="0" rtl="0" algn="ctr">
                        <a:spcBef>
                          <a:spcPts val="0"/>
                        </a:spcBef>
                        <a:buNone/>
                      </a:pPr>
                      <a:r>
                        <a:rPr lang="en" sz="800">
                          <a:solidFill>
                            <a:srgbClr val="FFFFFF"/>
                          </a:solidFill>
                        </a:rPr>
                        <a:t>Write</a:t>
                      </a:r>
                    </a:p>
                  </a:txBody>
                  <a:tcPr marT="91425" marB="91425" marR="91425" marL="91425" anchor="ctr"/>
                </a:tc>
                <a:tc>
                  <a:txBody>
                    <a:bodyPr>
                      <a:noAutofit/>
                    </a:bodyPr>
                    <a:lstStyle/>
                    <a:p>
                      <a:pPr lvl="0" rtl="0" algn="ctr">
                        <a:spcBef>
                          <a:spcPts val="0"/>
                        </a:spcBef>
                        <a:buClr>
                          <a:schemeClr val="dk1"/>
                        </a:buClr>
                        <a:buSzPct val="137500"/>
                        <a:buFont typeface="Arial"/>
                        <a:buNone/>
                      </a:pPr>
                      <a:r>
                        <a:rPr lang="en" sz="800">
                          <a:solidFill>
                            <a:srgbClr val="FFFFFF"/>
                          </a:solidFill>
                        </a:rPr>
                        <a:t>Universal</a:t>
                      </a:r>
                    </a:p>
                  </a:txBody>
                  <a:tcPr marT="91425" marB="91425" marR="91425" marL="91425" anchor="ctr"/>
                </a:tc>
              </a:tr>
              <a:tr h="381000">
                <a:tc>
                  <a:txBody>
                    <a:bodyPr>
                      <a:noAutofit/>
                    </a:bodyPr>
                    <a:lstStyle/>
                    <a:p>
                      <a:pPr lvl="0" rtl="0">
                        <a:spcBef>
                          <a:spcPts val="0"/>
                        </a:spcBef>
                        <a:buNone/>
                      </a:pPr>
                      <a:r>
                        <a:rPr lang="en" sz="800">
                          <a:solidFill>
                            <a:srgbClr val="FFFFFF"/>
                          </a:solidFill>
                        </a:rPr>
                        <a:t>Parquet</a:t>
                      </a:r>
                    </a:p>
                  </a:txBody>
                  <a:tcPr marT="91425" marB="91425" marR="91425" marL="91425" anchor="ctr"/>
                </a:tc>
                <a:tc>
                  <a:txBody>
                    <a:bodyPr>
                      <a:noAutofit/>
                    </a:bodyPr>
                    <a:lstStyle/>
                    <a:p>
                      <a:pPr lvl="0" rtl="0" algn="ctr">
                        <a:spcBef>
                          <a:spcPts val="0"/>
                        </a:spcBef>
                        <a:buNone/>
                      </a:pPr>
                      <a:r>
                        <a:rPr lang="en" sz="800">
                          <a:solidFill>
                            <a:srgbClr val="FFFFFF"/>
                          </a:solidFill>
                        </a:rPr>
                        <a:t>Y</a:t>
                      </a:r>
                    </a:p>
                  </a:txBody>
                  <a:tcPr marT="91425" marB="91425" marR="91425" marL="91425" anchor="ctr"/>
                </a:tc>
                <a:tc>
                  <a:txBody>
                    <a:bodyPr>
                      <a:noAutofit/>
                    </a:bodyPr>
                    <a:lstStyle/>
                    <a:p>
                      <a:pPr lvl="0" rtl="0" algn="ctr">
                        <a:spcBef>
                          <a:spcPts val="0"/>
                        </a:spcBef>
                        <a:buNone/>
                      </a:pPr>
                      <a:r>
                        <a:rPr lang="en" sz="800">
                          <a:solidFill>
                            <a:srgbClr val="FFFFFF"/>
                          </a:solidFill>
                        </a:rPr>
                        <a:t>Y</a:t>
                      </a:r>
                    </a:p>
                  </a:txBody>
                  <a:tcPr marT="91425" marB="91425" marR="91425" marL="91425" anchor="ctr"/>
                </a:tc>
                <a:tc>
                  <a:txBody>
                    <a:bodyPr>
                      <a:noAutofit/>
                    </a:bodyPr>
                    <a:lstStyle/>
                    <a:p>
                      <a:pPr lvl="0" rtl="0" algn="ctr">
                        <a:spcBef>
                          <a:spcPts val="0"/>
                        </a:spcBef>
                        <a:buNone/>
                      </a:pPr>
                      <a:r>
                        <a:rPr lang="en" sz="800">
                          <a:solidFill>
                            <a:srgbClr val="FFFFFF"/>
                          </a:solidFill>
                        </a:rPr>
                        <a:t>Y</a:t>
                      </a:r>
                    </a:p>
                  </a:txBody>
                  <a:tcPr marT="91425" marB="91425" marR="91425" marL="91425" anchor="ctr"/>
                </a:tc>
                <a:tc>
                  <a:txBody>
                    <a:bodyPr>
                      <a:noAutofit/>
                    </a:bodyPr>
                    <a:lstStyle/>
                    <a:p>
                      <a:pPr lvl="0" rtl="0" algn="ctr">
                        <a:spcBef>
                          <a:spcPts val="0"/>
                        </a:spcBef>
                        <a:buNone/>
                      </a:pPr>
                      <a:r>
                        <a:rPr lang="en" sz="800">
                          <a:solidFill>
                            <a:srgbClr val="FFFFFF"/>
                          </a:solidFill>
                        </a:rPr>
                        <a:t>Y</a:t>
                      </a:r>
                    </a:p>
                  </a:txBody>
                  <a:tcPr marT="91425" marB="91425" marR="91425" marL="91425" anchor="ctr"/>
                </a:tc>
                <a:tc>
                  <a:txBody>
                    <a:bodyPr>
                      <a:noAutofit/>
                    </a:bodyPr>
                    <a:lstStyle/>
                    <a:p>
                      <a:pPr lvl="0" rtl="0" algn="ctr">
                        <a:spcBef>
                          <a:spcPts val="0"/>
                        </a:spcBef>
                        <a:buNone/>
                      </a:pPr>
                      <a:r>
                        <a:rPr lang="en" sz="800">
                          <a:solidFill>
                            <a:srgbClr val="FFFFFF"/>
                          </a:solidFill>
                        </a:rPr>
                        <a:t>Y</a:t>
                      </a:r>
                    </a:p>
                  </a:txBody>
                  <a:tcPr marT="91425" marB="91425" marR="91425" marL="91425" anchor="ctr"/>
                </a:tc>
                <a:tc>
                  <a:txBody>
                    <a:bodyPr>
                      <a:noAutofit/>
                    </a:bodyPr>
                    <a:lstStyle/>
                    <a:p>
                      <a:pPr lvl="0" rtl="0" algn="ctr">
                        <a:spcBef>
                          <a:spcPts val="0"/>
                        </a:spcBef>
                        <a:buNone/>
                      </a:pPr>
                      <a:r>
                        <a:rPr lang="en" sz="800">
                          <a:solidFill>
                            <a:srgbClr val="FFFFFF"/>
                          </a:solidFill>
                        </a:rPr>
                        <a:t>Y</a:t>
                      </a:r>
                    </a:p>
                  </a:txBody>
                  <a:tcPr marT="91425" marB="91425" marR="91425" marL="91425" anchor="ctr"/>
                </a:tc>
                <a:tc>
                  <a:txBody>
                    <a:bodyPr>
                      <a:noAutofit/>
                    </a:bodyPr>
                    <a:lstStyle/>
                    <a:p>
                      <a:pPr lvl="0" rtl="0" algn="ctr">
                        <a:spcBef>
                          <a:spcPts val="0"/>
                        </a:spcBef>
                        <a:buNone/>
                      </a:pPr>
                      <a:r>
                        <a:rPr lang="en" sz="800">
                          <a:solidFill>
                            <a:srgbClr val="FFFFFF"/>
                          </a:solidFill>
                        </a:rPr>
                        <a:t>N</a:t>
                      </a:r>
                    </a:p>
                  </a:txBody>
                  <a:tcPr marT="91425" marB="91425" marR="91425" marL="91425" anchor="ctr"/>
                </a:tc>
                <a:tc>
                  <a:txBody>
                    <a:bodyPr>
                      <a:noAutofit/>
                    </a:bodyPr>
                    <a:lstStyle/>
                    <a:p>
                      <a:pPr lvl="0" rtl="0" algn="ctr">
                        <a:spcBef>
                          <a:spcPts val="0"/>
                        </a:spcBef>
                        <a:buNone/>
                      </a:pPr>
                      <a:r>
                        <a:rPr lang="en" sz="800">
                          <a:solidFill>
                            <a:srgbClr val="FFFFFF"/>
                          </a:solidFill>
                        </a:rPr>
                        <a:t>Y</a:t>
                      </a:r>
                    </a:p>
                  </a:txBody>
                  <a:tcPr marT="91425" marB="91425" marR="91425" marL="91425" anchor="ctr"/>
                </a:tc>
                <a:tc>
                  <a:txBody>
                    <a:bodyPr>
                      <a:noAutofit/>
                    </a:bodyPr>
                    <a:lstStyle/>
                    <a:p>
                      <a:pPr lvl="0" rtl="0" algn="ctr">
                        <a:spcBef>
                          <a:spcPts val="0"/>
                        </a:spcBef>
                        <a:buNone/>
                      </a:pPr>
                      <a:r>
                        <a:rPr lang="en" sz="800">
                          <a:solidFill>
                            <a:srgbClr val="FFFFFF"/>
                          </a:solidFill>
                        </a:rPr>
                        <a:t>Column</a:t>
                      </a:r>
                    </a:p>
                  </a:txBody>
                  <a:tcPr marT="91425" marB="91425" marR="91425" marL="91425" anchor="ctr"/>
                </a:tc>
                <a:tc>
                  <a:txBody>
                    <a:bodyPr>
                      <a:noAutofit/>
                    </a:bodyPr>
                    <a:lstStyle/>
                    <a:p>
                      <a:pPr lvl="0" rtl="0" algn="ctr">
                        <a:spcBef>
                          <a:spcPts val="0"/>
                        </a:spcBef>
                        <a:buNone/>
                      </a:pPr>
                      <a:r>
                        <a:rPr lang="en" sz="800">
                          <a:solidFill>
                            <a:srgbClr val="FFFFFF"/>
                          </a:solidFill>
                        </a:rPr>
                        <a:t>Read</a:t>
                      </a:r>
                    </a:p>
                  </a:txBody>
                  <a:tcPr marT="91425" marB="91425" marR="91425" marL="91425" anchor="ctr"/>
                </a:tc>
                <a:tc>
                  <a:txBody>
                    <a:bodyPr>
                      <a:noAutofit/>
                    </a:bodyPr>
                    <a:lstStyle/>
                    <a:p>
                      <a:pPr lvl="0" rtl="0" algn="ctr">
                        <a:spcBef>
                          <a:spcPts val="0"/>
                        </a:spcBef>
                        <a:buNone/>
                      </a:pPr>
                      <a:r>
                        <a:rPr lang="en" sz="800">
                          <a:solidFill>
                            <a:srgbClr val="FFFFFF"/>
                          </a:solidFill>
                        </a:rPr>
                        <a:t>Most</a:t>
                      </a:r>
                    </a:p>
                  </a:txBody>
                  <a:tcPr marT="91425" marB="91425" marR="91425" marL="91425" anchor="ctr"/>
                </a:tc>
              </a:tr>
              <a:tr h="381000">
                <a:tc>
                  <a:txBody>
                    <a:bodyPr>
                      <a:noAutofit/>
                    </a:bodyPr>
                    <a:lstStyle/>
                    <a:p>
                      <a:pPr lvl="0" rtl="0">
                        <a:spcBef>
                          <a:spcPts val="0"/>
                        </a:spcBef>
                        <a:buNone/>
                      </a:pPr>
                      <a:r>
                        <a:rPr lang="en" sz="800">
                          <a:solidFill>
                            <a:srgbClr val="FFFFFF"/>
                          </a:solidFill>
                        </a:rPr>
                        <a:t>ORC</a:t>
                      </a:r>
                    </a:p>
                  </a:txBody>
                  <a:tcPr marT="91425" marB="91425" marR="91425" marL="91425" anchor="ctr"/>
                </a:tc>
                <a:tc>
                  <a:txBody>
                    <a:bodyPr>
                      <a:noAutofit/>
                    </a:bodyPr>
                    <a:lstStyle/>
                    <a:p>
                      <a:pPr lvl="0" rtl="0" algn="ctr">
                        <a:spcBef>
                          <a:spcPts val="0"/>
                        </a:spcBef>
                        <a:buNone/>
                      </a:pPr>
                      <a:r>
                        <a:rPr lang="en" sz="800">
                          <a:solidFill>
                            <a:srgbClr val="FFFFFF"/>
                          </a:solidFill>
                        </a:rPr>
                        <a:t>Y</a:t>
                      </a:r>
                    </a:p>
                  </a:txBody>
                  <a:tcPr marT="91425" marB="91425" marR="91425" marL="91425" anchor="ctr"/>
                </a:tc>
                <a:tc>
                  <a:txBody>
                    <a:bodyPr>
                      <a:noAutofit/>
                    </a:bodyPr>
                    <a:lstStyle/>
                    <a:p>
                      <a:pPr lvl="0" rtl="0" algn="ctr">
                        <a:spcBef>
                          <a:spcPts val="0"/>
                        </a:spcBef>
                        <a:buNone/>
                      </a:pPr>
                      <a:r>
                        <a:rPr lang="en" sz="800">
                          <a:solidFill>
                            <a:srgbClr val="FFFFFF"/>
                          </a:solidFill>
                        </a:rPr>
                        <a:t>Y</a:t>
                      </a:r>
                    </a:p>
                  </a:txBody>
                  <a:tcPr marT="91425" marB="91425" marR="91425" marL="91425" anchor="ctr"/>
                </a:tc>
                <a:tc>
                  <a:txBody>
                    <a:bodyPr>
                      <a:noAutofit/>
                    </a:bodyPr>
                    <a:lstStyle/>
                    <a:p>
                      <a:pPr lvl="0" rtl="0" algn="ctr">
                        <a:spcBef>
                          <a:spcPts val="0"/>
                        </a:spcBef>
                        <a:buNone/>
                      </a:pPr>
                      <a:r>
                        <a:rPr lang="en" sz="800">
                          <a:solidFill>
                            <a:srgbClr val="FFFFFF"/>
                          </a:solidFill>
                        </a:rPr>
                        <a:t>Y</a:t>
                      </a:r>
                    </a:p>
                  </a:txBody>
                  <a:tcPr marT="91425" marB="91425" marR="91425" marL="91425" anchor="ctr"/>
                </a:tc>
                <a:tc>
                  <a:txBody>
                    <a:bodyPr>
                      <a:noAutofit/>
                    </a:bodyPr>
                    <a:lstStyle/>
                    <a:p>
                      <a:pPr lvl="0" rtl="0" algn="ctr">
                        <a:spcBef>
                          <a:spcPts val="0"/>
                        </a:spcBef>
                        <a:buNone/>
                      </a:pPr>
                      <a:r>
                        <a:rPr lang="en" sz="800">
                          <a:solidFill>
                            <a:srgbClr val="FFFFFF"/>
                          </a:solidFill>
                        </a:rPr>
                        <a:t>Y</a:t>
                      </a:r>
                    </a:p>
                  </a:txBody>
                  <a:tcPr marT="91425" marB="91425" marR="91425" marL="91425" anchor="ctr"/>
                </a:tc>
                <a:tc>
                  <a:txBody>
                    <a:bodyPr>
                      <a:noAutofit/>
                    </a:bodyPr>
                    <a:lstStyle/>
                    <a:p>
                      <a:pPr lvl="0" rtl="0" algn="ctr">
                        <a:spcBef>
                          <a:spcPts val="0"/>
                        </a:spcBef>
                        <a:buNone/>
                      </a:pPr>
                      <a:r>
                        <a:rPr lang="en" sz="800">
                          <a:solidFill>
                            <a:srgbClr val="FFFFFF"/>
                          </a:solidFill>
                        </a:rPr>
                        <a:t>N</a:t>
                      </a:r>
                    </a:p>
                  </a:txBody>
                  <a:tcPr marT="91425" marB="91425" marR="91425" marL="91425" anchor="ctr"/>
                </a:tc>
                <a:tc>
                  <a:txBody>
                    <a:bodyPr>
                      <a:noAutofit/>
                    </a:bodyPr>
                    <a:lstStyle/>
                    <a:p>
                      <a:pPr lvl="0" rtl="0" algn="ctr">
                        <a:spcBef>
                          <a:spcPts val="0"/>
                        </a:spcBef>
                        <a:buNone/>
                      </a:pPr>
                      <a:r>
                        <a:rPr lang="en" sz="800">
                          <a:solidFill>
                            <a:srgbClr val="FFFFFF"/>
                          </a:solidFill>
                        </a:rPr>
                        <a:t>Y</a:t>
                      </a:r>
                    </a:p>
                  </a:txBody>
                  <a:tcPr marT="91425" marB="91425" marR="91425" marL="91425" anchor="ctr"/>
                </a:tc>
                <a:tc>
                  <a:txBody>
                    <a:bodyPr>
                      <a:noAutofit/>
                    </a:bodyPr>
                    <a:lstStyle/>
                    <a:p>
                      <a:pPr lvl="0" rtl="0" algn="ctr">
                        <a:spcBef>
                          <a:spcPts val="0"/>
                        </a:spcBef>
                        <a:buNone/>
                      </a:pPr>
                      <a:r>
                        <a:rPr lang="en" sz="800">
                          <a:solidFill>
                            <a:srgbClr val="FFFFFF"/>
                          </a:solidFill>
                        </a:rPr>
                        <a:t>N</a:t>
                      </a:r>
                    </a:p>
                  </a:txBody>
                  <a:tcPr marT="91425" marB="91425" marR="91425" marL="91425" anchor="ctr"/>
                </a:tc>
                <a:tc>
                  <a:txBody>
                    <a:bodyPr>
                      <a:noAutofit/>
                    </a:bodyPr>
                    <a:lstStyle/>
                    <a:p>
                      <a:pPr lvl="0" rtl="0" algn="ctr">
                        <a:spcBef>
                          <a:spcPts val="0"/>
                        </a:spcBef>
                        <a:buNone/>
                      </a:pPr>
                      <a:r>
                        <a:rPr lang="en" sz="800">
                          <a:solidFill>
                            <a:srgbClr val="FFFFFF"/>
                          </a:solidFill>
                        </a:rPr>
                        <a:t>N</a:t>
                      </a:r>
                    </a:p>
                  </a:txBody>
                  <a:tcPr marT="91425" marB="91425" marR="91425" marL="91425" anchor="ctr"/>
                </a:tc>
                <a:tc>
                  <a:txBody>
                    <a:bodyPr>
                      <a:noAutofit/>
                    </a:bodyPr>
                    <a:lstStyle/>
                    <a:p>
                      <a:pPr lvl="0" rtl="0" algn="ctr">
                        <a:spcBef>
                          <a:spcPts val="0"/>
                        </a:spcBef>
                        <a:buClr>
                          <a:schemeClr val="dk1"/>
                        </a:buClr>
                        <a:buSzPct val="137500"/>
                        <a:buFont typeface="Arial"/>
                        <a:buNone/>
                      </a:pPr>
                      <a:r>
                        <a:rPr lang="en" sz="800">
                          <a:solidFill>
                            <a:srgbClr val="FFFFFF"/>
                          </a:solidFill>
                        </a:rPr>
                        <a:t>Column</a:t>
                      </a:r>
                    </a:p>
                  </a:txBody>
                  <a:tcPr marT="91425" marB="91425" marR="91425" marL="91425" anchor="ctr"/>
                </a:tc>
                <a:tc>
                  <a:txBody>
                    <a:bodyPr>
                      <a:noAutofit/>
                    </a:bodyPr>
                    <a:lstStyle/>
                    <a:p>
                      <a:pPr lvl="0" rtl="0" algn="ctr">
                        <a:spcBef>
                          <a:spcPts val="0"/>
                        </a:spcBef>
                        <a:buNone/>
                      </a:pPr>
                      <a:r>
                        <a:rPr lang="en" sz="800">
                          <a:solidFill>
                            <a:srgbClr val="FFFFFF"/>
                          </a:solidFill>
                        </a:rPr>
                        <a:t>Read</a:t>
                      </a:r>
                    </a:p>
                  </a:txBody>
                  <a:tcPr marT="91425" marB="91425" marR="91425" marL="91425" anchor="ctr"/>
                </a:tc>
                <a:tc>
                  <a:txBody>
                    <a:bodyPr>
                      <a:noAutofit/>
                    </a:bodyPr>
                    <a:lstStyle/>
                    <a:p>
                      <a:pPr lvl="0" rtl="0" algn="ctr">
                        <a:spcBef>
                          <a:spcPts val="0"/>
                        </a:spcBef>
                        <a:buNone/>
                      </a:pPr>
                      <a:r>
                        <a:rPr lang="en" sz="800">
                          <a:solidFill>
                            <a:srgbClr val="FFFFFF"/>
                          </a:solidFill>
                        </a:rPr>
                        <a:t>No Impala</a:t>
                      </a:r>
                    </a:p>
                  </a:txBody>
                  <a:tcPr marT="91425" marB="91425" marR="91425" marL="91425" anchor="ctr"/>
                </a:tc>
              </a:tr>
              <a:tr h="381000">
                <a:tc>
                  <a:txBody>
                    <a:bodyPr>
                      <a:noAutofit/>
                    </a:bodyPr>
                    <a:lstStyle/>
                    <a:p>
                      <a:pPr lvl="0" rtl="0">
                        <a:spcBef>
                          <a:spcPts val="0"/>
                        </a:spcBef>
                        <a:buNone/>
                      </a:pPr>
                      <a:r>
                        <a:rPr lang="en" sz="800" strike="sngStrike">
                          <a:solidFill>
                            <a:srgbClr val="FFFFFF"/>
                          </a:solidFill>
                        </a:rPr>
                        <a:t>RC</a:t>
                      </a:r>
                    </a:p>
                  </a:txBody>
                  <a:tcPr marT="91425" marB="91425" marR="91425" marL="91425" anchor="ctr"/>
                </a:tc>
                <a:tc>
                  <a:txBody>
                    <a:bodyPr>
                      <a:noAutofit/>
                    </a:bodyPr>
                    <a:lstStyle/>
                    <a:p>
                      <a:pPr lvl="0" rtl="0" algn="ctr">
                        <a:spcBef>
                          <a:spcPts val="0"/>
                        </a:spcBef>
                        <a:buNone/>
                      </a:pPr>
                      <a:r>
                        <a:rPr lang="en" sz="800" strike="sngStrike">
                          <a:solidFill>
                            <a:srgbClr val="FFFFFF"/>
                          </a:solidFill>
                        </a:rPr>
                        <a:t>Y</a:t>
                      </a:r>
                    </a:p>
                  </a:txBody>
                  <a:tcPr marT="91425" marB="91425" marR="91425" marL="91425" anchor="ctr"/>
                </a:tc>
                <a:tc>
                  <a:txBody>
                    <a:bodyPr>
                      <a:noAutofit/>
                    </a:bodyPr>
                    <a:lstStyle/>
                    <a:p>
                      <a:pPr lvl="0" rtl="0" algn="ctr">
                        <a:spcBef>
                          <a:spcPts val="0"/>
                        </a:spcBef>
                        <a:buNone/>
                      </a:pPr>
                      <a:r>
                        <a:t/>
                      </a:r>
                      <a:endParaRPr sz="800" strike="sngStrike">
                        <a:solidFill>
                          <a:srgbClr val="FFFFFF"/>
                        </a:solidFill>
                      </a:endParaRPr>
                    </a:p>
                  </a:txBody>
                  <a:tcPr marT="91425" marB="91425" marR="91425" marL="91425" anchor="ctr"/>
                </a:tc>
                <a:tc>
                  <a:txBody>
                    <a:bodyPr>
                      <a:noAutofit/>
                    </a:bodyPr>
                    <a:lstStyle/>
                    <a:p>
                      <a:pPr lvl="0" rtl="0" algn="ctr">
                        <a:spcBef>
                          <a:spcPts val="0"/>
                        </a:spcBef>
                        <a:buNone/>
                      </a:pPr>
                      <a:r>
                        <a:rPr lang="en" sz="800" strike="sngStrike">
                          <a:solidFill>
                            <a:srgbClr val="FFFFFF"/>
                          </a:solidFill>
                        </a:rPr>
                        <a:t>Y</a:t>
                      </a:r>
                    </a:p>
                  </a:txBody>
                  <a:tcPr marT="91425" marB="91425" marR="91425" marL="91425" anchor="ctr"/>
                </a:tc>
                <a:tc>
                  <a:txBody>
                    <a:bodyPr>
                      <a:noAutofit/>
                    </a:bodyPr>
                    <a:lstStyle/>
                    <a:p>
                      <a:pPr lvl="0" rtl="0" algn="ctr">
                        <a:spcBef>
                          <a:spcPts val="0"/>
                        </a:spcBef>
                        <a:buNone/>
                      </a:pPr>
                      <a:r>
                        <a:t/>
                      </a:r>
                      <a:endParaRPr sz="800" strike="sngStrike">
                        <a:solidFill>
                          <a:srgbClr val="FFFFFF"/>
                        </a:solidFill>
                      </a:endParaRPr>
                    </a:p>
                  </a:txBody>
                  <a:tcPr marT="91425" marB="91425" marR="91425" marL="91425" anchor="ctr"/>
                </a:tc>
                <a:tc>
                  <a:txBody>
                    <a:bodyPr>
                      <a:noAutofit/>
                    </a:bodyPr>
                    <a:lstStyle/>
                    <a:p>
                      <a:pPr lvl="0" rtl="0" algn="ctr">
                        <a:spcBef>
                          <a:spcPts val="0"/>
                        </a:spcBef>
                        <a:buNone/>
                      </a:pPr>
                      <a:r>
                        <a:rPr lang="en" sz="800" strike="sngStrike">
                          <a:solidFill>
                            <a:srgbClr val="FFFFFF"/>
                          </a:solidFill>
                        </a:rPr>
                        <a:t>N</a:t>
                      </a:r>
                    </a:p>
                  </a:txBody>
                  <a:tcPr marT="91425" marB="91425" marR="91425" marL="91425" anchor="ctr"/>
                </a:tc>
                <a:tc>
                  <a:txBody>
                    <a:bodyPr>
                      <a:noAutofit/>
                    </a:bodyPr>
                    <a:lstStyle/>
                    <a:p>
                      <a:pPr lvl="0" rtl="0" algn="ctr">
                        <a:spcBef>
                          <a:spcPts val="0"/>
                        </a:spcBef>
                        <a:buNone/>
                      </a:pPr>
                      <a:r>
                        <a:rPr lang="en" sz="800" strike="sngStrike">
                          <a:solidFill>
                            <a:srgbClr val="FFFFFF"/>
                          </a:solidFill>
                        </a:rPr>
                        <a:t>Y</a:t>
                      </a:r>
                    </a:p>
                  </a:txBody>
                  <a:tcPr marT="91425" marB="91425" marR="91425" marL="91425" anchor="ctr"/>
                </a:tc>
                <a:tc>
                  <a:txBody>
                    <a:bodyPr>
                      <a:noAutofit/>
                    </a:bodyPr>
                    <a:lstStyle/>
                    <a:p>
                      <a:pPr lvl="0" rtl="0" algn="ctr">
                        <a:spcBef>
                          <a:spcPts val="0"/>
                        </a:spcBef>
                        <a:buNone/>
                      </a:pPr>
                      <a:r>
                        <a:t/>
                      </a:r>
                      <a:endParaRPr sz="800" strike="sngStrike">
                        <a:solidFill>
                          <a:srgbClr val="FFFFFF"/>
                        </a:solidFill>
                      </a:endParaRPr>
                    </a:p>
                  </a:txBody>
                  <a:tcPr marT="91425" marB="91425" marR="91425" marL="91425" anchor="ctr"/>
                </a:tc>
                <a:tc>
                  <a:txBody>
                    <a:bodyPr>
                      <a:noAutofit/>
                    </a:bodyPr>
                    <a:lstStyle/>
                    <a:p>
                      <a:pPr lvl="0" rtl="0" algn="ctr">
                        <a:spcBef>
                          <a:spcPts val="0"/>
                        </a:spcBef>
                        <a:buNone/>
                      </a:pPr>
                      <a:r>
                        <a:rPr lang="en" sz="800" strike="sngStrike">
                          <a:solidFill>
                            <a:srgbClr val="FFFFFF"/>
                          </a:solidFill>
                        </a:rPr>
                        <a:t>N</a:t>
                      </a:r>
                    </a:p>
                  </a:txBody>
                  <a:tcPr marT="91425" marB="91425" marR="91425" marL="91425" anchor="ctr"/>
                </a:tc>
                <a:tc>
                  <a:txBody>
                    <a:bodyPr>
                      <a:noAutofit/>
                    </a:bodyPr>
                    <a:lstStyle/>
                    <a:p>
                      <a:pPr lvl="0" rtl="0" algn="ctr">
                        <a:spcBef>
                          <a:spcPts val="0"/>
                        </a:spcBef>
                        <a:buClr>
                          <a:schemeClr val="dk1"/>
                        </a:buClr>
                        <a:buSzPct val="137500"/>
                        <a:buFont typeface="Arial"/>
                        <a:buNone/>
                      </a:pPr>
                      <a:r>
                        <a:rPr lang="en" sz="800" strike="sngStrike">
                          <a:solidFill>
                            <a:srgbClr val="FFFFFF"/>
                          </a:solidFill>
                        </a:rPr>
                        <a:t>Column</a:t>
                      </a:r>
                    </a:p>
                  </a:txBody>
                  <a:tcPr marT="91425" marB="91425" marR="91425" marL="91425" anchor="ctr"/>
                </a:tc>
                <a:tc>
                  <a:txBody>
                    <a:bodyPr>
                      <a:noAutofit/>
                    </a:bodyPr>
                    <a:lstStyle/>
                    <a:p>
                      <a:pPr lvl="0" rtl="0" algn="ctr">
                        <a:spcBef>
                          <a:spcPts val="0"/>
                        </a:spcBef>
                        <a:buNone/>
                      </a:pPr>
                      <a:r>
                        <a:rPr lang="en" sz="800" strike="sngStrike">
                          <a:solidFill>
                            <a:srgbClr val="FFFFFF"/>
                          </a:solidFill>
                        </a:rPr>
                        <a:t>Read</a:t>
                      </a:r>
                    </a:p>
                  </a:txBody>
                  <a:tcPr marT="91425" marB="91425" marR="91425" marL="91425" anchor="ctr"/>
                </a:tc>
                <a:tc>
                  <a:txBody>
                    <a:bodyPr>
                      <a:noAutofit/>
                    </a:bodyPr>
                    <a:lstStyle/>
                    <a:p>
                      <a:pPr lvl="0" rtl="0" algn="ctr">
                        <a:spcBef>
                          <a:spcPts val="0"/>
                        </a:spcBef>
                        <a:buNone/>
                      </a:pPr>
                      <a:r>
                        <a:rPr lang="en" sz="800" strike="sngStrike">
                          <a:solidFill>
                            <a:srgbClr val="FFFFFF"/>
                          </a:solidFill>
                        </a:rPr>
                        <a:t>Most</a:t>
                      </a:r>
                    </a:p>
                  </a:txBody>
                  <a:tcPr marT="91425" marB="91425" marR="91425" marL="91425" anchor="ctr"/>
                </a:tc>
              </a:tr>
              <a:tr h="381000">
                <a:tc>
                  <a:txBody>
                    <a:bodyPr>
                      <a:noAutofit/>
                    </a:bodyPr>
                    <a:lstStyle/>
                    <a:p>
                      <a:pPr lvl="0" rtl="0">
                        <a:spcBef>
                          <a:spcPts val="0"/>
                        </a:spcBef>
                        <a:buNone/>
                      </a:pPr>
                      <a:r>
                        <a:rPr lang="en" sz="800">
                          <a:solidFill>
                            <a:srgbClr val="FFFFFF"/>
                          </a:solidFill>
                        </a:rPr>
                        <a:t>Sequence</a:t>
                      </a:r>
                    </a:p>
                  </a:txBody>
                  <a:tcPr marT="91425" marB="91425" marR="91425" marL="91425" anchor="ctr"/>
                </a:tc>
                <a:tc>
                  <a:txBody>
                    <a:bodyPr>
                      <a:noAutofit/>
                    </a:bodyPr>
                    <a:lstStyle/>
                    <a:p>
                      <a:pPr lvl="0" rtl="0" algn="ctr">
                        <a:spcBef>
                          <a:spcPts val="0"/>
                        </a:spcBef>
                        <a:buNone/>
                      </a:pPr>
                      <a:r>
                        <a:rPr lang="en" sz="800">
                          <a:solidFill>
                            <a:srgbClr val="FFFFFF"/>
                          </a:solidFill>
                        </a:rPr>
                        <a:t>Y</a:t>
                      </a:r>
                    </a:p>
                  </a:txBody>
                  <a:tcPr marT="91425" marB="91425" marR="91425" marL="91425" anchor="ctr"/>
                </a:tc>
                <a:tc>
                  <a:txBody>
                    <a:bodyPr>
                      <a:noAutofit/>
                    </a:bodyPr>
                    <a:lstStyle/>
                    <a:p>
                      <a:pPr lvl="0" rtl="0" algn="ctr">
                        <a:spcBef>
                          <a:spcPts val="0"/>
                        </a:spcBef>
                        <a:buNone/>
                      </a:pPr>
                      <a:r>
                        <a:rPr lang="en" sz="800">
                          <a:solidFill>
                            <a:srgbClr val="FFFFFF"/>
                          </a:solidFill>
                        </a:rPr>
                        <a:t>N</a:t>
                      </a:r>
                    </a:p>
                  </a:txBody>
                  <a:tcPr marT="91425" marB="91425" marR="91425" marL="91425" anchor="ctr"/>
                </a:tc>
                <a:tc>
                  <a:txBody>
                    <a:bodyPr>
                      <a:noAutofit/>
                    </a:bodyPr>
                    <a:lstStyle/>
                    <a:p>
                      <a:pPr lvl="0" rtl="0" algn="ctr">
                        <a:spcBef>
                          <a:spcPts val="0"/>
                        </a:spcBef>
                        <a:buNone/>
                      </a:pPr>
                      <a:r>
                        <a:rPr lang="en" sz="800">
                          <a:solidFill>
                            <a:srgbClr val="FFFFFF"/>
                          </a:solidFill>
                        </a:rPr>
                        <a:t>Y</a:t>
                      </a:r>
                    </a:p>
                  </a:txBody>
                  <a:tcPr marT="91425" marB="91425" marR="91425" marL="91425" anchor="ctr"/>
                </a:tc>
                <a:tc>
                  <a:txBody>
                    <a:bodyPr>
                      <a:noAutofit/>
                    </a:bodyPr>
                    <a:lstStyle/>
                    <a:p>
                      <a:pPr lvl="0" rtl="0" algn="ctr">
                        <a:spcBef>
                          <a:spcPts val="0"/>
                        </a:spcBef>
                        <a:buNone/>
                      </a:pPr>
                      <a:r>
                        <a:t/>
                      </a:r>
                      <a:endParaRPr sz="800">
                        <a:solidFill>
                          <a:srgbClr val="FFFFFF"/>
                        </a:solidFill>
                      </a:endParaRPr>
                    </a:p>
                  </a:txBody>
                  <a:tcPr marT="91425" marB="91425" marR="91425" marL="91425" anchor="ctr"/>
                </a:tc>
                <a:tc>
                  <a:txBody>
                    <a:bodyPr>
                      <a:noAutofit/>
                    </a:bodyPr>
                    <a:lstStyle/>
                    <a:p>
                      <a:pPr lvl="0" rtl="0" algn="ctr">
                        <a:spcBef>
                          <a:spcPts val="0"/>
                        </a:spcBef>
                        <a:buNone/>
                      </a:pPr>
                      <a:r>
                        <a:rPr lang="en" sz="800">
                          <a:solidFill>
                            <a:srgbClr val="FFFFFF"/>
                          </a:solidFill>
                        </a:rPr>
                        <a:t>N</a:t>
                      </a:r>
                    </a:p>
                  </a:txBody>
                  <a:tcPr marT="91425" marB="91425" marR="91425" marL="91425" anchor="ctr"/>
                </a:tc>
                <a:tc>
                  <a:txBody>
                    <a:bodyPr>
                      <a:noAutofit/>
                    </a:bodyPr>
                    <a:lstStyle/>
                    <a:p>
                      <a:pPr lvl="0" rtl="0" algn="ctr">
                        <a:spcBef>
                          <a:spcPts val="0"/>
                        </a:spcBef>
                        <a:buNone/>
                      </a:pPr>
                      <a:r>
                        <a:rPr lang="en" sz="800">
                          <a:solidFill>
                            <a:srgbClr val="FFFFFF"/>
                          </a:solidFill>
                        </a:rPr>
                        <a:t>N</a:t>
                      </a:r>
                    </a:p>
                  </a:txBody>
                  <a:tcPr marT="91425" marB="91425" marR="91425" marL="91425" anchor="ctr"/>
                </a:tc>
                <a:tc>
                  <a:txBody>
                    <a:bodyPr>
                      <a:noAutofit/>
                    </a:bodyPr>
                    <a:lstStyle/>
                    <a:p>
                      <a:pPr lvl="0" rtl="0" algn="ctr">
                        <a:spcBef>
                          <a:spcPts val="0"/>
                        </a:spcBef>
                        <a:buNone/>
                      </a:pPr>
                      <a:r>
                        <a:t/>
                      </a:r>
                      <a:endParaRPr sz="800">
                        <a:solidFill>
                          <a:srgbClr val="FFFFFF"/>
                        </a:solidFill>
                      </a:endParaRPr>
                    </a:p>
                  </a:txBody>
                  <a:tcPr marT="91425" marB="91425" marR="91425" marL="91425" anchor="ctr"/>
                </a:tc>
                <a:tc>
                  <a:txBody>
                    <a:bodyPr>
                      <a:noAutofit/>
                    </a:bodyPr>
                    <a:lstStyle/>
                    <a:p>
                      <a:pPr lvl="0" rtl="0" algn="ctr">
                        <a:spcBef>
                          <a:spcPts val="0"/>
                        </a:spcBef>
                        <a:buClr>
                          <a:schemeClr val="dk1"/>
                        </a:buClr>
                        <a:buSzPct val="137500"/>
                        <a:buFont typeface="Arial"/>
                        <a:buNone/>
                      </a:pPr>
                      <a:r>
                        <a:rPr lang="en" sz="800">
                          <a:solidFill>
                            <a:schemeClr val="lt1"/>
                          </a:solidFill>
                        </a:rPr>
                        <a:t>N</a:t>
                      </a:r>
                    </a:p>
                  </a:txBody>
                  <a:tcPr marT="91425" marB="91425" marR="91425" marL="91425" anchor="ctr"/>
                </a:tc>
                <a:tc>
                  <a:txBody>
                    <a:bodyPr>
                      <a:noAutofit/>
                    </a:bodyPr>
                    <a:lstStyle/>
                    <a:p>
                      <a:pPr lvl="0" rtl="0" algn="ctr">
                        <a:spcBef>
                          <a:spcPts val="0"/>
                        </a:spcBef>
                        <a:buNone/>
                      </a:pPr>
                      <a:r>
                        <a:rPr lang="en" sz="800">
                          <a:solidFill>
                            <a:srgbClr val="FFFFFF"/>
                          </a:solidFill>
                        </a:rPr>
                        <a:t>Row</a:t>
                      </a:r>
                    </a:p>
                  </a:txBody>
                  <a:tcPr marT="91425" marB="91425" marR="91425" marL="91425" anchor="ctr"/>
                </a:tc>
                <a:tc>
                  <a:txBody>
                    <a:bodyPr>
                      <a:noAutofit/>
                    </a:bodyPr>
                    <a:lstStyle/>
                    <a:p>
                      <a:pPr lvl="0" rtl="0" algn="ctr">
                        <a:spcBef>
                          <a:spcPts val="0"/>
                        </a:spcBef>
                        <a:buNone/>
                      </a:pPr>
                      <a:r>
                        <a:rPr lang="en" sz="800">
                          <a:solidFill>
                            <a:srgbClr val="FFFFFF"/>
                          </a:solidFill>
                        </a:rPr>
                        <a:t>Write</a:t>
                      </a:r>
                    </a:p>
                  </a:txBody>
                  <a:tcPr marT="91425" marB="91425" marR="91425" marL="91425" anchor="ctr"/>
                </a:tc>
                <a:tc>
                  <a:txBody>
                    <a:bodyPr>
                      <a:noAutofit/>
                    </a:bodyPr>
                    <a:lstStyle/>
                    <a:p>
                      <a:pPr lvl="0" rtl="0" algn="ctr">
                        <a:spcBef>
                          <a:spcPts val="0"/>
                        </a:spcBef>
                        <a:buNone/>
                      </a:pPr>
                      <a:r>
                        <a:rPr lang="en" sz="800">
                          <a:solidFill>
                            <a:srgbClr val="FFFFFF"/>
                          </a:solidFill>
                        </a:rPr>
                        <a:t>Limited Tez</a:t>
                      </a:r>
                    </a:p>
                  </a:txBody>
                  <a:tcPr marT="91425" marB="91425" marR="91425" marL="91425" anchor="ct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54" name="Shape 554"/>
        <p:cNvGrpSpPr/>
        <p:nvPr/>
      </p:nvGrpSpPr>
      <p:grpSpPr>
        <a:xfrm>
          <a:off x="0" y="0"/>
          <a:ext cx="0" cy="0"/>
          <a:chOff x="0" y="0"/>
          <a:chExt cx="0" cy="0"/>
        </a:xfrm>
      </p:grpSpPr>
      <p:sp>
        <p:nvSpPr>
          <p:cNvPr id="555" name="Shape 555"/>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Serialization and Storage Formats</a:t>
            </a:r>
          </a:p>
        </p:txBody>
      </p:sp>
      <p:cxnSp>
        <p:nvCxnSpPr>
          <p:cNvPr id="556" name="Shape 556"/>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557" name="Shape 557"/>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558" name="Shape 558"/>
          <p:cNvSpPr txBox="1"/>
          <p:nvPr/>
        </p:nvSpPr>
        <p:spPr>
          <a:xfrm>
            <a:off x="1317825" y="1055400"/>
            <a:ext cx="6530100" cy="3215100"/>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rPr lang="en">
                <a:solidFill>
                  <a:schemeClr val="lt1"/>
                </a:solidFill>
                <a:latin typeface="Montserrat"/>
                <a:ea typeface="Montserrat"/>
                <a:cs typeface="Montserrat"/>
                <a:sym typeface="Montserrat"/>
              </a:rPr>
              <a:t>Key takeaways:</a:t>
            </a:r>
          </a:p>
          <a:p>
            <a:pPr lvl="0" rtl="0">
              <a:spcBef>
                <a:spcPts val="0"/>
              </a:spcBef>
              <a:buClr>
                <a:schemeClr val="dk1"/>
              </a:buClr>
              <a:buFont typeface="Arial"/>
              <a:buNone/>
            </a:pPr>
            <a:r>
              <a:t/>
            </a:r>
            <a:endParaRPr>
              <a:solidFill>
                <a:schemeClr val="lt1"/>
              </a:solidFill>
              <a:latin typeface="Montserrat"/>
              <a:ea typeface="Montserrat"/>
              <a:cs typeface="Montserrat"/>
              <a:sym typeface="Montserrat"/>
            </a:endParaRPr>
          </a:p>
          <a:p>
            <a:pPr indent="-228600" lvl="0" marL="457200" rtl="0">
              <a:spcBef>
                <a:spcPts val="0"/>
              </a:spcBef>
              <a:buClr>
                <a:schemeClr val="lt1"/>
              </a:buClr>
              <a:buFont typeface="Montserrat"/>
              <a:buAutoNum type="arabicPeriod"/>
            </a:pPr>
            <a:r>
              <a:rPr lang="en">
                <a:solidFill>
                  <a:schemeClr val="lt1"/>
                </a:solidFill>
                <a:latin typeface="Montserrat"/>
                <a:ea typeface="Montserrat"/>
                <a:cs typeface="Montserrat"/>
                <a:sym typeface="Montserrat"/>
              </a:rPr>
              <a:t>For truly big data, text files are inefficient, both from a size and performance standpoint. (“Text” refers to human-readable files like </a:t>
            </a:r>
            <a:r>
              <a:rPr lang="en">
                <a:solidFill>
                  <a:schemeClr val="lt1"/>
                </a:solidFill>
                <a:latin typeface="Courier New"/>
                <a:ea typeface="Courier New"/>
                <a:cs typeface="Courier New"/>
                <a:sym typeface="Courier New"/>
              </a:rPr>
              <a:t>txt</a:t>
            </a:r>
            <a:r>
              <a:rPr lang="en">
                <a:solidFill>
                  <a:schemeClr val="lt1"/>
                </a:solidFill>
                <a:latin typeface="Montserrat"/>
                <a:ea typeface="Montserrat"/>
                <a:cs typeface="Montserrat"/>
                <a:sym typeface="Montserrat"/>
              </a:rPr>
              <a:t>, </a:t>
            </a:r>
            <a:r>
              <a:rPr lang="en">
                <a:solidFill>
                  <a:schemeClr val="lt1"/>
                </a:solidFill>
                <a:latin typeface="Courier New"/>
                <a:ea typeface="Courier New"/>
                <a:cs typeface="Courier New"/>
                <a:sym typeface="Courier New"/>
              </a:rPr>
              <a:t>csv</a:t>
            </a:r>
            <a:r>
              <a:rPr lang="en">
                <a:solidFill>
                  <a:schemeClr val="lt1"/>
                </a:solidFill>
                <a:latin typeface="Montserrat"/>
                <a:ea typeface="Montserrat"/>
                <a:cs typeface="Montserrat"/>
                <a:sym typeface="Montserrat"/>
              </a:rPr>
              <a:t>, </a:t>
            </a:r>
            <a:r>
              <a:rPr lang="en">
                <a:solidFill>
                  <a:schemeClr val="lt1"/>
                </a:solidFill>
                <a:latin typeface="Courier New"/>
                <a:ea typeface="Courier New"/>
                <a:cs typeface="Courier New"/>
                <a:sym typeface="Courier New"/>
              </a:rPr>
              <a:t>tsv</a:t>
            </a:r>
            <a:r>
              <a:rPr lang="en">
                <a:solidFill>
                  <a:schemeClr val="lt1"/>
                </a:solidFill>
                <a:latin typeface="Montserrat"/>
                <a:ea typeface="Montserrat"/>
                <a:cs typeface="Montserrat"/>
                <a:sym typeface="Montserrat"/>
              </a:rPr>
              <a:t>, </a:t>
            </a:r>
            <a:r>
              <a:rPr lang="en">
                <a:solidFill>
                  <a:schemeClr val="lt1"/>
                </a:solidFill>
                <a:latin typeface="Courier New"/>
                <a:ea typeface="Courier New"/>
                <a:cs typeface="Courier New"/>
                <a:sym typeface="Courier New"/>
              </a:rPr>
              <a:t>json</a:t>
            </a:r>
            <a:r>
              <a:rPr lang="en">
                <a:solidFill>
                  <a:schemeClr val="lt1"/>
                </a:solidFill>
                <a:latin typeface="Montserrat"/>
                <a:ea typeface="Montserrat"/>
                <a:cs typeface="Montserrat"/>
                <a:sym typeface="Montserrat"/>
              </a:rPr>
              <a:t>, etc.)</a:t>
            </a:r>
          </a:p>
          <a:p>
            <a:pPr indent="-228600" lvl="0" marL="457200" rtl="0">
              <a:spcBef>
                <a:spcPts val="0"/>
              </a:spcBef>
              <a:buClr>
                <a:schemeClr val="lt1"/>
              </a:buClr>
              <a:buFont typeface="Montserrat"/>
              <a:buAutoNum type="arabicPeriod"/>
            </a:pPr>
            <a:r>
              <a:rPr lang="en">
                <a:solidFill>
                  <a:schemeClr val="lt1"/>
                </a:solidFill>
                <a:latin typeface="Montserrat"/>
                <a:ea typeface="Montserrat"/>
                <a:cs typeface="Montserrat"/>
                <a:sym typeface="Montserrat"/>
              </a:rPr>
              <a:t>Avro is a storage format as well as (de)serialization framework.</a:t>
            </a:r>
          </a:p>
          <a:p>
            <a:pPr indent="-228600" lvl="0" marL="457200" rtl="0">
              <a:spcBef>
                <a:spcPts val="0"/>
              </a:spcBef>
              <a:buClr>
                <a:schemeClr val="lt1"/>
              </a:buClr>
              <a:buFont typeface="Montserrat"/>
              <a:buAutoNum type="arabicPeriod"/>
            </a:pPr>
            <a:r>
              <a:rPr lang="en">
                <a:solidFill>
                  <a:schemeClr val="lt1"/>
                </a:solidFill>
                <a:latin typeface="Montserrat"/>
                <a:ea typeface="Montserrat"/>
                <a:cs typeface="Montserrat"/>
                <a:sym typeface="Montserrat"/>
              </a:rPr>
              <a:t>Avro is a balanced format, optimized for evolving schemas and row-based operations.</a:t>
            </a:r>
          </a:p>
          <a:p>
            <a:pPr indent="-228600" lvl="0" marL="457200" rtl="0">
              <a:spcBef>
                <a:spcPts val="0"/>
              </a:spcBef>
              <a:buClr>
                <a:schemeClr val="lt1"/>
              </a:buClr>
              <a:buFont typeface="Montserrat"/>
              <a:buAutoNum type="arabicPeriod"/>
            </a:pPr>
            <a:r>
              <a:rPr lang="en">
                <a:solidFill>
                  <a:schemeClr val="lt1"/>
                </a:solidFill>
                <a:latin typeface="Montserrat"/>
                <a:ea typeface="Montserrat"/>
                <a:cs typeface="Montserrat"/>
                <a:sym typeface="Montserrat"/>
              </a:rPr>
              <a:t>Parquet and ORC are columnar formats. They compress down very small. Performance gains come from projections on a subset of columns.</a:t>
            </a:r>
          </a:p>
          <a:p>
            <a:pPr indent="-228600" lvl="0" marL="457200" rtl="0">
              <a:spcBef>
                <a:spcPts val="0"/>
              </a:spcBef>
              <a:buClr>
                <a:schemeClr val="lt1"/>
              </a:buClr>
              <a:buFont typeface="Montserrat"/>
              <a:buAutoNum type="arabicPeriod"/>
            </a:pPr>
            <a:r>
              <a:rPr lang="en">
                <a:solidFill>
                  <a:schemeClr val="lt1"/>
                </a:solidFill>
                <a:latin typeface="Montserrat"/>
                <a:ea typeface="Montserrat"/>
                <a:cs typeface="Montserrat"/>
                <a:sym typeface="Montserrat"/>
              </a:rPr>
              <a:t>Sequence is similar to a </a:t>
            </a:r>
            <a:r>
              <a:rPr lang="en">
                <a:solidFill>
                  <a:schemeClr val="lt1"/>
                </a:solidFill>
                <a:latin typeface="Courier New"/>
                <a:ea typeface="Courier New"/>
                <a:cs typeface="Courier New"/>
                <a:sym typeface="Courier New"/>
              </a:rPr>
              <a:t>csv</a:t>
            </a:r>
            <a:r>
              <a:rPr lang="en">
                <a:solidFill>
                  <a:schemeClr val="lt1"/>
                </a:solidFill>
                <a:latin typeface="Montserrat"/>
                <a:ea typeface="Montserrat"/>
                <a:cs typeface="Montserrat"/>
                <a:sym typeface="Montserrat"/>
              </a:rPr>
              <a:t>, but makes use of binary instead of human-readable data.</a:t>
            </a:r>
          </a:p>
          <a:p>
            <a:pPr indent="-228600" lvl="0" marL="457200" rtl="0">
              <a:spcBef>
                <a:spcPts val="0"/>
              </a:spcBef>
              <a:buClr>
                <a:schemeClr val="lt1"/>
              </a:buClr>
              <a:buFont typeface="Montserrat"/>
              <a:buAutoNum type="arabicPeriod"/>
            </a:pPr>
            <a:r>
              <a:rPr lang="en">
                <a:solidFill>
                  <a:schemeClr val="lt1"/>
                </a:solidFill>
                <a:latin typeface="Montserrat"/>
                <a:ea typeface="Montserrat"/>
                <a:cs typeface="Montserrat"/>
                <a:sym typeface="Montserrat"/>
              </a:rPr>
              <a:t>Use case matters: ORC for Hive; Parquet for Impala, HAWQ and Spark; Avro for MapReduce; Sequence for streaming.</a:t>
            </a:r>
          </a:p>
          <a:p>
            <a:pPr lvl="0" rtl="0">
              <a:spcBef>
                <a:spcPts val="0"/>
              </a:spcBef>
              <a:buNone/>
            </a:pPr>
            <a:r>
              <a:t/>
            </a:r>
            <a:endParaRPr>
              <a:solidFill>
                <a:srgbClr val="FFFFFF"/>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62" name="Shape 562"/>
        <p:cNvGrpSpPr/>
        <p:nvPr/>
      </p:nvGrpSpPr>
      <p:grpSpPr>
        <a:xfrm>
          <a:off x="0" y="0"/>
          <a:ext cx="0" cy="0"/>
          <a:chOff x="0" y="0"/>
          <a:chExt cx="0" cy="0"/>
        </a:xfrm>
      </p:grpSpPr>
      <p:sp>
        <p:nvSpPr>
          <p:cNvPr id="563" name="Shape 563"/>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Ingestion</a:t>
            </a:r>
          </a:p>
        </p:txBody>
      </p:sp>
      <p:cxnSp>
        <p:nvCxnSpPr>
          <p:cNvPr id="564" name="Shape 564"/>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565" name="Shape 565"/>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69" name="Shape 569"/>
        <p:cNvGrpSpPr/>
        <p:nvPr/>
      </p:nvGrpSpPr>
      <p:grpSpPr>
        <a:xfrm>
          <a:off x="0" y="0"/>
          <a:ext cx="0" cy="0"/>
          <a:chOff x="0" y="0"/>
          <a:chExt cx="0" cy="0"/>
        </a:xfrm>
      </p:grpSpPr>
      <p:sp>
        <p:nvSpPr>
          <p:cNvPr id="570" name="Shape 570"/>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Ingestion: Flume</a:t>
            </a:r>
          </a:p>
        </p:txBody>
      </p:sp>
      <p:cxnSp>
        <p:nvCxnSpPr>
          <p:cNvPr id="571" name="Shape 571"/>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572" name="Shape 572"/>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573" name="Shape 573"/>
          <p:cNvSpPr txBox="1"/>
          <p:nvPr/>
        </p:nvSpPr>
        <p:spPr>
          <a:xfrm>
            <a:off x="1317825" y="2088300"/>
            <a:ext cx="6530100" cy="966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Flume is a tool for ingesting large-scale event data into Hadoop. The typical use case is the movement of logs into HDFS or a streaming source for analysis.</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77" name="Shape 577"/>
        <p:cNvGrpSpPr/>
        <p:nvPr/>
      </p:nvGrpSpPr>
      <p:grpSpPr>
        <a:xfrm>
          <a:off x="0" y="0"/>
          <a:ext cx="0" cy="0"/>
          <a:chOff x="0" y="0"/>
          <a:chExt cx="0" cy="0"/>
        </a:xfrm>
      </p:grpSpPr>
      <p:sp>
        <p:nvSpPr>
          <p:cNvPr id="578" name="Shape 578"/>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Ingestion: Flume</a:t>
            </a:r>
          </a:p>
        </p:txBody>
      </p:sp>
      <p:cxnSp>
        <p:nvCxnSpPr>
          <p:cNvPr id="579" name="Shape 579"/>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580" name="Shape 580"/>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581" name="Shape 581"/>
          <p:cNvSpPr txBox="1"/>
          <p:nvPr/>
        </p:nvSpPr>
        <p:spPr>
          <a:xfrm>
            <a:off x="1317825" y="1383150"/>
            <a:ext cx="6530100" cy="5991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A Flume agent is a daemon running a JVM that is made up of a source, a channel, and a sink.</a:t>
            </a:r>
          </a:p>
        </p:txBody>
      </p:sp>
      <p:sp>
        <p:nvSpPr>
          <p:cNvPr id="582" name="Shape 582"/>
          <p:cNvSpPr/>
          <p:nvPr/>
        </p:nvSpPr>
        <p:spPr>
          <a:xfrm>
            <a:off x="2327700" y="2500650"/>
            <a:ext cx="4488600" cy="20574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3" name="Shape 583"/>
          <p:cNvSpPr/>
          <p:nvPr/>
        </p:nvSpPr>
        <p:spPr>
          <a:xfrm>
            <a:off x="1364175" y="2499300"/>
            <a:ext cx="699900" cy="11457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4" name="Shape 584"/>
          <p:cNvSpPr txBox="1"/>
          <p:nvPr/>
        </p:nvSpPr>
        <p:spPr>
          <a:xfrm>
            <a:off x="1386475" y="2503450"/>
            <a:ext cx="677700" cy="1145700"/>
          </a:xfrm>
          <a:prstGeom prst="rect">
            <a:avLst/>
          </a:prstGeom>
          <a:noFill/>
          <a:ln>
            <a:noFill/>
          </a:ln>
        </p:spPr>
        <p:txBody>
          <a:bodyPr anchorCtr="0" anchor="t" bIns="91425" lIns="91425" rIns="91425" tIns="91425">
            <a:noAutofit/>
          </a:bodyPr>
          <a:lstStyle/>
          <a:p>
            <a:pPr lvl="0" rtl="0">
              <a:spcBef>
                <a:spcPts val="0"/>
              </a:spcBef>
              <a:buNone/>
            </a:pPr>
            <a:r>
              <a:rPr lang="en" sz="800">
                <a:solidFill>
                  <a:srgbClr val="FFFFFF"/>
                </a:solidFill>
              </a:rPr>
              <a:t>Data Source: syslog, HTTP, Avro, spooling dir., etc.</a:t>
            </a:r>
          </a:p>
        </p:txBody>
      </p:sp>
      <p:sp>
        <p:nvSpPr>
          <p:cNvPr id="585" name="Shape 585"/>
          <p:cNvSpPr/>
          <p:nvPr/>
        </p:nvSpPr>
        <p:spPr>
          <a:xfrm rot="5400000">
            <a:off x="4272775" y="2857475"/>
            <a:ext cx="447000" cy="1314900"/>
          </a:xfrm>
          <a:prstGeom prst="can">
            <a:avLst>
              <a:gd fmla="val 25000" name="adj"/>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6" name="Shape 586"/>
          <p:cNvSpPr txBox="1"/>
          <p:nvPr/>
        </p:nvSpPr>
        <p:spPr>
          <a:xfrm>
            <a:off x="3920475" y="3320275"/>
            <a:ext cx="1078800" cy="4098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Channel</a:t>
            </a:r>
          </a:p>
        </p:txBody>
      </p:sp>
      <p:sp>
        <p:nvSpPr>
          <p:cNvPr id="587" name="Shape 587"/>
          <p:cNvSpPr/>
          <p:nvPr/>
        </p:nvSpPr>
        <p:spPr>
          <a:xfrm>
            <a:off x="2464300" y="2549900"/>
            <a:ext cx="1011959" cy="447011"/>
          </a:xfrm>
          <a:prstGeom prst="flowChartTerminator">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8" name="Shape 588"/>
          <p:cNvSpPr txBox="1"/>
          <p:nvPr/>
        </p:nvSpPr>
        <p:spPr>
          <a:xfrm>
            <a:off x="2606475" y="2583375"/>
            <a:ext cx="699900" cy="4098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Source</a:t>
            </a:r>
          </a:p>
        </p:txBody>
      </p:sp>
      <p:sp>
        <p:nvSpPr>
          <p:cNvPr id="589" name="Shape 589"/>
          <p:cNvSpPr/>
          <p:nvPr/>
        </p:nvSpPr>
        <p:spPr>
          <a:xfrm>
            <a:off x="5664700" y="4073900"/>
            <a:ext cx="1011960" cy="447012"/>
          </a:xfrm>
          <a:prstGeom prst="flowChartTerminator">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0" name="Shape 590"/>
          <p:cNvSpPr txBox="1"/>
          <p:nvPr/>
        </p:nvSpPr>
        <p:spPr>
          <a:xfrm>
            <a:off x="5809675" y="4072975"/>
            <a:ext cx="699900" cy="4470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Sink</a:t>
            </a:r>
          </a:p>
        </p:txBody>
      </p:sp>
      <p:cxnSp>
        <p:nvCxnSpPr>
          <p:cNvPr id="591" name="Shape 591"/>
          <p:cNvCxnSpPr>
            <a:stCxn id="588" idx="2"/>
            <a:endCxn id="585" idx="3"/>
          </p:cNvCxnSpPr>
          <p:nvPr/>
        </p:nvCxnSpPr>
        <p:spPr>
          <a:xfrm flipH="1" rot="-5400000">
            <a:off x="3136725" y="2812875"/>
            <a:ext cx="521700" cy="882300"/>
          </a:xfrm>
          <a:prstGeom prst="bentConnector2">
            <a:avLst/>
          </a:prstGeom>
          <a:noFill/>
          <a:ln cap="flat" cmpd="sng" w="9525">
            <a:solidFill>
              <a:srgbClr val="FFFFFF"/>
            </a:solidFill>
            <a:prstDash val="solid"/>
            <a:round/>
            <a:headEnd len="lg" w="lg" type="none"/>
            <a:tailEnd len="lg" w="lg" type="stealth"/>
          </a:ln>
        </p:spPr>
      </p:cxnSp>
      <p:cxnSp>
        <p:nvCxnSpPr>
          <p:cNvPr id="592" name="Shape 592"/>
          <p:cNvCxnSpPr>
            <a:stCxn id="585" idx="1"/>
            <a:endCxn id="589" idx="1"/>
          </p:cNvCxnSpPr>
          <p:nvPr/>
        </p:nvCxnSpPr>
        <p:spPr>
          <a:xfrm>
            <a:off x="5153725" y="3514925"/>
            <a:ext cx="510900" cy="782400"/>
          </a:xfrm>
          <a:prstGeom prst="bentConnector3">
            <a:avLst>
              <a:gd fmla="val 50007" name="adj1"/>
            </a:avLst>
          </a:prstGeom>
          <a:noFill/>
          <a:ln cap="flat" cmpd="sng" w="9525">
            <a:solidFill>
              <a:srgbClr val="FFFFFF"/>
            </a:solidFill>
            <a:prstDash val="solid"/>
            <a:round/>
            <a:headEnd len="lg" w="lg" type="stealth"/>
            <a:tailEnd len="lg" w="lg" type="none"/>
          </a:ln>
        </p:spPr>
      </p:cxnSp>
      <p:sp>
        <p:nvSpPr>
          <p:cNvPr id="593" name="Shape 593"/>
          <p:cNvSpPr/>
          <p:nvPr/>
        </p:nvSpPr>
        <p:spPr>
          <a:xfrm>
            <a:off x="7079175" y="3413700"/>
            <a:ext cx="699900" cy="11457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4" name="Shape 594"/>
          <p:cNvSpPr txBox="1"/>
          <p:nvPr/>
        </p:nvSpPr>
        <p:spPr>
          <a:xfrm>
            <a:off x="7101475" y="3417850"/>
            <a:ext cx="677700" cy="1145700"/>
          </a:xfrm>
          <a:prstGeom prst="rect">
            <a:avLst/>
          </a:prstGeom>
          <a:noFill/>
          <a:ln>
            <a:noFill/>
          </a:ln>
        </p:spPr>
        <p:txBody>
          <a:bodyPr anchorCtr="0" anchor="t" bIns="91425" lIns="91425" rIns="91425" tIns="91425">
            <a:noAutofit/>
          </a:bodyPr>
          <a:lstStyle/>
          <a:p>
            <a:pPr lvl="0" rtl="0">
              <a:spcBef>
                <a:spcPts val="0"/>
              </a:spcBef>
              <a:buNone/>
            </a:pPr>
            <a:r>
              <a:rPr lang="en" sz="800">
                <a:solidFill>
                  <a:srgbClr val="FFFFFF"/>
                </a:solidFill>
              </a:rPr>
              <a:t>Data Consumer: HDFS, S3, Spark Streaming, Storm, stdout, </a:t>
            </a:r>
          </a:p>
        </p:txBody>
      </p:sp>
      <p:cxnSp>
        <p:nvCxnSpPr>
          <p:cNvPr id="595" name="Shape 595"/>
          <p:cNvCxnSpPr>
            <a:stCxn id="587" idx="1"/>
          </p:cNvCxnSpPr>
          <p:nvPr/>
        </p:nvCxnSpPr>
        <p:spPr>
          <a:xfrm rot="10800000">
            <a:off x="2074000" y="2773406"/>
            <a:ext cx="390300" cy="0"/>
          </a:xfrm>
          <a:prstGeom prst="straightConnector1">
            <a:avLst/>
          </a:prstGeom>
          <a:noFill/>
          <a:ln cap="flat" cmpd="sng" w="9525">
            <a:solidFill>
              <a:srgbClr val="FFFFFF"/>
            </a:solidFill>
            <a:prstDash val="dash"/>
            <a:round/>
            <a:headEnd len="lg" w="lg" type="stealth"/>
            <a:tailEnd len="lg" w="lg" type="none"/>
          </a:ln>
        </p:spPr>
      </p:cxnSp>
      <p:cxnSp>
        <p:nvCxnSpPr>
          <p:cNvPr id="596" name="Shape 596"/>
          <p:cNvCxnSpPr/>
          <p:nvPr/>
        </p:nvCxnSpPr>
        <p:spPr>
          <a:xfrm rot="10800000">
            <a:off x="6722200" y="4297406"/>
            <a:ext cx="390300" cy="0"/>
          </a:xfrm>
          <a:prstGeom prst="straightConnector1">
            <a:avLst/>
          </a:prstGeom>
          <a:noFill/>
          <a:ln cap="flat" cmpd="sng" w="9525">
            <a:solidFill>
              <a:srgbClr val="FFFFFF"/>
            </a:solidFill>
            <a:prstDash val="dash"/>
            <a:round/>
            <a:headEnd len="lg" w="lg" type="stealth"/>
            <a:tailEnd len="lg" w="lg" type="none"/>
          </a:ln>
        </p:spPr>
      </p:cxnSp>
      <p:sp>
        <p:nvSpPr>
          <p:cNvPr id="597" name="Shape 597"/>
          <p:cNvSpPr txBox="1"/>
          <p:nvPr/>
        </p:nvSpPr>
        <p:spPr>
          <a:xfrm>
            <a:off x="5419500" y="2509025"/>
            <a:ext cx="1354800" cy="2859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Flume Agent</a:t>
            </a:r>
          </a:p>
        </p:txBody>
      </p:sp>
      <p:sp>
        <p:nvSpPr>
          <p:cNvPr id="598" name="Shape 598"/>
          <p:cNvSpPr txBox="1"/>
          <p:nvPr/>
        </p:nvSpPr>
        <p:spPr>
          <a:xfrm>
            <a:off x="2947675" y="3535875"/>
            <a:ext cx="599100" cy="2340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rPr>
              <a:t>push</a:t>
            </a:r>
          </a:p>
        </p:txBody>
      </p:sp>
      <p:sp>
        <p:nvSpPr>
          <p:cNvPr id="599" name="Shape 599"/>
          <p:cNvSpPr txBox="1"/>
          <p:nvPr/>
        </p:nvSpPr>
        <p:spPr>
          <a:xfrm>
            <a:off x="5005075" y="3231075"/>
            <a:ext cx="599100" cy="2340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rPr>
              <a:t>poll</a:t>
            </a:r>
          </a:p>
        </p:txBody>
      </p:sp>
      <p:cxnSp>
        <p:nvCxnSpPr>
          <p:cNvPr id="600" name="Shape 600"/>
          <p:cNvCxnSpPr>
            <a:endCxn id="589" idx="1"/>
          </p:cNvCxnSpPr>
          <p:nvPr/>
        </p:nvCxnSpPr>
        <p:spPr>
          <a:xfrm flipH="1" rot="-5400000">
            <a:off x="5018050" y="3650755"/>
            <a:ext cx="782400" cy="510900"/>
          </a:xfrm>
          <a:prstGeom prst="bentConnector2">
            <a:avLst/>
          </a:prstGeom>
          <a:noFill/>
          <a:ln cap="flat" cmpd="sng" w="9525">
            <a:solidFill>
              <a:srgbClr val="FFFFFF"/>
            </a:solidFill>
            <a:prstDash val="solid"/>
            <a:round/>
            <a:headEnd len="lg" w="lg" type="none"/>
            <a:tailEnd len="lg" w="lg" type="stealth"/>
          </a:ln>
        </p:spPr>
      </p:cxnSp>
      <p:sp>
        <p:nvSpPr>
          <p:cNvPr id="601" name="Shape 601"/>
          <p:cNvSpPr txBox="1"/>
          <p:nvPr/>
        </p:nvSpPr>
        <p:spPr>
          <a:xfrm>
            <a:off x="5005075" y="4297875"/>
            <a:ext cx="599100" cy="2340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rPr>
              <a:t>read</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57" name="Shape 157"/>
        <p:cNvGrpSpPr/>
        <p:nvPr/>
      </p:nvGrpSpPr>
      <p:grpSpPr>
        <a:xfrm>
          <a:off x="0" y="0"/>
          <a:ext cx="0" cy="0"/>
          <a:chOff x="0" y="0"/>
          <a:chExt cx="0" cy="0"/>
        </a:xfrm>
      </p:grpSpPr>
      <p:sp>
        <p:nvSpPr>
          <p:cNvPr id="158" name="Shape 158"/>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Spark: The </a:t>
            </a:r>
            <a:r>
              <a:rPr i="1" lang="en" sz="1800">
                <a:solidFill>
                  <a:schemeClr val="lt1"/>
                </a:solidFill>
                <a:latin typeface="Montserrat"/>
                <a:ea typeface="Montserrat"/>
                <a:cs typeface="Montserrat"/>
                <a:sym typeface="Montserrat"/>
              </a:rPr>
              <a:t>Other</a:t>
            </a:r>
            <a:r>
              <a:rPr lang="en" sz="1800">
                <a:solidFill>
                  <a:schemeClr val="lt1"/>
                </a:solidFill>
                <a:latin typeface="Montserrat"/>
                <a:ea typeface="Montserrat"/>
                <a:cs typeface="Montserrat"/>
                <a:sym typeface="Montserrat"/>
              </a:rPr>
              <a:t> Compute Framework</a:t>
            </a:r>
          </a:p>
        </p:txBody>
      </p:sp>
      <p:cxnSp>
        <p:nvCxnSpPr>
          <p:cNvPr id="159" name="Shape 159"/>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sp>
        <p:nvSpPr>
          <p:cNvPr id="160" name="Shape 160"/>
          <p:cNvSpPr txBox="1"/>
          <p:nvPr/>
        </p:nvSpPr>
        <p:spPr>
          <a:xfrm>
            <a:off x="1317825" y="1238550"/>
            <a:ext cx="6530100" cy="26664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The guts of Spark isn’t any simpler to grasp than MapReduce. For brevity, the process can be summarized in the following way:</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Char char="●"/>
            </a:pPr>
            <a:r>
              <a:rPr lang="en">
                <a:solidFill>
                  <a:srgbClr val="FFFFFF"/>
                </a:solidFill>
                <a:latin typeface="Montserrat"/>
                <a:ea typeface="Montserrat"/>
                <a:cs typeface="Montserrat"/>
                <a:sym typeface="Montserrat"/>
              </a:rPr>
              <a:t>A driver program is the thing that launches parallel processes on a cluster. </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Char char="●"/>
            </a:pPr>
            <a:r>
              <a:rPr lang="en">
                <a:solidFill>
                  <a:srgbClr val="FFFFFF"/>
                </a:solidFill>
                <a:latin typeface="Montserrat"/>
                <a:ea typeface="Montserrat"/>
                <a:cs typeface="Montserrat"/>
                <a:sym typeface="Montserrat"/>
              </a:rPr>
              <a:t>A </a:t>
            </a:r>
            <a:r>
              <a:rPr lang="en">
                <a:solidFill>
                  <a:srgbClr val="FFFFFF"/>
                </a:solidFill>
                <a:latin typeface="Courier New"/>
                <a:ea typeface="Courier New"/>
                <a:cs typeface="Courier New"/>
                <a:sym typeface="Courier New"/>
              </a:rPr>
              <a:t>SparkContext</a:t>
            </a:r>
            <a:r>
              <a:rPr lang="en">
                <a:solidFill>
                  <a:srgbClr val="FFFFFF"/>
                </a:solidFill>
                <a:latin typeface="Montserrat"/>
                <a:ea typeface="Montserrat"/>
                <a:cs typeface="Montserrat"/>
                <a:sym typeface="Montserrat"/>
              </a:rPr>
              <a:t> is the main line into the driver program.</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Char char="●"/>
            </a:pPr>
            <a:r>
              <a:rPr lang="en">
                <a:solidFill>
                  <a:srgbClr val="FFFFFF"/>
                </a:solidFill>
                <a:latin typeface="Montserrat"/>
                <a:ea typeface="Montserrat"/>
                <a:cs typeface="Montserrat"/>
                <a:sym typeface="Montserrat"/>
              </a:rPr>
              <a:t>Computation logic, </a:t>
            </a:r>
            <a:r>
              <a:rPr i="1" lang="en">
                <a:solidFill>
                  <a:srgbClr val="FFFFFF"/>
                </a:solidFill>
                <a:latin typeface="Montserrat"/>
                <a:ea typeface="Montserrat"/>
                <a:cs typeface="Montserrat"/>
                <a:sym typeface="Montserrat"/>
              </a:rPr>
              <a:t>i.e.</a:t>
            </a:r>
            <a:r>
              <a:rPr lang="en">
                <a:solidFill>
                  <a:srgbClr val="FFFFFF"/>
                </a:solidFill>
                <a:latin typeface="Montserrat"/>
                <a:ea typeface="Montserrat"/>
                <a:cs typeface="Montserrat"/>
                <a:sym typeface="Montserrat"/>
              </a:rPr>
              <a:t>, code, is passed through our </a:t>
            </a:r>
            <a:r>
              <a:rPr lang="en">
                <a:solidFill>
                  <a:srgbClr val="FFFFFF"/>
                </a:solidFill>
                <a:latin typeface="Courier New"/>
                <a:ea typeface="Courier New"/>
                <a:cs typeface="Courier New"/>
                <a:sym typeface="Courier New"/>
              </a:rPr>
              <a:t>SparkContext</a:t>
            </a:r>
            <a:r>
              <a:rPr lang="en">
                <a:solidFill>
                  <a:srgbClr val="FFFFFF"/>
                </a:solidFill>
                <a:latin typeface="Montserrat"/>
                <a:ea typeface="Montserrat"/>
                <a:cs typeface="Montserrat"/>
                <a:sym typeface="Montserrat"/>
              </a:rPr>
              <a:t> and runs as tasks on executors on various nodes in  the cluster.</a:t>
            </a:r>
          </a:p>
        </p:txBody>
      </p:sp>
      <p:pic>
        <p:nvPicPr>
          <p:cNvPr descr="Copy of looker_logo_white.png" id="161" name="Shape 161"/>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605" name="Shape 605"/>
        <p:cNvGrpSpPr/>
        <p:nvPr/>
      </p:nvGrpSpPr>
      <p:grpSpPr>
        <a:xfrm>
          <a:off x="0" y="0"/>
          <a:ext cx="0" cy="0"/>
          <a:chOff x="0" y="0"/>
          <a:chExt cx="0" cy="0"/>
        </a:xfrm>
      </p:grpSpPr>
      <p:sp>
        <p:nvSpPr>
          <p:cNvPr id="606" name="Shape 606"/>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Ingestion: Flume</a:t>
            </a:r>
          </a:p>
        </p:txBody>
      </p:sp>
      <p:cxnSp>
        <p:nvCxnSpPr>
          <p:cNvPr id="607" name="Shape 607"/>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608" name="Shape 608"/>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609" name="Shape 609"/>
          <p:cNvSpPr txBox="1"/>
          <p:nvPr/>
        </p:nvSpPr>
        <p:spPr>
          <a:xfrm>
            <a:off x="1394025" y="2088300"/>
            <a:ext cx="6530100" cy="966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Every event moved through Flume contains a header of key-value pairs and a body, which is a byte array.</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613" name="Shape 613"/>
        <p:cNvGrpSpPr/>
        <p:nvPr/>
      </p:nvGrpSpPr>
      <p:grpSpPr>
        <a:xfrm>
          <a:off x="0" y="0"/>
          <a:ext cx="0" cy="0"/>
          <a:chOff x="0" y="0"/>
          <a:chExt cx="0" cy="0"/>
        </a:xfrm>
      </p:grpSpPr>
      <p:sp>
        <p:nvSpPr>
          <p:cNvPr id="614" name="Shape 614"/>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Ingestion: Flume</a:t>
            </a:r>
          </a:p>
        </p:txBody>
      </p:sp>
      <p:cxnSp>
        <p:nvCxnSpPr>
          <p:cNvPr id="615" name="Shape 615"/>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616" name="Shape 616"/>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617" name="Shape 617"/>
          <p:cNvSpPr txBox="1"/>
          <p:nvPr/>
        </p:nvSpPr>
        <p:spPr>
          <a:xfrm>
            <a:off x="1317825" y="1326300"/>
            <a:ext cx="6530100" cy="966900"/>
          </a:xfrm>
          <a:prstGeom prst="rect">
            <a:avLst/>
          </a:prstGeom>
          <a:noFill/>
          <a:ln>
            <a:noFill/>
          </a:ln>
        </p:spPr>
        <p:txBody>
          <a:bodyPr anchorCtr="0" anchor="t" bIns="91425" lIns="91425" rIns="91425" tIns="91425">
            <a:noAutofit/>
          </a:bodyPr>
          <a:lstStyle/>
          <a:p>
            <a:pPr lvl="0" rtl="0">
              <a:spcBef>
                <a:spcPts val="0"/>
              </a:spcBef>
              <a:buNone/>
            </a:pPr>
            <a:r>
              <a:rPr lang="en" sz="1200">
                <a:solidFill>
                  <a:srgbClr val="FFFFFF"/>
                </a:solidFill>
                <a:latin typeface="Courier New"/>
                <a:ea typeface="Courier New"/>
                <a:cs typeface="Courier New"/>
                <a:sym typeface="Courier New"/>
              </a:rPr>
              <a:t>[2016-01-01 09:20:01 +0000] 10.01.0.0 - GET pinger.looker.com/foobar</a:t>
            </a:r>
          </a:p>
        </p:txBody>
      </p:sp>
      <p:sp>
        <p:nvSpPr>
          <p:cNvPr id="618" name="Shape 618"/>
          <p:cNvSpPr txBox="1"/>
          <p:nvPr/>
        </p:nvSpPr>
        <p:spPr>
          <a:xfrm>
            <a:off x="1317825" y="3078900"/>
            <a:ext cx="6530100" cy="966900"/>
          </a:xfrm>
          <a:prstGeom prst="rect">
            <a:avLst/>
          </a:prstGeom>
          <a:noFill/>
          <a:ln>
            <a:noFill/>
          </a:ln>
        </p:spPr>
        <p:txBody>
          <a:bodyPr anchorCtr="0" anchor="t" bIns="91425" lIns="91425" rIns="91425" tIns="91425">
            <a:noAutofit/>
          </a:bodyPr>
          <a:lstStyle/>
          <a:p>
            <a:pPr lvl="0" rtl="0">
              <a:spcBef>
                <a:spcPts val="0"/>
              </a:spcBef>
              <a:buNone/>
            </a:pPr>
            <a:r>
              <a:rPr lang="en" sz="1200">
                <a:solidFill>
                  <a:srgbClr val="FFFFFF"/>
                </a:solidFill>
                <a:latin typeface="Courier New"/>
                <a:ea typeface="Courier New"/>
                <a:cs typeface="Courier New"/>
                <a:sym typeface="Courier New"/>
              </a:rPr>
              <a:t>{“timestamp” : 1451668801000, “host” : “ping.looker.com”}</a:t>
            </a:r>
          </a:p>
          <a:p>
            <a:pPr lvl="0" rtl="0">
              <a:spcBef>
                <a:spcPts val="0"/>
              </a:spcBef>
              <a:buNone/>
            </a:pPr>
            <a:r>
              <a:rPr lang="en" sz="1200">
                <a:solidFill>
                  <a:srgbClr val="FFFFFF"/>
                </a:solidFill>
                <a:latin typeface="Courier New"/>
                <a:ea typeface="Courier New"/>
                <a:cs typeface="Courier New"/>
                <a:sym typeface="Courier New"/>
              </a:rPr>
              <a:t>5b323031362d30312d30312030393a32303a3031202b303030305d2031302e30312e302e30202d204745542070696e6765722e6c6f6f6b65722e636f6d2f666f6f626172</a:t>
            </a:r>
          </a:p>
        </p:txBody>
      </p:sp>
      <p:cxnSp>
        <p:nvCxnSpPr>
          <p:cNvPr id="619" name="Shape 619"/>
          <p:cNvCxnSpPr/>
          <p:nvPr/>
        </p:nvCxnSpPr>
        <p:spPr>
          <a:xfrm>
            <a:off x="4584225" y="1907025"/>
            <a:ext cx="0" cy="1008600"/>
          </a:xfrm>
          <a:prstGeom prst="straightConnector1">
            <a:avLst/>
          </a:prstGeom>
          <a:noFill/>
          <a:ln cap="flat" cmpd="sng" w="9525">
            <a:solidFill>
              <a:srgbClr val="FFFFFF"/>
            </a:solidFill>
            <a:prstDash val="solid"/>
            <a:round/>
            <a:headEnd len="lg" w="lg" type="none"/>
            <a:tailEnd len="lg" w="lg" type="stealth"/>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623" name="Shape 623"/>
        <p:cNvGrpSpPr/>
        <p:nvPr/>
      </p:nvGrpSpPr>
      <p:grpSpPr>
        <a:xfrm>
          <a:off x="0" y="0"/>
          <a:ext cx="0" cy="0"/>
          <a:chOff x="0" y="0"/>
          <a:chExt cx="0" cy="0"/>
        </a:xfrm>
      </p:grpSpPr>
      <p:sp>
        <p:nvSpPr>
          <p:cNvPr id="624" name="Shape 624"/>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Ingestion: Flume</a:t>
            </a:r>
          </a:p>
        </p:txBody>
      </p:sp>
      <p:cxnSp>
        <p:nvCxnSpPr>
          <p:cNvPr id="625" name="Shape 625"/>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626" name="Shape 626"/>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627" name="Shape 627"/>
          <p:cNvSpPr/>
          <p:nvPr/>
        </p:nvSpPr>
        <p:spPr>
          <a:xfrm>
            <a:off x="1320225" y="1433250"/>
            <a:ext cx="1398000" cy="4482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28" name="Shape 628"/>
          <p:cNvSpPr/>
          <p:nvPr/>
        </p:nvSpPr>
        <p:spPr>
          <a:xfrm>
            <a:off x="1320225" y="2042850"/>
            <a:ext cx="1398000" cy="4482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29" name="Shape 629"/>
          <p:cNvSpPr/>
          <p:nvPr/>
        </p:nvSpPr>
        <p:spPr>
          <a:xfrm>
            <a:off x="1320225" y="2652450"/>
            <a:ext cx="1398000" cy="4482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0" name="Shape 630"/>
          <p:cNvSpPr/>
          <p:nvPr/>
        </p:nvSpPr>
        <p:spPr>
          <a:xfrm>
            <a:off x="1320225" y="3262050"/>
            <a:ext cx="1398000" cy="4482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1" name="Shape 631"/>
          <p:cNvSpPr txBox="1"/>
          <p:nvPr/>
        </p:nvSpPr>
        <p:spPr>
          <a:xfrm>
            <a:off x="1330900" y="1440600"/>
            <a:ext cx="1398000" cy="4482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Application</a:t>
            </a:r>
          </a:p>
        </p:txBody>
      </p:sp>
      <p:sp>
        <p:nvSpPr>
          <p:cNvPr id="632" name="Shape 632"/>
          <p:cNvSpPr txBox="1"/>
          <p:nvPr/>
        </p:nvSpPr>
        <p:spPr>
          <a:xfrm>
            <a:off x="1330900" y="2050200"/>
            <a:ext cx="1398000" cy="4482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Application</a:t>
            </a:r>
          </a:p>
        </p:txBody>
      </p:sp>
      <p:sp>
        <p:nvSpPr>
          <p:cNvPr id="633" name="Shape 633"/>
          <p:cNvSpPr txBox="1"/>
          <p:nvPr/>
        </p:nvSpPr>
        <p:spPr>
          <a:xfrm>
            <a:off x="1330900" y="2659800"/>
            <a:ext cx="1398000" cy="4482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Application</a:t>
            </a:r>
          </a:p>
        </p:txBody>
      </p:sp>
      <p:sp>
        <p:nvSpPr>
          <p:cNvPr id="634" name="Shape 634"/>
          <p:cNvSpPr txBox="1"/>
          <p:nvPr/>
        </p:nvSpPr>
        <p:spPr>
          <a:xfrm>
            <a:off x="1330900" y="3269400"/>
            <a:ext cx="1398000" cy="4482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Application</a:t>
            </a:r>
          </a:p>
        </p:txBody>
      </p:sp>
      <p:sp>
        <p:nvSpPr>
          <p:cNvPr id="635" name="Shape 635"/>
          <p:cNvSpPr/>
          <p:nvPr/>
        </p:nvSpPr>
        <p:spPr>
          <a:xfrm>
            <a:off x="3301425" y="1738050"/>
            <a:ext cx="1398000" cy="4482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6" name="Shape 636"/>
          <p:cNvSpPr/>
          <p:nvPr/>
        </p:nvSpPr>
        <p:spPr>
          <a:xfrm>
            <a:off x="3301425" y="2957250"/>
            <a:ext cx="1398000" cy="4482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7" name="Shape 637"/>
          <p:cNvSpPr/>
          <p:nvPr/>
        </p:nvSpPr>
        <p:spPr>
          <a:xfrm>
            <a:off x="5282625" y="2347650"/>
            <a:ext cx="1398000" cy="4482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8" name="Shape 638"/>
          <p:cNvSpPr txBox="1"/>
          <p:nvPr/>
        </p:nvSpPr>
        <p:spPr>
          <a:xfrm>
            <a:off x="3312100" y="1745400"/>
            <a:ext cx="1398000" cy="4482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Agent</a:t>
            </a:r>
          </a:p>
        </p:txBody>
      </p:sp>
      <p:sp>
        <p:nvSpPr>
          <p:cNvPr id="639" name="Shape 639"/>
          <p:cNvSpPr txBox="1"/>
          <p:nvPr/>
        </p:nvSpPr>
        <p:spPr>
          <a:xfrm>
            <a:off x="3312100" y="2964600"/>
            <a:ext cx="1398000" cy="4482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Agent</a:t>
            </a:r>
          </a:p>
        </p:txBody>
      </p:sp>
      <p:sp>
        <p:nvSpPr>
          <p:cNvPr id="640" name="Shape 640"/>
          <p:cNvSpPr txBox="1"/>
          <p:nvPr/>
        </p:nvSpPr>
        <p:spPr>
          <a:xfrm>
            <a:off x="5293300" y="2355000"/>
            <a:ext cx="1398000" cy="4482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Agent</a:t>
            </a:r>
          </a:p>
        </p:txBody>
      </p:sp>
      <p:sp>
        <p:nvSpPr>
          <p:cNvPr id="641" name="Shape 641"/>
          <p:cNvSpPr/>
          <p:nvPr/>
        </p:nvSpPr>
        <p:spPr>
          <a:xfrm>
            <a:off x="7393625" y="2158575"/>
            <a:ext cx="693600" cy="843000"/>
          </a:xfrm>
          <a:prstGeom prst="can">
            <a:avLst>
              <a:gd fmla="val 25000" name="adj"/>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42" name="Shape 642"/>
          <p:cNvCxnSpPr>
            <a:stCxn id="631" idx="3"/>
            <a:endCxn id="638" idx="1"/>
          </p:cNvCxnSpPr>
          <p:nvPr/>
        </p:nvCxnSpPr>
        <p:spPr>
          <a:xfrm>
            <a:off x="2728900" y="1664700"/>
            <a:ext cx="583200" cy="304800"/>
          </a:xfrm>
          <a:prstGeom prst="straightConnector1">
            <a:avLst/>
          </a:prstGeom>
          <a:noFill/>
          <a:ln cap="flat" cmpd="sng" w="9525">
            <a:solidFill>
              <a:srgbClr val="FFFFFF"/>
            </a:solidFill>
            <a:prstDash val="solid"/>
            <a:round/>
            <a:headEnd len="lg" w="lg" type="none"/>
            <a:tailEnd len="lg" w="lg" type="stealth"/>
          </a:ln>
        </p:spPr>
      </p:cxnSp>
      <p:cxnSp>
        <p:nvCxnSpPr>
          <p:cNvPr id="643" name="Shape 643"/>
          <p:cNvCxnSpPr/>
          <p:nvPr/>
        </p:nvCxnSpPr>
        <p:spPr>
          <a:xfrm>
            <a:off x="2728900" y="2883900"/>
            <a:ext cx="583200" cy="304800"/>
          </a:xfrm>
          <a:prstGeom prst="straightConnector1">
            <a:avLst/>
          </a:prstGeom>
          <a:noFill/>
          <a:ln cap="flat" cmpd="sng" w="9525">
            <a:solidFill>
              <a:srgbClr val="FFFFFF"/>
            </a:solidFill>
            <a:prstDash val="solid"/>
            <a:round/>
            <a:headEnd len="lg" w="lg" type="none"/>
            <a:tailEnd len="lg" w="lg" type="stealth"/>
          </a:ln>
        </p:spPr>
      </p:cxnSp>
      <p:cxnSp>
        <p:nvCxnSpPr>
          <p:cNvPr id="644" name="Shape 644"/>
          <p:cNvCxnSpPr/>
          <p:nvPr/>
        </p:nvCxnSpPr>
        <p:spPr>
          <a:xfrm flipH="1" rot="10800000">
            <a:off x="2728900" y="3188700"/>
            <a:ext cx="583200" cy="304800"/>
          </a:xfrm>
          <a:prstGeom prst="straightConnector1">
            <a:avLst/>
          </a:prstGeom>
          <a:noFill/>
          <a:ln cap="flat" cmpd="sng" w="9525">
            <a:solidFill>
              <a:srgbClr val="FFFFFF"/>
            </a:solidFill>
            <a:prstDash val="solid"/>
            <a:round/>
            <a:headEnd len="lg" w="lg" type="none"/>
            <a:tailEnd len="lg" w="lg" type="stealth"/>
          </a:ln>
        </p:spPr>
      </p:cxnSp>
      <p:cxnSp>
        <p:nvCxnSpPr>
          <p:cNvPr id="645" name="Shape 645"/>
          <p:cNvCxnSpPr/>
          <p:nvPr/>
        </p:nvCxnSpPr>
        <p:spPr>
          <a:xfrm flipH="1" rot="10800000">
            <a:off x="2728900" y="1969500"/>
            <a:ext cx="583200" cy="304800"/>
          </a:xfrm>
          <a:prstGeom prst="straightConnector1">
            <a:avLst/>
          </a:prstGeom>
          <a:noFill/>
          <a:ln cap="flat" cmpd="sng" w="9525">
            <a:solidFill>
              <a:srgbClr val="FFFFFF"/>
            </a:solidFill>
            <a:prstDash val="solid"/>
            <a:round/>
            <a:headEnd len="lg" w="lg" type="none"/>
            <a:tailEnd len="lg" w="lg" type="stealth"/>
          </a:ln>
        </p:spPr>
      </p:cxnSp>
      <p:cxnSp>
        <p:nvCxnSpPr>
          <p:cNvPr id="646" name="Shape 646"/>
          <p:cNvCxnSpPr>
            <a:stCxn id="633" idx="3"/>
            <a:endCxn id="638" idx="1"/>
          </p:cNvCxnSpPr>
          <p:nvPr/>
        </p:nvCxnSpPr>
        <p:spPr>
          <a:xfrm flipH="1" rot="10800000">
            <a:off x="2728900" y="1969500"/>
            <a:ext cx="583200" cy="914400"/>
          </a:xfrm>
          <a:prstGeom prst="straightConnector1">
            <a:avLst/>
          </a:prstGeom>
          <a:noFill/>
          <a:ln cap="flat" cmpd="sng" w="9525">
            <a:solidFill>
              <a:srgbClr val="FFFFFF"/>
            </a:solidFill>
            <a:prstDash val="solid"/>
            <a:round/>
            <a:headEnd len="lg" w="lg" type="none"/>
            <a:tailEnd len="lg" w="lg" type="stealth"/>
          </a:ln>
        </p:spPr>
      </p:cxnSp>
      <p:cxnSp>
        <p:nvCxnSpPr>
          <p:cNvPr id="647" name="Shape 647"/>
          <p:cNvCxnSpPr>
            <a:endCxn id="638" idx="1"/>
          </p:cNvCxnSpPr>
          <p:nvPr/>
        </p:nvCxnSpPr>
        <p:spPr>
          <a:xfrm flipH="1" rot="10800000">
            <a:off x="2728900" y="1969500"/>
            <a:ext cx="583200" cy="1524000"/>
          </a:xfrm>
          <a:prstGeom prst="straightConnector1">
            <a:avLst/>
          </a:prstGeom>
          <a:noFill/>
          <a:ln cap="flat" cmpd="sng" w="9525">
            <a:solidFill>
              <a:srgbClr val="FFFFFF"/>
            </a:solidFill>
            <a:prstDash val="solid"/>
            <a:round/>
            <a:headEnd len="lg" w="lg" type="none"/>
            <a:tailEnd len="lg" w="lg" type="stealth"/>
          </a:ln>
        </p:spPr>
      </p:cxnSp>
      <p:cxnSp>
        <p:nvCxnSpPr>
          <p:cNvPr id="648" name="Shape 648"/>
          <p:cNvCxnSpPr>
            <a:endCxn id="636" idx="1"/>
          </p:cNvCxnSpPr>
          <p:nvPr/>
        </p:nvCxnSpPr>
        <p:spPr>
          <a:xfrm>
            <a:off x="2729025" y="1664550"/>
            <a:ext cx="572400" cy="1516800"/>
          </a:xfrm>
          <a:prstGeom prst="straightConnector1">
            <a:avLst/>
          </a:prstGeom>
          <a:noFill/>
          <a:ln cap="flat" cmpd="sng" w="9525">
            <a:solidFill>
              <a:srgbClr val="FFFFFF"/>
            </a:solidFill>
            <a:prstDash val="solid"/>
            <a:round/>
            <a:headEnd len="lg" w="lg" type="none"/>
            <a:tailEnd len="lg" w="lg" type="stealth"/>
          </a:ln>
        </p:spPr>
      </p:cxnSp>
      <p:cxnSp>
        <p:nvCxnSpPr>
          <p:cNvPr id="649" name="Shape 649"/>
          <p:cNvCxnSpPr>
            <a:endCxn id="639" idx="1"/>
          </p:cNvCxnSpPr>
          <p:nvPr/>
        </p:nvCxnSpPr>
        <p:spPr>
          <a:xfrm>
            <a:off x="2728900" y="2274300"/>
            <a:ext cx="583200" cy="914400"/>
          </a:xfrm>
          <a:prstGeom prst="straightConnector1">
            <a:avLst/>
          </a:prstGeom>
          <a:noFill/>
          <a:ln cap="flat" cmpd="sng" w="9525">
            <a:solidFill>
              <a:srgbClr val="FFFFFF"/>
            </a:solidFill>
            <a:prstDash val="solid"/>
            <a:round/>
            <a:headEnd len="lg" w="lg" type="none"/>
            <a:tailEnd len="lg" w="lg" type="stealth"/>
          </a:ln>
        </p:spPr>
      </p:cxnSp>
      <p:cxnSp>
        <p:nvCxnSpPr>
          <p:cNvPr id="650" name="Shape 650"/>
          <p:cNvCxnSpPr/>
          <p:nvPr/>
        </p:nvCxnSpPr>
        <p:spPr>
          <a:xfrm>
            <a:off x="4710100" y="1969500"/>
            <a:ext cx="583200" cy="304800"/>
          </a:xfrm>
          <a:prstGeom prst="straightConnector1">
            <a:avLst/>
          </a:prstGeom>
          <a:noFill/>
          <a:ln cap="flat" cmpd="sng" w="9525">
            <a:solidFill>
              <a:srgbClr val="FFFFFF"/>
            </a:solidFill>
            <a:prstDash val="solid"/>
            <a:round/>
            <a:headEnd len="lg" w="lg" type="none"/>
            <a:tailEnd len="lg" w="lg" type="stealth"/>
          </a:ln>
        </p:spPr>
      </p:cxnSp>
      <p:cxnSp>
        <p:nvCxnSpPr>
          <p:cNvPr id="651" name="Shape 651"/>
          <p:cNvCxnSpPr/>
          <p:nvPr/>
        </p:nvCxnSpPr>
        <p:spPr>
          <a:xfrm flipH="1" rot="10800000">
            <a:off x="4710100" y="2883900"/>
            <a:ext cx="583200" cy="304800"/>
          </a:xfrm>
          <a:prstGeom prst="straightConnector1">
            <a:avLst/>
          </a:prstGeom>
          <a:noFill/>
          <a:ln cap="flat" cmpd="sng" w="9525">
            <a:solidFill>
              <a:srgbClr val="FFFFFF"/>
            </a:solidFill>
            <a:prstDash val="solid"/>
            <a:round/>
            <a:headEnd len="lg" w="lg" type="none"/>
            <a:tailEnd len="lg" w="lg" type="stealth"/>
          </a:ln>
        </p:spPr>
      </p:cxnSp>
      <p:cxnSp>
        <p:nvCxnSpPr>
          <p:cNvPr id="652" name="Shape 652"/>
          <p:cNvCxnSpPr>
            <a:stCxn id="640" idx="3"/>
            <a:endCxn id="641" idx="2"/>
          </p:cNvCxnSpPr>
          <p:nvPr/>
        </p:nvCxnSpPr>
        <p:spPr>
          <a:xfrm>
            <a:off x="6691300" y="2579100"/>
            <a:ext cx="702300" cy="900"/>
          </a:xfrm>
          <a:prstGeom prst="straightConnector1">
            <a:avLst/>
          </a:prstGeom>
          <a:noFill/>
          <a:ln cap="flat" cmpd="sng" w="9525">
            <a:solidFill>
              <a:srgbClr val="FFFFFF"/>
            </a:solidFill>
            <a:prstDash val="solid"/>
            <a:round/>
            <a:headEnd len="lg" w="lg" type="none"/>
            <a:tailEnd len="lg" w="lg" type="stealth"/>
          </a:ln>
        </p:spPr>
      </p:cxnSp>
      <p:sp>
        <p:nvSpPr>
          <p:cNvPr id="653" name="Shape 653"/>
          <p:cNvSpPr txBox="1"/>
          <p:nvPr/>
        </p:nvSpPr>
        <p:spPr>
          <a:xfrm>
            <a:off x="7416450" y="2401000"/>
            <a:ext cx="693600" cy="4482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HDFS</a:t>
            </a:r>
          </a:p>
        </p:txBody>
      </p:sp>
      <p:cxnSp>
        <p:nvCxnSpPr>
          <p:cNvPr id="654" name="Shape 654"/>
          <p:cNvCxnSpPr/>
          <p:nvPr/>
        </p:nvCxnSpPr>
        <p:spPr>
          <a:xfrm>
            <a:off x="2977250" y="928400"/>
            <a:ext cx="0" cy="3297300"/>
          </a:xfrm>
          <a:prstGeom prst="straightConnector1">
            <a:avLst/>
          </a:prstGeom>
          <a:noFill/>
          <a:ln cap="flat" cmpd="sng" w="9525">
            <a:solidFill>
              <a:srgbClr val="FFFFFF"/>
            </a:solidFill>
            <a:prstDash val="dot"/>
            <a:round/>
            <a:headEnd len="lg" w="lg" type="none"/>
            <a:tailEnd len="lg" w="lg" type="none"/>
          </a:ln>
        </p:spPr>
      </p:cxnSp>
      <p:cxnSp>
        <p:nvCxnSpPr>
          <p:cNvPr id="655" name="Shape 655"/>
          <p:cNvCxnSpPr/>
          <p:nvPr/>
        </p:nvCxnSpPr>
        <p:spPr>
          <a:xfrm>
            <a:off x="4958450" y="928400"/>
            <a:ext cx="0" cy="3297300"/>
          </a:xfrm>
          <a:prstGeom prst="straightConnector1">
            <a:avLst/>
          </a:prstGeom>
          <a:noFill/>
          <a:ln cap="flat" cmpd="sng" w="9525">
            <a:solidFill>
              <a:srgbClr val="FFFFFF"/>
            </a:solidFill>
            <a:prstDash val="dot"/>
            <a:round/>
            <a:headEnd len="lg" w="lg" type="none"/>
            <a:tailEnd len="lg" w="lg" type="none"/>
          </a:ln>
        </p:spPr>
      </p:cxnSp>
      <p:cxnSp>
        <p:nvCxnSpPr>
          <p:cNvPr id="656" name="Shape 656"/>
          <p:cNvCxnSpPr/>
          <p:nvPr/>
        </p:nvCxnSpPr>
        <p:spPr>
          <a:xfrm>
            <a:off x="7015850" y="928400"/>
            <a:ext cx="0" cy="3297300"/>
          </a:xfrm>
          <a:prstGeom prst="straightConnector1">
            <a:avLst/>
          </a:prstGeom>
          <a:noFill/>
          <a:ln cap="flat" cmpd="sng" w="9525">
            <a:solidFill>
              <a:srgbClr val="FFFFFF"/>
            </a:solidFill>
            <a:prstDash val="dot"/>
            <a:round/>
            <a:headEnd len="lg" w="lg" type="none"/>
            <a:tailEnd len="lg" w="lg" type="none"/>
          </a:ln>
        </p:spPr>
      </p:cxnSp>
      <p:sp>
        <p:nvSpPr>
          <p:cNvPr id="657" name="Shape 657"/>
          <p:cNvSpPr txBox="1"/>
          <p:nvPr/>
        </p:nvSpPr>
        <p:spPr>
          <a:xfrm>
            <a:off x="1333900" y="3894975"/>
            <a:ext cx="1398000" cy="2859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Application servers</a:t>
            </a:r>
          </a:p>
        </p:txBody>
      </p:sp>
      <p:sp>
        <p:nvSpPr>
          <p:cNvPr id="658" name="Shape 658"/>
          <p:cNvSpPr txBox="1"/>
          <p:nvPr/>
        </p:nvSpPr>
        <p:spPr>
          <a:xfrm>
            <a:off x="3315100" y="3895125"/>
            <a:ext cx="1398000" cy="2856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Frontline agents (load balanced)</a:t>
            </a:r>
          </a:p>
        </p:txBody>
      </p:sp>
      <p:sp>
        <p:nvSpPr>
          <p:cNvPr id="659" name="Shape 659"/>
          <p:cNvSpPr txBox="1"/>
          <p:nvPr/>
        </p:nvSpPr>
        <p:spPr>
          <a:xfrm>
            <a:off x="5372500" y="3895125"/>
            <a:ext cx="1398000" cy="2856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Final-stage agent</a:t>
            </a:r>
          </a:p>
        </p:txBody>
      </p:sp>
      <p:sp>
        <p:nvSpPr>
          <p:cNvPr id="660" name="Shape 660"/>
          <p:cNvSpPr txBox="1"/>
          <p:nvPr/>
        </p:nvSpPr>
        <p:spPr>
          <a:xfrm>
            <a:off x="7048900" y="3895125"/>
            <a:ext cx="1398000" cy="2856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Destination</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664" name="Shape 664"/>
        <p:cNvGrpSpPr/>
        <p:nvPr/>
      </p:nvGrpSpPr>
      <p:grpSpPr>
        <a:xfrm>
          <a:off x="0" y="0"/>
          <a:ext cx="0" cy="0"/>
          <a:chOff x="0" y="0"/>
          <a:chExt cx="0" cy="0"/>
        </a:xfrm>
      </p:grpSpPr>
      <p:sp>
        <p:nvSpPr>
          <p:cNvPr id="665" name="Shape 665"/>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Ingestion: Flume</a:t>
            </a:r>
          </a:p>
        </p:txBody>
      </p:sp>
      <p:cxnSp>
        <p:nvCxnSpPr>
          <p:cNvPr id="666" name="Shape 666"/>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667" name="Shape 667"/>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668" name="Shape 668"/>
          <p:cNvSpPr/>
          <p:nvPr/>
        </p:nvSpPr>
        <p:spPr>
          <a:xfrm>
            <a:off x="7533850" y="1615025"/>
            <a:ext cx="553500" cy="447000"/>
          </a:xfrm>
          <a:prstGeom prst="can">
            <a:avLst>
              <a:gd fmla="val 25000" name="adj"/>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69" name="Shape 669"/>
          <p:cNvCxnSpPr/>
          <p:nvPr/>
        </p:nvCxnSpPr>
        <p:spPr>
          <a:xfrm>
            <a:off x="6466800" y="1893825"/>
            <a:ext cx="702300" cy="900"/>
          </a:xfrm>
          <a:prstGeom prst="straightConnector1">
            <a:avLst/>
          </a:prstGeom>
          <a:noFill/>
          <a:ln cap="flat" cmpd="sng" w="9525">
            <a:solidFill>
              <a:srgbClr val="FFFFFF"/>
            </a:solidFill>
            <a:prstDash val="solid"/>
            <a:round/>
            <a:headEnd len="lg" w="lg" type="none"/>
            <a:tailEnd len="lg" w="lg" type="stealth"/>
          </a:ln>
        </p:spPr>
      </p:cxnSp>
      <p:sp>
        <p:nvSpPr>
          <p:cNvPr id="670" name="Shape 670"/>
          <p:cNvSpPr txBox="1"/>
          <p:nvPr/>
        </p:nvSpPr>
        <p:spPr>
          <a:xfrm>
            <a:off x="7533850" y="1670775"/>
            <a:ext cx="553500" cy="4470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HDFS</a:t>
            </a:r>
          </a:p>
        </p:txBody>
      </p:sp>
      <p:sp>
        <p:nvSpPr>
          <p:cNvPr id="671" name="Shape 671"/>
          <p:cNvSpPr/>
          <p:nvPr/>
        </p:nvSpPr>
        <p:spPr>
          <a:xfrm rot="5400000">
            <a:off x="770839" y="2369573"/>
            <a:ext cx="2112858" cy="447011"/>
          </a:xfrm>
          <a:prstGeom prst="flowChartTerminator">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2" name="Shape 672"/>
          <p:cNvSpPr/>
          <p:nvPr/>
        </p:nvSpPr>
        <p:spPr>
          <a:xfrm rot="5400000">
            <a:off x="3434575" y="1181075"/>
            <a:ext cx="447000" cy="1314900"/>
          </a:xfrm>
          <a:prstGeom prst="can">
            <a:avLst>
              <a:gd fmla="val 25000" name="adj"/>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3" name="Shape 673"/>
          <p:cNvSpPr/>
          <p:nvPr/>
        </p:nvSpPr>
        <p:spPr>
          <a:xfrm rot="5400000">
            <a:off x="3434575" y="1900137"/>
            <a:ext cx="447000" cy="1314900"/>
          </a:xfrm>
          <a:prstGeom prst="can">
            <a:avLst>
              <a:gd fmla="val 25000" name="adj"/>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4" name="Shape 674"/>
          <p:cNvSpPr/>
          <p:nvPr/>
        </p:nvSpPr>
        <p:spPr>
          <a:xfrm rot="5400000">
            <a:off x="3434575" y="2705075"/>
            <a:ext cx="447000" cy="1314900"/>
          </a:xfrm>
          <a:prstGeom prst="can">
            <a:avLst>
              <a:gd fmla="val 25000" name="adj"/>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5" name="Shape 675"/>
          <p:cNvSpPr/>
          <p:nvPr/>
        </p:nvSpPr>
        <p:spPr>
          <a:xfrm>
            <a:off x="5207500" y="1635500"/>
            <a:ext cx="1011959" cy="447011"/>
          </a:xfrm>
          <a:prstGeom prst="flowChartTerminator">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6" name="Shape 676"/>
          <p:cNvSpPr/>
          <p:nvPr/>
        </p:nvSpPr>
        <p:spPr>
          <a:xfrm>
            <a:off x="5207500" y="2348244"/>
            <a:ext cx="1011959" cy="447011"/>
          </a:xfrm>
          <a:prstGeom prst="flowChartTerminator">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7" name="Shape 677"/>
          <p:cNvSpPr/>
          <p:nvPr/>
        </p:nvSpPr>
        <p:spPr>
          <a:xfrm>
            <a:off x="5207500" y="3121799"/>
            <a:ext cx="1011959" cy="447012"/>
          </a:xfrm>
          <a:prstGeom prst="flowChartTerminator">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78" name="Shape 678"/>
          <p:cNvCxnSpPr/>
          <p:nvPr/>
        </p:nvCxnSpPr>
        <p:spPr>
          <a:xfrm>
            <a:off x="6466800" y="2571300"/>
            <a:ext cx="702300" cy="900"/>
          </a:xfrm>
          <a:prstGeom prst="straightConnector1">
            <a:avLst/>
          </a:prstGeom>
          <a:noFill/>
          <a:ln cap="flat" cmpd="sng" w="9525">
            <a:solidFill>
              <a:srgbClr val="FFFFFF"/>
            </a:solidFill>
            <a:prstDash val="solid"/>
            <a:round/>
            <a:headEnd len="lg" w="lg" type="none"/>
            <a:tailEnd len="lg" w="lg" type="stealth"/>
          </a:ln>
        </p:spPr>
      </p:cxnSp>
      <p:sp>
        <p:nvSpPr>
          <p:cNvPr id="679" name="Shape 679"/>
          <p:cNvSpPr txBox="1"/>
          <p:nvPr/>
        </p:nvSpPr>
        <p:spPr>
          <a:xfrm>
            <a:off x="7533850" y="2348250"/>
            <a:ext cx="553500" cy="4470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Storm</a:t>
            </a:r>
          </a:p>
        </p:txBody>
      </p:sp>
      <p:sp>
        <p:nvSpPr>
          <p:cNvPr id="680" name="Shape 680"/>
          <p:cNvSpPr txBox="1"/>
          <p:nvPr/>
        </p:nvSpPr>
        <p:spPr>
          <a:xfrm>
            <a:off x="7533850" y="2382025"/>
            <a:ext cx="553500" cy="3693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a:p>
        </p:txBody>
      </p:sp>
      <p:cxnSp>
        <p:nvCxnSpPr>
          <p:cNvPr id="681" name="Shape 681"/>
          <p:cNvCxnSpPr/>
          <p:nvPr/>
        </p:nvCxnSpPr>
        <p:spPr>
          <a:xfrm>
            <a:off x="6466800" y="3385125"/>
            <a:ext cx="702300" cy="900"/>
          </a:xfrm>
          <a:prstGeom prst="straightConnector1">
            <a:avLst/>
          </a:prstGeom>
          <a:noFill/>
          <a:ln cap="flat" cmpd="sng" w="9525">
            <a:solidFill>
              <a:srgbClr val="FFFFFF"/>
            </a:solidFill>
            <a:prstDash val="solid"/>
            <a:round/>
            <a:headEnd len="lg" w="lg" type="none"/>
            <a:tailEnd len="lg" w="lg" type="stealth"/>
          </a:ln>
        </p:spPr>
      </p:cxnSp>
      <p:sp>
        <p:nvSpPr>
          <p:cNvPr id="682" name="Shape 682"/>
          <p:cNvSpPr txBox="1"/>
          <p:nvPr/>
        </p:nvSpPr>
        <p:spPr>
          <a:xfrm>
            <a:off x="7533850" y="3162075"/>
            <a:ext cx="553500" cy="4470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Avro</a:t>
            </a:r>
          </a:p>
        </p:txBody>
      </p:sp>
      <p:sp>
        <p:nvSpPr>
          <p:cNvPr id="683" name="Shape 683"/>
          <p:cNvSpPr txBox="1"/>
          <p:nvPr/>
        </p:nvSpPr>
        <p:spPr>
          <a:xfrm>
            <a:off x="7533850" y="3195850"/>
            <a:ext cx="553500" cy="3693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a:p>
        </p:txBody>
      </p:sp>
      <p:sp>
        <p:nvSpPr>
          <p:cNvPr id="684" name="Shape 684"/>
          <p:cNvSpPr txBox="1"/>
          <p:nvPr/>
        </p:nvSpPr>
        <p:spPr>
          <a:xfrm>
            <a:off x="5356925" y="1654025"/>
            <a:ext cx="745200" cy="4470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Sink1</a:t>
            </a:r>
          </a:p>
        </p:txBody>
      </p:sp>
      <p:sp>
        <p:nvSpPr>
          <p:cNvPr id="685" name="Shape 685"/>
          <p:cNvSpPr txBox="1"/>
          <p:nvPr/>
        </p:nvSpPr>
        <p:spPr>
          <a:xfrm>
            <a:off x="5356925" y="2348250"/>
            <a:ext cx="745200" cy="4470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Sink2</a:t>
            </a:r>
          </a:p>
        </p:txBody>
      </p:sp>
      <p:sp>
        <p:nvSpPr>
          <p:cNvPr id="686" name="Shape 686"/>
          <p:cNvSpPr txBox="1"/>
          <p:nvPr/>
        </p:nvSpPr>
        <p:spPr>
          <a:xfrm>
            <a:off x="5356925" y="3140325"/>
            <a:ext cx="745200" cy="4470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Sink3</a:t>
            </a:r>
          </a:p>
        </p:txBody>
      </p:sp>
      <p:sp>
        <p:nvSpPr>
          <p:cNvPr id="687" name="Shape 687"/>
          <p:cNvSpPr txBox="1"/>
          <p:nvPr/>
        </p:nvSpPr>
        <p:spPr>
          <a:xfrm>
            <a:off x="3094625" y="1643350"/>
            <a:ext cx="1067100" cy="4470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FFFFF"/>
                </a:solidFill>
              </a:rPr>
              <a:t>Channel1</a:t>
            </a:r>
          </a:p>
        </p:txBody>
      </p:sp>
      <p:sp>
        <p:nvSpPr>
          <p:cNvPr id="688" name="Shape 688"/>
          <p:cNvSpPr txBox="1"/>
          <p:nvPr/>
        </p:nvSpPr>
        <p:spPr>
          <a:xfrm>
            <a:off x="3094625" y="2348250"/>
            <a:ext cx="1067100" cy="4470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FFFFF"/>
                </a:solidFill>
              </a:rPr>
              <a:t>Channel2</a:t>
            </a:r>
          </a:p>
        </p:txBody>
      </p:sp>
      <p:sp>
        <p:nvSpPr>
          <p:cNvPr id="689" name="Shape 689"/>
          <p:cNvSpPr txBox="1"/>
          <p:nvPr/>
        </p:nvSpPr>
        <p:spPr>
          <a:xfrm>
            <a:off x="3094625" y="3167350"/>
            <a:ext cx="1067100" cy="4470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FFFFF"/>
                </a:solidFill>
              </a:rPr>
              <a:t>Channel3</a:t>
            </a:r>
          </a:p>
        </p:txBody>
      </p:sp>
      <p:cxnSp>
        <p:nvCxnSpPr>
          <p:cNvPr id="690" name="Shape 690"/>
          <p:cNvCxnSpPr/>
          <p:nvPr/>
        </p:nvCxnSpPr>
        <p:spPr>
          <a:xfrm>
            <a:off x="4409400" y="1893825"/>
            <a:ext cx="702300" cy="900"/>
          </a:xfrm>
          <a:prstGeom prst="straightConnector1">
            <a:avLst/>
          </a:prstGeom>
          <a:noFill/>
          <a:ln cap="flat" cmpd="sng" w="9525">
            <a:solidFill>
              <a:srgbClr val="FFFFFF"/>
            </a:solidFill>
            <a:prstDash val="solid"/>
            <a:round/>
            <a:headEnd len="lg" w="lg" type="none"/>
            <a:tailEnd len="lg" w="lg" type="stealth"/>
          </a:ln>
        </p:spPr>
      </p:cxnSp>
      <p:cxnSp>
        <p:nvCxnSpPr>
          <p:cNvPr id="691" name="Shape 691"/>
          <p:cNvCxnSpPr/>
          <p:nvPr/>
        </p:nvCxnSpPr>
        <p:spPr>
          <a:xfrm>
            <a:off x="4409400" y="2571300"/>
            <a:ext cx="702300" cy="900"/>
          </a:xfrm>
          <a:prstGeom prst="straightConnector1">
            <a:avLst/>
          </a:prstGeom>
          <a:noFill/>
          <a:ln cap="flat" cmpd="sng" w="9525">
            <a:solidFill>
              <a:srgbClr val="FFFFFF"/>
            </a:solidFill>
            <a:prstDash val="solid"/>
            <a:round/>
            <a:headEnd len="lg" w="lg" type="none"/>
            <a:tailEnd len="lg" w="lg" type="stealth"/>
          </a:ln>
        </p:spPr>
      </p:cxnSp>
      <p:cxnSp>
        <p:nvCxnSpPr>
          <p:cNvPr id="692" name="Shape 692"/>
          <p:cNvCxnSpPr/>
          <p:nvPr/>
        </p:nvCxnSpPr>
        <p:spPr>
          <a:xfrm>
            <a:off x="4409400" y="3380125"/>
            <a:ext cx="702300" cy="900"/>
          </a:xfrm>
          <a:prstGeom prst="straightConnector1">
            <a:avLst/>
          </a:prstGeom>
          <a:noFill/>
          <a:ln cap="flat" cmpd="sng" w="9525">
            <a:solidFill>
              <a:srgbClr val="FFFFFF"/>
            </a:solidFill>
            <a:prstDash val="solid"/>
            <a:round/>
            <a:headEnd len="lg" w="lg" type="none"/>
            <a:tailEnd len="lg" w="lg" type="stealth"/>
          </a:ln>
        </p:spPr>
      </p:cxnSp>
      <p:cxnSp>
        <p:nvCxnSpPr>
          <p:cNvPr id="693" name="Shape 693"/>
          <p:cNvCxnSpPr>
            <a:endCxn id="673" idx="3"/>
          </p:cNvCxnSpPr>
          <p:nvPr/>
        </p:nvCxnSpPr>
        <p:spPr>
          <a:xfrm flipH="1" rot="10800000">
            <a:off x="2199625" y="2557587"/>
            <a:ext cx="801000" cy="21900"/>
          </a:xfrm>
          <a:prstGeom prst="straightConnector1">
            <a:avLst/>
          </a:prstGeom>
          <a:noFill/>
          <a:ln cap="flat" cmpd="sng" w="9525">
            <a:solidFill>
              <a:srgbClr val="FFFFFF"/>
            </a:solidFill>
            <a:prstDash val="solid"/>
            <a:round/>
            <a:headEnd len="lg" w="lg" type="none"/>
            <a:tailEnd len="lg" w="lg" type="stealth"/>
          </a:ln>
        </p:spPr>
      </p:cxnSp>
      <p:cxnSp>
        <p:nvCxnSpPr>
          <p:cNvPr id="694" name="Shape 694"/>
          <p:cNvCxnSpPr>
            <a:endCxn id="672" idx="3"/>
          </p:cNvCxnSpPr>
          <p:nvPr/>
        </p:nvCxnSpPr>
        <p:spPr>
          <a:xfrm flipH="1" rot="10800000">
            <a:off x="2199625" y="1838525"/>
            <a:ext cx="801000" cy="741000"/>
          </a:xfrm>
          <a:prstGeom prst="straightConnector1">
            <a:avLst/>
          </a:prstGeom>
          <a:noFill/>
          <a:ln cap="flat" cmpd="sng" w="9525">
            <a:solidFill>
              <a:srgbClr val="FFFFFF"/>
            </a:solidFill>
            <a:prstDash val="solid"/>
            <a:round/>
            <a:headEnd len="lg" w="lg" type="none"/>
            <a:tailEnd len="lg" w="lg" type="stealth"/>
          </a:ln>
        </p:spPr>
      </p:cxnSp>
      <p:cxnSp>
        <p:nvCxnSpPr>
          <p:cNvPr id="695" name="Shape 695"/>
          <p:cNvCxnSpPr/>
          <p:nvPr/>
        </p:nvCxnSpPr>
        <p:spPr>
          <a:xfrm>
            <a:off x="2199625" y="2600525"/>
            <a:ext cx="801000" cy="741000"/>
          </a:xfrm>
          <a:prstGeom prst="straightConnector1">
            <a:avLst/>
          </a:prstGeom>
          <a:noFill/>
          <a:ln cap="flat" cmpd="sng" w="9525">
            <a:solidFill>
              <a:srgbClr val="FFFFFF"/>
            </a:solidFill>
            <a:prstDash val="solid"/>
            <a:round/>
            <a:headEnd len="lg" w="lg" type="none"/>
            <a:tailEnd len="lg" w="lg" type="stealth"/>
          </a:ln>
        </p:spPr>
      </p:cxnSp>
      <p:sp>
        <p:nvSpPr>
          <p:cNvPr id="696" name="Shape 696"/>
          <p:cNvSpPr txBox="1"/>
          <p:nvPr/>
        </p:nvSpPr>
        <p:spPr>
          <a:xfrm rot="-5400000">
            <a:off x="1455775" y="2358325"/>
            <a:ext cx="745200" cy="4470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Source</a:t>
            </a:r>
          </a:p>
        </p:txBody>
      </p:sp>
      <p:sp>
        <p:nvSpPr>
          <p:cNvPr id="697" name="Shape 697"/>
          <p:cNvSpPr/>
          <p:nvPr/>
        </p:nvSpPr>
        <p:spPr>
          <a:xfrm>
            <a:off x="1419275" y="1536650"/>
            <a:ext cx="6850800" cy="633300"/>
          </a:xfrm>
          <a:prstGeom prst="rect">
            <a:avLst/>
          </a:prstGeom>
          <a:noFill/>
          <a:ln cap="flat" cmpd="sng" w="9525">
            <a:solidFill>
              <a:srgbClr val="FFFFFF"/>
            </a:solidFill>
            <a:prstDash val="dot"/>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8" name="Shape 698"/>
          <p:cNvSpPr/>
          <p:nvPr/>
        </p:nvSpPr>
        <p:spPr>
          <a:xfrm>
            <a:off x="1419275" y="2255100"/>
            <a:ext cx="6850800" cy="633300"/>
          </a:xfrm>
          <a:prstGeom prst="rect">
            <a:avLst/>
          </a:prstGeom>
          <a:noFill/>
          <a:ln cap="flat" cmpd="sng" w="9525">
            <a:solidFill>
              <a:srgbClr val="FFFFFF"/>
            </a:solidFill>
            <a:prstDash val="dot"/>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9" name="Shape 699"/>
          <p:cNvSpPr/>
          <p:nvPr/>
        </p:nvSpPr>
        <p:spPr>
          <a:xfrm>
            <a:off x="1419275" y="2984450"/>
            <a:ext cx="6850800" cy="633300"/>
          </a:xfrm>
          <a:prstGeom prst="rect">
            <a:avLst/>
          </a:prstGeom>
          <a:noFill/>
          <a:ln cap="flat" cmpd="sng" w="9525">
            <a:solidFill>
              <a:srgbClr val="FFFFFF"/>
            </a:solidFill>
            <a:prstDash val="dot"/>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0" name="Shape 700"/>
          <p:cNvSpPr txBox="1"/>
          <p:nvPr/>
        </p:nvSpPr>
        <p:spPr>
          <a:xfrm rot="-5400000">
            <a:off x="910150" y="1696600"/>
            <a:ext cx="653400" cy="2859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Agent3</a:t>
            </a:r>
          </a:p>
        </p:txBody>
      </p:sp>
      <p:sp>
        <p:nvSpPr>
          <p:cNvPr id="701" name="Shape 701"/>
          <p:cNvSpPr txBox="1"/>
          <p:nvPr/>
        </p:nvSpPr>
        <p:spPr>
          <a:xfrm rot="-5400000">
            <a:off x="910150" y="2458600"/>
            <a:ext cx="653400" cy="2859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Agent2</a:t>
            </a:r>
          </a:p>
        </p:txBody>
      </p:sp>
      <p:sp>
        <p:nvSpPr>
          <p:cNvPr id="702" name="Shape 702"/>
          <p:cNvSpPr txBox="1"/>
          <p:nvPr/>
        </p:nvSpPr>
        <p:spPr>
          <a:xfrm rot="-5400000">
            <a:off x="910150" y="3144400"/>
            <a:ext cx="653400" cy="2859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Agent1</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706" name="Shape 706"/>
        <p:cNvGrpSpPr/>
        <p:nvPr/>
      </p:nvGrpSpPr>
      <p:grpSpPr>
        <a:xfrm>
          <a:off x="0" y="0"/>
          <a:ext cx="0" cy="0"/>
          <a:chOff x="0" y="0"/>
          <a:chExt cx="0" cy="0"/>
        </a:xfrm>
      </p:grpSpPr>
      <p:sp>
        <p:nvSpPr>
          <p:cNvPr id="707" name="Shape 707"/>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Ingestion: Flume</a:t>
            </a:r>
          </a:p>
        </p:txBody>
      </p:sp>
      <p:cxnSp>
        <p:nvCxnSpPr>
          <p:cNvPr id="708" name="Shape 708"/>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709" name="Shape 709"/>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710" name="Shape 710"/>
          <p:cNvSpPr txBox="1"/>
          <p:nvPr/>
        </p:nvSpPr>
        <p:spPr>
          <a:xfrm>
            <a:off x="1295400" y="1323000"/>
            <a:ext cx="6553200" cy="24975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Sources:</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Avro</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Thrift</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Spooling</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Kafka</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Syslog</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HTTP</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Netcat</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Custom</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714" name="Shape 714"/>
        <p:cNvGrpSpPr/>
        <p:nvPr/>
      </p:nvGrpSpPr>
      <p:grpSpPr>
        <a:xfrm>
          <a:off x="0" y="0"/>
          <a:ext cx="0" cy="0"/>
          <a:chOff x="0" y="0"/>
          <a:chExt cx="0" cy="0"/>
        </a:xfrm>
      </p:grpSpPr>
      <p:sp>
        <p:nvSpPr>
          <p:cNvPr id="715" name="Shape 715"/>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Ingestion: Flume</a:t>
            </a:r>
          </a:p>
        </p:txBody>
      </p:sp>
      <p:cxnSp>
        <p:nvCxnSpPr>
          <p:cNvPr id="716" name="Shape 716"/>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717" name="Shape 717"/>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718" name="Shape 718"/>
          <p:cNvSpPr txBox="1"/>
          <p:nvPr/>
        </p:nvSpPr>
        <p:spPr>
          <a:xfrm>
            <a:off x="1295400" y="1323000"/>
            <a:ext cx="6553200" cy="24975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Channels:</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Memory</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File</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Spillable memory</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JDBC</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Kafka</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Custom</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722" name="Shape 722"/>
        <p:cNvGrpSpPr/>
        <p:nvPr/>
      </p:nvGrpSpPr>
      <p:grpSpPr>
        <a:xfrm>
          <a:off x="0" y="0"/>
          <a:ext cx="0" cy="0"/>
          <a:chOff x="0" y="0"/>
          <a:chExt cx="0" cy="0"/>
        </a:xfrm>
      </p:grpSpPr>
      <p:sp>
        <p:nvSpPr>
          <p:cNvPr id="723" name="Shape 723"/>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Ingestion: Flume</a:t>
            </a:r>
          </a:p>
        </p:txBody>
      </p:sp>
      <p:cxnSp>
        <p:nvCxnSpPr>
          <p:cNvPr id="724" name="Shape 724"/>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725" name="Shape 725"/>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726" name="Shape 726"/>
          <p:cNvSpPr txBox="1"/>
          <p:nvPr/>
        </p:nvSpPr>
        <p:spPr>
          <a:xfrm>
            <a:off x="1295400" y="1323000"/>
            <a:ext cx="6553200" cy="24975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Sinks:</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HDFS</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Hive</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Logger</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Avro</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Thrift</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HBase</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ElasticSearch</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Kafka</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Custom</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730" name="Shape 730"/>
        <p:cNvGrpSpPr/>
        <p:nvPr/>
      </p:nvGrpSpPr>
      <p:grpSpPr>
        <a:xfrm>
          <a:off x="0" y="0"/>
          <a:ext cx="0" cy="0"/>
          <a:chOff x="0" y="0"/>
          <a:chExt cx="0" cy="0"/>
        </a:xfrm>
      </p:grpSpPr>
      <p:sp>
        <p:nvSpPr>
          <p:cNvPr id="731" name="Shape 731"/>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Ingestion: Flume</a:t>
            </a:r>
          </a:p>
        </p:txBody>
      </p:sp>
      <p:cxnSp>
        <p:nvCxnSpPr>
          <p:cNvPr id="732" name="Shape 732"/>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733" name="Shape 733"/>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734" name="Shape 734"/>
          <p:cNvSpPr txBox="1"/>
          <p:nvPr/>
        </p:nvSpPr>
        <p:spPr>
          <a:xfrm>
            <a:off x="1295400" y="1323000"/>
            <a:ext cx="6553200" cy="24975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Lastly, Flume can make use of interceptors, which monitor incoming events and discard, embellish, or transform the data.</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Timestamp</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Host</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UUID</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Search and replace</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Regex filter</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Regex extract</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Custom</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738" name="Shape 738"/>
        <p:cNvGrpSpPr/>
        <p:nvPr/>
      </p:nvGrpSpPr>
      <p:grpSpPr>
        <a:xfrm>
          <a:off x="0" y="0"/>
          <a:ext cx="0" cy="0"/>
          <a:chOff x="0" y="0"/>
          <a:chExt cx="0" cy="0"/>
        </a:xfrm>
      </p:grpSpPr>
      <p:sp>
        <p:nvSpPr>
          <p:cNvPr id="739" name="Shape 739"/>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Ingestion: Flume</a:t>
            </a:r>
          </a:p>
        </p:txBody>
      </p:sp>
      <p:cxnSp>
        <p:nvCxnSpPr>
          <p:cNvPr id="740" name="Shape 740"/>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741" name="Shape 741"/>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742" name="Shape 742"/>
          <p:cNvSpPr txBox="1"/>
          <p:nvPr/>
        </p:nvSpPr>
        <p:spPr>
          <a:xfrm>
            <a:off x="1295400" y="1323000"/>
            <a:ext cx="6553200" cy="24975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Key takeaways:</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Flume is a streaming-data service</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It’s primary use case is moving event data into HDFS or other destinations in the Hadoop ecosystem</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 makes use of sources to pull incoming data</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Channels hold data in memory</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Sinks poll and then read channel data, piping to a destination</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Flume has many baked-in connectors to various sources and destinations; it’s fairly turnkey</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746" name="Shape 746"/>
        <p:cNvGrpSpPr/>
        <p:nvPr/>
      </p:nvGrpSpPr>
      <p:grpSpPr>
        <a:xfrm>
          <a:off x="0" y="0"/>
          <a:ext cx="0" cy="0"/>
          <a:chOff x="0" y="0"/>
          <a:chExt cx="0" cy="0"/>
        </a:xfrm>
      </p:grpSpPr>
      <p:sp>
        <p:nvSpPr>
          <p:cNvPr id="747" name="Shape 747"/>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Ingestion: Kafka</a:t>
            </a:r>
          </a:p>
        </p:txBody>
      </p:sp>
      <p:cxnSp>
        <p:nvCxnSpPr>
          <p:cNvPr id="748" name="Shape 748"/>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749" name="Shape 749"/>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750" name="Shape 750"/>
          <p:cNvSpPr txBox="1"/>
          <p:nvPr/>
        </p:nvSpPr>
        <p:spPr>
          <a:xfrm>
            <a:off x="1295400" y="1323000"/>
            <a:ext cx="6553200" cy="24975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Kafka is distributed publish-subscribe messaging system.</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rPr lang="en">
                <a:solidFill>
                  <a:srgbClr val="FFFFFF"/>
                </a:solidFill>
                <a:latin typeface="Montserrat"/>
                <a:ea typeface="Montserrat"/>
                <a:cs typeface="Montserrat"/>
                <a:sym typeface="Montserrat"/>
              </a:rPr>
              <a:t>Like Flume, Kafka is a scalable, high-throughput streaming </a:t>
            </a:r>
            <a:r>
              <a:rPr lang="en">
                <a:solidFill>
                  <a:schemeClr val="lt1"/>
                </a:solidFill>
                <a:latin typeface="Montserrat"/>
                <a:ea typeface="Montserrat"/>
                <a:cs typeface="Montserrat"/>
                <a:sym typeface="Montserrat"/>
              </a:rPr>
              <a:t>event</a:t>
            </a:r>
            <a:r>
              <a:rPr lang="en">
                <a:solidFill>
                  <a:srgbClr val="FFFFFF"/>
                </a:solidFill>
                <a:latin typeface="Montserrat"/>
                <a:ea typeface="Montserrat"/>
                <a:cs typeface="Montserrat"/>
                <a:sym typeface="Montserrat"/>
              </a:rPr>
              <a:t> pipeline.</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rPr lang="en">
                <a:solidFill>
                  <a:srgbClr val="FFFFFF"/>
                </a:solidFill>
                <a:latin typeface="Montserrat"/>
                <a:ea typeface="Montserrat"/>
                <a:cs typeface="Montserrat"/>
                <a:sym typeface="Montserrat"/>
              </a:rPr>
              <a:t>However, its architecture differs from Flume’s quite a bit. First, it is more fault tolerant, as it inherently persists messages in partitioned logs.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65" name="Shape 165"/>
        <p:cNvGrpSpPr/>
        <p:nvPr/>
      </p:nvGrpSpPr>
      <p:grpSpPr>
        <a:xfrm>
          <a:off x="0" y="0"/>
          <a:ext cx="0" cy="0"/>
          <a:chOff x="0" y="0"/>
          <a:chExt cx="0" cy="0"/>
        </a:xfrm>
      </p:grpSpPr>
      <p:sp>
        <p:nvSpPr>
          <p:cNvPr id="166" name="Shape 166"/>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Spark: The </a:t>
            </a:r>
            <a:r>
              <a:rPr i="1" lang="en" sz="1800">
                <a:solidFill>
                  <a:schemeClr val="lt1"/>
                </a:solidFill>
                <a:latin typeface="Montserrat"/>
                <a:ea typeface="Montserrat"/>
                <a:cs typeface="Montserrat"/>
                <a:sym typeface="Montserrat"/>
              </a:rPr>
              <a:t>Other</a:t>
            </a:r>
            <a:r>
              <a:rPr lang="en" sz="1800">
                <a:solidFill>
                  <a:schemeClr val="lt1"/>
                </a:solidFill>
                <a:latin typeface="Montserrat"/>
                <a:ea typeface="Montserrat"/>
                <a:cs typeface="Montserrat"/>
                <a:sym typeface="Montserrat"/>
              </a:rPr>
              <a:t> Compute Framework</a:t>
            </a:r>
          </a:p>
        </p:txBody>
      </p:sp>
      <p:cxnSp>
        <p:nvCxnSpPr>
          <p:cNvPr id="167" name="Shape 167"/>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68" name="Shape 168"/>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169" name="Shape 169"/>
          <p:cNvSpPr/>
          <p:nvPr/>
        </p:nvSpPr>
        <p:spPr>
          <a:xfrm>
            <a:off x="3866825" y="2077575"/>
            <a:ext cx="1888200" cy="11016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0" name="Shape 170"/>
          <p:cNvSpPr/>
          <p:nvPr/>
        </p:nvSpPr>
        <p:spPr>
          <a:xfrm>
            <a:off x="4036475" y="2527425"/>
            <a:ext cx="1548900" cy="5067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1" name="Shape 171"/>
          <p:cNvSpPr txBox="1"/>
          <p:nvPr/>
        </p:nvSpPr>
        <p:spPr>
          <a:xfrm>
            <a:off x="3891450" y="2084925"/>
            <a:ext cx="1831500" cy="430200"/>
          </a:xfrm>
          <a:prstGeom prst="rect">
            <a:avLst/>
          </a:prstGeom>
          <a:noFill/>
          <a:ln>
            <a:noFill/>
          </a:ln>
        </p:spPr>
        <p:txBody>
          <a:bodyPr anchorCtr="0" anchor="t" bIns="91425" lIns="91425" rIns="91425" tIns="91425">
            <a:noAutofit/>
          </a:bodyPr>
          <a:lstStyle/>
          <a:p>
            <a:pPr lvl="0" rtl="0">
              <a:spcBef>
                <a:spcPts val="0"/>
              </a:spcBef>
              <a:buNone/>
            </a:pPr>
            <a:r>
              <a:rPr lang="en" sz="800">
                <a:solidFill>
                  <a:srgbClr val="FFFFFF"/>
                </a:solidFill>
              </a:rPr>
              <a:t>Driver Program, </a:t>
            </a:r>
            <a:r>
              <a:rPr i="1" lang="en" sz="800">
                <a:solidFill>
                  <a:srgbClr val="FFFFFF"/>
                </a:solidFill>
              </a:rPr>
              <a:t>e.g.</a:t>
            </a:r>
            <a:r>
              <a:rPr lang="en" sz="800">
                <a:solidFill>
                  <a:srgbClr val="FFFFFF"/>
                </a:solidFill>
              </a:rPr>
              <a:t>, </a:t>
            </a:r>
            <a:r>
              <a:rPr lang="en" sz="800">
                <a:solidFill>
                  <a:srgbClr val="FFFFFF"/>
                </a:solidFill>
                <a:latin typeface="Courier New"/>
                <a:ea typeface="Courier New"/>
                <a:cs typeface="Courier New"/>
                <a:sym typeface="Courier New"/>
              </a:rPr>
              <a:t>spark-shell</a:t>
            </a:r>
          </a:p>
        </p:txBody>
      </p:sp>
      <p:sp>
        <p:nvSpPr>
          <p:cNvPr id="172" name="Shape 172"/>
          <p:cNvSpPr txBox="1"/>
          <p:nvPr/>
        </p:nvSpPr>
        <p:spPr>
          <a:xfrm>
            <a:off x="4043850" y="2542125"/>
            <a:ext cx="1150800" cy="246000"/>
          </a:xfrm>
          <a:prstGeom prst="rect">
            <a:avLst/>
          </a:prstGeom>
          <a:noFill/>
          <a:ln>
            <a:noFill/>
          </a:ln>
        </p:spPr>
        <p:txBody>
          <a:bodyPr anchorCtr="0" anchor="t" bIns="91425" lIns="91425" rIns="91425" tIns="91425">
            <a:noAutofit/>
          </a:bodyPr>
          <a:lstStyle/>
          <a:p>
            <a:pPr lvl="0" rtl="0">
              <a:spcBef>
                <a:spcPts val="0"/>
              </a:spcBef>
              <a:buNone/>
            </a:pPr>
            <a:r>
              <a:rPr lang="en" sz="800">
                <a:solidFill>
                  <a:srgbClr val="FFFFFF"/>
                </a:solidFill>
                <a:latin typeface="Courier New"/>
                <a:ea typeface="Courier New"/>
                <a:cs typeface="Courier New"/>
                <a:sym typeface="Courier New"/>
              </a:rPr>
              <a:t>SparkContext</a:t>
            </a:r>
          </a:p>
        </p:txBody>
      </p:sp>
      <p:sp>
        <p:nvSpPr>
          <p:cNvPr id="173" name="Shape 173"/>
          <p:cNvSpPr/>
          <p:nvPr/>
        </p:nvSpPr>
        <p:spPr>
          <a:xfrm>
            <a:off x="6711725" y="1349750"/>
            <a:ext cx="1445700" cy="12981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4" name="Shape 174"/>
          <p:cNvSpPr/>
          <p:nvPr/>
        </p:nvSpPr>
        <p:spPr>
          <a:xfrm>
            <a:off x="6878975" y="1723450"/>
            <a:ext cx="1111200" cy="7719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5" name="Shape 175"/>
          <p:cNvSpPr/>
          <p:nvPr/>
        </p:nvSpPr>
        <p:spPr>
          <a:xfrm>
            <a:off x="7461625" y="1989075"/>
            <a:ext cx="467100" cy="4302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6" name="Shape 176"/>
          <p:cNvSpPr/>
          <p:nvPr/>
        </p:nvSpPr>
        <p:spPr>
          <a:xfrm>
            <a:off x="6938050" y="1989075"/>
            <a:ext cx="467100" cy="4302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7" name="Shape 177"/>
          <p:cNvSpPr txBox="1"/>
          <p:nvPr/>
        </p:nvSpPr>
        <p:spPr>
          <a:xfrm>
            <a:off x="6957575" y="1998825"/>
            <a:ext cx="467100" cy="430200"/>
          </a:xfrm>
          <a:prstGeom prst="rect">
            <a:avLst/>
          </a:prstGeom>
          <a:noFill/>
          <a:ln>
            <a:noFill/>
          </a:ln>
        </p:spPr>
        <p:txBody>
          <a:bodyPr anchorCtr="0" anchor="ctr" bIns="91425" lIns="91425" rIns="91425" tIns="91425">
            <a:noAutofit/>
          </a:bodyPr>
          <a:lstStyle/>
          <a:p>
            <a:pPr lvl="0" rtl="0" algn="l">
              <a:spcBef>
                <a:spcPts val="0"/>
              </a:spcBef>
              <a:buNone/>
            </a:pPr>
            <a:r>
              <a:rPr lang="en" sz="800">
                <a:solidFill>
                  <a:srgbClr val="FFFFFF"/>
                </a:solidFill>
              </a:rPr>
              <a:t>Task</a:t>
            </a:r>
          </a:p>
        </p:txBody>
      </p:sp>
      <p:sp>
        <p:nvSpPr>
          <p:cNvPr id="178" name="Shape 178"/>
          <p:cNvSpPr txBox="1"/>
          <p:nvPr/>
        </p:nvSpPr>
        <p:spPr>
          <a:xfrm>
            <a:off x="7490975" y="1998825"/>
            <a:ext cx="467100" cy="430200"/>
          </a:xfrm>
          <a:prstGeom prst="rect">
            <a:avLst/>
          </a:prstGeom>
          <a:noFill/>
          <a:ln>
            <a:noFill/>
          </a:ln>
        </p:spPr>
        <p:txBody>
          <a:bodyPr anchorCtr="0" anchor="ctr" bIns="91425" lIns="91425" rIns="91425" tIns="91425">
            <a:noAutofit/>
          </a:bodyPr>
          <a:lstStyle/>
          <a:p>
            <a:pPr lvl="0" rtl="0" algn="l">
              <a:spcBef>
                <a:spcPts val="0"/>
              </a:spcBef>
              <a:buNone/>
            </a:pPr>
            <a:r>
              <a:rPr lang="en" sz="800">
                <a:solidFill>
                  <a:srgbClr val="FFFFFF"/>
                </a:solidFill>
              </a:rPr>
              <a:t>Task</a:t>
            </a:r>
          </a:p>
        </p:txBody>
      </p:sp>
      <p:sp>
        <p:nvSpPr>
          <p:cNvPr id="179" name="Shape 179"/>
          <p:cNvSpPr txBox="1"/>
          <p:nvPr/>
        </p:nvSpPr>
        <p:spPr>
          <a:xfrm>
            <a:off x="6898575" y="1733300"/>
            <a:ext cx="1111200" cy="206400"/>
          </a:xfrm>
          <a:prstGeom prst="rect">
            <a:avLst/>
          </a:prstGeom>
          <a:noFill/>
          <a:ln>
            <a:noFill/>
          </a:ln>
        </p:spPr>
        <p:txBody>
          <a:bodyPr anchorCtr="0" anchor="ctr" bIns="91425" lIns="91425" rIns="91425" tIns="91425">
            <a:noAutofit/>
          </a:bodyPr>
          <a:lstStyle/>
          <a:p>
            <a:pPr lvl="0" rtl="0">
              <a:spcBef>
                <a:spcPts val="0"/>
              </a:spcBef>
              <a:buNone/>
            </a:pPr>
            <a:r>
              <a:rPr lang="en" sz="800">
                <a:solidFill>
                  <a:srgbClr val="FFFFFF"/>
                </a:solidFill>
              </a:rPr>
              <a:t>Executor</a:t>
            </a:r>
          </a:p>
        </p:txBody>
      </p:sp>
      <p:sp>
        <p:nvSpPr>
          <p:cNvPr id="180" name="Shape 180"/>
          <p:cNvSpPr txBox="1"/>
          <p:nvPr/>
        </p:nvSpPr>
        <p:spPr>
          <a:xfrm>
            <a:off x="6731400" y="1359575"/>
            <a:ext cx="1425900" cy="369300"/>
          </a:xfrm>
          <a:prstGeom prst="rect">
            <a:avLst/>
          </a:prstGeom>
          <a:noFill/>
          <a:ln>
            <a:noFill/>
          </a:ln>
        </p:spPr>
        <p:txBody>
          <a:bodyPr anchorCtr="0" anchor="t" bIns="91425" lIns="91425" rIns="91425" tIns="91425">
            <a:noAutofit/>
          </a:bodyPr>
          <a:lstStyle/>
          <a:p>
            <a:pPr lvl="0" rtl="0">
              <a:spcBef>
                <a:spcPts val="0"/>
              </a:spcBef>
              <a:buNone/>
            </a:pPr>
            <a:r>
              <a:rPr lang="en" sz="1200">
                <a:solidFill>
                  <a:srgbClr val="FFFFFF"/>
                </a:solidFill>
              </a:rPr>
              <a:t>Node 1</a:t>
            </a:r>
          </a:p>
        </p:txBody>
      </p:sp>
      <p:sp>
        <p:nvSpPr>
          <p:cNvPr id="181" name="Shape 181"/>
          <p:cNvSpPr/>
          <p:nvPr/>
        </p:nvSpPr>
        <p:spPr>
          <a:xfrm>
            <a:off x="6711725" y="3026150"/>
            <a:ext cx="1445700" cy="12981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2" name="Shape 182"/>
          <p:cNvSpPr/>
          <p:nvPr/>
        </p:nvSpPr>
        <p:spPr>
          <a:xfrm>
            <a:off x="6878975" y="3399850"/>
            <a:ext cx="1111200" cy="7719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3" name="Shape 183"/>
          <p:cNvSpPr/>
          <p:nvPr/>
        </p:nvSpPr>
        <p:spPr>
          <a:xfrm>
            <a:off x="7461625" y="3665475"/>
            <a:ext cx="467100" cy="4302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4" name="Shape 184"/>
          <p:cNvSpPr/>
          <p:nvPr/>
        </p:nvSpPr>
        <p:spPr>
          <a:xfrm>
            <a:off x="6938050" y="3665475"/>
            <a:ext cx="467100" cy="4302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5" name="Shape 185"/>
          <p:cNvSpPr txBox="1"/>
          <p:nvPr/>
        </p:nvSpPr>
        <p:spPr>
          <a:xfrm>
            <a:off x="6957575" y="3675225"/>
            <a:ext cx="467100" cy="430200"/>
          </a:xfrm>
          <a:prstGeom prst="rect">
            <a:avLst/>
          </a:prstGeom>
          <a:noFill/>
          <a:ln>
            <a:noFill/>
          </a:ln>
        </p:spPr>
        <p:txBody>
          <a:bodyPr anchorCtr="0" anchor="ctr" bIns="91425" lIns="91425" rIns="91425" tIns="91425">
            <a:noAutofit/>
          </a:bodyPr>
          <a:lstStyle/>
          <a:p>
            <a:pPr lvl="0" rtl="0" algn="l">
              <a:spcBef>
                <a:spcPts val="0"/>
              </a:spcBef>
              <a:buNone/>
            </a:pPr>
            <a:r>
              <a:rPr lang="en" sz="800">
                <a:solidFill>
                  <a:srgbClr val="FFFFFF"/>
                </a:solidFill>
              </a:rPr>
              <a:t>Task</a:t>
            </a:r>
          </a:p>
        </p:txBody>
      </p:sp>
      <p:sp>
        <p:nvSpPr>
          <p:cNvPr id="186" name="Shape 186"/>
          <p:cNvSpPr txBox="1"/>
          <p:nvPr/>
        </p:nvSpPr>
        <p:spPr>
          <a:xfrm>
            <a:off x="7490975" y="3675225"/>
            <a:ext cx="467100" cy="430200"/>
          </a:xfrm>
          <a:prstGeom prst="rect">
            <a:avLst/>
          </a:prstGeom>
          <a:noFill/>
          <a:ln>
            <a:noFill/>
          </a:ln>
        </p:spPr>
        <p:txBody>
          <a:bodyPr anchorCtr="0" anchor="ctr" bIns="91425" lIns="91425" rIns="91425" tIns="91425">
            <a:noAutofit/>
          </a:bodyPr>
          <a:lstStyle/>
          <a:p>
            <a:pPr lvl="0" rtl="0" algn="l">
              <a:spcBef>
                <a:spcPts val="0"/>
              </a:spcBef>
              <a:buNone/>
            </a:pPr>
            <a:r>
              <a:rPr lang="en" sz="800">
                <a:solidFill>
                  <a:srgbClr val="FFFFFF"/>
                </a:solidFill>
              </a:rPr>
              <a:t>Task</a:t>
            </a:r>
          </a:p>
        </p:txBody>
      </p:sp>
      <p:sp>
        <p:nvSpPr>
          <p:cNvPr id="187" name="Shape 187"/>
          <p:cNvSpPr txBox="1"/>
          <p:nvPr/>
        </p:nvSpPr>
        <p:spPr>
          <a:xfrm>
            <a:off x="6898575" y="3409700"/>
            <a:ext cx="1111200" cy="206400"/>
          </a:xfrm>
          <a:prstGeom prst="rect">
            <a:avLst/>
          </a:prstGeom>
          <a:noFill/>
          <a:ln>
            <a:noFill/>
          </a:ln>
        </p:spPr>
        <p:txBody>
          <a:bodyPr anchorCtr="0" anchor="ctr" bIns="91425" lIns="91425" rIns="91425" tIns="91425">
            <a:noAutofit/>
          </a:bodyPr>
          <a:lstStyle/>
          <a:p>
            <a:pPr lvl="0" rtl="0">
              <a:spcBef>
                <a:spcPts val="0"/>
              </a:spcBef>
              <a:buNone/>
            </a:pPr>
            <a:r>
              <a:rPr lang="en" sz="800">
                <a:solidFill>
                  <a:srgbClr val="FFFFFF"/>
                </a:solidFill>
              </a:rPr>
              <a:t>Executor</a:t>
            </a:r>
          </a:p>
        </p:txBody>
      </p:sp>
      <p:sp>
        <p:nvSpPr>
          <p:cNvPr id="188" name="Shape 188"/>
          <p:cNvSpPr txBox="1"/>
          <p:nvPr/>
        </p:nvSpPr>
        <p:spPr>
          <a:xfrm>
            <a:off x="6731400" y="3035975"/>
            <a:ext cx="1425900" cy="369300"/>
          </a:xfrm>
          <a:prstGeom prst="rect">
            <a:avLst/>
          </a:prstGeom>
          <a:noFill/>
          <a:ln>
            <a:noFill/>
          </a:ln>
        </p:spPr>
        <p:txBody>
          <a:bodyPr anchorCtr="0" anchor="t" bIns="91425" lIns="91425" rIns="91425" tIns="91425">
            <a:noAutofit/>
          </a:bodyPr>
          <a:lstStyle/>
          <a:p>
            <a:pPr lvl="0" rtl="0">
              <a:spcBef>
                <a:spcPts val="0"/>
              </a:spcBef>
              <a:buNone/>
            </a:pPr>
            <a:r>
              <a:rPr lang="en" sz="1200">
                <a:solidFill>
                  <a:srgbClr val="FFFFFF"/>
                </a:solidFill>
              </a:rPr>
              <a:t>Node 2</a:t>
            </a:r>
          </a:p>
        </p:txBody>
      </p:sp>
      <p:sp>
        <p:nvSpPr>
          <p:cNvPr id="189" name="Shape 189"/>
          <p:cNvSpPr/>
          <p:nvPr/>
        </p:nvSpPr>
        <p:spPr>
          <a:xfrm>
            <a:off x="836050" y="2273925"/>
            <a:ext cx="2124000" cy="7719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0" name="Shape 190"/>
          <p:cNvSpPr txBox="1"/>
          <p:nvPr/>
        </p:nvSpPr>
        <p:spPr>
          <a:xfrm>
            <a:off x="845775" y="2288775"/>
            <a:ext cx="2124000" cy="771900"/>
          </a:xfrm>
          <a:prstGeom prst="rect">
            <a:avLst/>
          </a:prstGeom>
          <a:noFill/>
          <a:ln>
            <a:noFill/>
          </a:ln>
        </p:spPr>
        <p:txBody>
          <a:bodyPr anchorCtr="0" anchor="ctr" bIns="91425" lIns="91425" rIns="91425" tIns="91425">
            <a:noAutofit/>
          </a:bodyPr>
          <a:lstStyle/>
          <a:p>
            <a:pPr lvl="0" rtl="0">
              <a:spcBef>
                <a:spcPts val="0"/>
              </a:spcBef>
              <a:buNone/>
            </a:pPr>
            <a:r>
              <a:rPr lang="en" sz="800">
                <a:solidFill>
                  <a:srgbClr val="FFFFFF"/>
                </a:solidFill>
                <a:latin typeface="Courier New"/>
                <a:ea typeface="Courier New"/>
                <a:cs typeface="Courier New"/>
                <a:sym typeface="Courier New"/>
              </a:rPr>
              <a:t>val sc = new SparkContext()</a:t>
            </a:r>
          </a:p>
          <a:p>
            <a:pPr lvl="0" rtl="0">
              <a:spcBef>
                <a:spcPts val="0"/>
              </a:spcBef>
              <a:buNone/>
            </a:pPr>
            <a:r>
              <a:rPr lang="en" sz="800">
                <a:solidFill>
                  <a:srgbClr val="FFFFFF"/>
                </a:solidFill>
                <a:latin typeface="Courier New"/>
                <a:ea typeface="Courier New"/>
                <a:cs typeface="Courier New"/>
                <a:sym typeface="Courier New"/>
              </a:rPr>
              <a:t>val data = sc.textFile(“a.log”)</a:t>
            </a:r>
          </a:p>
          <a:p>
            <a:pPr lvl="0" rtl="0">
              <a:spcBef>
                <a:spcPts val="0"/>
              </a:spcBef>
              <a:buNone/>
            </a:pPr>
            <a:r>
              <a:rPr lang="en" sz="800">
                <a:solidFill>
                  <a:srgbClr val="FFFFFF"/>
                </a:solidFill>
                <a:latin typeface="Courier New"/>
                <a:ea typeface="Courier New"/>
                <a:cs typeface="Courier New"/>
                <a:sym typeface="Courier New"/>
              </a:rPr>
              <a:t>data.count()</a:t>
            </a:r>
          </a:p>
        </p:txBody>
      </p:sp>
      <p:sp>
        <p:nvSpPr>
          <p:cNvPr id="191" name="Shape 191"/>
          <p:cNvSpPr txBox="1"/>
          <p:nvPr/>
        </p:nvSpPr>
        <p:spPr>
          <a:xfrm>
            <a:off x="855725" y="2015950"/>
            <a:ext cx="2124000" cy="2460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Spark code</a:t>
            </a:r>
          </a:p>
        </p:txBody>
      </p:sp>
      <p:cxnSp>
        <p:nvCxnSpPr>
          <p:cNvPr id="192" name="Shape 192"/>
          <p:cNvCxnSpPr/>
          <p:nvPr/>
        </p:nvCxnSpPr>
        <p:spPr>
          <a:xfrm>
            <a:off x="3029050" y="2960225"/>
            <a:ext cx="990900" cy="0"/>
          </a:xfrm>
          <a:prstGeom prst="straightConnector1">
            <a:avLst/>
          </a:prstGeom>
          <a:noFill/>
          <a:ln cap="flat" cmpd="sng" w="9525">
            <a:solidFill>
              <a:srgbClr val="FFFFFF"/>
            </a:solidFill>
            <a:prstDash val="dash"/>
            <a:round/>
            <a:headEnd len="lg" w="lg" type="none"/>
            <a:tailEnd len="lg" w="lg" type="stealth"/>
          </a:ln>
        </p:spPr>
      </p:cxnSp>
      <p:cxnSp>
        <p:nvCxnSpPr>
          <p:cNvPr id="193" name="Shape 193"/>
          <p:cNvCxnSpPr>
            <a:endCxn id="173" idx="1"/>
          </p:cNvCxnSpPr>
          <p:nvPr/>
        </p:nvCxnSpPr>
        <p:spPr>
          <a:xfrm flipH="1" rot="10800000">
            <a:off x="5722925" y="1998800"/>
            <a:ext cx="988800" cy="809100"/>
          </a:xfrm>
          <a:prstGeom prst="straightConnector1">
            <a:avLst/>
          </a:prstGeom>
          <a:noFill/>
          <a:ln cap="flat" cmpd="sng" w="9525">
            <a:solidFill>
              <a:srgbClr val="FFFFFF"/>
            </a:solidFill>
            <a:prstDash val="dash"/>
            <a:round/>
            <a:headEnd len="lg" w="lg" type="stealth"/>
            <a:tailEnd len="lg" w="lg" type="stealth"/>
          </a:ln>
        </p:spPr>
      </p:cxnSp>
      <p:cxnSp>
        <p:nvCxnSpPr>
          <p:cNvPr id="194" name="Shape 194"/>
          <p:cNvCxnSpPr/>
          <p:nvPr/>
        </p:nvCxnSpPr>
        <p:spPr>
          <a:xfrm>
            <a:off x="5722925" y="2837000"/>
            <a:ext cx="988800" cy="809100"/>
          </a:xfrm>
          <a:prstGeom prst="straightConnector1">
            <a:avLst/>
          </a:prstGeom>
          <a:noFill/>
          <a:ln cap="flat" cmpd="sng" w="9525">
            <a:solidFill>
              <a:srgbClr val="FFFFFF"/>
            </a:solidFill>
            <a:prstDash val="dash"/>
            <a:round/>
            <a:headEnd len="lg" w="lg" type="stealth"/>
            <a:tailEnd len="lg" w="lg" type="stealth"/>
          </a:ln>
        </p:spPr>
      </p:cxnSp>
      <p:cxnSp>
        <p:nvCxnSpPr>
          <p:cNvPr id="195" name="Shape 195"/>
          <p:cNvCxnSpPr>
            <a:stCxn id="173" idx="2"/>
          </p:cNvCxnSpPr>
          <p:nvPr/>
        </p:nvCxnSpPr>
        <p:spPr>
          <a:xfrm>
            <a:off x="7434575" y="2647850"/>
            <a:ext cx="0" cy="390900"/>
          </a:xfrm>
          <a:prstGeom prst="straightConnector1">
            <a:avLst/>
          </a:prstGeom>
          <a:noFill/>
          <a:ln cap="flat" cmpd="sng" w="9525">
            <a:solidFill>
              <a:srgbClr val="FFFFFF"/>
            </a:solidFill>
            <a:prstDash val="dash"/>
            <a:round/>
            <a:headEnd len="lg" w="lg" type="stealth"/>
            <a:tailEnd len="lg" w="lg" type="stealth"/>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754" name="Shape 754"/>
        <p:cNvGrpSpPr/>
        <p:nvPr/>
      </p:nvGrpSpPr>
      <p:grpSpPr>
        <a:xfrm>
          <a:off x="0" y="0"/>
          <a:ext cx="0" cy="0"/>
          <a:chOff x="0" y="0"/>
          <a:chExt cx="0" cy="0"/>
        </a:xfrm>
      </p:grpSpPr>
      <p:sp>
        <p:nvSpPr>
          <p:cNvPr id="755" name="Shape 755"/>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Ingestion: Kafka</a:t>
            </a:r>
          </a:p>
        </p:txBody>
      </p:sp>
      <p:cxnSp>
        <p:nvCxnSpPr>
          <p:cNvPr id="756" name="Shape 756"/>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757" name="Shape 757"/>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758" name="Shape 758"/>
          <p:cNvSpPr/>
          <p:nvPr/>
        </p:nvSpPr>
        <p:spPr>
          <a:xfrm>
            <a:off x="3622200" y="2342250"/>
            <a:ext cx="1899600" cy="459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9" name="Shape 759"/>
          <p:cNvSpPr/>
          <p:nvPr/>
        </p:nvSpPr>
        <p:spPr>
          <a:xfrm>
            <a:off x="4078800" y="3561450"/>
            <a:ext cx="986400" cy="459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0" name="Shape 760"/>
          <p:cNvSpPr/>
          <p:nvPr/>
        </p:nvSpPr>
        <p:spPr>
          <a:xfrm>
            <a:off x="5298000" y="3561450"/>
            <a:ext cx="986400" cy="459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1" name="Shape 761"/>
          <p:cNvSpPr/>
          <p:nvPr/>
        </p:nvSpPr>
        <p:spPr>
          <a:xfrm>
            <a:off x="2859600" y="3561450"/>
            <a:ext cx="986400" cy="459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2" name="Shape 762"/>
          <p:cNvSpPr/>
          <p:nvPr/>
        </p:nvSpPr>
        <p:spPr>
          <a:xfrm>
            <a:off x="2859600" y="1123050"/>
            <a:ext cx="986400" cy="459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3" name="Shape 763"/>
          <p:cNvSpPr/>
          <p:nvPr/>
        </p:nvSpPr>
        <p:spPr>
          <a:xfrm>
            <a:off x="4078800" y="1123050"/>
            <a:ext cx="986400" cy="459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4" name="Shape 764"/>
          <p:cNvSpPr/>
          <p:nvPr/>
        </p:nvSpPr>
        <p:spPr>
          <a:xfrm>
            <a:off x="5298000" y="1123050"/>
            <a:ext cx="986400" cy="459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5" name="Shape 765"/>
          <p:cNvSpPr txBox="1"/>
          <p:nvPr/>
        </p:nvSpPr>
        <p:spPr>
          <a:xfrm>
            <a:off x="3638875" y="2347650"/>
            <a:ext cx="1899600" cy="4590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FFFFF"/>
                </a:solidFill>
              </a:rPr>
              <a:t>Broker</a:t>
            </a:r>
          </a:p>
        </p:txBody>
      </p:sp>
      <p:sp>
        <p:nvSpPr>
          <p:cNvPr id="766" name="Shape 766"/>
          <p:cNvSpPr/>
          <p:nvPr/>
        </p:nvSpPr>
        <p:spPr>
          <a:xfrm>
            <a:off x="3698400" y="2266050"/>
            <a:ext cx="1899600" cy="459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7" name="Shape 767"/>
          <p:cNvSpPr/>
          <p:nvPr/>
        </p:nvSpPr>
        <p:spPr>
          <a:xfrm>
            <a:off x="3774600" y="2418450"/>
            <a:ext cx="1899600" cy="459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68" name="Shape 768"/>
          <p:cNvCxnSpPr/>
          <p:nvPr/>
        </p:nvCxnSpPr>
        <p:spPr>
          <a:xfrm>
            <a:off x="4572000" y="1658250"/>
            <a:ext cx="0" cy="445500"/>
          </a:xfrm>
          <a:prstGeom prst="straightConnector1">
            <a:avLst/>
          </a:prstGeom>
          <a:noFill/>
          <a:ln cap="flat" cmpd="sng" w="9525">
            <a:solidFill>
              <a:srgbClr val="FFFFFF"/>
            </a:solidFill>
            <a:prstDash val="solid"/>
            <a:round/>
            <a:headEnd len="lg" w="lg" type="none"/>
            <a:tailEnd len="lg" w="lg" type="stealth"/>
          </a:ln>
        </p:spPr>
      </p:cxnSp>
      <p:cxnSp>
        <p:nvCxnSpPr>
          <p:cNvPr id="769" name="Shape 769"/>
          <p:cNvCxnSpPr/>
          <p:nvPr/>
        </p:nvCxnSpPr>
        <p:spPr>
          <a:xfrm flipH="1">
            <a:off x="4724525" y="1622350"/>
            <a:ext cx="833700" cy="481500"/>
          </a:xfrm>
          <a:prstGeom prst="straightConnector1">
            <a:avLst/>
          </a:prstGeom>
          <a:noFill/>
          <a:ln cap="flat" cmpd="sng" w="9525">
            <a:solidFill>
              <a:srgbClr val="FFFFFF"/>
            </a:solidFill>
            <a:prstDash val="solid"/>
            <a:round/>
            <a:headEnd len="lg" w="lg" type="none"/>
            <a:tailEnd len="lg" w="lg" type="stealth"/>
          </a:ln>
        </p:spPr>
      </p:cxnSp>
      <p:cxnSp>
        <p:nvCxnSpPr>
          <p:cNvPr id="770" name="Shape 770"/>
          <p:cNvCxnSpPr/>
          <p:nvPr/>
        </p:nvCxnSpPr>
        <p:spPr>
          <a:xfrm>
            <a:off x="3593775" y="1626950"/>
            <a:ext cx="825900" cy="476700"/>
          </a:xfrm>
          <a:prstGeom prst="straightConnector1">
            <a:avLst/>
          </a:prstGeom>
          <a:noFill/>
          <a:ln cap="flat" cmpd="sng" w="9525">
            <a:solidFill>
              <a:srgbClr val="FFFFFF"/>
            </a:solidFill>
            <a:prstDash val="solid"/>
            <a:round/>
            <a:headEnd len="lg" w="lg" type="none"/>
            <a:tailEnd len="lg" w="lg" type="stealth"/>
          </a:ln>
        </p:spPr>
      </p:cxnSp>
      <p:cxnSp>
        <p:nvCxnSpPr>
          <p:cNvPr id="771" name="Shape 771"/>
          <p:cNvCxnSpPr/>
          <p:nvPr/>
        </p:nvCxnSpPr>
        <p:spPr>
          <a:xfrm flipH="1" rot="10800000">
            <a:off x="3593775" y="2998550"/>
            <a:ext cx="825900" cy="476700"/>
          </a:xfrm>
          <a:prstGeom prst="straightConnector1">
            <a:avLst/>
          </a:prstGeom>
          <a:noFill/>
          <a:ln cap="flat" cmpd="sng" w="9525">
            <a:solidFill>
              <a:srgbClr val="FFFFFF"/>
            </a:solidFill>
            <a:prstDash val="solid"/>
            <a:round/>
            <a:headEnd len="lg" w="lg" type="none"/>
            <a:tailEnd len="lg" w="lg" type="stealth"/>
          </a:ln>
        </p:spPr>
      </p:cxnSp>
      <p:cxnSp>
        <p:nvCxnSpPr>
          <p:cNvPr id="772" name="Shape 772"/>
          <p:cNvCxnSpPr/>
          <p:nvPr/>
        </p:nvCxnSpPr>
        <p:spPr>
          <a:xfrm rot="10800000">
            <a:off x="4724525" y="2993950"/>
            <a:ext cx="833700" cy="481500"/>
          </a:xfrm>
          <a:prstGeom prst="straightConnector1">
            <a:avLst/>
          </a:prstGeom>
          <a:noFill/>
          <a:ln cap="flat" cmpd="sng" w="9525">
            <a:solidFill>
              <a:srgbClr val="FFFFFF"/>
            </a:solidFill>
            <a:prstDash val="solid"/>
            <a:round/>
            <a:headEnd len="lg" w="lg" type="none"/>
            <a:tailEnd len="lg" w="lg" type="stealth"/>
          </a:ln>
        </p:spPr>
      </p:cxnSp>
      <p:cxnSp>
        <p:nvCxnSpPr>
          <p:cNvPr id="773" name="Shape 773"/>
          <p:cNvCxnSpPr/>
          <p:nvPr/>
        </p:nvCxnSpPr>
        <p:spPr>
          <a:xfrm rot="10800000">
            <a:off x="4572000" y="3029850"/>
            <a:ext cx="0" cy="445500"/>
          </a:xfrm>
          <a:prstGeom prst="straightConnector1">
            <a:avLst/>
          </a:prstGeom>
          <a:noFill/>
          <a:ln cap="flat" cmpd="sng" w="9525">
            <a:solidFill>
              <a:srgbClr val="FFFFFF"/>
            </a:solidFill>
            <a:prstDash val="solid"/>
            <a:round/>
            <a:headEnd len="lg" w="lg" type="none"/>
            <a:tailEnd len="lg" w="lg" type="stealth"/>
          </a:ln>
        </p:spPr>
      </p:cxnSp>
      <p:sp>
        <p:nvSpPr>
          <p:cNvPr id="774" name="Shape 774"/>
          <p:cNvSpPr txBox="1"/>
          <p:nvPr/>
        </p:nvSpPr>
        <p:spPr>
          <a:xfrm>
            <a:off x="2881225" y="1120475"/>
            <a:ext cx="986400" cy="4455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Producer</a:t>
            </a:r>
          </a:p>
        </p:txBody>
      </p:sp>
      <p:sp>
        <p:nvSpPr>
          <p:cNvPr id="775" name="Shape 775"/>
          <p:cNvSpPr txBox="1"/>
          <p:nvPr/>
        </p:nvSpPr>
        <p:spPr>
          <a:xfrm>
            <a:off x="4100425" y="1120475"/>
            <a:ext cx="986400" cy="4455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Producer</a:t>
            </a:r>
          </a:p>
        </p:txBody>
      </p:sp>
      <p:sp>
        <p:nvSpPr>
          <p:cNvPr id="776" name="Shape 776"/>
          <p:cNvSpPr txBox="1"/>
          <p:nvPr/>
        </p:nvSpPr>
        <p:spPr>
          <a:xfrm>
            <a:off x="5319625" y="1120475"/>
            <a:ext cx="986400" cy="4455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Producer</a:t>
            </a:r>
          </a:p>
        </p:txBody>
      </p:sp>
      <p:sp>
        <p:nvSpPr>
          <p:cNvPr id="777" name="Shape 777"/>
          <p:cNvSpPr txBox="1"/>
          <p:nvPr/>
        </p:nvSpPr>
        <p:spPr>
          <a:xfrm>
            <a:off x="5319625" y="3558875"/>
            <a:ext cx="986400" cy="4455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Consumer</a:t>
            </a:r>
          </a:p>
        </p:txBody>
      </p:sp>
      <p:sp>
        <p:nvSpPr>
          <p:cNvPr id="778" name="Shape 778"/>
          <p:cNvSpPr txBox="1"/>
          <p:nvPr/>
        </p:nvSpPr>
        <p:spPr>
          <a:xfrm>
            <a:off x="4100425" y="3558875"/>
            <a:ext cx="986400" cy="4455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Consumer</a:t>
            </a:r>
          </a:p>
        </p:txBody>
      </p:sp>
      <p:sp>
        <p:nvSpPr>
          <p:cNvPr id="779" name="Shape 779"/>
          <p:cNvSpPr txBox="1"/>
          <p:nvPr/>
        </p:nvSpPr>
        <p:spPr>
          <a:xfrm>
            <a:off x="2881225" y="3558875"/>
            <a:ext cx="986400" cy="4455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Consumer</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783" name="Shape 783"/>
        <p:cNvGrpSpPr/>
        <p:nvPr/>
      </p:nvGrpSpPr>
      <p:grpSpPr>
        <a:xfrm>
          <a:off x="0" y="0"/>
          <a:ext cx="0" cy="0"/>
          <a:chOff x="0" y="0"/>
          <a:chExt cx="0" cy="0"/>
        </a:xfrm>
      </p:grpSpPr>
      <p:sp>
        <p:nvSpPr>
          <p:cNvPr id="784" name="Shape 784"/>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Ingestion: Kafka</a:t>
            </a:r>
          </a:p>
        </p:txBody>
      </p:sp>
      <p:cxnSp>
        <p:nvCxnSpPr>
          <p:cNvPr id="785" name="Shape 785"/>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786" name="Shape 786"/>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787" name="Shape 787"/>
          <p:cNvSpPr/>
          <p:nvPr/>
        </p:nvSpPr>
        <p:spPr>
          <a:xfrm>
            <a:off x="3622200" y="2342250"/>
            <a:ext cx="1899600" cy="459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88" name="Shape 788"/>
          <p:cNvSpPr/>
          <p:nvPr/>
        </p:nvSpPr>
        <p:spPr>
          <a:xfrm>
            <a:off x="4078800" y="3561450"/>
            <a:ext cx="986400" cy="459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89" name="Shape 789"/>
          <p:cNvSpPr/>
          <p:nvPr/>
        </p:nvSpPr>
        <p:spPr>
          <a:xfrm>
            <a:off x="5298000" y="3561450"/>
            <a:ext cx="986400" cy="459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0" name="Shape 790"/>
          <p:cNvSpPr/>
          <p:nvPr/>
        </p:nvSpPr>
        <p:spPr>
          <a:xfrm>
            <a:off x="2859600" y="3561450"/>
            <a:ext cx="986400" cy="459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1" name="Shape 791"/>
          <p:cNvSpPr/>
          <p:nvPr/>
        </p:nvSpPr>
        <p:spPr>
          <a:xfrm>
            <a:off x="2859600" y="1123050"/>
            <a:ext cx="986400" cy="459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2" name="Shape 792"/>
          <p:cNvSpPr/>
          <p:nvPr/>
        </p:nvSpPr>
        <p:spPr>
          <a:xfrm>
            <a:off x="4078800" y="1123050"/>
            <a:ext cx="986400" cy="459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3" name="Shape 793"/>
          <p:cNvSpPr/>
          <p:nvPr/>
        </p:nvSpPr>
        <p:spPr>
          <a:xfrm>
            <a:off x="5298000" y="1123050"/>
            <a:ext cx="986400" cy="459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4" name="Shape 794"/>
          <p:cNvSpPr txBox="1"/>
          <p:nvPr/>
        </p:nvSpPr>
        <p:spPr>
          <a:xfrm>
            <a:off x="3638875" y="2347650"/>
            <a:ext cx="1899600" cy="4590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FFFFF"/>
                </a:solidFill>
              </a:rPr>
              <a:t>Broker</a:t>
            </a:r>
          </a:p>
        </p:txBody>
      </p:sp>
      <p:sp>
        <p:nvSpPr>
          <p:cNvPr id="795" name="Shape 795"/>
          <p:cNvSpPr/>
          <p:nvPr/>
        </p:nvSpPr>
        <p:spPr>
          <a:xfrm>
            <a:off x="3698400" y="2266050"/>
            <a:ext cx="1899600" cy="459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6" name="Shape 796"/>
          <p:cNvSpPr/>
          <p:nvPr/>
        </p:nvSpPr>
        <p:spPr>
          <a:xfrm>
            <a:off x="3774600" y="2418450"/>
            <a:ext cx="1899600" cy="459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97" name="Shape 797"/>
          <p:cNvCxnSpPr/>
          <p:nvPr/>
        </p:nvCxnSpPr>
        <p:spPr>
          <a:xfrm>
            <a:off x="4572000" y="1658250"/>
            <a:ext cx="0" cy="445500"/>
          </a:xfrm>
          <a:prstGeom prst="straightConnector1">
            <a:avLst/>
          </a:prstGeom>
          <a:noFill/>
          <a:ln cap="flat" cmpd="sng" w="9525">
            <a:solidFill>
              <a:srgbClr val="FFFFFF"/>
            </a:solidFill>
            <a:prstDash val="solid"/>
            <a:round/>
            <a:headEnd len="lg" w="lg" type="none"/>
            <a:tailEnd len="lg" w="lg" type="stealth"/>
          </a:ln>
        </p:spPr>
      </p:cxnSp>
      <p:cxnSp>
        <p:nvCxnSpPr>
          <p:cNvPr id="798" name="Shape 798"/>
          <p:cNvCxnSpPr/>
          <p:nvPr/>
        </p:nvCxnSpPr>
        <p:spPr>
          <a:xfrm flipH="1">
            <a:off x="4724525" y="1622350"/>
            <a:ext cx="833700" cy="481500"/>
          </a:xfrm>
          <a:prstGeom prst="straightConnector1">
            <a:avLst/>
          </a:prstGeom>
          <a:noFill/>
          <a:ln cap="flat" cmpd="sng" w="9525">
            <a:solidFill>
              <a:srgbClr val="FFFFFF"/>
            </a:solidFill>
            <a:prstDash val="solid"/>
            <a:round/>
            <a:headEnd len="lg" w="lg" type="none"/>
            <a:tailEnd len="lg" w="lg" type="stealth"/>
          </a:ln>
        </p:spPr>
      </p:cxnSp>
      <p:cxnSp>
        <p:nvCxnSpPr>
          <p:cNvPr id="799" name="Shape 799"/>
          <p:cNvCxnSpPr/>
          <p:nvPr/>
        </p:nvCxnSpPr>
        <p:spPr>
          <a:xfrm>
            <a:off x="3593775" y="1626950"/>
            <a:ext cx="825900" cy="476700"/>
          </a:xfrm>
          <a:prstGeom prst="straightConnector1">
            <a:avLst/>
          </a:prstGeom>
          <a:noFill/>
          <a:ln cap="flat" cmpd="sng" w="9525">
            <a:solidFill>
              <a:srgbClr val="FFFFFF"/>
            </a:solidFill>
            <a:prstDash val="solid"/>
            <a:round/>
            <a:headEnd len="lg" w="lg" type="none"/>
            <a:tailEnd len="lg" w="lg" type="stealth"/>
          </a:ln>
        </p:spPr>
      </p:cxnSp>
      <p:cxnSp>
        <p:nvCxnSpPr>
          <p:cNvPr id="800" name="Shape 800"/>
          <p:cNvCxnSpPr/>
          <p:nvPr/>
        </p:nvCxnSpPr>
        <p:spPr>
          <a:xfrm flipH="1" rot="10800000">
            <a:off x="3593775" y="2998550"/>
            <a:ext cx="825900" cy="476700"/>
          </a:xfrm>
          <a:prstGeom prst="straightConnector1">
            <a:avLst/>
          </a:prstGeom>
          <a:noFill/>
          <a:ln cap="flat" cmpd="sng" w="9525">
            <a:solidFill>
              <a:srgbClr val="FFFFFF"/>
            </a:solidFill>
            <a:prstDash val="solid"/>
            <a:round/>
            <a:headEnd len="lg" w="lg" type="none"/>
            <a:tailEnd len="lg" w="lg" type="stealth"/>
          </a:ln>
        </p:spPr>
      </p:cxnSp>
      <p:cxnSp>
        <p:nvCxnSpPr>
          <p:cNvPr id="801" name="Shape 801"/>
          <p:cNvCxnSpPr/>
          <p:nvPr/>
        </p:nvCxnSpPr>
        <p:spPr>
          <a:xfrm rot="10800000">
            <a:off x="4724525" y="2993950"/>
            <a:ext cx="833700" cy="481500"/>
          </a:xfrm>
          <a:prstGeom prst="straightConnector1">
            <a:avLst/>
          </a:prstGeom>
          <a:noFill/>
          <a:ln cap="flat" cmpd="sng" w="9525">
            <a:solidFill>
              <a:srgbClr val="FFFFFF"/>
            </a:solidFill>
            <a:prstDash val="solid"/>
            <a:round/>
            <a:headEnd len="lg" w="lg" type="none"/>
            <a:tailEnd len="lg" w="lg" type="stealth"/>
          </a:ln>
        </p:spPr>
      </p:cxnSp>
      <p:cxnSp>
        <p:nvCxnSpPr>
          <p:cNvPr id="802" name="Shape 802"/>
          <p:cNvCxnSpPr/>
          <p:nvPr/>
        </p:nvCxnSpPr>
        <p:spPr>
          <a:xfrm rot="10800000">
            <a:off x="4572000" y="3029850"/>
            <a:ext cx="0" cy="445500"/>
          </a:xfrm>
          <a:prstGeom prst="straightConnector1">
            <a:avLst/>
          </a:prstGeom>
          <a:noFill/>
          <a:ln cap="flat" cmpd="sng" w="9525">
            <a:solidFill>
              <a:srgbClr val="FFFFFF"/>
            </a:solidFill>
            <a:prstDash val="solid"/>
            <a:round/>
            <a:headEnd len="lg" w="lg" type="none"/>
            <a:tailEnd len="lg" w="lg" type="stealth"/>
          </a:ln>
        </p:spPr>
      </p:cxnSp>
      <p:sp>
        <p:nvSpPr>
          <p:cNvPr id="803" name="Shape 803"/>
          <p:cNvSpPr txBox="1"/>
          <p:nvPr/>
        </p:nvSpPr>
        <p:spPr>
          <a:xfrm>
            <a:off x="2881225" y="1120475"/>
            <a:ext cx="986400" cy="4455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Producer</a:t>
            </a:r>
          </a:p>
        </p:txBody>
      </p:sp>
      <p:sp>
        <p:nvSpPr>
          <p:cNvPr id="804" name="Shape 804"/>
          <p:cNvSpPr txBox="1"/>
          <p:nvPr/>
        </p:nvSpPr>
        <p:spPr>
          <a:xfrm>
            <a:off x="4100425" y="1120475"/>
            <a:ext cx="986400" cy="4455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Producer</a:t>
            </a:r>
          </a:p>
        </p:txBody>
      </p:sp>
      <p:sp>
        <p:nvSpPr>
          <p:cNvPr id="805" name="Shape 805"/>
          <p:cNvSpPr txBox="1"/>
          <p:nvPr/>
        </p:nvSpPr>
        <p:spPr>
          <a:xfrm>
            <a:off x="5319625" y="1120475"/>
            <a:ext cx="986400" cy="4455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Producer</a:t>
            </a:r>
          </a:p>
        </p:txBody>
      </p:sp>
      <p:sp>
        <p:nvSpPr>
          <p:cNvPr id="806" name="Shape 806"/>
          <p:cNvSpPr txBox="1"/>
          <p:nvPr/>
        </p:nvSpPr>
        <p:spPr>
          <a:xfrm>
            <a:off x="5319625" y="3558875"/>
            <a:ext cx="986400" cy="4455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Consumer</a:t>
            </a:r>
          </a:p>
        </p:txBody>
      </p:sp>
      <p:sp>
        <p:nvSpPr>
          <p:cNvPr id="807" name="Shape 807"/>
          <p:cNvSpPr txBox="1"/>
          <p:nvPr/>
        </p:nvSpPr>
        <p:spPr>
          <a:xfrm>
            <a:off x="4100425" y="3558875"/>
            <a:ext cx="986400" cy="4455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Consumer</a:t>
            </a:r>
          </a:p>
        </p:txBody>
      </p:sp>
      <p:sp>
        <p:nvSpPr>
          <p:cNvPr id="808" name="Shape 808"/>
          <p:cNvSpPr txBox="1"/>
          <p:nvPr/>
        </p:nvSpPr>
        <p:spPr>
          <a:xfrm>
            <a:off x="2881225" y="3558875"/>
            <a:ext cx="986400" cy="4455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Consumer</a:t>
            </a:r>
          </a:p>
        </p:txBody>
      </p:sp>
      <p:cxnSp>
        <p:nvCxnSpPr>
          <p:cNvPr id="809" name="Shape 809"/>
          <p:cNvCxnSpPr/>
          <p:nvPr/>
        </p:nvCxnSpPr>
        <p:spPr>
          <a:xfrm rot="10800000">
            <a:off x="5972700" y="2550400"/>
            <a:ext cx="981900" cy="0"/>
          </a:xfrm>
          <a:prstGeom prst="straightConnector1">
            <a:avLst/>
          </a:prstGeom>
          <a:noFill/>
          <a:ln cap="flat" cmpd="sng" w="9525">
            <a:solidFill>
              <a:srgbClr val="FFFFFF"/>
            </a:solidFill>
            <a:prstDash val="dot"/>
            <a:round/>
            <a:headEnd len="lg" w="lg" type="none"/>
            <a:tailEnd len="lg" w="lg" type="stealth"/>
          </a:ln>
        </p:spPr>
      </p:cxnSp>
      <p:cxnSp>
        <p:nvCxnSpPr>
          <p:cNvPr id="810" name="Shape 810"/>
          <p:cNvCxnSpPr/>
          <p:nvPr/>
        </p:nvCxnSpPr>
        <p:spPr>
          <a:xfrm rot="10800000">
            <a:off x="5667900" y="3160000"/>
            <a:ext cx="981900" cy="0"/>
          </a:xfrm>
          <a:prstGeom prst="straightConnector1">
            <a:avLst/>
          </a:prstGeom>
          <a:noFill/>
          <a:ln cap="flat" cmpd="sng" w="9525">
            <a:solidFill>
              <a:srgbClr val="FFFFFF"/>
            </a:solidFill>
            <a:prstDash val="dot"/>
            <a:round/>
            <a:headEnd len="lg" w="lg" type="none"/>
            <a:tailEnd len="lg" w="lg" type="stealth"/>
          </a:ln>
        </p:spPr>
      </p:cxnSp>
      <p:sp>
        <p:nvSpPr>
          <p:cNvPr id="811" name="Shape 811"/>
          <p:cNvSpPr txBox="1"/>
          <p:nvPr/>
        </p:nvSpPr>
        <p:spPr>
          <a:xfrm>
            <a:off x="6797700" y="2443750"/>
            <a:ext cx="1061700" cy="2133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Clustered</a:t>
            </a:r>
          </a:p>
        </p:txBody>
      </p:sp>
      <p:sp>
        <p:nvSpPr>
          <p:cNvPr id="812" name="Shape 812"/>
          <p:cNvSpPr txBox="1"/>
          <p:nvPr/>
        </p:nvSpPr>
        <p:spPr>
          <a:xfrm>
            <a:off x="6645300" y="3053350"/>
            <a:ext cx="1061700" cy="2133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Pull/Subscribe</a:t>
            </a:r>
          </a:p>
        </p:txBody>
      </p:sp>
      <p:cxnSp>
        <p:nvCxnSpPr>
          <p:cNvPr id="813" name="Shape 813"/>
          <p:cNvCxnSpPr/>
          <p:nvPr/>
        </p:nvCxnSpPr>
        <p:spPr>
          <a:xfrm rot="10800000">
            <a:off x="5667900" y="1864600"/>
            <a:ext cx="981900" cy="0"/>
          </a:xfrm>
          <a:prstGeom prst="straightConnector1">
            <a:avLst/>
          </a:prstGeom>
          <a:noFill/>
          <a:ln cap="flat" cmpd="sng" w="9525">
            <a:solidFill>
              <a:srgbClr val="FFFFFF"/>
            </a:solidFill>
            <a:prstDash val="dot"/>
            <a:round/>
            <a:headEnd len="lg" w="lg" type="none"/>
            <a:tailEnd len="lg" w="lg" type="stealth"/>
          </a:ln>
        </p:spPr>
      </p:cxnSp>
      <p:sp>
        <p:nvSpPr>
          <p:cNvPr id="814" name="Shape 814"/>
          <p:cNvSpPr txBox="1"/>
          <p:nvPr/>
        </p:nvSpPr>
        <p:spPr>
          <a:xfrm>
            <a:off x="6569100" y="1757950"/>
            <a:ext cx="1061700" cy="2133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Push/Publish</a:t>
            </a:r>
          </a:p>
        </p:txBody>
      </p:sp>
      <p:sp>
        <p:nvSpPr>
          <p:cNvPr id="815" name="Shape 815"/>
          <p:cNvSpPr/>
          <p:nvPr/>
        </p:nvSpPr>
        <p:spPr>
          <a:xfrm>
            <a:off x="2763825" y="1024425"/>
            <a:ext cx="3628200" cy="3084000"/>
          </a:xfrm>
          <a:prstGeom prst="rect">
            <a:avLst/>
          </a:prstGeom>
          <a:noFill/>
          <a:ln cap="flat" cmpd="sng" w="19050">
            <a:solidFill>
              <a:schemeClr val="dk2"/>
            </a:solidFill>
            <a:prstDash val="dot"/>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16" name="Shape 816"/>
          <p:cNvCxnSpPr/>
          <p:nvPr/>
        </p:nvCxnSpPr>
        <p:spPr>
          <a:xfrm rot="10800000">
            <a:off x="2225700" y="2550400"/>
            <a:ext cx="1223700" cy="0"/>
          </a:xfrm>
          <a:prstGeom prst="straightConnector1">
            <a:avLst/>
          </a:prstGeom>
          <a:noFill/>
          <a:ln cap="flat" cmpd="sng" w="9525">
            <a:solidFill>
              <a:srgbClr val="FFFFFF"/>
            </a:solidFill>
            <a:prstDash val="dot"/>
            <a:round/>
            <a:headEnd len="lg" w="lg" type="stealth"/>
            <a:tailEnd len="lg" w="lg" type="none"/>
          </a:ln>
        </p:spPr>
      </p:cxnSp>
      <p:sp>
        <p:nvSpPr>
          <p:cNvPr id="817" name="Shape 817"/>
          <p:cNvSpPr txBox="1"/>
          <p:nvPr/>
        </p:nvSpPr>
        <p:spPr>
          <a:xfrm>
            <a:off x="1387500" y="2443750"/>
            <a:ext cx="1061700" cy="2133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“Topic”</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821" name="Shape 821"/>
        <p:cNvGrpSpPr/>
        <p:nvPr/>
      </p:nvGrpSpPr>
      <p:grpSpPr>
        <a:xfrm>
          <a:off x="0" y="0"/>
          <a:ext cx="0" cy="0"/>
          <a:chOff x="0" y="0"/>
          <a:chExt cx="0" cy="0"/>
        </a:xfrm>
      </p:grpSpPr>
      <p:sp>
        <p:nvSpPr>
          <p:cNvPr id="822" name="Shape 822"/>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Ingestion: Kafka</a:t>
            </a:r>
          </a:p>
        </p:txBody>
      </p:sp>
      <p:cxnSp>
        <p:nvCxnSpPr>
          <p:cNvPr id="823" name="Shape 823"/>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824" name="Shape 824"/>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825" name="Shape 825"/>
          <p:cNvSpPr/>
          <p:nvPr/>
        </p:nvSpPr>
        <p:spPr>
          <a:xfrm>
            <a:off x="1107000" y="1123050"/>
            <a:ext cx="986400" cy="459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26" name="Shape 826"/>
          <p:cNvSpPr txBox="1"/>
          <p:nvPr/>
        </p:nvSpPr>
        <p:spPr>
          <a:xfrm>
            <a:off x="1128625" y="1120475"/>
            <a:ext cx="986400" cy="4455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Producer</a:t>
            </a:r>
          </a:p>
        </p:txBody>
      </p:sp>
      <p:cxnSp>
        <p:nvCxnSpPr>
          <p:cNvPr id="827" name="Shape 827"/>
          <p:cNvCxnSpPr/>
          <p:nvPr/>
        </p:nvCxnSpPr>
        <p:spPr>
          <a:xfrm flipH="1">
            <a:off x="7082462" y="1818850"/>
            <a:ext cx="662100" cy="707100"/>
          </a:xfrm>
          <a:prstGeom prst="straightConnector1">
            <a:avLst/>
          </a:prstGeom>
          <a:noFill/>
          <a:ln cap="flat" cmpd="sng" w="9525">
            <a:solidFill>
              <a:srgbClr val="FFFFFF"/>
            </a:solidFill>
            <a:prstDash val="dot"/>
            <a:round/>
            <a:headEnd len="lg" w="lg" type="none"/>
            <a:tailEnd len="lg" w="lg" type="stealth"/>
          </a:ln>
        </p:spPr>
      </p:cxnSp>
      <p:sp>
        <p:nvSpPr>
          <p:cNvPr id="828" name="Shape 828"/>
          <p:cNvSpPr txBox="1"/>
          <p:nvPr/>
        </p:nvSpPr>
        <p:spPr>
          <a:xfrm>
            <a:off x="7276250" y="1565975"/>
            <a:ext cx="1061700" cy="1935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First record</a:t>
            </a:r>
          </a:p>
        </p:txBody>
      </p:sp>
      <p:sp>
        <p:nvSpPr>
          <p:cNvPr id="829" name="Shape 829"/>
          <p:cNvSpPr/>
          <p:nvPr/>
        </p:nvSpPr>
        <p:spPr>
          <a:xfrm>
            <a:off x="2165700" y="2216100"/>
            <a:ext cx="4812600" cy="711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30" name="Shape 830"/>
          <p:cNvCxnSpPr>
            <a:stCxn id="829" idx="0"/>
            <a:endCxn id="829" idx="2"/>
          </p:cNvCxnSpPr>
          <p:nvPr/>
        </p:nvCxnSpPr>
        <p:spPr>
          <a:xfrm>
            <a:off x="4572000" y="2216100"/>
            <a:ext cx="0" cy="711300"/>
          </a:xfrm>
          <a:prstGeom prst="straightConnector1">
            <a:avLst/>
          </a:prstGeom>
          <a:noFill/>
          <a:ln cap="flat" cmpd="sng" w="9525">
            <a:solidFill>
              <a:srgbClr val="FFFFFF"/>
            </a:solidFill>
            <a:prstDash val="solid"/>
            <a:round/>
            <a:headEnd len="lg" w="lg" type="none"/>
            <a:tailEnd len="lg" w="lg" type="none"/>
          </a:ln>
        </p:spPr>
      </p:cxnSp>
      <p:cxnSp>
        <p:nvCxnSpPr>
          <p:cNvPr id="831" name="Shape 831"/>
          <p:cNvCxnSpPr/>
          <p:nvPr/>
        </p:nvCxnSpPr>
        <p:spPr>
          <a:xfrm>
            <a:off x="6248400" y="2216100"/>
            <a:ext cx="0" cy="711300"/>
          </a:xfrm>
          <a:prstGeom prst="straightConnector1">
            <a:avLst/>
          </a:prstGeom>
          <a:noFill/>
          <a:ln cap="flat" cmpd="sng" w="9525">
            <a:solidFill>
              <a:srgbClr val="FFFFFF"/>
            </a:solidFill>
            <a:prstDash val="solid"/>
            <a:round/>
            <a:headEnd len="lg" w="lg" type="none"/>
            <a:tailEnd len="lg" w="lg" type="none"/>
          </a:ln>
        </p:spPr>
      </p:cxnSp>
      <p:cxnSp>
        <p:nvCxnSpPr>
          <p:cNvPr id="832" name="Shape 832"/>
          <p:cNvCxnSpPr/>
          <p:nvPr/>
        </p:nvCxnSpPr>
        <p:spPr>
          <a:xfrm>
            <a:off x="2971800" y="2216100"/>
            <a:ext cx="0" cy="711300"/>
          </a:xfrm>
          <a:prstGeom prst="straightConnector1">
            <a:avLst/>
          </a:prstGeom>
          <a:noFill/>
          <a:ln cap="flat" cmpd="sng" w="9525">
            <a:solidFill>
              <a:srgbClr val="FFFFFF"/>
            </a:solidFill>
            <a:prstDash val="solid"/>
            <a:round/>
            <a:headEnd len="lg" w="lg" type="none"/>
            <a:tailEnd len="lg" w="lg" type="none"/>
          </a:ln>
        </p:spPr>
      </p:cxnSp>
      <p:cxnSp>
        <p:nvCxnSpPr>
          <p:cNvPr id="833" name="Shape 833"/>
          <p:cNvCxnSpPr/>
          <p:nvPr/>
        </p:nvCxnSpPr>
        <p:spPr>
          <a:xfrm>
            <a:off x="3733800" y="2216100"/>
            <a:ext cx="0" cy="711300"/>
          </a:xfrm>
          <a:prstGeom prst="straightConnector1">
            <a:avLst/>
          </a:prstGeom>
          <a:noFill/>
          <a:ln cap="flat" cmpd="sng" w="9525">
            <a:solidFill>
              <a:srgbClr val="FFFFFF"/>
            </a:solidFill>
            <a:prstDash val="solid"/>
            <a:round/>
            <a:headEnd len="lg" w="lg" type="none"/>
            <a:tailEnd len="lg" w="lg" type="none"/>
          </a:ln>
        </p:spPr>
      </p:cxnSp>
      <p:cxnSp>
        <p:nvCxnSpPr>
          <p:cNvPr id="834" name="Shape 834"/>
          <p:cNvCxnSpPr/>
          <p:nvPr/>
        </p:nvCxnSpPr>
        <p:spPr>
          <a:xfrm>
            <a:off x="5431525" y="2216100"/>
            <a:ext cx="0" cy="711300"/>
          </a:xfrm>
          <a:prstGeom prst="straightConnector1">
            <a:avLst/>
          </a:prstGeom>
          <a:noFill/>
          <a:ln cap="flat" cmpd="sng" w="9525">
            <a:solidFill>
              <a:srgbClr val="FFFFFF"/>
            </a:solidFill>
            <a:prstDash val="solid"/>
            <a:round/>
            <a:headEnd len="lg" w="lg" type="none"/>
            <a:tailEnd len="lg" w="lg" type="none"/>
          </a:ln>
        </p:spPr>
      </p:cxnSp>
      <p:sp>
        <p:nvSpPr>
          <p:cNvPr id="835" name="Shape 835"/>
          <p:cNvSpPr txBox="1"/>
          <p:nvPr/>
        </p:nvSpPr>
        <p:spPr>
          <a:xfrm>
            <a:off x="6263975" y="2208925"/>
            <a:ext cx="714300" cy="711300"/>
          </a:xfrm>
          <a:prstGeom prst="rect">
            <a:avLst/>
          </a:prstGeom>
          <a:noFill/>
          <a:ln>
            <a:noFill/>
          </a:ln>
        </p:spPr>
        <p:txBody>
          <a:bodyPr anchorCtr="0" anchor="ctr" bIns="91425" lIns="91425" rIns="91425" tIns="91425">
            <a:noAutofit/>
          </a:bodyPr>
          <a:lstStyle/>
          <a:p>
            <a:pPr indent="0" lvl="0" marL="0" rtl="0" algn="l">
              <a:spcBef>
                <a:spcPts val="0"/>
              </a:spcBef>
              <a:buNone/>
            </a:pPr>
            <a:r>
              <a:rPr lang="en">
                <a:solidFill>
                  <a:srgbClr val="FFFFFF"/>
                </a:solidFill>
              </a:rPr>
              <a:t>    0</a:t>
            </a:r>
          </a:p>
        </p:txBody>
      </p:sp>
      <p:sp>
        <p:nvSpPr>
          <p:cNvPr id="836" name="Shape 836"/>
          <p:cNvSpPr txBox="1"/>
          <p:nvPr/>
        </p:nvSpPr>
        <p:spPr>
          <a:xfrm>
            <a:off x="5425775" y="2208925"/>
            <a:ext cx="714300" cy="711300"/>
          </a:xfrm>
          <a:prstGeom prst="rect">
            <a:avLst/>
          </a:prstGeom>
          <a:noFill/>
          <a:ln>
            <a:noFill/>
          </a:ln>
        </p:spPr>
        <p:txBody>
          <a:bodyPr anchorCtr="0" anchor="ctr" bIns="91425" lIns="91425" rIns="91425" tIns="91425">
            <a:noAutofit/>
          </a:bodyPr>
          <a:lstStyle/>
          <a:p>
            <a:pPr indent="0" lvl="0" marL="0" rtl="0" algn="l">
              <a:spcBef>
                <a:spcPts val="0"/>
              </a:spcBef>
              <a:buNone/>
            </a:pPr>
            <a:r>
              <a:rPr lang="en">
                <a:solidFill>
                  <a:srgbClr val="FFFFFF"/>
                </a:solidFill>
              </a:rPr>
              <a:t>    1</a:t>
            </a:r>
          </a:p>
        </p:txBody>
      </p:sp>
      <p:sp>
        <p:nvSpPr>
          <p:cNvPr id="837" name="Shape 837"/>
          <p:cNvSpPr txBox="1"/>
          <p:nvPr/>
        </p:nvSpPr>
        <p:spPr>
          <a:xfrm>
            <a:off x="4587575" y="2208925"/>
            <a:ext cx="714300" cy="711300"/>
          </a:xfrm>
          <a:prstGeom prst="rect">
            <a:avLst/>
          </a:prstGeom>
          <a:noFill/>
          <a:ln>
            <a:noFill/>
          </a:ln>
        </p:spPr>
        <p:txBody>
          <a:bodyPr anchorCtr="0" anchor="ctr" bIns="91425" lIns="91425" rIns="91425" tIns="91425">
            <a:noAutofit/>
          </a:bodyPr>
          <a:lstStyle/>
          <a:p>
            <a:pPr indent="0" lvl="0" marL="0" rtl="0" algn="l">
              <a:spcBef>
                <a:spcPts val="0"/>
              </a:spcBef>
              <a:buNone/>
            </a:pPr>
            <a:r>
              <a:rPr lang="en">
                <a:solidFill>
                  <a:srgbClr val="FFFFFF"/>
                </a:solidFill>
              </a:rPr>
              <a:t>    2</a:t>
            </a:r>
          </a:p>
        </p:txBody>
      </p:sp>
      <p:sp>
        <p:nvSpPr>
          <p:cNvPr id="838" name="Shape 838"/>
          <p:cNvSpPr txBox="1"/>
          <p:nvPr/>
        </p:nvSpPr>
        <p:spPr>
          <a:xfrm>
            <a:off x="3749375" y="2208925"/>
            <a:ext cx="714300" cy="711300"/>
          </a:xfrm>
          <a:prstGeom prst="rect">
            <a:avLst/>
          </a:prstGeom>
          <a:noFill/>
          <a:ln>
            <a:noFill/>
          </a:ln>
        </p:spPr>
        <p:txBody>
          <a:bodyPr anchorCtr="0" anchor="ctr" bIns="91425" lIns="91425" rIns="91425" tIns="91425">
            <a:noAutofit/>
          </a:bodyPr>
          <a:lstStyle/>
          <a:p>
            <a:pPr indent="0" lvl="0" marL="0" rtl="0" algn="l">
              <a:spcBef>
                <a:spcPts val="0"/>
              </a:spcBef>
              <a:buNone/>
            </a:pPr>
            <a:r>
              <a:rPr lang="en">
                <a:solidFill>
                  <a:srgbClr val="FFFFFF"/>
                </a:solidFill>
              </a:rPr>
              <a:t>    3</a:t>
            </a:r>
          </a:p>
        </p:txBody>
      </p:sp>
      <p:sp>
        <p:nvSpPr>
          <p:cNvPr id="839" name="Shape 839"/>
          <p:cNvSpPr txBox="1"/>
          <p:nvPr/>
        </p:nvSpPr>
        <p:spPr>
          <a:xfrm>
            <a:off x="2987375" y="2208925"/>
            <a:ext cx="714300" cy="711300"/>
          </a:xfrm>
          <a:prstGeom prst="rect">
            <a:avLst/>
          </a:prstGeom>
          <a:noFill/>
          <a:ln>
            <a:noFill/>
          </a:ln>
        </p:spPr>
        <p:txBody>
          <a:bodyPr anchorCtr="0" anchor="ctr" bIns="91425" lIns="91425" rIns="91425" tIns="91425">
            <a:noAutofit/>
          </a:bodyPr>
          <a:lstStyle/>
          <a:p>
            <a:pPr indent="0" lvl="0" marL="0" rtl="0" algn="l">
              <a:spcBef>
                <a:spcPts val="0"/>
              </a:spcBef>
              <a:buNone/>
            </a:pPr>
            <a:r>
              <a:rPr lang="en">
                <a:solidFill>
                  <a:srgbClr val="FFFFFF"/>
                </a:solidFill>
              </a:rPr>
              <a:t>    4</a:t>
            </a:r>
          </a:p>
        </p:txBody>
      </p:sp>
      <p:sp>
        <p:nvSpPr>
          <p:cNvPr id="840" name="Shape 840"/>
          <p:cNvSpPr txBox="1"/>
          <p:nvPr/>
        </p:nvSpPr>
        <p:spPr>
          <a:xfrm>
            <a:off x="2225375" y="2208925"/>
            <a:ext cx="714300" cy="711300"/>
          </a:xfrm>
          <a:prstGeom prst="rect">
            <a:avLst/>
          </a:prstGeom>
          <a:noFill/>
          <a:ln>
            <a:noFill/>
          </a:ln>
        </p:spPr>
        <p:txBody>
          <a:bodyPr anchorCtr="0" anchor="ctr" bIns="91425" lIns="91425" rIns="91425" tIns="91425">
            <a:noAutofit/>
          </a:bodyPr>
          <a:lstStyle/>
          <a:p>
            <a:pPr indent="0" lvl="0" marL="0" rtl="0" algn="l">
              <a:spcBef>
                <a:spcPts val="0"/>
              </a:spcBef>
              <a:buNone/>
            </a:pPr>
            <a:r>
              <a:rPr lang="en">
                <a:solidFill>
                  <a:srgbClr val="FFFFFF"/>
                </a:solidFill>
              </a:rPr>
              <a:t>    5</a:t>
            </a:r>
          </a:p>
        </p:txBody>
      </p:sp>
      <p:cxnSp>
        <p:nvCxnSpPr>
          <p:cNvPr id="841" name="Shape 841"/>
          <p:cNvCxnSpPr/>
          <p:nvPr/>
        </p:nvCxnSpPr>
        <p:spPr>
          <a:xfrm flipH="1">
            <a:off x="2815262" y="1361650"/>
            <a:ext cx="662100" cy="707100"/>
          </a:xfrm>
          <a:prstGeom prst="straightConnector1">
            <a:avLst/>
          </a:prstGeom>
          <a:noFill/>
          <a:ln cap="flat" cmpd="sng" w="9525">
            <a:solidFill>
              <a:srgbClr val="FFFFFF"/>
            </a:solidFill>
            <a:prstDash val="dot"/>
            <a:round/>
            <a:headEnd len="lg" w="lg" type="none"/>
            <a:tailEnd len="lg" w="lg" type="stealth"/>
          </a:ln>
        </p:spPr>
      </p:cxnSp>
      <p:sp>
        <p:nvSpPr>
          <p:cNvPr id="842" name="Shape 842"/>
          <p:cNvSpPr txBox="1"/>
          <p:nvPr/>
        </p:nvSpPr>
        <p:spPr>
          <a:xfrm>
            <a:off x="2987375" y="1072175"/>
            <a:ext cx="1061700" cy="1935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Most recent record</a:t>
            </a:r>
          </a:p>
        </p:txBody>
      </p:sp>
      <p:cxnSp>
        <p:nvCxnSpPr>
          <p:cNvPr id="843" name="Shape 843"/>
          <p:cNvCxnSpPr>
            <a:endCxn id="829" idx="1"/>
          </p:cNvCxnSpPr>
          <p:nvPr/>
        </p:nvCxnSpPr>
        <p:spPr>
          <a:xfrm flipH="1" rot="-5400000">
            <a:off x="1390800" y="1796850"/>
            <a:ext cx="1005900" cy="543900"/>
          </a:xfrm>
          <a:prstGeom prst="bentConnector2">
            <a:avLst/>
          </a:prstGeom>
          <a:noFill/>
          <a:ln cap="flat" cmpd="sng" w="9525">
            <a:solidFill>
              <a:srgbClr val="FFFFFF"/>
            </a:solidFill>
            <a:prstDash val="solid"/>
            <a:round/>
            <a:headEnd len="lg" w="lg" type="none"/>
            <a:tailEnd len="lg" w="lg" type="stealth"/>
          </a:ln>
        </p:spPr>
      </p:cxnSp>
      <p:sp>
        <p:nvSpPr>
          <p:cNvPr id="844" name="Shape 844"/>
          <p:cNvSpPr txBox="1"/>
          <p:nvPr/>
        </p:nvSpPr>
        <p:spPr>
          <a:xfrm>
            <a:off x="2795850" y="2955900"/>
            <a:ext cx="3452400" cy="2859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Immutable log entries with sequence numbers or “offsets”</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848" name="Shape 848"/>
        <p:cNvGrpSpPr/>
        <p:nvPr/>
      </p:nvGrpSpPr>
      <p:grpSpPr>
        <a:xfrm>
          <a:off x="0" y="0"/>
          <a:ext cx="0" cy="0"/>
          <a:chOff x="0" y="0"/>
          <a:chExt cx="0" cy="0"/>
        </a:xfrm>
      </p:grpSpPr>
      <p:sp>
        <p:nvSpPr>
          <p:cNvPr id="849" name="Shape 849"/>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Ingestion: Kafka</a:t>
            </a:r>
          </a:p>
        </p:txBody>
      </p:sp>
      <p:cxnSp>
        <p:nvCxnSpPr>
          <p:cNvPr id="850" name="Shape 850"/>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851" name="Shape 851"/>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852" name="Shape 852"/>
          <p:cNvSpPr/>
          <p:nvPr/>
        </p:nvSpPr>
        <p:spPr>
          <a:xfrm>
            <a:off x="1107000" y="1123050"/>
            <a:ext cx="986400" cy="459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3" name="Shape 853"/>
          <p:cNvSpPr txBox="1"/>
          <p:nvPr/>
        </p:nvSpPr>
        <p:spPr>
          <a:xfrm>
            <a:off x="1128625" y="1120475"/>
            <a:ext cx="986400" cy="4455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Producer</a:t>
            </a:r>
          </a:p>
        </p:txBody>
      </p:sp>
      <p:cxnSp>
        <p:nvCxnSpPr>
          <p:cNvPr id="854" name="Shape 854"/>
          <p:cNvCxnSpPr/>
          <p:nvPr/>
        </p:nvCxnSpPr>
        <p:spPr>
          <a:xfrm flipH="1">
            <a:off x="7082462" y="1818850"/>
            <a:ext cx="662100" cy="707100"/>
          </a:xfrm>
          <a:prstGeom prst="straightConnector1">
            <a:avLst/>
          </a:prstGeom>
          <a:noFill/>
          <a:ln cap="flat" cmpd="sng" w="9525">
            <a:solidFill>
              <a:srgbClr val="FFFFFF"/>
            </a:solidFill>
            <a:prstDash val="dot"/>
            <a:round/>
            <a:headEnd len="lg" w="lg" type="none"/>
            <a:tailEnd len="lg" w="lg" type="stealth"/>
          </a:ln>
        </p:spPr>
      </p:cxnSp>
      <p:sp>
        <p:nvSpPr>
          <p:cNvPr id="855" name="Shape 855"/>
          <p:cNvSpPr txBox="1"/>
          <p:nvPr/>
        </p:nvSpPr>
        <p:spPr>
          <a:xfrm>
            <a:off x="7276250" y="1565975"/>
            <a:ext cx="1061700" cy="1935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First record</a:t>
            </a:r>
          </a:p>
        </p:txBody>
      </p:sp>
      <p:sp>
        <p:nvSpPr>
          <p:cNvPr id="856" name="Shape 856"/>
          <p:cNvSpPr/>
          <p:nvPr/>
        </p:nvSpPr>
        <p:spPr>
          <a:xfrm>
            <a:off x="2165700" y="2216100"/>
            <a:ext cx="4812600" cy="711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57" name="Shape 857"/>
          <p:cNvCxnSpPr>
            <a:stCxn id="856" idx="0"/>
            <a:endCxn id="856" idx="2"/>
          </p:cNvCxnSpPr>
          <p:nvPr/>
        </p:nvCxnSpPr>
        <p:spPr>
          <a:xfrm>
            <a:off x="4572000" y="2216100"/>
            <a:ext cx="0" cy="711300"/>
          </a:xfrm>
          <a:prstGeom prst="straightConnector1">
            <a:avLst/>
          </a:prstGeom>
          <a:noFill/>
          <a:ln cap="flat" cmpd="sng" w="9525">
            <a:solidFill>
              <a:srgbClr val="FFFFFF"/>
            </a:solidFill>
            <a:prstDash val="solid"/>
            <a:round/>
            <a:headEnd len="lg" w="lg" type="none"/>
            <a:tailEnd len="lg" w="lg" type="none"/>
          </a:ln>
        </p:spPr>
      </p:cxnSp>
      <p:cxnSp>
        <p:nvCxnSpPr>
          <p:cNvPr id="858" name="Shape 858"/>
          <p:cNvCxnSpPr/>
          <p:nvPr/>
        </p:nvCxnSpPr>
        <p:spPr>
          <a:xfrm>
            <a:off x="6248400" y="2216100"/>
            <a:ext cx="0" cy="711300"/>
          </a:xfrm>
          <a:prstGeom prst="straightConnector1">
            <a:avLst/>
          </a:prstGeom>
          <a:noFill/>
          <a:ln cap="flat" cmpd="sng" w="9525">
            <a:solidFill>
              <a:srgbClr val="FFFFFF"/>
            </a:solidFill>
            <a:prstDash val="solid"/>
            <a:round/>
            <a:headEnd len="lg" w="lg" type="none"/>
            <a:tailEnd len="lg" w="lg" type="none"/>
          </a:ln>
        </p:spPr>
      </p:cxnSp>
      <p:cxnSp>
        <p:nvCxnSpPr>
          <p:cNvPr id="859" name="Shape 859"/>
          <p:cNvCxnSpPr/>
          <p:nvPr/>
        </p:nvCxnSpPr>
        <p:spPr>
          <a:xfrm>
            <a:off x="2971800" y="2216100"/>
            <a:ext cx="0" cy="711300"/>
          </a:xfrm>
          <a:prstGeom prst="straightConnector1">
            <a:avLst/>
          </a:prstGeom>
          <a:noFill/>
          <a:ln cap="flat" cmpd="sng" w="9525">
            <a:solidFill>
              <a:srgbClr val="FFFFFF"/>
            </a:solidFill>
            <a:prstDash val="solid"/>
            <a:round/>
            <a:headEnd len="lg" w="lg" type="none"/>
            <a:tailEnd len="lg" w="lg" type="none"/>
          </a:ln>
        </p:spPr>
      </p:cxnSp>
      <p:cxnSp>
        <p:nvCxnSpPr>
          <p:cNvPr id="860" name="Shape 860"/>
          <p:cNvCxnSpPr/>
          <p:nvPr/>
        </p:nvCxnSpPr>
        <p:spPr>
          <a:xfrm>
            <a:off x="3733800" y="2216100"/>
            <a:ext cx="0" cy="711300"/>
          </a:xfrm>
          <a:prstGeom prst="straightConnector1">
            <a:avLst/>
          </a:prstGeom>
          <a:noFill/>
          <a:ln cap="flat" cmpd="sng" w="9525">
            <a:solidFill>
              <a:srgbClr val="FFFFFF"/>
            </a:solidFill>
            <a:prstDash val="solid"/>
            <a:round/>
            <a:headEnd len="lg" w="lg" type="none"/>
            <a:tailEnd len="lg" w="lg" type="none"/>
          </a:ln>
        </p:spPr>
      </p:cxnSp>
      <p:cxnSp>
        <p:nvCxnSpPr>
          <p:cNvPr id="861" name="Shape 861"/>
          <p:cNvCxnSpPr/>
          <p:nvPr/>
        </p:nvCxnSpPr>
        <p:spPr>
          <a:xfrm>
            <a:off x="5431525" y="2216100"/>
            <a:ext cx="0" cy="711300"/>
          </a:xfrm>
          <a:prstGeom prst="straightConnector1">
            <a:avLst/>
          </a:prstGeom>
          <a:noFill/>
          <a:ln cap="flat" cmpd="sng" w="9525">
            <a:solidFill>
              <a:srgbClr val="FFFFFF"/>
            </a:solidFill>
            <a:prstDash val="solid"/>
            <a:round/>
            <a:headEnd len="lg" w="lg" type="none"/>
            <a:tailEnd len="lg" w="lg" type="none"/>
          </a:ln>
        </p:spPr>
      </p:cxnSp>
      <p:sp>
        <p:nvSpPr>
          <p:cNvPr id="862" name="Shape 862"/>
          <p:cNvSpPr txBox="1"/>
          <p:nvPr/>
        </p:nvSpPr>
        <p:spPr>
          <a:xfrm>
            <a:off x="6263975" y="2208925"/>
            <a:ext cx="714300" cy="711300"/>
          </a:xfrm>
          <a:prstGeom prst="rect">
            <a:avLst/>
          </a:prstGeom>
          <a:noFill/>
          <a:ln>
            <a:noFill/>
          </a:ln>
        </p:spPr>
        <p:txBody>
          <a:bodyPr anchorCtr="0" anchor="ctr" bIns="91425" lIns="91425" rIns="91425" tIns="91425">
            <a:noAutofit/>
          </a:bodyPr>
          <a:lstStyle/>
          <a:p>
            <a:pPr indent="0" lvl="0" marL="0" rtl="0" algn="l">
              <a:spcBef>
                <a:spcPts val="0"/>
              </a:spcBef>
              <a:buNone/>
            </a:pPr>
            <a:r>
              <a:rPr lang="en">
                <a:solidFill>
                  <a:srgbClr val="FFFFFF"/>
                </a:solidFill>
              </a:rPr>
              <a:t>    0</a:t>
            </a:r>
          </a:p>
        </p:txBody>
      </p:sp>
      <p:sp>
        <p:nvSpPr>
          <p:cNvPr id="863" name="Shape 863"/>
          <p:cNvSpPr txBox="1"/>
          <p:nvPr/>
        </p:nvSpPr>
        <p:spPr>
          <a:xfrm>
            <a:off x="5425775" y="2208925"/>
            <a:ext cx="714300" cy="711300"/>
          </a:xfrm>
          <a:prstGeom prst="rect">
            <a:avLst/>
          </a:prstGeom>
          <a:noFill/>
          <a:ln>
            <a:noFill/>
          </a:ln>
        </p:spPr>
        <p:txBody>
          <a:bodyPr anchorCtr="0" anchor="ctr" bIns="91425" lIns="91425" rIns="91425" tIns="91425">
            <a:noAutofit/>
          </a:bodyPr>
          <a:lstStyle/>
          <a:p>
            <a:pPr indent="0" lvl="0" marL="0" rtl="0" algn="l">
              <a:spcBef>
                <a:spcPts val="0"/>
              </a:spcBef>
              <a:buNone/>
            </a:pPr>
            <a:r>
              <a:rPr lang="en">
                <a:solidFill>
                  <a:srgbClr val="FFFFFF"/>
                </a:solidFill>
              </a:rPr>
              <a:t>    1</a:t>
            </a:r>
          </a:p>
        </p:txBody>
      </p:sp>
      <p:sp>
        <p:nvSpPr>
          <p:cNvPr id="864" name="Shape 864"/>
          <p:cNvSpPr txBox="1"/>
          <p:nvPr/>
        </p:nvSpPr>
        <p:spPr>
          <a:xfrm>
            <a:off x="4587575" y="2208925"/>
            <a:ext cx="714300" cy="711300"/>
          </a:xfrm>
          <a:prstGeom prst="rect">
            <a:avLst/>
          </a:prstGeom>
          <a:noFill/>
          <a:ln>
            <a:noFill/>
          </a:ln>
        </p:spPr>
        <p:txBody>
          <a:bodyPr anchorCtr="0" anchor="ctr" bIns="91425" lIns="91425" rIns="91425" tIns="91425">
            <a:noAutofit/>
          </a:bodyPr>
          <a:lstStyle/>
          <a:p>
            <a:pPr indent="0" lvl="0" marL="0" rtl="0" algn="l">
              <a:spcBef>
                <a:spcPts val="0"/>
              </a:spcBef>
              <a:buNone/>
            </a:pPr>
            <a:r>
              <a:rPr lang="en">
                <a:solidFill>
                  <a:srgbClr val="FFFFFF"/>
                </a:solidFill>
              </a:rPr>
              <a:t>    2</a:t>
            </a:r>
          </a:p>
        </p:txBody>
      </p:sp>
      <p:sp>
        <p:nvSpPr>
          <p:cNvPr id="865" name="Shape 865"/>
          <p:cNvSpPr txBox="1"/>
          <p:nvPr/>
        </p:nvSpPr>
        <p:spPr>
          <a:xfrm>
            <a:off x="3749375" y="2208925"/>
            <a:ext cx="714300" cy="711300"/>
          </a:xfrm>
          <a:prstGeom prst="rect">
            <a:avLst/>
          </a:prstGeom>
          <a:noFill/>
          <a:ln>
            <a:noFill/>
          </a:ln>
        </p:spPr>
        <p:txBody>
          <a:bodyPr anchorCtr="0" anchor="ctr" bIns="91425" lIns="91425" rIns="91425" tIns="91425">
            <a:noAutofit/>
          </a:bodyPr>
          <a:lstStyle/>
          <a:p>
            <a:pPr indent="0" lvl="0" marL="0" rtl="0" algn="l">
              <a:spcBef>
                <a:spcPts val="0"/>
              </a:spcBef>
              <a:buNone/>
            </a:pPr>
            <a:r>
              <a:rPr lang="en">
                <a:solidFill>
                  <a:srgbClr val="FFFFFF"/>
                </a:solidFill>
              </a:rPr>
              <a:t>    3</a:t>
            </a:r>
          </a:p>
        </p:txBody>
      </p:sp>
      <p:sp>
        <p:nvSpPr>
          <p:cNvPr id="866" name="Shape 866"/>
          <p:cNvSpPr txBox="1"/>
          <p:nvPr/>
        </p:nvSpPr>
        <p:spPr>
          <a:xfrm>
            <a:off x="2987375" y="2208925"/>
            <a:ext cx="714300" cy="711300"/>
          </a:xfrm>
          <a:prstGeom prst="rect">
            <a:avLst/>
          </a:prstGeom>
          <a:noFill/>
          <a:ln>
            <a:noFill/>
          </a:ln>
        </p:spPr>
        <p:txBody>
          <a:bodyPr anchorCtr="0" anchor="ctr" bIns="91425" lIns="91425" rIns="91425" tIns="91425">
            <a:noAutofit/>
          </a:bodyPr>
          <a:lstStyle/>
          <a:p>
            <a:pPr indent="0" lvl="0" marL="0" rtl="0" algn="l">
              <a:spcBef>
                <a:spcPts val="0"/>
              </a:spcBef>
              <a:buNone/>
            </a:pPr>
            <a:r>
              <a:rPr lang="en">
                <a:solidFill>
                  <a:srgbClr val="FFFFFF"/>
                </a:solidFill>
              </a:rPr>
              <a:t>    4</a:t>
            </a:r>
          </a:p>
        </p:txBody>
      </p:sp>
      <p:sp>
        <p:nvSpPr>
          <p:cNvPr id="867" name="Shape 867"/>
          <p:cNvSpPr txBox="1"/>
          <p:nvPr/>
        </p:nvSpPr>
        <p:spPr>
          <a:xfrm>
            <a:off x="2225375" y="2208925"/>
            <a:ext cx="714300" cy="711300"/>
          </a:xfrm>
          <a:prstGeom prst="rect">
            <a:avLst/>
          </a:prstGeom>
          <a:noFill/>
          <a:ln>
            <a:noFill/>
          </a:ln>
        </p:spPr>
        <p:txBody>
          <a:bodyPr anchorCtr="0" anchor="ctr" bIns="91425" lIns="91425" rIns="91425" tIns="91425">
            <a:noAutofit/>
          </a:bodyPr>
          <a:lstStyle/>
          <a:p>
            <a:pPr indent="0" lvl="0" marL="0" rtl="0" algn="l">
              <a:spcBef>
                <a:spcPts val="0"/>
              </a:spcBef>
              <a:buNone/>
            </a:pPr>
            <a:r>
              <a:rPr lang="en">
                <a:solidFill>
                  <a:srgbClr val="FFFFFF"/>
                </a:solidFill>
              </a:rPr>
              <a:t>    5</a:t>
            </a:r>
          </a:p>
        </p:txBody>
      </p:sp>
      <p:cxnSp>
        <p:nvCxnSpPr>
          <p:cNvPr id="868" name="Shape 868"/>
          <p:cNvCxnSpPr/>
          <p:nvPr/>
        </p:nvCxnSpPr>
        <p:spPr>
          <a:xfrm flipH="1">
            <a:off x="2815262" y="1361650"/>
            <a:ext cx="662100" cy="707100"/>
          </a:xfrm>
          <a:prstGeom prst="straightConnector1">
            <a:avLst/>
          </a:prstGeom>
          <a:noFill/>
          <a:ln cap="flat" cmpd="sng" w="9525">
            <a:solidFill>
              <a:srgbClr val="FFFFFF"/>
            </a:solidFill>
            <a:prstDash val="dot"/>
            <a:round/>
            <a:headEnd len="lg" w="lg" type="none"/>
            <a:tailEnd len="lg" w="lg" type="stealth"/>
          </a:ln>
        </p:spPr>
      </p:cxnSp>
      <p:sp>
        <p:nvSpPr>
          <p:cNvPr id="869" name="Shape 869"/>
          <p:cNvSpPr txBox="1"/>
          <p:nvPr/>
        </p:nvSpPr>
        <p:spPr>
          <a:xfrm>
            <a:off x="2987375" y="1072175"/>
            <a:ext cx="1061700" cy="1935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Most recent record</a:t>
            </a:r>
          </a:p>
        </p:txBody>
      </p:sp>
      <p:cxnSp>
        <p:nvCxnSpPr>
          <p:cNvPr id="870" name="Shape 870"/>
          <p:cNvCxnSpPr>
            <a:endCxn id="856" idx="1"/>
          </p:cNvCxnSpPr>
          <p:nvPr/>
        </p:nvCxnSpPr>
        <p:spPr>
          <a:xfrm flipH="1" rot="-5400000">
            <a:off x="1390800" y="1796850"/>
            <a:ext cx="1005900" cy="543900"/>
          </a:xfrm>
          <a:prstGeom prst="bentConnector2">
            <a:avLst/>
          </a:prstGeom>
          <a:noFill/>
          <a:ln cap="flat" cmpd="sng" w="9525">
            <a:solidFill>
              <a:srgbClr val="FFFFFF"/>
            </a:solidFill>
            <a:prstDash val="solid"/>
            <a:round/>
            <a:headEnd len="lg" w="lg" type="none"/>
            <a:tailEnd len="lg" w="lg" type="stealth"/>
          </a:ln>
        </p:spPr>
      </p:cxnSp>
      <p:sp>
        <p:nvSpPr>
          <p:cNvPr id="871" name="Shape 871"/>
          <p:cNvSpPr/>
          <p:nvPr/>
        </p:nvSpPr>
        <p:spPr>
          <a:xfrm>
            <a:off x="1107000" y="4094850"/>
            <a:ext cx="986400" cy="459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2" name="Shape 872"/>
          <p:cNvSpPr txBox="1"/>
          <p:nvPr/>
        </p:nvSpPr>
        <p:spPr>
          <a:xfrm>
            <a:off x="1128625" y="4092275"/>
            <a:ext cx="986400" cy="4455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Consumer1</a:t>
            </a:r>
          </a:p>
        </p:txBody>
      </p:sp>
      <p:sp>
        <p:nvSpPr>
          <p:cNvPr id="873" name="Shape 873"/>
          <p:cNvSpPr/>
          <p:nvPr/>
        </p:nvSpPr>
        <p:spPr>
          <a:xfrm>
            <a:off x="2859600" y="4094850"/>
            <a:ext cx="986400" cy="459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4" name="Shape 874"/>
          <p:cNvSpPr txBox="1"/>
          <p:nvPr/>
        </p:nvSpPr>
        <p:spPr>
          <a:xfrm>
            <a:off x="2881225" y="4092275"/>
            <a:ext cx="986400" cy="4455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Consumer2</a:t>
            </a:r>
          </a:p>
        </p:txBody>
      </p:sp>
      <p:sp>
        <p:nvSpPr>
          <p:cNvPr id="875" name="Shape 875"/>
          <p:cNvSpPr txBox="1"/>
          <p:nvPr/>
        </p:nvSpPr>
        <p:spPr>
          <a:xfrm>
            <a:off x="2795850" y="2955900"/>
            <a:ext cx="3452400" cy="2859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Immutable log entries with sequence numbers or “offsets”</a:t>
            </a:r>
          </a:p>
        </p:txBody>
      </p:sp>
      <p:cxnSp>
        <p:nvCxnSpPr>
          <p:cNvPr id="876" name="Shape 876"/>
          <p:cNvCxnSpPr/>
          <p:nvPr/>
        </p:nvCxnSpPr>
        <p:spPr>
          <a:xfrm flipH="1" rot="10800000">
            <a:off x="1621825" y="2817275"/>
            <a:ext cx="1462200" cy="1275000"/>
          </a:xfrm>
          <a:prstGeom prst="curvedConnector3">
            <a:avLst>
              <a:gd fmla="val 50000" name="adj1"/>
            </a:avLst>
          </a:prstGeom>
          <a:noFill/>
          <a:ln cap="flat" cmpd="sng" w="9525">
            <a:solidFill>
              <a:srgbClr val="FFFFFF"/>
            </a:solidFill>
            <a:prstDash val="solid"/>
            <a:round/>
            <a:headEnd len="lg" w="lg" type="none"/>
            <a:tailEnd len="lg" w="lg" type="stealth"/>
          </a:ln>
        </p:spPr>
      </p:cxnSp>
      <p:cxnSp>
        <p:nvCxnSpPr>
          <p:cNvPr id="877" name="Shape 877"/>
          <p:cNvCxnSpPr/>
          <p:nvPr/>
        </p:nvCxnSpPr>
        <p:spPr>
          <a:xfrm flipH="1" rot="10800000">
            <a:off x="3298225" y="2817275"/>
            <a:ext cx="1462200" cy="1275000"/>
          </a:xfrm>
          <a:prstGeom prst="curvedConnector3">
            <a:avLst>
              <a:gd fmla="val 50000" name="adj1"/>
            </a:avLst>
          </a:prstGeom>
          <a:noFill/>
          <a:ln cap="flat" cmpd="sng" w="9525">
            <a:solidFill>
              <a:srgbClr val="FFFFFF"/>
            </a:solidFill>
            <a:prstDash val="solid"/>
            <a:round/>
            <a:headEnd len="lg" w="lg" type="none"/>
            <a:tailEnd len="lg" w="lg" type="stealth"/>
          </a:ln>
        </p:spPr>
      </p:cxnSp>
      <p:cxnSp>
        <p:nvCxnSpPr>
          <p:cNvPr id="878" name="Shape 878"/>
          <p:cNvCxnSpPr/>
          <p:nvPr/>
        </p:nvCxnSpPr>
        <p:spPr>
          <a:xfrm rot="10800000">
            <a:off x="4297325" y="4321825"/>
            <a:ext cx="1280700" cy="0"/>
          </a:xfrm>
          <a:prstGeom prst="straightConnector1">
            <a:avLst/>
          </a:prstGeom>
          <a:noFill/>
          <a:ln cap="flat" cmpd="sng" w="9525">
            <a:solidFill>
              <a:srgbClr val="FFFFFF"/>
            </a:solidFill>
            <a:prstDash val="dot"/>
            <a:round/>
            <a:headEnd len="lg" w="lg" type="none"/>
            <a:tailEnd len="lg" w="lg" type="stealth"/>
          </a:ln>
        </p:spPr>
      </p:cxnSp>
      <p:sp>
        <p:nvSpPr>
          <p:cNvPr id="879" name="Shape 879"/>
          <p:cNvSpPr txBox="1"/>
          <p:nvPr/>
        </p:nvSpPr>
        <p:spPr>
          <a:xfrm>
            <a:off x="5599850" y="4057175"/>
            <a:ext cx="1061700" cy="5529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We can know the state of any consumer.</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883" name="Shape 883"/>
        <p:cNvGrpSpPr/>
        <p:nvPr/>
      </p:nvGrpSpPr>
      <p:grpSpPr>
        <a:xfrm>
          <a:off x="0" y="0"/>
          <a:ext cx="0" cy="0"/>
          <a:chOff x="0" y="0"/>
          <a:chExt cx="0" cy="0"/>
        </a:xfrm>
      </p:grpSpPr>
      <p:sp>
        <p:nvSpPr>
          <p:cNvPr id="884" name="Shape 884"/>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Ingestion: Kafka</a:t>
            </a:r>
          </a:p>
        </p:txBody>
      </p:sp>
      <p:cxnSp>
        <p:nvCxnSpPr>
          <p:cNvPr id="885" name="Shape 885"/>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886" name="Shape 886"/>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887" name="Shape 887"/>
          <p:cNvSpPr/>
          <p:nvPr/>
        </p:nvSpPr>
        <p:spPr>
          <a:xfrm>
            <a:off x="3126650" y="1548900"/>
            <a:ext cx="26571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88" name="Shape 888"/>
          <p:cNvCxnSpPr>
            <a:stCxn id="887" idx="0"/>
            <a:endCxn id="887" idx="2"/>
          </p:cNvCxnSpPr>
          <p:nvPr/>
        </p:nvCxnSpPr>
        <p:spPr>
          <a:xfrm>
            <a:off x="4455200" y="1548900"/>
            <a:ext cx="0" cy="369300"/>
          </a:xfrm>
          <a:prstGeom prst="straightConnector1">
            <a:avLst/>
          </a:prstGeom>
          <a:noFill/>
          <a:ln cap="flat" cmpd="sng" w="9525">
            <a:solidFill>
              <a:srgbClr val="FFFFFF"/>
            </a:solidFill>
            <a:prstDash val="solid"/>
            <a:round/>
            <a:headEnd len="lg" w="lg" type="none"/>
            <a:tailEnd len="lg" w="lg" type="none"/>
          </a:ln>
        </p:spPr>
      </p:cxnSp>
      <p:cxnSp>
        <p:nvCxnSpPr>
          <p:cNvPr id="889" name="Shape 889"/>
          <p:cNvCxnSpPr/>
          <p:nvPr/>
        </p:nvCxnSpPr>
        <p:spPr>
          <a:xfrm>
            <a:off x="5141000" y="1548900"/>
            <a:ext cx="0" cy="369300"/>
          </a:xfrm>
          <a:prstGeom prst="straightConnector1">
            <a:avLst/>
          </a:prstGeom>
          <a:noFill/>
          <a:ln cap="flat" cmpd="sng" w="9525">
            <a:solidFill>
              <a:srgbClr val="FFFFFF"/>
            </a:solidFill>
            <a:prstDash val="solid"/>
            <a:round/>
            <a:headEnd len="lg" w="lg" type="none"/>
            <a:tailEnd len="lg" w="lg" type="none"/>
          </a:ln>
        </p:spPr>
      </p:cxnSp>
      <p:cxnSp>
        <p:nvCxnSpPr>
          <p:cNvPr id="890" name="Shape 890"/>
          <p:cNvCxnSpPr/>
          <p:nvPr/>
        </p:nvCxnSpPr>
        <p:spPr>
          <a:xfrm>
            <a:off x="3769400" y="1548900"/>
            <a:ext cx="0" cy="369300"/>
          </a:xfrm>
          <a:prstGeom prst="straightConnector1">
            <a:avLst/>
          </a:prstGeom>
          <a:noFill/>
          <a:ln cap="flat" cmpd="sng" w="9525">
            <a:solidFill>
              <a:srgbClr val="FFFFFF"/>
            </a:solidFill>
            <a:prstDash val="solid"/>
            <a:round/>
            <a:headEnd len="lg" w="lg" type="none"/>
            <a:tailEnd len="lg" w="lg" type="none"/>
          </a:ln>
        </p:spPr>
      </p:cxnSp>
      <p:sp>
        <p:nvSpPr>
          <p:cNvPr id="891" name="Shape 891"/>
          <p:cNvSpPr/>
          <p:nvPr/>
        </p:nvSpPr>
        <p:spPr>
          <a:xfrm>
            <a:off x="3126650" y="2234700"/>
            <a:ext cx="26571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92" name="Shape 892"/>
          <p:cNvCxnSpPr>
            <a:stCxn id="891" idx="0"/>
            <a:endCxn id="891" idx="2"/>
          </p:cNvCxnSpPr>
          <p:nvPr/>
        </p:nvCxnSpPr>
        <p:spPr>
          <a:xfrm>
            <a:off x="4455200" y="2234700"/>
            <a:ext cx="0" cy="369300"/>
          </a:xfrm>
          <a:prstGeom prst="straightConnector1">
            <a:avLst/>
          </a:prstGeom>
          <a:noFill/>
          <a:ln cap="flat" cmpd="sng" w="9525">
            <a:solidFill>
              <a:srgbClr val="FFFFFF"/>
            </a:solidFill>
            <a:prstDash val="solid"/>
            <a:round/>
            <a:headEnd len="lg" w="lg" type="none"/>
            <a:tailEnd len="lg" w="lg" type="none"/>
          </a:ln>
        </p:spPr>
      </p:cxnSp>
      <p:cxnSp>
        <p:nvCxnSpPr>
          <p:cNvPr id="893" name="Shape 893"/>
          <p:cNvCxnSpPr/>
          <p:nvPr/>
        </p:nvCxnSpPr>
        <p:spPr>
          <a:xfrm>
            <a:off x="5141000" y="2234700"/>
            <a:ext cx="0" cy="369300"/>
          </a:xfrm>
          <a:prstGeom prst="straightConnector1">
            <a:avLst/>
          </a:prstGeom>
          <a:noFill/>
          <a:ln cap="flat" cmpd="sng" w="9525">
            <a:solidFill>
              <a:srgbClr val="FFFFFF"/>
            </a:solidFill>
            <a:prstDash val="solid"/>
            <a:round/>
            <a:headEnd len="lg" w="lg" type="none"/>
            <a:tailEnd len="lg" w="lg" type="none"/>
          </a:ln>
        </p:spPr>
      </p:cxnSp>
      <p:cxnSp>
        <p:nvCxnSpPr>
          <p:cNvPr id="894" name="Shape 894"/>
          <p:cNvCxnSpPr/>
          <p:nvPr/>
        </p:nvCxnSpPr>
        <p:spPr>
          <a:xfrm>
            <a:off x="3769400" y="2234700"/>
            <a:ext cx="0" cy="369300"/>
          </a:xfrm>
          <a:prstGeom prst="straightConnector1">
            <a:avLst/>
          </a:prstGeom>
          <a:noFill/>
          <a:ln cap="flat" cmpd="sng" w="9525">
            <a:solidFill>
              <a:srgbClr val="FFFFFF"/>
            </a:solidFill>
            <a:prstDash val="solid"/>
            <a:round/>
            <a:headEnd len="lg" w="lg" type="none"/>
            <a:tailEnd len="lg" w="lg" type="none"/>
          </a:ln>
        </p:spPr>
      </p:cxnSp>
      <p:sp>
        <p:nvSpPr>
          <p:cNvPr id="895" name="Shape 895"/>
          <p:cNvSpPr/>
          <p:nvPr/>
        </p:nvSpPr>
        <p:spPr>
          <a:xfrm>
            <a:off x="3126650" y="2920500"/>
            <a:ext cx="26571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96" name="Shape 896"/>
          <p:cNvCxnSpPr>
            <a:stCxn id="895" idx="0"/>
            <a:endCxn id="895" idx="2"/>
          </p:cNvCxnSpPr>
          <p:nvPr/>
        </p:nvCxnSpPr>
        <p:spPr>
          <a:xfrm>
            <a:off x="4455200" y="2920500"/>
            <a:ext cx="0" cy="369300"/>
          </a:xfrm>
          <a:prstGeom prst="straightConnector1">
            <a:avLst/>
          </a:prstGeom>
          <a:noFill/>
          <a:ln cap="flat" cmpd="sng" w="9525">
            <a:solidFill>
              <a:srgbClr val="FFFFFF"/>
            </a:solidFill>
            <a:prstDash val="solid"/>
            <a:round/>
            <a:headEnd len="lg" w="lg" type="none"/>
            <a:tailEnd len="lg" w="lg" type="none"/>
          </a:ln>
        </p:spPr>
      </p:cxnSp>
      <p:cxnSp>
        <p:nvCxnSpPr>
          <p:cNvPr id="897" name="Shape 897"/>
          <p:cNvCxnSpPr/>
          <p:nvPr/>
        </p:nvCxnSpPr>
        <p:spPr>
          <a:xfrm>
            <a:off x="5141000" y="2920500"/>
            <a:ext cx="0" cy="369300"/>
          </a:xfrm>
          <a:prstGeom prst="straightConnector1">
            <a:avLst/>
          </a:prstGeom>
          <a:noFill/>
          <a:ln cap="flat" cmpd="sng" w="9525">
            <a:solidFill>
              <a:srgbClr val="FFFFFF"/>
            </a:solidFill>
            <a:prstDash val="solid"/>
            <a:round/>
            <a:headEnd len="lg" w="lg" type="none"/>
            <a:tailEnd len="lg" w="lg" type="none"/>
          </a:ln>
        </p:spPr>
      </p:cxnSp>
      <p:cxnSp>
        <p:nvCxnSpPr>
          <p:cNvPr id="898" name="Shape 898"/>
          <p:cNvCxnSpPr/>
          <p:nvPr/>
        </p:nvCxnSpPr>
        <p:spPr>
          <a:xfrm>
            <a:off x="3769400" y="2920500"/>
            <a:ext cx="0" cy="369300"/>
          </a:xfrm>
          <a:prstGeom prst="straightConnector1">
            <a:avLst/>
          </a:prstGeom>
          <a:noFill/>
          <a:ln cap="flat" cmpd="sng" w="9525">
            <a:solidFill>
              <a:srgbClr val="FFFFFF"/>
            </a:solidFill>
            <a:prstDash val="solid"/>
            <a:round/>
            <a:headEnd len="lg" w="lg" type="none"/>
            <a:tailEnd len="lg" w="lg" type="none"/>
          </a:ln>
        </p:spPr>
      </p:cxnSp>
      <p:sp>
        <p:nvSpPr>
          <p:cNvPr id="899" name="Shape 899"/>
          <p:cNvSpPr/>
          <p:nvPr/>
        </p:nvSpPr>
        <p:spPr>
          <a:xfrm>
            <a:off x="3126650" y="3606300"/>
            <a:ext cx="26571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900" name="Shape 900"/>
          <p:cNvCxnSpPr>
            <a:stCxn id="899" idx="0"/>
            <a:endCxn id="899" idx="2"/>
          </p:cNvCxnSpPr>
          <p:nvPr/>
        </p:nvCxnSpPr>
        <p:spPr>
          <a:xfrm>
            <a:off x="4455200" y="3606300"/>
            <a:ext cx="0" cy="369300"/>
          </a:xfrm>
          <a:prstGeom prst="straightConnector1">
            <a:avLst/>
          </a:prstGeom>
          <a:noFill/>
          <a:ln cap="flat" cmpd="sng" w="9525">
            <a:solidFill>
              <a:srgbClr val="FFFFFF"/>
            </a:solidFill>
            <a:prstDash val="solid"/>
            <a:round/>
            <a:headEnd len="lg" w="lg" type="none"/>
            <a:tailEnd len="lg" w="lg" type="none"/>
          </a:ln>
        </p:spPr>
      </p:cxnSp>
      <p:cxnSp>
        <p:nvCxnSpPr>
          <p:cNvPr id="901" name="Shape 901"/>
          <p:cNvCxnSpPr/>
          <p:nvPr/>
        </p:nvCxnSpPr>
        <p:spPr>
          <a:xfrm>
            <a:off x="5141000" y="3606300"/>
            <a:ext cx="0" cy="369300"/>
          </a:xfrm>
          <a:prstGeom prst="straightConnector1">
            <a:avLst/>
          </a:prstGeom>
          <a:noFill/>
          <a:ln cap="flat" cmpd="sng" w="9525">
            <a:solidFill>
              <a:srgbClr val="FFFFFF"/>
            </a:solidFill>
            <a:prstDash val="solid"/>
            <a:round/>
            <a:headEnd len="lg" w="lg" type="none"/>
            <a:tailEnd len="lg" w="lg" type="none"/>
          </a:ln>
        </p:spPr>
      </p:cxnSp>
      <p:cxnSp>
        <p:nvCxnSpPr>
          <p:cNvPr id="902" name="Shape 902"/>
          <p:cNvCxnSpPr/>
          <p:nvPr/>
        </p:nvCxnSpPr>
        <p:spPr>
          <a:xfrm>
            <a:off x="3769400" y="3606300"/>
            <a:ext cx="0" cy="369300"/>
          </a:xfrm>
          <a:prstGeom prst="straightConnector1">
            <a:avLst/>
          </a:prstGeom>
          <a:noFill/>
          <a:ln cap="flat" cmpd="sng" w="9525">
            <a:solidFill>
              <a:srgbClr val="FFFFFF"/>
            </a:solidFill>
            <a:prstDash val="solid"/>
            <a:round/>
            <a:headEnd len="lg" w="lg" type="none"/>
            <a:tailEnd len="lg" w="lg" type="none"/>
          </a:ln>
        </p:spPr>
      </p:cxnSp>
      <p:sp>
        <p:nvSpPr>
          <p:cNvPr id="903" name="Shape 903"/>
          <p:cNvSpPr/>
          <p:nvPr/>
        </p:nvSpPr>
        <p:spPr>
          <a:xfrm>
            <a:off x="1030800" y="2538850"/>
            <a:ext cx="986400" cy="459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04" name="Shape 904"/>
          <p:cNvSpPr txBox="1"/>
          <p:nvPr/>
        </p:nvSpPr>
        <p:spPr>
          <a:xfrm>
            <a:off x="1052425" y="2536275"/>
            <a:ext cx="986400" cy="4455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Producer</a:t>
            </a:r>
          </a:p>
        </p:txBody>
      </p:sp>
      <p:cxnSp>
        <p:nvCxnSpPr>
          <p:cNvPr id="905" name="Shape 905"/>
          <p:cNvCxnSpPr>
            <a:stCxn id="904" idx="3"/>
            <a:endCxn id="891" idx="1"/>
          </p:cNvCxnSpPr>
          <p:nvPr/>
        </p:nvCxnSpPr>
        <p:spPr>
          <a:xfrm flipH="1" rot="10800000">
            <a:off x="2038825" y="2419425"/>
            <a:ext cx="1087800" cy="339600"/>
          </a:xfrm>
          <a:prstGeom prst="straightConnector1">
            <a:avLst/>
          </a:prstGeom>
          <a:noFill/>
          <a:ln cap="flat" cmpd="sng" w="9525">
            <a:solidFill>
              <a:srgbClr val="FFFFFF"/>
            </a:solidFill>
            <a:prstDash val="dot"/>
            <a:round/>
            <a:headEnd len="lg" w="lg" type="none"/>
            <a:tailEnd len="lg" w="lg" type="stealth"/>
          </a:ln>
        </p:spPr>
      </p:cxnSp>
      <p:cxnSp>
        <p:nvCxnSpPr>
          <p:cNvPr id="906" name="Shape 906"/>
          <p:cNvCxnSpPr>
            <a:endCxn id="895" idx="1"/>
          </p:cNvCxnSpPr>
          <p:nvPr/>
        </p:nvCxnSpPr>
        <p:spPr>
          <a:xfrm>
            <a:off x="2115050" y="2800350"/>
            <a:ext cx="1011600" cy="304800"/>
          </a:xfrm>
          <a:prstGeom prst="straightConnector1">
            <a:avLst/>
          </a:prstGeom>
          <a:noFill/>
          <a:ln cap="flat" cmpd="sng" w="9525">
            <a:solidFill>
              <a:srgbClr val="FFFFFF"/>
            </a:solidFill>
            <a:prstDash val="dot"/>
            <a:round/>
            <a:headEnd len="lg" w="lg" type="none"/>
            <a:tailEnd len="lg" w="lg" type="stealth"/>
          </a:ln>
        </p:spPr>
      </p:cxnSp>
      <p:cxnSp>
        <p:nvCxnSpPr>
          <p:cNvPr id="907" name="Shape 907"/>
          <p:cNvCxnSpPr>
            <a:stCxn id="904" idx="3"/>
            <a:endCxn id="887" idx="1"/>
          </p:cNvCxnSpPr>
          <p:nvPr/>
        </p:nvCxnSpPr>
        <p:spPr>
          <a:xfrm flipH="1" rot="10800000">
            <a:off x="2038825" y="1733625"/>
            <a:ext cx="1087800" cy="1025400"/>
          </a:xfrm>
          <a:prstGeom prst="straightConnector1">
            <a:avLst/>
          </a:prstGeom>
          <a:noFill/>
          <a:ln cap="flat" cmpd="sng" w="9525">
            <a:solidFill>
              <a:srgbClr val="FFFFFF"/>
            </a:solidFill>
            <a:prstDash val="dot"/>
            <a:round/>
            <a:headEnd len="lg" w="lg" type="none"/>
            <a:tailEnd len="lg" w="lg" type="stealth"/>
          </a:ln>
        </p:spPr>
      </p:cxnSp>
      <p:cxnSp>
        <p:nvCxnSpPr>
          <p:cNvPr id="908" name="Shape 908"/>
          <p:cNvCxnSpPr>
            <a:stCxn id="904" idx="3"/>
            <a:endCxn id="899" idx="1"/>
          </p:cNvCxnSpPr>
          <p:nvPr/>
        </p:nvCxnSpPr>
        <p:spPr>
          <a:xfrm>
            <a:off x="2038825" y="2759025"/>
            <a:ext cx="1087800" cy="1032000"/>
          </a:xfrm>
          <a:prstGeom prst="straightConnector1">
            <a:avLst/>
          </a:prstGeom>
          <a:noFill/>
          <a:ln cap="flat" cmpd="sng" w="9525">
            <a:solidFill>
              <a:srgbClr val="FFFFFF"/>
            </a:solidFill>
            <a:prstDash val="dot"/>
            <a:round/>
            <a:headEnd len="lg" w="lg" type="none"/>
            <a:tailEnd len="lg" w="lg" type="stealth"/>
          </a:ln>
        </p:spPr>
      </p:cxnSp>
      <p:sp>
        <p:nvSpPr>
          <p:cNvPr id="909" name="Shape 909"/>
          <p:cNvSpPr/>
          <p:nvPr/>
        </p:nvSpPr>
        <p:spPr>
          <a:xfrm flipH="1">
            <a:off x="6893200" y="2535550"/>
            <a:ext cx="986400" cy="459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10" name="Shape 910"/>
          <p:cNvSpPr txBox="1"/>
          <p:nvPr/>
        </p:nvSpPr>
        <p:spPr>
          <a:xfrm flipH="1">
            <a:off x="6871575" y="2532975"/>
            <a:ext cx="986400" cy="4455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Consumer</a:t>
            </a:r>
          </a:p>
        </p:txBody>
      </p:sp>
      <p:cxnSp>
        <p:nvCxnSpPr>
          <p:cNvPr id="911" name="Shape 911"/>
          <p:cNvCxnSpPr>
            <a:stCxn id="910" idx="3"/>
            <a:endCxn id="912" idx="1"/>
          </p:cNvCxnSpPr>
          <p:nvPr/>
        </p:nvCxnSpPr>
        <p:spPr>
          <a:xfrm rot="10800000">
            <a:off x="5783775" y="2416125"/>
            <a:ext cx="1087800" cy="339600"/>
          </a:xfrm>
          <a:prstGeom prst="straightConnector1">
            <a:avLst/>
          </a:prstGeom>
          <a:noFill/>
          <a:ln cap="flat" cmpd="sng" w="9525">
            <a:solidFill>
              <a:srgbClr val="FFFFFF"/>
            </a:solidFill>
            <a:prstDash val="dot"/>
            <a:round/>
            <a:headEnd len="lg" w="lg" type="none"/>
            <a:tailEnd len="lg" w="lg" type="stealth"/>
          </a:ln>
        </p:spPr>
      </p:cxnSp>
      <p:cxnSp>
        <p:nvCxnSpPr>
          <p:cNvPr id="913" name="Shape 913"/>
          <p:cNvCxnSpPr>
            <a:endCxn id="895" idx="3"/>
          </p:cNvCxnSpPr>
          <p:nvPr/>
        </p:nvCxnSpPr>
        <p:spPr>
          <a:xfrm flipH="1">
            <a:off x="5783750" y="2797050"/>
            <a:ext cx="1011600" cy="308100"/>
          </a:xfrm>
          <a:prstGeom prst="straightConnector1">
            <a:avLst/>
          </a:prstGeom>
          <a:noFill/>
          <a:ln cap="flat" cmpd="sng" w="9525">
            <a:solidFill>
              <a:srgbClr val="FFFFFF"/>
            </a:solidFill>
            <a:prstDash val="dot"/>
            <a:round/>
            <a:headEnd len="lg" w="lg" type="none"/>
            <a:tailEnd len="lg" w="lg" type="stealth"/>
          </a:ln>
        </p:spPr>
      </p:cxnSp>
      <p:cxnSp>
        <p:nvCxnSpPr>
          <p:cNvPr id="914" name="Shape 914"/>
          <p:cNvCxnSpPr>
            <a:stCxn id="910" idx="3"/>
            <a:endCxn id="915" idx="1"/>
          </p:cNvCxnSpPr>
          <p:nvPr/>
        </p:nvCxnSpPr>
        <p:spPr>
          <a:xfrm rot="10800000">
            <a:off x="5783775" y="1730325"/>
            <a:ext cx="1087800" cy="1025400"/>
          </a:xfrm>
          <a:prstGeom prst="straightConnector1">
            <a:avLst/>
          </a:prstGeom>
          <a:noFill/>
          <a:ln cap="flat" cmpd="sng" w="9525">
            <a:solidFill>
              <a:srgbClr val="FFFFFF"/>
            </a:solidFill>
            <a:prstDash val="dot"/>
            <a:round/>
            <a:headEnd len="lg" w="lg" type="none"/>
            <a:tailEnd len="lg" w="lg" type="stealth"/>
          </a:ln>
        </p:spPr>
      </p:cxnSp>
      <p:cxnSp>
        <p:nvCxnSpPr>
          <p:cNvPr id="916" name="Shape 916"/>
          <p:cNvCxnSpPr>
            <a:stCxn id="910" idx="3"/>
            <a:endCxn id="917" idx="1"/>
          </p:cNvCxnSpPr>
          <p:nvPr/>
        </p:nvCxnSpPr>
        <p:spPr>
          <a:xfrm flipH="1">
            <a:off x="5783775" y="2755725"/>
            <a:ext cx="1087800" cy="1032000"/>
          </a:xfrm>
          <a:prstGeom prst="straightConnector1">
            <a:avLst/>
          </a:prstGeom>
          <a:noFill/>
          <a:ln cap="flat" cmpd="sng" w="9525">
            <a:solidFill>
              <a:srgbClr val="FFFFFF"/>
            </a:solidFill>
            <a:prstDash val="dot"/>
            <a:round/>
            <a:headEnd len="lg" w="lg" type="none"/>
            <a:tailEnd len="lg" w="lg" type="stealth"/>
          </a:ln>
        </p:spPr>
      </p:cxnSp>
      <p:sp>
        <p:nvSpPr>
          <p:cNvPr id="918" name="Shape 918"/>
          <p:cNvSpPr txBox="1"/>
          <p:nvPr/>
        </p:nvSpPr>
        <p:spPr>
          <a:xfrm>
            <a:off x="3137325" y="1301875"/>
            <a:ext cx="2657100" cy="2469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Channel: Partition </a:t>
            </a:r>
            <a:r>
              <a:rPr lang="en" sz="1000">
                <a:solidFill>
                  <a:srgbClr val="FFFFFF"/>
                </a:solidFill>
                <a:latin typeface="Courier New"/>
                <a:ea typeface="Courier New"/>
                <a:cs typeface="Courier New"/>
                <a:sym typeface="Courier New"/>
              </a:rPr>
              <a:t>a</a:t>
            </a:r>
          </a:p>
        </p:txBody>
      </p:sp>
      <p:sp>
        <p:nvSpPr>
          <p:cNvPr id="919" name="Shape 919"/>
          <p:cNvSpPr txBox="1"/>
          <p:nvPr/>
        </p:nvSpPr>
        <p:spPr>
          <a:xfrm>
            <a:off x="3137325" y="1987675"/>
            <a:ext cx="2657100" cy="2469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Channel: Partition </a:t>
            </a:r>
            <a:r>
              <a:rPr lang="en" sz="1000">
                <a:solidFill>
                  <a:srgbClr val="FFFFFF"/>
                </a:solidFill>
                <a:latin typeface="Courier New"/>
                <a:ea typeface="Courier New"/>
                <a:cs typeface="Courier New"/>
                <a:sym typeface="Courier New"/>
              </a:rPr>
              <a:t>b</a:t>
            </a:r>
          </a:p>
        </p:txBody>
      </p:sp>
      <p:sp>
        <p:nvSpPr>
          <p:cNvPr id="920" name="Shape 920"/>
          <p:cNvSpPr txBox="1"/>
          <p:nvPr/>
        </p:nvSpPr>
        <p:spPr>
          <a:xfrm>
            <a:off x="3137325" y="2673475"/>
            <a:ext cx="2657100" cy="2469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Channel: Partition </a:t>
            </a:r>
            <a:r>
              <a:rPr lang="en" sz="1000">
                <a:solidFill>
                  <a:srgbClr val="FFFFFF"/>
                </a:solidFill>
                <a:latin typeface="Courier New"/>
                <a:ea typeface="Courier New"/>
                <a:cs typeface="Courier New"/>
                <a:sym typeface="Courier New"/>
              </a:rPr>
              <a:t>c</a:t>
            </a:r>
          </a:p>
        </p:txBody>
      </p:sp>
      <p:sp>
        <p:nvSpPr>
          <p:cNvPr id="921" name="Shape 921"/>
          <p:cNvSpPr txBox="1"/>
          <p:nvPr/>
        </p:nvSpPr>
        <p:spPr>
          <a:xfrm>
            <a:off x="3137325" y="3359275"/>
            <a:ext cx="2657100" cy="2469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Channel: Partition </a:t>
            </a:r>
            <a:r>
              <a:rPr lang="en" sz="1000">
                <a:solidFill>
                  <a:srgbClr val="FFFFFF"/>
                </a:solidFill>
                <a:latin typeface="Courier New"/>
                <a:ea typeface="Courier New"/>
                <a:cs typeface="Courier New"/>
                <a:sym typeface="Courier New"/>
              </a:rPr>
              <a:t>d</a:t>
            </a:r>
          </a:p>
        </p:txBody>
      </p:sp>
      <p:sp>
        <p:nvSpPr>
          <p:cNvPr id="922" name="Shape 922"/>
          <p:cNvSpPr txBox="1"/>
          <p:nvPr/>
        </p:nvSpPr>
        <p:spPr>
          <a:xfrm>
            <a:off x="3148000" y="1558000"/>
            <a:ext cx="599100" cy="3693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a</a:t>
            </a:r>
            <a:r>
              <a:rPr baseline="-25000" lang="en" sz="1200">
                <a:solidFill>
                  <a:srgbClr val="FFFFFF"/>
                </a:solidFill>
                <a:latin typeface="Courier New"/>
                <a:ea typeface="Courier New"/>
                <a:cs typeface="Courier New"/>
                <a:sym typeface="Courier New"/>
              </a:rPr>
              <a:t>3</a:t>
            </a:r>
          </a:p>
        </p:txBody>
      </p:sp>
      <p:sp>
        <p:nvSpPr>
          <p:cNvPr id="923" name="Shape 923"/>
          <p:cNvSpPr txBox="1"/>
          <p:nvPr/>
        </p:nvSpPr>
        <p:spPr>
          <a:xfrm>
            <a:off x="3833800" y="1558000"/>
            <a:ext cx="599100" cy="3693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a</a:t>
            </a:r>
            <a:r>
              <a:rPr baseline="-25000" lang="en" sz="1200">
                <a:solidFill>
                  <a:srgbClr val="FFFFFF"/>
                </a:solidFill>
                <a:latin typeface="Courier New"/>
                <a:ea typeface="Courier New"/>
                <a:cs typeface="Courier New"/>
                <a:sym typeface="Courier New"/>
              </a:rPr>
              <a:t>2</a:t>
            </a:r>
          </a:p>
        </p:txBody>
      </p:sp>
      <p:sp>
        <p:nvSpPr>
          <p:cNvPr id="924" name="Shape 924"/>
          <p:cNvSpPr txBox="1"/>
          <p:nvPr/>
        </p:nvSpPr>
        <p:spPr>
          <a:xfrm>
            <a:off x="4443400" y="1558000"/>
            <a:ext cx="599100" cy="3693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a</a:t>
            </a:r>
            <a:r>
              <a:rPr baseline="-25000" lang="en" sz="1200">
                <a:solidFill>
                  <a:srgbClr val="FFFFFF"/>
                </a:solidFill>
                <a:latin typeface="Courier New"/>
                <a:ea typeface="Courier New"/>
                <a:cs typeface="Courier New"/>
                <a:sym typeface="Courier New"/>
              </a:rPr>
              <a:t>1</a:t>
            </a:r>
          </a:p>
        </p:txBody>
      </p:sp>
      <p:sp>
        <p:nvSpPr>
          <p:cNvPr id="925" name="Shape 925"/>
          <p:cNvSpPr txBox="1"/>
          <p:nvPr/>
        </p:nvSpPr>
        <p:spPr>
          <a:xfrm>
            <a:off x="5129200" y="1558000"/>
            <a:ext cx="599100" cy="3693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a</a:t>
            </a:r>
            <a:r>
              <a:rPr baseline="-25000" lang="en" sz="1200">
                <a:solidFill>
                  <a:srgbClr val="FFFFFF"/>
                </a:solidFill>
                <a:latin typeface="Courier New"/>
                <a:ea typeface="Courier New"/>
                <a:cs typeface="Courier New"/>
                <a:sym typeface="Courier New"/>
              </a:rPr>
              <a:t>0</a:t>
            </a:r>
          </a:p>
        </p:txBody>
      </p:sp>
      <p:sp>
        <p:nvSpPr>
          <p:cNvPr id="926" name="Shape 926"/>
          <p:cNvSpPr txBox="1"/>
          <p:nvPr/>
        </p:nvSpPr>
        <p:spPr>
          <a:xfrm>
            <a:off x="5154175" y="2240950"/>
            <a:ext cx="629700" cy="3693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b</a:t>
            </a:r>
            <a:r>
              <a:rPr baseline="-25000" lang="en" sz="1200">
                <a:solidFill>
                  <a:srgbClr val="FFFFFF"/>
                </a:solidFill>
                <a:latin typeface="Courier New"/>
                <a:ea typeface="Courier New"/>
                <a:cs typeface="Courier New"/>
                <a:sym typeface="Courier New"/>
              </a:rPr>
              <a:t>0</a:t>
            </a:r>
          </a:p>
        </p:txBody>
      </p:sp>
      <p:sp>
        <p:nvSpPr>
          <p:cNvPr id="927" name="Shape 927"/>
          <p:cNvSpPr txBox="1"/>
          <p:nvPr/>
        </p:nvSpPr>
        <p:spPr>
          <a:xfrm>
            <a:off x="4468375" y="2240950"/>
            <a:ext cx="629700" cy="3693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b</a:t>
            </a:r>
            <a:r>
              <a:rPr baseline="-25000" lang="en" sz="1200">
                <a:solidFill>
                  <a:srgbClr val="FFFFFF"/>
                </a:solidFill>
                <a:latin typeface="Courier New"/>
                <a:ea typeface="Courier New"/>
                <a:cs typeface="Courier New"/>
                <a:sym typeface="Courier New"/>
              </a:rPr>
              <a:t>1</a:t>
            </a:r>
          </a:p>
        </p:txBody>
      </p:sp>
      <p:sp>
        <p:nvSpPr>
          <p:cNvPr id="928" name="Shape 928"/>
          <p:cNvSpPr txBox="1"/>
          <p:nvPr/>
        </p:nvSpPr>
        <p:spPr>
          <a:xfrm>
            <a:off x="3802675" y="2240950"/>
            <a:ext cx="685800" cy="3693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b</a:t>
            </a:r>
            <a:r>
              <a:rPr baseline="-25000" lang="en" sz="1200">
                <a:solidFill>
                  <a:srgbClr val="FFFFFF"/>
                </a:solidFill>
                <a:latin typeface="Courier New"/>
                <a:ea typeface="Courier New"/>
                <a:cs typeface="Courier New"/>
                <a:sym typeface="Courier New"/>
              </a:rPr>
              <a:t>2</a:t>
            </a:r>
          </a:p>
        </p:txBody>
      </p:sp>
      <p:sp>
        <p:nvSpPr>
          <p:cNvPr id="929" name="Shape 929"/>
          <p:cNvSpPr txBox="1"/>
          <p:nvPr/>
        </p:nvSpPr>
        <p:spPr>
          <a:xfrm>
            <a:off x="3096775" y="2240950"/>
            <a:ext cx="685800" cy="3693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b</a:t>
            </a:r>
            <a:r>
              <a:rPr baseline="-25000" lang="en" sz="1200">
                <a:solidFill>
                  <a:srgbClr val="FFFFFF"/>
                </a:solidFill>
                <a:latin typeface="Courier New"/>
                <a:ea typeface="Courier New"/>
                <a:cs typeface="Courier New"/>
                <a:sym typeface="Courier New"/>
              </a:rPr>
              <a:t>3</a:t>
            </a:r>
          </a:p>
        </p:txBody>
      </p:sp>
      <p:sp>
        <p:nvSpPr>
          <p:cNvPr id="930" name="Shape 930"/>
          <p:cNvSpPr txBox="1"/>
          <p:nvPr/>
        </p:nvSpPr>
        <p:spPr>
          <a:xfrm>
            <a:off x="5154175" y="2923900"/>
            <a:ext cx="629700" cy="3693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c</a:t>
            </a:r>
            <a:r>
              <a:rPr baseline="-25000" lang="en" sz="1200">
                <a:solidFill>
                  <a:srgbClr val="FFFFFF"/>
                </a:solidFill>
                <a:latin typeface="Courier New"/>
                <a:ea typeface="Courier New"/>
                <a:cs typeface="Courier New"/>
                <a:sym typeface="Courier New"/>
              </a:rPr>
              <a:t>0</a:t>
            </a:r>
          </a:p>
        </p:txBody>
      </p:sp>
      <p:sp>
        <p:nvSpPr>
          <p:cNvPr id="931" name="Shape 931"/>
          <p:cNvSpPr txBox="1"/>
          <p:nvPr/>
        </p:nvSpPr>
        <p:spPr>
          <a:xfrm>
            <a:off x="4468375" y="2923900"/>
            <a:ext cx="629700" cy="3693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c</a:t>
            </a:r>
            <a:r>
              <a:rPr baseline="-25000" lang="en" sz="1200">
                <a:solidFill>
                  <a:srgbClr val="FFFFFF"/>
                </a:solidFill>
                <a:latin typeface="Courier New"/>
                <a:ea typeface="Courier New"/>
                <a:cs typeface="Courier New"/>
                <a:sym typeface="Courier New"/>
              </a:rPr>
              <a:t>1</a:t>
            </a:r>
          </a:p>
          <a:p>
            <a:pPr lvl="0" rtl="0">
              <a:spcBef>
                <a:spcPts val="0"/>
              </a:spcBef>
              <a:buNone/>
            </a:pPr>
            <a:r>
              <a:t/>
            </a:r>
            <a:endParaRPr>
              <a:latin typeface="Courier New"/>
              <a:ea typeface="Courier New"/>
              <a:cs typeface="Courier New"/>
              <a:sym typeface="Courier New"/>
            </a:endParaRPr>
          </a:p>
        </p:txBody>
      </p:sp>
      <p:sp>
        <p:nvSpPr>
          <p:cNvPr id="932" name="Shape 932"/>
          <p:cNvSpPr txBox="1"/>
          <p:nvPr/>
        </p:nvSpPr>
        <p:spPr>
          <a:xfrm>
            <a:off x="3782575" y="2923900"/>
            <a:ext cx="629700" cy="3693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c</a:t>
            </a:r>
            <a:r>
              <a:rPr baseline="-25000" lang="en" sz="1200">
                <a:solidFill>
                  <a:srgbClr val="FFFFFF"/>
                </a:solidFill>
                <a:latin typeface="Courier New"/>
                <a:ea typeface="Courier New"/>
                <a:cs typeface="Courier New"/>
                <a:sym typeface="Courier New"/>
              </a:rPr>
              <a:t>2</a:t>
            </a:r>
          </a:p>
          <a:p>
            <a:pPr lvl="0" rtl="0">
              <a:spcBef>
                <a:spcPts val="0"/>
              </a:spcBef>
              <a:buNone/>
            </a:pPr>
            <a:r>
              <a:t/>
            </a:r>
            <a:endParaRPr>
              <a:latin typeface="Courier New"/>
              <a:ea typeface="Courier New"/>
              <a:cs typeface="Courier New"/>
              <a:sym typeface="Courier New"/>
            </a:endParaRPr>
          </a:p>
        </p:txBody>
      </p:sp>
      <p:sp>
        <p:nvSpPr>
          <p:cNvPr id="933" name="Shape 933"/>
          <p:cNvSpPr txBox="1"/>
          <p:nvPr/>
        </p:nvSpPr>
        <p:spPr>
          <a:xfrm>
            <a:off x="3096775" y="2923900"/>
            <a:ext cx="629700" cy="3693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c</a:t>
            </a:r>
            <a:r>
              <a:rPr baseline="-25000" lang="en" sz="1200">
                <a:solidFill>
                  <a:srgbClr val="FFFFFF"/>
                </a:solidFill>
                <a:latin typeface="Courier New"/>
                <a:ea typeface="Courier New"/>
                <a:cs typeface="Courier New"/>
                <a:sym typeface="Courier New"/>
              </a:rPr>
              <a:t>3</a:t>
            </a:r>
          </a:p>
        </p:txBody>
      </p:sp>
      <p:sp>
        <p:nvSpPr>
          <p:cNvPr id="934" name="Shape 934"/>
          <p:cNvSpPr txBox="1"/>
          <p:nvPr/>
        </p:nvSpPr>
        <p:spPr>
          <a:xfrm>
            <a:off x="5164850" y="3617525"/>
            <a:ext cx="629700" cy="3693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d</a:t>
            </a:r>
            <a:r>
              <a:rPr baseline="-25000" lang="en" sz="1200">
                <a:solidFill>
                  <a:srgbClr val="FFFFFF"/>
                </a:solidFill>
                <a:latin typeface="Courier New"/>
                <a:ea typeface="Courier New"/>
                <a:cs typeface="Courier New"/>
                <a:sym typeface="Courier New"/>
              </a:rPr>
              <a:t>0</a:t>
            </a:r>
          </a:p>
          <a:p>
            <a:pPr lvl="0" rtl="0">
              <a:spcBef>
                <a:spcPts val="0"/>
              </a:spcBef>
              <a:buNone/>
            </a:pPr>
            <a:r>
              <a:t/>
            </a:r>
            <a:endParaRPr>
              <a:latin typeface="Courier New"/>
              <a:ea typeface="Courier New"/>
              <a:cs typeface="Courier New"/>
              <a:sym typeface="Courier New"/>
            </a:endParaRPr>
          </a:p>
          <a:p>
            <a:pPr lvl="0" rtl="0">
              <a:spcBef>
                <a:spcPts val="0"/>
              </a:spcBef>
              <a:buNone/>
            </a:pPr>
            <a:r>
              <a:t/>
            </a:r>
            <a:endParaRPr>
              <a:latin typeface="Courier New"/>
              <a:ea typeface="Courier New"/>
              <a:cs typeface="Courier New"/>
              <a:sym typeface="Courier New"/>
            </a:endParaRPr>
          </a:p>
        </p:txBody>
      </p:sp>
      <p:sp>
        <p:nvSpPr>
          <p:cNvPr id="935" name="Shape 935"/>
          <p:cNvSpPr txBox="1"/>
          <p:nvPr/>
        </p:nvSpPr>
        <p:spPr>
          <a:xfrm>
            <a:off x="4479050" y="3617525"/>
            <a:ext cx="629700" cy="3693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d</a:t>
            </a:r>
            <a:r>
              <a:rPr baseline="-25000" lang="en" sz="1200">
                <a:solidFill>
                  <a:srgbClr val="FFFFFF"/>
                </a:solidFill>
                <a:latin typeface="Courier New"/>
                <a:ea typeface="Courier New"/>
                <a:cs typeface="Courier New"/>
                <a:sym typeface="Courier New"/>
              </a:rPr>
              <a:t>1</a:t>
            </a:r>
          </a:p>
          <a:p>
            <a:pPr lvl="0" rtl="0">
              <a:spcBef>
                <a:spcPts val="0"/>
              </a:spcBef>
              <a:buNone/>
            </a:pPr>
            <a:r>
              <a:t/>
            </a:r>
            <a:endParaRPr>
              <a:latin typeface="Courier New"/>
              <a:ea typeface="Courier New"/>
              <a:cs typeface="Courier New"/>
              <a:sym typeface="Courier New"/>
            </a:endParaRPr>
          </a:p>
          <a:p>
            <a:pPr lvl="0" rtl="0">
              <a:spcBef>
                <a:spcPts val="0"/>
              </a:spcBef>
              <a:buNone/>
            </a:pPr>
            <a:r>
              <a:t/>
            </a:r>
            <a:endParaRPr>
              <a:latin typeface="Courier New"/>
              <a:ea typeface="Courier New"/>
              <a:cs typeface="Courier New"/>
              <a:sym typeface="Courier New"/>
            </a:endParaRPr>
          </a:p>
        </p:txBody>
      </p:sp>
      <p:sp>
        <p:nvSpPr>
          <p:cNvPr id="936" name="Shape 936"/>
          <p:cNvSpPr txBox="1"/>
          <p:nvPr/>
        </p:nvSpPr>
        <p:spPr>
          <a:xfrm>
            <a:off x="3793250" y="3617525"/>
            <a:ext cx="629700" cy="3693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d</a:t>
            </a:r>
            <a:r>
              <a:rPr baseline="-25000" lang="en" sz="1200">
                <a:solidFill>
                  <a:srgbClr val="FFFFFF"/>
                </a:solidFill>
                <a:latin typeface="Courier New"/>
                <a:ea typeface="Courier New"/>
                <a:cs typeface="Courier New"/>
                <a:sym typeface="Courier New"/>
              </a:rPr>
              <a:t>2</a:t>
            </a:r>
          </a:p>
          <a:p>
            <a:pPr lvl="0" rtl="0">
              <a:spcBef>
                <a:spcPts val="0"/>
              </a:spcBef>
              <a:buNone/>
            </a:pPr>
            <a:r>
              <a:t/>
            </a:r>
            <a:endParaRPr>
              <a:latin typeface="Courier New"/>
              <a:ea typeface="Courier New"/>
              <a:cs typeface="Courier New"/>
              <a:sym typeface="Courier New"/>
            </a:endParaRPr>
          </a:p>
          <a:p>
            <a:pPr lvl="0" rtl="0">
              <a:spcBef>
                <a:spcPts val="0"/>
              </a:spcBef>
              <a:buNone/>
            </a:pPr>
            <a:r>
              <a:t/>
            </a:r>
            <a:endParaRPr>
              <a:latin typeface="Courier New"/>
              <a:ea typeface="Courier New"/>
              <a:cs typeface="Courier New"/>
              <a:sym typeface="Courier New"/>
            </a:endParaRPr>
          </a:p>
        </p:txBody>
      </p:sp>
      <p:sp>
        <p:nvSpPr>
          <p:cNvPr id="937" name="Shape 937"/>
          <p:cNvSpPr txBox="1"/>
          <p:nvPr/>
        </p:nvSpPr>
        <p:spPr>
          <a:xfrm>
            <a:off x="3107450" y="3617525"/>
            <a:ext cx="629700" cy="3693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d</a:t>
            </a:r>
            <a:r>
              <a:rPr baseline="-25000" lang="en" sz="1200">
                <a:solidFill>
                  <a:srgbClr val="FFFFFF"/>
                </a:solidFill>
                <a:latin typeface="Courier New"/>
                <a:ea typeface="Courier New"/>
                <a:cs typeface="Courier New"/>
                <a:sym typeface="Courier New"/>
              </a:rPr>
              <a:t>3</a:t>
            </a:r>
          </a:p>
          <a:p>
            <a:pPr lvl="0" rtl="0">
              <a:spcBef>
                <a:spcPts val="0"/>
              </a:spcBef>
              <a:buNone/>
            </a:pPr>
            <a:r>
              <a:t/>
            </a:r>
            <a:endParaRPr>
              <a:latin typeface="Courier New"/>
              <a:ea typeface="Courier New"/>
              <a:cs typeface="Courier New"/>
              <a:sym typeface="Courier New"/>
            </a:endParaRPr>
          </a:p>
          <a:p>
            <a:pPr lvl="0" rtl="0">
              <a:spcBef>
                <a:spcPts val="0"/>
              </a:spcBef>
              <a:buNone/>
            </a:pPr>
            <a:r>
              <a:t/>
            </a:r>
            <a:endParaRPr>
              <a:latin typeface="Courier New"/>
              <a:ea typeface="Courier New"/>
              <a:cs typeface="Courier New"/>
              <a:sym typeface="Courier New"/>
            </a:endParaRPr>
          </a:p>
        </p:txBody>
      </p:sp>
      <p:sp>
        <p:nvSpPr>
          <p:cNvPr id="938" name="Shape 938"/>
          <p:cNvSpPr/>
          <p:nvPr/>
        </p:nvSpPr>
        <p:spPr>
          <a:xfrm>
            <a:off x="2929250" y="1248525"/>
            <a:ext cx="3078900" cy="1425000"/>
          </a:xfrm>
          <a:prstGeom prst="rect">
            <a:avLst/>
          </a:prstGeom>
          <a:noFill/>
          <a:ln cap="flat" cmpd="sng" w="9525">
            <a:solidFill>
              <a:schemeClr val="dk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39" name="Shape 939"/>
          <p:cNvSpPr/>
          <p:nvPr/>
        </p:nvSpPr>
        <p:spPr>
          <a:xfrm>
            <a:off x="2929250" y="2696325"/>
            <a:ext cx="3078900" cy="1425000"/>
          </a:xfrm>
          <a:prstGeom prst="rect">
            <a:avLst/>
          </a:prstGeom>
          <a:noFill/>
          <a:ln cap="flat" cmpd="sng" w="9525">
            <a:solidFill>
              <a:schemeClr val="dk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40" name="Shape 940"/>
          <p:cNvSpPr txBox="1"/>
          <p:nvPr/>
        </p:nvSpPr>
        <p:spPr>
          <a:xfrm>
            <a:off x="2913225" y="981750"/>
            <a:ext cx="1280700" cy="2469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Server 1</a:t>
            </a:r>
          </a:p>
        </p:txBody>
      </p:sp>
      <p:sp>
        <p:nvSpPr>
          <p:cNvPr id="941" name="Shape 941"/>
          <p:cNvSpPr txBox="1"/>
          <p:nvPr/>
        </p:nvSpPr>
        <p:spPr>
          <a:xfrm>
            <a:off x="4727450" y="4121325"/>
            <a:ext cx="1280700" cy="2469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Server 2</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945" name="Shape 945"/>
        <p:cNvGrpSpPr/>
        <p:nvPr/>
      </p:nvGrpSpPr>
      <p:grpSpPr>
        <a:xfrm>
          <a:off x="0" y="0"/>
          <a:ext cx="0" cy="0"/>
          <a:chOff x="0" y="0"/>
          <a:chExt cx="0" cy="0"/>
        </a:xfrm>
      </p:grpSpPr>
      <p:sp>
        <p:nvSpPr>
          <p:cNvPr id="946" name="Shape 946"/>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Ingestion: Kafka</a:t>
            </a:r>
          </a:p>
        </p:txBody>
      </p:sp>
      <p:cxnSp>
        <p:nvCxnSpPr>
          <p:cNvPr id="947" name="Shape 947"/>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948" name="Shape 948"/>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949" name="Shape 949"/>
          <p:cNvSpPr/>
          <p:nvPr/>
        </p:nvSpPr>
        <p:spPr>
          <a:xfrm>
            <a:off x="1963110" y="1761431"/>
            <a:ext cx="5196900" cy="687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950" name="Shape 950"/>
          <p:cNvCxnSpPr>
            <a:stCxn id="949" idx="0"/>
            <a:endCxn id="949" idx="2"/>
          </p:cNvCxnSpPr>
          <p:nvPr/>
        </p:nvCxnSpPr>
        <p:spPr>
          <a:xfrm>
            <a:off x="4561560" y="1761431"/>
            <a:ext cx="0" cy="687000"/>
          </a:xfrm>
          <a:prstGeom prst="straightConnector1">
            <a:avLst/>
          </a:prstGeom>
          <a:noFill/>
          <a:ln cap="flat" cmpd="sng" w="9525">
            <a:solidFill>
              <a:srgbClr val="FFFFFF"/>
            </a:solidFill>
            <a:prstDash val="solid"/>
            <a:round/>
            <a:headEnd len="lg" w="lg" type="none"/>
            <a:tailEnd len="lg" w="lg" type="none"/>
          </a:ln>
        </p:spPr>
      </p:cxnSp>
      <p:cxnSp>
        <p:nvCxnSpPr>
          <p:cNvPr id="951" name="Shape 951"/>
          <p:cNvCxnSpPr/>
          <p:nvPr/>
        </p:nvCxnSpPr>
        <p:spPr>
          <a:xfrm>
            <a:off x="5902960" y="1761431"/>
            <a:ext cx="0" cy="687000"/>
          </a:xfrm>
          <a:prstGeom prst="straightConnector1">
            <a:avLst/>
          </a:prstGeom>
          <a:noFill/>
          <a:ln cap="flat" cmpd="sng" w="9525">
            <a:solidFill>
              <a:srgbClr val="FFFFFF"/>
            </a:solidFill>
            <a:prstDash val="solid"/>
            <a:round/>
            <a:headEnd len="lg" w="lg" type="none"/>
            <a:tailEnd len="lg" w="lg" type="none"/>
          </a:ln>
        </p:spPr>
      </p:cxnSp>
      <p:cxnSp>
        <p:nvCxnSpPr>
          <p:cNvPr id="952" name="Shape 952"/>
          <p:cNvCxnSpPr/>
          <p:nvPr/>
        </p:nvCxnSpPr>
        <p:spPr>
          <a:xfrm>
            <a:off x="3220259" y="1761431"/>
            <a:ext cx="0" cy="687000"/>
          </a:xfrm>
          <a:prstGeom prst="straightConnector1">
            <a:avLst/>
          </a:prstGeom>
          <a:noFill/>
          <a:ln cap="flat" cmpd="sng" w="9525">
            <a:solidFill>
              <a:srgbClr val="FFFFFF"/>
            </a:solidFill>
            <a:prstDash val="solid"/>
            <a:round/>
            <a:headEnd len="lg" w="lg" type="none"/>
            <a:tailEnd len="lg" w="lg" type="none"/>
          </a:ln>
        </p:spPr>
      </p:cxnSp>
      <p:sp>
        <p:nvSpPr>
          <p:cNvPr id="953" name="Shape 953"/>
          <p:cNvSpPr txBox="1"/>
          <p:nvPr/>
        </p:nvSpPr>
        <p:spPr>
          <a:xfrm>
            <a:off x="1983989" y="1301875"/>
            <a:ext cx="5196899" cy="4593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Channel: Partition </a:t>
            </a:r>
            <a:r>
              <a:rPr lang="en" sz="1000">
                <a:solidFill>
                  <a:srgbClr val="FFFFFF"/>
                </a:solidFill>
                <a:latin typeface="Courier New"/>
                <a:ea typeface="Courier New"/>
                <a:cs typeface="Courier New"/>
                <a:sym typeface="Courier New"/>
              </a:rPr>
              <a:t>a</a:t>
            </a:r>
          </a:p>
        </p:txBody>
      </p:sp>
      <p:sp>
        <p:nvSpPr>
          <p:cNvPr id="954" name="Shape 954"/>
          <p:cNvSpPr txBox="1"/>
          <p:nvPr/>
        </p:nvSpPr>
        <p:spPr>
          <a:xfrm>
            <a:off x="2004868" y="2235560"/>
            <a:ext cx="1171500" cy="6870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a</a:t>
            </a:r>
            <a:r>
              <a:rPr baseline="-25000" lang="en" sz="1200">
                <a:solidFill>
                  <a:srgbClr val="FFFFFF"/>
                </a:solidFill>
                <a:latin typeface="Courier New"/>
                <a:ea typeface="Courier New"/>
                <a:cs typeface="Courier New"/>
                <a:sym typeface="Courier New"/>
              </a:rPr>
              <a:t>3</a:t>
            </a:r>
          </a:p>
        </p:txBody>
      </p:sp>
      <p:sp>
        <p:nvSpPr>
          <p:cNvPr id="955" name="Shape 955"/>
          <p:cNvSpPr txBox="1"/>
          <p:nvPr/>
        </p:nvSpPr>
        <p:spPr>
          <a:xfrm>
            <a:off x="3346219" y="2235560"/>
            <a:ext cx="1171500" cy="6870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a</a:t>
            </a:r>
            <a:r>
              <a:rPr baseline="-25000" lang="en" sz="1200">
                <a:solidFill>
                  <a:srgbClr val="FFFFFF"/>
                </a:solidFill>
                <a:latin typeface="Courier New"/>
                <a:ea typeface="Courier New"/>
                <a:cs typeface="Courier New"/>
                <a:sym typeface="Courier New"/>
              </a:rPr>
              <a:t>2</a:t>
            </a:r>
          </a:p>
        </p:txBody>
      </p:sp>
      <p:sp>
        <p:nvSpPr>
          <p:cNvPr id="956" name="Shape 956"/>
          <p:cNvSpPr txBox="1"/>
          <p:nvPr/>
        </p:nvSpPr>
        <p:spPr>
          <a:xfrm>
            <a:off x="4614730" y="2235560"/>
            <a:ext cx="1171500" cy="6870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a</a:t>
            </a:r>
            <a:r>
              <a:rPr baseline="-25000" lang="en" sz="1200">
                <a:solidFill>
                  <a:srgbClr val="FFFFFF"/>
                </a:solidFill>
                <a:latin typeface="Courier New"/>
                <a:ea typeface="Courier New"/>
                <a:cs typeface="Courier New"/>
                <a:sym typeface="Courier New"/>
              </a:rPr>
              <a:t>1</a:t>
            </a:r>
          </a:p>
        </p:txBody>
      </p:sp>
      <p:sp>
        <p:nvSpPr>
          <p:cNvPr id="957" name="Shape 957"/>
          <p:cNvSpPr txBox="1"/>
          <p:nvPr/>
        </p:nvSpPr>
        <p:spPr>
          <a:xfrm>
            <a:off x="5879880" y="2235560"/>
            <a:ext cx="1171500" cy="6870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a</a:t>
            </a:r>
            <a:r>
              <a:rPr baseline="-25000" lang="en" sz="1200">
                <a:solidFill>
                  <a:srgbClr val="FFFFFF"/>
                </a:solidFill>
                <a:latin typeface="Courier New"/>
                <a:ea typeface="Courier New"/>
                <a:cs typeface="Courier New"/>
                <a:sym typeface="Courier New"/>
              </a:rPr>
              <a:t>0</a:t>
            </a:r>
          </a:p>
        </p:txBody>
      </p:sp>
      <p:sp>
        <p:nvSpPr>
          <p:cNvPr id="958" name="Shape 958"/>
          <p:cNvSpPr txBox="1"/>
          <p:nvPr/>
        </p:nvSpPr>
        <p:spPr>
          <a:xfrm>
            <a:off x="2004868" y="1778360"/>
            <a:ext cx="1171500" cy="6870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k3,v3</a:t>
            </a:r>
          </a:p>
        </p:txBody>
      </p:sp>
      <p:sp>
        <p:nvSpPr>
          <p:cNvPr id="959" name="Shape 959"/>
          <p:cNvSpPr txBox="1"/>
          <p:nvPr/>
        </p:nvSpPr>
        <p:spPr>
          <a:xfrm>
            <a:off x="3300268" y="1778360"/>
            <a:ext cx="1171500" cy="6870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k2,v2</a:t>
            </a:r>
          </a:p>
        </p:txBody>
      </p:sp>
      <p:sp>
        <p:nvSpPr>
          <p:cNvPr id="960" name="Shape 960"/>
          <p:cNvSpPr txBox="1"/>
          <p:nvPr/>
        </p:nvSpPr>
        <p:spPr>
          <a:xfrm>
            <a:off x="4671868" y="1778360"/>
            <a:ext cx="1171500" cy="6870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k1,v1</a:t>
            </a:r>
          </a:p>
        </p:txBody>
      </p:sp>
      <p:sp>
        <p:nvSpPr>
          <p:cNvPr id="961" name="Shape 961"/>
          <p:cNvSpPr txBox="1"/>
          <p:nvPr/>
        </p:nvSpPr>
        <p:spPr>
          <a:xfrm>
            <a:off x="5967268" y="1778360"/>
            <a:ext cx="1171500" cy="6870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k0,v0</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965" name="Shape 965"/>
        <p:cNvGrpSpPr/>
        <p:nvPr/>
      </p:nvGrpSpPr>
      <p:grpSpPr>
        <a:xfrm>
          <a:off x="0" y="0"/>
          <a:ext cx="0" cy="0"/>
          <a:chOff x="0" y="0"/>
          <a:chExt cx="0" cy="0"/>
        </a:xfrm>
      </p:grpSpPr>
      <p:sp>
        <p:nvSpPr>
          <p:cNvPr id="966" name="Shape 966"/>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Ingestion: Kafka</a:t>
            </a:r>
          </a:p>
        </p:txBody>
      </p:sp>
      <p:cxnSp>
        <p:nvCxnSpPr>
          <p:cNvPr id="967" name="Shape 967"/>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968" name="Shape 968"/>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969" name="Shape 969"/>
          <p:cNvSpPr/>
          <p:nvPr/>
        </p:nvSpPr>
        <p:spPr>
          <a:xfrm>
            <a:off x="1363950" y="1380425"/>
            <a:ext cx="6416100" cy="687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970" name="Shape 970"/>
          <p:cNvCxnSpPr/>
          <p:nvPr/>
        </p:nvCxnSpPr>
        <p:spPr>
          <a:xfrm>
            <a:off x="5181600" y="1380425"/>
            <a:ext cx="0" cy="687000"/>
          </a:xfrm>
          <a:prstGeom prst="straightConnector1">
            <a:avLst/>
          </a:prstGeom>
          <a:noFill/>
          <a:ln cap="flat" cmpd="sng" w="9525">
            <a:solidFill>
              <a:srgbClr val="FFFFFF"/>
            </a:solidFill>
            <a:prstDash val="solid"/>
            <a:round/>
            <a:headEnd len="lg" w="lg" type="none"/>
            <a:tailEnd len="lg" w="lg" type="none"/>
          </a:ln>
        </p:spPr>
      </p:cxnSp>
      <p:cxnSp>
        <p:nvCxnSpPr>
          <p:cNvPr id="971" name="Shape 971"/>
          <p:cNvCxnSpPr/>
          <p:nvPr/>
        </p:nvCxnSpPr>
        <p:spPr>
          <a:xfrm>
            <a:off x="6523012" y="1380431"/>
            <a:ext cx="0" cy="687000"/>
          </a:xfrm>
          <a:prstGeom prst="straightConnector1">
            <a:avLst/>
          </a:prstGeom>
          <a:noFill/>
          <a:ln cap="flat" cmpd="sng" w="9525">
            <a:solidFill>
              <a:srgbClr val="FFFFFF"/>
            </a:solidFill>
            <a:prstDash val="solid"/>
            <a:round/>
            <a:headEnd len="lg" w="lg" type="none"/>
            <a:tailEnd len="lg" w="lg" type="none"/>
          </a:ln>
        </p:spPr>
      </p:cxnSp>
      <p:cxnSp>
        <p:nvCxnSpPr>
          <p:cNvPr id="972" name="Shape 972"/>
          <p:cNvCxnSpPr/>
          <p:nvPr/>
        </p:nvCxnSpPr>
        <p:spPr>
          <a:xfrm>
            <a:off x="3840312" y="1380431"/>
            <a:ext cx="0" cy="687000"/>
          </a:xfrm>
          <a:prstGeom prst="straightConnector1">
            <a:avLst/>
          </a:prstGeom>
          <a:noFill/>
          <a:ln cap="flat" cmpd="sng" w="9525">
            <a:solidFill>
              <a:srgbClr val="FFFFFF"/>
            </a:solidFill>
            <a:prstDash val="solid"/>
            <a:round/>
            <a:headEnd len="lg" w="lg" type="none"/>
            <a:tailEnd len="lg" w="lg" type="none"/>
          </a:ln>
        </p:spPr>
      </p:cxnSp>
      <p:sp>
        <p:nvSpPr>
          <p:cNvPr id="973" name="Shape 973"/>
          <p:cNvSpPr txBox="1"/>
          <p:nvPr/>
        </p:nvSpPr>
        <p:spPr>
          <a:xfrm>
            <a:off x="1983989" y="920875"/>
            <a:ext cx="5196899" cy="4593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Channel: Partition </a:t>
            </a:r>
            <a:r>
              <a:rPr lang="en" sz="1000">
                <a:solidFill>
                  <a:srgbClr val="FFFFFF"/>
                </a:solidFill>
                <a:latin typeface="Courier New"/>
                <a:ea typeface="Courier New"/>
                <a:cs typeface="Courier New"/>
                <a:sym typeface="Courier New"/>
              </a:rPr>
              <a:t>a</a:t>
            </a:r>
          </a:p>
        </p:txBody>
      </p:sp>
      <p:sp>
        <p:nvSpPr>
          <p:cNvPr id="974" name="Shape 974"/>
          <p:cNvSpPr txBox="1"/>
          <p:nvPr/>
        </p:nvSpPr>
        <p:spPr>
          <a:xfrm>
            <a:off x="2624921" y="1854560"/>
            <a:ext cx="1171500" cy="6870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a</a:t>
            </a:r>
            <a:r>
              <a:rPr baseline="-25000" lang="en" sz="1200">
                <a:solidFill>
                  <a:srgbClr val="FFFFFF"/>
                </a:solidFill>
                <a:latin typeface="Courier New"/>
                <a:ea typeface="Courier New"/>
                <a:cs typeface="Courier New"/>
                <a:sym typeface="Courier New"/>
              </a:rPr>
              <a:t>3</a:t>
            </a:r>
          </a:p>
        </p:txBody>
      </p:sp>
      <p:sp>
        <p:nvSpPr>
          <p:cNvPr id="975" name="Shape 975"/>
          <p:cNvSpPr txBox="1"/>
          <p:nvPr/>
        </p:nvSpPr>
        <p:spPr>
          <a:xfrm>
            <a:off x="3966271" y="1854560"/>
            <a:ext cx="1171500" cy="6870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a</a:t>
            </a:r>
            <a:r>
              <a:rPr baseline="-25000" lang="en" sz="1200">
                <a:solidFill>
                  <a:srgbClr val="FFFFFF"/>
                </a:solidFill>
                <a:latin typeface="Courier New"/>
                <a:ea typeface="Courier New"/>
                <a:cs typeface="Courier New"/>
                <a:sym typeface="Courier New"/>
              </a:rPr>
              <a:t>2</a:t>
            </a:r>
          </a:p>
        </p:txBody>
      </p:sp>
      <p:sp>
        <p:nvSpPr>
          <p:cNvPr id="976" name="Shape 976"/>
          <p:cNvSpPr txBox="1"/>
          <p:nvPr/>
        </p:nvSpPr>
        <p:spPr>
          <a:xfrm>
            <a:off x="5234782" y="1854560"/>
            <a:ext cx="1171500" cy="6870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a</a:t>
            </a:r>
            <a:r>
              <a:rPr baseline="-25000" lang="en" sz="1200">
                <a:solidFill>
                  <a:srgbClr val="FFFFFF"/>
                </a:solidFill>
                <a:latin typeface="Courier New"/>
                <a:ea typeface="Courier New"/>
                <a:cs typeface="Courier New"/>
                <a:sym typeface="Courier New"/>
              </a:rPr>
              <a:t>1</a:t>
            </a:r>
          </a:p>
        </p:txBody>
      </p:sp>
      <p:sp>
        <p:nvSpPr>
          <p:cNvPr id="977" name="Shape 977"/>
          <p:cNvSpPr txBox="1"/>
          <p:nvPr/>
        </p:nvSpPr>
        <p:spPr>
          <a:xfrm>
            <a:off x="6499933" y="1854560"/>
            <a:ext cx="1171499" cy="6870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a</a:t>
            </a:r>
            <a:r>
              <a:rPr baseline="-25000" lang="en" sz="1200">
                <a:solidFill>
                  <a:srgbClr val="FFFFFF"/>
                </a:solidFill>
                <a:latin typeface="Courier New"/>
                <a:ea typeface="Courier New"/>
                <a:cs typeface="Courier New"/>
                <a:sym typeface="Courier New"/>
              </a:rPr>
              <a:t>0</a:t>
            </a:r>
          </a:p>
        </p:txBody>
      </p:sp>
      <p:sp>
        <p:nvSpPr>
          <p:cNvPr id="978" name="Shape 978"/>
          <p:cNvSpPr txBox="1"/>
          <p:nvPr/>
        </p:nvSpPr>
        <p:spPr>
          <a:xfrm>
            <a:off x="2624921" y="1397360"/>
            <a:ext cx="1171500" cy="6870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k3,v3</a:t>
            </a:r>
          </a:p>
        </p:txBody>
      </p:sp>
      <p:sp>
        <p:nvSpPr>
          <p:cNvPr id="979" name="Shape 979"/>
          <p:cNvSpPr txBox="1"/>
          <p:nvPr/>
        </p:nvSpPr>
        <p:spPr>
          <a:xfrm>
            <a:off x="3996521" y="1397360"/>
            <a:ext cx="1171500" cy="6870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k2,v2</a:t>
            </a:r>
          </a:p>
        </p:txBody>
      </p:sp>
      <p:sp>
        <p:nvSpPr>
          <p:cNvPr id="980" name="Shape 980"/>
          <p:cNvSpPr txBox="1"/>
          <p:nvPr/>
        </p:nvSpPr>
        <p:spPr>
          <a:xfrm>
            <a:off x="5291921" y="1397360"/>
            <a:ext cx="1171500" cy="6870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k1,v1</a:t>
            </a:r>
          </a:p>
        </p:txBody>
      </p:sp>
      <p:sp>
        <p:nvSpPr>
          <p:cNvPr id="981" name="Shape 981"/>
          <p:cNvSpPr txBox="1"/>
          <p:nvPr/>
        </p:nvSpPr>
        <p:spPr>
          <a:xfrm>
            <a:off x="6587321" y="1397360"/>
            <a:ext cx="1171500" cy="6870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k0,v0</a:t>
            </a:r>
          </a:p>
        </p:txBody>
      </p:sp>
      <p:cxnSp>
        <p:nvCxnSpPr>
          <p:cNvPr id="982" name="Shape 982"/>
          <p:cNvCxnSpPr/>
          <p:nvPr/>
        </p:nvCxnSpPr>
        <p:spPr>
          <a:xfrm>
            <a:off x="2621112" y="1380431"/>
            <a:ext cx="0" cy="687000"/>
          </a:xfrm>
          <a:prstGeom prst="straightConnector1">
            <a:avLst/>
          </a:prstGeom>
          <a:noFill/>
          <a:ln cap="flat" cmpd="sng" w="9525">
            <a:solidFill>
              <a:srgbClr val="FFFFFF"/>
            </a:solidFill>
            <a:prstDash val="solid"/>
            <a:round/>
            <a:headEnd len="lg" w="lg" type="none"/>
            <a:tailEnd len="lg" w="lg" type="none"/>
          </a:ln>
        </p:spPr>
      </p:cxnSp>
      <p:sp>
        <p:nvSpPr>
          <p:cNvPr id="983" name="Shape 983"/>
          <p:cNvSpPr txBox="1"/>
          <p:nvPr/>
        </p:nvSpPr>
        <p:spPr>
          <a:xfrm>
            <a:off x="1405721" y="1397360"/>
            <a:ext cx="1171500" cy="6870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k0,v1</a:t>
            </a:r>
          </a:p>
        </p:txBody>
      </p:sp>
      <p:sp>
        <p:nvSpPr>
          <p:cNvPr id="984" name="Shape 984"/>
          <p:cNvSpPr txBox="1"/>
          <p:nvPr/>
        </p:nvSpPr>
        <p:spPr>
          <a:xfrm>
            <a:off x="1405721" y="1854560"/>
            <a:ext cx="1171500" cy="6870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a</a:t>
            </a:r>
            <a:r>
              <a:rPr baseline="-25000" lang="en" sz="1200">
                <a:solidFill>
                  <a:srgbClr val="FFFFFF"/>
                </a:solidFill>
                <a:latin typeface="Courier New"/>
                <a:ea typeface="Courier New"/>
                <a:cs typeface="Courier New"/>
                <a:sym typeface="Courier New"/>
              </a:rPr>
              <a:t>4</a:t>
            </a:r>
          </a:p>
        </p:txBody>
      </p:sp>
      <p:sp>
        <p:nvSpPr>
          <p:cNvPr id="985" name="Shape 985"/>
          <p:cNvSpPr/>
          <p:nvPr/>
        </p:nvSpPr>
        <p:spPr>
          <a:xfrm>
            <a:off x="1963110" y="3590231"/>
            <a:ext cx="5196900" cy="687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986" name="Shape 986"/>
          <p:cNvCxnSpPr>
            <a:stCxn id="985" idx="0"/>
            <a:endCxn id="985" idx="2"/>
          </p:cNvCxnSpPr>
          <p:nvPr/>
        </p:nvCxnSpPr>
        <p:spPr>
          <a:xfrm>
            <a:off x="4561560" y="3590231"/>
            <a:ext cx="0" cy="687000"/>
          </a:xfrm>
          <a:prstGeom prst="straightConnector1">
            <a:avLst/>
          </a:prstGeom>
          <a:noFill/>
          <a:ln cap="flat" cmpd="sng" w="9525">
            <a:solidFill>
              <a:srgbClr val="FFFFFF"/>
            </a:solidFill>
            <a:prstDash val="solid"/>
            <a:round/>
            <a:headEnd len="lg" w="lg" type="none"/>
            <a:tailEnd len="lg" w="lg" type="none"/>
          </a:ln>
        </p:spPr>
      </p:cxnSp>
      <p:cxnSp>
        <p:nvCxnSpPr>
          <p:cNvPr id="987" name="Shape 987"/>
          <p:cNvCxnSpPr/>
          <p:nvPr/>
        </p:nvCxnSpPr>
        <p:spPr>
          <a:xfrm>
            <a:off x="5902960" y="3590231"/>
            <a:ext cx="0" cy="687000"/>
          </a:xfrm>
          <a:prstGeom prst="straightConnector1">
            <a:avLst/>
          </a:prstGeom>
          <a:noFill/>
          <a:ln cap="flat" cmpd="sng" w="9525">
            <a:solidFill>
              <a:srgbClr val="FFFFFF"/>
            </a:solidFill>
            <a:prstDash val="solid"/>
            <a:round/>
            <a:headEnd len="lg" w="lg" type="none"/>
            <a:tailEnd len="lg" w="lg" type="none"/>
          </a:ln>
        </p:spPr>
      </p:cxnSp>
      <p:cxnSp>
        <p:nvCxnSpPr>
          <p:cNvPr id="988" name="Shape 988"/>
          <p:cNvCxnSpPr/>
          <p:nvPr/>
        </p:nvCxnSpPr>
        <p:spPr>
          <a:xfrm>
            <a:off x="3220259" y="3590231"/>
            <a:ext cx="0" cy="687000"/>
          </a:xfrm>
          <a:prstGeom prst="straightConnector1">
            <a:avLst/>
          </a:prstGeom>
          <a:noFill/>
          <a:ln cap="flat" cmpd="sng" w="9525">
            <a:solidFill>
              <a:srgbClr val="FFFFFF"/>
            </a:solidFill>
            <a:prstDash val="solid"/>
            <a:round/>
            <a:headEnd len="lg" w="lg" type="none"/>
            <a:tailEnd len="lg" w="lg" type="none"/>
          </a:ln>
        </p:spPr>
      </p:cxnSp>
      <p:sp>
        <p:nvSpPr>
          <p:cNvPr id="989" name="Shape 989"/>
          <p:cNvSpPr txBox="1"/>
          <p:nvPr/>
        </p:nvSpPr>
        <p:spPr>
          <a:xfrm>
            <a:off x="2004868" y="4064360"/>
            <a:ext cx="1171500" cy="6870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a</a:t>
            </a:r>
            <a:r>
              <a:rPr baseline="-25000" lang="en" sz="1200">
                <a:solidFill>
                  <a:srgbClr val="FFFFFF"/>
                </a:solidFill>
                <a:latin typeface="Courier New"/>
                <a:ea typeface="Courier New"/>
                <a:cs typeface="Courier New"/>
                <a:sym typeface="Courier New"/>
              </a:rPr>
              <a:t>3</a:t>
            </a:r>
          </a:p>
        </p:txBody>
      </p:sp>
      <p:sp>
        <p:nvSpPr>
          <p:cNvPr id="990" name="Shape 990"/>
          <p:cNvSpPr txBox="1"/>
          <p:nvPr/>
        </p:nvSpPr>
        <p:spPr>
          <a:xfrm>
            <a:off x="3346219" y="4064360"/>
            <a:ext cx="1171500" cy="6870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a</a:t>
            </a:r>
            <a:r>
              <a:rPr baseline="-25000" lang="en" sz="1200">
                <a:solidFill>
                  <a:srgbClr val="FFFFFF"/>
                </a:solidFill>
                <a:latin typeface="Courier New"/>
                <a:ea typeface="Courier New"/>
                <a:cs typeface="Courier New"/>
                <a:sym typeface="Courier New"/>
              </a:rPr>
              <a:t>2</a:t>
            </a:r>
          </a:p>
        </p:txBody>
      </p:sp>
      <p:sp>
        <p:nvSpPr>
          <p:cNvPr id="991" name="Shape 991"/>
          <p:cNvSpPr txBox="1"/>
          <p:nvPr/>
        </p:nvSpPr>
        <p:spPr>
          <a:xfrm>
            <a:off x="4614730" y="4064360"/>
            <a:ext cx="1171500" cy="6870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a</a:t>
            </a:r>
            <a:r>
              <a:rPr baseline="-25000" lang="en" sz="1200">
                <a:solidFill>
                  <a:srgbClr val="FFFFFF"/>
                </a:solidFill>
                <a:latin typeface="Courier New"/>
                <a:ea typeface="Courier New"/>
                <a:cs typeface="Courier New"/>
                <a:sym typeface="Courier New"/>
              </a:rPr>
              <a:t>1</a:t>
            </a:r>
          </a:p>
        </p:txBody>
      </p:sp>
      <p:sp>
        <p:nvSpPr>
          <p:cNvPr id="992" name="Shape 992"/>
          <p:cNvSpPr txBox="1"/>
          <p:nvPr/>
        </p:nvSpPr>
        <p:spPr>
          <a:xfrm>
            <a:off x="5879880" y="4064360"/>
            <a:ext cx="1171500" cy="6870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a</a:t>
            </a:r>
            <a:r>
              <a:rPr baseline="-25000" lang="en" sz="1200">
                <a:solidFill>
                  <a:srgbClr val="FFFFFF"/>
                </a:solidFill>
                <a:latin typeface="Courier New"/>
                <a:ea typeface="Courier New"/>
                <a:cs typeface="Courier New"/>
                <a:sym typeface="Courier New"/>
              </a:rPr>
              <a:t>0</a:t>
            </a:r>
          </a:p>
        </p:txBody>
      </p:sp>
      <p:sp>
        <p:nvSpPr>
          <p:cNvPr id="993" name="Shape 993"/>
          <p:cNvSpPr txBox="1"/>
          <p:nvPr/>
        </p:nvSpPr>
        <p:spPr>
          <a:xfrm>
            <a:off x="2004868" y="3607160"/>
            <a:ext cx="1171500" cy="6870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k3,v3</a:t>
            </a:r>
          </a:p>
        </p:txBody>
      </p:sp>
      <p:sp>
        <p:nvSpPr>
          <p:cNvPr id="994" name="Shape 994"/>
          <p:cNvSpPr txBox="1"/>
          <p:nvPr/>
        </p:nvSpPr>
        <p:spPr>
          <a:xfrm>
            <a:off x="3300268" y="3607160"/>
            <a:ext cx="1171500" cy="6870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k2,v2</a:t>
            </a:r>
          </a:p>
        </p:txBody>
      </p:sp>
      <p:sp>
        <p:nvSpPr>
          <p:cNvPr id="995" name="Shape 995"/>
          <p:cNvSpPr txBox="1"/>
          <p:nvPr/>
        </p:nvSpPr>
        <p:spPr>
          <a:xfrm>
            <a:off x="4671868" y="3607160"/>
            <a:ext cx="1171500" cy="6870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k1,v1</a:t>
            </a:r>
          </a:p>
        </p:txBody>
      </p:sp>
      <p:sp>
        <p:nvSpPr>
          <p:cNvPr id="996" name="Shape 996"/>
          <p:cNvSpPr txBox="1"/>
          <p:nvPr/>
        </p:nvSpPr>
        <p:spPr>
          <a:xfrm>
            <a:off x="5967268" y="3607160"/>
            <a:ext cx="1171500" cy="6870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latin typeface="Courier New"/>
                <a:ea typeface="Courier New"/>
                <a:cs typeface="Courier New"/>
                <a:sym typeface="Courier New"/>
              </a:rPr>
              <a:t>k0,v1</a:t>
            </a:r>
          </a:p>
        </p:txBody>
      </p:sp>
      <p:cxnSp>
        <p:nvCxnSpPr>
          <p:cNvPr id="997" name="Shape 997"/>
          <p:cNvCxnSpPr>
            <a:endCxn id="996" idx="0"/>
          </p:cNvCxnSpPr>
          <p:nvPr/>
        </p:nvCxnSpPr>
        <p:spPr>
          <a:xfrm>
            <a:off x="2284918" y="2444360"/>
            <a:ext cx="4268100" cy="1162800"/>
          </a:xfrm>
          <a:prstGeom prst="straightConnector1">
            <a:avLst/>
          </a:prstGeom>
          <a:noFill/>
          <a:ln cap="flat" cmpd="sng" w="9525">
            <a:solidFill>
              <a:srgbClr val="FFFFFF"/>
            </a:solidFill>
            <a:prstDash val="dot"/>
            <a:round/>
            <a:headEnd len="lg" w="lg" type="none"/>
            <a:tailEnd len="lg" w="lg" type="stealth"/>
          </a:ln>
        </p:spPr>
      </p:cxnSp>
      <p:cxnSp>
        <p:nvCxnSpPr>
          <p:cNvPr id="998" name="Shape 998"/>
          <p:cNvCxnSpPr>
            <a:stCxn id="977" idx="2"/>
          </p:cNvCxnSpPr>
          <p:nvPr/>
        </p:nvCxnSpPr>
        <p:spPr>
          <a:xfrm flipH="1">
            <a:off x="6552883" y="2541560"/>
            <a:ext cx="532800" cy="1065600"/>
          </a:xfrm>
          <a:prstGeom prst="straightConnector1">
            <a:avLst/>
          </a:prstGeom>
          <a:noFill/>
          <a:ln cap="flat" cmpd="sng" w="9525">
            <a:solidFill>
              <a:srgbClr val="FFFFFF"/>
            </a:solidFill>
            <a:prstDash val="dot"/>
            <a:round/>
            <a:headEnd len="lg" w="lg" type="none"/>
            <a:tailEnd len="lg" w="lg" type="stealth"/>
          </a:ln>
        </p:spPr>
      </p:cxnSp>
      <p:cxnSp>
        <p:nvCxnSpPr>
          <p:cNvPr id="999" name="Shape 999"/>
          <p:cNvCxnSpPr/>
          <p:nvPr/>
        </p:nvCxnSpPr>
        <p:spPr>
          <a:xfrm flipH="1">
            <a:off x="5257483" y="2465360"/>
            <a:ext cx="532800" cy="1065600"/>
          </a:xfrm>
          <a:prstGeom prst="straightConnector1">
            <a:avLst/>
          </a:prstGeom>
          <a:noFill/>
          <a:ln cap="flat" cmpd="sng" w="9525">
            <a:solidFill>
              <a:srgbClr val="FFFFFF"/>
            </a:solidFill>
            <a:prstDash val="dot"/>
            <a:round/>
            <a:headEnd len="lg" w="lg" type="none"/>
            <a:tailEnd len="lg" w="lg" type="stealth"/>
          </a:ln>
        </p:spPr>
      </p:cxnSp>
      <p:cxnSp>
        <p:nvCxnSpPr>
          <p:cNvPr id="1000" name="Shape 1000"/>
          <p:cNvCxnSpPr/>
          <p:nvPr/>
        </p:nvCxnSpPr>
        <p:spPr>
          <a:xfrm flipH="1">
            <a:off x="3962083" y="2465360"/>
            <a:ext cx="532800" cy="1065600"/>
          </a:xfrm>
          <a:prstGeom prst="straightConnector1">
            <a:avLst/>
          </a:prstGeom>
          <a:noFill/>
          <a:ln cap="flat" cmpd="sng" w="9525">
            <a:solidFill>
              <a:srgbClr val="FFFFFF"/>
            </a:solidFill>
            <a:prstDash val="dot"/>
            <a:round/>
            <a:headEnd len="lg" w="lg" type="none"/>
            <a:tailEnd len="lg" w="lg" type="stealth"/>
          </a:ln>
        </p:spPr>
      </p:cxnSp>
      <p:cxnSp>
        <p:nvCxnSpPr>
          <p:cNvPr id="1001" name="Shape 1001"/>
          <p:cNvCxnSpPr/>
          <p:nvPr/>
        </p:nvCxnSpPr>
        <p:spPr>
          <a:xfrm flipH="1">
            <a:off x="2666683" y="2389160"/>
            <a:ext cx="532800" cy="1065600"/>
          </a:xfrm>
          <a:prstGeom prst="straightConnector1">
            <a:avLst/>
          </a:prstGeom>
          <a:noFill/>
          <a:ln cap="flat" cmpd="sng" w="9525">
            <a:solidFill>
              <a:srgbClr val="FFFFFF"/>
            </a:solidFill>
            <a:prstDash val="dot"/>
            <a:round/>
            <a:headEnd len="lg" w="lg" type="none"/>
            <a:tailEnd len="lg" w="lg" type="stealth"/>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005" name="Shape 1005"/>
        <p:cNvGrpSpPr/>
        <p:nvPr/>
      </p:nvGrpSpPr>
      <p:grpSpPr>
        <a:xfrm>
          <a:off x="0" y="0"/>
          <a:ext cx="0" cy="0"/>
          <a:chOff x="0" y="0"/>
          <a:chExt cx="0" cy="0"/>
        </a:xfrm>
      </p:grpSpPr>
      <p:sp>
        <p:nvSpPr>
          <p:cNvPr id="1006" name="Shape 1006"/>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Ingestion: Kafka</a:t>
            </a:r>
          </a:p>
        </p:txBody>
      </p:sp>
      <p:cxnSp>
        <p:nvCxnSpPr>
          <p:cNvPr id="1007" name="Shape 1007"/>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008" name="Shape 1008"/>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1009" name="Shape 1009"/>
          <p:cNvSpPr txBox="1"/>
          <p:nvPr/>
        </p:nvSpPr>
        <p:spPr>
          <a:xfrm>
            <a:off x="1295400" y="1323000"/>
            <a:ext cx="6553200" cy="24975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Key takeaways:</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Kafka is a publish-subscribe messaging system</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It’s application is broader than that of Flume: it can be used to move events within an application, across applications, across a network, into streaming tools or some data store</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 has fewer hooks into the Hadoop ecosystem and is more bespoke</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It’s more fault tolerant than Flume</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013" name="Shape 1013"/>
        <p:cNvGrpSpPr/>
        <p:nvPr/>
      </p:nvGrpSpPr>
      <p:grpSpPr>
        <a:xfrm>
          <a:off x="0" y="0"/>
          <a:ext cx="0" cy="0"/>
          <a:chOff x="0" y="0"/>
          <a:chExt cx="0" cy="0"/>
        </a:xfrm>
      </p:grpSpPr>
      <p:sp>
        <p:nvSpPr>
          <p:cNvPr id="1014" name="Shape 1014"/>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Ingestion: Sqoop</a:t>
            </a:r>
          </a:p>
        </p:txBody>
      </p:sp>
      <p:cxnSp>
        <p:nvCxnSpPr>
          <p:cNvPr id="1015" name="Shape 1015"/>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016" name="Shape 1016"/>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1017" name="Shape 1017"/>
          <p:cNvSpPr txBox="1"/>
          <p:nvPr/>
        </p:nvSpPr>
        <p:spPr>
          <a:xfrm>
            <a:off x="1295400" y="2298000"/>
            <a:ext cx="6553200" cy="5475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FFFFFF"/>
                </a:solidFill>
                <a:latin typeface="Montserrat"/>
                <a:ea typeface="Montserrat"/>
                <a:cs typeface="Montserrat"/>
                <a:sym typeface="Montserrat"/>
              </a:rPr>
              <a:t>What is Sqoop’s place in the Hadoop ecosystem?</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021" name="Shape 1021"/>
        <p:cNvGrpSpPr/>
        <p:nvPr/>
      </p:nvGrpSpPr>
      <p:grpSpPr>
        <a:xfrm>
          <a:off x="0" y="0"/>
          <a:ext cx="0" cy="0"/>
          <a:chOff x="0" y="0"/>
          <a:chExt cx="0" cy="0"/>
        </a:xfrm>
      </p:grpSpPr>
      <p:sp>
        <p:nvSpPr>
          <p:cNvPr id="1022" name="Shape 1022"/>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Ingestion: Sqoop</a:t>
            </a:r>
          </a:p>
        </p:txBody>
      </p:sp>
      <p:cxnSp>
        <p:nvCxnSpPr>
          <p:cNvPr id="1023" name="Shape 1023"/>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024" name="Shape 1024"/>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1025" name="Shape 1025"/>
          <p:cNvSpPr txBox="1"/>
          <p:nvPr/>
        </p:nvSpPr>
        <p:spPr>
          <a:xfrm>
            <a:off x="1295400" y="1679100"/>
            <a:ext cx="6553200" cy="1785300"/>
          </a:xfrm>
          <a:prstGeom prst="rect">
            <a:avLst/>
          </a:prstGeom>
          <a:noFill/>
          <a:ln>
            <a:noFill/>
          </a:ln>
        </p:spPr>
        <p:txBody>
          <a:bodyPr anchorCtr="0" anchor="t" bIns="91425" lIns="91425" rIns="91425" tIns="91425">
            <a:noAutofit/>
          </a:bodyPr>
          <a:lstStyle/>
          <a:p>
            <a:pPr lvl="0" rtl="0" algn="l">
              <a:spcBef>
                <a:spcPts val="0"/>
              </a:spcBef>
              <a:buNone/>
            </a:pPr>
            <a:r>
              <a:rPr lang="en">
                <a:solidFill>
                  <a:srgbClr val="FFFFFF"/>
                </a:solidFill>
                <a:latin typeface="Montserrat"/>
                <a:ea typeface="Montserrat"/>
                <a:cs typeface="Montserrat"/>
                <a:sym typeface="Montserrat"/>
              </a:rPr>
              <a:t>Supported write formats:</a:t>
            </a:r>
          </a:p>
          <a:p>
            <a:pPr lvl="0" rtl="0" algn="l">
              <a:spcBef>
                <a:spcPts val="0"/>
              </a:spcBef>
              <a:buNone/>
            </a:pPr>
            <a:r>
              <a:t/>
            </a:r>
            <a:endParaRPr>
              <a:solidFill>
                <a:srgbClr val="FFFFFF"/>
              </a:solidFill>
              <a:latin typeface="Montserrat"/>
              <a:ea typeface="Montserrat"/>
              <a:cs typeface="Montserrat"/>
              <a:sym typeface="Montserrat"/>
            </a:endParaRPr>
          </a:p>
          <a:p>
            <a:pPr indent="-228600" lvl="0" marL="457200" rtl="0" algn="l">
              <a:spcBef>
                <a:spcPts val="0"/>
              </a:spcBef>
              <a:buClr>
                <a:srgbClr val="FFFFFF"/>
              </a:buClr>
              <a:buFont typeface="Montserrat"/>
              <a:buChar char="-"/>
            </a:pPr>
            <a:r>
              <a:rPr lang="en">
                <a:solidFill>
                  <a:srgbClr val="FFFFFF"/>
                </a:solidFill>
                <a:latin typeface="Montserrat"/>
                <a:ea typeface="Montserrat"/>
                <a:cs typeface="Montserrat"/>
                <a:sym typeface="Montserrat"/>
              </a:rPr>
              <a:t>Text</a:t>
            </a:r>
          </a:p>
          <a:p>
            <a:pPr indent="-228600" lvl="0" marL="457200" rtl="0" algn="l">
              <a:spcBef>
                <a:spcPts val="0"/>
              </a:spcBef>
              <a:buClr>
                <a:srgbClr val="FFFFFF"/>
              </a:buClr>
              <a:buFont typeface="Montserrat"/>
              <a:buChar char="-"/>
            </a:pPr>
            <a:r>
              <a:rPr lang="en">
                <a:solidFill>
                  <a:srgbClr val="FFFFFF"/>
                </a:solidFill>
                <a:latin typeface="Montserrat"/>
                <a:ea typeface="Montserrat"/>
                <a:cs typeface="Montserrat"/>
                <a:sym typeface="Montserrat"/>
              </a:rPr>
              <a:t>Sequence</a:t>
            </a:r>
          </a:p>
          <a:p>
            <a:pPr indent="-228600" lvl="0" marL="457200" rtl="0" algn="l">
              <a:spcBef>
                <a:spcPts val="0"/>
              </a:spcBef>
              <a:buClr>
                <a:srgbClr val="FFFFFF"/>
              </a:buClr>
              <a:buFont typeface="Montserrat"/>
              <a:buChar char="-"/>
            </a:pPr>
            <a:r>
              <a:rPr lang="en">
                <a:solidFill>
                  <a:srgbClr val="FFFFFF"/>
                </a:solidFill>
                <a:latin typeface="Montserrat"/>
                <a:ea typeface="Montserrat"/>
                <a:cs typeface="Montserrat"/>
                <a:sym typeface="Montserrat"/>
              </a:rPr>
              <a:t>Avro</a:t>
            </a:r>
          </a:p>
          <a:p>
            <a:pPr indent="-228600" lvl="0" marL="457200" rtl="0" algn="l">
              <a:spcBef>
                <a:spcPts val="0"/>
              </a:spcBef>
              <a:buClr>
                <a:srgbClr val="FFFFFF"/>
              </a:buClr>
              <a:buFont typeface="Montserrat"/>
              <a:buChar char="-"/>
            </a:pPr>
            <a:r>
              <a:rPr lang="en">
                <a:solidFill>
                  <a:srgbClr val="FFFFFF"/>
                </a:solidFill>
                <a:latin typeface="Montserrat"/>
                <a:ea typeface="Montserrat"/>
                <a:cs typeface="Montserrat"/>
                <a:sym typeface="Montserrat"/>
              </a:rPr>
              <a:t>Parquet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99" name="Shape 199"/>
        <p:cNvGrpSpPr/>
        <p:nvPr/>
      </p:nvGrpSpPr>
      <p:grpSpPr>
        <a:xfrm>
          <a:off x="0" y="0"/>
          <a:ext cx="0" cy="0"/>
          <a:chOff x="0" y="0"/>
          <a:chExt cx="0" cy="0"/>
        </a:xfrm>
      </p:grpSpPr>
      <p:sp>
        <p:nvSpPr>
          <p:cNvPr id="200" name="Shape 200"/>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Spark: The </a:t>
            </a:r>
            <a:r>
              <a:rPr i="1" lang="en" sz="1800">
                <a:solidFill>
                  <a:schemeClr val="lt1"/>
                </a:solidFill>
                <a:latin typeface="Montserrat"/>
                <a:ea typeface="Montserrat"/>
                <a:cs typeface="Montserrat"/>
                <a:sym typeface="Montserrat"/>
              </a:rPr>
              <a:t>Other</a:t>
            </a:r>
            <a:r>
              <a:rPr lang="en" sz="1800">
                <a:solidFill>
                  <a:schemeClr val="lt1"/>
                </a:solidFill>
                <a:latin typeface="Montserrat"/>
                <a:ea typeface="Montserrat"/>
                <a:cs typeface="Montserrat"/>
                <a:sym typeface="Montserrat"/>
              </a:rPr>
              <a:t> Compute Framework</a:t>
            </a:r>
          </a:p>
        </p:txBody>
      </p:sp>
      <p:cxnSp>
        <p:nvCxnSpPr>
          <p:cNvPr id="201" name="Shape 201"/>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202" name="Shape 202"/>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203" name="Shape 203"/>
          <p:cNvSpPr txBox="1"/>
          <p:nvPr/>
        </p:nvSpPr>
        <p:spPr>
          <a:xfrm>
            <a:off x="1327675" y="2148900"/>
            <a:ext cx="6500700" cy="8457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The native data structure in Spark is the RDD, which stands for resilient distributed dataset.</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029" name="Shape 1029"/>
        <p:cNvGrpSpPr/>
        <p:nvPr/>
      </p:nvGrpSpPr>
      <p:grpSpPr>
        <a:xfrm>
          <a:off x="0" y="0"/>
          <a:ext cx="0" cy="0"/>
          <a:chOff x="0" y="0"/>
          <a:chExt cx="0" cy="0"/>
        </a:xfrm>
      </p:grpSpPr>
      <p:sp>
        <p:nvSpPr>
          <p:cNvPr id="1030" name="Shape 1030"/>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Ingestion: Sqoop</a:t>
            </a:r>
          </a:p>
        </p:txBody>
      </p:sp>
      <p:cxnSp>
        <p:nvCxnSpPr>
          <p:cNvPr id="1031" name="Shape 1031"/>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032" name="Shape 1032"/>
          <p:cNvPicPr preferRelativeResize="0"/>
          <p:nvPr/>
        </p:nvPicPr>
        <p:blipFill>
          <a:blip r:embed="rId3">
            <a:alphaModFix/>
          </a:blip>
          <a:stretch>
            <a:fillRect/>
          </a:stretch>
        </p:blipFill>
        <p:spPr>
          <a:xfrm>
            <a:off x="8381997" y="4705350"/>
            <a:ext cx="599152" cy="285749"/>
          </a:xfrm>
          <a:prstGeom prst="rect">
            <a:avLst/>
          </a:prstGeom>
          <a:noFill/>
          <a:ln>
            <a:noFill/>
          </a:ln>
        </p:spPr>
      </p:pic>
      <p:pic>
        <p:nvPicPr>
          <p:cNvPr id="1033" name="Shape 1033"/>
          <p:cNvPicPr preferRelativeResize="0"/>
          <p:nvPr/>
        </p:nvPicPr>
        <p:blipFill>
          <a:blip r:embed="rId4">
            <a:alphaModFix/>
          </a:blip>
          <a:stretch>
            <a:fillRect/>
          </a:stretch>
        </p:blipFill>
        <p:spPr>
          <a:xfrm>
            <a:off x="7089238" y="3150283"/>
            <a:ext cx="220934" cy="289416"/>
          </a:xfrm>
          <a:prstGeom prst="rect">
            <a:avLst/>
          </a:prstGeom>
          <a:noFill/>
          <a:ln>
            <a:noFill/>
          </a:ln>
        </p:spPr>
      </p:pic>
      <p:cxnSp>
        <p:nvCxnSpPr>
          <p:cNvPr id="1034" name="Shape 1034"/>
          <p:cNvCxnSpPr/>
          <p:nvPr/>
        </p:nvCxnSpPr>
        <p:spPr>
          <a:xfrm>
            <a:off x="6760083" y="3846125"/>
            <a:ext cx="827100" cy="0"/>
          </a:xfrm>
          <a:prstGeom prst="straightConnector1">
            <a:avLst/>
          </a:prstGeom>
          <a:noFill/>
          <a:ln cap="flat" cmpd="sng" w="9525">
            <a:solidFill>
              <a:schemeClr val="lt1"/>
            </a:solidFill>
            <a:prstDash val="solid"/>
            <a:round/>
            <a:headEnd len="med" w="med" type="stealth"/>
            <a:tailEnd len="med" w="med" type="stealth"/>
          </a:ln>
        </p:spPr>
      </p:cxnSp>
      <p:pic>
        <p:nvPicPr>
          <p:cNvPr id="1035" name="Shape 1035"/>
          <p:cNvPicPr preferRelativeResize="0"/>
          <p:nvPr/>
        </p:nvPicPr>
        <p:blipFill>
          <a:blip r:embed="rId4">
            <a:alphaModFix/>
          </a:blip>
          <a:stretch>
            <a:fillRect/>
          </a:stretch>
        </p:blipFill>
        <p:spPr>
          <a:xfrm>
            <a:off x="6491502" y="3685557"/>
            <a:ext cx="220934" cy="289416"/>
          </a:xfrm>
          <a:prstGeom prst="rect">
            <a:avLst/>
          </a:prstGeom>
          <a:noFill/>
          <a:ln>
            <a:noFill/>
          </a:ln>
        </p:spPr>
      </p:pic>
      <p:pic>
        <p:nvPicPr>
          <p:cNvPr id="1036" name="Shape 1036"/>
          <p:cNvPicPr preferRelativeResize="0"/>
          <p:nvPr/>
        </p:nvPicPr>
        <p:blipFill>
          <a:blip r:embed="rId4">
            <a:alphaModFix/>
          </a:blip>
          <a:stretch>
            <a:fillRect/>
          </a:stretch>
        </p:blipFill>
        <p:spPr>
          <a:xfrm>
            <a:off x="7639546" y="3685557"/>
            <a:ext cx="220934" cy="289416"/>
          </a:xfrm>
          <a:prstGeom prst="rect">
            <a:avLst/>
          </a:prstGeom>
          <a:noFill/>
          <a:ln>
            <a:noFill/>
          </a:ln>
        </p:spPr>
      </p:pic>
      <p:cxnSp>
        <p:nvCxnSpPr>
          <p:cNvPr id="1037" name="Shape 1037"/>
          <p:cNvCxnSpPr/>
          <p:nvPr/>
        </p:nvCxnSpPr>
        <p:spPr>
          <a:xfrm rot="10800000">
            <a:off x="7129021" y="3493304"/>
            <a:ext cx="459000" cy="245400"/>
          </a:xfrm>
          <a:prstGeom prst="straightConnector1">
            <a:avLst/>
          </a:prstGeom>
          <a:noFill/>
          <a:ln cap="flat" cmpd="sng" w="9525">
            <a:solidFill>
              <a:schemeClr val="lt1"/>
            </a:solidFill>
            <a:prstDash val="solid"/>
            <a:round/>
            <a:headEnd len="med" w="med" type="stealth"/>
            <a:tailEnd len="med" w="med" type="stealth"/>
          </a:ln>
        </p:spPr>
      </p:cxnSp>
      <p:cxnSp>
        <p:nvCxnSpPr>
          <p:cNvPr id="1038" name="Shape 1038"/>
          <p:cNvCxnSpPr/>
          <p:nvPr/>
        </p:nvCxnSpPr>
        <p:spPr>
          <a:xfrm flipH="1" rot="10800000">
            <a:off x="6801085" y="3493304"/>
            <a:ext cx="459000" cy="245400"/>
          </a:xfrm>
          <a:prstGeom prst="straightConnector1">
            <a:avLst/>
          </a:prstGeom>
          <a:noFill/>
          <a:ln cap="flat" cmpd="sng" w="9525">
            <a:solidFill>
              <a:schemeClr val="lt1"/>
            </a:solidFill>
            <a:prstDash val="solid"/>
            <a:round/>
            <a:headEnd len="med" w="med" type="stealth"/>
            <a:tailEnd len="med" w="med" type="stealth"/>
          </a:ln>
        </p:spPr>
      </p:cxnSp>
      <p:sp>
        <p:nvSpPr>
          <p:cNvPr id="1039" name="Shape 1039"/>
          <p:cNvSpPr/>
          <p:nvPr/>
        </p:nvSpPr>
        <p:spPr>
          <a:xfrm>
            <a:off x="6227412" y="2998375"/>
            <a:ext cx="1944600" cy="1116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0" name="Shape 1040"/>
          <p:cNvSpPr txBox="1"/>
          <p:nvPr/>
        </p:nvSpPr>
        <p:spPr>
          <a:xfrm>
            <a:off x="6204000" y="2722100"/>
            <a:ext cx="1968000" cy="2454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Hadoop Cluster</a:t>
            </a:r>
          </a:p>
        </p:txBody>
      </p:sp>
      <p:grpSp>
        <p:nvGrpSpPr>
          <p:cNvPr id="1041" name="Shape 1041"/>
          <p:cNvGrpSpPr/>
          <p:nvPr/>
        </p:nvGrpSpPr>
        <p:grpSpPr>
          <a:xfrm>
            <a:off x="1430566" y="3199421"/>
            <a:ext cx="470256" cy="605421"/>
            <a:chOff x="1303337" y="1123950"/>
            <a:chExt cx="652499" cy="793787"/>
          </a:xfrm>
        </p:grpSpPr>
        <p:sp>
          <p:nvSpPr>
            <p:cNvPr id="1042" name="Shape 1042"/>
            <p:cNvSpPr/>
            <p:nvPr/>
          </p:nvSpPr>
          <p:spPr>
            <a:xfrm>
              <a:off x="1303337" y="1123950"/>
              <a:ext cx="652499" cy="209400"/>
            </a:xfrm>
            <a:prstGeom prst="ellipse">
              <a:avLst/>
            </a:prstGeom>
            <a:noFill/>
            <a:ln cap="flat" cmpd="sng" w="19050">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43" name="Shape 1043"/>
            <p:cNvSpPr/>
            <p:nvPr/>
          </p:nvSpPr>
          <p:spPr>
            <a:xfrm>
              <a:off x="1303337" y="1227137"/>
              <a:ext cx="652499" cy="690600"/>
            </a:xfrm>
            <a:custGeom>
              <a:pathLst>
                <a:path extrusionOk="0" h="120000" w="120000">
                  <a:moveTo>
                    <a:pt x="0" y="0"/>
                  </a:moveTo>
                  <a:cubicBezTo>
                    <a:pt x="0" y="102857"/>
                    <a:pt x="0" y="102857"/>
                    <a:pt x="0" y="102857"/>
                  </a:cubicBezTo>
                  <a:cubicBezTo>
                    <a:pt x="0" y="102857"/>
                    <a:pt x="0" y="102857"/>
                    <a:pt x="0" y="102857"/>
                  </a:cubicBezTo>
                  <a:cubicBezTo>
                    <a:pt x="2105" y="112087"/>
                    <a:pt x="28070" y="120000"/>
                    <a:pt x="59649" y="120000"/>
                  </a:cubicBezTo>
                  <a:cubicBezTo>
                    <a:pt x="91929" y="120000"/>
                    <a:pt x="117894" y="112087"/>
                    <a:pt x="119298" y="102857"/>
                  </a:cubicBezTo>
                  <a:cubicBezTo>
                    <a:pt x="120000" y="102857"/>
                    <a:pt x="120000" y="102857"/>
                    <a:pt x="120000" y="102857"/>
                  </a:cubicBezTo>
                  <a:cubicBezTo>
                    <a:pt x="120000" y="0"/>
                    <a:pt x="120000" y="0"/>
                    <a:pt x="120000" y="0"/>
                  </a:cubicBezTo>
                </a:path>
              </a:pathLst>
            </a:custGeom>
            <a:noFill/>
            <a:ln cap="flat" cmpd="sng" w="19050">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44" name="Shape 1044"/>
            <p:cNvSpPr/>
            <p:nvPr/>
          </p:nvSpPr>
          <p:spPr>
            <a:xfrm>
              <a:off x="1306512" y="1609725"/>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19050">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45" name="Shape 1045"/>
            <p:cNvSpPr/>
            <p:nvPr/>
          </p:nvSpPr>
          <p:spPr>
            <a:xfrm>
              <a:off x="1306512" y="1427162"/>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19050">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46" name="Shape 1046"/>
            <p:cNvSpPr/>
            <p:nvPr/>
          </p:nvSpPr>
          <p:spPr>
            <a:xfrm>
              <a:off x="1863725" y="1377950"/>
              <a:ext cx="54000" cy="54000"/>
            </a:xfrm>
            <a:prstGeom prst="ellipse">
              <a:avLst/>
            </a:prstGeom>
            <a:noFill/>
            <a:ln cap="flat" cmpd="sng" w="19050">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47" name="Shape 1047"/>
            <p:cNvSpPr/>
            <p:nvPr/>
          </p:nvSpPr>
          <p:spPr>
            <a:xfrm>
              <a:off x="1863725" y="1560512"/>
              <a:ext cx="54000" cy="54000"/>
            </a:xfrm>
            <a:prstGeom prst="ellipse">
              <a:avLst/>
            </a:prstGeom>
            <a:noFill/>
            <a:ln cap="flat" cmpd="sng" w="19050">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48" name="Shape 1048"/>
            <p:cNvSpPr/>
            <p:nvPr/>
          </p:nvSpPr>
          <p:spPr>
            <a:xfrm>
              <a:off x="1863725" y="1743075"/>
              <a:ext cx="54000" cy="54000"/>
            </a:xfrm>
            <a:prstGeom prst="ellipse">
              <a:avLst/>
            </a:prstGeom>
            <a:noFill/>
            <a:ln cap="flat" cmpd="sng" w="19050">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1049" name="Shape 1049"/>
          <p:cNvSpPr txBox="1"/>
          <p:nvPr/>
        </p:nvSpPr>
        <p:spPr>
          <a:xfrm>
            <a:off x="1155700" y="2874500"/>
            <a:ext cx="1020000" cy="2454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RDBMS</a:t>
            </a:r>
          </a:p>
        </p:txBody>
      </p:sp>
      <p:sp>
        <p:nvSpPr>
          <p:cNvPr id="1050" name="Shape 1050"/>
          <p:cNvSpPr/>
          <p:nvPr/>
        </p:nvSpPr>
        <p:spPr>
          <a:xfrm>
            <a:off x="3993975" y="913925"/>
            <a:ext cx="998729" cy="1005264"/>
          </a:xfrm>
          <a:prstGeom prst="flowChartDocumen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1" name="Shape 1051"/>
          <p:cNvSpPr txBox="1"/>
          <p:nvPr/>
        </p:nvSpPr>
        <p:spPr>
          <a:xfrm>
            <a:off x="3824500" y="664700"/>
            <a:ext cx="1368900" cy="2454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Sqoop Client</a:t>
            </a:r>
          </a:p>
        </p:txBody>
      </p:sp>
      <p:cxnSp>
        <p:nvCxnSpPr>
          <p:cNvPr id="1052" name="Shape 1052"/>
          <p:cNvCxnSpPr/>
          <p:nvPr/>
        </p:nvCxnSpPr>
        <p:spPr>
          <a:xfrm flipH="1">
            <a:off x="1955350" y="1222125"/>
            <a:ext cx="1955400" cy="1530300"/>
          </a:xfrm>
          <a:prstGeom prst="straightConnector1">
            <a:avLst/>
          </a:prstGeom>
          <a:noFill/>
          <a:ln cap="flat" cmpd="sng" w="9525">
            <a:solidFill>
              <a:srgbClr val="FFFFFF"/>
            </a:solidFill>
            <a:prstDash val="dot"/>
            <a:round/>
            <a:headEnd len="lg" w="lg" type="none"/>
            <a:tailEnd len="lg" w="lg" type="stealth"/>
          </a:ln>
        </p:spPr>
      </p:cxnSp>
      <p:sp>
        <p:nvSpPr>
          <p:cNvPr id="1053" name="Shape 1053"/>
          <p:cNvSpPr txBox="1"/>
          <p:nvPr/>
        </p:nvSpPr>
        <p:spPr>
          <a:xfrm rot="-2281755">
            <a:off x="2233506" y="1663230"/>
            <a:ext cx="1456018" cy="245331"/>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Schema metadata</a:t>
            </a:r>
          </a:p>
        </p:txBody>
      </p:sp>
      <p:sp>
        <p:nvSpPr>
          <p:cNvPr id="1054" name="Shape 1054"/>
          <p:cNvSpPr txBox="1"/>
          <p:nvPr/>
        </p:nvSpPr>
        <p:spPr>
          <a:xfrm>
            <a:off x="3993975" y="910300"/>
            <a:ext cx="1020000" cy="924600"/>
          </a:xfrm>
          <a:prstGeom prst="rect">
            <a:avLst/>
          </a:prstGeom>
          <a:noFill/>
          <a:ln>
            <a:noFill/>
          </a:ln>
        </p:spPr>
        <p:txBody>
          <a:bodyPr anchorCtr="0" anchor="ctr" bIns="91425" lIns="91425" rIns="91425" tIns="91425">
            <a:noAutofit/>
          </a:bodyPr>
          <a:lstStyle/>
          <a:p>
            <a:pPr lvl="0" rtl="0" algn="ctr">
              <a:spcBef>
                <a:spcPts val="0"/>
              </a:spcBef>
              <a:buNone/>
            </a:pPr>
            <a:r>
              <a:rPr lang="en" sz="1200">
                <a:latin typeface="Courier New"/>
                <a:ea typeface="Courier New"/>
                <a:cs typeface="Courier New"/>
                <a:sym typeface="Courier New"/>
              </a:rPr>
              <a:t>f(x)</a:t>
            </a:r>
          </a:p>
        </p:txBody>
      </p:sp>
      <p:sp>
        <p:nvSpPr>
          <p:cNvPr id="1055" name="Shape 1055"/>
          <p:cNvSpPr/>
          <p:nvPr/>
        </p:nvSpPr>
        <p:spPr>
          <a:xfrm>
            <a:off x="3993975" y="3047525"/>
            <a:ext cx="998729" cy="1005264"/>
          </a:xfrm>
          <a:prstGeom prst="flowChartDocumen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6" name="Shape 1056"/>
          <p:cNvSpPr txBox="1"/>
          <p:nvPr/>
        </p:nvSpPr>
        <p:spPr>
          <a:xfrm>
            <a:off x="3824500" y="2798300"/>
            <a:ext cx="1368900" cy="2454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MapReduce</a:t>
            </a:r>
          </a:p>
        </p:txBody>
      </p:sp>
      <p:sp>
        <p:nvSpPr>
          <p:cNvPr id="1057" name="Shape 1057"/>
          <p:cNvSpPr txBox="1"/>
          <p:nvPr/>
        </p:nvSpPr>
        <p:spPr>
          <a:xfrm>
            <a:off x="3993975" y="3043900"/>
            <a:ext cx="1020000" cy="924600"/>
          </a:xfrm>
          <a:prstGeom prst="rect">
            <a:avLst/>
          </a:prstGeom>
          <a:noFill/>
          <a:ln>
            <a:noFill/>
          </a:ln>
        </p:spPr>
        <p:txBody>
          <a:bodyPr anchorCtr="0" anchor="ctr" bIns="91425" lIns="91425" rIns="91425" tIns="91425">
            <a:noAutofit/>
          </a:bodyPr>
          <a:lstStyle/>
          <a:p>
            <a:pPr lvl="0" rtl="0" algn="ctr">
              <a:spcBef>
                <a:spcPts val="0"/>
              </a:spcBef>
              <a:buNone/>
            </a:pPr>
            <a:r>
              <a:rPr lang="en" sz="1200">
                <a:latin typeface="Courier New"/>
                <a:ea typeface="Courier New"/>
                <a:cs typeface="Courier New"/>
                <a:sym typeface="Courier New"/>
              </a:rPr>
              <a:t>g(x)</a:t>
            </a:r>
          </a:p>
        </p:txBody>
      </p:sp>
      <p:cxnSp>
        <p:nvCxnSpPr>
          <p:cNvPr id="1058" name="Shape 1058"/>
          <p:cNvCxnSpPr/>
          <p:nvPr/>
        </p:nvCxnSpPr>
        <p:spPr>
          <a:xfrm flipH="1">
            <a:off x="4508950" y="1974800"/>
            <a:ext cx="7500" cy="747300"/>
          </a:xfrm>
          <a:prstGeom prst="straightConnector1">
            <a:avLst/>
          </a:prstGeom>
          <a:noFill/>
          <a:ln cap="flat" cmpd="sng" w="9525">
            <a:solidFill>
              <a:srgbClr val="FFFFFF"/>
            </a:solidFill>
            <a:prstDash val="dot"/>
            <a:round/>
            <a:headEnd len="lg" w="lg" type="none"/>
            <a:tailEnd len="lg" w="lg" type="stealth"/>
          </a:ln>
        </p:spPr>
      </p:cxnSp>
      <p:cxnSp>
        <p:nvCxnSpPr>
          <p:cNvPr id="1059" name="Shape 1059"/>
          <p:cNvCxnSpPr/>
          <p:nvPr/>
        </p:nvCxnSpPr>
        <p:spPr>
          <a:xfrm rot="10800000">
            <a:off x="2190125" y="3506200"/>
            <a:ext cx="1658100" cy="0"/>
          </a:xfrm>
          <a:prstGeom prst="straightConnector1">
            <a:avLst/>
          </a:prstGeom>
          <a:noFill/>
          <a:ln cap="flat" cmpd="sng" w="9525">
            <a:solidFill>
              <a:srgbClr val="FFFFFF"/>
            </a:solidFill>
            <a:prstDash val="dot"/>
            <a:round/>
            <a:headEnd len="lg" w="lg" type="stealth"/>
            <a:tailEnd len="lg" w="lg" type="stealth"/>
          </a:ln>
        </p:spPr>
      </p:cxnSp>
      <p:cxnSp>
        <p:nvCxnSpPr>
          <p:cNvPr id="1060" name="Shape 1060"/>
          <p:cNvCxnSpPr/>
          <p:nvPr/>
        </p:nvCxnSpPr>
        <p:spPr>
          <a:xfrm flipH="1">
            <a:off x="2176025" y="3107875"/>
            <a:ext cx="1686300" cy="357900"/>
          </a:xfrm>
          <a:prstGeom prst="straightConnector1">
            <a:avLst/>
          </a:prstGeom>
          <a:noFill/>
          <a:ln cap="flat" cmpd="sng" w="9525">
            <a:solidFill>
              <a:srgbClr val="FFFFFF"/>
            </a:solidFill>
            <a:prstDash val="dot"/>
            <a:round/>
            <a:headEnd len="lg" w="lg" type="stealth"/>
            <a:tailEnd len="lg" w="lg" type="stealth"/>
          </a:ln>
        </p:spPr>
      </p:cxnSp>
      <p:cxnSp>
        <p:nvCxnSpPr>
          <p:cNvPr id="1061" name="Shape 1061"/>
          <p:cNvCxnSpPr/>
          <p:nvPr/>
        </p:nvCxnSpPr>
        <p:spPr>
          <a:xfrm rot="10800000">
            <a:off x="2176025" y="3565075"/>
            <a:ext cx="1686300" cy="357900"/>
          </a:xfrm>
          <a:prstGeom prst="straightConnector1">
            <a:avLst/>
          </a:prstGeom>
          <a:noFill/>
          <a:ln cap="flat" cmpd="sng" w="9525">
            <a:solidFill>
              <a:srgbClr val="FFFFFF"/>
            </a:solidFill>
            <a:prstDash val="dot"/>
            <a:round/>
            <a:headEnd len="lg" w="lg" type="stealth"/>
            <a:tailEnd len="lg" w="lg" type="stealth"/>
          </a:ln>
        </p:spPr>
      </p:cxnSp>
      <p:cxnSp>
        <p:nvCxnSpPr>
          <p:cNvPr id="1062" name="Shape 1062"/>
          <p:cNvCxnSpPr/>
          <p:nvPr/>
        </p:nvCxnSpPr>
        <p:spPr>
          <a:xfrm rot="10800000">
            <a:off x="5085775" y="3277600"/>
            <a:ext cx="1809900" cy="0"/>
          </a:xfrm>
          <a:prstGeom prst="straightConnector1">
            <a:avLst/>
          </a:prstGeom>
          <a:noFill/>
          <a:ln cap="flat" cmpd="sng" w="9525">
            <a:solidFill>
              <a:srgbClr val="FFFFFF"/>
            </a:solidFill>
            <a:prstDash val="dot"/>
            <a:round/>
            <a:headEnd len="lg" w="lg" type="stealth"/>
            <a:tailEnd len="lg" w="lg" type="none"/>
          </a:ln>
        </p:spPr>
      </p:cxnSp>
      <p:cxnSp>
        <p:nvCxnSpPr>
          <p:cNvPr id="1063" name="Shape 1063"/>
          <p:cNvCxnSpPr/>
          <p:nvPr/>
        </p:nvCxnSpPr>
        <p:spPr>
          <a:xfrm rot="10800000">
            <a:off x="5085750" y="3811000"/>
            <a:ext cx="1244700" cy="0"/>
          </a:xfrm>
          <a:prstGeom prst="straightConnector1">
            <a:avLst/>
          </a:prstGeom>
          <a:noFill/>
          <a:ln cap="flat" cmpd="sng" w="9525">
            <a:solidFill>
              <a:srgbClr val="FFFFFF"/>
            </a:solidFill>
            <a:prstDash val="dot"/>
            <a:round/>
            <a:headEnd len="lg" w="lg" type="stealth"/>
            <a:tailEnd len="lg" w="lg" type="none"/>
          </a:ln>
        </p:spPr>
      </p:cxnSp>
      <p:cxnSp>
        <p:nvCxnSpPr>
          <p:cNvPr id="1064" name="Shape 1064"/>
          <p:cNvCxnSpPr/>
          <p:nvPr/>
        </p:nvCxnSpPr>
        <p:spPr>
          <a:xfrm rot="10800000">
            <a:off x="5162000" y="3658600"/>
            <a:ext cx="2298900" cy="0"/>
          </a:xfrm>
          <a:prstGeom prst="straightConnector1">
            <a:avLst/>
          </a:prstGeom>
          <a:noFill/>
          <a:ln cap="flat" cmpd="sng" w="9525">
            <a:solidFill>
              <a:srgbClr val="FFFFFF"/>
            </a:solidFill>
            <a:prstDash val="dot"/>
            <a:round/>
            <a:headEnd len="lg" w="lg" type="stealth"/>
            <a:tailEnd len="lg" w="lg" type="none"/>
          </a:ln>
        </p:spPr>
      </p:cxnSp>
      <p:sp>
        <p:nvSpPr>
          <p:cNvPr id="1065" name="Shape 1065"/>
          <p:cNvSpPr txBox="1"/>
          <p:nvPr/>
        </p:nvSpPr>
        <p:spPr>
          <a:xfrm>
            <a:off x="3971050" y="2166375"/>
            <a:ext cx="1083300" cy="145500"/>
          </a:xfrm>
          <a:prstGeom prst="rect">
            <a:avLst/>
          </a:prstGeom>
          <a:noFill/>
          <a:ln>
            <a:noFill/>
          </a:ln>
        </p:spPr>
        <p:txBody>
          <a:bodyPr anchorCtr="0" anchor="ctr" bIns="91425" lIns="91425" rIns="91425" tIns="91425">
            <a:noAutofit/>
          </a:bodyPr>
          <a:lstStyle/>
          <a:p>
            <a:pPr lvl="0" algn="ctr">
              <a:spcBef>
                <a:spcPts val="0"/>
              </a:spcBef>
              <a:buNone/>
            </a:pPr>
            <a:r>
              <a:rPr lang="en" sz="1000">
                <a:solidFill>
                  <a:srgbClr val="FFFFFF"/>
                </a:solidFill>
              </a:rPr>
              <a:t>Submit MR Job</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069" name="Shape 1069"/>
        <p:cNvGrpSpPr/>
        <p:nvPr/>
      </p:nvGrpSpPr>
      <p:grpSpPr>
        <a:xfrm>
          <a:off x="0" y="0"/>
          <a:ext cx="0" cy="0"/>
          <a:chOff x="0" y="0"/>
          <a:chExt cx="0" cy="0"/>
        </a:xfrm>
      </p:grpSpPr>
      <p:sp>
        <p:nvSpPr>
          <p:cNvPr id="1070" name="Shape 1070"/>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Ingestion: Sqoop</a:t>
            </a:r>
          </a:p>
        </p:txBody>
      </p:sp>
      <p:cxnSp>
        <p:nvCxnSpPr>
          <p:cNvPr id="1071" name="Shape 1071"/>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072" name="Shape 1072"/>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1073" name="Shape 1073"/>
          <p:cNvSpPr txBox="1"/>
          <p:nvPr/>
        </p:nvSpPr>
        <p:spPr>
          <a:xfrm>
            <a:off x="1295400" y="1323000"/>
            <a:ext cx="6553200" cy="24975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Key takeaways:</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Sqoop is meant to move relational data into HDFS</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 spins up a MapReduce job that interfaces with the database via JDBC</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 can do batch and incremental loads</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 can serialize the data in HDFS using Avro, Parquet, or Text with optional compression</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 uses metadata or primary keys to interpolate ranges of values, splitting the source data into bucket-sized chunks</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077" name="Shape 1077"/>
        <p:cNvGrpSpPr/>
        <p:nvPr/>
      </p:nvGrpSpPr>
      <p:grpSpPr>
        <a:xfrm>
          <a:off x="0" y="0"/>
          <a:ext cx="0" cy="0"/>
          <a:chOff x="0" y="0"/>
          <a:chExt cx="0" cy="0"/>
        </a:xfrm>
      </p:grpSpPr>
      <p:graphicFrame>
        <p:nvGraphicFramePr>
          <p:cNvPr id="1078" name="Shape 1078"/>
          <p:cNvGraphicFramePr/>
          <p:nvPr/>
        </p:nvGraphicFramePr>
        <p:xfrm>
          <a:off x="1512287" y="1785000"/>
          <a:ext cx="3000000" cy="3000000"/>
        </p:xfrm>
        <a:graphic>
          <a:graphicData uri="http://schemas.openxmlformats.org/drawingml/2006/table">
            <a:tbl>
              <a:tblPr>
                <a:noFill/>
                <a:tableStyleId>{A502EBE1-EE59-43B9-9920-A4FEFA64E7F7}</a:tableStyleId>
              </a:tblPr>
              <a:tblGrid>
                <a:gridCol w="668425"/>
                <a:gridCol w="685175"/>
                <a:gridCol w="629425"/>
                <a:gridCol w="868150"/>
                <a:gridCol w="994000"/>
                <a:gridCol w="783175"/>
                <a:gridCol w="670250"/>
                <a:gridCol w="820825"/>
              </a:tblGrid>
              <a:tr h="381000">
                <a:tc>
                  <a:txBody>
                    <a:bodyPr>
                      <a:noAutofit/>
                    </a:bodyPr>
                    <a:lstStyle/>
                    <a:p>
                      <a:pPr lvl="0" rtl="0">
                        <a:spcBef>
                          <a:spcPts val="0"/>
                        </a:spcBef>
                        <a:buNone/>
                      </a:pPr>
                      <a:r>
                        <a:t/>
                      </a:r>
                      <a:endParaRPr sz="800">
                        <a:solidFill>
                          <a:srgbClr val="FFFFFF"/>
                        </a:solidFill>
                      </a:endParaRPr>
                    </a:p>
                  </a:txBody>
                  <a:tcPr marT="91425" marB="91425" marR="91425" marL="91425"/>
                </a:tc>
                <a:tc>
                  <a:txBody>
                    <a:bodyPr>
                      <a:noAutofit/>
                    </a:bodyPr>
                    <a:lstStyle/>
                    <a:p>
                      <a:pPr lvl="0" rtl="0" algn="ctr">
                        <a:spcBef>
                          <a:spcPts val="0"/>
                        </a:spcBef>
                        <a:buNone/>
                      </a:pPr>
                      <a:r>
                        <a:rPr lang="en" sz="800">
                          <a:solidFill>
                            <a:schemeClr val="lt1"/>
                          </a:solidFill>
                        </a:rPr>
                        <a:t>Streaming</a:t>
                      </a:r>
                    </a:p>
                  </a:txBody>
                  <a:tcPr marT="91425" marB="91425" marR="91425" marL="91425" anchor="ctr"/>
                </a:tc>
                <a:tc>
                  <a:txBody>
                    <a:bodyPr>
                      <a:noAutofit/>
                    </a:bodyPr>
                    <a:lstStyle/>
                    <a:p>
                      <a:pPr lvl="0" rtl="0" algn="ctr">
                        <a:spcBef>
                          <a:spcPts val="0"/>
                        </a:spcBef>
                        <a:buNone/>
                      </a:pPr>
                      <a:r>
                        <a:rPr lang="en" sz="800">
                          <a:solidFill>
                            <a:schemeClr val="lt1"/>
                          </a:solidFill>
                        </a:rPr>
                        <a:t>RDBMS</a:t>
                      </a:r>
                    </a:p>
                  </a:txBody>
                  <a:tcPr marT="91425" marB="91425" marR="91425" marL="91425" anchor="ctr"/>
                </a:tc>
                <a:tc>
                  <a:txBody>
                    <a:bodyPr>
                      <a:noAutofit/>
                    </a:bodyPr>
                    <a:lstStyle/>
                    <a:p>
                      <a:pPr lvl="0" rtl="0" algn="ctr">
                        <a:spcBef>
                          <a:spcPts val="0"/>
                        </a:spcBef>
                        <a:buNone/>
                      </a:pPr>
                      <a:r>
                        <a:rPr lang="en" sz="800">
                          <a:solidFill>
                            <a:schemeClr val="lt1"/>
                          </a:solidFill>
                        </a:rPr>
                        <a:t>Native Connectors</a:t>
                      </a:r>
                    </a:p>
                  </a:txBody>
                  <a:tcPr marT="91425" marB="91425" marR="91425" marL="91425" anchor="ctr"/>
                </a:tc>
                <a:tc>
                  <a:txBody>
                    <a:bodyPr>
                      <a:noAutofit/>
                    </a:bodyPr>
                    <a:lstStyle/>
                    <a:p>
                      <a:pPr lvl="0" rtl="0" algn="ctr">
                        <a:spcBef>
                          <a:spcPts val="0"/>
                        </a:spcBef>
                        <a:buNone/>
                      </a:pPr>
                      <a:r>
                        <a:rPr lang="en" sz="800">
                          <a:solidFill>
                            <a:schemeClr val="lt1"/>
                          </a:solidFill>
                        </a:rPr>
                        <a:t>In-flight Transformations</a:t>
                      </a:r>
                    </a:p>
                  </a:txBody>
                  <a:tcPr marT="91425" marB="91425" marR="91425" marL="91425" anchor="ctr"/>
                </a:tc>
                <a:tc>
                  <a:txBody>
                    <a:bodyPr>
                      <a:noAutofit/>
                    </a:bodyPr>
                    <a:lstStyle/>
                    <a:p>
                      <a:pPr lvl="0" rtl="0" algn="ctr">
                        <a:spcBef>
                          <a:spcPts val="0"/>
                        </a:spcBef>
                        <a:buNone/>
                      </a:pPr>
                      <a:r>
                        <a:rPr lang="en" sz="800">
                          <a:solidFill>
                            <a:schemeClr val="lt1"/>
                          </a:solidFill>
                        </a:rPr>
                        <a:t>Fault Tolerant</a:t>
                      </a:r>
                    </a:p>
                  </a:txBody>
                  <a:tcPr marT="91425" marB="91425" marR="91425" marL="91425" anchor="ctr"/>
                </a:tc>
                <a:tc>
                  <a:txBody>
                    <a:bodyPr>
                      <a:noAutofit/>
                    </a:bodyPr>
                    <a:lstStyle/>
                    <a:p>
                      <a:pPr lvl="0" rtl="0" algn="ctr">
                        <a:spcBef>
                          <a:spcPts val="0"/>
                        </a:spcBef>
                        <a:buClr>
                          <a:schemeClr val="dk1"/>
                        </a:buClr>
                        <a:buSzPct val="137500"/>
                        <a:buFont typeface="Arial"/>
                        <a:buNone/>
                      </a:pPr>
                      <a:r>
                        <a:rPr lang="en" sz="800">
                          <a:solidFill>
                            <a:srgbClr val="FFFFFF"/>
                          </a:solidFill>
                        </a:rPr>
                        <a:t>Latency</a:t>
                      </a:r>
                    </a:p>
                  </a:txBody>
                  <a:tcPr marT="91425" marB="91425" marR="91425" marL="91425" anchor="ctr"/>
                </a:tc>
                <a:tc>
                  <a:txBody>
                    <a:bodyPr>
                      <a:noAutofit/>
                    </a:bodyPr>
                    <a:lstStyle/>
                    <a:p>
                      <a:pPr lvl="0" rtl="0" algn="ctr">
                        <a:spcBef>
                          <a:spcPts val="0"/>
                        </a:spcBef>
                        <a:buClr>
                          <a:schemeClr val="dk1"/>
                        </a:buClr>
                        <a:buSzPct val="137500"/>
                        <a:buFont typeface="Arial"/>
                        <a:buNone/>
                      </a:pPr>
                      <a:r>
                        <a:rPr lang="en" sz="800">
                          <a:solidFill>
                            <a:srgbClr val="FFFFFF"/>
                          </a:solidFill>
                        </a:rPr>
                        <a:t>Extensible</a:t>
                      </a:r>
                    </a:p>
                  </a:txBody>
                  <a:tcPr marT="91425" marB="91425" marR="91425" marL="91425" anchor="ctr"/>
                </a:tc>
              </a:tr>
              <a:tr h="381000">
                <a:tc>
                  <a:txBody>
                    <a:bodyPr>
                      <a:noAutofit/>
                    </a:bodyPr>
                    <a:lstStyle/>
                    <a:p>
                      <a:pPr lvl="0" rtl="0">
                        <a:spcBef>
                          <a:spcPts val="0"/>
                        </a:spcBef>
                        <a:buNone/>
                      </a:pPr>
                      <a:r>
                        <a:rPr lang="en" sz="800">
                          <a:solidFill>
                            <a:srgbClr val="FFFFFF"/>
                          </a:solidFill>
                        </a:rPr>
                        <a:t>Kafka</a:t>
                      </a:r>
                    </a:p>
                  </a:txBody>
                  <a:tcPr marT="91425" marB="91425" marR="91425" marL="91425" anchor="ctr"/>
                </a:tc>
                <a:tc>
                  <a:txBody>
                    <a:bodyPr>
                      <a:noAutofit/>
                    </a:bodyPr>
                    <a:lstStyle/>
                    <a:p>
                      <a:pPr lvl="0" rtl="0" algn="ctr">
                        <a:spcBef>
                          <a:spcPts val="0"/>
                        </a:spcBef>
                        <a:buNone/>
                      </a:pPr>
                      <a:r>
                        <a:rPr lang="en" sz="800">
                          <a:solidFill>
                            <a:srgbClr val="FFFFFF"/>
                          </a:solidFill>
                        </a:rPr>
                        <a:t>Y</a:t>
                      </a:r>
                    </a:p>
                  </a:txBody>
                  <a:tcPr marT="91425" marB="91425" marR="91425" marL="91425" anchor="ctr"/>
                </a:tc>
                <a:tc>
                  <a:txBody>
                    <a:bodyPr>
                      <a:noAutofit/>
                    </a:bodyPr>
                    <a:lstStyle/>
                    <a:p>
                      <a:pPr lvl="0" rtl="0" algn="ctr">
                        <a:spcBef>
                          <a:spcPts val="0"/>
                        </a:spcBef>
                        <a:buClr>
                          <a:schemeClr val="dk1"/>
                        </a:buClr>
                        <a:buSzPct val="137500"/>
                        <a:buFont typeface="Arial"/>
                        <a:buNone/>
                      </a:pPr>
                      <a:r>
                        <a:rPr lang="en" sz="800">
                          <a:solidFill>
                            <a:srgbClr val="FFFFFF"/>
                          </a:solidFill>
                        </a:rPr>
                        <a:t>N</a:t>
                      </a:r>
                    </a:p>
                  </a:txBody>
                  <a:tcPr marT="91425" marB="91425" marR="91425" marL="91425" anchor="ctr"/>
                </a:tc>
                <a:tc>
                  <a:txBody>
                    <a:bodyPr>
                      <a:noAutofit/>
                    </a:bodyPr>
                    <a:lstStyle/>
                    <a:p>
                      <a:pPr lvl="0" rtl="0" algn="ctr">
                        <a:spcBef>
                          <a:spcPts val="0"/>
                        </a:spcBef>
                        <a:buClr>
                          <a:schemeClr val="dk1"/>
                        </a:buClr>
                        <a:buSzPct val="137500"/>
                        <a:buFont typeface="Arial"/>
                        <a:buNone/>
                      </a:pPr>
                      <a:r>
                        <a:rPr lang="en" sz="800">
                          <a:solidFill>
                            <a:srgbClr val="FFFFFF"/>
                          </a:solidFill>
                        </a:rPr>
                        <a:t>Limited</a:t>
                      </a:r>
                    </a:p>
                  </a:txBody>
                  <a:tcPr marT="91425" marB="91425" marR="91425" marL="91425" anchor="ctr"/>
                </a:tc>
                <a:tc>
                  <a:txBody>
                    <a:bodyPr>
                      <a:noAutofit/>
                    </a:bodyPr>
                    <a:lstStyle/>
                    <a:p>
                      <a:pPr lvl="0" rtl="0" algn="ctr">
                        <a:spcBef>
                          <a:spcPts val="0"/>
                        </a:spcBef>
                        <a:buClr>
                          <a:schemeClr val="dk1"/>
                        </a:buClr>
                        <a:buSzPct val="137500"/>
                        <a:buFont typeface="Arial"/>
                        <a:buNone/>
                      </a:pPr>
                      <a:r>
                        <a:rPr lang="en" sz="800">
                          <a:solidFill>
                            <a:srgbClr val="FFFFFF"/>
                          </a:solidFill>
                        </a:rPr>
                        <a:t>N</a:t>
                      </a:r>
                    </a:p>
                  </a:txBody>
                  <a:tcPr marT="91425" marB="91425" marR="91425" marL="91425" anchor="ctr"/>
                </a:tc>
                <a:tc>
                  <a:txBody>
                    <a:bodyPr>
                      <a:noAutofit/>
                    </a:bodyPr>
                    <a:lstStyle/>
                    <a:p>
                      <a:pPr lvl="0" rtl="0" algn="ctr">
                        <a:spcBef>
                          <a:spcPts val="0"/>
                        </a:spcBef>
                        <a:buClr>
                          <a:schemeClr val="dk1"/>
                        </a:buClr>
                        <a:buSzPct val="137500"/>
                        <a:buFont typeface="Arial"/>
                        <a:buNone/>
                      </a:pPr>
                      <a:r>
                        <a:rPr lang="en" sz="800">
                          <a:solidFill>
                            <a:srgbClr val="FFFFFF"/>
                          </a:solidFill>
                        </a:rPr>
                        <a:t>Very</a:t>
                      </a:r>
                    </a:p>
                  </a:txBody>
                  <a:tcPr marT="91425" marB="91425" marR="91425" marL="91425" anchor="ctr"/>
                </a:tc>
                <a:tc>
                  <a:txBody>
                    <a:bodyPr>
                      <a:noAutofit/>
                    </a:bodyPr>
                    <a:lstStyle/>
                    <a:p>
                      <a:pPr lvl="0" rtl="0" algn="ctr">
                        <a:spcBef>
                          <a:spcPts val="0"/>
                        </a:spcBef>
                        <a:buClr>
                          <a:schemeClr val="dk1"/>
                        </a:buClr>
                        <a:buSzPct val="137500"/>
                        <a:buFont typeface="Arial"/>
                        <a:buNone/>
                      </a:pPr>
                      <a:r>
                        <a:rPr lang="en" sz="800">
                          <a:solidFill>
                            <a:srgbClr val="FFFFFF"/>
                          </a:solidFill>
                        </a:rPr>
                        <a:t>Low</a:t>
                      </a:r>
                    </a:p>
                  </a:txBody>
                  <a:tcPr marT="91425" marB="91425" marR="91425" marL="91425" anchor="ctr"/>
                </a:tc>
                <a:tc>
                  <a:txBody>
                    <a:bodyPr>
                      <a:noAutofit/>
                    </a:bodyPr>
                    <a:lstStyle/>
                    <a:p>
                      <a:pPr lvl="0" rtl="0" algn="ctr">
                        <a:spcBef>
                          <a:spcPts val="0"/>
                        </a:spcBef>
                        <a:buClr>
                          <a:schemeClr val="dk1"/>
                        </a:buClr>
                        <a:buSzPct val="137500"/>
                        <a:buFont typeface="Arial"/>
                        <a:buNone/>
                      </a:pPr>
                      <a:r>
                        <a:rPr lang="en" sz="800">
                          <a:solidFill>
                            <a:srgbClr val="FFFFFF"/>
                          </a:solidFill>
                        </a:rPr>
                        <a:t>Y</a:t>
                      </a:r>
                    </a:p>
                  </a:txBody>
                  <a:tcPr marT="91425" marB="91425" marR="91425" marL="91425" anchor="ctr"/>
                </a:tc>
              </a:tr>
              <a:tr h="381000">
                <a:tc>
                  <a:txBody>
                    <a:bodyPr>
                      <a:noAutofit/>
                    </a:bodyPr>
                    <a:lstStyle/>
                    <a:p>
                      <a:pPr lvl="0" rtl="0">
                        <a:spcBef>
                          <a:spcPts val="0"/>
                        </a:spcBef>
                        <a:buNone/>
                      </a:pPr>
                      <a:r>
                        <a:rPr lang="en" sz="800">
                          <a:solidFill>
                            <a:srgbClr val="FFFFFF"/>
                          </a:solidFill>
                        </a:rPr>
                        <a:t>Flume</a:t>
                      </a:r>
                    </a:p>
                  </a:txBody>
                  <a:tcPr marT="91425" marB="91425" marR="91425" marL="91425" anchor="ctr"/>
                </a:tc>
                <a:tc>
                  <a:txBody>
                    <a:bodyPr>
                      <a:noAutofit/>
                    </a:bodyPr>
                    <a:lstStyle/>
                    <a:p>
                      <a:pPr lvl="0" rtl="0" algn="ctr">
                        <a:spcBef>
                          <a:spcPts val="0"/>
                        </a:spcBef>
                        <a:buClr>
                          <a:schemeClr val="dk1"/>
                        </a:buClr>
                        <a:buSzPct val="137500"/>
                        <a:buFont typeface="Arial"/>
                        <a:buNone/>
                      </a:pPr>
                      <a:r>
                        <a:rPr lang="en" sz="800">
                          <a:solidFill>
                            <a:srgbClr val="FFFFFF"/>
                          </a:solidFill>
                        </a:rPr>
                        <a:t>Y</a:t>
                      </a:r>
                    </a:p>
                  </a:txBody>
                  <a:tcPr marT="91425" marB="91425" marR="91425" marL="91425" anchor="ctr"/>
                </a:tc>
                <a:tc>
                  <a:txBody>
                    <a:bodyPr>
                      <a:noAutofit/>
                    </a:bodyPr>
                    <a:lstStyle/>
                    <a:p>
                      <a:pPr lvl="0" rtl="0" algn="ctr">
                        <a:spcBef>
                          <a:spcPts val="0"/>
                        </a:spcBef>
                        <a:buClr>
                          <a:schemeClr val="dk1"/>
                        </a:buClr>
                        <a:buSzPct val="137500"/>
                        <a:buFont typeface="Arial"/>
                        <a:buNone/>
                      </a:pPr>
                      <a:r>
                        <a:rPr lang="en" sz="800">
                          <a:solidFill>
                            <a:srgbClr val="FFFFFF"/>
                          </a:solidFill>
                        </a:rPr>
                        <a:t>N</a:t>
                      </a:r>
                    </a:p>
                  </a:txBody>
                  <a:tcPr marT="91425" marB="91425" marR="91425" marL="91425" anchor="ctr"/>
                </a:tc>
                <a:tc>
                  <a:txBody>
                    <a:bodyPr>
                      <a:noAutofit/>
                    </a:bodyPr>
                    <a:lstStyle/>
                    <a:p>
                      <a:pPr lvl="0" rtl="0" algn="ctr">
                        <a:spcBef>
                          <a:spcPts val="0"/>
                        </a:spcBef>
                        <a:buClr>
                          <a:schemeClr val="dk1"/>
                        </a:buClr>
                        <a:buSzPct val="137500"/>
                        <a:buFont typeface="Arial"/>
                        <a:buNone/>
                      </a:pPr>
                      <a:r>
                        <a:rPr lang="en" sz="800">
                          <a:solidFill>
                            <a:srgbClr val="FFFFFF"/>
                          </a:solidFill>
                        </a:rPr>
                        <a:t>Many</a:t>
                      </a:r>
                    </a:p>
                  </a:txBody>
                  <a:tcPr marT="91425" marB="91425" marR="91425" marL="91425" anchor="ctr"/>
                </a:tc>
                <a:tc>
                  <a:txBody>
                    <a:bodyPr>
                      <a:noAutofit/>
                    </a:bodyPr>
                    <a:lstStyle/>
                    <a:p>
                      <a:pPr lvl="0" rtl="0" algn="ctr">
                        <a:spcBef>
                          <a:spcPts val="0"/>
                        </a:spcBef>
                        <a:buClr>
                          <a:schemeClr val="dk1"/>
                        </a:buClr>
                        <a:buSzPct val="137500"/>
                        <a:buFont typeface="Arial"/>
                        <a:buNone/>
                      </a:pPr>
                      <a:r>
                        <a:rPr lang="en" sz="800">
                          <a:solidFill>
                            <a:srgbClr val="FFFFFF"/>
                          </a:solidFill>
                        </a:rPr>
                        <a:t>Y</a:t>
                      </a:r>
                    </a:p>
                  </a:txBody>
                  <a:tcPr marT="91425" marB="91425" marR="91425" marL="91425" anchor="ctr"/>
                </a:tc>
                <a:tc>
                  <a:txBody>
                    <a:bodyPr>
                      <a:noAutofit/>
                    </a:bodyPr>
                    <a:lstStyle/>
                    <a:p>
                      <a:pPr lvl="0" rtl="0" algn="ctr">
                        <a:spcBef>
                          <a:spcPts val="0"/>
                        </a:spcBef>
                        <a:buClr>
                          <a:schemeClr val="dk1"/>
                        </a:buClr>
                        <a:buSzPct val="137500"/>
                        <a:buFont typeface="Arial"/>
                        <a:buNone/>
                      </a:pPr>
                      <a:r>
                        <a:rPr lang="en" sz="800">
                          <a:solidFill>
                            <a:srgbClr val="FFFFFF"/>
                          </a:solidFill>
                        </a:rPr>
                        <a:t>Limited</a:t>
                      </a:r>
                    </a:p>
                  </a:txBody>
                  <a:tcPr marT="91425" marB="91425" marR="91425" marL="91425" anchor="ctr"/>
                </a:tc>
                <a:tc>
                  <a:txBody>
                    <a:bodyPr>
                      <a:noAutofit/>
                    </a:bodyPr>
                    <a:lstStyle/>
                    <a:p>
                      <a:pPr lvl="0" rtl="0" algn="ctr">
                        <a:spcBef>
                          <a:spcPts val="0"/>
                        </a:spcBef>
                        <a:buClr>
                          <a:schemeClr val="dk1"/>
                        </a:buClr>
                        <a:buSzPct val="137500"/>
                        <a:buFont typeface="Arial"/>
                        <a:buNone/>
                      </a:pPr>
                      <a:r>
                        <a:rPr lang="en" sz="800">
                          <a:solidFill>
                            <a:srgbClr val="FFFFFF"/>
                          </a:solidFill>
                        </a:rPr>
                        <a:t>Moderate</a:t>
                      </a:r>
                    </a:p>
                  </a:txBody>
                  <a:tcPr marT="91425" marB="91425" marR="91425" marL="91425" anchor="ctr"/>
                </a:tc>
                <a:tc>
                  <a:txBody>
                    <a:bodyPr>
                      <a:noAutofit/>
                    </a:bodyPr>
                    <a:lstStyle/>
                    <a:p>
                      <a:pPr lvl="0" rtl="0" algn="ctr">
                        <a:spcBef>
                          <a:spcPts val="0"/>
                        </a:spcBef>
                        <a:buClr>
                          <a:schemeClr val="dk1"/>
                        </a:buClr>
                        <a:buSzPct val="137500"/>
                        <a:buFont typeface="Arial"/>
                        <a:buNone/>
                      </a:pPr>
                      <a:r>
                        <a:rPr lang="en" sz="800">
                          <a:solidFill>
                            <a:srgbClr val="FFFFFF"/>
                          </a:solidFill>
                        </a:rPr>
                        <a:t>Y</a:t>
                      </a:r>
                    </a:p>
                  </a:txBody>
                  <a:tcPr marT="91425" marB="91425" marR="91425" marL="91425" anchor="ctr"/>
                </a:tc>
              </a:tr>
              <a:tr h="381000">
                <a:tc>
                  <a:txBody>
                    <a:bodyPr>
                      <a:noAutofit/>
                    </a:bodyPr>
                    <a:lstStyle/>
                    <a:p>
                      <a:pPr lvl="0" rtl="0">
                        <a:spcBef>
                          <a:spcPts val="0"/>
                        </a:spcBef>
                        <a:buNone/>
                      </a:pPr>
                      <a:r>
                        <a:rPr lang="en" sz="800">
                          <a:solidFill>
                            <a:srgbClr val="FFFFFF"/>
                          </a:solidFill>
                        </a:rPr>
                        <a:t>Sqoop</a:t>
                      </a:r>
                    </a:p>
                  </a:txBody>
                  <a:tcPr marT="91425" marB="91425" marR="91425" marL="91425" anchor="ctr"/>
                </a:tc>
                <a:tc>
                  <a:txBody>
                    <a:bodyPr>
                      <a:noAutofit/>
                    </a:bodyPr>
                    <a:lstStyle/>
                    <a:p>
                      <a:pPr lvl="0" rtl="0" algn="ctr">
                        <a:spcBef>
                          <a:spcPts val="0"/>
                        </a:spcBef>
                        <a:buClr>
                          <a:schemeClr val="dk1"/>
                        </a:buClr>
                        <a:buSzPct val="137500"/>
                        <a:buFont typeface="Arial"/>
                        <a:buNone/>
                      </a:pPr>
                      <a:r>
                        <a:rPr lang="en" sz="800">
                          <a:solidFill>
                            <a:srgbClr val="FFFFFF"/>
                          </a:solidFill>
                        </a:rPr>
                        <a:t>N</a:t>
                      </a:r>
                    </a:p>
                  </a:txBody>
                  <a:tcPr marT="91425" marB="91425" marR="91425" marL="91425" anchor="ctr"/>
                </a:tc>
                <a:tc>
                  <a:txBody>
                    <a:bodyPr>
                      <a:noAutofit/>
                    </a:bodyPr>
                    <a:lstStyle/>
                    <a:p>
                      <a:pPr lvl="0" rtl="0" algn="ctr">
                        <a:spcBef>
                          <a:spcPts val="0"/>
                        </a:spcBef>
                        <a:buClr>
                          <a:schemeClr val="dk1"/>
                        </a:buClr>
                        <a:buSzPct val="137500"/>
                        <a:buFont typeface="Arial"/>
                        <a:buNone/>
                      </a:pPr>
                      <a:r>
                        <a:rPr lang="en" sz="800">
                          <a:solidFill>
                            <a:srgbClr val="FFFFFF"/>
                          </a:solidFill>
                        </a:rPr>
                        <a:t>Y</a:t>
                      </a:r>
                    </a:p>
                  </a:txBody>
                  <a:tcPr marT="91425" marB="91425" marR="91425" marL="91425" anchor="ctr"/>
                </a:tc>
                <a:tc>
                  <a:txBody>
                    <a:bodyPr>
                      <a:noAutofit/>
                    </a:bodyPr>
                    <a:lstStyle/>
                    <a:p>
                      <a:pPr lvl="0" rtl="0" algn="ctr">
                        <a:spcBef>
                          <a:spcPts val="0"/>
                        </a:spcBef>
                        <a:buClr>
                          <a:schemeClr val="dk1"/>
                        </a:buClr>
                        <a:buSzPct val="137500"/>
                        <a:buFont typeface="Arial"/>
                        <a:buNone/>
                      </a:pPr>
                      <a:r>
                        <a:rPr lang="en" sz="800">
                          <a:solidFill>
                            <a:srgbClr val="FFFFFF"/>
                          </a:solidFill>
                        </a:rPr>
                        <a:t>Many</a:t>
                      </a:r>
                    </a:p>
                  </a:txBody>
                  <a:tcPr marT="91425" marB="91425" marR="91425" marL="91425" anchor="ctr"/>
                </a:tc>
                <a:tc>
                  <a:txBody>
                    <a:bodyPr>
                      <a:noAutofit/>
                    </a:bodyPr>
                    <a:lstStyle/>
                    <a:p>
                      <a:pPr lvl="0" rtl="0" algn="ctr">
                        <a:spcBef>
                          <a:spcPts val="0"/>
                        </a:spcBef>
                        <a:buClr>
                          <a:schemeClr val="dk1"/>
                        </a:buClr>
                        <a:buSzPct val="137500"/>
                        <a:buFont typeface="Arial"/>
                        <a:buNone/>
                      </a:pPr>
                      <a:r>
                        <a:rPr lang="en" sz="800">
                          <a:solidFill>
                            <a:srgbClr val="FFFFFF"/>
                          </a:solidFill>
                        </a:rPr>
                        <a:t>N</a:t>
                      </a:r>
                    </a:p>
                  </a:txBody>
                  <a:tcPr marT="91425" marB="91425" marR="91425" marL="91425" anchor="ctr"/>
                </a:tc>
                <a:tc>
                  <a:txBody>
                    <a:bodyPr>
                      <a:noAutofit/>
                    </a:bodyPr>
                    <a:lstStyle/>
                    <a:p>
                      <a:pPr lvl="0" rtl="0" algn="ctr">
                        <a:spcBef>
                          <a:spcPts val="0"/>
                        </a:spcBef>
                        <a:buClr>
                          <a:schemeClr val="dk1"/>
                        </a:buClr>
                        <a:buSzPct val="137500"/>
                        <a:buFont typeface="Arial"/>
                        <a:buNone/>
                      </a:pPr>
                      <a:r>
                        <a:rPr lang="en" sz="800">
                          <a:solidFill>
                            <a:srgbClr val="FFFFFF"/>
                          </a:solidFill>
                        </a:rPr>
                        <a:t>Very</a:t>
                      </a:r>
                    </a:p>
                  </a:txBody>
                  <a:tcPr marT="91425" marB="91425" marR="91425" marL="91425" anchor="ctr"/>
                </a:tc>
                <a:tc>
                  <a:txBody>
                    <a:bodyPr>
                      <a:noAutofit/>
                    </a:bodyPr>
                    <a:lstStyle/>
                    <a:p>
                      <a:pPr lvl="0" rtl="0" algn="ctr">
                        <a:spcBef>
                          <a:spcPts val="0"/>
                        </a:spcBef>
                        <a:buClr>
                          <a:schemeClr val="dk1"/>
                        </a:buClr>
                        <a:buSzPct val="137500"/>
                        <a:buFont typeface="Arial"/>
                        <a:buNone/>
                      </a:pPr>
                      <a:r>
                        <a:rPr lang="en" sz="800">
                          <a:solidFill>
                            <a:srgbClr val="FFFFFF"/>
                          </a:solidFill>
                        </a:rPr>
                        <a:t>High</a:t>
                      </a:r>
                    </a:p>
                  </a:txBody>
                  <a:tcPr marT="91425" marB="91425" marR="91425" marL="91425" anchor="ctr"/>
                </a:tc>
                <a:tc>
                  <a:txBody>
                    <a:bodyPr>
                      <a:noAutofit/>
                    </a:bodyPr>
                    <a:lstStyle/>
                    <a:p>
                      <a:pPr lvl="0" rtl="0" algn="ctr">
                        <a:spcBef>
                          <a:spcPts val="0"/>
                        </a:spcBef>
                        <a:buClr>
                          <a:schemeClr val="dk1"/>
                        </a:buClr>
                        <a:buSzPct val="137500"/>
                        <a:buFont typeface="Arial"/>
                        <a:buNone/>
                      </a:pPr>
                      <a:r>
                        <a:rPr lang="en" sz="800">
                          <a:solidFill>
                            <a:srgbClr val="FFFFFF"/>
                          </a:solidFill>
                        </a:rPr>
                        <a:t>Y</a:t>
                      </a:r>
                    </a:p>
                  </a:txBody>
                  <a:tcPr marT="91425" marB="91425" marR="91425" marL="91425" anchor="ctr"/>
                </a:tc>
              </a:tr>
            </a:tbl>
          </a:graphicData>
        </a:graphic>
      </p:graphicFrame>
      <p:sp>
        <p:nvSpPr>
          <p:cNvPr id="1079" name="Shape 1079"/>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SzPct val="25000"/>
              <a:buNone/>
            </a:pPr>
            <a:r>
              <a:rPr lang="en" sz="1800">
                <a:solidFill>
                  <a:schemeClr val="lt1"/>
                </a:solidFill>
                <a:latin typeface="Montserrat"/>
                <a:ea typeface="Montserrat"/>
                <a:cs typeface="Montserrat"/>
                <a:sym typeface="Montserrat"/>
              </a:rPr>
              <a:t>Ingestion</a:t>
            </a:r>
          </a:p>
        </p:txBody>
      </p:sp>
      <p:cxnSp>
        <p:nvCxnSpPr>
          <p:cNvPr id="1080" name="Shape 1080"/>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081" name="Shape 1081"/>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085" name="Shape 1085"/>
        <p:cNvGrpSpPr/>
        <p:nvPr/>
      </p:nvGrpSpPr>
      <p:grpSpPr>
        <a:xfrm>
          <a:off x="0" y="0"/>
          <a:ext cx="0" cy="0"/>
          <a:chOff x="0" y="0"/>
          <a:chExt cx="0" cy="0"/>
        </a:xfrm>
      </p:grpSpPr>
      <p:sp>
        <p:nvSpPr>
          <p:cNvPr id="1086" name="Shape 1086"/>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SzPct val="25000"/>
              <a:buNone/>
            </a:pPr>
            <a:r>
              <a:rPr lang="en" sz="1800">
                <a:solidFill>
                  <a:schemeClr val="lt1"/>
                </a:solidFill>
                <a:latin typeface="Montserrat"/>
                <a:ea typeface="Montserrat"/>
                <a:cs typeface="Montserrat"/>
                <a:sym typeface="Montserrat"/>
              </a:rPr>
              <a:t>Query</a:t>
            </a:r>
          </a:p>
        </p:txBody>
      </p:sp>
      <p:cxnSp>
        <p:nvCxnSpPr>
          <p:cNvPr id="1087" name="Shape 1087"/>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088" name="Shape 1088"/>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092" name="Shape 1092"/>
        <p:cNvGrpSpPr/>
        <p:nvPr/>
      </p:nvGrpSpPr>
      <p:grpSpPr>
        <a:xfrm>
          <a:off x="0" y="0"/>
          <a:ext cx="0" cy="0"/>
          <a:chOff x="0" y="0"/>
          <a:chExt cx="0" cy="0"/>
        </a:xfrm>
      </p:grpSpPr>
      <p:sp>
        <p:nvSpPr>
          <p:cNvPr id="1093" name="Shape 1093"/>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SzPct val="25000"/>
              <a:buNone/>
            </a:pPr>
            <a:r>
              <a:rPr lang="en" sz="1800">
                <a:solidFill>
                  <a:schemeClr val="lt1"/>
                </a:solidFill>
                <a:latin typeface="Montserrat"/>
                <a:ea typeface="Montserrat"/>
                <a:cs typeface="Montserrat"/>
                <a:sym typeface="Montserrat"/>
              </a:rPr>
              <a:t>Query: Pig</a:t>
            </a:r>
          </a:p>
        </p:txBody>
      </p:sp>
      <p:cxnSp>
        <p:nvCxnSpPr>
          <p:cNvPr id="1094" name="Shape 1094"/>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sp>
        <p:nvSpPr>
          <p:cNvPr id="1095" name="Shape 1095"/>
          <p:cNvSpPr txBox="1"/>
          <p:nvPr/>
        </p:nvSpPr>
        <p:spPr>
          <a:xfrm>
            <a:off x="1318850" y="1530750"/>
            <a:ext cx="6537600" cy="2082000"/>
          </a:xfrm>
          <a:prstGeom prst="rect">
            <a:avLst/>
          </a:prstGeom>
          <a:noFill/>
          <a:ln>
            <a:noFill/>
          </a:ln>
        </p:spPr>
        <p:txBody>
          <a:bodyPr anchorCtr="0" anchor="t" bIns="91425" lIns="91425" rIns="91425" tIns="91425">
            <a:noAutofit/>
          </a:bodyPr>
          <a:lstStyle/>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Pig is a procedural language</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 has familiar concepts like </a:t>
            </a:r>
            <a:r>
              <a:rPr lang="en">
                <a:solidFill>
                  <a:srgbClr val="FFFFFF"/>
                </a:solidFill>
                <a:latin typeface="Courier New"/>
                <a:ea typeface="Courier New"/>
                <a:cs typeface="Courier New"/>
                <a:sym typeface="Courier New"/>
              </a:rPr>
              <a:t>JOIN</a:t>
            </a:r>
            <a:r>
              <a:rPr lang="en">
                <a:solidFill>
                  <a:srgbClr val="FFFFFF"/>
                </a:solidFill>
                <a:latin typeface="Montserrat"/>
                <a:ea typeface="Montserrat"/>
                <a:cs typeface="Montserrat"/>
                <a:sym typeface="Montserrat"/>
              </a:rPr>
              <a:t>, </a:t>
            </a:r>
            <a:r>
              <a:rPr lang="en">
                <a:solidFill>
                  <a:srgbClr val="FFFFFF"/>
                </a:solidFill>
                <a:latin typeface="Courier New"/>
                <a:ea typeface="Courier New"/>
                <a:cs typeface="Courier New"/>
                <a:sym typeface="Courier New"/>
              </a:rPr>
              <a:t>ORDER</a:t>
            </a:r>
            <a:r>
              <a:rPr lang="en">
                <a:solidFill>
                  <a:srgbClr val="FFFFFF"/>
                </a:solidFill>
                <a:latin typeface="Montserrat"/>
                <a:ea typeface="Montserrat"/>
                <a:cs typeface="Montserrat"/>
                <a:sym typeface="Montserrat"/>
              </a:rPr>
              <a:t>, </a:t>
            </a:r>
            <a:r>
              <a:rPr lang="en">
                <a:solidFill>
                  <a:srgbClr val="FFFFFF"/>
                </a:solidFill>
                <a:latin typeface="Courier New"/>
                <a:ea typeface="Courier New"/>
                <a:cs typeface="Courier New"/>
                <a:sym typeface="Courier New"/>
              </a:rPr>
              <a:t>FILTER</a:t>
            </a:r>
            <a:r>
              <a:rPr lang="en">
                <a:solidFill>
                  <a:srgbClr val="FFFFFF"/>
                </a:solidFill>
                <a:latin typeface="Montserrat"/>
                <a:ea typeface="Montserrat"/>
                <a:cs typeface="Montserrat"/>
                <a:sym typeface="Montserrat"/>
              </a:rPr>
              <a:t>, and </a:t>
            </a:r>
            <a:r>
              <a:rPr lang="en">
                <a:solidFill>
                  <a:srgbClr val="FFFFFF"/>
                </a:solidFill>
                <a:latin typeface="Courier New"/>
                <a:ea typeface="Courier New"/>
                <a:cs typeface="Courier New"/>
                <a:sym typeface="Courier New"/>
              </a:rPr>
              <a:t>GROUP</a:t>
            </a:r>
            <a:r>
              <a:rPr lang="en">
                <a:solidFill>
                  <a:srgbClr val="FFFFFF"/>
                </a:solidFill>
                <a:latin typeface="Montserrat"/>
                <a:ea typeface="Montserrat"/>
                <a:cs typeface="Montserrat"/>
                <a:sym typeface="Montserrat"/>
              </a:rPr>
              <a:t>.</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 provides an abstraction layer for MapReduce.</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Its aim is to process raw, schema-less files from HDFS and turn them into (semi) structured data for further analysis in other systems.</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 is extensible by way of UDFs.</a:t>
            </a:r>
          </a:p>
          <a:p>
            <a:pPr indent="-228600" lvl="0" marL="457200">
              <a:spcBef>
                <a:spcPts val="0"/>
              </a:spcBef>
              <a:buClr>
                <a:srgbClr val="FFFFFF"/>
              </a:buClr>
              <a:buFont typeface="Montserrat"/>
              <a:buChar char="-"/>
            </a:pPr>
            <a:r>
              <a:rPr lang="en">
                <a:solidFill>
                  <a:srgbClr val="FFFFFF"/>
                </a:solidFill>
                <a:latin typeface="Montserrat"/>
                <a:ea typeface="Montserrat"/>
                <a:cs typeface="Montserrat"/>
                <a:sym typeface="Montserrat"/>
              </a:rPr>
              <a:t>Like Spark, it makes use of lazy evaluation. </a:t>
            </a:r>
          </a:p>
        </p:txBody>
      </p:sp>
      <p:pic>
        <p:nvPicPr>
          <p:cNvPr descr="Copy of looker_logo_white.png" id="1096" name="Shape 1096"/>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100" name="Shape 1100"/>
        <p:cNvGrpSpPr/>
        <p:nvPr/>
      </p:nvGrpSpPr>
      <p:grpSpPr>
        <a:xfrm>
          <a:off x="0" y="0"/>
          <a:ext cx="0" cy="0"/>
          <a:chOff x="0" y="0"/>
          <a:chExt cx="0" cy="0"/>
        </a:xfrm>
      </p:grpSpPr>
      <p:sp>
        <p:nvSpPr>
          <p:cNvPr id="1101" name="Shape 1101"/>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SzPct val="25000"/>
              <a:buNone/>
            </a:pPr>
            <a:r>
              <a:rPr lang="en" sz="1800">
                <a:solidFill>
                  <a:schemeClr val="lt1"/>
                </a:solidFill>
                <a:latin typeface="Montserrat"/>
                <a:ea typeface="Montserrat"/>
                <a:cs typeface="Montserrat"/>
                <a:sym typeface="Montserrat"/>
              </a:rPr>
              <a:t>Query: Pig</a:t>
            </a:r>
          </a:p>
        </p:txBody>
      </p:sp>
      <p:cxnSp>
        <p:nvCxnSpPr>
          <p:cNvPr id="1102" name="Shape 1102"/>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sp>
        <p:nvSpPr>
          <p:cNvPr id="1103" name="Shape 1103"/>
          <p:cNvSpPr txBox="1"/>
          <p:nvPr/>
        </p:nvSpPr>
        <p:spPr>
          <a:xfrm>
            <a:off x="1318850" y="1530750"/>
            <a:ext cx="6537600" cy="20820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There are three complex data types in Pig:</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Tuple</a:t>
            </a:r>
          </a:p>
          <a:p>
            <a:pPr indent="0" lvl="0" marL="457200" rtl="0">
              <a:spcBef>
                <a:spcPts val="0"/>
              </a:spcBef>
              <a:buNone/>
            </a:pPr>
            <a:r>
              <a:rPr lang="en">
                <a:solidFill>
                  <a:srgbClr val="FFFFFF"/>
                </a:solidFill>
                <a:latin typeface="Courier New"/>
                <a:ea typeface="Courier New"/>
                <a:cs typeface="Courier New"/>
                <a:sym typeface="Courier New"/>
              </a:rPr>
              <a:t>(1, Mike, 28, Santa Cruz)</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Bag</a:t>
            </a:r>
          </a:p>
          <a:p>
            <a:pPr indent="0" lvl="0" marL="457200" rtl="0">
              <a:spcBef>
                <a:spcPts val="0"/>
              </a:spcBef>
              <a:buNone/>
            </a:pPr>
            <a:r>
              <a:rPr lang="en">
                <a:solidFill>
                  <a:srgbClr val="FFFFFF"/>
                </a:solidFill>
                <a:latin typeface="Courier New"/>
                <a:ea typeface="Courier New"/>
                <a:cs typeface="Courier New"/>
                <a:sym typeface="Courier New"/>
              </a:rPr>
              <a:t>{(1, Mike, 28, Santa Cruz), (Scott, 6’4”), (foo!)}</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Map</a:t>
            </a:r>
          </a:p>
          <a:p>
            <a:pPr indent="0" lvl="0" marL="457200" rtl="0">
              <a:spcBef>
                <a:spcPts val="0"/>
              </a:spcBef>
              <a:buNone/>
            </a:pPr>
            <a:r>
              <a:rPr lang="en">
                <a:solidFill>
                  <a:srgbClr val="FFFFFF"/>
                </a:solidFill>
                <a:latin typeface="Courier New"/>
                <a:ea typeface="Courier New"/>
                <a:cs typeface="Courier New"/>
                <a:sym typeface="Courier New"/>
              </a:rPr>
              <a:t>[name#Mike, age#28, location#Santa Cruz]</a:t>
            </a:r>
          </a:p>
        </p:txBody>
      </p:sp>
      <p:pic>
        <p:nvPicPr>
          <p:cNvPr descr="Copy of looker_logo_white.png" id="1104" name="Shape 1104"/>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108" name="Shape 1108"/>
        <p:cNvGrpSpPr/>
        <p:nvPr/>
      </p:nvGrpSpPr>
      <p:grpSpPr>
        <a:xfrm>
          <a:off x="0" y="0"/>
          <a:ext cx="0" cy="0"/>
          <a:chOff x="0" y="0"/>
          <a:chExt cx="0" cy="0"/>
        </a:xfrm>
      </p:grpSpPr>
      <p:sp>
        <p:nvSpPr>
          <p:cNvPr id="1109" name="Shape 1109"/>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SzPct val="25000"/>
              <a:buNone/>
            </a:pPr>
            <a:r>
              <a:rPr lang="en" sz="1800">
                <a:solidFill>
                  <a:schemeClr val="lt1"/>
                </a:solidFill>
                <a:latin typeface="Montserrat"/>
                <a:ea typeface="Montserrat"/>
                <a:cs typeface="Montserrat"/>
                <a:sym typeface="Montserrat"/>
              </a:rPr>
              <a:t>Query: Pig</a:t>
            </a:r>
          </a:p>
        </p:txBody>
      </p:sp>
      <p:cxnSp>
        <p:nvCxnSpPr>
          <p:cNvPr id="1110" name="Shape 1110"/>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sp>
        <p:nvSpPr>
          <p:cNvPr id="1111" name="Shape 1111"/>
          <p:cNvSpPr txBox="1"/>
          <p:nvPr/>
        </p:nvSpPr>
        <p:spPr>
          <a:xfrm>
            <a:off x="1295250" y="1043600"/>
            <a:ext cx="6553200" cy="3475500"/>
          </a:xfrm>
          <a:prstGeom prst="rect">
            <a:avLst/>
          </a:prstGeom>
          <a:noFill/>
          <a:ln>
            <a:noFill/>
          </a:ln>
        </p:spPr>
        <p:txBody>
          <a:bodyPr anchorCtr="0" anchor="t" bIns="91425" lIns="91425" rIns="91425" tIns="91425">
            <a:noAutofit/>
          </a:bodyPr>
          <a:lstStyle/>
          <a:p>
            <a:pPr indent="0" lvl="0" marL="0" rtl="0">
              <a:spcBef>
                <a:spcPts val="0"/>
              </a:spcBef>
              <a:buNone/>
            </a:pPr>
            <a:r>
              <a:rPr lang="en" sz="1200">
                <a:solidFill>
                  <a:srgbClr val="FFFFFF"/>
                </a:solidFill>
                <a:latin typeface="Courier New"/>
                <a:ea typeface="Courier New"/>
                <a:cs typeface="Courier New"/>
                <a:sym typeface="Courier New"/>
              </a:rPr>
              <a:t>// load data</a:t>
            </a:r>
          </a:p>
          <a:p>
            <a:pPr indent="0" lvl="0" marL="0" rtl="0">
              <a:spcBef>
                <a:spcPts val="0"/>
              </a:spcBef>
              <a:buNone/>
            </a:pPr>
            <a:r>
              <a:rPr lang="en" sz="1200">
                <a:solidFill>
                  <a:srgbClr val="FFFFFF"/>
                </a:solidFill>
                <a:latin typeface="Courier New"/>
                <a:ea typeface="Courier New"/>
                <a:cs typeface="Courier New"/>
                <a:sym typeface="Courier New"/>
              </a:rPr>
              <a:t>lines = LOAD 'logfiles/looker.log' AS (line: chararray);</a:t>
            </a:r>
          </a:p>
          <a:p>
            <a:pPr indent="0" lvl="0" marL="0" rtl="0">
              <a:spcBef>
                <a:spcPts val="0"/>
              </a:spcBef>
              <a:buNone/>
            </a:pPr>
            <a:r>
              <a:t/>
            </a:r>
            <a:endParaRPr sz="1200">
              <a:solidFill>
                <a:srgbClr val="FFFFFF"/>
              </a:solidFill>
              <a:latin typeface="Courier New"/>
              <a:ea typeface="Courier New"/>
              <a:cs typeface="Courier New"/>
              <a:sym typeface="Courier New"/>
            </a:endParaRPr>
          </a:p>
          <a:p>
            <a:pPr indent="0" lvl="0" marL="0" rtl="0">
              <a:spcBef>
                <a:spcPts val="0"/>
              </a:spcBef>
              <a:buNone/>
            </a:pPr>
            <a:r>
              <a:rPr lang="en" sz="1200">
                <a:solidFill>
                  <a:srgbClr val="FFFFFF"/>
                </a:solidFill>
                <a:latin typeface="Courier New"/>
                <a:ea typeface="Courier New"/>
                <a:cs typeface="Courier New"/>
                <a:sym typeface="Courier New"/>
              </a:rPr>
              <a:t>// for each line, extract date </a:t>
            </a:r>
          </a:p>
          <a:p>
            <a:pPr indent="0" lvl="0" marL="0" rtl="0">
              <a:spcBef>
                <a:spcPts val="0"/>
              </a:spcBef>
              <a:buNone/>
            </a:pPr>
            <a:r>
              <a:rPr lang="en" sz="1200">
                <a:solidFill>
                  <a:srgbClr val="FFFFFF"/>
                </a:solidFill>
                <a:latin typeface="Courier New"/>
                <a:ea typeface="Courier New"/>
                <a:cs typeface="Courier New"/>
                <a:sym typeface="Courier New"/>
              </a:rPr>
              <a:t>parsed_lines = FOREACH lines GENERATE FLATTEN(REGEX_EXTRACT_ALL(line, '^([0-9]{4}-[0-9]{2}-[0-9]{2}\\s[0-9]{2}:[0-9:\\.]+\\s\\S+)\\s(\\S+)(.*)$')) AS (createdTime: chararray, messageType: chararray, message: chararray);</a:t>
            </a:r>
          </a:p>
          <a:p>
            <a:pPr indent="0" lvl="0" marL="0" rtl="0">
              <a:spcBef>
                <a:spcPts val="0"/>
              </a:spcBef>
              <a:buNone/>
            </a:pPr>
            <a:r>
              <a:t/>
            </a:r>
            <a:endParaRPr sz="1200">
              <a:solidFill>
                <a:srgbClr val="FFFFFF"/>
              </a:solidFill>
              <a:latin typeface="Courier New"/>
              <a:ea typeface="Courier New"/>
              <a:cs typeface="Courier New"/>
              <a:sym typeface="Courier New"/>
            </a:endParaRPr>
          </a:p>
          <a:p>
            <a:pPr indent="0" lvl="0" marL="0" rtl="0">
              <a:spcBef>
                <a:spcPts val="0"/>
              </a:spcBef>
              <a:buNone/>
            </a:pPr>
            <a:r>
              <a:rPr lang="en" sz="1200">
                <a:solidFill>
                  <a:srgbClr val="FFFFFF"/>
                </a:solidFill>
                <a:latin typeface="Courier New"/>
                <a:ea typeface="Courier New"/>
                <a:cs typeface="Courier New"/>
                <a:sym typeface="Courier New"/>
              </a:rPr>
              <a:t>// filter for ERROR messages</a:t>
            </a:r>
          </a:p>
          <a:p>
            <a:pPr indent="0" lvl="0" marL="0" rtl="0">
              <a:spcBef>
                <a:spcPts val="0"/>
              </a:spcBef>
              <a:buNone/>
            </a:pPr>
            <a:r>
              <a:rPr lang="en" sz="1200">
                <a:solidFill>
                  <a:srgbClr val="FFFFFF"/>
                </a:solidFill>
                <a:latin typeface="Courier New"/>
                <a:ea typeface="Courier New"/>
                <a:cs typeface="Courier New"/>
                <a:sym typeface="Courier New"/>
              </a:rPr>
              <a:t>error_lines = FILTER parsed_lines BY messageType matches '.*ERROR.*';</a:t>
            </a:r>
          </a:p>
          <a:p>
            <a:pPr indent="0" lvl="0" marL="0" rtl="0">
              <a:spcBef>
                <a:spcPts val="0"/>
              </a:spcBef>
              <a:buNone/>
            </a:pPr>
            <a:r>
              <a:t/>
            </a:r>
            <a:endParaRPr sz="1200">
              <a:solidFill>
                <a:srgbClr val="FFFFFF"/>
              </a:solidFill>
              <a:latin typeface="Courier New"/>
              <a:ea typeface="Courier New"/>
              <a:cs typeface="Courier New"/>
              <a:sym typeface="Courier New"/>
            </a:endParaRPr>
          </a:p>
          <a:p>
            <a:pPr indent="0" lvl="0" marL="0" rtl="0">
              <a:spcBef>
                <a:spcPts val="0"/>
              </a:spcBef>
              <a:buNone/>
            </a:pPr>
            <a:r>
              <a:rPr lang="en" sz="1200">
                <a:solidFill>
                  <a:srgbClr val="FFFFFF"/>
                </a:solidFill>
                <a:latin typeface="Courier New"/>
                <a:ea typeface="Courier New"/>
                <a:cs typeface="Courier New"/>
                <a:sym typeface="Courier New"/>
              </a:rPr>
              <a:t>// count error messages</a:t>
            </a:r>
          </a:p>
          <a:p>
            <a:pPr indent="0" lvl="0" marL="0" rtl="0">
              <a:spcBef>
                <a:spcPts val="0"/>
              </a:spcBef>
              <a:buNone/>
            </a:pPr>
            <a:r>
              <a:rPr lang="en" sz="1200">
                <a:solidFill>
                  <a:srgbClr val="FFFFFF"/>
                </a:solidFill>
                <a:latin typeface="Courier New"/>
                <a:ea typeface="Courier New"/>
                <a:cs typeface="Courier New"/>
                <a:sym typeface="Courier New"/>
              </a:rPr>
              <a:t>grouped_errors = GROUP error_lines ALL;</a:t>
            </a:r>
          </a:p>
          <a:p>
            <a:pPr indent="0" lvl="0" marL="0" rtl="0">
              <a:spcBef>
                <a:spcPts val="0"/>
              </a:spcBef>
              <a:buNone/>
            </a:pPr>
            <a:r>
              <a:rPr lang="en" sz="1200">
                <a:solidFill>
                  <a:srgbClr val="FFFFFF"/>
                </a:solidFill>
                <a:latin typeface="Courier New"/>
                <a:ea typeface="Courier New"/>
                <a:cs typeface="Courier New"/>
                <a:sym typeface="Courier New"/>
              </a:rPr>
              <a:t>error_count = FOREACH grouped_errors GENERATE COUNT(error_lines);</a:t>
            </a:r>
          </a:p>
          <a:p>
            <a:pPr indent="0" lvl="0" marL="0" rtl="0">
              <a:spcBef>
                <a:spcPts val="0"/>
              </a:spcBef>
              <a:buNone/>
            </a:pPr>
            <a:r>
              <a:rPr lang="en" sz="1200">
                <a:solidFill>
                  <a:srgbClr val="FFFFFF"/>
                </a:solidFill>
                <a:latin typeface="Courier New"/>
                <a:ea typeface="Courier New"/>
                <a:cs typeface="Courier New"/>
                <a:sym typeface="Courier New"/>
              </a:rPr>
              <a:t>DUMP error_count;</a:t>
            </a:r>
          </a:p>
          <a:p>
            <a:pPr indent="0" lvl="0" marL="0" rtl="0">
              <a:spcBef>
                <a:spcPts val="0"/>
              </a:spcBef>
              <a:buNone/>
            </a:pPr>
            <a:r>
              <a:t/>
            </a:r>
            <a:endParaRPr sz="1200">
              <a:solidFill>
                <a:srgbClr val="FFFFFF"/>
              </a:solidFill>
              <a:latin typeface="Courier New"/>
              <a:ea typeface="Courier New"/>
              <a:cs typeface="Courier New"/>
              <a:sym typeface="Courier New"/>
            </a:endParaRPr>
          </a:p>
          <a:p>
            <a:pPr indent="0" lvl="0" marL="0" rtl="0">
              <a:spcBef>
                <a:spcPts val="0"/>
              </a:spcBef>
              <a:buNone/>
            </a:pPr>
            <a:r>
              <a:rPr lang="en" sz="1200">
                <a:solidFill>
                  <a:srgbClr val="FFFFFF"/>
                </a:solidFill>
                <a:latin typeface="Courier New"/>
                <a:ea typeface="Courier New"/>
                <a:cs typeface="Courier New"/>
                <a:sym typeface="Courier New"/>
              </a:rPr>
              <a:t>grunt&gt; (96)</a:t>
            </a:r>
          </a:p>
        </p:txBody>
      </p:sp>
      <p:pic>
        <p:nvPicPr>
          <p:cNvPr descr="Copy of looker_logo_white.png" id="1112" name="Shape 1112"/>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116" name="Shape 1116"/>
        <p:cNvGrpSpPr/>
        <p:nvPr/>
      </p:nvGrpSpPr>
      <p:grpSpPr>
        <a:xfrm>
          <a:off x="0" y="0"/>
          <a:ext cx="0" cy="0"/>
          <a:chOff x="0" y="0"/>
          <a:chExt cx="0" cy="0"/>
        </a:xfrm>
      </p:grpSpPr>
      <p:sp>
        <p:nvSpPr>
          <p:cNvPr id="1117" name="Shape 1117"/>
          <p:cNvSpPr txBox="1"/>
          <p:nvPr/>
        </p:nvSpPr>
        <p:spPr>
          <a:xfrm>
            <a:off x="1295325" y="1075950"/>
            <a:ext cx="6553200" cy="29916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Key takeaways:</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Pig is a procedural data-workflow language. It has SQL-like constructs, but one must more explicitly state how to get from A to B.</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Pig makes use of lazy evaluation.</a:t>
            </a:r>
          </a:p>
          <a:p>
            <a:pPr indent="-228600" lvl="0" marL="457200" rtl="0">
              <a:spcBef>
                <a:spcPts val="0"/>
              </a:spcBef>
              <a:buClr>
                <a:schemeClr val="lt1"/>
              </a:buClr>
              <a:buFont typeface="Montserrat"/>
              <a:buChar char="-"/>
            </a:pPr>
            <a:r>
              <a:rPr lang="en">
                <a:solidFill>
                  <a:schemeClr val="lt1"/>
                </a:solidFill>
                <a:latin typeface="Montserrat"/>
                <a:ea typeface="Montserrat"/>
                <a:cs typeface="Montserrat"/>
                <a:sym typeface="Montserrat"/>
              </a:rPr>
              <a:t>Pig is great for long-running batch jobs and ETL, but not well suited for interactive querying.</a:t>
            </a:r>
          </a:p>
          <a:p>
            <a:pPr indent="-228600" lvl="0" marL="457200" rtl="0">
              <a:spcBef>
                <a:spcPts val="0"/>
              </a:spcBef>
              <a:buClr>
                <a:schemeClr val="lt1"/>
              </a:buClr>
              <a:buFont typeface="Montserrat"/>
              <a:buChar char="-"/>
            </a:pPr>
            <a:r>
              <a:rPr lang="en">
                <a:solidFill>
                  <a:schemeClr val="lt1"/>
                </a:solidFill>
                <a:latin typeface="Montserrat"/>
                <a:ea typeface="Montserrat"/>
                <a:cs typeface="Montserrat"/>
                <a:sym typeface="Montserrat"/>
              </a:rPr>
              <a:t>Pig is extensible, with support for a variety of UDFs in Java.</a:t>
            </a:r>
          </a:p>
        </p:txBody>
      </p:sp>
      <p:sp>
        <p:nvSpPr>
          <p:cNvPr id="1118" name="Shape 1118"/>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SzPct val="25000"/>
              <a:buNone/>
            </a:pPr>
            <a:r>
              <a:rPr lang="en" sz="1800">
                <a:solidFill>
                  <a:schemeClr val="lt1"/>
                </a:solidFill>
                <a:latin typeface="Montserrat"/>
                <a:ea typeface="Montserrat"/>
                <a:cs typeface="Montserrat"/>
                <a:sym typeface="Montserrat"/>
              </a:rPr>
              <a:t>Query: Pig</a:t>
            </a:r>
          </a:p>
          <a:p>
            <a:pPr lvl="0" rtl="0" algn="ctr">
              <a:spcBef>
                <a:spcPts val="0"/>
              </a:spcBef>
              <a:buNone/>
            </a:pPr>
            <a:r>
              <a:t/>
            </a:r>
            <a:endParaRPr sz="1800">
              <a:solidFill>
                <a:schemeClr val="lt1"/>
              </a:solidFill>
              <a:latin typeface="Montserrat"/>
              <a:ea typeface="Montserrat"/>
              <a:cs typeface="Montserrat"/>
              <a:sym typeface="Montserrat"/>
            </a:endParaRPr>
          </a:p>
        </p:txBody>
      </p:sp>
      <p:cxnSp>
        <p:nvCxnSpPr>
          <p:cNvPr id="1119" name="Shape 1119"/>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120" name="Shape 1120"/>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124" name="Shape 1124"/>
        <p:cNvGrpSpPr/>
        <p:nvPr/>
      </p:nvGrpSpPr>
      <p:grpSpPr>
        <a:xfrm>
          <a:off x="0" y="0"/>
          <a:ext cx="0" cy="0"/>
          <a:chOff x="0" y="0"/>
          <a:chExt cx="0" cy="0"/>
        </a:xfrm>
      </p:grpSpPr>
      <p:sp>
        <p:nvSpPr>
          <p:cNvPr id="1125" name="Shape 1125"/>
          <p:cNvSpPr txBox="1"/>
          <p:nvPr/>
        </p:nvSpPr>
        <p:spPr>
          <a:xfrm>
            <a:off x="1295250" y="1043600"/>
            <a:ext cx="6553200" cy="3475500"/>
          </a:xfrm>
          <a:prstGeom prst="rect">
            <a:avLst/>
          </a:prstGeom>
          <a:noFill/>
          <a:ln>
            <a:noFill/>
          </a:ln>
        </p:spPr>
        <p:txBody>
          <a:bodyPr anchorCtr="0" anchor="t" bIns="91425" lIns="91425" rIns="91425" tIns="91425">
            <a:noAutofit/>
          </a:bodyPr>
          <a:lstStyle/>
          <a:p>
            <a:pPr indent="0" lvl="0" marL="0" rtl="0">
              <a:spcBef>
                <a:spcPts val="0"/>
              </a:spcBef>
              <a:buNone/>
            </a:pPr>
            <a:r>
              <a:rPr lang="en">
                <a:solidFill>
                  <a:srgbClr val="FFFFFF"/>
                </a:solidFill>
                <a:latin typeface="Montserrat"/>
                <a:ea typeface="Montserrat"/>
                <a:cs typeface="Montserrat"/>
                <a:sym typeface="Montserrat"/>
              </a:rPr>
              <a:t>Hive is the declarative, SQL-based complement to Pig.</a:t>
            </a:r>
          </a:p>
          <a:p>
            <a:pPr indent="0" lvl="0" marL="0" rtl="0">
              <a:spcBef>
                <a:spcPts val="0"/>
              </a:spcBef>
              <a:buNone/>
            </a:pPr>
            <a:r>
              <a:t/>
            </a:r>
            <a:endParaRPr>
              <a:solidFill>
                <a:srgbClr val="FFFFFF"/>
              </a:solidFill>
              <a:latin typeface="Montserrat"/>
              <a:ea typeface="Montserrat"/>
              <a:cs typeface="Montserrat"/>
              <a:sym typeface="Montserrat"/>
            </a:endParaRPr>
          </a:p>
          <a:p>
            <a:pPr indent="0" lvl="0" marL="0" rtl="0">
              <a:spcBef>
                <a:spcPts val="0"/>
              </a:spcBef>
              <a:buNone/>
            </a:pPr>
            <a:r>
              <a:rPr lang="en">
                <a:solidFill>
                  <a:srgbClr val="FFFFFF"/>
                </a:solidFill>
                <a:latin typeface="Montserrat"/>
                <a:ea typeface="Montserrat"/>
                <a:cs typeface="Montserrat"/>
                <a:sym typeface="Montserrat"/>
              </a:rPr>
              <a:t>Like Pig, Hive sets off a number of MapReduce jobs that actually execute the program one specifies in HiveQL.</a:t>
            </a:r>
          </a:p>
          <a:p>
            <a:pPr indent="0" lvl="0" marL="0" rtl="0">
              <a:spcBef>
                <a:spcPts val="0"/>
              </a:spcBef>
              <a:buNone/>
            </a:pPr>
            <a:r>
              <a:t/>
            </a:r>
            <a:endParaRPr>
              <a:solidFill>
                <a:srgbClr val="FFFFFF"/>
              </a:solidFill>
              <a:latin typeface="Montserrat"/>
              <a:ea typeface="Montserrat"/>
              <a:cs typeface="Montserrat"/>
              <a:sym typeface="Montserrat"/>
            </a:endParaRPr>
          </a:p>
          <a:p>
            <a:pPr indent="0" lvl="0" marL="0" rtl="0">
              <a:spcBef>
                <a:spcPts val="0"/>
              </a:spcBef>
              <a:buNone/>
            </a:pPr>
            <a:r>
              <a:rPr lang="en">
                <a:solidFill>
                  <a:srgbClr val="FFFFFF"/>
                </a:solidFill>
                <a:latin typeface="Montserrat"/>
                <a:ea typeface="Montserrat"/>
                <a:cs typeface="Montserrat"/>
                <a:sym typeface="Montserrat"/>
              </a:rPr>
              <a:t>Like Pig, Hive is extensible by way of UDFs, UDAFs, and UDTFs</a:t>
            </a:r>
          </a:p>
          <a:p>
            <a:pPr indent="0" lvl="0" mar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rPr lang="en">
                <a:solidFill>
                  <a:srgbClr val="FFFFFF"/>
                </a:solidFill>
                <a:latin typeface="Montserrat"/>
                <a:ea typeface="Montserrat"/>
                <a:cs typeface="Montserrat"/>
                <a:sym typeface="Montserrat"/>
              </a:rPr>
              <a:t>Hive is particularly interesting because it gives us the “metastore.” Simply put, the metastore maps relational-table definitions to data in HDFS. </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rPr lang="en">
                <a:solidFill>
                  <a:srgbClr val="FFFFFF"/>
                </a:solidFill>
                <a:latin typeface="Montserrat"/>
                <a:ea typeface="Montserrat"/>
                <a:cs typeface="Montserrat"/>
                <a:sym typeface="Montserrat"/>
              </a:rPr>
              <a:t>One can connect to Hive via an interactive shell, JDBC, ODBC, Thrift.</a:t>
            </a:r>
          </a:p>
        </p:txBody>
      </p:sp>
      <p:sp>
        <p:nvSpPr>
          <p:cNvPr id="1126" name="Shape 1126"/>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SzPct val="25000"/>
              <a:buNone/>
            </a:pPr>
            <a:r>
              <a:rPr lang="en" sz="1800">
                <a:solidFill>
                  <a:schemeClr val="lt1"/>
                </a:solidFill>
                <a:latin typeface="Montserrat"/>
                <a:ea typeface="Montserrat"/>
                <a:cs typeface="Montserrat"/>
                <a:sym typeface="Montserrat"/>
              </a:rPr>
              <a:t>Query: Hive</a:t>
            </a:r>
          </a:p>
        </p:txBody>
      </p:sp>
      <p:cxnSp>
        <p:nvCxnSpPr>
          <p:cNvPr id="1127" name="Shape 1127"/>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128" name="Shape 1128"/>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132" name="Shape 1132"/>
        <p:cNvGrpSpPr/>
        <p:nvPr/>
      </p:nvGrpSpPr>
      <p:grpSpPr>
        <a:xfrm>
          <a:off x="0" y="0"/>
          <a:ext cx="0" cy="0"/>
          <a:chOff x="0" y="0"/>
          <a:chExt cx="0" cy="0"/>
        </a:xfrm>
      </p:grpSpPr>
      <p:sp>
        <p:nvSpPr>
          <p:cNvPr id="1133" name="Shape 1133"/>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SzPct val="25000"/>
              <a:buNone/>
            </a:pPr>
            <a:r>
              <a:rPr lang="en" sz="1800">
                <a:solidFill>
                  <a:schemeClr val="lt1"/>
                </a:solidFill>
                <a:latin typeface="Montserrat"/>
                <a:ea typeface="Montserrat"/>
                <a:cs typeface="Montserrat"/>
                <a:sym typeface="Montserrat"/>
              </a:rPr>
              <a:t>Query: Hive</a:t>
            </a:r>
          </a:p>
        </p:txBody>
      </p:sp>
      <p:cxnSp>
        <p:nvCxnSpPr>
          <p:cNvPr id="1134" name="Shape 1134"/>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135" name="Shape 1135"/>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1136" name="Shape 1136"/>
          <p:cNvSpPr txBox="1"/>
          <p:nvPr/>
        </p:nvSpPr>
        <p:spPr>
          <a:xfrm>
            <a:off x="1295250" y="1043600"/>
            <a:ext cx="6553200" cy="3475500"/>
          </a:xfrm>
          <a:prstGeom prst="rect">
            <a:avLst/>
          </a:prstGeom>
          <a:noFill/>
          <a:ln>
            <a:noFill/>
          </a:ln>
        </p:spPr>
        <p:txBody>
          <a:bodyPr anchorCtr="0" anchor="t" bIns="91425" lIns="91425" rIns="91425" tIns="91425">
            <a:noAutofit/>
          </a:bodyPr>
          <a:lstStyle/>
          <a:p>
            <a:pPr indent="0" lvl="0" marL="0" rtl="0">
              <a:spcBef>
                <a:spcPts val="0"/>
              </a:spcBef>
              <a:buNone/>
            </a:pPr>
            <a:r>
              <a:rPr lang="en">
                <a:solidFill>
                  <a:srgbClr val="FFFFFF"/>
                </a:solidFill>
                <a:latin typeface="Montserrat"/>
                <a:ea typeface="Montserrat"/>
                <a:cs typeface="Montserrat"/>
                <a:sym typeface="Montserrat"/>
              </a:rPr>
              <a:t>Hive also supports:</a:t>
            </a:r>
          </a:p>
          <a:p>
            <a:pPr indent="0" lvl="0" mar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Partitioning</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Sampling</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Bucketing</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Connectors to HBase and MongoDB</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Views</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Complex data types</a:t>
            </a:r>
          </a:p>
          <a:p>
            <a:pPr indent="-228600" lvl="1" marL="914400" rtl="0">
              <a:spcBef>
                <a:spcPts val="0"/>
              </a:spcBef>
              <a:buClr>
                <a:srgbClr val="FFFFFF"/>
              </a:buClr>
              <a:buFont typeface="Montserrat"/>
              <a:buChar char="-"/>
            </a:pPr>
            <a:r>
              <a:rPr lang="en">
                <a:solidFill>
                  <a:srgbClr val="FFFFFF"/>
                </a:solidFill>
                <a:latin typeface="Montserrat"/>
                <a:ea typeface="Montserrat"/>
                <a:cs typeface="Montserrat"/>
                <a:sym typeface="Montserrat"/>
              </a:rPr>
              <a:t>arrays, structs, maps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07" name="Shape 207"/>
        <p:cNvGrpSpPr/>
        <p:nvPr/>
      </p:nvGrpSpPr>
      <p:grpSpPr>
        <a:xfrm>
          <a:off x="0" y="0"/>
          <a:ext cx="0" cy="0"/>
          <a:chOff x="0" y="0"/>
          <a:chExt cx="0" cy="0"/>
        </a:xfrm>
      </p:grpSpPr>
      <p:sp>
        <p:nvSpPr>
          <p:cNvPr id="208" name="Shape 208"/>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Spark: The </a:t>
            </a:r>
            <a:r>
              <a:rPr i="1" lang="en" sz="1800">
                <a:solidFill>
                  <a:schemeClr val="lt1"/>
                </a:solidFill>
                <a:latin typeface="Montserrat"/>
                <a:ea typeface="Montserrat"/>
                <a:cs typeface="Montserrat"/>
                <a:sym typeface="Montserrat"/>
              </a:rPr>
              <a:t>Other</a:t>
            </a:r>
            <a:r>
              <a:rPr lang="en" sz="1800">
                <a:solidFill>
                  <a:schemeClr val="lt1"/>
                </a:solidFill>
                <a:latin typeface="Montserrat"/>
                <a:ea typeface="Montserrat"/>
                <a:cs typeface="Montserrat"/>
                <a:sym typeface="Montserrat"/>
              </a:rPr>
              <a:t> Compute Framework</a:t>
            </a:r>
          </a:p>
        </p:txBody>
      </p:sp>
      <p:cxnSp>
        <p:nvCxnSpPr>
          <p:cNvPr id="209" name="Shape 209"/>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210" name="Shape 210"/>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211" name="Shape 211"/>
          <p:cNvSpPr txBox="1"/>
          <p:nvPr/>
        </p:nvSpPr>
        <p:spPr>
          <a:xfrm>
            <a:off x="1245450" y="1091850"/>
            <a:ext cx="6500700" cy="9342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Courier New"/>
                <a:ea typeface="Courier New"/>
                <a:cs typeface="Courier New"/>
                <a:sym typeface="Courier New"/>
              </a:rPr>
              <a:t>&gt;&gt; val lines = sc.textFile(“a.log”)</a:t>
            </a:r>
          </a:p>
          <a:p>
            <a:pPr lvl="0" rtl="0">
              <a:spcBef>
                <a:spcPts val="0"/>
              </a:spcBef>
              <a:buClr>
                <a:schemeClr val="dk1"/>
              </a:buClr>
              <a:buFont typeface="Arial"/>
              <a:buNone/>
            </a:pPr>
            <a:r>
              <a:rPr lang="en">
                <a:solidFill>
                  <a:srgbClr val="FFFFFF"/>
                </a:solidFill>
                <a:latin typeface="Courier New"/>
                <a:ea typeface="Courier New"/>
                <a:cs typeface="Courier New"/>
                <a:sym typeface="Courier New"/>
              </a:rPr>
              <a:t>&gt;&gt; lines.take(10)</a:t>
            </a:r>
          </a:p>
          <a:p>
            <a:pPr lvl="0" rtl="0">
              <a:spcBef>
                <a:spcPts val="0"/>
              </a:spcBef>
              <a:buNone/>
            </a:pPr>
            <a:r>
              <a:rPr lang="en">
                <a:solidFill>
                  <a:srgbClr val="FFFFFF"/>
                </a:solidFill>
                <a:latin typeface="Courier New"/>
                <a:ea typeface="Courier New"/>
                <a:cs typeface="Courier New"/>
                <a:sym typeface="Courier New"/>
              </a:rPr>
              <a:t>Array(foo is good, bar is so-so, … , baz bad)</a:t>
            </a:r>
          </a:p>
        </p:txBody>
      </p:sp>
      <p:sp>
        <p:nvSpPr>
          <p:cNvPr id="212" name="Shape 212"/>
          <p:cNvSpPr/>
          <p:nvPr/>
        </p:nvSpPr>
        <p:spPr>
          <a:xfrm rot="-5400000">
            <a:off x="1637412" y="2408137"/>
            <a:ext cx="1187400" cy="20949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3" name="Shape 213"/>
          <p:cNvSpPr txBox="1"/>
          <p:nvPr/>
        </p:nvSpPr>
        <p:spPr>
          <a:xfrm>
            <a:off x="1122412" y="2876412"/>
            <a:ext cx="1160400" cy="3693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3F3F3"/>
                </a:solidFill>
              </a:rPr>
              <a:t>Lines (RDD)</a:t>
            </a:r>
          </a:p>
        </p:txBody>
      </p:sp>
      <p:sp>
        <p:nvSpPr>
          <p:cNvPr id="214" name="Shape 214"/>
          <p:cNvSpPr/>
          <p:nvPr/>
        </p:nvSpPr>
        <p:spPr>
          <a:xfrm>
            <a:off x="1631112" y="3215862"/>
            <a:ext cx="1239300" cy="452400"/>
          </a:xfrm>
          <a:prstGeom prst="bracketPair">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solidFill>
                  <a:srgbClr val="FFFFFF"/>
                </a:solidFill>
                <a:latin typeface="Courier New"/>
                <a:ea typeface="Courier New"/>
                <a:cs typeface="Courier New"/>
                <a:sym typeface="Courier New"/>
              </a:rPr>
              <a:t>foo is good, …, baz bad</a:t>
            </a:r>
          </a:p>
        </p:txBody>
      </p:sp>
      <p:sp>
        <p:nvSpPr>
          <p:cNvPr id="215" name="Shape 215"/>
          <p:cNvSpPr/>
          <p:nvPr/>
        </p:nvSpPr>
        <p:spPr>
          <a:xfrm>
            <a:off x="4329475" y="2257400"/>
            <a:ext cx="708000" cy="6096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6" name="Shape 216"/>
          <p:cNvSpPr/>
          <p:nvPr/>
        </p:nvSpPr>
        <p:spPr>
          <a:xfrm>
            <a:off x="4329475" y="3248000"/>
            <a:ext cx="708000" cy="6096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7" name="Shape 217"/>
          <p:cNvSpPr/>
          <p:nvPr/>
        </p:nvSpPr>
        <p:spPr>
          <a:xfrm>
            <a:off x="4329475" y="4238600"/>
            <a:ext cx="708000" cy="6096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8" name="Shape 218"/>
          <p:cNvSpPr txBox="1"/>
          <p:nvPr/>
        </p:nvSpPr>
        <p:spPr>
          <a:xfrm>
            <a:off x="4349150" y="2028400"/>
            <a:ext cx="708000" cy="226200"/>
          </a:xfrm>
          <a:prstGeom prst="rect">
            <a:avLst/>
          </a:prstGeom>
          <a:noFill/>
          <a:ln>
            <a:noFill/>
          </a:ln>
        </p:spPr>
        <p:txBody>
          <a:bodyPr anchorCtr="0" anchor="ctr" bIns="91425" lIns="91425" rIns="91425" tIns="91425">
            <a:noAutofit/>
          </a:bodyPr>
          <a:lstStyle/>
          <a:p>
            <a:pPr lvl="0" rtl="0" algn="l">
              <a:spcBef>
                <a:spcPts val="0"/>
              </a:spcBef>
              <a:buNone/>
            </a:pPr>
            <a:r>
              <a:rPr lang="en" sz="800">
                <a:solidFill>
                  <a:srgbClr val="FFFFFF"/>
                </a:solidFill>
              </a:rPr>
              <a:t>Partition 1</a:t>
            </a:r>
          </a:p>
        </p:txBody>
      </p:sp>
      <p:sp>
        <p:nvSpPr>
          <p:cNvPr id="219" name="Shape 219"/>
          <p:cNvSpPr txBox="1"/>
          <p:nvPr/>
        </p:nvSpPr>
        <p:spPr>
          <a:xfrm>
            <a:off x="4349150" y="3019000"/>
            <a:ext cx="708000" cy="226200"/>
          </a:xfrm>
          <a:prstGeom prst="rect">
            <a:avLst/>
          </a:prstGeom>
          <a:noFill/>
          <a:ln>
            <a:noFill/>
          </a:ln>
        </p:spPr>
        <p:txBody>
          <a:bodyPr anchorCtr="0" anchor="ctr" bIns="91425" lIns="91425" rIns="91425" tIns="91425">
            <a:noAutofit/>
          </a:bodyPr>
          <a:lstStyle/>
          <a:p>
            <a:pPr lvl="0" rtl="0" algn="l">
              <a:spcBef>
                <a:spcPts val="0"/>
              </a:spcBef>
              <a:buNone/>
            </a:pPr>
            <a:r>
              <a:rPr lang="en" sz="800">
                <a:solidFill>
                  <a:srgbClr val="FFFFFF"/>
                </a:solidFill>
              </a:rPr>
              <a:t>Partition 2</a:t>
            </a:r>
          </a:p>
        </p:txBody>
      </p:sp>
      <p:sp>
        <p:nvSpPr>
          <p:cNvPr id="220" name="Shape 220"/>
          <p:cNvSpPr txBox="1"/>
          <p:nvPr/>
        </p:nvSpPr>
        <p:spPr>
          <a:xfrm>
            <a:off x="4349150" y="4009600"/>
            <a:ext cx="708000" cy="226200"/>
          </a:xfrm>
          <a:prstGeom prst="rect">
            <a:avLst/>
          </a:prstGeom>
          <a:noFill/>
          <a:ln>
            <a:noFill/>
          </a:ln>
        </p:spPr>
        <p:txBody>
          <a:bodyPr anchorCtr="0" anchor="ctr" bIns="91425" lIns="91425" rIns="91425" tIns="91425">
            <a:noAutofit/>
          </a:bodyPr>
          <a:lstStyle/>
          <a:p>
            <a:pPr lvl="0" rtl="0" algn="l">
              <a:spcBef>
                <a:spcPts val="0"/>
              </a:spcBef>
              <a:buNone/>
            </a:pPr>
            <a:r>
              <a:rPr lang="en" sz="800">
                <a:solidFill>
                  <a:srgbClr val="FFFFFF"/>
                </a:solidFill>
              </a:rPr>
              <a:t>Partition 3</a:t>
            </a:r>
          </a:p>
        </p:txBody>
      </p:sp>
      <p:sp>
        <p:nvSpPr>
          <p:cNvPr id="221" name="Shape 221"/>
          <p:cNvSpPr txBox="1"/>
          <p:nvPr/>
        </p:nvSpPr>
        <p:spPr>
          <a:xfrm>
            <a:off x="4339325" y="2271800"/>
            <a:ext cx="708000" cy="609600"/>
          </a:xfrm>
          <a:prstGeom prst="rect">
            <a:avLst/>
          </a:prstGeom>
          <a:noFill/>
          <a:ln>
            <a:noFill/>
          </a:ln>
        </p:spPr>
        <p:txBody>
          <a:bodyPr anchorCtr="0" anchor="ctr" bIns="91425" lIns="91425" rIns="91425" tIns="91425">
            <a:noAutofit/>
          </a:bodyPr>
          <a:lstStyle/>
          <a:p>
            <a:pPr lvl="0" rtl="0" algn="ctr">
              <a:spcBef>
                <a:spcPts val="0"/>
              </a:spcBef>
              <a:buClr>
                <a:schemeClr val="dk1"/>
              </a:buClr>
              <a:buSzPct val="110000"/>
              <a:buFont typeface="Arial"/>
              <a:buNone/>
            </a:pPr>
            <a:r>
              <a:rPr lang="en" sz="1000">
                <a:solidFill>
                  <a:srgbClr val="FFFFFF"/>
                </a:solidFill>
                <a:latin typeface="Courier New"/>
                <a:ea typeface="Courier New"/>
                <a:cs typeface="Courier New"/>
                <a:sym typeface="Courier New"/>
              </a:rPr>
              <a:t>foo is good</a:t>
            </a:r>
          </a:p>
        </p:txBody>
      </p:sp>
      <p:sp>
        <p:nvSpPr>
          <p:cNvPr id="222" name="Shape 222"/>
          <p:cNvSpPr txBox="1"/>
          <p:nvPr/>
        </p:nvSpPr>
        <p:spPr>
          <a:xfrm>
            <a:off x="4339325" y="3262400"/>
            <a:ext cx="708000" cy="6096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latin typeface="Courier New"/>
                <a:ea typeface="Courier New"/>
                <a:cs typeface="Courier New"/>
                <a:sym typeface="Courier New"/>
              </a:rPr>
              <a:t>bar is so-so</a:t>
            </a:r>
          </a:p>
        </p:txBody>
      </p:sp>
      <p:sp>
        <p:nvSpPr>
          <p:cNvPr id="223" name="Shape 223"/>
          <p:cNvSpPr txBox="1"/>
          <p:nvPr/>
        </p:nvSpPr>
        <p:spPr>
          <a:xfrm>
            <a:off x="4339325" y="4253000"/>
            <a:ext cx="708000" cy="6096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latin typeface="Courier New"/>
                <a:ea typeface="Courier New"/>
                <a:cs typeface="Courier New"/>
                <a:sym typeface="Courier New"/>
              </a:rPr>
              <a:t>baz bad</a:t>
            </a:r>
          </a:p>
        </p:txBody>
      </p:sp>
      <p:sp>
        <p:nvSpPr>
          <p:cNvPr id="224" name="Shape 224"/>
          <p:cNvSpPr txBox="1"/>
          <p:nvPr/>
        </p:nvSpPr>
        <p:spPr>
          <a:xfrm>
            <a:off x="4201625" y="2025925"/>
            <a:ext cx="1947300" cy="8781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a:spcBef>
                <a:spcPts val="0"/>
              </a:spcBef>
              <a:buNone/>
            </a:pPr>
            <a:r>
              <a:t/>
            </a:r>
            <a:endParaRPr/>
          </a:p>
        </p:txBody>
      </p:sp>
      <p:sp>
        <p:nvSpPr>
          <p:cNvPr id="225" name="Shape 225"/>
          <p:cNvSpPr txBox="1"/>
          <p:nvPr/>
        </p:nvSpPr>
        <p:spPr>
          <a:xfrm>
            <a:off x="4201625" y="3016525"/>
            <a:ext cx="1947300" cy="8781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a:p>
        </p:txBody>
      </p:sp>
      <p:sp>
        <p:nvSpPr>
          <p:cNvPr id="226" name="Shape 226"/>
          <p:cNvSpPr txBox="1"/>
          <p:nvPr/>
        </p:nvSpPr>
        <p:spPr>
          <a:xfrm>
            <a:off x="4201625" y="4007125"/>
            <a:ext cx="1947300" cy="8781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a:p>
        </p:txBody>
      </p:sp>
      <p:cxnSp>
        <p:nvCxnSpPr>
          <p:cNvPr id="227" name="Shape 227"/>
          <p:cNvCxnSpPr/>
          <p:nvPr/>
        </p:nvCxnSpPr>
        <p:spPr>
          <a:xfrm>
            <a:off x="3282000" y="3455575"/>
            <a:ext cx="865800" cy="0"/>
          </a:xfrm>
          <a:prstGeom prst="straightConnector1">
            <a:avLst/>
          </a:prstGeom>
          <a:noFill/>
          <a:ln cap="flat" cmpd="sng" w="9525">
            <a:solidFill>
              <a:srgbClr val="FFFFFF"/>
            </a:solidFill>
            <a:prstDash val="dash"/>
            <a:round/>
            <a:headEnd len="lg" w="lg" type="none"/>
            <a:tailEnd len="lg" w="lg" type="stealth"/>
          </a:ln>
        </p:spPr>
      </p:cxnSp>
      <p:cxnSp>
        <p:nvCxnSpPr>
          <p:cNvPr id="228" name="Shape 228"/>
          <p:cNvCxnSpPr/>
          <p:nvPr/>
        </p:nvCxnSpPr>
        <p:spPr>
          <a:xfrm flipH="1" rot="10800000">
            <a:off x="3282125" y="2636275"/>
            <a:ext cx="819300" cy="819300"/>
          </a:xfrm>
          <a:prstGeom prst="straightConnector1">
            <a:avLst/>
          </a:prstGeom>
          <a:noFill/>
          <a:ln cap="flat" cmpd="sng" w="9525">
            <a:solidFill>
              <a:srgbClr val="FFFFFF"/>
            </a:solidFill>
            <a:prstDash val="dash"/>
            <a:round/>
            <a:headEnd len="lg" w="lg" type="none"/>
            <a:tailEnd len="lg" w="lg" type="stealth"/>
          </a:ln>
        </p:spPr>
      </p:cxnSp>
      <p:cxnSp>
        <p:nvCxnSpPr>
          <p:cNvPr id="229" name="Shape 229"/>
          <p:cNvCxnSpPr/>
          <p:nvPr/>
        </p:nvCxnSpPr>
        <p:spPr>
          <a:xfrm>
            <a:off x="3282125" y="3474475"/>
            <a:ext cx="819300" cy="819300"/>
          </a:xfrm>
          <a:prstGeom prst="straightConnector1">
            <a:avLst/>
          </a:prstGeom>
          <a:noFill/>
          <a:ln cap="flat" cmpd="sng" w="9525">
            <a:solidFill>
              <a:srgbClr val="FFFFFF"/>
            </a:solidFill>
            <a:prstDash val="dash"/>
            <a:round/>
            <a:headEnd len="lg" w="lg" type="none"/>
            <a:tailEnd len="lg" w="lg" type="stealth"/>
          </a:ln>
        </p:spPr>
      </p:cxnSp>
      <p:sp>
        <p:nvSpPr>
          <p:cNvPr id="230" name="Shape 230"/>
          <p:cNvSpPr txBox="1"/>
          <p:nvPr/>
        </p:nvSpPr>
        <p:spPr>
          <a:xfrm>
            <a:off x="5143500" y="2045600"/>
            <a:ext cx="1005300" cy="285900"/>
          </a:xfrm>
          <a:prstGeom prst="rect">
            <a:avLst/>
          </a:prstGeom>
          <a:noFill/>
          <a:ln>
            <a:noFill/>
          </a:ln>
        </p:spPr>
        <p:txBody>
          <a:bodyPr anchorCtr="0" anchor="t" bIns="91425" lIns="91425" rIns="91425" tIns="91425">
            <a:noAutofit/>
          </a:bodyPr>
          <a:lstStyle/>
          <a:p>
            <a:pPr lvl="0" rtl="0">
              <a:spcBef>
                <a:spcPts val="0"/>
              </a:spcBef>
              <a:buNone/>
            </a:pPr>
            <a:r>
              <a:rPr lang="en" sz="800">
                <a:solidFill>
                  <a:srgbClr val="FFFFFF"/>
                </a:solidFill>
              </a:rPr>
              <a:t>Node 1 memory</a:t>
            </a:r>
          </a:p>
        </p:txBody>
      </p:sp>
      <p:sp>
        <p:nvSpPr>
          <p:cNvPr id="231" name="Shape 231"/>
          <p:cNvSpPr txBox="1"/>
          <p:nvPr/>
        </p:nvSpPr>
        <p:spPr>
          <a:xfrm>
            <a:off x="5143500" y="3036200"/>
            <a:ext cx="1005300" cy="285900"/>
          </a:xfrm>
          <a:prstGeom prst="rect">
            <a:avLst/>
          </a:prstGeom>
          <a:noFill/>
          <a:ln>
            <a:noFill/>
          </a:ln>
        </p:spPr>
        <p:txBody>
          <a:bodyPr anchorCtr="0" anchor="t" bIns="91425" lIns="91425" rIns="91425" tIns="91425">
            <a:noAutofit/>
          </a:bodyPr>
          <a:lstStyle/>
          <a:p>
            <a:pPr lvl="0" rtl="0">
              <a:spcBef>
                <a:spcPts val="0"/>
              </a:spcBef>
              <a:buNone/>
            </a:pPr>
            <a:r>
              <a:rPr lang="en" sz="800">
                <a:solidFill>
                  <a:srgbClr val="FFFFFF"/>
                </a:solidFill>
              </a:rPr>
              <a:t>Node 2 memory</a:t>
            </a:r>
          </a:p>
        </p:txBody>
      </p:sp>
      <p:sp>
        <p:nvSpPr>
          <p:cNvPr id="232" name="Shape 232"/>
          <p:cNvSpPr txBox="1"/>
          <p:nvPr/>
        </p:nvSpPr>
        <p:spPr>
          <a:xfrm>
            <a:off x="5143500" y="4026800"/>
            <a:ext cx="1005300" cy="285900"/>
          </a:xfrm>
          <a:prstGeom prst="rect">
            <a:avLst/>
          </a:prstGeom>
          <a:noFill/>
          <a:ln>
            <a:noFill/>
          </a:ln>
        </p:spPr>
        <p:txBody>
          <a:bodyPr anchorCtr="0" anchor="t" bIns="91425" lIns="91425" rIns="91425" tIns="91425">
            <a:noAutofit/>
          </a:bodyPr>
          <a:lstStyle/>
          <a:p>
            <a:pPr lvl="0" rtl="0">
              <a:spcBef>
                <a:spcPts val="0"/>
              </a:spcBef>
              <a:buNone/>
            </a:pPr>
            <a:r>
              <a:rPr lang="en" sz="800">
                <a:solidFill>
                  <a:srgbClr val="FFFFFF"/>
                </a:solidFill>
              </a:rPr>
              <a:t>Node 3 memory</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140" name="Shape 1140"/>
        <p:cNvGrpSpPr/>
        <p:nvPr/>
      </p:nvGrpSpPr>
      <p:grpSpPr>
        <a:xfrm>
          <a:off x="0" y="0"/>
          <a:ext cx="0" cy="0"/>
          <a:chOff x="0" y="0"/>
          <a:chExt cx="0" cy="0"/>
        </a:xfrm>
      </p:grpSpPr>
      <p:sp>
        <p:nvSpPr>
          <p:cNvPr id="1141" name="Shape 1141"/>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SzPct val="25000"/>
              <a:buNone/>
            </a:pPr>
            <a:r>
              <a:rPr lang="en" sz="1800">
                <a:solidFill>
                  <a:schemeClr val="lt1"/>
                </a:solidFill>
                <a:latin typeface="Montserrat"/>
                <a:ea typeface="Montserrat"/>
                <a:cs typeface="Montserrat"/>
                <a:sym typeface="Montserrat"/>
              </a:rPr>
              <a:t>Query: Hive</a:t>
            </a:r>
          </a:p>
        </p:txBody>
      </p:sp>
      <p:cxnSp>
        <p:nvCxnSpPr>
          <p:cNvPr id="1142" name="Shape 1142"/>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sp>
        <p:nvSpPr>
          <p:cNvPr id="1143" name="Shape 1143"/>
          <p:cNvSpPr txBox="1"/>
          <p:nvPr/>
        </p:nvSpPr>
        <p:spPr>
          <a:xfrm>
            <a:off x="1295250" y="1043600"/>
            <a:ext cx="6553200" cy="34755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The Hive metastore:</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The purpose of the metastore is to define schemas that are commonly used when querying the underlying data.</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The metastore can be driven by DerbyDB, HyperSQL, MySQL, PostgreSQL, and others.</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The metastore can operate in one of three modes:</a:t>
            </a:r>
          </a:p>
          <a:p>
            <a:pPr indent="-228600" lvl="1" marL="914400" rtl="0">
              <a:spcBef>
                <a:spcPts val="0"/>
              </a:spcBef>
              <a:buClr>
                <a:srgbClr val="FFFFFF"/>
              </a:buClr>
              <a:buFont typeface="Montserrat"/>
              <a:buChar char="-"/>
            </a:pPr>
            <a:r>
              <a:rPr lang="en">
                <a:solidFill>
                  <a:srgbClr val="FFFFFF"/>
                </a:solidFill>
                <a:latin typeface="Montserrat"/>
                <a:ea typeface="Montserrat"/>
                <a:cs typeface="Montserrat"/>
                <a:sym typeface="Montserrat"/>
              </a:rPr>
              <a:t>Embedded</a:t>
            </a:r>
          </a:p>
          <a:p>
            <a:pPr indent="-228600" lvl="1" marL="914400" rtl="0">
              <a:spcBef>
                <a:spcPts val="0"/>
              </a:spcBef>
              <a:buClr>
                <a:srgbClr val="FFFFFF"/>
              </a:buClr>
              <a:buFont typeface="Montserrat"/>
              <a:buChar char="-"/>
            </a:pPr>
            <a:r>
              <a:rPr lang="en">
                <a:solidFill>
                  <a:srgbClr val="FFFFFF"/>
                </a:solidFill>
                <a:latin typeface="Montserrat"/>
                <a:ea typeface="Montserrat"/>
                <a:cs typeface="Montserrat"/>
                <a:sym typeface="Montserrat"/>
              </a:rPr>
              <a:t>Local (same JVM as the Hive driver)</a:t>
            </a:r>
          </a:p>
          <a:p>
            <a:pPr indent="-228600" lvl="1" marL="914400" rtl="0">
              <a:spcBef>
                <a:spcPts val="0"/>
              </a:spcBef>
              <a:buClr>
                <a:srgbClr val="FFFFFF"/>
              </a:buClr>
              <a:buFont typeface="Montserrat"/>
              <a:buChar char="-"/>
            </a:pPr>
            <a:r>
              <a:rPr lang="en">
                <a:solidFill>
                  <a:srgbClr val="FFFFFF"/>
                </a:solidFill>
                <a:latin typeface="Montserrat"/>
                <a:ea typeface="Montserrat"/>
                <a:cs typeface="Montserrat"/>
                <a:sym typeface="Montserrat"/>
              </a:rPr>
              <a:t>Remote (dedicated JVM)</a:t>
            </a:r>
          </a:p>
        </p:txBody>
      </p:sp>
      <p:pic>
        <p:nvPicPr>
          <p:cNvPr descr="Copy of looker_logo_white.png" id="1144" name="Shape 1144"/>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148" name="Shape 1148"/>
        <p:cNvGrpSpPr/>
        <p:nvPr/>
      </p:nvGrpSpPr>
      <p:grpSpPr>
        <a:xfrm>
          <a:off x="0" y="0"/>
          <a:ext cx="0" cy="0"/>
          <a:chOff x="0" y="0"/>
          <a:chExt cx="0" cy="0"/>
        </a:xfrm>
      </p:grpSpPr>
      <p:sp>
        <p:nvSpPr>
          <p:cNvPr id="1149" name="Shape 1149"/>
          <p:cNvSpPr/>
          <p:nvPr/>
        </p:nvSpPr>
        <p:spPr>
          <a:xfrm>
            <a:off x="1295400" y="219475"/>
            <a:ext cx="6553200" cy="369300"/>
          </a:xfrm>
          <a:prstGeom prst="rect">
            <a:avLst/>
          </a:prstGeom>
          <a:noFill/>
          <a:ln>
            <a:noFill/>
          </a:ln>
        </p:spPr>
        <p:txBody>
          <a:bodyPr anchorCtr="0" anchor="t" bIns="45700" lIns="91425" rIns="91425" tIns="45700">
            <a:noAutofit/>
          </a:bodyPr>
          <a:lstStyle/>
          <a:p>
            <a:pPr lvl="0" rtl="0" algn="ctr">
              <a:spcBef>
                <a:spcPts val="0"/>
              </a:spcBef>
              <a:buSzPct val="25000"/>
              <a:buNone/>
            </a:pPr>
            <a:r>
              <a:rPr lang="en" sz="1800">
                <a:solidFill>
                  <a:schemeClr val="lt1"/>
                </a:solidFill>
                <a:latin typeface="Montserrat"/>
                <a:ea typeface="Montserrat"/>
                <a:cs typeface="Montserrat"/>
                <a:sym typeface="Montserrat"/>
              </a:rPr>
              <a:t>Query: Hive</a:t>
            </a:r>
          </a:p>
        </p:txBody>
      </p:sp>
      <p:cxnSp>
        <p:nvCxnSpPr>
          <p:cNvPr id="1150" name="Shape 1150"/>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151" name="Shape 1151"/>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1152" name="Shape 1152"/>
          <p:cNvSpPr/>
          <p:nvPr/>
        </p:nvSpPr>
        <p:spPr>
          <a:xfrm>
            <a:off x="2981250" y="2000675"/>
            <a:ext cx="12765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3" name="Shape 1153"/>
          <p:cNvSpPr/>
          <p:nvPr/>
        </p:nvSpPr>
        <p:spPr>
          <a:xfrm>
            <a:off x="2981250" y="2534075"/>
            <a:ext cx="12765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4" name="Shape 1154"/>
          <p:cNvSpPr/>
          <p:nvPr/>
        </p:nvSpPr>
        <p:spPr>
          <a:xfrm>
            <a:off x="2981250" y="3600875"/>
            <a:ext cx="12765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5" name="Shape 1155"/>
          <p:cNvSpPr/>
          <p:nvPr/>
        </p:nvSpPr>
        <p:spPr>
          <a:xfrm>
            <a:off x="7093800" y="1250200"/>
            <a:ext cx="1276500" cy="3537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6" name="Shape 1156"/>
          <p:cNvSpPr/>
          <p:nvPr/>
        </p:nvSpPr>
        <p:spPr>
          <a:xfrm>
            <a:off x="3344250" y="4372200"/>
            <a:ext cx="22269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7" name="Shape 1157"/>
          <p:cNvSpPr/>
          <p:nvPr/>
        </p:nvSpPr>
        <p:spPr>
          <a:xfrm>
            <a:off x="771450" y="2305475"/>
            <a:ext cx="12765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8" name="Shape 1158"/>
          <p:cNvSpPr/>
          <p:nvPr/>
        </p:nvSpPr>
        <p:spPr>
          <a:xfrm>
            <a:off x="771450" y="2838875"/>
            <a:ext cx="12765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9" name="Shape 1159"/>
          <p:cNvSpPr/>
          <p:nvPr/>
        </p:nvSpPr>
        <p:spPr>
          <a:xfrm>
            <a:off x="3344250" y="1248000"/>
            <a:ext cx="22269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60" name="Shape 1160"/>
          <p:cNvSpPr/>
          <p:nvPr/>
        </p:nvSpPr>
        <p:spPr>
          <a:xfrm>
            <a:off x="4657650" y="2000675"/>
            <a:ext cx="12765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61" name="Shape 1161"/>
          <p:cNvSpPr/>
          <p:nvPr/>
        </p:nvSpPr>
        <p:spPr>
          <a:xfrm>
            <a:off x="4657650" y="2534075"/>
            <a:ext cx="12765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62" name="Shape 1162"/>
          <p:cNvSpPr/>
          <p:nvPr/>
        </p:nvSpPr>
        <p:spPr>
          <a:xfrm>
            <a:off x="4657650" y="3600875"/>
            <a:ext cx="12765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163" name="Shape 1163"/>
          <p:cNvCxnSpPr>
            <a:endCxn id="1159" idx="1"/>
          </p:cNvCxnSpPr>
          <p:nvPr/>
        </p:nvCxnSpPr>
        <p:spPr>
          <a:xfrm flipH="1" rot="10800000">
            <a:off x="2047950" y="1432650"/>
            <a:ext cx="1296300" cy="1057500"/>
          </a:xfrm>
          <a:prstGeom prst="straightConnector1">
            <a:avLst/>
          </a:prstGeom>
          <a:noFill/>
          <a:ln cap="flat" cmpd="sng" w="9525">
            <a:solidFill>
              <a:srgbClr val="FFFFFF"/>
            </a:solidFill>
            <a:prstDash val="dot"/>
            <a:round/>
            <a:headEnd len="lg" w="lg" type="none"/>
            <a:tailEnd len="lg" w="lg" type="stealth"/>
          </a:ln>
        </p:spPr>
      </p:cxnSp>
      <p:cxnSp>
        <p:nvCxnSpPr>
          <p:cNvPr id="1164" name="Shape 1164"/>
          <p:cNvCxnSpPr>
            <a:stCxn id="1158" idx="3"/>
          </p:cNvCxnSpPr>
          <p:nvPr/>
        </p:nvCxnSpPr>
        <p:spPr>
          <a:xfrm flipH="1" rot="10800000">
            <a:off x="2047950" y="1432625"/>
            <a:ext cx="1296300" cy="1590900"/>
          </a:xfrm>
          <a:prstGeom prst="straightConnector1">
            <a:avLst/>
          </a:prstGeom>
          <a:noFill/>
          <a:ln cap="flat" cmpd="sng" w="9525">
            <a:solidFill>
              <a:srgbClr val="FFFFFF"/>
            </a:solidFill>
            <a:prstDash val="dot"/>
            <a:round/>
            <a:headEnd len="lg" w="lg" type="none"/>
            <a:tailEnd len="lg" w="lg" type="stealth"/>
          </a:ln>
        </p:spPr>
      </p:cxnSp>
      <p:cxnSp>
        <p:nvCxnSpPr>
          <p:cNvPr id="1165" name="Shape 1165"/>
          <p:cNvCxnSpPr>
            <a:stCxn id="1159" idx="2"/>
            <a:endCxn id="1152" idx="0"/>
          </p:cNvCxnSpPr>
          <p:nvPr/>
        </p:nvCxnSpPr>
        <p:spPr>
          <a:xfrm flipH="1">
            <a:off x="3619500" y="1617300"/>
            <a:ext cx="838200" cy="383400"/>
          </a:xfrm>
          <a:prstGeom prst="straightConnector1">
            <a:avLst/>
          </a:prstGeom>
          <a:noFill/>
          <a:ln cap="flat" cmpd="sng" w="9525">
            <a:solidFill>
              <a:srgbClr val="FFFFFF"/>
            </a:solidFill>
            <a:prstDash val="dot"/>
            <a:round/>
            <a:headEnd len="lg" w="lg" type="none"/>
            <a:tailEnd len="lg" w="lg" type="stealth"/>
          </a:ln>
        </p:spPr>
      </p:cxnSp>
      <p:cxnSp>
        <p:nvCxnSpPr>
          <p:cNvPr id="1166" name="Shape 1166"/>
          <p:cNvCxnSpPr/>
          <p:nvPr/>
        </p:nvCxnSpPr>
        <p:spPr>
          <a:xfrm>
            <a:off x="4457700" y="1617300"/>
            <a:ext cx="838200" cy="383400"/>
          </a:xfrm>
          <a:prstGeom prst="straightConnector1">
            <a:avLst/>
          </a:prstGeom>
          <a:noFill/>
          <a:ln cap="flat" cmpd="sng" w="9525">
            <a:solidFill>
              <a:srgbClr val="FFFFFF"/>
            </a:solidFill>
            <a:prstDash val="dot"/>
            <a:round/>
            <a:headEnd len="lg" w="lg" type="none"/>
            <a:tailEnd len="lg" w="lg" type="stealth"/>
          </a:ln>
        </p:spPr>
      </p:cxnSp>
      <p:grpSp>
        <p:nvGrpSpPr>
          <p:cNvPr id="1167" name="Shape 1167"/>
          <p:cNvGrpSpPr/>
          <p:nvPr/>
        </p:nvGrpSpPr>
        <p:grpSpPr>
          <a:xfrm>
            <a:off x="7511827" y="1873745"/>
            <a:ext cx="440437" cy="515644"/>
            <a:chOff x="1303337" y="1123950"/>
            <a:chExt cx="652499" cy="793787"/>
          </a:xfrm>
        </p:grpSpPr>
        <p:sp>
          <p:nvSpPr>
            <p:cNvPr id="1168" name="Shape 1168"/>
            <p:cNvSpPr/>
            <p:nvPr/>
          </p:nvSpPr>
          <p:spPr>
            <a:xfrm>
              <a:off x="1303337" y="1123950"/>
              <a:ext cx="652499" cy="2094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69" name="Shape 1169"/>
            <p:cNvSpPr/>
            <p:nvPr/>
          </p:nvSpPr>
          <p:spPr>
            <a:xfrm>
              <a:off x="1303337" y="1227137"/>
              <a:ext cx="652499" cy="690600"/>
            </a:xfrm>
            <a:custGeom>
              <a:pathLst>
                <a:path extrusionOk="0" h="120000" w="120000">
                  <a:moveTo>
                    <a:pt x="0" y="0"/>
                  </a:moveTo>
                  <a:cubicBezTo>
                    <a:pt x="0" y="102857"/>
                    <a:pt x="0" y="102857"/>
                    <a:pt x="0" y="102857"/>
                  </a:cubicBezTo>
                  <a:cubicBezTo>
                    <a:pt x="0" y="102857"/>
                    <a:pt x="0" y="102857"/>
                    <a:pt x="0" y="102857"/>
                  </a:cubicBezTo>
                  <a:cubicBezTo>
                    <a:pt x="2105" y="112087"/>
                    <a:pt x="28070" y="120000"/>
                    <a:pt x="59649" y="120000"/>
                  </a:cubicBezTo>
                  <a:cubicBezTo>
                    <a:pt x="91929" y="120000"/>
                    <a:pt x="117894" y="112087"/>
                    <a:pt x="119298" y="102857"/>
                  </a:cubicBezTo>
                  <a:cubicBezTo>
                    <a:pt x="120000" y="102857"/>
                    <a:pt x="120000" y="102857"/>
                    <a:pt x="120000" y="102857"/>
                  </a:cubicBezTo>
                  <a:cubicBezTo>
                    <a:pt x="120000" y="0"/>
                    <a:pt x="120000" y="0"/>
                    <a:pt x="12000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70" name="Shape 1170"/>
            <p:cNvSpPr/>
            <p:nvPr/>
          </p:nvSpPr>
          <p:spPr>
            <a:xfrm>
              <a:off x="1306512" y="1609725"/>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71" name="Shape 1171"/>
            <p:cNvSpPr/>
            <p:nvPr/>
          </p:nvSpPr>
          <p:spPr>
            <a:xfrm>
              <a:off x="1306512" y="1427162"/>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72" name="Shape 1172"/>
            <p:cNvSpPr/>
            <p:nvPr/>
          </p:nvSpPr>
          <p:spPr>
            <a:xfrm>
              <a:off x="1863725" y="1377950"/>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73" name="Shape 1173"/>
            <p:cNvSpPr/>
            <p:nvPr/>
          </p:nvSpPr>
          <p:spPr>
            <a:xfrm>
              <a:off x="1863725" y="1560512"/>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74" name="Shape 1174"/>
            <p:cNvSpPr/>
            <p:nvPr/>
          </p:nvSpPr>
          <p:spPr>
            <a:xfrm>
              <a:off x="1863725" y="1743075"/>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cxnSp>
        <p:nvCxnSpPr>
          <p:cNvPr id="1175" name="Shape 1175"/>
          <p:cNvCxnSpPr>
            <a:endCxn id="1153" idx="0"/>
          </p:cNvCxnSpPr>
          <p:nvPr/>
        </p:nvCxnSpPr>
        <p:spPr>
          <a:xfrm>
            <a:off x="3619500" y="2369975"/>
            <a:ext cx="0" cy="164100"/>
          </a:xfrm>
          <a:prstGeom prst="straightConnector1">
            <a:avLst/>
          </a:prstGeom>
          <a:noFill/>
          <a:ln cap="flat" cmpd="sng" w="9525">
            <a:solidFill>
              <a:srgbClr val="FFFFFF"/>
            </a:solidFill>
            <a:prstDash val="dot"/>
            <a:round/>
            <a:headEnd len="lg" w="lg" type="none"/>
            <a:tailEnd len="lg" w="lg" type="stealth"/>
          </a:ln>
        </p:spPr>
      </p:cxnSp>
      <p:cxnSp>
        <p:nvCxnSpPr>
          <p:cNvPr id="1176" name="Shape 1176"/>
          <p:cNvCxnSpPr/>
          <p:nvPr/>
        </p:nvCxnSpPr>
        <p:spPr>
          <a:xfrm>
            <a:off x="5295900" y="2369975"/>
            <a:ext cx="0" cy="164100"/>
          </a:xfrm>
          <a:prstGeom prst="straightConnector1">
            <a:avLst/>
          </a:prstGeom>
          <a:noFill/>
          <a:ln cap="flat" cmpd="sng" w="9525">
            <a:solidFill>
              <a:srgbClr val="FFFFFF"/>
            </a:solidFill>
            <a:prstDash val="dot"/>
            <a:round/>
            <a:headEnd len="lg" w="lg" type="none"/>
            <a:tailEnd len="lg" w="lg" type="stealth"/>
          </a:ln>
        </p:spPr>
      </p:cxnSp>
      <p:cxnSp>
        <p:nvCxnSpPr>
          <p:cNvPr id="1177" name="Shape 1177"/>
          <p:cNvCxnSpPr/>
          <p:nvPr/>
        </p:nvCxnSpPr>
        <p:spPr>
          <a:xfrm>
            <a:off x="5295900" y="2903375"/>
            <a:ext cx="0" cy="164100"/>
          </a:xfrm>
          <a:prstGeom prst="straightConnector1">
            <a:avLst/>
          </a:prstGeom>
          <a:noFill/>
          <a:ln cap="flat" cmpd="sng" w="9525">
            <a:solidFill>
              <a:srgbClr val="FFFFFF"/>
            </a:solidFill>
            <a:prstDash val="dot"/>
            <a:round/>
            <a:headEnd len="lg" w="lg" type="none"/>
            <a:tailEnd len="lg" w="lg" type="stealth"/>
          </a:ln>
        </p:spPr>
      </p:cxnSp>
      <p:cxnSp>
        <p:nvCxnSpPr>
          <p:cNvPr id="1178" name="Shape 1178"/>
          <p:cNvCxnSpPr/>
          <p:nvPr/>
        </p:nvCxnSpPr>
        <p:spPr>
          <a:xfrm>
            <a:off x="3619500" y="2903375"/>
            <a:ext cx="0" cy="164100"/>
          </a:xfrm>
          <a:prstGeom prst="straightConnector1">
            <a:avLst/>
          </a:prstGeom>
          <a:noFill/>
          <a:ln cap="flat" cmpd="sng" w="9525">
            <a:solidFill>
              <a:srgbClr val="FFFFFF"/>
            </a:solidFill>
            <a:prstDash val="dot"/>
            <a:round/>
            <a:headEnd len="lg" w="lg" type="none"/>
            <a:tailEnd len="lg" w="lg" type="stealth"/>
          </a:ln>
        </p:spPr>
      </p:cxnSp>
      <p:cxnSp>
        <p:nvCxnSpPr>
          <p:cNvPr id="1179" name="Shape 1179"/>
          <p:cNvCxnSpPr>
            <a:stCxn id="1154" idx="2"/>
            <a:endCxn id="1156" idx="0"/>
          </p:cNvCxnSpPr>
          <p:nvPr/>
        </p:nvCxnSpPr>
        <p:spPr>
          <a:xfrm>
            <a:off x="3619500" y="3970175"/>
            <a:ext cx="838200" cy="402000"/>
          </a:xfrm>
          <a:prstGeom prst="straightConnector1">
            <a:avLst/>
          </a:prstGeom>
          <a:noFill/>
          <a:ln cap="flat" cmpd="sng" w="9525">
            <a:solidFill>
              <a:srgbClr val="FFFFFF"/>
            </a:solidFill>
            <a:prstDash val="dot"/>
            <a:round/>
            <a:headEnd len="lg" w="lg" type="stealth"/>
            <a:tailEnd len="lg" w="lg" type="stealth"/>
          </a:ln>
        </p:spPr>
      </p:cxnSp>
      <p:cxnSp>
        <p:nvCxnSpPr>
          <p:cNvPr id="1180" name="Shape 1180"/>
          <p:cNvCxnSpPr/>
          <p:nvPr/>
        </p:nvCxnSpPr>
        <p:spPr>
          <a:xfrm flipH="1">
            <a:off x="4457700" y="3970175"/>
            <a:ext cx="838200" cy="402000"/>
          </a:xfrm>
          <a:prstGeom prst="straightConnector1">
            <a:avLst/>
          </a:prstGeom>
          <a:noFill/>
          <a:ln cap="flat" cmpd="sng" w="9525">
            <a:solidFill>
              <a:srgbClr val="FFFFFF"/>
            </a:solidFill>
            <a:prstDash val="dot"/>
            <a:round/>
            <a:headEnd len="lg" w="lg" type="stealth"/>
            <a:tailEnd len="lg" w="lg" type="stealth"/>
          </a:ln>
        </p:spPr>
      </p:cxnSp>
      <p:cxnSp>
        <p:nvCxnSpPr>
          <p:cNvPr id="1181" name="Shape 1181"/>
          <p:cNvCxnSpPr>
            <a:stCxn id="1182" idx="3"/>
            <a:endCxn id="1183" idx="1"/>
          </p:cNvCxnSpPr>
          <p:nvPr/>
        </p:nvCxnSpPr>
        <p:spPr>
          <a:xfrm flipH="1" rot="10800000">
            <a:off x="5590675" y="1424850"/>
            <a:ext cx="1507500" cy="600"/>
          </a:xfrm>
          <a:prstGeom prst="straightConnector1">
            <a:avLst/>
          </a:prstGeom>
          <a:noFill/>
          <a:ln cap="flat" cmpd="sng" w="9525">
            <a:solidFill>
              <a:srgbClr val="FFFFFF"/>
            </a:solidFill>
            <a:prstDash val="dot"/>
            <a:round/>
            <a:headEnd len="lg" w="lg" type="stealth"/>
            <a:tailEnd len="lg" w="lg" type="stealth"/>
          </a:ln>
        </p:spPr>
      </p:cxnSp>
      <p:cxnSp>
        <p:nvCxnSpPr>
          <p:cNvPr id="1184" name="Shape 1184"/>
          <p:cNvCxnSpPr>
            <a:stCxn id="1155" idx="2"/>
            <a:endCxn id="1168" idx="0"/>
          </p:cNvCxnSpPr>
          <p:nvPr/>
        </p:nvCxnSpPr>
        <p:spPr>
          <a:xfrm>
            <a:off x="7732050" y="1603900"/>
            <a:ext cx="0" cy="269700"/>
          </a:xfrm>
          <a:prstGeom prst="straightConnector1">
            <a:avLst/>
          </a:prstGeom>
          <a:noFill/>
          <a:ln cap="flat" cmpd="sng" w="9525">
            <a:solidFill>
              <a:srgbClr val="FFFFFF"/>
            </a:solidFill>
            <a:prstDash val="dot"/>
            <a:round/>
            <a:headEnd len="lg" w="lg" type="none"/>
            <a:tailEnd len="lg" w="lg" type="stealth"/>
          </a:ln>
        </p:spPr>
      </p:cxnSp>
      <p:sp>
        <p:nvSpPr>
          <p:cNvPr id="1185" name="Shape 1185"/>
          <p:cNvSpPr txBox="1"/>
          <p:nvPr/>
        </p:nvSpPr>
        <p:spPr>
          <a:xfrm>
            <a:off x="773400" y="2301525"/>
            <a:ext cx="1296300" cy="369300"/>
          </a:xfrm>
          <a:prstGeom prst="rect">
            <a:avLst/>
          </a:prstGeom>
          <a:noFill/>
          <a:ln>
            <a:noFill/>
          </a:ln>
        </p:spPr>
        <p:txBody>
          <a:bodyPr anchorCtr="0" anchor="ctr" bIns="91425" lIns="91425" rIns="91425" tIns="91425">
            <a:noAutofit/>
          </a:bodyPr>
          <a:lstStyle/>
          <a:p>
            <a:pPr lvl="0" algn="ctr">
              <a:spcBef>
                <a:spcPts val="0"/>
              </a:spcBef>
              <a:buNone/>
            </a:pPr>
            <a:r>
              <a:rPr lang="en" sz="1000">
                <a:solidFill>
                  <a:srgbClr val="FFFFFF"/>
                </a:solidFill>
              </a:rPr>
              <a:t>JDBC connection</a:t>
            </a:r>
          </a:p>
        </p:txBody>
      </p:sp>
      <p:sp>
        <p:nvSpPr>
          <p:cNvPr id="1186" name="Shape 1186"/>
          <p:cNvSpPr txBox="1"/>
          <p:nvPr/>
        </p:nvSpPr>
        <p:spPr>
          <a:xfrm>
            <a:off x="773400" y="2834925"/>
            <a:ext cx="1296300" cy="3693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JDBC connection</a:t>
            </a:r>
          </a:p>
        </p:txBody>
      </p:sp>
      <p:sp>
        <p:nvSpPr>
          <p:cNvPr id="1182" name="Shape 1182"/>
          <p:cNvSpPr txBox="1"/>
          <p:nvPr/>
        </p:nvSpPr>
        <p:spPr>
          <a:xfrm>
            <a:off x="3363775" y="1248600"/>
            <a:ext cx="2226900" cy="353700"/>
          </a:xfrm>
          <a:prstGeom prst="rect">
            <a:avLst/>
          </a:prstGeom>
          <a:noFill/>
          <a:ln>
            <a:noFill/>
          </a:ln>
        </p:spPr>
        <p:txBody>
          <a:bodyPr anchorCtr="0" anchor="ctr" bIns="91425" lIns="91425" rIns="91425" tIns="91425">
            <a:noAutofit/>
          </a:bodyPr>
          <a:lstStyle/>
          <a:p>
            <a:pPr lvl="0" algn="ctr">
              <a:spcBef>
                <a:spcPts val="0"/>
              </a:spcBef>
              <a:buNone/>
            </a:pPr>
            <a:r>
              <a:rPr lang="en" sz="1200">
                <a:solidFill>
                  <a:srgbClr val="FFFFFF"/>
                </a:solidFill>
              </a:rPr>
              <a:t>Thrift server</a:t>
            </a:r>
          </a:p>
        </p:txBody>
      </p:sp>
      <p:sp>
        <p:nvSpPr>
          <p:cNvPr id="1187" name="Shape 1187"/>
          <p:cNvSpPr txBox="1"/>
          <p:nvPr/>
        </p:nvSpPr>
        <p:spPr>
          <a:xfrm>
            <a:off x="3345150" y="4372400"/>
            <a:ext cx="2226900" cy="383400"/>
          </a:xfrm>
          <a:prstGeom prst="rect">
            <a:avLst/>
          </a:prstGeom>
          <a:noFill/>
          <a:ln>
            <a:noFill/>
          </a:ln>
        </p:spPr>
        <p:txBody>
          <a:bodyPr anchorCtr="0" anchor="ctr" bIns="91425" lIns="91425" rIns="91425" tIns="91425">
            <a:noAutofit/>
          </a:bodyPr>
          <a:lstStyle/>
          <a:p>
            <a:pPr lvl="0" algn="ctr">
              <a:spcBef>
                <a:spcPts val="0"/>
              </a:spcBef>
              <a:buNone/>
            </a:pPr>
            <a:r>
              <a:rPr lang="en" sz="1200">
                <a:solidFill>
                  <a:srgbClr val="FFFFFF"/>
                </a:solidFill>
              </a:rPr>
              <a:t>Hadoop</a:t>
            </a:r>
          </a:p>
        </p:txBody>
      </p:sp>
      <p:sp>
        <p:nvSpPr>
          <p:cNvPr id="1188" name="Shape 1188"/>
          <p:cNvSpPr/>
          <p:nvPr/>
        </p:nvSpPr>
        <p:spPr>
          <a:xfrm>
            <a:off x="2981250" y="3067475"/>
            <a:ext cx="12765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89" name="Shape 1189"/>
          <p:cNvSpPr/>
          <p:nvPr/>
        </p:nvSpPr>
        <p:spPr>
          <a:xfrm>
            <a:off x="4657650" y="3067475"/>
            <a:ext cx="12765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190" name="Shape 1190"/>
          <p:cNvCxnSpPr/>
          <p:nvPr/>
        </p:nvCxnSpPr>
        <p:spPr>
          <a:xfrm>
            <a:off x="5295900" y="3436775"/>
            <a:ext cx="0" cy="164100"/>
          </a:xfrm>
          <a:prstGeom prst="straightConnector1">
            <a:avLst/>
          </a:prstGeom>
          <a:noFill/>
          <a:ln cap="flat" cmpd="sng" w="9525">
            <a:solidFill>
              <a:srgbClr val="FFFFFF"/>
            </a:solidFill>
            <a:prstDash val="dot"/>
            <a:round/>
            <a:headEnd len="lg" w="lg" type="none"/>
            <a:tailEnd len="lg" w="lg" type="stealth"/>
          </a:ln>
        </p:spPr>
      </p:cxnSp>
      <p:cxnSp>
        <p:nvCxnSpPr>
          <p:cNvPr id="1191" name="Shape 1191"/>
          <p:cNvCxnSpPr/>
          <p:nvPr/>
        </p:nvCxnSpPr>
        <p:spPr>
          <a:xfrm>
            <a:off x="3619500" y="3436775"/>
            <a:ext cx="0" cy="164100"/>
          </a:xfrm>
          <a:prstGeom prst="straightConnector1">
            <a:avLst/>
          </a:prstGeom>
          <a:noFill/>
          <a:ln cap="flat" cmpd="sng" w="9525">
            <a:solidFill>
              <a:srgbClr val="FFFFFF"/>
            </a:solidFill>
            <a:prstDash val="dot"/>
            <a:round/>
            <a:headEnd len="lg" w="lg" type="none"/>
            <a:tailEnd len="lg" w="lg" type="stealth"/>
          </a:ln>
        </p:spPr>
      </p:cxnSp>
      <p:sp>
        <p:nvSpPr>
          <p:cNvPr id="1192" name="Shape 1192"/>
          <p:cNvSpPr txBox="1"/>
          <p:nvPr/>
        </p:nvSpPr>
        <p:spPr>
          <a:xfrm>
            <a:off x="2994100" y="1998850"/>
            <a:ext cx="1276500" cy="369300"/>
          </a:xfrm>
          <a:prstGeom prst="rect">
            <a:avLst/>
          </a:prstGeom>
          <a:noFill/>
          <a:ln>
            <a:noFill/>
          </a:ln>
        </p:spPr>
        <p:txBody>
          <a:bodyPr anchorCtr="0" anchor="ctr" bIns="91425" lIns="91425" rIns="91425" tIns="91425">
            <a:noAutofit/>
          </a:bodyPr>
          <a:lstStyle/>
          <a:p>
            <a:pPr lvl="0" algn="ctr">
              <a:spcBef>
                <a:spcPts val="0"/>
              </a:spcBef>
              <a:buNone/>
            </a:pPr>
            <a:r>
              <a:rPr lang="en" sz="1200">
                <a:solidFill>
                  <a:srgbClr val="FFFFFF"/>
                </a:solidFill>
              </a:rPr>
              <a:t>Hive driver</a:t>
            </a:r>
          </a:p>
        </p:txBody>
      </p:sp>
      <p:sp>
        <p:nvSpPr>
          <p:cNvPr id="1193" name="Shape 1193"/>
          <p:cNvSpPr txBox="1"/>
          <p:nvPr/>
        </p:nvSpPr>
        <p:spPr>
          <a:xfrm>
            <a:off x="4670500" y="1998850"/>
            <a:ext cx="1276500" cy="3693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Hive driver</a:t>
            </a:r>
          </a:p>
        </p:txBody>
      </p:sp>
      <p:sp>
        <p:nvSpPr>
          <p:cNvPr id="1194" name="Shape 1194"/>
          <p:cNvSpPr txBox="1"/>
          <p:nvPr/>
        </p:nvSpPr>
        <p:spPr>
          <a:xfrm>
            <a:off x="4670500" y="2532250"/>
            <a:ext cx="1276500" cy="3693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Compiler</a:t>
            </a:r>
          </a:p>
        </p:txBody>
      </p:sp>
      <p:sp>
        <p:nvSpPr>
          <p:cNvPr id="1195" name="Shape 1195"/>
          <p:cNvSpPr txBox="1"/>
          <p:nvPr/>
        </p:nvSpPr>
        <p:spPr>
          <a:xfrm>
            <a:off x="2994100" y="2532250"/>
            <a:ext cx="1276500" cy="3693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Compiler</a:t>
            </a:r>
          </a:p>
        </p:txBody>
      </p:sp>
      <p:sp>
        <p:nvSpPr>
          <p:cNvPr id="1196" name="Shape 1196"/>
          <p:cNvSpPr txBox="1"/>
          <p:nvPr/>
        </p:nvSpPr>
        <p:spPr>
          <a:xfrm>
            <a:off x="2994100" y="3065650"/>
            <a:ext cx="1276500" cy="3693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Optimizer</a:t>
            </a:r>
          </a:p>
        </p:txBody>
      </p:sp>
      <p:sp>
        <p:nvSpPr>
          <p:cNvPr id="1197" name="Shape 1197"/>
          <p:cNvSpPr txBox="1"/>
          <p:nvPr/>
        </p:nvSpPr>
        <p:spPr>
          <a:xfrm>
            <a:off x="4670500" y="3065650"/>
            <a:ext cx="1276500" cy="3693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Optimizer</a:t>
            </a:r>
          </a:p>
        </p:txBody>
      </p:sp>
      <p:sp>
        <p:nvSpPr>
          <p:cNvPr id="1198" name="Shape 1198"/>
          <p:cNvSpPr txBox="1"/>
          <p:nvPr/>
        </p:nvSpPr>
        <p:spPr>
          <a:xfrm>
            <a:off x="4670500" y="3599050"/>
            <a:ext cx="1276500" cy="3693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Executor</a:t>
            </a:r>
          </a:p>
        </p:txBody>
      </p:sp>
      <p:sp>
        <p:nvSpPr>
          <p:cNvPr id="1199" name="Shape 1199"/>
          <p:cNvSpPr txBox="1"/>
          <p:nvPr/>
        </p:nvSpPr>
        <p:spPr>
          <a:xfrm>
            <a:off x="2994100" y="3599050"/>
            <a:ext cx="1276500" cy="3693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Executor</a:t>
            </a:r>
          </a:p>
        </p:txBody>
      </p:sp>
      <p:sp>
        <p:nvSpPr>
          <p:cNvPr id="1183" name="Shape 1183"/>
          <p:cNvSpPr txBox="1"/>
          <p:nvPr/>
        </p:nvSpPr>
        <p:spPr>
          <a:xfrm>
            <a:off x="7098300" y="1248000"/>
            <a:ext cx="1276500" cy="353700"/>
          </a:xfrm>
          <a:prstGeom prst="rect">
            <a:avLst/>
          </a:prstGeom>
          <a:noFill/>
          <a:ln>
            <a:noFill/>
          </a:ln>
        </p:spPr>
        <p:txBody>
          <a:bodyPr anchorCtr="0" anchor="ctr" bIns="91425" lIns="91425" rIns="91425" tIns="91425">
            <a:noAutofit/>
          </a:bodyPr>
          <a:lstStyle/>
          <a:p>
            <a:pPr lvl="0" algn="ctr">
              <a:spcBef>
                <a:spcPts val="0"/>
              </a:spcBef>
              <a:buNone/>
            </a:pPr>
            <a:r>
              <a:rPr lang="en" sz="1200">
                <a:solidFill>
                  <a:srgbClr val="FFFFFF"/>
                </a:solidFill>
              </a:rPr>
              <a:t>Metastore</a:t>
            </a:r>
          </a:p>
        </p:txBody>
      </p:sp>
      <p:sp>
        <p:nvSpPr>
          <p:cNvPr id="1200" name="Shape 1200"/>
          <p:cNvSpPr txBox="1"/>
          <p:nvPr/>
        </p:nvSpPr>
        <p:spPr>
          <a:xfrm>
            <a:off x="7098300" y="2392875"/>
            <a:ext cx="1272000" cy="227400"/>
          </a:xfrm>
          <a:prstGeom prst="rect">
            <a:avLst/>
          </a:prstGeom>
          <a:noFill/>
          <a:ln>
            <a:noFill/>
          </a:ln>
        </p:spPr>
        <p:txBody>
          <a:bodyPr anchorCtr="0" anchor="ctr" bIns="91425" lIns="91425" rIns="91425" tIns="91425">
            <a:noAutofit/>
          </a:bodyPr>
          <a:lstStyle/>
          <a:p>
            <a:pPr lvl="0" algn="ctr">
              <a:spcBef>
                <a:spcPts val="0"/>
              </a:spcBef>
              <a:buNone/>
            </a:pPr>
            <a:r>
              <a:rPr lang="en" sz="1000">
                <a:solidFill>
                  <a:srgbClr val="FFFFFF"/>
                </a:solidFill>
              </a:rPr>
              <a:t>Metastore RDBMS</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204" name="Shape 1204"/>
        <p:cNvGrpSpPr/>
        <p:nvPr/>
      </p:nvGrpSpPr>
      <p:grpSpPr>
        <a:xfrm>
          <a:off x="0" y="0"/>
          <a:ext cx="0" cy="0"/>
          <a:chOff x="0" y="0"/>
          <a:chExt cx="0" cy="0"/>
        </a:xfrm>
      </p:grpSpPr>
      <p:sp>
        <p:nvSpPr>
          <p:cNvPr id="1205" name="Shape 1205"/>
          <p:cNvSpPr/>
          <p:nvPr/>
        </p:nvSpPr>
        <p:spPr>
          <a:xfrm>
            <a:off x="1295400" y="219475"/>
            <a:ext cx="6553200" cy="369300"/>
          </a:xfrm>
          <a:prstGeom prst="rect">
            <a:avLst/>
          </a:prstGeom>
          <a:noFill/>
          <a:ln>
            <a:noFill/>
          </a:ln>
        </p:spPr>
        <p:txBody>
          <a:bodyPr anchorCtr="0" anchor="t" bIns="45700" lIns="91425" rIns="91425" tIns="45700">
            <a:noAutofit/>
          </a:bodyPr>
          <a:lstStyle/>
          <a:p>
            <a:pPr lvl="0" rtl="0" algn="ctr">
              <a:spcBef>
                <a:spcPts val="0"/>
              </a:spcBef>
              <a:buSzPct val="25000"/>
              <a:buNone/>
            </a:pPr>
            <a:r>
              <a:rPr lang="en" sz="1800">
                <a:solidFill>
                  <a:schemeClr val="lt1"/>
                </a:solidFill>
                <a:latin typeface="Montserrat"/>
                <a:ea typeface="Montserrat"/>
                <a:cs typeface="Montserrat"/>
                <a:sym typeface="Montserrat"/>
              </a:rPr>
              <a:t>Aside: HCatalog</a:t>
            </a:r>
          </a:p>
        </p:txBody>
      </p:sp>
      <p:cxnSp>
        <p:nvCxnSpPr>
          <p:cNvPr id="1206" name="Shape 1206"/>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207" name="Shape 1207"/>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1208" name="Shape 1208"/>
          <p:cNvSpPr/>
          <p:nvPr/>
        </p:nvSpPr>
        <p:spPr>
          <a:xfrm>
            <a:off x="5806275" y="1887812"/>
            <a:ext cx="1276500" cy="3537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09" name="Shape 1209"/>
          <p:cNvSpPr/>
          <p:nvPr/>
        </p:nvSpPr>
        <p:spPr>
          <a:xfrm>
            <a:off x="2056725" y="1885612"/>
            <a:ext cx="22269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1210" name="Shape 1210"/>
          <p:cNvGrpSpPr/>
          <p:nvPr/>
        </p:nvGrpSpPr>
        <p:grpSpPr>
          <a:xfrm>
            <a:off x="6224302" y="2511357"/>
            <a:ext cx="440437" cy="515644"/>
            <a:chOff x="1303337" y="1123950"/>
            <a:chExt cx="652499" cy="793787"/>
          </a:xfrm>
        </p:grpSpPr>
        <p:sp>
          <p:nvSpPr>
            <p:cNvPr id="1211" name="Shape 1211"/>
            <p:cNvSpPr/>
            <p:nvPr/>
          </p:nvSpPr>
          <p:spPr>
            <a:xfrm>
              <a:off x="1303337" y="1123950"/>
              <a:ext cx="652499" cy="2094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12" name="Shape 1212"/>
            <p:cNvSpPr/>
            <p:nvPr/>
          </p:nvSpPr>
          <p:spPr>
            <a:xfrm>
              <a:off x="1303337" y="1227137"/>
              <a:ext cx="652499" cy="690600"/>
            </a:xfrm>
            <a:custGeom>
              <a:pathLst>
                <a:path extrusionOk="0" h="120000" w="120000">
                  <a:moveTo>
                    <a:pt x="0" y="0"/>
                  </a:moveTo>
                  <a:cubicBezTo>
                    <a:pt x="0" y="102857"/>
                    <a:pt x="0" y="102857"/>
                    <a:pt x="0" y="102857"/>
                  </a:cubicBezTo>
                  <a:cubicBezTo>
                    <a:pt x="0" y="102857"/>
                    <a:pt x="0" y="102857"/>
                    <a:pt x="0" y="102857"/>
                  </a:cubicBezTo>
                  <a:cubicBezTo>
                    <a:pt x="2105" y="112087"/>
                    <a:pt x="28070" y="120000"/>
                    <a:pt x="59649" y="120000"/>
                  </a:cubicBezTo>
                  <a:cubicBezTo>
                    <a:pt x="91929" y="120000"/>
                    <a:pt x="117894" y="112087"/>
                    <a:pt x="119298" y="102857"/>
                  </a:cubicBezTo>
                  <a:cubicBezTo>
                    <a:pt x="120000" y="102857"/>
                    <a:pt x="120000" y="102857"/>
                    <a:pt x="120000" y="102857"/>
                  </a:cubicBezTo>
                  <a:cubicBezTo>
                    <a:pt x="120000" y="0"/>
                    <a:pt x="120000" y="0"/>
                    <a:pt x="12000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13" name="Shape 1213"/>
            <p:cNvSpPr/>
            <p:nvPr/>
          </p:nvSpPr>
          <p:spPr>
            <a:xfrm>
              <a:off x="1306512" y="1609725"/>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14" name="Shape 1214"/>
            <p:cNvSpPr/>
            <p:nvPr/>
          </p:nvSpPr>
          <p:spPr>
            <a:xfrm>
              <a:off x="1306512" y="1427162"/>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15" name="Shape 1215"/>
            <p:cNvSpPr/>
            <p:nvPr/>
          </p:nvSpPr>
          <p:spPr>
            <a:xfrm>
              <a:off x="1863725" y="1377950"/>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16" name="Shape 1216"/>
            <p:cNvSpPr/>
            <p:nvPr/>
          </p:nvSpPr>
          <p:spPr>
            <a:xfrm>
              <a:off x="1863725" y="1560512"/>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17" name="Shape 1217"/>
            <p:cNvSpPr/>
            <p:nvPr/>
          </p:nvSpPr>
          <p:spPr>
            <a:xfrm>
              <a:off x="1863725" y="1743075"/>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cxnSp>
        <p:nvCxnSpPr>
          <p:cNvPr id="1218" name="Shape 1218"/>
          <p:cNvCxnSpPr>
            <a:stCxn id="1219" idx="3"/>
            <a:endCxn id="1220" idx="1"/>
          </p:cNvCxnSpPr>
          <p:nvPr/>
        </p:nvCxnSpPr>
        <p:spPr>
          <a:xfrm flipH="1" rot="10800000">
            <a:off x="4303150" y="2062462"/>
            <a:ext cx="1507500" cy="600"/>
          </a:xfrm>
          <a:prstGeom prst="straightConnector1">
            <a:avLst/>
          </a:prstGeom>
          <a:noFill/>
          <a:ln cap="flat" cmpd="sng" w="9525">
            <a:solidFill>
              <a:srgbClr val="FFFFFF"/>
            </a:solidFill>
            <a:prstDash val="dot"/>
            <a:round/>
            <a:headEnd len="lg" w="lg" type="stealth"/>
            <a:tailEnd len="lg" w="lg" type="stealth"/>
          </a:ln>
        </p:spPr>
      </p:cxnSp>
      <p:cxnSp>
        <p:nvCxnSpPr>
          <p:cNvPr id="1221" name="Shape 1221"/>
          <p:cNvCxnSpPr>
            <a:stCxn id="1208" idx="2"/>
            <a:endCxn id="1211" idx="0"/>
          </p:cNvCxnSpPr>
          <p:nvPr/>
        </p:nvCxnSpPr>
        <p:spPr>
          <a:xfrm>
            <a:off x="6444525" y="2241512"/>
            <a:ext cx="0" cy="269700"/>
          </a:xfrm>
          <a:prstGeom prst="straightConnector1">
            <a:avLst/>
          </a:prstGeom>
          <a:noFill/>
          <a:ln cap="flat" cmpd="sng" w="9525">
            <a:solidFill>
              <a:srgbClr val="FFFFFF"/>
            </a:solidFill>
            <a:prstDash val="dot"/>
            <a:round/>
            <a:headEnd len="lg" w="lg" type="none"/>
            <a:tailEnd len="lg" w="lg" type="stealth"/>
          </a:ln>
        </p:spPr>
      </p:cxnSp>
      <p:sp>
        <p:nvSpPr>
          <p:cNvPr id="1219" name="Shape 1219"/>
          <p:cNvSpPr txBox="1"/>
          <p:nvPr/>
        </p:nvSpPr>
        <p:spPr>
          <a:xfrm>
            <a:off x="2076250" y="1886212"/>
            <a:ext cx="2226900" cy="3537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Thrift server</a:t>
            </a:r>
          </a:p>
        </p:txBody>
      </p:sp>
      <p:sp>
        <p:nvSpPr>
          <p:cNvPr id="1220" name="Shape 1220"/>
          <p:cNvSpPr txBox="1"/>
          <p:nvPr/>
        </p:nvSpPr>
        <p:spPr>
          <a:xfrm>
            <a:off x="5810775" y="1885612"/>
            <a:ext cx="1276500" cy="3537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Metastore</a:t>
            </a:r>
          </a:p>
        </p:txBody>
      </p:sp>
      <p:sp>
        <p:nvSpPr>
          <p:cNvPr id="1222" name="Shape 1222"/>
          <p:cNvSpPr txBox="1"/>
          <p:nvPr/>
        </p:nvSpPr>
        <p:spPr>
          <a:xfrm>
            <a:off x="5810775" y="3030487"/>
            <a:ext cx="1272000" cy="227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Metastore RDBMS</a:t>
            </a:r>
          </a:p>
        </p:txBody>
      </p:sp>
      <p:sp>
        <p:nvSpPr>
          <p:cNvPr id="1223" name="Shape 1223"/>
          <p:cNvSpPr/>
          <p:nvPr/>
        </p:nvSpPr>
        <p:spPr>
          <a:xfrm>
            <a:off x="1868575" y="1485025"/>
            <a:ext cx="5418900" cy="2016000"/>
          </a:xfrm>
          <a:prstGeom prst="rect">
            <a:avLst/>
          </a:prstGeom>
          <a:noFill/>
          <a:ln cap="flat" cmpd="sng" w="9525">
            <a:solidFill>
              <a:schemeClr val="dk2"/>
            </a:solidFill>
            <a:prstDash val="dot"/>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24" name="Shape 1224"/>
          <p:cNvSpPr txBox="1"/>
          <p:nvPr/>
        </p:nvSpPr>
        <p:spPr>
          <a:xfrm>
            <a:off x="1878400" y="1190000"/>
            <a:ext cx="5418900" cy="285900"/>
          </a:xfrm>
          <a:prstGeom prst="rect">
            <a:avLst/>
          </a:prstGeom>
          <a:noFill/>
          <a:ln>
            <a:noFill/>
          </a:ln>
        </p:spPr>
        <p:txBody>
          <a:bodyPr anchorCtr="0" anchor="ctr" bIns="91425" lIns="91425" rIns="91425" tIns="91425">
            <a:noAutofit/>
          </a:bodyPr>
          <a:lstStyle/>
          <a:p>
            <a:pPr lvl="0" algn="ctr">
              <a:spcBef>
                <a:spcPts val="0"/>
              </a:spcBef>
              <a:buNone/>
            </a:pPr>
            <a:r>
              <a:rPr lang="en" sz="1200">
                <a:solidFill>
                  <a:srgbClr val="FFFFFF"/>
                </a:solidFill>
              </a:rPr>
              <a:t>HCatalog</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228" name="Shape 1228"/>
        <p:cNvGrpSpPr/>
        <p:nvPr/>
      </p:nvGrpSpPr>
      <p:grpSpPr>
        <a:xfrm>
          <a:off x="0" y="0"/>
          <a:ext cx="0" cy="0"/>
          <a:chOff x="0" y="0"/>
          <a:chExt cx="0" cy="0"/>
        </a:xfrm>
      </p:grpSpPr>
      <p:sp>
        <p:nvSpPr>
          <p:cNvPr id="1229" name="Shape 1229"/>
          <p:cNvSpPr/>
          <p:nvPr/>
        </p:nvSpPr>
        <p:spPr>
          <a:xfrm>
            <a:off x="1295400" y="219475"/>
            <a:ext cx="6553200" cy="369300"/>
          </a:xfrm>
          <a:prstGeom prst="rect">
            <a:avLst/>
          </a:prstGeom>
          <a:noFill/>
          <a:ln>
            <a:noFill/>
          </a:ln>
        </p:spPr>
        <p:txBody>
          <a:bodyPr anchorCtr="0" anchor="t" bIns="45700" lIns="91425" rIns="91425" tIns="45700">
            <a:noAutofit/>
          </a:bodyPr>
          <a:lstStyle/>
          <a:p>
            <a:pPr lvl="0" rtl="0" algn="ctr">
              <a:spcBef>
                <a:spcPts val="0"/>
              </a:spcBef>
              <a:buSzPct val="25000"/>
              <a:buNone/>
            </a:pPr>
            <a:r>
              <a:rPr lang="en" sz="1800">
                <a:solidFill>
                  <a:schemeClr val="lt1"/>
                </a:solidFill>
                <a:latin typeface="Montserrat"/>
                <a:ea typeface="Montserrat"/>
                <a:cs typeface="Montserrat"/>
                <a:sym typeface="Montserrat"/>
              </a:rPr>
              <a:t>Query: Hive</a:t>
            </a:r>
          </a:p>
        </p:txBody>
      </p:sp>
      <p:cxnSp>
        <p:nvCxnSpPr>
          <p:cNvPr id="1230" name="Shape 1230"/>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sp>
        <p:nvSpPr>
          <p:cNvPr id="1231" name="Shape 1231"/>
          <p:cNvSpPr txBox="1"/>
          <p:nvPr/>
        </p:nvSpPr>
        <p:spPr>
          <a:xfrm>
            <a:off x="1295250" y="1043600"/>
            <a:ext cx="6553200" cy="3647400"/>
          </a:xfrm>
          <a:prstGeom prst="rect">
            <a:avLst/>
          </a:prstGeom>
          <a:noFill/>
          <a:ln>
            <a:noFill/>
          </a:ln>
        </p:spPr>
        <p:txBody>
          <a:bodyPr anchorCtr="0" anchor="t" bIns="91425" lIns="91425" rIns="91425" tIns="91425">
            <a:noAutofit/>
          </a:bodyPr>
          <a:lstStyle/>
          <a:p>
            <a:pPr indent="-69850" lvl="0" marL="0" rtl="0">
              <a:spcBef>
                <a:spcPts val="0"/>
              </a:spcBef>
              <a:buClr>
                <a:schemeClr val="dk1"/>
              </a:buClr>
              <a:buSzPct val="91666"/>
              <a:buFont typeface="Arial"/>
              <a:buNone/>
            </a:pPr>
            <a:r>
              <a:rPr lang="en" sz="1200">
                <a:solidFill>
                  <a:srgbClr val="FFFFFF"/>
                </a:solidFill>
                <a:latin typeface="Courier New"/>
                <a:ea typeface="Courier New"/>
                <a:cs typeface="Courier New"/>
                <a:sym typeface="Courier New"/>
              </a:rPr>
              <a:t>CREATE TABLE error_log (</a:t>
            </a:r>
          </a:p>
          <a:p>
            <a:pPr indent="-69850" lvl="0" marL="0" rtl="0">
              <a:spcBef>
                <a:spcPts val="0"/>
              </a:spcBef>
              <a:buClr>
                <a:schemeClr val="dk1"/>
              </a:buClr>
              <a:buSzPct val="91666"/>
              <a:buFont typeface="Arial"/>
              <a:buNone/>
            </a:pPr>
            <a:r>
              <a:rPr lang="en" sz="1200">
                <a:solidFill>
                  <a:srgbClr val="FFFFFF"/>
                </a:solidFill>
                <a:latin typeface="Courier New"/>
                <a:ea typeface="Courier New"/>
                <a:cs typeface="Courier New"/>
                <a:sym typeface="Courier New"/>
              </a:rPr>
              <a:t>  createdTime STRING,</a:t>
            </a:r>
          </a:p>
          <a:p>
            <a:pPr indent="-69850" lvl="0" marL="0" rtl="0">
              <a:spcBef>
                <a:spcPts val="0"/>
              </a:spcBef>
              <a:buClr>
                <a:schemeClr val="dk1"/>
              </a:buClr>
              <a:buSzPct val="91666"/>
              <a:buFont typeface="Arial"/>
              <a:buNone/>
            </a:pPr>
            <a:r>
              <a:rPr lang="en" sz="1200">
                <a:solidFill>
                  <a:srgbClr val="FFFFFF"/>
                </a:solidFill>
                <a:latin typeface="Courier New"/>
                <a:ea typeface="Courier New"/>
                <a:cs typeface="Courier New"/>
                <a:sym typeface="Courier New"/>
              </a:rPr>
              <a:t>  messageType STRING,</a:t>
            </a:r>
          </a:p>
          <a:p>
            <a:pPr indent="-69850" lvl="0" marL="0" rtl="0">
              <a:spcBef>
                <a:spcPts val="0"/>
              </a:spcBef>
              <a:buClr>
                <a:schemeClr val="dk1"/>
              </a:buClr>
              <a:buSzPct val="91666"/>
              <a:buFont typeface="Arial"/>
              <a:buNone/>
            </a:pPr>
            <a:r>
              <a:rPr lang="en" sz="1200">
                <a:solidFill>
                  <a:srgbClr val="FFFFFF"/>
                </a:solidFill>
                <a:latin typeface="Courier New"/>
                <a:ea typeface="Courier New"/>
                <a:cs typeface="Courier New"/>
                <a:sym typeface="Courier New"/>
              </a:rPr>
              <a:t>  message STRING</a:t>
            </a:r>
          </a:p>
          <a:p>
            <a:pPr indent="-69850" lvl="0" marL="0" rtl="0">
              <a:spcBef>
                <a:spcPts val="0"/>
              </a:spcBef>
              <a:buClr>
                <a:schemeClr val="dk1"/>
              </a:buClr>
              <a:buSzPct val="91666"/>
              <a:buFont typeface="Arial"/>
              <a:buNone/>
            </a:pPr>
            <a:r>
              <a:rPr lang="en" sz="1200">
                <a:solidFill>
                  <a:srgbClr val="FFFFFF"/>
                </a:solidFill>
                <a:latin typeface="Courier New"/>
                <a:ea typeface="Courier New"/>
                <a:cs typeface="Courier New"/>
                <a:sym typeface="Courier New"/>
              </a:rPr>
              <a:t>  )</a:t>
            </a:r>
          </a:p>
          <a:p>
            <a:pPr indent="-69850" lvl="0" marL="0" rtl="0">
              <a:spcBef>
                <a:spcPts val="0"/>
              </a:spcBef>
              <a:buClr>
                <a:schemeClr val="dk1"/>
              </a:buClr>
              <a:buSzPct val="91666"/>
              <a:buFont typeface="Arial"/>
              <a:buNone/>
            </a:pPr>
            <a:r>
              <a:rPr lang="en" sz="1200">
                <a:solidFill>
                  <a:srgbClr val="FFFFFF"/>
                </a:solidFill>
                <a:latin typeface="Courier New"/>
                <a:ea typeface="Courier New"/>
                <a:cs typeface="Courier New"/>
                <a:sym typeface="Courier New"/>
              </a:rPr>
              <a:t>ROW FORMAT SERDE 'org.apache.hadoop.hive.serde2.RegexSerDe'</a:t>
            </a:r>
          </a:p>
          <a:p>
            <a:pPr indent="-69850" lvl="0" marL="0" rtl="0">
              <a:spcBef>
                <a:spcPts val="0"/>
              </a:spcBef>
              <a:buClr>
                <a:schemeClr val="dk1"/>
              </a:buClr>
              <a:buSzPct val="91666"/>
              <a:buFont typeface="Arial"/>
              <a:buNone/>
            </a:pPr>
            <a:r>
              <a:rPr lang="en" sz="1200">
                <a:solidFill>
                  <a:srgbClr val="FFFFFF"/>
                </a:solidFill>
                <a:latin typeface="Courier New"/>
                <a:ea typeface="Courier New"/>
                <a:cs typeface="Courier New"/>
                <a:sym typeface="Courier New"/>
              </a:rPr>
              <a:t>WITH SERDEPROPERTIES (</a:t>
            </a:r>
          </a:p>
          <a:p>
            <a:pPr indent="-69850" lvl="0" marL="0" rtl="0">
              <a:spcBef>
                <a:spcPts val="0"/>
              </a:spcBef>
              <a:buClr>
                <a:schemeClr val="dk1"/>
              </a:buClr>
              <a:buSzPct val="91666"/>
              <a:buFont typeface="Arial"/>
              <a:buNone/>
            </a:pPr>
            <a:r>
              <a:rPr lang="en" sz="1200">
                <a:solidFill>
                  <a:srgbClr val="FFFFFF"/>
                </a:solidFill>
                <a:latin typeface="Courier New"/>
                <a:ea typeface="Courier New"/>
                <a:cs typeface="Courier New"/>
                <a:sym typeface="Courier New"/>
              </a:rPr>
              <a:t>  "input.regex" = "^([0-9]{4}-[0-9]{2}-[0-9]{2}\\s[0-9]{2}:[0-9:\\.]+\\s\\S+)\\s(\\S+)(.*)$",</a:t>
            </a:r>
          </a:p>
          <a:p>
            <a:pPr indent="-69850" lvl="0" marL="0" rtl="0">
              <a:spcBef>
                <a:spcPts val="0"/>
              </a:spcBef>
              <a:buClr>
                <a:schemeClr val="dk1"/>
              </a:buClr>
              <a:buSzPct val="91666"/>
              <a:buFont typeface="Arial"/>
              <a:buNone/>
            </a:pPr>
            <a:r>
              <a:rPr lang="en" sz="1200">
                <a:solidFill>
                  <a:srgbClr val="FFFFFF"/>
                </a:solidFill>
                <a:latin typeface="Courier New"/>
                <a:ea typeface="Courier New"/>
                <a:cs typeface="Courier New"/>
                <a:sym typeface="Courier New"/>
              </a:rPr>
              <a:t>  "output.format.string" = "%1$s %2$s %3$s"</a:t>
            </a:r>
          </a:p>
          <a:p>
            <a:pPr indent="-69850" lvl="0" marL="0" rtl="0">
              <a:spcBef>
                <a:spcPts val="0"/>
              </a:spcBef>
              <a:buClr>
                <a:schemeClr val="dk1"/>
              </a:buClr>
              <a:buSzPct val="91666"/>
              <a:buFont typeface="Arial"/>
              <a:buNone/>
            </a:pPr>
            <a:r>
              <a:rPr lang="en" sz="1200">
                <a:solidFill>
                  <a:srgbClr val="FFFFFF"/>
                </a:solidFill>
                <a:latin typeface="Courier New"/>
                <a:ea typeface="Courier New"/>
                <a:cs typeface="Courier New"/>
                <a:sym typeface="Courier New"/>
              </a:rPr>
              <a:t>)</a:t>
            </a:r>
          </a:p>
          <a:p>
            <a:pPr indent="-69850" lvl="0" marL="0" rtl="0">
              <a:spcBef>
                <a:spcPts val="0"/>
              </a:spcBef>
              <a:buClr>
                <a:schemeClr val="dk1"/>
              </a:buClr>
              <a:buSzPct val="91666"/>
              <a:buFont typeface="Arial"/>
              <a:buNone/>
            </a:pPr>
            <a:r>
              <a:rPr lang="en" sz="1200">
                <a:solidFill>
                  <a:srgbClr val="FFFFFF"/>
                </a:solidFill>
                <a:latin typeface="Courier New"/>
                <a:ea typeface="Courier New"/>
                <a:cs typeface="Courier New"/>
                <a:sym typeface="Courier New"/>
              </a:rPr>
              <a:t>STORED AS TEXTFILE;</a:t>
            </a:r>
          </a:p>
          <a:p>
            <a:pPr indent="-69850" lvl="0" marL="0" rtl="0">
              <a:spcBef>
                <a:spcPts val="0"/>
              </a:spcBef>
              <a:buClr>
                <a:schemeClr val="dk1"/>
              </a:buClr>
              <a:buFont typeface="Arial"/>
              <a:buNone/>
            </a:pPr>
            <a:r>
              <a:t/>
            </a:r>
            <a:endParaRPr sz="1200">
              <a:solidFill>
                <a:srgbClr val="FFFFFF"/>
              </a:solidFill>
              <a:latin typeface="Courier New"/>
              <a:ea typeface="Courier New"/>
              <a:cs typeface="Courier New"/>
              <a:sym typeface="Courier New"/>
            </a:endParaRPr>
          </a:p>
          <a:p>
            <a:pPr indent="0" lvl="0" marL="0" rtl="0">
              <a:spcBef>
                <a:spcPts val="0"/>
              </a:spcBef>
              <a:buNone/>
            </a:pPr>
            <a:r>
              <a:rPr lang="en" sz="1200">
                <a:solidFill>
                  <a:srgbClr val="FFFFFF"/>
                </a:solidFill>
                <a:latin typeface="Courier New"/>
                <a:ea typeface="Courier New"/>
                <a:cs typeface="Courier New"/>
                <a:sym typeface="Courier New"/>
              </a:rPr>
              <a:t>LOAD DATA LOCAL INPATH "errors.log" INTO TABLE error_log;</a:t>
            </a:r>
          </a:p>
          <a:p>
            <a:pPr indent="0" lvl="0" marL="0" rtl="0">
              <a:spcBef>
                <a:spcPts val="0"/>
              </a:spcBef>
              <a:buNone/>
            </a:pPr>
            <a:r>
              <a:t/>
            </a:r>
            <a:endParaRPr sz="1200">
              <a:solidFill>
                <a:srgbClr val="FFFFFF"/>
              </a:solidFill>
              <a:latin typeface="Courier New"/>
              <a:ea typeface="Courier New"/>
              <a:cs typeface="Courier New"/>
              <a:sym typeface="Courier New"/>
            </a:endParaRPr>
          </a:p>
          <a:p>
            <a:pPr indent="0" lvl="0" marL="0" rtl="0">
              <a:spcBef>
                <a:spcPts val="0"/>
              </a:spcBef>
              <a:buNone/>
            </a:pPr>
            <a:r>
              <a:rPr lang="en" sz="1200">
                <a:solidFill>
                  <a:srgbClr val="FFFFFF"/>
                </a:solidFill>
                <a:latin typeface="Courier New"/>
                <a:ea typeface="Courier New"/>
                <a:cs typeface="Courier New"/>
                <a:sym typeface="Courier New"/>
              </a:rPr>
              <a:t>SELECT </a:t>
            </a:r>
            <a:r>
              <a:rPr lang="en" sz="1200">
                <a:solidFill>
                  <a:schemeClr val="lt1"/>
                </a:solidFill>
                <a:latin typeface="Courier New"/>
                <a:ea typeface="Courier New"/>
                <a:cs typeface="Courier New"/>
                <a:sym typeface="Courier New"/>
              </a:rPr>
              <a:t>createdTime FROM error_log;</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235" name="Shape 1235"/>
        <p:cNvGrpSpPr/>
        <p:nvPr/>
      </p:nvGrpSpPr>
      <p:grpSpPr>
        <a:xfrm>
          <a:off x="0" y="0"/>
          <a:ext cx="0" cy="0"/>
          <a:chOff x="0" y="0"/>
          <a:chExt cx="0" cy="0"/>
        </a:xfrm>
      </p:grpSpPr>
      <p:sp>
        <p:nvSpPr>
          <p:cNvPr id="1236" name="Shape 1236"/>
          <p:cNvSpPr txBox="1"/>
          <p:nvPr/>
        </p:nvSpPr>
        <p:spPr>
          <a:xfrm>
            <a:off x="1295325" y="1075950"/>
            <a:ext cx="6553200" cy="29916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Key takeaways:</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Hive generates one or more MapReduce jobs to represent one’s query.</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Hive is great for long-running batch jobs and ETL, but not well suited for interactive querying.</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Hive is extensible, with support for a variety of UDFs in Java.</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The Hive project has given the broader community the metastore/HCatalog, which is a handy mechanism for defining schemas through RPCs with broad language support. </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It’s important to note that Hive also runs on Tez and Spark. However, I’m not covering those implementations.</a:t>
            </a:r>
          </a:p>
        </p:txBody>
      </p:sp>
      <p:sp>
        <p:nvSpPr>
          <p:cNvPr id="1237" name="Shape 1237"/>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SzPct val="25000"/>
              <a:buNone/>
            </a:pPr>
            <a:r>
              <a:rPr lang="en" sz="1800">
                <a:solidFill>
                  <a:schemeClr val="lt1"/>
                </a:solidFill>
                <a:latin typeface="Montserrat"/>
                <a:ea typeface="Montserrat"/>
                <a:cs typeface="Montserrat"/>
                <a:sym typeface="Montserrat"/>
              </a:rPr>
              <a:t>Query: Hive</a:t>
            </a:r>
          </a:p>
          <a:p>
            <a:pPr lvl="0" rtl="0" algn="ctr">
              <a:spcBef>
                <a:spcPts val="0"/>
              </a:spcBef>
              <a:buNone/>
            </a:pPr>
            <a:r>
              <a:t/>
            </a:r>
            <a:endParaRPr sz="1800">
              <a:solidFill>
                <a:schemeClr val="lt1"/>
              </a:solidFill>
              <a:latin typeface="Montserrat"/>
              <a:ea typeface="Montserrat"/>
              <a:cs typeface="Montserrat"/>
              <a:sym typeface="Montserrat"/>
            </a:endParaRPr>
          </a:p>
        </p:txBody>
      </p:sp>
      <p:cxnSp>
        <p:nvCxnSpPr>
          <p:cNvPr id="1238" name="Shape 1238"/>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239" name="Shape 1239"/>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243" name="Shape 1243"/>
        <p:cNvGrpSpPr/>
        <p:nvPr/>
      </p:nvGrpSpPr>
      <p:grpSpPr>
        <a:xfrm>
          <a:off x="0" y="0"/>
          <a:ext cx="0" cy="0"/>
          <a:chOff x="0" y="0"/>
          <a:chExt cx="0" cy="0"/>
        </a:xfrm>
      </p:grpSpPr>
      <p:sp>
        <p:nvSpPr>
          <p:cNvPr id="1244" name="Shape 1244"/>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SzPct val="25000"/>
              <a:buNone/>
            </a:pPr>
            <a:r>
              <a:rPr lang="en" sz="1800">
                <a:solidFill>
                  <a:schemeClr val="lt1"/>
                </a:solidFill>
                <a:latin typeface="Montserrat"/>
                <a:ea typeface="Montserrat"/>
                <a:cs typeface="Montserrat"/>
                <a:sym typeface="Montserrat"/>
              </a:rPr>
              <a:t>Query: Impala</a:t>
            </a:r>
          </a:p>
        </p:txBody>
      </p:sp>
      <p:cxnSp>
        <p:nvCxnSpPr>
          <p:cNvPr id="1245" name="Shape 1245"/>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sp>
        <p:nvSpPr>
          <p:cNvPr id="1246" name="Shape 1246"/>
          <p:cNvSpPr txBox="1"/>
          <p:nvPr/>
        </p:nvSpPr>
        <p:spPr>
          <a:xfrm>
            <a:off x="1295250" y="1043600"/>
            <a:ext cx="6553200" cy="3475500"/>
          </a:xfrm>
          <a:prstGeom prst="rect">
            <a:avLst/>
          </a:prstGeom>
          <a:noFill/>
          <a:ln>
            <a:noFill/>
          </a:ln>
        </p:spPr>
        <p:txBody>
          <a:bodyPr anchorCtr="0" anchor="t" bIns="91425" lIns="91425" rIns="91425" tIns="91425">
            <a:noAutofit/>
          </a:bodyPr>
          <a:lstStyle/>
          <a:p>
            <a:pPr indent="0" lvl="0" marL="0" rtl="0">
              <a:spcBef>
                <a:spcPts val="0"/>
              </a:spcBef>
              <a:buNone/>
            </a:pPr>
            <a:r>
              <a:rPr lang="en">
                <a:solidFill>
                  <a:srgbClr val="FFFFFF"/>
                </a:solidFill>
                <a:latin typeface="Montserrat"/>
                <a:ea typeface="Montserrat"/>
                <a:cs typeface="Montserrat"/>
                <a:sym typeface="Montserrat"/>
              </a:rPr>
              <a:t>Impala is an MPP database that runs within a Hadoop cluster; however, it does not generate or use MapReduce.</a:t>
            </a:r>
          </a:p>
          <a:p>
            <a:pPr indent="0" lvl="0" marL="0" rtl="0">
              <a:spcBef>
                <a:spcPts val="0"/>
              </a:spcBef>
              <a:buNone/>
            </a:pPr>
            <a:r>
              <a:t/>
            </a:r>
            <a:endParaRPr>
              <a:solidFill>
                <a:srgbClr val="FFFFFF"/>
              </a:solidFill>
              <a:latin typeface="Montserrat"/>
              <a:ea typeface="Montserrat"/>
              <a:cs typeface="Montserrat"/>
              <a:sym typeface="Montserrat"/>
            </a:endParaRPr>
          </a:p>
          <a:p>
            <a:pPr indent="0" lvl="0" marL="0" rtl="0">
              <a:spcBef>
                <a:spcPts val="0"/>
              </a:spcBef>
              <a:buNone/>
            </a:pPr>
            <a:r>
              <a:rPr lang="en">
                <a:solidFill>
                  <a:srgbClr val="FFFFFF"/>
                </a:solidFill>
                <a:latin typeface="Montserrat"/>
                <a:ea typeface="Montserrat"/>
                <a:cs typeface="Montserrat"/>
                <a:sym typeface="Montserrat"/>
              </a:rPr>
              <a:t>Instead, Impala runs as its own service. Specifically, Impala runs a separate daemon on each datanode in the cluster.</a:t>
            </a:r>
          </a:p>
          <a:p>
            <a:pPr indent="0" lvl="0" marL="0" rtl="0">
              <a:spcBef>
                <a:spcPts val="0"/>
              </a:spcBef>
              <a:buNone/>
            </a:pPr>
            <a:r>
              <a:t/>
            </a:r>
            <a:endParaRPr>
              <a:solidFill>
                <a:srgbClr val="FFFFFF"/>
              </a:solidFill>
              <a:latin typeface="Montserrat"/>
              <a:ea typeface="Montserrat"/>
              <a:cs typeface="Montserrat"/>
              <a:sym typeface="Montserrat"/>
            </a:endParaRPr>
          </a:p>
          <a:p>
            <a:pPr indent="0" lvl="0" marL="0" rtl="0">
              <a:spcBef>
                <a:spcPts val="0"/>
              </a:spcBef>
              <a:buNone/>
            </a:pPr>
            <a:r>
              <a:rPr lang="en">
                <a:solidFill>
                  <a:srgbClr val="FFFFFF"/>
                </a:solidFill>
                <a:latin typeface="Montserrat"/>
                <a:ea typeface="Montserrat"/>
                <a:cs typeface="Montserrat"/>
                <a:sym typeface="Montserrat"/>
              </a:rPr>
              <a:t>Each daemon has three components:</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Planner</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Coordinator</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Executor</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Clr>
                <a:schemeClr val="dk1"/>
              </a:buClr>
              <a:buFont typeface="Arial"/>
              <a:buNone/>
            </a:pPr>
            <a:r>
              <a:rPr lang="en">
                <a:solidFill>
                  <a:schemeClr val="lt1"/>
                </a:solidFill>
                <a:latin typeface="Montserrat"/>
                <a:ea typeface="Montserrat"/>
                <a:cs typeface="Montserrat"/>
                <a:sym typeface="Montserrat"/>
              </a:rPr>
              <a:t>While Impala does read raw data from HBase or HDFS, it holds the transformed data in memory for subsequent calculations to limit IO as much as possible.</a:t>
            </a:r>
          </a:p>
        </p:txBody>
      </p:sp>
      <p:pic>
        <p:nvPicPr>
          <p:cNvPr descr="Copy of looker_logo_white.png" id="1247" name="Shape 1247"/>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251" name="Shape 1251"/>
        <p:cNvGrpSpPr/>
        <p:nvPr/>
      </p:nvGrpSpPr>
      <p:grpSpPr>
        <a:xfrm>
          <a:off x="0" y="0"/>
          <a:ext cx="0" cy="0"/>
          <a:chOff x="0" y="0"/>
          <a:chExt cx="0" cy="0"/>
        </a:xfrm>
      </p:grpSpPr>
      <p:sp>
        <p:nvSpPr>
          <p:cNvPr id="1252" name="Shape 1252"/>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SzPct val="25000"/>
              <a:buNone/>
            </a:pPr>
            <a:r>
              <a:rPr lang="en" sz="1800">
                <a:solidFill>
                  <a:schemeClr val="lt1"/>
                </a:solidFill>
                <a:latin typeface="Montserrat"/>
                <a:ea typeface="Montserrat"/>
                <a:cs typeface="Montserrat"/>
                <a:sym typeface="Montserrat"/>
              </a:rPr>
              <a:t>Query: Impala</a:t>
            </a:r>
          </a:p>
        </p:txBody>
      </p:sp>
      <p:cxnSp>
        <p:nvCxnSpPr>
          <p:cNvPr id="1253" name="Shape 1253"/>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254" name="Shape 1254"/>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1255" name="Shape 1255"/>
          <p:cNvSpPr/>
          <p:nvPr/>
        </p:nvSpPr>
        <p:spPr>
          <a:xfrm>
            <a:off x="924450" y="1357175"/>
            <a:ext cx="16914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56" name="Shape 1256"/>
          <p:cNvSpPr/>
          <p:nvPr/>
        </p:nvSpPr>
        <p:spPr>
          <a:xfrm>
            <a:off x="924450" y="1814375"/>
            <a:ext cx="16914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57" name="Shape 1257"/>
          <p:cNvSpPr/>
          <p:nvPr/>
        </p:nvSpPr>
        <p:spPr>
          <a:xfrm>
            <a:off x="4177300" y="1711225"/>
            <a:ext cx="13965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58" name="Shape 1258"/>
          <p:cNvSpPr/>
          <p:nvPr/>
        </p:nvSpPr>
        <p:spPr>
          <a:xfrm>
            <a:off x="5701300" y="1711225"/>
            <a:ext cx="13965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59" name="Shape 1259"/>
          <p:cNvSpPr/>
          <p:nvPr/>
        </p:nvSpPr>
        <p:spPr>
          <a:xfrm>
            <a:off x="7225300" y="1711225"/>
            <a:ext cx="13965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60" name="Shape 1260"/>
          <p:cNvSpPr/>
          <p:nvPr/>
        </p:nvSpPr>
        <p:spPr>
          <a:xfrm>
            <a:off x="1316112" y="3262175"/>
            <a:ext cx="1396500" cy="2856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61" name="Shape 1261"/>
          <p:cNvSpPr/>
          <p:nvPr/>
        </p:nvSpPr>
        <p:spPr>
          <a:xfrm>
            <a:off x="1316112" y="3643175"/>
            <a:ext cx="1396500" cy="2856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62" name="Shape 1262"/>
          <p:cNvSpPr/>
          <p:nvPr/>
        </p:nvSpPr>
        <p:spPr>
          <a:xfrm>
            <a:off x="1316112" y="4024175"/>
            <a:ext cx="1396500" cy="2856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63" name="Shape 1263"/>
          <p:cNvSpPr/>
          <p:nvPr/>
        </p:nvSpPr>
        <p:spPr>
          <a:xfrm>
            <a:off x="1316112" y="4405175"/>
            <a:ext cx="1396500" cy="2856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64" name="Shape 1264"/>
          <p:cNvSpPr txBox="1"/>
          <p:nvPr/>
        </p:nvSpPr>
        <p:spPr>
          <a:xfrm>
            <a:off x="1321062" y="3255250"/>
            <a:ext cx="1396500" cy="285900"/>
          </a:xfrm>
          <a:prstGeom prst="rect">
            <a:avLst/>
          </a:prstGeom>
          <a:noFill/>
          <a:ln>
            <a:noFill/>
          </a:ln>
        </p:spPr>
        <p:txBody>
          <a:bodyPr anchorCtr="0" anchor="ctr" bIns="91425" lIns="91425" rIns="91425" tIns="91425">
            <a:noAutofit/>
          </a:bodyPr>
          <a:lstStyle/>
          <a:p>
            <a:pPr lvl="0" algn="ctr">
              <a:spcBef>
                <a:spcPts val="0"/>
              </a:spcBef>
              <a:buNone/>
            </a:pPr>
            <a:r>
              <a:rPr lang="en" sz="1100">
                <a:solidFill>
                  <a:srgbClr val="FFFFFF"/>
                </a:solidFill>
              </a:rPr>
              <a:t>Query Planner</a:t>
            </a:r>
          </a:p>
        </p:txBody>
      </p:sp>
      <p:sp>
        <p:nvSpPr>
          <p:cNvPr id="1265" name="Shape 1265"/>
          <p:cNvSpPr txBox="1"/>
          <p:nvPr/>
        </p:nvSpPr>
        <p:spPr>
          <a:xfrm>
            <a:off x="1321062" y="3636250"/>
            <a:ext cx="1396500" cy="285900"/>
          </a:xfrm>
          <a:prstGeom prst="rect">
            <a:avLst/>
          </a:prstGeom>
          <a:noFill/>
          <a:ln>
            <a:noFill/>
          </a:ln>
        </p:spPr>
        <p:txBody>
          <a:bodyPr anchorCtr="0" anchor="ctr" bIns="91425" lIns="91425" rIns="91425" tIns="91425">
            <a:noAutofit/>
          </a:bodyPr>
          <a:lstStyle/>
          <a:p>
            <a:pPr lvl="0" rtl="0" algn="ctr">
              <a:spcBef>
                <a:spcPts val="0"/>
              </a:spcBef>
              <a:buNone/>
            </a:pPr>
            <a:r>
              <a:rPr lang="en" sz="1100">
                <a:solidFill>
                  <a:srgbClr val="FFFFFF"/>
                </a:solidFill>
              </a:rPr>
              <a:t>Query Coordinator</a:t>
            </a:r>
          </a:p>
        </p:txBody>
      </p:sp>
      <p:sp>
        <p:nvSpPr>
          <p:cNvPr id="1266" name="Shape 1266"/>
          <p:cNvSpPr txBox="1"/>
          <p:nvPr/>
        </p:nvSpPr>
        <p:spPr>
          <a:xfrm>
            <a:off x="1321062" y="4017250"/>
            <a:ext cx="1396500" cy="285900"/>
          </a:xfrm>
          <a:prstGeom prst="rect">
            <a:avLst/>
          </a:prstGeom>
          <a:noFill/>
          <a:ln>
            <a:noFill/>
          </a:ln>
        </p:spPr>
        <p:txBody>
          <a:bodyPr anchorCtr="0" anchor="ctr" bIns="91425" lIns="91425" rIns="91425" tIns="91425">
            <a:noAutofit/>
          </a:bodyPr>
          <a:lstStyle/>
          <a:p>
            <a:pPr lvl="0" rtl="0" algn="ctr">
              <a:spcBef>
                <a:spcPts val="0"/>
              </a:spcBef>
              <a:buNone/>
            </a:pPr>
            <a:r>
              <a:rPr lang="en" sz="1100">
                <a:solidFill>
                  <a:srgbClr val="FFFFFF"/>
                </a:solidFill>
              </a:rPr>
              <a:t>Query Executor</a:t>
            </a:r>
          </a:p>
        </p:txBody>
      </p:sp>
      <p:sp>
        <p:nvSpPr>
          <p:cNvPr id="1267" name="Shape 1267"/>
          <p:cNvSpPr txBox="1"/>
          <p:nvPr/>
        </p:nvSpPr>
        <p:spPr>
          <a:xfrm>
            <a:off x="1321062" y="4398250"/>
            <a:ext cx="1396500" cy="285900"/>
          </a:xfrm>
          <a:prstGeom prst="rect">
            <a:avLst/>
          </a:prstGeom>
          <a:noFill/>
          <a:ln>
            <a:noFill/>
          </a:ln>
        </p:spPr>
        <p:txBody>
          <a:bodyPr anchorCtr="0" anchor="ctr" bIns="91425" lIns="91425" rIns="91425" tIns="91425">
            <a:noAutofit/>
          </a:bodyPr>
          <a:lstStyle/>
          <a:p>
            <a:pPr lvl="0" rtl="0" algn="ctr">
              <a:spcBef>
                <a:spcPts val="0"/>
              </a:spcBef>
              <a:buNone/>
            </a:pPr>
            <a:r>
              <a:rPr lang="en" sz="1100">
                <a:solidFill>
                  <a:srgbClr val="FFFFFF"/>
                </a:solidFill>
              </a:rPr>
              <a:t>Storage</a:t>
            </a:r>
          </a:p>
        </p:txBody>
      </p:sp>
      <p:sp>
        <p:nvSpPr>
          <p:cNvPr id="1268" name="Shape 1268"/>
          <p:cNvSpPr/>
          <p:nvPr/>
        </p:nvSpPr>
        <p:spPr>
          <a:xfrm>
            <a:off x="1252237" y="2940550"/>
            <a:ext cx="1524300" cy="1858800"/>
          </a:xfrm>
          <a:prstGeom prst="rect">
            <a:avLst/>
          </a:prstGeom>
          <a:noFill/>
          <a:ln cap="flat" cmpd="sng" w="9525">
            <a:solidFill>
              <a:schemeClr val="dk2"/>
            </a:solidFill>
            <a:prstDash val="dot"/>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69" name="Shape 1269"/>
          <p:cNvSpPr txBox="1"/>
          <p:nvPr/>
        </p:nvSpPr>
        <p:spPr>
          <a:xfrm>
            <a:off x="1262062" y="2950375"/>
            <a:ext cx="1524300" cy="195600"/>
          </a:xfrm>
          <a:prstGeom prst="rect">
            <a:avLst/>
          </a:prstGeom>
          <a:noFill/>
          <a:ln>
            <a:noFill/>
          </a:ln>
        </p:spPr>
        <p:txBody>
          <a:bodyPr anchorCtr="0" anchor="ctr" bIns="91425" lIns="91425" rIns="91425" tIns="91425">
            <a:noAutofit/>
          </a:bodyPr>
          <a:lstStyle/>
          <a:p>
            <a:pPr lvl="0" algn="ctr">
              <a:spcBef>
                <a:spcPts val="0"/>
              </a:spcBef>
              <a:buNone/>
            </a:pPr>
            <a:r>
              <a:rPr lang="en" sz="1000">
                <a:solidFill>
                  <a:srgbClr val="FFFFFF"/>
                </a:solidFill>
              </a:rPr>
              <a:t>Datanode 1</a:t>
            </a:r>
          </a:p>
        </p:txBody>
      </p:sp>
      <p:sp>
        <p:nvSpPr>
          <p:cNvPr id="1270" name="Shape 1270"/>
          <p:cNvSpPr/>
          <p:nvPr/>
        </p:nvSpPr>
        <p:spPr>
          <a:xfrm>
            <a:off x="3906912" y="3262175"/>
            <a:ext cx="1396500" cy="2856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71" name="Shape 1271"/>
          <p:cNvSpPr/>
          <p:nvPr/>
        </p:nvSpPr>
        <p:spPr>
          <a:xfrm>
            <a:off x="3906912" y="3643175"/>
            <a:ext cx="1396500" cy="2856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72" name="Shape 1272"/>
          <p:cNvSpPr/>
          <p:nvPr/>
        </p:nvSpPr>
        <p:spPr>
          <a:xfrm>
            <a:off x="3906912" y="4024175"/>
            <a:ext cx="1396500" cy="2856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73" name="Shape 1273"/>
          <p:cNvSpPr/>
          <p:nvPr/>
        </p:nvSpPr>
        <p:spPr>
          <a:xfrm>
            <a:off x="3906912" y="4405175"/>
            <a:ext cx="1396500" cy="2856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74" name="Shape 1274"/>
          <p:cNvSpPr txBox="1"/>
          <p:nvPr/>
        </p:nvSpPr>
        <p:spPr>
          <a:xfrm>
            <a:off x="3911862" y="3255250"/>
            <a:ext cx="1396500" cy="285900"/>
          </a:xfrm>
          <a:prstGeom prst="rect">
            <a:avLst/>
          </a:prstGeom>
          <a:noFill/>
          <a:ln>
            <a:noFill/>
          </a:ln>
        </p:spPr>
        <p:txBody>
          <a:bodyPr anchorCtr="0" anchor="ctr" bIns="91425" lIns="91425" rIns="91425" tIns="91425">
            <a:noAutofit/>
          </a:bodyPr>
          <a:lstStyle/>
          <a:p>
            <a:pPr lvl="0" rtl="0" algn="ctr">
              <a:spcBef>
                <a:spcPts val="0"/>
              </a:spcBef>
              <a:buNone/>
            </a:pPr>
            <a:r>
              <a:rPr lang="en" sz="1100">
                <a:solidFill>
                  <a:srgbClr val="FFFFFF"/>
                </a:solidFill>
              </a:rPr>
              <a:t>Query Planner</a:t>
            </a:r>
          </a:p>
        </p:txBody>
      </p:sp>
      <p:sp>
        <p:nvSpPr>
          <p:cNvPr id="1275" name="Shape 1275"/>
          <p:cNvSpPr txBox="1"/>
          <p:nvPr/>
        </p:nvSpPr>
        <p:spPr>
          <a:xfrm>
            <a:off x="3911862" y="3636250"/>
            <a:ext cx="1396500" cy="285900"/>
          </a:xfrm>
          <a:prstGeom prst="rect">
            <a:avLst/>
          </a:prstGeom>
          <a:noFill/>
          <a:ln>
            <a:noFill/>
          </a:ln>
        </p:spPr>
        <p:txBody>
          <a:bodyPr anchorCtr="0" anchor="ctr" bIns="91425" lIns="91425" rIns="91425" tIns="91425">
            <a:noAutofit/>
          </a:bodyPr>
          <a:lstStyle/>
          <a:p>
            <a:pPr lvl="0" rtl="0" algn="ctr">
              <a:spcBef>
                <a:spcPts val="0"/>
              </a:spcBef>
              <a:buNone/>
            </a:pPr>
            <a:r>
              <a:rPr lang="en" sz="1100">
                <a:solidFill>
                  <a:srgbClr val="FFFFFF"/>
                </a:solidFill>
              </a:rPr>
              <a:t>Query Coordinator</a:t>
            </a:r>
          </a:p>
        </p:txBody>
      </p:sp>
      <p:sp>
        <p:nvSpPr>
          <p:cNvPr id="1276" name="Shape 1276"/>
          <p:cNvSpPr txBox="1"/>
          <p:nvPr/>
        </p:nvSpPr>
        <p:spPr>
          <a:xfrm>
            <a:off x="3911862" y="4017250"/>
            <a:ext cx="1396500" cy="285900"/>
          </a:xfrm>
          <a:prstGeom prst="rect">
            <a:avLst/>
          </a:prstGeom>
          <a:noFill/>
          <a:ln>
            <a:noFill/>
          </a:ln>
        </p:spPr>
        <p:txBody>
          <a:bodyPr anchorCtr="0" anchor="ctr" bIns="91425" lIns="91425" rIns="91425" tIns="91425">
            <a:noAutofit/>
          </a:bodyPr>
          <a:lstStyle/>
          <a:p>
            <a:pPr lvl="0" rtl="0" algn="ctr">
              <a:spcBef>
                <a:spcPts val="0"/>
              </a:spcBef>
              <a:buNone/>
            </a:pPr>
            <a:r>
              <a:rPr lang="en" sz="1100">
                <a:solidFill>
                  <a:srgbClr val="FFFFFF"/>
                </a:solidFill>
              </a:rPr>
              <a:t>Query Executor</a:t>
            </a:r>
          </a:p>
        </p:txBody>
      </p:sp>
      <p:sp>
        <p:nvSpPr>
          <p:cNvPr id="1277" name="Shape 1277"/>
          <p:cNvSpPr txBox="1"/>
          <p:nvPr/>
        </p:nvSpPr>
        <p:spPr>
          <a:xfrm>
            <a:off x="3911862" y="4398250"/>
            <a:ext cx="1396500" cy="285900"/>
          </a:xfrm>
          <a:prstGeom prst="rect">
            <a:avLst/>
          </a:prstGeom>
          <a:noFill/>
          <a:ln>
            <a:noFill/>
          </a:ln>
        </p:spPr>
        <p:txBody>
          <a:bodyPr anchorCtr="0" anchor="ctr" bIns="91425" lIns="91425" rIns="91425" tIns="91425">
            <a:noAutofit/>
          </a:bodyPr>
          <a:lstStyle/>
          <a:p>
            <a:pPr lvl="0" rtl="0" algn="ctr">
              <a:spcBef>
                <a:spcPts val="0"/>
              </a:spcBef>
              <a:buNone/>
            </a:pPr>
            <a:r>
              <a:rPr lang="en" sz="1100">
                <a:solidFill>
                  <a:srgbClr val="FFFFFF"/>
                </a:solidFill>
              </a:rPr>
              <a:t>Storage</a:t>
            </a:r>
          </a:p>
        </p:txBody>
      </p:sp>
      <p:sp>
        <p:nvSpPr>
          <p:cNvPr id="1278" name="Shape 1278"/>
          <p:cNvSpPr/>
          <p:nvPr/>
        </p:nvSpPr>
        <p:spPr>
          <a:xfrm>
            <a:off x="3843037" y="2940550"/>
            <a:ext cx="1524300" cy="1858800"/>
          </a:xfrm>
          <a:prstGeom prst="rect">
            <a:avLst/>
          </a:prstGeom>
          <a:noFill/>
          <a:ln cap="flat" cmpd="sng" w="9525">
            <a:solidFill>
              <a:schemeClr val="dk2"/>
            </a:solidFill>
            <a:prstDash val="dot"/>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79" name="Shape 1279"/>
          <p:cNvSpPr txBox="1"/>
          <p:nvPr/>
        </p:nvSpPr>
        <p:spPr>
          <a:xfrm>
            <a:off x="3852862" y="2950375"/>
            <a:ext cx="1524300" cy="1956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Datanode 2</a:t>
            </a:r>
          </a:p>
        </p:txBody>
      </p:sp>
      <p:sp>
        <p:nvSpPr>
          <p:cNvPr id="1280" name="Shape 1280"/>
          <p:cNvSpPr/>
          <p:nvPr/>
        </p:nvSpPr>
        <p:spPr>
          <a:xfrm>
            <a:off x="6421512" y="3262175"/>
            <a:ext cx="1396500" cy="2856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81" name="Shape 1281"/>
          <p:cNvSpPr/>
          <p:nvPr/>
        </p:nvSpPr>
        <p:spPr>
          <a:xfrm>
            <a:off x="6421512" y="3643175"/>
            <a:ext cx="1396500" cy="2856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82" name="Shape 1282"/>
          <p:cNvSpPr/>
          <p:nvPr/>
        </p:nvSpPr>
        <p:spPr>
          <a:xfrm>
            <a:off x="6421512" y="4024175"/>
            <a:ext cx="1396500" cy="2856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83" name="Shape 1283"/>
          <p:cNvSpPr/>
          <p:nvPr/>
        </p:nvSpPr>
        <p:spPr>
          <a:xfrm>
            <a:off x="6421512" y="4405175"/>
            <a:ext cx="1396500" cy="2856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84" name="Shape 1284"/>
          <p:cNvSpPr txBox="1"/>
          <p:nvPr/>
        </p:nvSpPr>
        <p:spPr>
          <a:xfrm>
            <a:off x="6426462" y="3255250"/>
            <a:ext cx="1396500" cy="285900"/>
          </a:xfrm>
          <a:prstGeom prst="rect">
            <a:avLst/>
          </a:prstGeom>
          <a:noFill/>
          <a:ln>
            <a:noFill/>
          </a:ln>
        </p:spPr>
        <p:txBody>
          <a:bodyPr anchorCtr="0" anchor="ctr" bIns="91425" lIns="91425" rIns="91425" tIns="91425">
            <a:noAutofit/>
          </a:bodyPr>
          <a:lstStyle/>
          <a:p>
            <a:pPr lvl="0" rtl="0" algn="ctr">
              <a:spcBef>
                <a:spcPts val="0"/>
              </a:spcBef>
              <a:buNone/>
            </a:pPr>
            <a:r>
              <a:rPr lang="en" sz="1100">
                <a:solidFill>
                  <a:srgbClr val="FFFFFF"/>
                </a:solidFill>
              </a:rPr>
              <a:t>Query Planner</a:t>
            </a:r>
          </a:p>
        </p:txBody>
      </p:sp>
      <p:sp>
        <p:nvSpPr>
          <p:cNvPr id="1285" name="Shape 1285"/>
          <p:cNvSpPr txBox="1"/>
          <p:nvPr/>
        </p:nvSpPr>
        <p:spPr>
          <a:xfrm>
            <a:off x="6426462" y="3636250"/>
            <a:ext cx="1396500" cy="285900"/>
          </a:xfrm>
          <a:prstGeom prst="rect">
            <a:avLst/>
          </a:prstGeom>
          <a:noFill/>
          <a:ln>
            <a:noFill/>
          </a:ln>
        </p:spPr>
        <p:txBody>
          <a:bodyPr anchorCtr="0" anchor="ctr" bIns="91425" lIns="91425" rIns="91425" tIns="91425">
            <a:noAutofit/>
          </a:bodyPr>
          <a:lstStyle/>
          <a:p>
            <a:pPr lvl="0" rtl="0" algn="ctr">
              <a:spcBef>
                <a:spcPts val="0"/>
              </a:spcBef>
              <a:buNone/>
            </a:pPr>
            <a:r>
              <a:rPr lang="en" sz="1100">
                <a:solidFill>
                  <a:srgbClr val="FFFFFF"/>
                </a:solidFill>
              </a:rPr>
              <a:t>Query Coordinator</a:t>
            </a:r>
          </a:p>
        </p:txBody>
      </p:sp>
      <p:sp>
        <p:nvSpPr>
          <p:cNvPr id="1286" name="Shape 1286"/>
          <p:cNvSpPr txBox="1"/>
          <p:nvPr/>
        </p:nvSpPr>
        <p:spPr>
          <a:xfrm>
            <a:off x="6426462" y="4017250"/>
            <a:ext cx="1396500" cy="285900"/>
          </a:xfrm>
          <a:prstGeom prst="rect">
            <a:avLst/>
          </a:prstGeom>
          <a:noFill/>
          <a:ln>
            <a:noFill/>
          </a:ln>
        </p:spPr>
        <p:txBody>
          <a:bodyPr anchorCtr="0" anchor="ctr" bIns="91425" lIns="91425" rIns="91425" tIns="91425">
            <a:noAutofit/>
          </a:bodyPr>
          <a:lstStyle/>
          <a:p>
            <a:pPr lvl="0" rtl="0" algn="ctr">
              <a:spcBef>
                <a:spcPts val="0"/>
              </a:spcBef>
              <a:buNone/>
            </a:pPr>
            <a:r>
              <a:rPr lang="en" sz="1100">
                <a:solidFill>
                  <a:srgbClr val="FFFFFF"/>
                </a:solidFill>
              </a:rPr>
              <a:t>Query Executor</a:t>
            </a:r>
          </a:p>
        </p:txBody>
      </p:sp>
      <p:sp>
        <p:nvSpPr>
          <p:cNvPr id="1287" name="Shape 1287"/>
          <p:cNvSpPr txBox="1"/>
          <p:nvPr/>
        </p:nvSpPr>
        <p:spPr>
          <a:xfrm>
            <a:off x="6426462" y="4398250"/>
            <a:ext cx="1396500" cy="285900"/>
          </a:xfrm>
          <a:prstGeom prst="rect">
            <a:avLst/>
          </a:prstGeom>
          <a:noFill/>
          <a:ln>
            <a:noFill/>
          </a:ln>
        </p:spPr>
        <p:txBody>
          <a:bodyPr anchorCtr="0" anchor="ctr" bIns="91425" lIns="91425" rIns="91425" tIns="91425">
            <a:noAutofit/>
          </a:bodyPr>
          <a:lstStyle/>
          <a:p>
            <a:pPr lvl="0" rtl="0" algn="ctr">
              <a:spcBef>
                <a:spcPts val="0"/>
              </a:spcBef>
              <a:buNone/>
            </a:pPr>
            <a:r>
              <a:rPr lang="en" sz="1100">
                <a:solidFill>
                  <a:srgbClr val="FFFFFF"/>
                </a:solidFill>
              </a:rPr>
              <a:t>Storage</a:t>
            </a:r>
          </a:p>
        </p:txBody>
      </p:sp>
      <p:sp>
        <p:nvSpPr>
          <p:cNvPr id="1288" name="Shape 1288"/>
          <p:cNvSpPr/>
          <p:nvPr/>
        </p:nvSpPr>
        <p:spPr>
          <a:xfrm>
            <a:off x="6357637" y="2940550"/>
            <a:ext cx="1524300" cy="1858800"/>
          </a:xfrm>
          <a:prstGeom prst="rect">
            <a:avLst/>
          </a:prstGeom>
          <a:noFill/>
          <a:ln cap="flat" cmpd="sng" w="9525">
            <a:solidFill>
              <a:schemeClr val="dk2"/>
            </a:solidFill>
            <a:prstDash val="dot"/>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89" name="Shape 1289"/>
          <p:cNvSpPr txBox="1"/>
          <p:nvPr/>
        </p:nvSpPr>
        <p:spPr>
          <a:xfrm>
            <a:off x="6367462" y="2950375"/>
            <a:ext cx="1524300" cy="1956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Datanode 3</a:t>
            </a:r>
          </a:p>
        </p:txBody>
      </p:sp>
      <p:sp>
        <p:nvSpPr>
          <p:cNvPr id="1290" name="Shape 1290"/>
          <p:cNvSpPr txBox="1"/>
          <p:nvPr/>
        </p:nvSpPr>
        <p:spPr>
          <a:xfrm>
            <a:off x="4179700" y="1711225"/>
            <a:ext cx="1396500" cy="369300"/>
          </a:xfrm>
          <a:prstGeom prst="rect">
            <a:avLst/>
          </a:prstGeom>
          <a:noFill/>
          <a:ln>
            <a:noFill/>
          </a:ln>
        </p:spPr>
        <p:txBody>
          <a:bodyPr anchorCtr="0" anchor="ctr" bIns="91425" lIns="91425" rIns="91425" tIns="91425">
            <a:noAutofit/>
          </a:bodyPr>
          <a:lstStyle/>
          <a:p>
            <a:pPr lvl="0" algn="ctr">
              <a:spcBef>
                <a:spcPts val="0"/>
              </a:spcBef>
              <a:buNone/>
            </a:pPr>
            <a:r>
              <a:rPr lang="en" sz="1200">
                <a:solidFill>
                  <a:srgbClr val="FFFFFF"/>
                </a:solidFill>
              </a:rPr>
              <a:t>Metastore</a:t>
            </a:r>
          </a:p>
        </p:txBody>
      </p:sp>
      <p:sp>
        <p:nvSpPr>
          <p:cNvPr id="1291" name="Shape 1291"/>
          <p:cNvSpPr txBox="1"/>
          <p:nvPr/>
        </p:nvSpPr>
        <p:spPr>
          <a:xfrm>
            <a:off x="5703700" y="1711225"/>
            <a:ext cx="1396500" cy="3693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Namenode</a:t>
            </a:r>
          </a:p>
        </p:txBody>
      </p:sp>
      <p:sp>
        <p:nvSpPr>
          <p:cNvPr id="1292" name="Shape 1292"/>
          <p:cNvSpPr txBox="1"/>
          <p:nvPr/>
        </p:nvSpPr>
        <p:spPr>
          <a:xfrm>
            <a:off x="7227700" y="1711225"/>
            <a:ext cx="1396500" cy="3693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Statestore</a:t>
            </a:r>
          </a:p>
        </p:txBody>
      </p:sp>
      <p:sp>
        <p:nvSpPr>
          <p:cNvPr id="1293" name="Shape 1293"/>
          <p:cNvSpPr txBox="1"/>
          <p:nvPr/>
        </p:nvSpPr>
        <p:spPr>
          <a:xfrm>
            <a:off x="934300" y="1347350"/>
            <a:ext cx="1691400" cy="369300"/>
          </a:xfrm>
          <a:prstGeom prst="rect">
            <a:avLst/>
          </a:prstGeom>
          <a:noFill/>
          <a:ln>
            <a:noFill/>
          </a:ln>
        </p:spPr>
        <p:txBody>
          <a:bodyPr anchorCtr="0" anchor="ctr" bIns="91425" lIns="91425" rIns="91425" tIns="91425">
            <a:noAutofit/>
          </a:bodyPr>
          <a:lstStyle/>
          <a:p>
            <a:pPr lvl="0" algn="ctr">
              <a:spcBef>
                <a:spcPts val="0"/>
              </a:spcBef>
              <a:buNone/>
            </a:pPr>
            <a:r>
              <a:rPr lang="en" sz="1100">
                <a:solidFill>
                  <a:srgbClr val="FFFFFF"/>
                </a:solidFill>
              </a:rPr>
              <a:t>SQL Client</a:t>
            </a:r>
          </a:p>
        </p:txBody>
      </p:sp>
      <p:sp>
        <p:nvSpPr>
          <p:cNvPr id="1294" name="Shape 1294"/>
          <p:cNvSpPr txBox="1"/>
          <p:nvPr/>
        </p:nvSpPr>
        <p:spPr>
          <a:xfrm>
            <a:off x="934300" y="1804550"/>
            <a:ext cx="1691400" cy="369300"/>
          </a:xfrm>
          <a:prstGeom prst="rect">
            <a:avLst/>
          </a:prstGeom>
          <a:noFill/>
          <a:ln>
            <a:noFill/>
          </a:ln>
        </p:spPr>
        <p:txBody>
          <a:bodyPr anchorCtr="0" anchor="ctr" bIns="91425" lIns="91425" rIns="91425" tIns="91425">
            <a:noAutofit/>
          </a:bodyPr>
          <a:lstStyle/>
          <a:p>
            <a:pPr lvl="0" rtl="0" algn="ctr">
              <a:spcBef>
                <a:spcPts val="0"/>
              </a:spcBef>
              <a:buNone/>
            </a:pPr>
            <a:r>
              <a:rPr lang="en" sz="1100">
                <a:solidFill>
                  <a:srgbClr val="FFFFFF"/>
                </a:solidFill>
              </a:rPr>
              <a:t>JDBC/ODBC</a:t>
            </a:r>
          </a:p>
        </p:txBody>
      </p:sp>
      <p:cxnSp>
        <p:nvCxnSpPr>
          <p:cNvPr id="1295" name="Shape 1295"/>
          <p:cNvCxnSpPr/>
          <p:nvPr/>
        </p:nvCxnSpPr>
        <p:spPr>
          <a:xfrm>
            <a:off x="1977412" y="2263975"/>
            <a:ext cx="2561400" cy="686400"/>
          </a:xfrm>
          <a:prstGeom prst="straightConnector1">
            <a:avLst/>
          </a:prstGeom>
          <a:noFill/>
          <a:ln cap="flat" cmpd="sng" w="9525">
            <a:solidFill>
              <a:srgbClr val="FFFFFF"/>
            </a:solidFill>
            <a:prstDash val="dot"/>
            <a:round/>
            <a:headEnd len="lg" w="lg" type="none"/>
            <a:tailEnd len="lg" w="lg" type="stealth"/>
          </a:ln>
        </p:spPr>
      </p:cxnSp>
      <p:cxnSp>
        <p:nvCxnSpPr>
          <p:cNvPr id="1296" name="Shape 1296"/>
          <p:cNvCxnSpPr>
            <a:endCxn id="1268" idx="3"/>
          </p:cNvCxnSpPr>
          <p:nvPr/>
        </p:nvCxnSpPr>
        <p:spPr>
          <a:xfrm flipH="1">
            <a:off x="2776537" y="3445750"/>
            <a:ext cx="995400" cy="424200"/>
          </a:xfrm>
          <a:prstGeom prst="straightConnector1">
            <a:avLst/>
          </a:prstGeom>
          <a:noFill/>
          <a:ln cap="flat" cmpd="sng" w="9525">
            <a:solidFill>
              <a:srgbClr val="FFFFFF"/>
            </a:solidFill>
            <a:prstDash val="dot"/>
            <a:round/>
            <a:headEnd len="lg" w="lg" type="none"/>
            <a:tailEnd len="lg" w="lg" type="stealth"/>
          </a:ln>
        </p:spPr>
      </p:cxnSp>
      <p:cxnSp>
        <p:nvCxnSpPr>
          <p:cNvPr id="1297" name="Shape 1297"/>
          <p:cNvCxnSpPr/>
          <p:nvPr/>
        </p:nvCxnSpPr>
        <p:spPr>
          <a:xfrm>
            <a:off x="5367337" y="3445750"/>
            <a:ext cx="995400" cy="424200"/>
          </a:xfrm>
          <a:prstGeom prst="straightConnector1">
            <a:avLst/>
          </a:prstGeom>
          <a:noFill/>
          <a:ln cap="flat" cmpd="sng" w="9525">
            <a:solidFill>
              <a:srgbClr val="FFFFFF"/>
            </a:solidFill>
            <a:prstDash val="dot"/>
            <a:round/>
            <a:headEnd len="lg" w="lg" type="none"/>
            <a:tailEnd len="lg" w="lg" type="stealth"/>
          </a:ln>
        </p:spPr>
      </p:cxnSp>
      <p:cxnSp>
        <p:nvCxnSpPr>
          <p:cNvPr id="1298" name="Shape 1298"/>
          <p:cNvCxnSpPr/>
          <p:nvPr/>
        </p:nvCxnSpPr>
        <p:spPr>
          <a:xfrm>
            <a:off x="2868650" y="3876900"/>
            <a:ext cx="911700" cy="0"/>
          </a:xfrm>
          <a:prstGeom prst="straightConnector1">
            <a:avLst/>
          </a:prstGeom>
          <a:noFill/>
          <a:ln cap="flat" cmpd="sng" w="9525">
            <a:solidFill>
              <a:srgbClr val="FFFFFF"/>
            </a:solidFill>
            <a:prstDash val="dot"/>
            <a:round/>
            <a:headEnd len="lg" w="lg" type="stealth"/>
            <a:tailEnd len="lg" w="lg" type="stealth"/>
          </a:ln>
        </p:spPr>
      </p:cxnSp>
      <p:cxnSp>
        <p:nvCxnSpPr>
          <p:cNvPr id="1299" name="Shape 1299"/>
          <p:cNvCxnSpPr/>
          <p:nvPr/>
        </p:nvCxnSpPr>
        <p:spPr>
          <a:xfrm>
            <a:off x="5383250" y="3876900"/>
            <a:ext cx="911700" cy="0"/>
          </a:xfrm>
          <a:prstGeom prst="straightConnector1">
            <a:avLst/>
          </a:prstGeom>
          <a:noFill/>
          <a:ln cap="flat" cmpd="sng" w="9525">
            <a:solidFill>
              <a:srgbClr val="FFFFFF"/>
            </a:solidFill>
            <a:prstDash val="dot"/>
            <a:round/>
            <a:headEnd len="lg" w="lg" type="stealth"/>
            <a:tailEnd len="lg" w="lg" type="stealth"/>
          </a:ln>
        </p:spPr>
      </p:cxnSp>
      <p:cxnSp>
        <p:nvCxnSpPr>
          <p:cNvPr id="1300" name="Shape 1300"/>
          <p:cNvCxnSpPr>
            <a:endCxn id="1278" idx="1"/>
          </p:cNvCxnSpPr>
          <p:nvPr/>
        </p:nvCxnSpPr>
        <p:spPr>
          <a:xfrm flipH="1" rot="10800000">
            <a:off x="2902237" y="3869950"/>
            <a:ext cx="940800" cy="311700"/>
          </a:xfrm>
          <a:prstGeom prst="straightConnector1">
            <a:avLst/>
          </a:prstGeom>
          <a:noFill/>
          <a:ln cap="flat" cmpd="sng" w="9525">
            <a:solidFill>
              <a:srgbClr val="FFFFFF"/>
            </a:solidFill>
            <a:prstDash val="dot"/>
            <a:round/>
            <a:headEnd len="lg" w="lg" type="none"/>
            <a:tailEnd len="lg" w="lg" type="stealth"/>
          </a:ln>
        </p:spPr>
      </p:cxnSp>
      <p:cxnSp>
        <p:nvCxnSpPr>
          <p:cNvPr id="1301" name="Shape 1301"/>
          <p:cNvCxnSpPr/>
          <p:nvPr/>
        </p:nvCxnSpPr>
        <p:spPr>
          <a:xfrm rot="10800000">
            <a:off x="5416837" y="3869950"/>
            <a:ext cx="940800" cy="311700"/>
          </a:xfrm>
          <a:prstGeom prst="straightConnector1">
            <a:avLst/>
          </a:prstGeom>
          <a:noFill/>
          <a:ln cap="flat" cmpd="sng" w="9525">
            <a:solidFill>
              <a:srgbClr val="FFFFFF"/>
            </a:solidFill>
            <a:prstDash val="dot"/>
            <a:round/>
            <a:headEnd len="lg" w="lg" type="none"/>
            <a:tailEnd len="lg" w="lg" type="stealth"/>
          </a:ln>
        </p:spPr>
      </p:cxnSp>
      <p:cxnSp>
        <p:nvCxnSpPr>
          <p:cNvPr id="1302" name="Shape 1302"/>
          <p:cNvCxnSpPr/>
          <p:nvPr/>
        </p:nvCxnSpPr>
        <p:spPr>
          <a:xfrm>
            <a:off x="1672612" y="2263975"/>
            <a:ext cx="2561400" cy="686400"/>
          </a:xfrm>
          <a:prstGeom prst="straightConnector1">
            <a:avLst/>
          </a:prstGeom>
          <a:noFill/>
          <a:ln cap="flat" cmpd="sng" w="9525">
            <a:solidFill>
              <a:srgbClr val="FFFFFF"/>
            </a:solidFill>
            <a:prstDash val="dot"/>
            <a:round/>
            <a:headEnd len="lg" w="lg" type="stealth"/>
            <a:tailEnd len="lg" w="lg" type="none"/>
          </a:ln>
        </p:spPr>
      </p:cxnSp>
      <p:cxnSp>
        <p:nvCxnSpPr>
          <p:cNvPr id="1303" name="Shape 1303"/>
          <p:cNvCxnSpPr>
            <a:endCxn id="1279" idx="0"/>
          </p:cNvCxnSpPr>
          <p:nvPr/>
        </p:nvCxnSpPr>
        <p:spPr>
          <a:xfrm flipH="1">
            <a:off x="4615012" y="2216275"/>
            <a:ext cx="411300" cy="734100"/>
          </a:xfrm>
          <a:prstGeom prst="straightConnector1">
            <a:avLst/>
          </a:prstGeom>
          <a:noFill/>
          <a:ln cap="flat" cmpd="sng" w="9525">
            <a:solidFill>
              <a:srgbClr val="FFFFFF"/>
            </a:solidFill>
            <a:prstDash val="dot"/>
            <a:round/>
            <a:headEnd len="lg" w="lg" type="none"/>
            <a:tailEnd len="lg" w="lg" type="stealth"/>
          </a:ln>
        </p:spPr>
      </p:cxn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307" name="Shape 1307"/>
        <p:cNvGrpSpPr/>
        <p:nvPr/>
      </p:nvGrpSpPr>
      <p:grpSpPr>
        <a:xfrm>
          <a:off x="0" y="0"/>
          <a:ext cx="0" cy="0"/>
          <a:chOff x="0" y="0"/>
          <a:chExt cx="0" cy="0"/>
        </a:xfrm>
      </p:grpSpPr>
      <p:sp>
        <p:nvSpPr>
          <p:cNvPr id="1308" name="Shape 1308"/>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SzPct val="25000"/>
              <a:buNone/>
            </a:pPr>
            <a:r>
              <a:rPr lang="en" sz="1800">
                <a:solidFill>
                  <a:schemeClr val="lt1"/>
                </a:solidFill>
                <a:latin typeface="Montserrat"/>
                <a:ea typeface="Montserrat"/>
                <a:cs typeface="Montserrat"/>
                <a:sym typeface="Montserrat"/>
              </a:rPr>
              <a:t>Query: Impala</a:t>
            </a:r>
          </a:p>
        </p:txBody>
      </p:sp>
      <p:cxnSp>
        <p:nvCxnSpPr>
          <p:cNvPr id="1309" name="Shape 1309"/>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310" name="Shape 1310"/>
          <p:cNvPicPr preferRelativeResize="0"/>
          <p:nvPr/>
        </p:nvPicPr>
        <p:blipFill>
          <a:blip r:embed="rId3">
            <a:alphaModFix/>
          </a:blip>
          <a:stretch>
            <a:fillRect/>
          </a:stretch>
        </p:blipFill>
        <p:spPr>
          <a:xfrm>
            <a:off x="8381997" y="4705350"/>
            <a:ext cx="599152" cy="285749"/>
          </a:xfrm>
          <a:prstGeom prst="rect">
            <a:avLst/>
          </a:prstGeom>
          <a:noFill/>
          <a:ln>
            <a:noFill/>
          </a:ln>
        </p:spPr>
      </p:pic>
      <p:grpSp>
        <p:nvGrpSpPr>
          <p:cNvPr id="1311" name="Shape 1311"/>
          <p:cNvGrpSpPr/>
          <p:nvPr/>
        </p:nvGrpSpPr>
        <p:grpSpPr>
          <a:xfrm>
            <a:off x="4801890" y="3677795"/>
            <a:ext cx="440437" cy="515644"/>
            <a:chOff x="1303337" y="1123950"/>
            <a:chExt cx="652499" cy="793787"/>
          </a:xfrm>
        </p:grpSpPr>
        <p:sp>
          <p:nvSpPr>
            <p:cNvPr id="1312" name="Shape 1312"/>
            <p:cNvSpPr/>
            <p:nvPr/>
          </p:nvSpPr>
          <p:spPr>
            <a:xfrm>
              <a:off x="1303337" y="1123950"/>
              <a:ext cx="652499" cy="2094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13" name="Shape 1313"/>
            <p:cNvSpPr/>
            <p:nvPr/>
          </p:nvSpPr>
          <p:spPr>
            <a:xfrm>
              <a:off x="1303337" y="1227137"/>
              <a:ext cx="652499" cy="690600"/>
            </a:xfrm>
            <a:custGeom>
              <a:pathLst>
                <a:path extrusionOk="0" h="120000" w="120000">
                  <a:moveTo>
                    <a:pt x="0" y="0"/>
                  </a:moveTo>
                  <a:cubicBezTo>
                    <a:pt x="0" y="102857"/>
                    <a:pt x="0" y="102857"/>
                    <a:pt x="0" y="102857"/>
                  </a:cubicBezTo>
                  <a:cubicBezTo>
                    <a:pt x="0" y="102857"/>
                    <a:pt x="0" y="102857"/>
                    <a:pt x="0" y="102857"/>
                  </a:cubicBezTo>
                  <a:cubicBezTo>
                    <a:pt x="2105" y="112087"/>
                    <a:pt x="28070" y="120000"/>
                    <a:pt x="59649" y="120000"/>
                  </a:cubicBezTo>
                  <a:cubicBezTo>
                    <a:pt x="91929" y="120000"/>
                    <a:pt x="117894" y="112087"/>
                    <a:pt x="119298" y="102857"/>
                  </a:cubicBezTo>
                  <a:cubicBezTo>
                    <a:pt x="120000" y="102857"/>
                    <a:pt x="120000" y="102857"/>
                    <a:pt x="120000" y="102857"/>
                  </a:cubicBezTo>
                  <a:cubicBezTo>
                    <a:pt x="120000" y="0"/>
                    <a:pt x="120000" y="0"/>
                    <a:pt x="12000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14" name="Shape 1314"/>
            <p:cNvSpPr/>
            <p:nvPr/>
          </p:nvSpPr>
          <p:spPr>
            <a:xfrm>
              <a:off x="1306512" y="1609725"/>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15" name="Shape 1315"/>
            <p:cNvSpPr/>
            <p:nvPr/>
          </p:nvSpPr>
          <p:spPr>
            <a:xfrm>
              <a:off x="1306512" y="1427162"/>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16" name="Shape 1316"/>
            <p:cNvSpPr/>
            <p:nvPr/>
          </p:nvSpPr>
          <p:spPr>
            <a:xfrm>
              <a:off x="1863725" y="1377950"/>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17" name="Shape 1317"/>
            <p:cNvSpPr/>
            <p:nvPr/>
          </p:nvSpPr>
          <p:spPr>
            <a:xfrm>
              <a:off x="1863725" y="1560512"/>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18" name="Shape 1318"/>
            <p:cNvSpPr/>
            <p:nvPr/>
          </p:nvSpPr>
          <p:spPr>
            <a:xfrm>
              <a:off x="1863725" y="1743075"/>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1319" name="Shape 1319"/>
          <p:cNvSpPr/>
          <p:nvPr/>
        </p:nvSpPr>
        <p:spPr>
          <a:xfrm>
            <a:off x="3849162" y="3687700"/>
            <a:ext cx="491723" cy="580230"/>
          </a:xfrm>
          <a:prstGeom prst="flowChartMultidocumen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20" name="Shape 1320"/>
          <p:cNvSpPr/>
          <p:nvPr/>
        </p:nvSpPr>
        <p:spPr>
          <a:xfrm>
            <a:off x="3681912" y="3203250"/>
            <a:ext cx="1770300" cy="13500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21" name="Shape 1321"/>
          <p:cNvSpPr txBox="1"/>
          <p:nvPr/>
        </p:nvSpPr>
        <p:spPr>
          <a:xfrm>
            <a:off x="3809812" y="4346625"/>
            <a:ext cx="599100" cy="196800"/>
          </a:xfrm>
          <a:prstGeom prst="rect">
            <a:avLst/>
          </a:prstGeom>
          <a:noFill/>
          <a:ln>
            <a:noFill/>
          </a:ln>
        </p:spPr>
        <p:txBody>
          <a:bodyPr anchorCtr="0" anchor="ctr" bIns="91425" lIns="91425" rIns="91425" tIns="91425">
            <a:noAutofit/>
          </a:bodyPr>
          <a:lstStyle/>
          <a:p>
            <a:pPr lvl="0">
              <a:spcBef>
                <a:spcPts val="0"/>
              </a:spcBef>
              <a:buNone/>
            </a:pPr>
            <a:r>
              <a:rPr lang="en" sz="1200">
                <a:solidFill>
                  <a:srgbClr val="FFFFFF"/>
                </a:solidFill>
              </a:rPr>
              <a:t>HDFS</a:t>
            </a:r>
          </a:p>
        </p:txBody>
      </p:sp>
      <p:sp>
        <p:nvSpPr>
          <p:cNvPr id="1322" name="Shape 1322"/>
          <p:cNvSpPr txBox="1"/>
          <p:nvPr/>
        </p:nvSpPr>
        <p:spPr>
          <a:xfrm>
            <a:off x="4685112" y="4346625"/>
            <a:ext cx="714300" cy="196800"/>
          </a:xfrm>
          <a:prstGeom prst="rect">
            <a:avLst/>
          </a:prstGeom>
          <a:noFill/>
          <a:ln>
            <a:noFill/>
          </a:ln>
        </p:spPr>
        <p:txBody>
          <a:bodyPr anchorCtr="0" anchor="ctr" bIns="91425" lIns="91425" rIns="91425" tIns="91425">
            <a:noAutofit/>
          </a:bodyPr>
          <a:lstStyle/>
          <a:p>
            <a:pPr lvl="0" rtl="0" algn="r">
              <a:spcBef>
                <a:spcPts val="0"/>
              </a:spcBef>
              <a:buNone/>
            </a:pPr>
            <a:r>
              <a:rPr lang="en" sz="1200">
                <a:solidFill>
                  <a:srgbClr val="FFFFFF"/>
                </a:solidFill>
              </a:rPr>
              <a:t>HBase</a:t>
            </a:r>
          </a:p>
        </p:txBody>
      </p:sp>
      <p:sp>
        <p:nvSpPr>
          <p:cNvPr id="1323" name="Shape 1323"/>
          <p:cNvSpPr/>
          <p:nvPr/>
        </p:nvSpPr>
        <p:spPr>
          <a:xfrm>
            <a:off x="3681912" y="2659925"/>
            <a:ext cx="17703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24" name="Shape 1324"/>
          <p:cNvSpPr/>
          <p:nvPr/>
        </p:nvSpPr>
        <p:spPr>
          <a:xfrm>
            <a:off x="3681912" y="1199850"/>
            <a:ext cx="786900" cy="7626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25" name="Shape 1325"/>
          <p:cNvSpPr/>
          <p:nvPr/>
        </p:nvSpPr>
        <p:spPr>
          <a:xfrm>
            <a:off x="4672512" y="1676700"/>
            <a:ext cx="786900" cy="2859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26" name="Shape 1326"/>
          <p:cNvSpPr/>
          <p:nvPr/>
        </p:nvSpPr>
        <p:spPr>
          <a:xfrm>
            <a:off x="3681912" y="2126525"/>
            <a:ext cx="17703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27" name="Shape 1327"/>
          <p:cNvSpPr txBox="1"/>
          <p:nvPr/>
        </p:nvSpPr>
        <p:spPr>
          <a:xfrm>
            <a:off x="3691737" y="2136450"/>
            <a:ext cx="1770300" cy="369300"/>
          </a:xfrm>
          <a:prstGeom prst="rect">
            <a:avLst/>
          </a:prstGeom>
          <a:noFill/>
          <a:ln>
            <a:noFill/>
          </a:ln>
        </p:spPr>
        <p:txBody>
          <a:bodyPr anchorCtr="0" anchor="ctr" bIns="91425" lIns="91425" rIns="91425" tIns="91425">
            <a:noAutofit/>
          </a:bodyPr>
          <a:lstStyle/>
          <a:p>
            <a:pPr lvl="0" algn="ctr">
              <a:spcBef>
                <a:spcPts val="0"/>
              </a:spcBef>
              <a:buNone/>
            </a:pPr>
            <a:r>
              <a:rPr lang="en" sz="1200">
                <a:solidFill>
                  <a:srgbClr val="FFFFFF"/>
                </a:solidFill>
              </a:rPr>
              <a:t>Metastore</a:t>
            </a:r>
          </a:p>
        </p:txBody>
      </p:sp>
      <p:sp>
        <p:nvSpPr>
          <p:cNvPr id="1328" name="Shape 1328"/>
          <p:cNvSpPr txBox="1"/>
          <p:nvPr/>
        </p:nvSpPr>
        <p:spPr>
          <a:xfrm>
            <a:off x="3691737" y="2669850"/>
            <a:ext cx="1770300" cy="3693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Resource Management</a:t>
            </a:r>
          </a:p>
        </p:txBody>
      </p:sp>
      <p:sp>
        <p:nvSpPr>
          <p:cNvPr id="1329" name="Shape 1329"/>
          <p:cNvSpPr/>
          <p:nvPr/>
        </p:nvSpPr>
        <p:spPr>
          <a:xfrm>
            <a:off x="4672512" y="1219500"/>
            <a:ext cx="786900" cy="2859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30" name="Shape 1330"/>
          <p:cNvSpPr txBox="1"/>
          <p:nvPr/>
        </p:nvSpPr>
        <p:spPr>
          <a:xfrm>
            <a:off x="4675187" y="1212000"/>
            <a:ext cx="786900" cy="285900"/>
          </a:xfrm>
          <a:prstGeom prst="rect">
            <a:avLst/>
          </a:prstGeom>
          <a:noFill/>
          <a:ln>
            <a:noFill/>
          </a:ln>
        </p:spPr>
        <p:txBody>
          <a:bodyPr anchorCtr="0" anchor="ctr" bIns="91425" lIns="91425" rIns="91425" tIns="91425">
            <a:noAutofit/>
          </a:bodyPr>
          <a:lstStyle/>
          <a:p>
            <a:pPr lvl="0" algn="ctr">
              <a:spcBef>
                <a:spcPts val="0"/>
              </a:spcBef>
              <a:buNone/>
            </a:pPr>
            <a:r>
              <a:rPr lang="en" sz="1200">
                <a:solidFill>
                  <a:srgbClr val="FFFFFF"/>
                </a:solidFill>
              </a:rPr>
              <a:t>Hive</a:t>
            </a:r>
          </a:p>
        </p:txBody>
      </p:sp>
      <p:sp>
        <p:nvSpPr>
          <p:cNvPr id="1331" name="Shape 1331"/>
          <p:cNvSpPr txBox="1"/>
          <p:nvPr/>
        </p:nvSpPr>
        <p:spPr>
          <a:xfrm>
            <a:off x="4675187" y="1669200"/>
            <a:ext cx="786900" cy="2859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FFFFFF"/>
                </a:solidFill>
              </a:rPr>
              <a:t>MapReduce</a:t>
            </a:r>
          </a:p>
        </p:txBody>
      </p:sp>
      <p:sp>
        <p:nvSpPr>
          <p:cNvPr id="1332" name="Shape 1332"/>
          <p:cNvSpPr txBox="1"/>
          <p:nvPr/>
        </p:nvSpPr>
        <p:spPr>
          <a:xfrm>
            <a:off x="3691737" y="1202175"/>
            <a:ext cx="786900" cy="762600"/>
          </a:xfrm>
          <a:prstGeom prst="rect">
            <a:avLst/>
          </a:prstGeom>
          <a:noFill/>
          <a:ln>
            <a:noFill/>
          </a:ln>
        </p:spPr>
        <p:txBody>
          <a:bodyPr anchorCtr="0" anchor="ctr" bIns="91425" lIns="91425" rIns="91425" tIns="91425">
            <a:noAutofit/>
          </a:bodyPr>
          <a:lstStyle/>
          <a:p>
            <a:pPr lvl="0" algn="ctr">
              <a:spcBef>
                <a:spcPts val="0"/>
              </a:spcBef>
              <a:buNone/>
            </a:pPr>
            <a:r>
              <a:rPr lang="en" sz="1200">
                <a:solidFill>
                  <a:srgbClr val="FFFFFF"/>
                </a:solidFill>
              </a:rPr>
              <a:t>Impala</a:t>
            </a:r>
          </a:p>
        </p:txBody>
      </p:sp>
      <p:sp>
        <p:nvSpPr>
          <p:cNvPr id="1333" name="Shape 1333"/>
          <p:cNvSpPr txBox="1"/>
          <p:nvPr/>
        </p:nvSpPr>
        <p:spPr>
          <a:xfrm>
            <a:off x="3691737" y="3208425"/>
            <a:ext cx="1770300" cy="285900"/>
          </a:xfrm>
          <a:prstGeom prst="rect">
            <a:avLst/>
          </a:prstGeom>
          <a:noFill/>
          <a:ln>
            <a:noFill/>
          </a:ln>
        </p:spPr>
        <p:txBody>
          <a:bodyPr anchorCtr="0" anchor="ctr" bIns="91425" lIns="91425" rIns="91425" tIns="91425">
            <a:noAutofit/>
          </a:bodyPr>
          <a:lstStyle/>
          <a:p>
            <a:pPr lvl="0" algn="ctr">
              <a:spcBef>
                <a:spcPts val="0"/>
              </a:spcBef>
              <a:buNone/>
            </a:pPr>
            <a:r>
              <a:rPr lang="en">
                <a:solidFill>
                  <a:srgbClr val="FFFFFF"/>
                </a:solidFill>
              </a:rPr>
              <a:t>Storage</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337" name="Shape 1337"/>
        <p:cNvGrpSpPr/>
        <p:nvPr/>
      </p:nvGrpSpPr>
      <p:grpSpPr>
        <a:xfrm>
          <a:off x="0" y="0"/>
          <a:ext cx="0" cy="0"/>
          <a:chOff x="0" y="0"/>
          <a:chExt cx="0" cy="0"/>
        </a:xfrm>
      </p:grpSpPr>
      <p:sp>
        <p:nvSpPr>
          <p:cNvPr id="1338" name="Shape 1338"/>
          <p:cNvSpPr txBox="1"/>
          <p:nvPr/>
        </p:nvSpPr>
        <p:spPr>
          <a:xfrm>
            <a:off x="1295325" y="1075950"/>
            <a:ext cx="6553200" cy="29916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Key takeaways:</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Impala is written in C++ and has minimal language support.</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Impala runs as its own service within an existing Hadoop cluster, where a daemon lives on each datanode in the cluster.</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Impala is fast and fairs pretty well in moderate to high concurrency situations.</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Impala is not fault tolerant; in the presence of failure, it will simply retry.</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Impala holds result sets in memory rather than spilling over to disk. This speeds query times up, but runs the risk of failing for very large result sets during final aggregation steps.</a:t>
            </a:r>
          </a:p>
        </p:txBody>
      </p:sp>
      <p:sp>
        <p:nvSpPr>
          <p:cNvPr id="1339" name="Shape 1339"/>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SzPct val="25000"/>
              <a:buNone/>
            </a:pPr>
            <a:r>
              <a:rPr lang="en" sz="1800">
                <a:solidFill>
                  <a:schemeClr val="lt1"/>
                </a:solidFill>
                <a:latin typeface="Montserrat"/>
                <a:ea typeface="Montserrat"/>
                <a:cs typeface="Montserrat"/>
                <a:sym typeface="Montserrat"/>
              </a:rPr>
              <a:t>Query: Impala</a:t>
            </a:r>
          </a:p>
          <a:p>
            <a:pPr lvl="0" rtl="0" algn="ctr">
              <a:spcBef>
                <a:spcPts val="0"/>
              </a:spcBef>
              <a:buNone/>
            </a:pPr>
            <a:r>
              <a:t/>
            </a:r>
            <a:endParaRPr sz="1800">
              <a:solidFill>
                <a:schemeClr val="lt1"/>
              </a:solidFill>
              <a:latin typeface="Montserrat"/>
              <a:ea typeface="Montserrat"/>
              <a:cs typeface="Montserrat"/>
              <a:sym typeface="Montserrat"/>
            </a:endParaRPr>
          </a:p>
        </p:txBody>
      </p:sp>
      <p:cxnSp>
        <p:nvCxnSpPr>
          <p:cNvPr id="1340" name="Shape 1340"/>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341" name="Shape 1341"/>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345" name="Shape 1345"/>
        <p:cNvGrpSpPr/>
        <p:nvPr/>
      </p:nvGrpSpPr>
      <p:grpSpPr>
        <a:xfrm>
          <a:off x="0" y="0"/>
          <a:ext cx="0" cy="0"/>
          <a:chOff x="0" y="0"/>
          <a:chExt cx="0" cy="0"/>
        </a:xfrm>
      </p:grpSpPr>
      <p:sp>
        <p:nvSpPr>
          <p:cNvPr id="1346" name="Shape 1346"/>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SzPct val="25000"/>
              <a:buNone/>
            </a:pPr>
            <a:r>
              <a:rPr lang="en" sz="1800">
                <a:solidFill>
                  <a:schemeClr val="lt1"/>
                </a:solidFill>
                <a:latin typeface="Montserrat"/>
                <a:ea typeface="Montserrat"/>
                <a:cs typeface="Montserrat"/>
                <a:sym typeface="Montserrat"/>
              </a:rPr>
              <a:t>Query: Spark SQL</a:t>
            </a:r>
          </a:p>
        </p:txBody>
      </p:sp>
      <p:cxnSp>
        <p:nvCxnSpPr>
          <p:cNvPr id="1347" name="Shape 1347"/>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sp>
        <p:nvSpPr>
          <p:cNvPr id="1348" name="Shape 1348"/>
          <p:cNvSpPr txBox="1"/>
          <p:nvPr/>
        </p:nvSpPr>
        <p:spPr>
          <a:xfrm>
            <a:off x="1295250" y="1043600"/>
            <a:ext cx="6553200" cy="34755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latin typeface="Montserrat"/>
                <a:ea typeface="Montserrat"/>
                <a:cs typeface="Montserrat"/>
                <a:sym typeface="Montserrat"/>
              </a:rPr>
              <a:t>Spark supports relational operations on </a:t>
            </a:r>
            <a:r>
              <a:rPr lang="en">
                <a:solidFill>
                  <a:schemeClr val="lt1"/>
                </a:solidFill>
                <a:latin typeface="Montserrat"/>
                <a:ea typeface="Montserrat"/>
                <a:cs typeface="Montserrat"/>
                <a:sym typeface="Montserrat"/>
              </a:rPr>
              <a:t>dataframes</a:t>
            </a:r>
          </a:p>
          <a:p>
            <a:pPr lvl="0" rtl="0">
              <a:spcBef>
                <a:spcPts val="0"/>
              </a:spcBef>
              <a:buNone/>
            </a:pPr>
            <a:r>
              <a:t/>
            </a:r>
            <a:endParaRPr>
              <a:solidFill>
                <a:schemeClr val="lt1"/>
              </a:solidFill>
              <a:latin typeface="Montserrat"/>
              <a:ea typeface="Montserrat"/>
              <a:cs typeface="Montserrat"/>
              <a:sym typeface="Montserrat"/>
            </a:endParaRPr>
          </a:p>
          <a:p>
            <a:pPr lvl="0" rtl="0">
              <a:spcBef>
                <a:spcPts val="0"/>
              </a:spcBef>
              <a:buNone/>
            </a:pPr>
            <a:r>
              <a:t/>
            </a:r>
            <a:endParaRPr sz="1200">
              <a:solidFill>
                <a:srgbClr val="FFFFFF"/>
              </a:solidFill>
              <a:latin typeface="Courier New"/>
              <a:ea typeface="Courier New"/>
              <a:cs typeface="Courier New"/>
              <a:sym typeface="Courier New"/>
            </a:endParaRPr>
          </a:p>
          <a:p>
            <a:pPr lvl="0" rtl="0">
              <a:spcBef>
                <a:spcPts val="0"/>
              </a:spcBef>
              <a:buNone/>
            </a:pPr>
            <a:r>
              <a:rPr lang="en" sz="1200">
                <a:solidFill>
                  <a:srgbClr val="FFFFFF"/>
                </a:solidFill>
                <a:latin typeface="Courier New"/>
                <a:ea typeface="Courier New"/>
                <a:cs typeface="Courier New"/>
                <a:sym typeface="Courier New"/>
              </a:rPr>
              <a:t>val sqlContext = new org.apache.spark.sql.SQLContext(sc)</a:t>
            </a:r>
          </a:p>
          <a:p>
            <a:pPr lvl="0" rtl="0">
              <a:spcBef>
                <a:spcPts val="0"/>
              </a:spcBef>
              <a:buNone/>
            </a:pPr>
            <a:r>
              <a:t/>
            </a:r>
            <a:endParaRPr sz="1200">
              <a:solidFill>
                <a:srgbClr val="FFFFFF"/>
              </a:solidFill>
              <a:latin typeface="Courier New"/>
              <a:ea typeface="Courier New"/>
              <a:cs typeface="Courier New"/>
              <a:sym typeface="Courier New"/>
            </a:endParaRPr>
          </a:p>
          <a:p>
            <a:pPr lvl="0" rtl="0">
              <a:spcBef>
                <a:spcPts val="0"/>
              </a:spcBef>
              <a:buNone/>
            </a:pPr>
            <a:r>
              <a:rPr lang="en" sz="1200">
                <a:solidFill>
                  <a:srgbClr val="FFFFFF"/>
                </a:solidFill>
                <a:latin typeface="Courier New"/>
                <a:ea typeface="Courier New"/>
                <a:cs typeface="Courier New"/>
                <a:sym typeface="Courier New"/>
              </a:rPr>
              <a:t>val df = </a:t>
            </a:r>
            <a:r>
              <a:rPr lang="en" sz="1200">
                <a:solidFill>
                  <a:schemeClr val="lt1"/>
                </a:solidFill>
                <a:latin typeface="Courier New"/>
                <a:ea typeface="Courier New"/>
                <a:cs typeface="Courier New"/>
                <a:sym typeface="Courier New"/>
              </a:rPr>
              <a:t>sqlContext.read.json("errors.json")</a:t>
            </a:r>
          </a:p>
          <a:p>
            <a:pPr lvl="0" rtl="0">
              <a:spcBef>
                <a:spcPts val="0"/>
              </a:spcBef>
              <a:buNone/>
            </a:pPr>
            <a:r>
              <a:t/>
            </a:r>
            <a:endParaRPr sz="1200">
              <a:solidFill>
                <a:schemeClr val="lt1"/>
              </a:solidFill>
              <a:latin typeface="Courier New"/>
              <a:ea typeface="Courier New"/>
              <a:cs typeface="Courier New"/>
              <a:sym typeface="Courier New"/>
            </a:endParaRPr>
          </a:p>
          <a:p>
            <a:pPr lvl="0" rtl="0">
              <a:spcBef>
                <a:spcPts val="0"/>
              </a:spcBef>
              <a:buNone/>
            </a:pPr>
            <a:r>
              <a:rPr lang="en" sz="1200">
                <a:solidFill>
                  <a:schemeClr val="lt1"/>
                </a:solidFill>
                <a:latin typeface="Courier New"/>
                <a:ea typeface="Courier New"/>
                <a:cs typeface="Courier New"/>
                <a:sym typeface="Courier New"/>
              </a:rPr>
              <a:t>df.filter(df("messageType") == "ERROR")</a:t>
            </a:r>
          </a:p>
          <a:p>
            <a:pPr lvl="0" rtl="0">
              <a:spcBef>
                <a:spcPts val="0"/>
              </a:spcBef>
              <a:buNone/>
            </a:pPr>
            <a:r>
              <a:rPr lang="en" sz="1200">
                <a:solidFill>
                  <a:schemeClr val="lt1"/>
                </a:solidFill>
                <a:latin typeface="Courier New"/>
                <a:ea typeface="Courier New"/>
                <a:cs typeface="Courier New"/>
                <a:sym typeface="Courier New"/>
              </a:rPr>
              <a:t>  .groupBy("createdTime")</a:t>
            </a:r>
          </a:p>
          <a:p>
            <a:pPr lvl="0" rtl="0">
              <a:spcBef>
                <a:spcPts val="0"/>
              </a:spcBef>
              <a:buNone/>
            </a:pPr>
            <a:r>
              <a:rPr lang="en" sz="1200">
                <a:solidFill>
                  <a:schemeClr val="lt1"/>
                </a:solidFill>
                <a:latin typeface="Courier New"/>
                <a:ea typeface="Courier New"/>
                <a:cs typeface="Courier New"/>
                <a:sym typeface="Courier New"/>
              </a:rPr>
              <a:t>  .count()</a:t>
            </a:r>
          </a:p>
          <a:p>
            <a:pPr lvl="0" rtl="0">
              <a:spcBef>
                <a:spcPts val="0"/>
              </a:spcBef>
              <a:buNone/>
            </a:pPr>
            <a:r>
              <a:rPr lang="en" sz="1200">
                <a:solidFill>
                  <a:schemeClr val="lt1"/>
                </a:solidFill>
                <a:latin typeface="Courier New"/>
                <a:ea typeface="Courier New"/>
                <a:cs typeface="Courier New"/>
                <a:sym typeface="Courier New"/>
              </a:rPr>
              <a:t>  .show()</a:t>
            </a:r>
          </a:p>
        </p:txBody>
      </p:sp>
      <p:pic>
        <p:nvPicPr>
          <p:cNvPr descr="Copy of looker_logo_white.png" id="1349" name="Shape 1349"/>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36" name="Shape 236"/>
        <p:cNvGrpSpPr/>
        <p:nvPr/>
      </p:nvGrpSpPr>
      <p:grpSpPr>
        <a:xfrm>
          <a:off x="0" y="0"/>
          <a:ext cx="0" cy="0"/>
          <a:chOff x="0" y="0"/>
          <a:chExt cx="0" cy="0"/>
        </a:xfrm>
      </p:grpSpPr>
      <p:sp>
        <p:nvSpPr>
          <p:cNvPr id="237" name="Shape 237"/>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Spark: The </a:t>
            </a:r>
            <a:r>
              <a:rPr i="1" lang="en" sz="1800">
                <a:solidFill>
                  <a:schemeClr val="lt1"/>
                </a:solidFill>
                <a:latin typeface="Montserrat"/>
                <a:ea typeface="Montserrat"/>
                <a:cs typeface="Montserrat"/>
                <a:sym typeface="Montserrat"/>
              </a:rPr>
              <a:t>Other</a:t>
            </a:r>
            <a:r>
              <a:rPr lang="en" sz="1800">
                <a:solidFill>
                  <a:schemeClr val="lt1"/>
                </a:solidFill>
                <a:latin typeface="Montserrat"/>
                <a:ea typeface="Montserrat"/>
                <a:cs typeface="Montserrat"/>
                <a:sym typeface="Montserrat"/>
              </a:rPr>
              <a:t> Compute Framework</a:t>
            </a:r>
          </a:p>
        </p:txBody>
      </p:sp>
      <p:cxnSp>
        <p:nvCxnSpPr>
          <p:cNvPr id="238" name="Shape 238"/>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239" name="Shape 239"/>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240" name="Shape 240"/>
          <p:cNvSpPr txBox="1"/>
          <p:nvPr/>
        </p:nvSpPr>
        <p:spPr>
          <a:xfrm>
            <a:off x="1327675" y="2006250"/>
            <a:ext cx="6500700" cy="11310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There are two operations we can apply to an RDD: transformations and actions.</a:t>
            </a: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353" name="Shape 1353"/>
        <p:cNvGrpSpPr/>
        <p:nvPr/>
      </p:nvGrpSpPr>
      <p:grpSpPr>
        <a:xfrm>
          <a:off x="0" y="0"/>
          <a:ext cx="0" cy="0"/>
          <a:chOff x="0" y="0"/>
          <a:chExt cx="0" cy="0"/>
        </a:xfrm>
      </p:grpSpPr>
      <p:sp>
        <p:nvSpPr>
          <p:cNvPr id="1354" name="Shape 1354"/>
          <p:cNvSpPr txBox="1"/>
          <p:nvPr/>
        </p:nvSpPr>
        <p:spPr>
          <a:xfrm>
            <a:off x="1295250" y="1043600"/>
            <a:ext cx="6553200" cy="34755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Spark supports SQL operations on dataframes</a:t>
            </a:r>
          </a:p>
          <a:p>
            <a:pPr lvl="0" rtl="0">
              <a:spcBef>
                <a:spcPts val="0"/>
              </a:spcBef>
              <a:buNone/>
            </a:pPr>
            <a:r>
              <a:t/>
            </a:r>
            <a:endParaRPr sz="1200">
              <a:solidFill>
                <a:srgbClr val="FFFFFF"/>
              </a:solidFill>
              <a:latin typeface="Courier New"/>
              <a:ea typeface="Courier New"/>
              <a:cs typeface="Courier New"/>
              <a:sym typeface="Courier New"/>
            </a:endParaRPr>
          </a:p>
          <a:p>
            <a:pPr lvl="0" rtl="0">
              <a:spcBef>
                <a:spcPts val="0"/>
              </a:spcBef>
              <a:buNone/>
            </a:pPr>
            <a:r>
              <a:rPr lang="en" sz="1200">
                <a:solidFill>
                  <a:srgbClr val="FFFFFF"/>
                </a:solidFill>
                <a:latin typeface="Courier New"/>
                <a:ea typeface="Courier New"/>
                <a:cs typeface="Courier New"/>
                <a:sym typeface="Courier New"/>
              </a:rPr>
              <a:t>case class Error(</a:t>
            </a:r>
          </a:p>
          <a:p>
            <a:pPr lvl="0" rtl="0">
              <a:spcBef>
                <a:spcPts val="0"/>
              </a:spcBef>
              <a:buNone/>
            </a:pPr>
            <a:r>
              <a:rPr lang="en" sz="1200">
                <a:solidFill>
                  <a:srgbClr val="FFFFFF"/>
                </a:solidFill>
                <a:latin typeface="Courier New"/>
                <a:ea typeface="Courier New"/>
                <a:cs typeface="Courier New"/>
                <a:sym typeface="Courier New"/>
              </a:rPr>
              <a:t>  createdTime: String,</a:t>
            </a:r>
          </a:p>
          <a:p>
            <a:pPr lvl="0" rtl="0">
              <a:spcBef>
                <a:spcPts val="0"/>
              </a:spcBef>
              <a:buNone/>
            </a:pPr>
            <a:r>
              <a:rPr lang="en" sz="1200">
                <a:solidFill>
                  <a:srgbClr val="FFFFFF"/>
                </a:solidFill>
                <a:latin typeface="Courier New"/>
                <a:ea typeface="Courier New"/>
                <a:cs typeface="Courier New"/>
                <a:sym typeface="Courier New"/>
              </a:rPr>
              <a:t>  messageType: String,</a:t>
            </a:r>
          </a:p>
          <a:p>
            <a:pPr lvl="0" rtl="0">
              <a:spcBef>
                <a:spcPts val="0"/>
              </a:spcBef>
              <a:buNone/>
            </a:pPr>
            <a:r>
              <a:rPr lang="en" sz="1200">
                <a:solidFill>
                  <a:srgbClr val="FFFFFF"/>
                </a:solidFill>
                <a:latin typeface="Courier New"/>
                <a:ea typeface="Courier New"/>
                <a:cs typeface="Courier New"/>
                <a:sym typeface="Courier New"/>
              </a:rPr>
              <a:t>  Message: String</a:t>
            </a:r>
          </a:p>
          <a:p>
            <a:pPr lvl="0" rtl="0">
              <a:spcBef>
                <a:spcPts val="0"/>
              </a:spcBef>
              <a:buNone/>
            </a:pPr>
            <a:r>
              <a:rPr lang="en" sz="1200">
                <a:solidFill>
                  <a:srgbClr val="FFFFFF"/>
                </a:solidFill>
                <a:latin typeface="Courier New"/>
                <a:ea typeface="Courier New"/>
                <a:cs typeface="Courier New"/>
                <a:sym typeface="Courier New"/>
              </a:rPr>
              <a:t>)</a:t>
            </a:r>
          </a:p>
          <a:p>
            <a:pPr lvl="0" rtl="0">
              <a:spcBef>
                <a:spcPts val="0"/>
              </a:spcBef>
              <a:buNone/>
            </a:pPr>
            <a:r>
              <a:t/>
            </a:r>
            <a:endParaRPr sz="1200">
              <a:solidFill>
                <a:srgbClr val="FFFFFF"/>
              </a:solidFill>
              <a:latin typeface="Courier New"/>
              <a:ea typeface="Courier New"/>
              <a:cs typeface="Courier New"/>
              <a:sym typeface="Courier New"/>
            </a:endParaRPr>
          </a:p>
          <a:p>
            <a:pPr lvl="0" rtl="0">
              <a:spcBef>
                <a:spcPts val="0"/>
              </a:spcBef>
              <a:buNone/>
            </a:pPr>
            <a:r>
              <a:rPr lang="en" sz="1200">
                <a:solidFill>
                  <a:srgbClr val="FFFFFF"/>
                </a:solidFill>
                <a:latin typeface="Courier New"/>
                <a:ea typeface="Courier New"/>
                <a:cs typeface="Courier New"/>
                <a:sym typeface="Courier New"/>
              </a:rPr>
              <a:t>val sqlContext = new org.apache.spark.sql.SQLContext(sc)</a:t>
            </a:r>
          </a:p>
          <a:p>
            <a:pPr lvl="0" rtl="0">
              <a:spcBef>
                <a:spcPts val="0"/>
              </a:spcBef>
              <a:buNone/>
            </a:pPr>
            <a:r>
              <a:t/>
            </a:r>
            <a:endParaRPr sz="1200">
              <a:solidFill>
                <a:srgbClr val="FFFFFF"/>
              </a:solidFill>
              <a:latin typeface="Courier New"/>
              <a:ea typeface="Courier New"/>
              <a:cs typeface="Courier New"/>
              <a:sym typeface="Courier New"/>
            </a:endParaRPr>
          </a:p>
          <a:p>
            <a:pPr lvl="0" rtl="0">
              <a:spcBef>
                <a:spcPts val="0"/>
              </a:spcBef>
              <a:buNone/>
            </a:pPr>
            <a:r>
              <a:rPr lang="en" sz="1200">
                <a:solidFill>
                  <a:srgbClr val="FFFFFF"/>
                </a:solidFill>
                <a:latin typeface="Courier New"/>
                <a:ea typeface="Courier New"/>
                <a:cs typeface="Courier New"/>
                <a:sym typeface="Courier New"/>
              </a:rPr>
              <a:t>val errors = </a:t>
            </a:r>
            <a:r>
              <a:rPr lang="en" sz="1200">
                <a:solidFill>
                  <a:schemeClr val="lt1"/>
                </a:solidFill>
                <a:latin typeface="Courier New"/>
                <a:ea typeface="Courier New"/>
                <a:cs typeface="Courier New"/>
                <a:sym typeface="Courier New"/>
              </a:rPr>
              <a:t>sc.textFile("errors.txt")</a:t>
            </a:r>
          </a:p>
          <a:p>
            <a:pPr lvl="0" rtl="0">
              <a:spcBef>
                <a:spcPts val="0"/>
              </a:spcBef>
              <a:buNone/>
            </a:pPr>
            <a:r>
              <a:rPr lang="en" sz="1200">
                <a:solidFill>
                  <a:schemeClr val="lt1"/>
                </a:solidFill>
                <a:latin typeface="Courier New"/>
                <a:ea typeface="Courier New"/>
                <a:cs typeface="Courier New"/>
                <a:sym typeface="Courier New"/>
              </a:rPr>
              <a:t>               .map(line =&gt; line.split("\\s+"))</a:t>
            </a:r>
          </a:p>
          <a:p>
            <a:pPr lvl="0" rtl="0">
              <a:spcBef>
                <a:spcPts val="0"/>
              </a:spcBef>
              <a:buNone/>
            </a:pPr>
            <a:r>
              <a:rPr lang="en" sz="1200">
                <a:solidFill>
                  <a:schemeClr val="lt1"/>
                </a:solidFill>
                <a:latin typeface="Courier New"/>
                <a:ea typeface="Courier New"/>
                <a:cs typeface="Courier New"/>
                <a:sym typeface="Courier New"/>
              </a:rPr>
              <a:t>               .map(row =&gt; Error(row(0), row(1), row(2)))</a:t>
            </a:r>
          </a:p>
          <a:p>
            <a:pPr lvl="0" rtl="0">
              <a:spcBef>
                <a:spcPts val="0"/>
              </a:spcBef>
              <a:buNone/>
            </a:pPr>
            <a:r>
              <a:rPr lang="en" sz="1200">
                <a:solidFill>
                  <a:schemeClr val="lt1"/>
                </a:solidFill>
                <a:latin typeface="Courier New"/>
                <a:ea typeface="Courier New"/>
                <a:cs typeface="Courier New"/>
                <a:sym typeface="Courier New"/>
              </a:rPr>
              <a:t>               .toDF()</a:t>
            </a:r>
          </a:p>
          <a:p>
            <a:pPr lvl="0" rtl="0">
              <a:spcBef>
                <a:spcPts val="0"/>
              </a:spcBef>
              <a:buNone/>
            </a:pPr>
            <a:r>
              <a:t/>
            </a:r>
            <a:endParaRPr sz="1200">
              <a:solidFill>
                <a:schemeClr val="lt1"/>
              </a:solidFill>
              <a:latin typeface="Courier New"/>
              <a:ea typeface="Courier New"/>
              <a:cs typeface="Courier New"/>
              <a:sym typeface="Courier New"/>
            </a:endParaRPr>
          </a:p>
          <a:p>
            <a:pPr lvl="0" rtl="0">
              <a:spcBef>
                <a:spcPts val="0"/>
              </a:spcBef>
              <a:buNone/>
            </a:pPr>
            <a:r>
              <a:rPr lang="en" sz="1200">
                <a:solidFill>
                  <a:schemeClr val="lt1"/>
                </a:solidFill>
                <a:latin typeface="Courier New"/>
                <a:ea typeface="Courier New"/>
                <a:cs typeface="Courier New"/>
                <a:sym typeface="Courier New"/>
              </a:rPr>
              <a:t>errors.registerTempTable("error_table")</a:t>
            </a:r>
          </a:p>
          <a:p>
            <a:pPr lvl="0" rtl="0">
              <a:spcBef>
                <a:spcPts val="0"/>
              </a:spcBef>
              <a:buNone/>
            </a:pPr>
            <a:r>
              <a:t/>
            </a:r>
            <a:endParaRPr sz="1200">
              <a:solidFill>
                <a:schemeClr val="lt1"/>
              </a:solidFill>
              <a:latin typeface="Courier New"/>
              <a:ea typeface="Courier New"/>
              <a:cs typeface="Courier New"/>
              <a:sym typeface="Courier New"/>
            </a:endParaRPr>
          </a:p>
          <a:p>
            <a:pPr lvl="0" rtl="0">
              <a:spcBef>
                <a:spcPts val="0"/>
              </a:spcBef>
              <a:buNone/>
            </a:pPr>
            <a:r>
              <a:rPr lang="en" sz="1200">
                <a:solidFill>
                  <a:schemeClr val="lt1"/>
                </a:solidFill>
                <a:latin typeface="Courier New"/>
                <a:ea typeface="Courier New"/>
                <a:cs typeface="Courier New"/>
                <a:sym typeface="Courier New"/>
              </a:rPr>
              <a:t>sqlContext.sql("SELECT COUNT(*) FROM error_table")</a:t>
            </a:r>
          </a:p>
        </p:txBody>
      </p:sp>
      <p:sp>
        <p:nvSpPr>
          <p:cNvPr id="1355" name="Shape 1355"/>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SzPct val="25000"/>
              <a:buNone/>
            </a:pPr>
            <a:r>
              <a:rPr lang="en" sz="1800">
                <a:solidFill>
                  <a:schemeClr val="lt1"/>
                </a:solidFill>
                <a:latin typeface="Montserrat"/>
                <a:ea typeface="Montserrat"/>
                <a:cs typeface="Montserrat"/>
                <a:sym typeface="Montserrat"/>
              </a:rPr>
              <a:t>Query: Spark SQL</a:t>
            </a:r>
          </a:p>
        </p:txBody>
      </p:sp>
      <p:cxnSp>
        <p:nvCxnSpPr>
          <p:cNvPr id="1356" name="Shape 1356"/>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357" name="Shape 1357"/>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361" name="Shape 1361"/>
        <p:cNvGrpSpPr/>
        <p:nvPr/>
      </p:nvGrpSpPr>
      <p:grpSpPr>
        <a:xfrm>
          <a:off x="0" y="0"/>
          <a:ext cx="0" cy="0"/>
          <a:chOff x="0" y="0"/>
          <a:chExt cx="0" cy="0"/>
        </a:xfrm>
      </p:grpSpPr>
      <p:sp>
        <p:nvSpPr>
          <p:cNvPr id="1362" name="Shape 1362"/>
          <p:cNvSpPr txBox="1"/>
          <p:nvPr/>
        </p:nvSpPr>
        <p:spPr>
          <a:xfrm>
            <a:off x="1295250" y="1362600"/>
            <a:ext cx="6553200" cy="24183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In the previous examples, if we had multiple people running concurrent queries, we would have multiple Spark contexts.</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rPr lang="en">
                <a:solidFill>
                  <a:srgbClr val="FFFFFF"/>
                </a:solidFill>
                <a:latin typeface="Montserrat"/>
                <a:ea typeface="Montserrat"/>
                <a:cs typeface="Montserrat"/>
                <a:sym typeface="Montserrat"/>
              </a:rPr>
              <a:t>When Looker connects to Spark, it does so by way of JDBC and the Thrift server (no example here). </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rPr lang="en">
                <a:solidFill>
                  <a:schemeClr val="lt1"/>
                </a:solidFill>
                <a:latin typeface="Montserrat"/>
                <a:ea typeface="Montserrat"/>
                <a:cs typeface="Montserrat"/>
                <a:sym typeface="Montserrat"/>
              </a:rPr>
              <a:t>The drawback with connecting through JDBC is that the Thrift server spins up one Spark context, which means there is a bottleneck which almost certainly impacts concurrency negatively.</a:t>
            </a:r>
          </a:p>
        </p:txBody>
      </p:sp>
      <p:sp>
        <p:nvSpPr>
          <p:cNvPr id="1363" name="Shape 1363"/>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SzPct val="25000"/>
              <a:buNone/>
            </a:pPr>
            <a:r>
              <a:rPr lang="en" sz="1800">
                <a:solidFill>
                  <a:schemeClr val="lt1"/>
                </a:solidFill>
                <a:latin typeface="Montserrat"/>
                <a:ea typeface="Montserrat"/>
                <a:cs typeface="Montserrat"/>
                <a:sym typeface="Montserrat"/>
              </a:rPr>
              <a:t>Query: Spark SQL</a:t>
            </a:r>
          </a:p>
        </p:txBody>
      </p:sp>
      <p:cxnSp>
        <p:nvCxnSpPr>
          <p:cNvPr id="1364" name="Shape 1364"/>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365" name="Shape 1365"/>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369" name="Shape 1369"/>
        <p:cNvGrpSpPr/>
        <p:nvPr/>
      </p:nvGrpSpPr>
      <p:grpSpPr>
        <a:xfrm>
          <a:off x="0" y="0"/>
          <a:ext cx="0" cy="0"/>
          <a:chOff x="0" y="0"/>
          <a:chExt cx="0" cy="0"/>
        </a:xfrm>
      </p:grpSpPr>
      <p:sp>
        <p:nvSpPr>
          <p:cNvPr id="1370" name="Shape 1370"/>
          <p:cNvSpPr txBox="1"/>
          <p:nvPr/>
        </p:nvSpPr>
        <p:spPr>
          <a:xfrm>
            <a:off x="1295325" y="1075950"/>
            <a:ext cx="6553200" cy="29916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Key takeaways:</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Spark SQL is particularly well suited for interactive querying in a “mixed analytics” environment.</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Spark is not strong from a concurrency standpoint.</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Spark can operate in a schema-on-read fashion using Thrift and the Hive metastore or in a schema-less fashion on JSON.</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 has very low barriers to get up and running, but does require a fair amount of tuning to get dialed in.</a:t>
            </a:r>
          </a:p>
        </p:txBody>
      </p:sp>
      <p:sp>
        <p:nvSpPr>
          <p:cNvPr id="1371" name="Shape 1371"/>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SzPct val="25000"/>
              <a:buNone/>
            </a:pPr>
            <a:r>
              <a:rPr lang="en" sz="1800">
                <a:solidFill>
                  <a:schemeClr val="lt1"/>
                </a:solidFill>
                <a:latin typeface="Montserrat"/>
                <a:ea typeface="Montserrat"/>
                <a:cs typeface="Montserrat"/>
                <a:sym typeface="Montserrat"/>
              </a:rPr>
              <a:t>Query: Spark SQL</a:t>
            </a:r>
          </a:p>
          <a:p>
            <a:pPr lvl="0" rtl="0" algn="ctr">
              <a:spcBef>
                <a:spcPts val="0"/>
              </a:spcBef>
              <a:buNone/>
            </a:pPr>
            <a:r>
              <a:t/>
            </a:r>
            <a:endParaRPr sz="1800">
              <a:solidFill>
                <a:schemeClr val="lt1"/>
              </a:solidFill>
              <a:latin typeface="Montserrat"/>
              <a:ea typeface="Montserrat"/>
              <a:cs typeface="Montserrat"/>
              <a:sym typeface="Montserrat"/>
            </a:endParaRPr>
          </a:p>
        </p:txBody>
      </p:sp>
      <p:cxnSp>
        <p:nvCxnSpPr>
          <p:cNvPr id="1372" name="Shape 1372"/>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373" name="Shape 1373"/>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377" name="Shape 1377"/>
        <p:cNvGrpSpPr/>
        <p:nvPr/>
      </p:nvGrpSpPr>
      <p:grpSpPr>
        <a:xfrm>
          <a:off x="0" y="0"/>
          <a:ext cx="0" cy="0"/>
          <a:chOff x="0" y="0"/>
          <a:chExt cx="0" cy="0"/>
        </a:xfrm>
      </p:grpSpPr>
      <p:sp>
        <p:nvSpPr>
          <p:cNvPr id="1378" name="Shape 1378"/>
          <p:cNvSpPr txBox="1"/>
          <p:nvPr/>
        </p:nvSpPr>
        <p:spPr>
          <a:xfrm>
            <a:off x="1295325" y="1075950"/>
            <a:ext cx="6553200" cy="29916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HAWQ, like Impala, is an MPP database that sits on a Hadoop cluster (it’s effectively Greenplum on Hadoop).</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rPr lang="en">
                <a:solidFill>
                  <a:srgbClr val="FFFFFF"/>
                </a:solidFill>
                <a:latin typeface="Montserrat"/>
                <a:ea typeface="Montserrat"/>
                <a:cs typeface="Montserrat"/>
                <a:sym typeface="Montserrat"/>
              </a:rPr>
              <a:t>What we know:</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 uses PostgreSQL</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It’s fully ANSI compliant</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 includes OLAP extensions, such as window functions</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 meets ACID standards</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 is extensible</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 also has a machine-learning library called MADLib</a:t>
            </a:r>
          </a:p>
        </p:txBody>
      </p:sp>
      <p:sp>
        <p:nvSpPr>
          <p:cNvPr id="1379" name="Shape 1379"/>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SzPct val="25000"/>
              <a:buNone/>
            </a:pPr>
            <a:r>
              <a:rPr lang="en" sz="1800">
                <a:solidFill>
                  <a:schemeClr val="lt1"/>
                </a:solidFill>
                <a:latin typeface="Montserrat"/>
                <a:ea typeface="Montserrat"/>
                <a:cs typeface="Montserrat"/>
                <a:sym typeface="Montserrat"/>
              </a:rPr>
              <a:t>Query: HAWQ</a:t>
            </a:r>
          </a:p>
        </p:txBody>
      </p:sp>
      <p:cxnSp>
        <p:nvCxnSpPr>
          <p:cNvPr id="1380" name="Shape 1380"/>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381" name="Shape 1381"/>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385" name="Shape 1385"/>
        <p:cNvGrpSpPr/>
        <p:nvPr/>
      </p:nvGrpSpPr>
      <p:grpSpPr>
        <a:xfrm>
          <a:off x="0" y="0"/>
          <a:ext cx="0" cy="0"/>
          <a:chOff x="0" y="0"/>
          <a:chExt cx="0" cy="0"/>
        </a:xfrm>
      </p:grpSpPr>
      <p:sp>
        <p:nvSpPr>
          <p:cNvPr id="1386" name="Shape 1386"/>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SzPct val="25000"/>
              <a:buNone/>
            </a:pPr>
            <a:r>
              <a:rPr lang="en" sz="1800">
                <a:solidFill>
                  <a:schemeClr val="lt1"/>
                </a:solidFill>
                <a:latin typeface="Montserrat"/>
                <a:ea typeface="Montserrat"/>
                <a:cs typeface="Montserrat"/>
                <a:sym typeface="Montserrat"/>
              </a:rPr>
              <a:t>Query: HAWQ</a:t>
            </a:r>
          </a:p>
        </p:txBody>
      </p:sp>
      <p:cxnSp>
        <p:nvCxnSpPr>
          <p:cNvPr id="1387" name="Shape 1387"/>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388" name="Shape 1388"/>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1389" name="Shape 1389"/>
          <p:cNvSpPr txBox="1"/>
          <p:nvPr/>
        </p:nvSpPr>
        <p:spPr>
          <a:xfrm>
            <a:off x="3315900" y="2332800"/>
            <a:ext cx="2512200" cy="4779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FFFFFF"/>
                </a:solidFill>
                <a:latin typeface="Montserrat"/>
                <a:ea typeface="Montserrat"/>
                <a:cs typeface="Montserrat"/>
                <a:sym typeface="Montserrat"/>
              </a:rPr>
              <a:t>How does it work?</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393" name="Shape 1393"/>
        <p:cNvGrpSpPr/>
        <p:nvPr/>
      </p:nvGrpSpPr>
      <p:grpSpPr>
        <a:xfrm>
          <a:off x="0" y="0"/>
          <a:ext cx="0" cy="0"/>
          <a:chOff x="0" y="0"/>
          <a:chExt cx="0" cy="0"/>
        </a:xfrm>
      </p:grpSpPr>
      <p:sp>
        <p:nvSpPr>
          <p:cNvPr id="1394" name="Shape 1394"/>
          <p:cNvSpPr txBox="1"/>
          <p:nvPr/>
        </p:nvSpPr>
        <p:spPr>
          <a:xfrm>
            <a:off x="1295325" y="1075950"/>
            <a:ext cx="6553200" cy="29916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Key takeaways:</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 seems to be as fast or faster than Impala and Hive on Tez, using standard TCP-DS benchmark queries. Though I haven’t seen any benchmarks conducted by an independent entity.</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It’s feature rich (PostgreSQL, MADLib, OLAP extensions, ANSI)</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 has a elastic scaling depending on the complexity and required resources of incoming queries.</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UDFs via C/C++, Python, Perl, Java, R</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The “secret sauce” probably resides in a well-developed optimizer and a C/C++ foundation.</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 uses its own metastore for handling schemas.</a:t>
            </a:r>
          </a:p>
        </p:txBody>
      </p:sp>
      <p:sp>
        <p:nvSpPr>
          <p:cNvPr id="1395" name="Shape 1395"/>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SzPct val="25000"/>
              <a:buNone/>
            </a:pPr>
            <a:r>
              <a:rPr lang="en" sz="1800">
                <a:solidFill>
                  <a:schemeClr val="lt1"/>
                </a:solidFill>
                <a:latin typeface="Montserrat"/>
                <a:ea typeface="Montserrat"/>
                <a:cs typeface="Montserrat"/>
                <a:sym typeface="Montserrat"/>
              </a:rPr>
              <a:t>Query: HAWQ</a:t>
            </a:r>
          </a:p>
          <a:p>
            <a:pPr lvl="0" rtl="0" algn="ctr">
              <a:spcBef>
                <a:spcPts val="0"/>
              </a:spcBef>
              <a:buNone/>
            </a:pPr>
            <a:r>
              <a:t/>
            </a:r>
            <a:endParaRPr sz="1800">
              <a:solidFill>
                <a:schemeClr val="lt1"/>
              </a:solidFill>
              <a:latin typeface="Montserrat"/>
              <a:ea typeface="Montserrat"/>
              <a:cs typeface="Montserrat"/>
              <a:sym typeface="Montserrat"/>
            </a:endParaRPr>
          </a:p>
        </p:txBody>
      </p:sp>
      <p:cxnSp>
        <p:nvCxnSpPr>
          <p:cNvPr id="1396" name="Shape 1396"/>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397" name="Shape 1397"/>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401" name="Shape 1401"/>
        <p:cNvGrpSpPr/>
        <p:nvPr/>
      </p:nvGrpSpPr>
      <p:grpSpPr>
        <a:xfrm>
          <a:off x="0" y="0"/>
          <a:ext cx="0" cy="0"/>
          <a:chOff x="0" y="0"/>
          <a:chExt cx="0" cy="0"/>
        </a:xfrm>
      </p:grpSpPr>
      <p:sp>
        <p:nvSpPr>
          <p:cNvPr id="1402" name="Shape 1402"/>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SzPct val="25000"/>
              <a:buNone/>
            </a:pPr>
            <a:r>
              <a:rPr lang="en" sz="1800">
                <a:solidFill>
                  <a:schemeClr val="lt1"/>
                </a:solidFill>
                <a:latin typeface="Montserrat"/>
                <a:ea typeface="Montserrat"/>
                <a:cs typeface="Montserrat"/>
                <a:sym typeface="Montserrat"/>
              </a:rPr>
              <a:t>Query: Presto</a:t>
            </a:r>
          </a:p>
        </p:txBody>
      </p:sp>
      <p:cxnSp>
        <p:nvCxnSpPr>
          <p:cNvPr id="1403" name="Shape 1403"/>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404" name="Shape 1404"/>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1405" name="Shape 1405"/>
          <p:cNvSpPr txBox="1"/>
          <p:nvPr/>
        </p:nvSpPr>
        <p:spPr>
          <a:xfrm>
            <a:off x="1295325" y="734550"/>
            <a:ext cx="6553200" cy="36744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Like others in this space, Presto does not generate MapReduce. Instead, it comes with its own compute framework which is optimized to translate SQL semantics and turn that into various parallel processes.</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rPr lang="en">
                <a:solidFill>
                  <a:srgbClr val="FFFFFF"/>
                </a:solidFill>
                <a:latin typeface="Montserrat"/>
                <a:ea typeface="Montserrat"/>
                <a:cs typeface="Montserrat"/>
                <a:sym typeface="Montserrat"/>
              </a:rPr>
              <a:t>Like other SQL-on-Hadoop offerings, data is initially loaded from disk, but subsequent processes are handled in memory, so there’s no intermediate I/O.</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rPr lang="en">
                <a:solidFill>
                  <a:srgbClr val="FFFFFF"/>
                </a:solidFill>
                <a:latin typeface="Montserrat"/>
                <a:ea typeface="Montserrat"/>
                <a:cs typeface="Montserrat"/>
                <a:sym typeface="Montserrat"/>
              </a:rPr>
              <a:t>Presto ships with its own metadata API, for managing the schema and data types.</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rPr lang="en">
                <a:solidFill>
                  <a:srgbClr val="FFFFFF"/>
                </a:solidFill>
                <a:latin typeface="Montserrat"/>
                <a:ea typeface="Montserrat"/>
                <a:cs typeface="Montserrat"/>
                <a:sym typeface="Montserrat"/>
              </a:rPr>
              <a:t>Presto has a data-location API, which tells the queries where on the cluster data is located.</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rPr lang="en">
                <a:solidFill>
                  <a:srgbClr val="FFFFFF"/>
                </a:solidFill>
                <a:latin typeface="Montserrat"/>
                <a:ea typeface="Montserrat"/>
                <a:cs typeface="Montserrat"/>
                <a:sym typeface="Montserrat"/>
              </a:rPr>
              <a:t>Data-stream API fetches data from the data source, guided by the location API.</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409" name="Shape 1409"/>
        <p:cNvGrpSpPr/>
        <p:nvPr/>
      </p:nvGrpSpPr>
      <p:grpSpPr>
        <a:xfrm>
          <a:off x="0" y="0"/>
          <a:ext cx="0" cy="0"/>
          <a:chOff x="0" y="0"/>
          <a:chExt cx="0" cy="0"/>
        </a:xfrm>
      </p:grpSpPr>
      <p:sp>
        <p:nvSpPr>
          <p:cNvPr id="1410" name="Shape 1410"/>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SzPct val="25000"/>
              <a:buNone/>
            </a:pPr>
            <a:r>
              <a:rPr lang="en" sz="1800">
                <a:solidFill>
                  <a:schemeClr val="lt1"/>
                </a:solidFill>
                <a:latin typeface="Montserrat"/>
                <a:ea typeface="Montserrat"/>
                <a:cs typeface="Montserrat"/>
                <a:sym typeface="Montserrat"/>
              </a:rPr>
              <a:t>Query: Presto</a:t>
            </a:r>
          </a:p>
        </p:txBody>
      </p:sp>
      <p:cxnSp>
        <p:nvCxnSpPr>
          <p:cNvPr id="1411" name="Shape 1411"/>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412" name="Shape 1412"/>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1413" name="Shape 1413"/>
          <p:cNvSpPr txBox="1"/>
          <p:nvPr/>
        </p:nvSpPr>
        <p:spPr>
          <a:xfrm>
            <a:off x="1295325" y="2185500"/>
            <a:ext cx="6553200" cy="7725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FFFFFF"/>
                </a:solidFill>
                <a:latin typeface="Montserrat"/>
                <a:ea typeface="Montserrat"/>
                <a:cs typeface="Montserrat"/>
                <a:sym typeface="Montserrat"/>
              </a:rPr>
              <a:t>Presto’s Federated data sources.</a:t>
            </a: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417" name="Shape 1417"/>
        <p:cNvGrpSpPr/>
        <p:nvPr/>
      </p:nvGrpSpPr>
      <p:grpSpPr>
        <a:xfrm>
          <a:off x="0" y="0"/>
          <a:ext cx="0" cy="0"/>
          <a:chOff x="0" y="0"/>
          <a:chExt cx="0" cy="0"/>
        </a:xfrm>
      </p:grpSpPr>
      <p:sp>
        <p:nvSpPr>
          <p:cNvPr id="1418" name="Shape 1418"/>
          <p:cNvSpPr txBox="1"/>
          <p:nvPr/>
        </p:nvSpPr>
        <p:spPr>
          <a:xfrm>
            <a:off x="1295325" y="1075950"/>
            <a:ext cx="6553200" cy="29916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Key takeaways:</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Presto is sort of like Hive 2.0 (which was also built by Facebook).</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 doesn’t necessarily need to run against or in a Hadoop cluster.</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 provides its own set of APIs that manage metadata, data location, and data streaming.</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Its secret sauce seems to be the ability to take SQL semantics and translate that into data-source specific instructions for parallel computations.</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Its federated querying makes it fairly unique within the space.</a:t>
            </a:r>
          </a:p>
        </p:txBody>
      </p:sp>
      <p:sp>
        <p:nvSpPr>
          <p:cNvPr id="1419" name="Shape 1419"/>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SzPct val="25000"/>
              <a:buNone/>
            </a:pPr>
            <a:r>
              <a:rPr lang="en" sz="1800">
                <a:solidFill>
                  <a:schemeClr val="lt1"/>
                </a:solidFill>
                <a:latin typeface="Montserrat"/>
                <a:ea typeface="Montserrat"/>
                <a:cs typeface="Montserrat"/>
                <a:sym typeface="Montserrat"/>
              </a:rPr>
              <a:t>Query: Presto</a:t>
            </a:r>
          </a:p>
          <a:p>
            <a:pPr lvl="0" rtl="0" algn="ctr">
              <a:spcBef>
                <a:spcPts val="0"/>
              </a:spcBef>
              <a:buNone/>
            </a:pPr>
            <a:r>
              <a:t/>
            </a:r>
            <a:endParaRPr sz="1800">
              <a:solidFill>
                <a:schemeClr val="lt1"/>
              </a:solidFill>
              <a:latin typeface="Montserrat"/>
              <a:ea typeface="Montserrat"/>
              <a:cs typeface="Montserrat"/>
              <a:sym typeface="Montserrat"/>
            </a:endParaRPr>
          </a:p>
        </p:txBody>
      </p:sp>
      <p:cxnSp>
        <p:nvCxnSpPr>
          <p:cNvPr id="1420" name="Shape 1420"/>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421" name="Shape 1421"/>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425" name="Shape 1425"/>
        <p:cNvGrpSpPr/>
        <p:nvPr/>
      </p:nvGrpSpPr>
      <p:grpSpPr>
        <a:xfrm>
          <a:off x="0" y="0"/>
          <a:ext cx="0" cy="0"/>
          <a:chOff x="0" y="0"/>
          <a:chExt cx="0" cy="0"/>
        </a:xfrm>
      </p:grpSpPr>
      <p:sp>
        <p:nvSpPr>
          <p:cNvPr id="1426" name="Shape 1426"/>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SzPct val="25000"/>
              <a:buNone/>
            </a:pPr>
            <a:r>
              <a:rPr lang="en" sz="1800">
                <a:solidFill>
                  <a:schemeClr val="lt1"/>
                </a:solidFill>
                <a:latin typeface="Montserrat"/>
                <a:ea typeface="Montserrat"/>
                <a:cs typeface="Montserrat"/>
                <a:sym typeface="Montserrat"/>
              </a:rPr>
              <a:t>Query: The Dremel Family</a:t>
            </a:r>
          </a:p>
        </p:txBody>
      </p:sp>
      <p:cxnSp>
        <p:nvCxnSpPr>
          <p:cNvPr id="1427" name="Shape 1427"/>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428" name="Shape 1428"/>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1429" name="Shape 1429"/>
          <p:cNvSpPr txBox="1"/>
          <p:nvPr/>
        </p:nvSpPr>
        <p:spPr>
          <a:xfrm>
            <a:off x="1295325" y="1075950"/>
            <a:ext cx="6553200" cy="29916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In 2010, Google released a paper outlining the architecture of Dremel: Google’s massively distributed tool for </a:t>
            </a:r>
            <a:r>
              <a:rPr i="1" lang="en">
                <a:solidFill>
                  <a:srgbClr val="FFFFFF"/>
                </a:solidFill>
                <a:latin typeface="Montserrat"/>
                <a:ea typeface="Montserrat"/>
                <a:cs typeface="Montserrat"/>
                <a:sym typeface="Montserrat"/>
              </a:rPr>
              <a:t>ad hoc</a:t>
            </a:r>
            <a:r>
              <a:rPr lang="en">
                <a:solidFill>
                  <a:srgbClr val="FFFFFF"/>
                </a:solidFill>
                <a:latin typeface="Montserrat"/>
                <a:ea typeface="Montserrat"/>
                <a:cs typeface="Montserrat"/>
                <a:sym typeface="Montserrat"/>
              </a:rPr>
              <a:t> querying of sparse and highly nested data.</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rPr lang="en">
                <a:solidFill>
                  <a:srgbClr val="FFFFFF"/>
                </a:solidFill>
                <a:latin typeface="Montserrat"/>
                <a:ea typeface="Montserrat"/>
                <a:cs typeface="Montserrat"/>
                <a:sym typeface="Montserrat"/>
              </a:rPr>
              <a:t>Dremel started as an internal tool, but eventually developed into a commercial offering, BigQuery, as well as an open-source sister project, Drill.</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rPr lang="en">
                <a:solidFill>
                  <a:srgbClr val="FFFFFF"/>
                </a:solidFill>
                <a:latin typeface="Montserrat"/>
                <a:ea typeface="Montserrat"/>
                <a:cs typeface="Montserrat"/>
                <a:sym typeface="Montserrat"/>
              </a:rPr>
              <a:t>The paper also outlined a file-storage format that would eventually manifest itself as Parquet (and to a degree, ORC).</a:t>
            </a:r>
          </a:p>
          <a:p>
            <a:pPr lvl="0" rtl="0">
              <a:spcBef>
                <a:spcPts val="0"/>
              </a:spcBef>
              <a:buNone/>
            </a:pPr>
            <a:r>
              <a:t/>
            </a:r>
            <a:endParaRPr>
              <a:solidFill>
                <a:srgbClr val="FFFFFF"/>
              </a:solidFill>
              <a:latin typeface="Montserrat"/>
              <a:ea typeface="Montserrat"/>
              <a:cs typeface="Montserrat"/>
              <a:sym typeface="Montserrat"/>
            </a:endParaRPr>
          </a:p>
          <a:p>
            <a:pPr lvl="0" rtl="0">
              <a:spcBef>
                <a:spcPts val="0"/>
              </a:spcBef>
              <a:buNone/>
            </a:pPr>
            <a:r>
              <a:rPr lang="en">
                <a:solidFill>
                  <a:srgbClr val="FFFFFF"/>
                </a:solidFill>
                <a:latin typeface="Montserrat"/>
                <a:ea typeface="Montserrat"/>
                <a:cs typeface="Montserrat"/>
                <a:sym typeface="Montserrat"/>
              </a:rPr>
              <a:t>(The ParAccel Analytic Database, which is what Redshift is based on, uses a suspiciously similar file-storage format.)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44" name="Shape 244"/>
        <p:cNvGrpSpPr/>
        <p:nvPr/>
      </p:nvGrpSpPr>
      <p:grpSpPr>
        <a:xfrm>
          <a:off x="0" y="0"/>
          <a:ext cx="0" cy="0"/>
          <a:chOff x="0" y="0"/>
          <a:chExt cx="0" cy="0"/>
        </a:xfrm>
      </p:grpSpPr>
      <p:sp>
        <p:nvSpPr>
          <p:cNvPr id="245" name="Shape 245"/>
          <p:cNvSpPr/>
          <p:nvPr/>
        </p:nvSpPr>
        <p:spPr>
          <a:xfrm>
            <a:off x="1295325" y="219475"/>
            <a:ext cx="65532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 sz="1800">
                <a:solidFill>
                  <a:schemeClr val="lt1"/>
                </a:solidFill>
                <a:latin typeface="Montserrat"/>
                <a:ea typeface="Montserrat"/>
                <a:cs typeface="Montserrat"/>
                <a:sym typeface="Montserrat"/>
              </a:rPr>
              <a:t>Spark: The </a:t>
            </a:r>
            <a:r>
              <a:rPr i="1" lang="en" sz="1800">
                <a:solidFill>
                  <a:schemeClr val="lt1"/>
                </a:solidFill>
                <a:latin typeface="Montserrat"/>
                <a:ea typeface="Montserrat"/>
                <a:cs typeface="Montserrat"/>
                <a:sym typeface="Montserrat"/>
              </a:rPr>
              <a:t>Other</a:t>
            </a:r>
            <a:r>
              <a:rPr lang="en" sz="1800">
                <a:solidFill>
                  <a:schemeClr val="lt1"/>
                </a:solidFill>
                <a:latin typeface="Montserrat"/>
                <a:ea typeface="Montserrat"/>
                <a:cs typeface="Montserrat"/>
                <a:sym typeface="Montserrat"/>
              </a:rPr>
              <a:t> Compute Framework</a:t>
            </a:r>
          </a:p>
        </p:txBody>
      </p:sp>
      <p:cxnSp>
        <p:nvCxnSpPr>
          <p:cNvPr id="246" name="Shape 246"/>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247" name="Shape 247"/>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248" name="Shape 248"/>
          <p:cNvSpPr txBox="1"/>
          <p:nvPr/>
        </p:nvSpPr>
        <p:spPr>
          <a:xfrm>
            <a:off x="1327675" y="2006250"/>
            <a:ext cx="6500700" cy="11310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Spark RDDs undergo lazy evaluation, which means we can transform the data a number of times, but only when we call an action will the defined transformations actually occur.</a:t>
            </a: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433" name="Shape 1433"/>
        <p:cNvGrpSpPr/>
        <p:nvPr/>
      </p:nvGrpSpPr>
      <p:grpSpPr>
        <a:xfrm>
          <a:off x="0" y="0"/>
          <a:ext cx="0" cy="0"/>
          <a:chOff x="0" y="0"/>
          <a:chExt cx="0" cy="0"/>
        </a:xfrm>
      </p:grpSpPr>
      <p:sp>
        <p:nvSpPr>
          <p:cNvPr id="1434" name="Shape 1434"/>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Clr>
                <a:schemeClr val="dk1"/>
              </a:buClr>
              <a:buSzPct val="25000"/>
              <a:buFont typeface="Arial"/>
              <a:buNone/>
            </a:pPr>
            <a:r>
              <a:rPr lang="en" sz="1800">
                <a:solidFill>
                  <a:schemeClr val="lt1"/>
                </a:solidFill>
                <a:latin typeface="Montserrat"/>
                <a:ea typeface="Montserrat"/>
                <a:cs typeface="Montserrat"/>
                <a:sym typeface="Montserrat"/>
              </a:rPr>
              <a:t>Query: The Dremel Family</a:t>
            </a:r>
          </a:p>
        </p:txBody>
      </p:sp>
      <p:cxnSp>
        <p:nvCxnSpPr>
          <p:cNvPr id="1435" name="Shape 1435"/>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436" name="Shape 1436"/>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1437" name="Shape 1437"/>
          <p:cNvSpPr/>
          <p:nvPr/>
        </p:nvSpPr>
        <p:spPr>
          <a:xfrm>
            <a:off x="4345800" y="1875775"/>
            <a:ext cx="4524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38" name="Shape 1438"/>
          <p:cNvSpPr/>
          <p:nvPr/>
        </p:nvSpPr>
        <p:spPr>
          <a:xfrm>
            <a:off x="3850500" y="1003075"/>
            <a:ext cx="1443000" cy="2859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39" name="Shape 1439"/>
          <p:cNvSpPr txBox="1"/>
          <p:nvPr/>
        </p:nvSpPr>
        <p:spPr>
          <a:xfrm>
            <a:off x="3818000" y="1003075"/>
            <a:ext cx="1464600" cy="2859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Client</a:t>
            </a:r>
          </a:p>
        </p:txBody>
      </p:sp>
      <p:sp>
        <p:nvSpPr>
          <p:cNvPr id="1440" name="Shape 1440"/>
          <p:cNvSpPr txBox="1"/>
          <p:nvPr/>
        </p:nvSpPr>
        <p:spPr>
          <a:xfrm>
            <a:off x="5484000" y="762300"/>
            <a:ext cx="2364600" cy="7473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FFFFFF"/>
                </a:solidFill>
                <a:latin typeface="Courier New"/>
                <a:ea typeface="Courier New"/>
                <a:cs typeface="Courier New"/>
                <a:sym typeface="Courier New"/>
              </a:rPr>
              <a:t>SELECT age</a:t>
            </a:r>
          </a:p>
          <a:p>
            <a:pPr lvl="0" rtl="0">
              <a:spcBef>
                <a:spcPts val="0"/>
              </a:spcBef>
              <a:buNone/>
            </a:pPr>
            <a:r>
              <a:rPr lang="en" sz="1000">
                <a:solidFill>
                  <a:srgbClr val="FFFFFF"/>
                </a:solidFill>
                <a:latin typeface="Courier New"/>
                <a:ea typeface="Courier New"/>
                <a:cs typeface="Courier New"/>
                <a:sym typeface="Courier New"/>
              </a:rPr>
              <a:t>  , COUNT(*) AS num_users</a:t>
            </a:r>
          </a:p>
          <a:p>
            <a:pPr lvl="0" rtl="0">
              <a:spcBef>
                <a:spcPts val="0"/>
              </a:spcBef>
              <a:buNone/>
            </a:pPr>
            <a:r>
              <a:rPr lang="en" sz="1000">
                <a:solidFill>
                  <a:srgbClr val="FFFFFF"/>
                </a:solidFill>
                <a:latin typeface="Courier New"/>
                <a:ea typeface="Courier New"/>
                <a:cs typeface="Courier New"/>
                <a:sym typeface="Courier New"/>
              </a:rPr>
              <a:t>FROM users</a:t>
            </a:r>
          </a:p>
          <a:p>
            <a:pPr lvl="0">
              <a:spcBef>
                <a:spcPts val="0"/>
              </a:spcBef>
              <a:buNone/>
            </a:pPr>
            <a:r>
              <a:rPr lang="en" sz="1000">
                <a:solidFill>
                  <a:srgbClr val="FFFFFF"/>
                </a:solidFill>
                <a:latin typeface="Courier New"/>
                <a:ea typeface="Courier New"/>
                <a:cs typeface="Courier New"/>
                <a:sym typeface="Courier New"/>
              </a:rPr>
              <a:t>GROUP BY age</a:t>
            </a:r>
          </a:p>
        </p:txBody>
      </p:sp>
      <p:sp>
        <p:nvSpPr>
          <p:cNvPr id="1441" name="Shape 1441"/>
          <p:cNvSpPr txBox="1"/>
          <p:nvPr/>
        </p:nvSpPr>
        <p:spPr>
          <a:xfrm>
            <a:off x="2190850" y="1957075"/>
            <a:ext cx="1131000" cy="243600"/>
          </a:xfrm>
          <a:prstGeom prst="rect">
            <a:avLst/>
          </a:prstGeom>
          <a:noFill/>
          <a:ln>
            <a:noFill/>
          </a:ln>
        </p:spPr>
        <p:txBody>
          <a:bodyPr anchorCtr="0" anchor="ctr" bIns="91425" lIns="91425" rIns="91425" tIns="91425">
            <a:noAutofit/>
          </a:bodyPr>
          <a:lstStyle/>
          <a:p>
            <a:pPr lvl="0" algn="ctr">
              <a:spcBef>
                <a:spcPts val="0"/>
              </a:spcBef>
              <a:buNone/>
            </a:pPr>
            <a:r>
              <a:rPr lang="en" sz="1000">
                <a:solidFill>
                  <a:srgbClr val="FFFFFF"/>
                </a:solidFill>
              </a:rPr>
              <a:t>Root server</a:t>
            </a:r>
          </a:p>
        </p:txBody>
      </p:sp>
      <p:sp>
        <p:nvSpPr>
          <p:cNvPr id="1442" name="Shape 1442"/>
          <p:cNvSpPr/>
          <p:nvPr/>
        </p:nvSpPr>
        <p:spPr>
          <a:xfrm>
            <a:off x="3660000" y="3856975"/>
            <a:ext cx="4524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43" name="Shape 1443"/>
          <p:cNvSpPr/>
          <p:nvPr/>
        </p:nvSpPr>
        <p:spPr>
          <a:xfrm>
            <a:off x="4345800" y="3856975"/>
            <a:ext cx="4524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44" name="Shape 1444"/>
          <p:cNvSpPr/>
          <p:nvPr/>
        </p:nvSpPr>
        <p:spPr>
          <a:xfrm>
            <a:off x="5031600" y="3856975"/>
            <a:ext cx="4524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45" name="Shape 1445"/>
          <p:cNvSpPr/>
          <p:nvPr/>
        </p:nvSpPr>
        <p:spPr>
          <a:xfrm>
            <a:off x="4002900" y="2866375"/>
            <a:ext cx="4524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46" name="Shape 1446"/>
          <p:cNvSpPr/>
          <p:nvPr/>
        </p:nvSpPr>
        <p:spPr>
          <a:xfrm>
            <a:off x="4688700" y="2866375"/>
            <a:ext cx="4524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47" name="Shape 1447"/>
          <p:cNvSpPr txBox="1"/>
          <p:nvPr/>
        </p:nvSpPr>
        <p:spPr>
          <a:xfrm>
            <a:off x="2190850" y="2947675"/>
            <a:ext cx="1131000" cy="2436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Intermediate servers</a:t>
            </a:r>
          </a:p>
        </p:txBody>
      </p:sp>
      <p:sp>
        <p:nvSpPr>
          <p:cNvPr id="1448" name="Shape 1448"/>
          <p:cNvSpPr txBox="1"/>
          <p:nvPr/>
        </p:nvSpPr>
        <p:spPr>
          <a:xfrm>
            <a:off x="2190850" y="3938275"/>
            <a:ext cx="1131000" cy="2436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Leaf servers (with storage)</a:t>
            </a:r>
          </a:p>
        </p:txBody>
      </p:sp>
      <p:grpSp>
        <p:nvGrpSpPr>
          <p:cNvPr id="1449" name="Shape 1449"/>
          <p:cNvGrpSpPr/>
          <p:nvPr/>
        </p:nvGrpSpPr>
        <p:grpSpPr>
          <a:xfrm>
            <a:off x="3764843" y="3902162"/>
            <a:ext cx="242729" cy="278936"/>
            <a:chOff x="1303337" y="1123950"/>
            <a:chExt cx="652499" cy="793787"/>
          </a:xfrm>
        </p:grpSpPr>
        <p:sp>
          <p:nvSpPr>
            <p:cNvPr id="1450" name="Shape 1450"/>
            <p:cNvSpPr/>
            <p:nvPr/>
          </p:nvSpPr>
          <p:spPr>
            <a:xfrm>
              <a:off x="1303337" y="1123950"/>
              <a:ext cx="652499" cy="2094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51" name="Shape 1451"/>
            <p:cNvSpPr/>
            <p:nvPr/>
          </p:nvSpPr>
          <p:spPr>
            <a:xfrm>
              <a:off x="1303337" y="1227137"/>
              <a:ext cx="652499" cy="690600"/>
            </a:xfrm>
            <a:custGeom>
              <a:pathLst>
                <a:path extrusionOk="0" h="120000" w="120000">
                  <a:moveTo>
                    <a:pt x="0" y="0"/>
                  </a:moveTo>
                  <a:cubicBezTo>
                    <a:pt x="0" y="102857"/>
                    <a:pt x="0" y="102857"/>
                    <a:pt x="0" y="102857"/>
                  </a:cubicBezTo>
                  <a:cubicBezTo>
                    <a:pt x="0" y="102857"/>
                    <a:pt x="0" y="102857"/>
                    <a:pt x="0" y="102857"/>
                  </a:cubicBezTo>
                  <a:cubicBezTo>
                    <a:pt x="2105" y="112087"/>
                    <a:pt x="28070" y="120000"/>
                    <a:pt x="59649" y="120000"/>
                  </a:cubicBezTo>
                  <a:cubicBezTo>
                    <a:pt x="91929" y="120000"/>
                    <a:pt x="117894" y="112087"/>
                    <a:pt x="119298" y="102857"/>
                  </a:cubicBezTo>
                  <a:cubicBezTo>
                    <a:pt x="120000" y="102857"/>
                    <a:pt x="120000" y="102857"/>
                    <a:pt x="120000" y="102857"/>
                  </a:cubicBezTo>
                  <a:cubicBezTo>
                    <a:pt x="120000" y="0"/>
                    <a:pt x="120000" y="0"/>
                    <a:pt x="12000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52" name="Shape 1452"/>
            <p:cNvSpPr/>
            <p:nvPr/>
          </p:nvSpPr>
          <p:spPr>
            <a:xfrm>
              <a:off x="1306512" y="1609725"/>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53" name="Shape 1453"/>
            <p:cNvSpPr/>
            <p:nvPr/>
          </p:nvSpPr>
          <p:spPr>
            <a:xfrm>
              <a:off x="1306512" y="1427162"/>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54" name="Shape 1454"/>
            <p:cNvSpPr/>
            <p:nvPr/>
          </p:nvSpPr>
          <p:spPr>
            <a:xfrm>
              <a:off x="1863725" y="1377950"/>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55" name="Shape 1455"/>
            <p:cNvSpPr/>
            <p:nvPr/>
          </p:nvSpPr>
          <p:spPr>
            <a:xfrm>
              <a:off x="1863725" y="1560512"/>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56" name="Shape 1456"/>
            <p:cNvSpPr/>
            <p:nvPr/>
          </p:nvSpPr>
          <p:spPr>
            <a:xfrm>
              <a:off x="1863725" y="1743075"/>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7" name="Shape 1457"/>
          <p:cNvGrpSpPr/>
          <p:nvPr/>
        </p:nvGrpSpPr>
        <p:grpSpPr>
          <a:xfrm>
            <a:off x="4450643" y="3902162"/>
            <a:ext cx="242729" cy="278936"/>
            <a:chOff x="1303337" y="1123950"/>
            <a:chExt cx="652499" cy="793787"/>
          </a:xfrm>
        </p:grpSpPr>
        <p:sp>
          <p:nvSpPr>
            <p:cNvPr id="1458" name="Shape 1458"/>
            <p:cNvSpPr/>
            <p:nvPr/>
          </p:nvSpPr>
          <p:spPr>
            <a:xfrm>
              <a:off x="1303337" y="1123950"/>
              <a:ext cx="652499" cy="2094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59" name="Shape 1459"/>
            <p:cNvSpPr/>
            <p:nvPr/>
          </p:nvSpPr>
          <p:spPr>
            <a:xfrm>
              <a:off x="1303337" y="1227137"/>
              <a:ext cx="652499" cy="690600"/>
            </a:xfrm>
            <a:custGeom>
              <a:pathLst>
                <a:path extrusionOk="0" h="120000" w="120000">
                  <a:moveTo>
                    <a:pt x="0" y="0"/>
                  </a:moveTo>
                  <a:cubicBezTo>
                    <a:pt x="0" y="102857"/>
                    <a:pt x="0" y="102857"/>
                    <a:pt x="0" y="102857"/>
                  </a:cubicBezTo>
                  <a:cubicBezTo>
                    <a:pt x="0" y="102857"/>
                    <a:pt x="0" y="102857"/>
                    <a:pt x="0" y="102857"/>
                  </a:cubicBezTo>
                  <a:cubicBezTo>
                    <a:pt x="2105" y="112087"/>
                    <a:pt x="28070" y="120000"/>
                    <a:pt x="59649" y="120000"/>
                  </a:cubicBezTo>
                  <a:cubicBezTo>
                    <a:pt x="91929" y="120000"/>
                    <a:pt x="117894" y="112087"/>
                    <a:pt x="119298" y="102857"/>
                  </a:cubicBezTo>
                  <a:cubicBezTo>
                    <a:pt x="120000" y="102857"/>
                    <a:pt x="120000" y="102857"/>
                    <a:pt x="120000" y="102857"/>
                  </a:cubicBezTo>
                  <a:cubicBezTo>
                    <a:pt x="120000" y="0"/>
                    <a:pt x="120000" y="0"/>
                    <a:pt x="12000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60" name="Shape 1460"/>
            <p:cNvSpPr/>
            <p:nvPr/>
          </p:nvSpPr>
          <p:spPr>
            <a:xfrm>
              <a:off x="1306512" y="1609725"/>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61" name="Shape 1461"/>
            <p:cNvSpPr/>
            <p:nvPr/>
          </p:nvSpPr>
          <p:spPr>
            <a:xfrm>
              <a:off x="1306512" y="1427162"/>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62" name="Shape 1462"/>
            <p:cNvSpPr/>
            <p:nvPr/>
          </p:nvSpPr>
          <p:spPr>
            <a:xfrm>
              <a:off x="1863725" y="1377950"/>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63" name="Shape 1463"/>
            <p:cNvSpPr/>
            <p:nvPr/>
          </p:nvSpPr>
          <p:spPr>
            <a:xfrm>
              <a:off x="1863725" y="1560512"/>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64" name="Shape 1464"/>
            <p:cNvSpPr/>
            <p:nvPr/>
          </p:nvSpPr>
          <p:spPr>
            <a:xfrm>
              <a:off x="1863725" y="1743075"/>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5" name="Shape 1465"/>
          <p:cNvGrpSpPr/>
          <p:nvPr/>
        </p:nvGrpSpPr>
        <p:grpSpPr>
          <a:xfrm>
            <a:off x="5136443" y="3902162"/>
            <a:ext cx="242729" cy="278936"/>
            <a:chOff x="1303337" y="1123950"/>
            <a:chExt cx="652499" cy="793787"/>
          </a:xfrm>
        </p:grpSpPr>
        <p:sp>
          <p:nvSpPr>
            <p:cNvPr id="1466" name="Shape 1466"/>
            <p:cNvSpPr/>
            <p:nvPr/>
          </p:nvSpPr>
          <p:spPr>
            <a:xfrm>
              <a:off x="1303337" y="1123950"/>
              <a:ext cx="652499" cy="2094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67" name="Shape 1467"/>
            <p:cNvSpPr/>
            <p:nvPr/>
          </p:nvSpPr>
          <p:spPr>
            <a:xfrm>
              <a:off x="1303337" y="1227137"/>
              <a:ext cx="652499" cy="690600"/>
            </a:xfrm>
            <a:custGeom>
              <a:pathLst>
                <a:path extrusionOk="0" h="120000" w="120000">
                  <a:moveTo>
                    <a:pt x="0" y="0"/>
                  </a:moveTo>
                  <a:cubicBezTo>
                    <a:pt x="0" y="102857"/>
                    <a:pt x="0" y="102857"/>
                    <a:pt x="0" y="102857"/>
                  </a:cubicBezTo>
                  <a:cubicBezTo>
                    <a:pt x="0" y="102857"/>
                    <a:pt x="0" y="102857"/>
                    <a:pt x="0" y="102857"/>
                  </a:cubicBezTo>
                  <a:cubicBezTo>
                    <a:pt x="2105" y="112087"/>
                    <a:pt x="28070" y="120000"/>
                    <a:pt x="59649" y="120000"/>
                  </a:cubicBezTo>
                  <a:cubicBezTo>
                    <a:pt x="91929" y="120000"/>
                    <a:pt x="117894" y="112087"/>
                    <a:pt x="119298" y="102857"/>
                  </a:cubicBezTo>
                  <a:cubicBezTo>
                    <a:pt x="120000" y="102857"/>
                    <a:pt x="120000" y="102857"/>
                    <a:pt x="120000" y="102857"/>
                  </a:cubicBezTo>
                  <a:cubicBezTo>
                    <a:pt x="120000" y="0"/>
                    <a:pt x="120000" y="0"/>
                    <a:pt x="12000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68" name="Shape 1468"/>
            <p:cNvSpPr/>
            <p:nvPr/>
          </p:nvSpPr>
          <p:spPr>
            <a:xfrm>
              <a:off x="1306512" y="1609725"/>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69" name="Shape 1469"/>
            <p:cNvSpPr/>
            <p:nvPr/>
          </p:nvSpPr>
          <p:spPr>
            <a:xfrm>
              <a:off x="1306512" y="1427162"/>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70" name="Shape 1470"/>
            <p:cNvSpPr/>
            <p:nvPr/>
          </p:nvSpPr>
          <p:spPr>
            <a:xfrm>
              <a:off x="1863725" y="1377950"/>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71" name="Shape 1471"/>
            <p:cNvSpPr/>
            <p:nvPr/>
          </p:nvSpPr>
          <p:spPr>
            <a:xfrm>
              <a:off x="1863725" y="1560512"/>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72" name="Shape 1472"/>
            <p:cNvSpPr/>
            <p:nvPr/>
          </p:nvSpPr>
          <p:spPr>
            <a:xfrm>
              <a:off x="1863725" y="1743075"/>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476" name="Shape 1476"/>
        <p:cNvGrpSpPr/>
        <p:nvPr/>
      </p:nvGrpSpPr>
      <p:grpSpPr>
        <a:xfrm>
          <a:off x="0" y="0"/>
          <a:ext cx="0" cy="0"/>
          <a:chOff x="0" y="0"/>
          <a:chExt cx="0" cy="0"/>
        </a:xfrm>
      </p:grpSpPr>
      <p:sp>
        <p:nvSpPr>
          <p:cNvPr id="1477" name="Shape 1477"/>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Clr>
                <a:schemeClr val="dk1"/>
              </a:buClr>
              <a:buSzPct val="25000"/>
              <a:buFont typeface="Arial"/>
              <a:buNone/>
            </a:pPr>
            <a:r>
              <a:rPr lang="en" sz="1800">
                <a:solidFill>
                  <a:schemeClr val="lt1"/>
                </a:solidFill>
                <a:latin typeface="Montserrat"/>
                <a:ea typeface="Montserrat"/>
                <a:cs typeface="Montserrat"/>
                <a:sym typeface="Montserrat"/>
              </a:rPr>
              <a:t>Query: The Dremel Family</a:t>
            </a:r>
          </a:p>
        </p:txBody>
      </p:sp>
      <p:cxnSp>
        <p:nvCxnSpPr>
          <p:cNvPr id="1478" name="Shape 1478"/>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479" name="Shape 1479"/>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1480" name="Shape 1480"/>
          <p:cNvSpPr/>
          <p:nvPr/>
        </p:nvSpPr>
        <p:spPr>
          <a:xfrm>
            <a:off x="3660000" y="3856975"/>
            <a:ext cx="4524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1" name="Shape 1481"/>
          <p:cNvSpPr/>
          <p:nvPr/>
        </p:nvSpPr>
        <p:spPr>
          <a:xfrm>
            <a:off x="4345800" y="3856975"/>
            <a:ext cx="4524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2" name="Shape 1482"/>
          <p:cNvSpPr/>
          <p:nvPr/>
        </p:nvSpPr>
        <p:spPr>
          <a:xfrm>
            <a:off x="5031600" y="3856975"/>
            <a:ext cx="4524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3" name="Shape 1483"/>
          <p:cNvSpPr/>
          <p:nvPr/>
        </p:nvSpPr>
        <p:spPr>
          <a:xfrm>
            <a:off x="4002900" y="2866375"/>
            <a:ext cx="4524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4" name="Shape 1484"/>
          <p:cNvSpPr/>
          <p:nvPr/>
        </p:nvSpPr>
        <p:spPr>
          <a:xfrm>
            <a:off x="4688700" y="2866375"/>
            <a:ext cx="4524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5" name="Shape 1485"/>
          <p:cNvSpPr/>
          <p:nvPr/>
        </p:nvSpPr>
        <p:spPr>
          <a:xfrm>
            <a:off x="4345800" y="1875775"/>
            <a:ext cx="4524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6" name="Shape 1486"/>
          <p:cNvSpPr/>
          <p:nvPr/>
        </p:nvSpPr>
        <p:spPr>
          <a:xfrm>
            <a:off x="3850500" y="1003075"/>
            <a:ext cx="1443000" cy="2859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7" name="Shape 1487"/>
          <p:cNvSpPr txBox="1"/>
          <p:nvPr/>
        </p:nvSpPr>
        <p:spPr>
          <a:xfrm>
            <a:off x="3818000" y="1003075"/>
            <a:ext cx="1464600" cy="2859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Client</a:t>
            </a:r>
          </a:p>
        </p:txBody>
      </p:sp>
      <p:cxnSp>
        <p:nvCxnSpPr>
          <p:cNvPr id="1488" name="Shape 1488"/>
          <p:cNvCxnSpPr/>
          <p:nvPr/>
        </p:nvCxnSpPr>
        <p:spPr>
          <a:xfrm>
            <a:off x="4474100" y="1365175"/>
            <a:ext cx="0" cy="392700"/>
          </a:xfrm>
          <a:prstGeom prst="straightConnector1">
            <a:avLst/>
          </a:prstGeom>
          <a:noFill/>
          <a:ln cap="flat" cmpd="sng" w="9525">
            <a:solidFill>
              <a:srgbClr val="FFFFFF"/>
            </a:solidFill>
            <a:prstDash val="dot"/>
            <a:round/>
            <a:headEnd len="lg" w="lg" type="none"/>
            <a:tailEnd len="lg" w="lg" type="stealth"/>
          </a:ln>
        </p:spPr>
      </p:cxnSp>
      <p:sp>
        <p:nvSpPr>
          <p:cNvPr id="1489" name="Shape 1489"/>
          <p:cNvSpPr txBox="1"/>
          <p:nvPr/>
        </p:nvSpPr>
        <p:spPr>
          <a:xfrm>
            <a:off x="5484000" y="762300"/>
            <a:ext cx="2364600" cy="7473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FFFFFF"/>
                </a:solidFill>
                <a:latin typeface="Courier New"/>
                <a:ea typeface="Courier New"/>
                <a:cs typeface="Courier New"/>
                <a:sym typeface="Courier New"/>
              </a:rPr>
              <a:t>SELECT age</a:t>
            </a:r>
          </a:p>
          <a:p>
            <a:pPr lvl="0" rtl="0">
              <a:spcBef>
                <a:spcPts val="0"/>
              </a:spcBef>
              <a:buNone/>
            </a:pPr>
            <a:r>
              <a:rPr lang="en" sz="1000">
                <a:solidFill>
                  <a:srgbClr val="FFFFFF"/>
                </a:solidFill>
                <a:latin typeface="Courier New"/>
                <a:ea typeface="Courier New"/>
                <a:cs typeface="Courier New"/>
                <a:sym typeface="Courier New"/>
              </a:rPr>
              <a:t>  , COUNT(*) AS num_users</a:t>
            </a:r>
          </a:p>
          <a:p>
            <a:pPr lvl="0" rtl="0">
              <a:spcBef>
                <a:spcPts val="0"/>
              </a:spcBef>
              <a:buNone/>
            </a:pPr>
            <a:r>
              <a:rPr lang="en" sz="1000">
                <a:solidFill>
                  <a:srgbClr val="FFFFFF"/>
                </a:solidFill>
                <a:latin typeface="Courier New"/>
                <a:ea typeface="Courier New"/>
                <a:cs typeface="Courier New"/>
                <a:sym typeface="Courier New"/>
              </a:rPr>
              <a:t>FROM users</a:t>
            </a:r>
          </a:p>
          <a:p>
            <a:pPr lvl="0" rtl="0">
              <a:spcBef>
                <a:spcPts val="0"/>
              </a:spcBef>
              <a:buNone/>
            </a:pPr>
            <a:r>
              <a:rPr lang="en" sz="1000">
                <a:solidFill>
                  <a:srgbClr val="FFFFFF"/>
                </a:solidFill>
                <a:latin typeface="Courier New"/>
                <a:ea typeface="Courier New"/>
                <a:cs typeface="Courier New"/>
                <a:sym typeface="Courier New"/>
              </a:rPr>
              <a:t>GROUP BY age</a:t>
            </a:r>
          </a:p>
        </p:txBody>
      </p:sp>
      <p:sp>
        <p:nvSpPr>
          <p:cNvPr id="1490" name="Shape 1490"/>
          <p:cNvSpPr txBox="1"/>
          <p:nvPr/>
        </p:nvSpPr>
        <p:spPr>
          <a:xfrm>
            <a:off x="2190850" y="1957075"/>
            <a:ext cx="1131000" cy="2436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Root server</a:t>
            </a:r>
          </a:p>
        </p:txBody>
      </p:sp>
      <p:sp>
        <p:nvSpPr>
          <p:cNvPr id="1491" name="Shape 1491"/>
          <p:cNvSpPr txBox="1"/>
          <p:nvPr/>
        </p:nvSpPr>
        <p:spPr>
          <a:xfrm>
            <a:off x="2190850" y="2947675"/>
            <a:ext cx="1131000" cy="2436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Intermediate servers</a:t>
            </a:r>
          </a:p>
        </p:txBody>
      </p:sp>
      <p:sp>
        <p:nvSpPr>
          <p:cNvPr id="1492" name="Shape 1492"/>
          <p:cNvSpPr txBox="1"/>
          <p:nvPr/>
        </p:nvSpPr>
        <p:spPr>
          <a:xfrm>
            <a:off x="2190850" y="3938275"/>
            <a:ext cx="1131000" cy="2436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Leaf servers (with storage)</a:t>
            </a:r>
          </a:p>
        </p:txBody>
      </p:sp>
      <p:sp>
        <p:nvSpPr>
          <p:cNvPr id="1493" name="Shape 1493"/>
          <p:cNvSpPr txBox="1"/>
          <p:nvPr/>
        </p:nvSpPr>
        <p:spPr>
          <a:xfrm>
            <a:off x="5484000" y="1600500"/>
            <a:ext cx="2777100" cy="7473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FFFFFF"/>
                </a:solidFill>
                <a:latin typeface="Courier New"/>
                <a:ea typeface="Courier New"/>
                <a:cs typeface="Courier New"/>
                <a:sym typeface="Courier New"/>
              </a:rPr>
              <a:t>SELECT age</a:t>
            </a:r>
          </a:p>
          <a:p>
            <a:pPr lvl="0" rtl="0">
              <a:spcBef>
                <a:spcPts val="0"/>
              </a:spcBef>
              <a:buNone/>
            </a:pPr>
            <a:r>
              <a:rPr lang="en" sz="1000">
                <a:solidFill>
                  <a:srgbClr val="FFFFFF"/>
                </a:solidFill>
                <a:latin typeface="Courier New"/>
                <a:ea typeface="Courier New"/>
                <a:cs typeface="Courier New"/>
                <a:sym typeface="Courier New"/>
              </a:rPr>
              <a:t>  , SUM(sub_users) AS num_users</a:t>
            </a:r>
          </a:p>
          <a:p>
            <a:pPr lvl="0" rtl="0">
              <a:spcBef>
                <a:spcPts val="0"/>
              </a:spcBef>
              <a:buNone/>
            </a:pPr>
            <a:r>
              <a:rPr lang="en" sz="1000">
                <a:solidFill>
                  <a:srgbClr val="FFFFFF"/>
                </a:solidFill>
                <a:latin typeface="Courier New"/>
                <a:ea typeface="Courier New"/>
                <a:cs typeface="Courier New"/>
                <a:sym typeface="Courier New"/>
              </a:rPr>
              <a:t>FROM (R</a:t>
            </a:r>
            <a:r>
              <a:rPr baseline="-25000" lang="en" sz="1000">
                <a:solidFill>
                  <a:srgbClr val="FFFFFF"/>
                </a:solidFill>
                <a:latin typeface="Courier New"/>
                <a:ea typeface="Courier New"/>
                <a:cs typeface="Courier New"/>
                <a:sym typeface="Courier New"/>
              </a:rPr>
              <a:t>1 </a:t>
            </a:r>
            <a:r>
              <a:rPr lang="en" sz="1000">
                <a:solidFill>
                  <a:srgbClr val="FFFFFF"/>
                </a:solidFill>
                <a:latin typeface="Courier New"/>
                <a:ea typeface="Courier New"/>
                <a:cs typeface="Courier New"/>
                <a:sym typeface="Courier New"/>
              </a:rPr>
              <a:t>UNION ALL R</a:t>
            </a:r>
            <a:r>
              <a:rPr baseline="-25000" lang="en" sz="1000">
                <a:solidFill>
                  <a:srgbClr val="FFFFFF"/>
                </a:solidFill>
                <a:latin typeface="Courier New"/>
                <a:ea typeface="Courier New"/>
                <a:cs typeface="Courier New"/>
                <a:sym typeface="Courier New"/>
              </a:rPr>
              <a:t>n</a:t>
            </a:r>
            <a:r>
              <a:rPr lang="en" sz="1000">
                <a:solidFill>
                  <a:srgbClr val="FFFFFF"/>
                </a:solidFill>
                <a:latin typeface="Courier New"/>
                <a:ea typeface="Courier New"/>
                <a:cs typeface="Courier New"/>
                <a:sym typeface="Courier New"/>
              </a:rPr>
              <a:t>)</a:t>
            </a:r>
          </a:p>
          <a:p>
            <a:pPr lvl="0" rtl="0">
              <a:spcBef>
                <a:spcPts val="0"/>
              </a:spcBef>
              <a:buNone/>
            </a:pPr>
            <a:r>
              <a:rPr lang="en" sz="1000">
                <a:solidFill>
                  <a:srgbClr val="FFFFFF"/>
                </a:solidFill>
                <a:latin typeface="Courier New"/>
                <a:ea typeface="Courier New"/>
                <a:cs typeface="Courier New"/>
                <a:sym typeface="Courier New"/>
              </a:rPr>
              <a:t>GROUP BY age</a:t>
            </a:r>
          </a:p>
        </p:txBody>
      </p:sp>
      <p:grpSp>
        <p:nvGrpSpPr>
          <p:cNvPr id="1494" name="Shape 1494"/>
          <p:cNvGrpSpPr/>
          <p:nvPr/>
        </p:nvGrpSpPr>
        <p:grpSpPr>
          <a:xfrm>
            <a:off x="3764843" y="3902162"/>
            <a:ext cx="242729" cy="278936"/>
            <a:chOff x="1303337" y="1123950"/>
            <a:chExt cx="652499" cy="793787"/>
          </a:xfrm>
        </p:grpSpPr>
        <p:sp>
          <p:nvSpPr>
            <p:cNvPr id="1495" name="Shape 1495"/>
            <p:cNvSpPr/>
            <p:nvPr/>
          </p:nvSpPr>
          <p:spPr>
            <a:xfrm>
              <a:off x="1303337" y="1123950"/>
              <a:ext cx="652499" cy="2094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96" name="Shape 1496"/>
            <p:cNvSpPr/>
            <p:nvPr/>
          </p:nvSpPr>
          <p:spPr>
            <a:xfrm>
              <a:off x="1303337" y="1227137"/>
              <a:ext cx="652499" cy="690600"/>
            </a:xfrm>
            <a:custGeom>
              <a:pathLst>
                <a:path extrusionOk="0" h="120000" w="120000">
                  <a:moveTo>
                    <a:pt x="0" y="0"/>
                  </a:moveTo>
                  <a:cubicBezTo>
                    <a:pt x="0" y="102857"/>
                    <a:pt x="0" y="102857"/>
                    <a:pt x="0" y="102857"/>
                  </a:cubicBezTo>
                  <a:cubicBezTo>
                    <a:pt x="0" y="102857"/>
                    <a:pt x="0" y="102857"/>
                    <a:pt x="0" y="102857"/>
                  </a:cubicBezTo>
                  <a:cubicBezTo>
                    <a:pt x="2105" y="112087"/>
                    <a:pt x="28070" y="120000"/>
                    <a:pt x="59649" y="120000"/>
                  </a:cubicBezTo>
                  <a:cubicBezTo>
                    <a:pt x="91929" y="120000"/>
                    <a:pt x="117894" y="112087"/>
                    <a:pt x="119298" y="102857"/>
                  </a:cubicBezTo>
                  <a:cubicBezTo>
                    <a:pt x="120000" y="102857"/>
                    <a:pt x="120000" y="102857"/>
                    <a:pt x="120000" y="102857"/>
                  </a:cubicBezTo>
                  <a:cubicBezTo>
                    <a:pt x="120000" y="0"/>
                    <a:pt x="120000" y="0"/>
                    <a:pt x="12000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97" name="Shape 1497"/>
            <p:cNvSpPr/>
            <p:nvPr/>
          </p:nvSpPr>
          <p:spPr>
            <a:xfrm>
              <a:off x="1306512" y="1609725"/>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98" name="Shape 1498"/>
            <p:cNvSpPr/>
            <p:nvPr/>
          </p:nvSpPr>
          <p:spPr>
            <a:xfrm>
              <a:off x="1306512" y="1427162"/>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99" name="Shape 1499"/>
            <p:cNvSpPr/>
            <p:nvPr/>
          </p:nvSpPr>
          <p:spPr>
            <a:xfrm>
              <a:off x="1863725" y="1377950"/>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00" name="Shape 1500"/>
            <p:cNvSpPr/>
            <p:nvPr/>
          </p:nvSpPr>
          <p:spPr>
            <a:xfrm>
              <a:off x="1863725" y="1560512"/>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01" name="Shape 1501"/>
            <p:cNvSpPr/>
            <p:nvPr/>
          </p:nvSpPr>
          <p:spPr>
            <a:xfrm>
              <a:off x="1863725" y="1743075"/>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2" name="Shape 1502"/>
          <p:cNvGrpSpPr/>
          <p:nvPr/>
        </p:nvGrpSpPr>
        <p:grpSpPr>
          <a:xfrm>
            <a:off x="4450643" y="3902162"/>
            <a:ext cx="242729" cy="278936"/>
            <a:chOff x="1303337" y="1123950"/>
            <a:chExt cx="652499" cy="793787"/>
          </a:xfrm>
        </p:grpSpPr>
        <p:sp>
          <p:nvSpPr>
            <p:cNvPr id="1503" name="Shape 1503"/>
            <p:cNvSpPr/>
            <p:nvPr/>
          </p:nvSpPr>
          <p:spPr>
            <a:xfrm>
              <a:off x="1303337" y="1123950"/>
              <a:ext cx="652499" cy="2094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04" name="Shape 1504"/>
            <p:cNvSpPr/>
            <p:nvPr/>
          </p:nvSpPr>
          <p:spPr>
            <a:xfrm>
              <a:off x="1303337" y="1227137"/>
              <a:ext cx="652499" cy="690600"/>
            </a:xfrm>
            <a:custGeom>
              <a:pathLst>
                <a:path extrusionOk="0" h="120000" w="120000">
                  <a:moveTo>
                    <a:pt x="0" y="0"/>
                  </a:moveTo>
                  <a:cubicBezTo>
                    <a:pt x="0" y="102857"/>
                    <a:pt x="0" y="102857"/>
                    <a:pt x="0" y="102857"/>
                  </a:cubicBezTo>
                  <a:cubicBezTo>
                    <a:pt x="0" y="102857"/>
                    <a:pt x="0" y="102857"/>
                    <a:pt x="0" y="102857"/>
                  </a:cubicBezTo>
                  <a:cubicBezTo>
                    <a:pt x="2105" y="112087"/>
                    <a:pt x="28070" y="120000"/>
                    <a:pt x="59649" y="120000"/>
                  </a:cubicBezTo>
                  <a:cubicBezTo>
                    <a:pt x="91929" y="120000"/>
                    <a:pt x="117894" y="112087"/>
                    <a:pt x="119298" y="102857"/>
                  </a:cubicBezTo>
                  <a:cubicBezTo>
                    <a:pt x="120000" y="102857"/>
                    <a:pt x="120000" y="102857"/>
                    <a:pt x="120000" y="102857"/>
                  </a:cubicBezTo>
                  <a:cubicBezTo>
                    <a:pt x="120000" y="0"/>
                    <a:pt x="120000" y="0"/>
                    <a:pt x="12000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05" name="Shape 1505"/>
            <p:cNvSpPr/>
            <p:nvPr/>
          </p:nvSpPr>
          <p:spPr>
            <a:xfrm>
              <a:off x="1306512" y="1609725"/>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06" name="Shape 1506"/>
            <p:cNvSpPr/>
            <p:nvPr/>
          </p:nvSpPr>
          <p:spPr>
            <a:xfrm>
              <a:off x="1306512" y="1427162"/>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07" name="Shape 1507"/>
            <p:cNvSpPr/>
            <p:nvPr/>
          </p:nvSpPr>
          <p:spPr>
            <a:xfrm>
              <a:off x="1863725" y="1377950"/>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08" name="Shape 1508"/>
            <p:cNvSpPr/>
            <p:nvPr/>
          </p:nvSpPr>
          <p:spPr>
            <a:xfrm>
              <a:off x="1863725" y="1560512"/>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09" name="Shape 1509"/>
            <p:cNvSpPr/>
            <p:nvPr/>
          </p:nvSpPr>
          <p:spPr>
            <a:xfrm>
              <a:off x="1863725" y="1743075"/>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0" name="Shape 1510"/>
          <p:cNvGrpSpPr/>
          <p:nvPr/>
        </p:nvGrpSpPr>
        <p:grpSpPr>
          <a:xfrm>
            <a:off x="5136443" y="3902162"/>
            <a:ext cx="242729" cy="278936"/>
            <a:chOff x="1303337" y="1123950"/>
            <a:chExt cx="652499" cy="793787"/>
          </a:xfrm>
        </p:grpSpPr>
        <p:sp>
          <p:nvSpPr>
            <p:cNvPr id="1511" name="Shape 1511"/>
            <p:cNvSpPr/>
            <p:nvPr/>
          </p:nvSpPr>
          <p:spPr>
            <a:xfrm>
              <a:off x="1303337" y="1123950"/>
              <a:ext cx="652499" cy="2094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12" name="Shape 1512"/>
            <p:cNvSpPr/>
            <p:nvPr/>
          </p:nvSpPr>
          <p:spPr>
            <a:xfrm>
              <a:off x="1303337" y="1227137"/>
              <a:ext cx="652499" cy="690600"/>
            </a:xfrm>
            <a:custGeom>
              <a:pathLst>
                <a:path extrusionOk="0" h="120000" w="120000">
                  <a:moveTo>
                    <a:pt x="0" y="0"/>
                  </a:moveTo>
                  <a:cubicBezTo>
                    <a:pt x="0" y="102857"/>
                    <a:pt x="0" y="102857"/>
                    <a:pt x="0" y="102857"/>
                  </a:cubicBezTo>
                  <a:cubicBezTo>
                    <a:pt x="0" y="102857"/>
                    <a:pt x="0" y="102857"/>
                    <a:pt x="0" y="102857"/>
                  </a:cubicBezTo>
                  <a:cubicBezTo>
                    <a:pt x="2105" y="112087"/>
                    <a:pt x="28070" y="120000"/>
                    <a:pt x="59649" y="120000"/>
                  </a:cubicBezTo>
                  <a:cubicBezTo>
                    <a:pt x="91929" y="120000"/>
                    <a:pt x="117894" y="112087"/>
                    <a:pt x="119298" y="102857"/>
                  </a:cubicBezTo>
                  <a:cubicBezTo>
                    <a:pt x="120000" y="102857"/>
                    <a:pt x="120000" y="102857"/>
                    <a:pt x="120000" y="102857"/>
                  </a:cubicBezTo>
                  <a:cubicBezTo>
                    <a:pt x="120000" y="0"/>
                    <a:pt x="120000" y="0"/>
                    <a:pt x="12000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13" name="Shape 1513"/>
            <p:cNvSpPr/>
            <p:nvPr/>
          </p:nvSpPr>
          <p:spPr>
            <a:xfrm>
              <a:off x="1306512" y="1609725"/>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14" name="Shape 1514"/>
            <p:cNvSpPr/>
            <p:nvPr/>
          </p:nvSpPr>
          <p:spPr>
            <a:xfrm>
              <a:off x="1306512" y="1427162"/>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15" name="Shape 1515"/>
            <p:cNvSpPr/>
            <p:nvPr/>
          </p:nvSpPr>
          <p:spPr>
            <a:xfrm>
              <a:off x="1863725" y="1377950"/>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16" name="Shape 1516"/>
            <p:cNvSpPr/>
            <p:nvPr/>
          </p:nvSpPr>
          <p:spPr>
            <a:xfrm>
              <a:off x="1863725" y="1560512"/>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17" name="Shape 1517"/>
            <p:cNvSpPr/>
            <p:nvPr/>
          </p:nvSpPr>
          <p:spPr>
            <a:xfrm>
              <a:off x="1863725" y="1743075"/>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521" name="Shape 1521"/>
        <p:cNvGrpSpPr/>
        <p:nvPr/>
      </p:nvGrpSpPr>
      <p:grpSpPr>
        <a:xfrm>
          <a:off x="0" y="0"/>
          <a:ext cx="0" cy="0"/>
          <a:chOff x="0" y="0"/>
          <a:chExt cx="0" cy="0"/>
        </a:xfrm>
      </p:grpSpPr>
      <p:sp>
        <p:nvSpPr>
          <p:cNvPr id="1522" name="Shape 1522"/>
          <p:cNvSpPr txBox="1"/>
          <p:nvPr/>
        </p:nvSpPr>
        <p:spPr>
          <a:xfrm>
            <a:off x="5484000" y="2591100"/>
            <a:ext cx="2777100" cy="8511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FFFFFF"/>
                </a:solidFill>
                <a:latin typeface="Courier New"/>
                <a:ea typeface="Courier New"/>
                <a:cs typeface="Courier New"/>
                <a:sym typeface="Courier New"/>
              </a:rPr>
              <a:t>DEFINE R</a:t>
            </a:r>
            <a:r>
              <a:rPr baseline="-25000" lang="en" sz="1000">
                <a:solidFill>
                  <a:srgbClr val="FFFFFF"/>
                </a:solidFill>
                <a:latin typeface="Courier New"/>
                <a:ea typeface="Courier New"/>
                <a:cs typeface="Courier New"/>
                <a:sym typeface="Courier New"/>
              </a:rPr>
              <a:t>k </a:t>
            </a:r>
            <a:r>
              <a:rPr lang="en" sz="1000">
                <a:solidFill>
                  <a:srgbClr val="FFFFFF"/>
                </a:solidFill>
                <a:latin typeface="Courier New"/>
                <a:ea typeface="Courier New"/>
                <a:cs typeface="Courier New"/>
                <a:sym typeface="Courier New"/>
              </a:rPr>
              <a:t>AS</a:t>
            </a:r>
          </a:p>
          <a:p>
            <a:pPr lvl="0" rtl="0">
              <a:spcBef>
                <a:spcPts val="0"/>
              </a:spcBef>
              <a:buNone/>
            </a:pPr>
            <a:r>
              <a:rPr lang="en" sz="1000">
                <a:solidFill>
                  <a:srgbClr val="FFFFFF"/>
                </a:solidFill>
                <a:latin typeface="Courier New"/>
                <a:ea typeface="Courier New"/>
                <a:cs typeface="Courier New"/>
                <a:sym typeface="Courier New"/>
              </a:rPr>
              <a:t>SELECT age</a:t>
            </a:r>
          </a:p>
          <a:p>
            <a:pPr indent="0" lvl="0" marL="0" rtl="0">
              <a:spcBef>
                <a:spcPts val="0"/>
              </a:spcBef>
              <a:buNone/>
            </a:pPr>
            <a:r>
              <a:rPr lang="en" sz="1000">
                <a:solidFill>
                  <a:srgbClr val="FFFFFF"/>
                </a:solidFill>
                <a:latin typeface="Courier New"/>
                <a:ea typeface="Courier New"/>
                <a:cs typeface="Courier New"/>
                <a:sym typeface="Courier New"/>
              </a:rPr>
              <a:t>  , COUNT(*) AS sub_users</a:t>
            </a:r>
          </a:p>
          <a:p>
            <a:pPr indent="0" lvl="0" marL="0" rtl="0">
              <a:spcBef>
                <a:spcPts val="0"/>
              </a:spcBef>
              <a:buNone/>
            </a:pPr>
            <a:r>
              <a:rPr lang="en" sz="1000">
                <a:solidFill>
                  <a:srgbClr val="FFFFFF"/>
                </a:solidFill>
                <a:latin typeface="Courier New"/>
                <a:ea typeface="Courier New"/>
                <a:cs typeface="Courier New"/>
                <a:sym typeface="Courier New"/>
              </a:rPr>
              <a:t>FROM `hdfs/partition_k/users`</a:t>
            </a:r>
          </a:p>
          <a:p>
            <a:pPr indent="0" lvl="0" marL="0" rtl="0">
              <a:spcBef>
                <a:spcPts val="0"/>
              </a:spcBef>
              <a:buNone/>
            </a:pPr>
            <a:r>
              <a:rPr lang="en" sz="1000">
                <a:solidFill>
                  <a:srgbClr val="FFFFFF"/>
                </a:solidFill>
                <a:latin typeface="Courier New"/>
                <a:ea typeface="Courier New"/>
                <a:cs typeface="Courier New"/>
                <a:sym typeface="Courier New"/>
              </a:rPr>
              <a:t>GROUP BY age</a:t>
            </a:r>
          </a:p>
          <a:p>
            <a:pPr indent="0" lvl="0" marL="0" rtl="0">
              <a:spcBef>
                <a:spcPts val="0"/>
              </a:spcBef>
              <a:buNone/>
            </a:pPr>
            <a:r>
              <a:rPr lang="en" sz="1000">
                <a:solidFill>
                  <a:srgbClr val="FFFFFF"/>
                </a:solidFill>
                <a:latin typeface="Courier New"/>
                <a:ea typeface="Courier New"/>
                <a:cs typeface="Courier New"/>
                <a:sym typeface="Courier New"/>
              </a:rPr>
              <a:t>for k in 1 to n </a:t>
            </a:r>
          </a:p>
        </p:txBody>
      </p:sp>
      <p:sp>
        <p:nvSpPr>
          <p:cNvPr id="1523" name="Shape 1523"/>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Clr>
                <a:schemeClr val="dk1"/>
              </a:buClr>
              <a:buSzPct val="25000"/>
              <a:buFont typeface="Arial"/>
              <a:buNone/>
            </a:pPr>
            <a:r>
              <a:rPr lang="en" sz="1800">
                <a:solidFill>
                  <a:schemeClr val="lt1"/>
                </a:solidFill>
                <a:latin typeface="Montserrat"/>
                <a:ea typeface="Montserrat"/>
                <a:cs typeface="Montserrat"/>
                <a:sym typeface="Montserrat"/>
              </a:rPr>
              <a:t>Query: The Dremel Family</a:t>
            </a:r>
          </a:p>
        </p:txBody>
      </p:sp>
      <p:cxnSp>
        <p:nvCxnSpPr>
          <p:cNvPr id="1524" name="Shape 1524"/>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525" name="Shape 1525"/>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1526" name="Shape 1526"/>
          <p:cNvSpPr/>
          <p:nvPr/>
        </p:nvSpPr>
        <p:spPr>
          <a:xfrm>
            <a:off x="3660000" y="3856975"/>
            <a:ext cx="4524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27" name="Shape 1527"/>
          <p:cNvSpPr/>
          <p:nvPr/>
        </p:nvSpPr>
        <p:spPr>
          <a:xfrm>
            <a:off x="4345800" y="3856975"/>
            <a:ext cx="4524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28" name="Shape 1528"/>
          <p:cNvSpPr/>
          <p:nvPr/>
        </p:nvSpPr>
        <p:spPr>
          <a:xfrm>
            <a:off x="5031600" y="3856975"/>
            <a:ext cx="4524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29" name="Shape 1529"/>
          <p:cNvSpPr/>
          <p:nvPr/>
        </p:nvSpPr>
        <p:spPr>
          <a:xfrm>
            <a:off x="4002900" y="2866375"/>
            <a:ext cx="4524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30" name="Shape 1530"/>
          <p:cNvSpPr/>
          <p:nvPr/>
        </p:nvSpPr>
        <p:spPr>
          <a:xfrm>
            <a:off x="4688700" y="2866375"/>
            <a:ext cx="4524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31" name="Shape 1531"/>
          <p:cNvSpPr/>
          <p:nvPr/>
        </p:nvSpPr>
        <p:spPr>
          <a:xfrm>
            <a:off x="4345800" y="1875775"/>
            <a:ext cx="4524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32" name="Shape 1532"/>
          <p:cNvSpPr/>
          <p:nvPr/>
        </p:nvSpPr>
        <p:spPr>
          <a:xfrm>
            <a:off x="3850500" y="1003075"/>
            <a:ext cx="1443000" cy="2859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33" name="Shape 1533"/>
          <p:cNvSpPr txBox="1"/>
          <p:nvPr/>
        </p:nvSpPr>
        <p:spPr>
          <a:xfrm>
            <a:off x="3818000" y="1003075"/>
            <a:ext cx="1464600" cy="2859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Client</a:t>
            </a:r>
          </a:p>
        </p:txBody>
      </p:sp>
      <p:cxnSp>
        <p:nvCxnSpPr>
          <p:cNvPr id="1534" name="Shape 1534"/>
          <p:cNvCxnSpPr/>
          <p:nvPr/>
        </p:nvCxnSpPr>
        <p:spPr>
          <a:xfrm>
            <a:off x="4474100" y="1365175"/>
            <a:ext cx="0" cy="392700"/>
          </a:xfrm>
          <a:prstGeom prst="straightConnector1">
            <a:avLst/>
          </a:prstGeom>
          <a:noFill/>
          <a:ln cap="flat" cmpd="sng" w="9525">
            <a:solidFill>
              <a:srgbClr val="FFFFFF"/>
            </a:solidFill>
            <a:prstDash val="dot"/>
            <a:round/>
            <a:headEnd len="lg" w="lg" type="none"/>
            <a:tailEnd len="lg" w="lg" type="stealth"/>
          </a:ln>
        </p:spPr>
      </p:cxnSp>
      <p:sp>
        <p:nvSpPr>
          <p:cNvPr id="1535" name="Shape 1535"/>
          <p:cNvSpPr txBox="1"/>
          <p:nvPr/>
        </p:nvSpPr>
        <p:spPr>
          <a:xfrm>
            <a:off x="5484000" y="762300"/>
            <a:ext cx="2364600" cy="7473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FFFFFF"/>
                </a:solidFill>
                <a:latin typeface="Courier New"/>
                <a:ea typeface="Courier New"/>
                <a:cs typeface="Courier New"/>
                <a:sym typeface="Courier New"/>
              </a:rPr>
              <a:t>SELECT age</a:t>
            </a:r>
          </a:p>
          <a:p>
            <a:pPr lvl="0" rtl="0">
              <a:spcBef>
                <a:spcPts val="0"/>
              </a:spcBef>
              <a:buNone/>
            </a:pPr>
            <a:r>
              <a:rPr lang="en" sz="1000">
                <a:solidFill>
                  <a:srgbClr val="FFFFFF"/>
                </a:solidFill>
                <a:latin typeface="Courier New"/>
                <a:ea typeface="Courier New"/>
                <a:cs typeface="Courier New"/>
                <a:sym typeface="Courier New"/>
              </a:rPr>
              <a:t>  , COUNT(*) AS num_users</a:t>
            </a:r>
          </a:p>
          <a:p>
            <a:pPr lvl="0" rtl="0">
              <a:spcBef>
                <a:spcPts val="0"/>
              </a:spcBef>
              <a:buNone/>
            </a:pPr>
            <a:r>
              <a:rPr lang="en" sz="1000">
                <a:solidFill>
                  <a:srgbClr val="FFFFFF"/>
                </a:solidFill>
                <a:latin typeface="Courier New"/>
                <a:ea typeface="Courier New"/>
                <a:cs typeface="Courier New"/>
                <a:sym typeface="Courier New"/>
              </a:rPr>
              <a:t>FROM users</a:t>
            </a:r>
          </a:p>
          <a:p>
            <a:pPr lvl="0" rtl="0">
              <a:spcBef>
                <a:spcPts val="0"/>
              </a:spcBef>
              <a:buNone/>
            </a:pPr>
            <a:r>
              <a:rPr lang="en" sz="1000">
                <a:solidFill>
                  <a:srgbClr val="FFFFFF"/>
                </a:solidFill>
                <a:latin typeface="Courier New"/>
                <a:ea typeface="Courier New"/>
                <a:cs typeface="Courier New"/>
                <a:sym typeface="Courier New"/>
              </a:rPr>
              <a:t>GROUP BY age</a:t>
            </a:r>
          </a:p>
        </p:txBody>
      </p:sp>
      <p:sp>
        <p:nvSpPr>
          <p:cNvPr id="1536" name="Shape 1536"/>
          <p:cNvSpPr txBox="1"/>
          <p:nvPr/>
        </p:nvSpPr>
        <p:spPr>
          <a:xfrm>
            <a:off x="2190850" y="1957075"/>
            <a:ext cx="1131000" cy="2436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Root server</a:t>
            </a:r>
          </a:p>
        </p:txBody>
      </p:sp>
      <p:sp>
        <p:nvSpPr>
          <p:cNvPr id="1537" name="Shape 1537"/>
          <p:cNvSpPr txBox="1"/>
          <p:nvPr/>
        </p:nvSpPr>
        <p:spPr>
          <a:xfrm>
            <a:off x="2190850" y="2947675"/>
            <a:ext cx="1131000" cy="2436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Intermediate servers</a:t>
            </a:r>
          </a:p>
        </p:txBody>
      </p:sp>
      <p:sp>
        <p:nvSpPr>
          <p:cNvPr id="1538" name="Shape 1538"/>
          <p:cNvSpPr txBox="1"/>
          <p:nvPr/>
        </p:nvSpPr>
        <p:spPr>
          <a:xfrm>
            <a:off x="2190850" y="3938275"/>
            <a:ext cx="1131000" cy="2436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Leaf servers (with storage)</a:t>
            </a:r>
          </a:p>
        </p:txBody>
      </p:sp>
      <p:cxnSp>
        <p:nvCxnSpPr>
          <p:cNvPr id="1539" name="Shape 1539"/>
          <p:cNvCxnSpPr/>
          <p:nvPr/>
        </p:nvCxnSpPr>
        <p:spPr>
          <a:xfrm>
            <a:off x="4474100" y="2355775"/>
            <a:ext cx="0" cy="392700"/>
          </a:xfrm>
          <a:prstGeom prst="straightConnector1">
            <a:avLst/>
          </a:prstGeom>
          <a:noFill/>
          <a:ln cap="flat" cmpd="sng" w="9525">
            <a:solidFill>
              <a:srgbClr val="FFFFFF"/>
            </a:solidFill>
            <a:prstDash val="dot"/>
            <a:round/>
            <a:headEnd len="lg" w="lg" type="none"/>
            <a:tailEnd len="lg" w="lg" type="stealth"/>
          </a:ln>
        </p:spPr>
      </p:cxnSp>
      <p:sp>
        <p:nvSpPr>
          <p:cNvPr id="1540" name="Shape 1540"/>
          <p:cNvSpPr txBox="1"/>
          <p:nvPr/>
        </p:nvSpPr>
        <p:spPr>
          <a:xfrm>
            <a:off x="5484000" y="1600500"/>
            <a:ext cx="2777100" cy="7473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FFFFFF"/>
                </a:solidFill>
                <a:latin typeface="Courier New"/>
                <a:ea typeface="Courier New"/>
                <a:cs typeface="Courier New"/>
                <a:sym typeface="Courier New"/>
              </a:rPr>
              <a:t>SELECT age</a:t>
            </a:r>
          </a:p>
          <a:p>
            <a:pPr lvl="0" rtl="0">
              <a:spcBef>
                <a:spcPts val="0"/>
              </a:spcBef>
              <a:buNone/>
            </a:pPr>
            <a:r>
              <a:rPr lang="en" sz="1000">
                <a:solidFill>
                  <a:srgbClr val="FFFFFF"/>
                </a:solidFill>
                <a:latin typeface="Courier New"/>
                <a:ea typeface="Courier New"/>
                <a:cs typeface="Courier New"/>
                <a:sym typeface="Courier New"/>
              </a:rPr>
              <a:t>  , SUM(sub_users) AS num_users</a:t>
            </a:r>
          </a:p>
          <a:p>
            <a:pPr lvl="0" rtl="0">
              <a:spcBef>
                <a:spcPts val="0"/>
              </a:spcBef>
              <a:buNone/>
            </a:pPr>
            <a:r>
              <a:rPr lang="en" sz="1000">
                <a:solidFill>
                  <a:srgbClr val="FFFFFF"/>
                </a:solidFill>
                <a:latin typeface="Courier New"/>
                <a:ea typeface="Courier New"/>
                <a:cs typeface="Courier New"/>
                <a:sym typeface="Courier New"/>
              </a:rPr>
              <a:t>FROM (R</a:t>
            </a:r>
            <a:r>
              <a:rPr baseline="-25000" lang="en" sz="1000">
                <a:solidFill>
                  <a:srgbClr val="FFFFFF"/>
                </a:solidFill>
                <a:latin typeface="Courier New"/>
                <a:ea typeface="Courier New"/>
                <a:cs typeface="Courier New"/>
                <a:sym typeface="Courier New"/>
              </a:rPr>
              <a:t>1 </a:t>
            </a:r>
            <a:r>
              <a:rPr lang="en" sz="1000">
                <a:solidFill>
                  <a:srgbClr val="FFFFFF"/>
                </a:solidFill>
                <a:latin typeface="Courier New"/>
                <a:ea typeface="Courier New"/>
                <a:cs typeface="Courier New"/>
                <a:sym typeface="Courier New"/>
              </a:rPr>
              <a:t>UNION ALL R</a:t>
            </a:r>
            <a:r>
              <a:rPr baseline="-25000" lang="en" sz="1000">
                <a:solidFill>
                  <a:srgbClr val="FFFFFF"/>
                </a:solidFill>
                <a:latin typeface="Courier New"/>
                <a:ea typeface="Courier New"/>
                <a:cs typeface="Courier New"/>
                <a:sym typeface="Courier New"/>
              </a:rPr>
              <a:t>n</a:t>
            </a:r>
            <a:r>
              <a:rPr lang="en" sz="1000">
                <a:solidFill>
                  <a:srgbClr val="FFFFFF"/>
                </a:solidFill>
                <a:latin typeface="Courier New"/>
                <a:ea typeface="Courier New"/>
                <a:cs typeface="Courier New"/>
                <a:sym typeface="Courier New"/>
              </a:rPr>
              <a:t>)</a:t>
            </a:r>
          </a:p>
          <a:p>
            <a:pPr lvl="0" rtl="0">
              <a:spcBef>
                <a:spcPts val="0"/>
              </a:spcBef>
              <a:buNone/>
            </a:pPr>
            <a:r>
              <a:rPr lang="en" sz="1000">
                <a:solidFill>
                  <a:srgbClr val="FFFFFF"/>
                </a:solidFill>
                <a:latin typeface="Courier New"/>
                <a:ea typeface="Courier New"/>
                <a:cs typeface="Courier New"/>
                <a:sym typeface="Courier New"/>
              </a:rPr>
              <a:t>GROUP BY age</a:t>
            </a:r>
          </a:p>
        </p:txBody>
      </p:sp>
      <p:grpSp>
        <p:nvGrpSpPr>
          <p:cNvPr id="1541" name="Shape 1541"/>
          <p:cNvGrpSpPr/>
          <p:nvPr/>
        </p:nvGrpSpPr>
        <p:grpSpPr>
          <a:xfrm>
            <a:off x="3764843" y="3902162"/>
            <a:ext cx="242729" cy="278936"/>
            <a:chOff x="1303337" y="1123950"/>
            <a:chExt cx="652499" cy="793787"/>
          </a:xfrm>
        </p:grpSpPr>
        <p:sp>
          <p:nvSpPr>
            <p:cNvPr id="1542" name="Shape 1542"/>
            <p:cNvSpPr/>
            <p:nvPr/>
          </p:nvSpPr>
          <p:spPr>
            <a:xfrm>
              <a:off x="1303337" y="1123950"/>
              <a:ext cx="652499" cy="2094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43" name="Shape 1543"/>
            <p:cNvSpPr/>
            <p:nvPr/>
          </p:nvSpPr>
          <p:spPr>
            <a:xfrm>
              <a:off x="1303337" y="1227137"/>
              <a:ext cx="652499" cy="690600"/>
            </a:xfrm>
            <a:custGeom>
              <a:pathLst>
                <a:path extrusionOk="0" h="120000" w="120000">
                  <a:moveTo>
                    <a:pt x="0" y="0"/>
                  </a:moveTo>
                  <a:cubicBezTo>
                    <a:pt x="0" y="102857"/>
                    <a:pt x="0" y="102857"/>
                    <a:pt x="0" y="102857"/>
                  </a:cubicBezTo>
                  <a:cubicBezTo>
                    <a:pt x="0" y="102857"/>
                    <a:pt x="0" y="102857"/>
                    <a:pt x="0" y="102857"/>
                  </a:cubicBezTo>
                  <a:cubicBezTo>
                    <a:pt x="2105" y="112087"/>
                    <a:pt x="28070" y="120000"/>
                    <a:pt x="59649" y="120000"/>
                  </a:cubicBezTo>
                  <a:cubicBezTo>
                    <a:pt x="91929" y="120000"/>
                    <a:pt x="117894" y="112087"/>
                    <a:pt x="119298" y="102857"/>
                  </a:cubicBezTo>
                  <a:cubicBezTo>
                    <a:pt x="120000" y="102857"/>
                    <a:pt x="120000" y="102857"/>
                    <a:pt x="120000" y="102857"/>
                  </a:cubicBezTo>
                  <a:cubicBezTo>
                    <a:pt x="120000" y="0"/>
                    <a:pt x="120000" y="0"/>
                    <a:pt x="12000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44" name="Shape 1544"/>
            <p:cNvSpPr/>
            <p:nvPr/>
          </p:nvSpPr>
          <p:spPr>
            <a:xfrm>
              <a:off x="1306512" y="1609725"/>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45" name="Shape 1545"/>
            <p:cNvSpPr/>
            <p:nvPr/>
          </p:nvSpPr>
          <p:spPr>
            <a:xfrm>
              <a:off x="1306512" y="1427162"/>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46" name="Shape 1546"/>
            <p:cNvSpPr/>
            <p:nvPr/>
          </p:nvSpPr>
          <p:spPr>
            <a:xfrm>
              <a:off x="1863725" y="1377950"/>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47" name="Shape 1547"/>
            <p:cNvSpPr/>
            <p:nvPr/>
          </p:nvSpPr>
          <p:spPr>
            <a:xfrm>
              <a:off x="1863725" y="1560512"/>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48" name="Shape 1548"/>
            <p:cNvSpPr/>
            <p:nvPr/>
          </p:nvSpPr>
          <p:spPr>
            <a:xfrm>
              <a:off x="1863725" y="1743075"/>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9" name="Shape 1549"/>
          <p:cNvGrpSpPr/>
          <p:nvPr/>
        </p:nvGrpSpPr>
        <p:grpSpPr>
          <a:xfrm>
            <a:off x="4450643" y="3902162"/>
            <a:ext cx="242729" cy="278936"/>
            <a:chOff x="1303337" y="1123950"/>
            <a:chExt cx="652499" cy="793787"/>
          </a:xfrm>
        </p:grpSpPr>
        <p:sp>
          <p:nvSpPr>
            <p:cNvPr id="1550" name="Shape 1550"/>
            <p:cNvSpPr/>
            <p:nvPr/>
          </p:nvSpPr>
          <p:spPr>
            <a:xfrm>
              <a:off x="1303337" y="1123950"/>
              <a:ext cx="652499" cy="2094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51" name="Shape 1551"/>
            <p:cNvSpPr/>
            <p:nvPr/>
          </p:nvSpPr>
          <p:spPr>
            <a:xfrm>
              <a:off x="1303337" y="1227137"/>
              <a:ext cx="652499" cy="690600"/>
            </a:xfrm>
            <a:custGeom>
              <a:pathLst>
                <a:path extrusionOk="0" h="120000" w="120000">
                  <a:moveTo>
                    <a:pt x="0" y="0"/>
                  </a:moveTo>
                  <a:cubicBezTo>
                    <a:pt x="0" y="102857"/>
                    <a:pt x="0" y="102857"/>
                    <a:pt x="0" y="102857"/>
                  </a:cubicBezTo>
                  <a:cubicBezTo>
                    <a:pt x="0" y="102857"/>
                    <a:pt x="0" y="102857"/>
                    <a:pt x="0" y="102857"/>
                  </a:cubicBezTo>
                  <a:cubicBezTo>
                    <a:pt x="2105" y="112087"/>
                    <a:pt x="28070" y="120000"/>
                    <a:pt x="59649" y="120000"/>
                  </a:cubicBezTo>
                  <a:cubicBezTo>
                    <a:pt x="91929" y="120000"/>
                    <a:pt x="117894" y="112087"/>
                    <a:pt x="119298" y="102857"/>
                  </a:cubicBezTo>
                  <a:cubicBezTo>
                    <a:pt x="120000" y="102857"/>
                    <a:pt x="120000" y="102857"/>
                    <a:pt x="120000" y="102857"/>
                  </a:cubicBezTo>
                  <a:cubicBezTo>
                    <a:pt x="120000" y="0"/>
                    <a:pt x="120000" y="0"/>
                    <a:pt x="12000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52" name="Shape 1552"/>
            <p:cNvSpPr/>
            <p:nvPr/>
          </p:nvSpPr>
          <p:spPr>
            <a:xfrm>
              <a:off x="1306512" y="1609725"/>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53" name="Shape 1553"/>
            <p:cNvSpPr/>
            <p:nvPr/>
          </p:nvSpPr>
          <p:spPr>
            <a:xfrm>
              <a:off x="1306512" y="1427162"/>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54" name="Shape 1554"/>
            <p:cNvSpPr/>
            <p:nvPr/>
          </p:nvSpPr>
          <p:spPr>
            <a:xfrm>
              <a:off x="1863725" y="1377950"/>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55" name="Shape 1555"/>
            <p:cNvSpPr/>
            <p:nvPr/>
          </p:nvSpPr>
          <p:spPr>
            <a:xfrm>
              <a:off x="1863725" y="1560512"/>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56" name="Shape 1556"/>
            <p:cNvSpPr/>
            <p:nvPr/>
          </p:nvSpPr>
          <p:spPr>
            <a:xfrm>
              <a:off x="1863725" y="1743075"/>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7" name="Shape 1557"/>
          <p:cNvGrpSpPr/>
          <p:nvPr/>
        </p:nvGrpSpPr>
        <p:grpSpPr>
          <a:xfrm>
            <a:off x="5136443" y="3902162"/>
            <a:ext cx="242729" cy="278936"/>
            <a:chOff x="1303337" y="1123950"/>
            <a:chExt cx="652499" cy="793787"/>
          </a:xfrm>
        </p:grpSpPr>
        <p:sp>
          <p:nvSpPr>
            <p:cNvPr id="1558" name="Shape 1558"/>
            <p:cNvSpPr/>
            <p:nvPr/>
          </p:nvSpPr>
          <p:spPr>
            <a:xfrm>
              <a:off x="1303337" y="1123950"/>
              <a:ext cx="652499" cy="2094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59" name="Shape 1559"/>
            <p:cNvSpPr/>
            <p:nvPr/>
          </p:nvSpPr>
          <p:spPr>
            <a:xfrm>
              <a:off x="1303337" y="1227137"/>
              <a:ext cx="652499" cy="690600"/>
            </a:xfrm>
            <a:custGeom>
              <a:pathLst>
                <a:path extrusionOk="0" h="120000" w="120000">
                  <a:moveTo>
                    <a:pt x="0" y="0"/>
                  </a:moveTo>
                  <a:cubicBezTo>
                    <a:pt x="0" y="102857"/>
                    <a:pt x="0" y="102857"/>
                    <a:pt x="0" y="102857"/>
                  </a:cubicBezTo>
                  <a:cubicBezTo>
                    <a:pt x="0" y="102857"/>
                    <a:pt x="0" y="102857"/>
                    <a:pt x="0" y="102857"/>
                  </a:cubicBezTo>
                  <a:cubicBezTo>
                    <a:pt x="2105" y="112087"/>
                    <a:pt x="28070" y="120000"/>
                    <a:pt x="59649" y="120000"/>
                  </a:cubicBezTo>
                  <a:cubicBezTo>
                    <a:pt x="91929" y="120000"/>
                    <a:pt x="117894" y="112087"/>
                    <a:pt x="119298" y="102857"/>
                  </a:cubicBezTo>
                  <a:cubicBezTo>
                    <a:pt x="120000" y="102857"/>
                    <a:pt x="120000" y="102857"/>
                    <a:pt x="120000" y="102857"/>
                  </a:cubicBezTo>
                  <a:cubicBezTo>
                    <a:pt x="120000" y="0"/>
                    <a:pt x="120000" y="0"/>
                    <a:pt x="12000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60" name="Shape 1560"/>
            <p:cNvSpPr/>
            <p:nvPr/>
          </p:nvSpPr>
          <p:spPr>
            <a:xfrm>
              <a:off x="1306512" y="1609725"/>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61" name="Shape 1561"/>
            <p:cNvSpPr/>
            <p:nvPr/>
          </p:nvSpPr>
          <p:spPr>
            <a:xfrm>
              <a:off x="1306512" y="1427162"/>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62" name="Shape 1562"/>
            <p:cNvSpPr/>
            <p:nvPr/>
          </p:nvSpPr>
          <p:spPr>
            <a:xfrm>
              <a:off x="1863725" y="1377950"/>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63" name="Shape 1563"/>
            <p:cNvSpPr/>
            <p:nvPr/>
          </p:nvSpPr>
          <p:spPr>
            <a:xfrm>
              <a:off x="1863725" y="1560512"/>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64" name="Shape 1564"/>
            <p:cNvSpPr/>
            <p:nvPr/>
          </p:nvSpPr>
          <p:spPr>
            <a:xfrm>
              <a:off x="1863725" y="1743075"/>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568" name="Shape 1568"/>
        <p:cNvGrpSpPr/>
        <p:nvPr/>
      </p:nvGrpSpPr>
      <p:grpSpPr>
        <a:xfrm>
          <a:off x="0" y="0"/>
          <a:ext cx="0" cy="0"/>
          <a:chOff x="0" y="0"/>
          <a:chExt cx="0" cy="0"/>
        </a:xfrm>
      </p:grpSpPr>
      <p:sp>
        <p:nvSpPr>
          <p:cNvPr id="1569" name="Shape 1569"/>
          <p:cNvSpPr txBox="1"/>
          <p:nvPr/>
        </p:nvSpPr>
        <p:spPr>
          <a:xfrm>
            <a:off x="5484000" y="3863100"/>
            <a:ext cx="2777100" cy="369300"/>
          </a:xfrm>
          <a:prstGeom prst="rect">
            <a:avLst/>
          </a:prstGeom>
          <a:noFill/>
          <a:ln>
            <a:noFill/>
          </a:ln>
        </p:spPr>
        <p:txBody>
          <a:bodyPr anchorCtr="0" anchor="ctr" bIns="91425" lIns="91425" rIns="91425" tIns="91425">
            <a:noAutofit/>
          </a:bodyPr>
          <a:lstStyle/>
          <a:p>
            <a:pPr lvl="0" rtl="0">
              <a:spcBef>
                <a:spcPts val="0"/>
              </a:spcBef>
              <a:buNone/>
            </a:pPr>
            <a:r>
              <a:rPr lang="en" sz="1000">
                <a:solidFill>
                  <a:srgbClr val="FFFFFF"/>
                </a:solidFill>
                <a:latin typeface="Courier New"/>
                <a:ea typeface="Courier New"/>
                <a:cs typeface="Courier New"/>
                <a:sym typeface="Courier New"/>
              </a:rPr>
              <a:t>EXECUTE R</a:t>
            </a:r>
            <a:r>
              <a:rPr baseline="-25000" lang="en" sz="1000">
                <a:solidFill>
                  <a:srgbClr val="FFFFFF"/>
                </a:solidFill>
                <a:latin typeface="Courier New"/>
                <a:ea typeface="Courier New"/>
                <a:cs typeface="Courier New"/>
                <a:sym typeface="Courier New"/>
              </a:rPr>
              <a:t>k </a:t>
            </a:r>
            <a:r>
              <a:rPr lang="en" sz="1000">
                <a:solidFill>
                  <a:srgbClr val="FFFFFF"/>
                </a:solidFill>
                <a:latin typeface="Courier New"/>
                <a:ea typeface="Courier New"/>
                <a:cs typeface="Courier New"/>
                <a:sym typeface="Courier New"/>
              </a:rPr>
              <a:t>for k in 1 to n</a:t>
            </a:r>
          </a:p>
        </p:txBody>
      </p:sp>
      <p:sp>
        <p:nvSpPr>
          <p:cNvPr id="1570" name="Shape 1570"/>
          <p:cNvSpPr txBox="1"/>
          <p:nvPr/>
        </p:nvSpPr>
        <p:spPr>
          <a:xfrm>
            <a:off x="5484000" y="2591100"/>
            <a:ext cx="2777100" cy="8511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FFFFFF"/>
                </a:solidFill>
                <a:latin typeface="Courier New"/>
                <a:ea typeface="Courier New"/>
                <a:cs typeface="Courier New"/>
                <a:sym typeface="Courier New"/>
              </a:rPr>
              <a:t>DEFINE R</a:t>
            </a:r>
            <a:r>
              <a:rPr baseline="-25000" lang="en" sz="1000">
                <a:solidFill>
                  <a:srgbClr val="FFFFFF"/>
                </a:solidFill>
                <a:latin typeface="Courier New"/>
                <a:ea typeface="Courier New"/>
                <a:cs typeface="Courier New"/>
                <a:sym typeface="Courier New"/>
              </a:rPr>
              <a:t>k </a:t>
            </a:r>
            <a:r>
              <a:rPr lang="en" sz="1000">
                <a:solidFill>
                  <a:srgbClr val="FFFFFF"/>
                </a:solidFill>
                <a:latin typeface="Courier New"/>
                <a:ea typeface="Courier New"/>
                <a:cs typeface="Courier New"/>
                <a:sym typeface="Courier New"/>
              </a:rPr>
              <a:t>AS</a:t>
            </a:r>
          </a:p>
          <a:p>
            <a:pPr lvl="0" rtl="0">
              <a:spcBef>
                <a:spcPts val="0"/>
              </a:spcBef>
              <a:buNone/>
            </a:pPr>
            <a:r>
              <a:rPr lang="en" sz="1000">
                <a:solidFill>
                  <a:srgbClr val="FFFFFF"/>
                </a:solidFill>
                <a:latin typeface="Courier New"/>
                <a:ea typeface="Courier New"/>
                <a:cs typeface="Courier New"/>
                <a:sym typeface="Courier New"/>
              </a:rPr>
              <a:t>SELECT age</a:t>
            </a:r>
          </a:p>
          <a:p>
            <a:pPr indent="0" lvl="0" marL="0" rtl="0">
              <a:spcBef>
                <a:spcPts val="0"/>
              </a:spcBef>
              <a:buNone/>
            </a:pPr>
            <a:r>
              <a:rPr lang="en" sz="1000">
                <a:solidFill>
                  <a:srgbClr val="FFFFFF"/>
                </a:solidFill>
                <a:latin typeface="Courier New"/>
                <a:ea typeface="Courier New"/>
                <a:cs typeface="Courier New"/>
                <a:sym typeface="Courier New"/>
              </a:rPr>
              <a:t>  , COUNT(*) AS sub_users</a:t>
            </a:r>
          </a:p>
          <a:p>
            <a:pPr indent="0" lvl="0" marL="0" rtl="0">
              <a:spcBef>
                <a:spcPts val="0"/>
              </a:spcBef>
              <a:buNone/>
            </a:pPr>
            <a:r>
              <a:rPr lang="en" sz="1000">
                <a:solidFill>
                  <a:srgbClr val="FFFFFF"/>
                </a:solidFill>
                <a:latin typeface="Courier New"/>
                <a:ea typeface="Courier New"/>
                <a:cs typeface="Courier New"/>
                <a:sym typeface="Courier New"/>
              </a:rPr>
              <a:t>FROM `hdfs/partition_k/users`</a:t>
            </a:r>
          </a:p>
          <a:p>
            <a:pPr indent="0" lvl="0" marL="0" rtl="0">
              <a:spcBef>
                <a:spcPts val="0"/>
              </a:spcBef>
              <a:buNone/>
            </a:pPr>
            <a:r>
              <a:rPr lang="en" sz="1000">
                <a:solidFill>
                  <a:srgbClr val="FFFFFF"/>
                </a:solidFill>
                <a:latin typeface="Courier New"/>
                <a:ea typeface="Courier New"/>
                <a:cs typeface="Courier New"/>
                <a:sym typeface="Courier New"/>
              </a:rPr>
              <a:t>GROUP BY age</a:t>
            </a:r>
          </a:p>
          <a:p>
            <a:pPr indent="0" lvl="0" marL="0" rtl="0">
              <a:spcBef>
                <a:spcPts val="0"/>
              </a:spcBef>
              <a:buNone/>
            </a:pPr>
            <a:r>
              <a:rPr lang="en" sz="1000">
                <a:solidFill>
                  <a:srgbClr val="FFFFFF"/>
                </a:solidFill>
                <a:latin typeface="Courier New"/>
                <a:ea typeface="Courier New"/>
                <a:cs typeface="Courier New"/>
                <a:sym typeface="Courier New"/>
              </a:rPr>
              <a:t>for k in 1 to n</a:t>
            </a:r>
          </a:p>
        </p:txBody>
      </p:sp>
      <p:sp>
        <p:nvSpPr>
          <p:cNvPr id="1571" name="Shape 1571"/>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Clr>
                <a:schemeClr val="dk1"/>
              </a:buClr>
              <a:buSzPct val="25000"/>
              <a:buFont typeface="Arial"/>
              <a:buNone/>
            </a:pPr>
            <a:r>
              <a:rPr lang="en" sz="1800">
                <a:solidFill>
                  <a:schemeClr val="lt1"/>
                </a:solidFill>
                <a:latin typeface="Montserrat"/>
                <a:ea typeface="Montserrat"/>
                <a:cs typeface="Montserrat"/>
                <a:sym typeface="Montserrat"/>
              </a:rPr>
              <a:t>Query: The Dremel Family</a:t>
            </a:r>
          </a:p>
        </p:txBody>
      </p:sp>
      <p:cxnSp>
        <p:nvCxnSpPr>
          <p:cNvPr id="1572" name="Shape 1572"/>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573" name="Shape 1573"/>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1574" name="Shape 1574"/>
          <p:cNvSpPr/>
          <p:nvPr/>
        </p:nvSpPr>
        <p:spPr>
          <a:xfrm>
            <a:off x="3660000" y="3856975"/>
            <a:ext cx="4524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75" name="Shape 1575"/>
          <p:cNvSpPr/>
          <p:nvPr/>
        </p:nvSpPr>
        <p:spPr>
          <a:xfrm>
            <a:off x="4345800" y="3856975"/>
            <a:ext cx="4524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76" name="Shape 1576"/>
          <p:cNvSpPr/>
          <p:nvPr/>
        </p:nvSpPr>
        <p:spPr>
          <a:xfrm>
            <a:off x="5031600" y="3856975"/>
            <a:ext cx="4524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77" name="Shape 1577"/>
          <p:cNvSpPr/>
          <p:nvPr/>
        </p:nvSpPr>
        <p:spPr>
          <a:xfrm>
            <a:off x="4002900" y="2866375"/>
            <a:ext cx="4524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78" name="Shape 1578"/>
          <p:cNvSpPr/>
          <p:nvPr/>
        </p:nvSpPr>
        <p:spPr>
          <a:xfrm>
            <a:off x="4688700" y="2866375"/>
            <a:ext cx="4524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79" name="Shape 1579"/>
          <p:cNvSpPr/>
          <p:nvPr/>
        </p:nvSpPr>
        <p:spPr>
          <a:xfrm>
            <a:off x="4345800" y="1875775"/>
            <a:ext cx="4524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80" name="Shape 1580"/>
          <p:cNvSpPr/>
          <p:nvPr/>
        </p:nvSpPr>
        <p:spPr>
          <a:xfrm>
            <a:off x="3850500" y="1003075"/>
            <a:ext cx="1443000" cy="2859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81" name="Shape 1581"/>
          <p:cNvSpPr txBox="1"/>
          <p:nvPr/>
        </p:nvSpPr>
        <p:spPr>
          <a:xfrm>
            <a:off x="3818000" y="1003075"/>
            <a:ext cx="1464600" cy="2859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Client</a:t>
            </a:r>
          </a:p>
        </p:txBody>
      </p:sp>
      <p:cxnSp>
        <p:nvCxnSpPr>
          <p:cNvPr id="1582" name="Shape 1582"/>
          <p:cNvCxnSpPr/>
          <p:nvPr/>
        </p:nvCxnSpPr>
        <p:spPr>
          <a:xfrm>
            <a:off x="4474100" y="1365175"/>
            <a:ext cx="0" cy="392700"/>
          </a:xfrm>
          <a:prstGeom prst="straightConnector1">
            <a:avLst/>
          </a:prstGeom>
          <a:noFill/>
          <a:ln cap="flat" cmpd="sng" w="9525">
            <a:solidFill>
              <a:srgbClr val="FFFFFF"/>
            </a:solidFill>
            <a:prstDash val="dot"/>
            <a:round/>
            <a:headEnd len="lg" w="lg" type="none"/>
            <a:tailEnd len="lg" w="lg" type="stealth"/>
          </a:ln>
        </p:spPr>
      </p:cxnSp>
      <p:sp>
        <p:nvSpPr>
          <p:cNvPr id="1583" name="Shape 1583"/>
          <p:cNvSpPr txBox="1"/>
          <p:nvPr/>
        </p:nvSpPr>
        <p:spPr>
          <a:xfrm>
            <a:off x="5484000" y="762300"/>
            <a:ext cx="2364600" cy="7473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FFFFFF"/>
                </a:solidFill>
                <a:latin typeface="Courier New"/>
                <a:ea typeface="Courier New"/>
                <a:cs typeface="Courier New"/>
                <a:sym typeface="Courier New"/>
              </a:rPr>
              <a:t>SELECT age</a:t>
            </a:r>
          </a:p>
          <a:p>
            <a:pPr lvl="0" rtl="0">
              <a:spcBef>
                <a:spcPts val="0"/>
              </a:spcBef>
              <a:buNone/>
            </a:pPr>
            <a:r>
              <a:rPr lang="en" sz="1000">
                <a:solidFill>
                  <a:srgbClr val="FFFFFF"/>
                </a:solidFill>
                <a:latin typeface="Courier New"/>
                <a:ea typeface="Courier New"/>
                <a:cs typeface="Courier New"/>
                <a:sym typeface="Courier New"/>
              </a:rPr>
              <a:t>  , COUNT(*) AS num_users</a:t>
            </a:r>
          </a:p>
          <a:p>
            <a:pPr lvl="0" rtl="0">
              <a:spcBef>
                <a:spcPts val="0"/>
              </a:spcBef>
              <a:buNone/>
            </a:pPr>
            <a:r>
              <a:rPr lang="en" sz="1000">
                <a:solidFill>
                  <a:srgbClr val="FFFFFF"/>
                </a:solidFill>
                <a:latin typeface="Courier New"/>
                <a:ea typeface="Courier New"/>
                <a:cs typeface="Courier New"/>
                <a:sym typeface="Courier New"/>
              </a:rPr>
              <a:t>FROM users</a:t>
            </a:r>
          </a:p>
          <a:p>
            <a:pPr lvl="0" rtl="0">
              <a:spcBef>
                <a:spcPts val="0"/>
              </a:spcBef>
              <a:buNone/>
            </a:pPr>
            <a:r>
              <a:rPr lang="en" sz="1000">
                <a:solidFill>
                  <a:srgbClr val="FFFFFF"/>
                </a:solidFill>
                <a:latin typeface="Courier New"/>
                <a:ea typeface="Courier New"/>
                <a:cs typeface="Courier New"/>
                <a:sym typeface="Courier New"/>
              </a:rPr>
              <a:t>GROUP BY age</a:t>
            </a:r>
          </a:p>
        </p:txBody>
      </p:sp>
      <p:sp>
        <p:nvSpPr>
          <p:cNvPr id="1584" name="Shape 1584"/>
          <p:cNvSpPr txBox="1"/>
          <p:nvPr/>
        </p:nvSpPr>
        <p:spPr>
          <a:xfrm>
            <a:off x="2190850" y="1957075"/>
            <a:ext cx="1131000" cy="2436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Root server</a:t>
            </a:r>
          </a:p>
        </p:txBody>
      </p:sp>
      <p:sp>
        <p:nvSpPr>
          <p:cNvPr id="1585" name="Shape 1585"/>
          <p:cNvSpPr txBox="1"/>
          <p:nvPr/>
        </p:nvSpPr>
        <p:spPr>
          <a:xfrm>
            <a:off x="2190850" y="2947675"/>
            <a:ext cx="1131000" cy="2436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Intermediate servers</a:t>
            </a:r>
          </a:p>
        </p:txBody>
      </p:sp>
      <p:sp>
        <p:nvSpPr>
          <p:cNvPr id="1586" name="Shape 1586"/>
          <p:cNvSpPr txBox="1"/>
          <p:nvPr/>
        </p:nvSpPr>
        <p:spPr>
          <a:xfrm>
            <a:off x="2190850" y="3938275"/>
            <a:ext cx="1131000" cy="2436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Leaf servers (with storage)</a:t>
            </a:r>
          </a:p>
        </p:txBody>
      </p:sp>
      <p:cxnSp>
        <p:nvCxnSpPr>
          <p:cNvPr id="1587" name="Shape 1587"/>
          <p:cNvCxnSpPr/>
          <p:nvPr/>
        </p:nvCxnSpPr>
        <p:spPr>
          <a:xfrm>
            <a:off x="4474100" y="2355775"/>
            <a:ext cx="0" cy="392700"/>
          </a:xfrm>
          <a:prstGeom prst="straightConnector1">
            <a:avLst/>
          </a:prstGeom>
          <a:noFill/>
          <a:ln cap="flat" cmpd="sng" w="9525">
            <a:solidFill>
              <a:srgbClr val="FFFFFF"/>
            </a:solidFill>
            <a:prstDash val="dot"/>
            <a:round/>
            <a:headEnd len="lg" w="lg" type="none"/>
            <a:tailEnd len="lg" w="lg" type="stealth"/>
          </a:ln>
        </p:spPr>
      </p:cxnSp>
      <p:sp>
        <p:nvSpPr>
          <p:cNvPr id="1588" name="Shape 1588"/>
          <p:cNvSpPr txBox="1"/>
          <p:nvPr/>
        </p:nvSpPr>
        <p:spPr>
          <a:xfrm>
            <a:off x="5484000" y="1600500"/>
            <a:ext cx="2777100" cy="7473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FFFFFF"/>
                </a:solidFill>
                <a:latin typeface="Courier New"/>
                <a:ea typeface="Courier New"/>
                <a:cs typeface="Courier New"/>
                <a:sym typeface="Courier New"/>
              </a:rPr>
              <a:t>SELECT age</a:t>
            </a:r>
          </a:p>
          <a:p>
            <a:pPr lvl="0" rtl="0">
              <a:spcBef>
                <a:spcPts val="0"/>
              </a:spcBef>
              <a:buNone/>
            </a:pPr>
            <a:r>
              <a:rPr lang="en" sz="1000">
                <a:solidFill>
                  <a:srgbClr val="FFFFFF"/>
                </a:solidFill>
                <a:latin typeface="Courier New"/>
                <a:ea typeface="Courier New"/>
                <a:cs typeface="Courier New"/>
                <a:sym typeface="Courier New"/>
              </a:rPr>
              <a:t>  , SUM(sub_users) AS num_users</a:t>
            </a:r>
          </a:p>
          <a:p>
            <a:pPr lvl="0" rtl="0">
              <a:spcBef>
                <a:spcPts val="0"/>
              </a:spcBef>
              <a:buNone/>
            </a:pPr>
            <a:r>
              <a:rPr lang="en" sz="1000">
                <a:solidFill>
                  <a:srgbClr val="FFFFFF"/>
                </a:solidFill>
                <a:latin typeface="Courier New"/>
                <a:ea typeface="Courier New"/>
                <a:cs typeface="Courier New"/>
                <a:sym typeface="Courier New"/>
              </a:rPr>
              <a:t>FROM (R</a:t>
            </a:r>
            <a:r>
              <a:rPr baseline="-25000" lang="en" sz="1000">
                <a:solidFill>
                  <a:srgbClr val="FFFFFF"/>
                </a:solidFill>
                <a:latin typeface="Courier New"/>
                <a:ea typeface="Courier New"/>
                <a:cs typeface="Courier New"/>
                <a:sym typeface="Courier New"/>
              </a:rPr>
              <a:t>1 </a:t>
            </a:r>
            <a:r>
              <a:rPr lang="en" sz="1000">
                <a:solidFill>
                  <a:srgbClr val="FFFFFF"/>
                </a:solidFill>
                <a:latin typeface="Courier New"/>
                <a:ea typeface="Courier New"/>
                <a:cs typeface="Courier New"/>
                <a:sym typeface="Courier New"/>
              </a:rPr>
              <a:t>UNION ALL R</a:t>
            </a:r>
            <a:r>
              <a:rPr baseline="-25000" lang="en" sz="1000">
                <a:solidFill>
                  <a:srgbClr val="FFFFFF"/>
                </a:solidFill>
                <a:latin typeface="Courier New"/>
                <a:ea typeface="Courier New"/>
                <a:cs typeface="Courier New"/>
                <a:sym typeface="Courier New"/>
              </a:rPr>
              <a:t>n</a:t>
            </a:r>
            <a:r>
              <a:rPr lang="en" sz="1000">
                <a:solidFill>
                  <a:srgbClr val="FFFFFF"/>
                </a:solidFill>
                <a:latin typeface="Courier New"/>
                <a:ea typeface="Courier New"/>
                <a:cs typeface="Courier New"/>
                <a:sym typeface="Courier New"/>
              </a:rPr>
              <a:t>)</a:t>
            </a:r>
          </a:p>
          <a:p>
            <a:pPr lvl="0" rtl="0">
              <a:spcBef>
                <a:spcPts val="0"/>
              </a:spcBef>
              <a:buNone/>
            </a:pPr>
            <a:r>
              <a:rPr lang="en" sz="1000">
                <a:solidFill>
                  <a:srgbClr val="FFFFFF"/>
                </a:solidFill>
                <a:latin typeface="Courier New"/>
                <a:ea typeface="Courier New"/>
                <a:cs typeface="Courier New"/>
                <a:sym typeface="Courier New"/>
              </a:rPr>
              <a:t>GROUP BY age</a:t>
            </a:r>
          </a:p>
        </p:txBody>
      </p:sp>
      <p:cxnSp>
        <p:nvCxnSpPr>
          <p:cNvPr id="1589" name="Shape 1589"/>
          <p:cNvCxnSpPr/>
          <p:nvPr/>
        </p:nvCxnSpPr>
        <p:spPr>
          <a:xfrm>
            <a:off x="4474100" y="3346375"/>
            <a:ext cx="0" cy="392700"/>
          </a:xfrm>
          <a:prstGeom prst="straightConnector1">
            <a:avLst/>
          </a:prstGeom>
          <a:noFill/>
          <a:ln cap="flat" cmpd="sng" w="9525">
            <a:solidFill>
              <a:srgbClr val="FFFFFF"/>
            </a:solidFill>
            <a:prstDash val="dot"/>
            <a:round/>
            <a:headEnd len="lg" w="lg" type="none"/>
            <a:tailEnd len="lg" w="lg" type="stealth"/>
          </a:ln>
        </p:spPr>
      </p:cxnSp>
      <p:grpSp>
        <p:nvGrpSpPr>
          <p:cNvPr id="1590" name="Shape 1590"/>
          <p:cNvGrpSpPr/>
          <p:nvPr/>
        </p:nvGrpSpPr>
        <p:grpSpPr>
          <a:xfrm>
            <a:off x="3764843" y="3902162"/>
            <a:ext cx="242729" cy="278936"/>
            <a:chOff x="1303337" y="1123950"/>
            <a:chExt cx="652499" cy="793787"/>
          </a:xfrm>
        </p:grpSpPr>
        <p:sp>
          <p:nvSpPr>
            <p:cNvPr id="1591" name="Shape 1591"/>
            <p:cNvSpPr/>
            <p:nvPr/>
          </p:nvSpPr>
          <p:spPr>
            <a:xfrm>
              <a:off x="1303337" y="1123950"/>
              <a:ext cx="652499" cy="2094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92" name="Shape 1592"/>
            <p:cNvSpPr/>
            <p:nvPr/>
          </p:nvSpPr>
          <p:spPr>
            <a:xfrm>
              <a:off x="1303337" y="1227137"/>
              <a:ext cx="652499" cy="690600"/>
            </a:xfrm>
            <a:custGeom>
              <a:pathLst>
                <a:path extrusionOk="0" h="120000" w="120000">
                  <a:moveTo>
                    <a:pt x="0" y="0"/>
                  </a:moveTo>
                  <a:cubicBezTo>
                    <a:pt x="0" y="102857"/>
                    <a:pt x="0" y="102857"/>
                    <a:pt x="0" y="102857"/>
                  </a:cubicBezTo>
                  <a:cubicBezTo>
                    <a:pt x="0" y="102857"/>
                    <a:pt x="0" y="102857"/>
                    <a:pt x="0" y="102857"/>
                  </a:cubicBezTo>
                  <a:cubicBezTo>
                    <a:pt x="2105" y="112087"/>
                    <a:pt x="28070" y="120000"/>
                    <a:pt x="59649" y="120000"/>
                  </a:cubicBezTo>
                  <a:cubicBezTo>
                    <a:pt x="91929" y="120000"/>
                    <a:pt x="117894" y="112087"/>
                    <a:pt x="119298" y="102857"/>
                  </a:cubicBezTo>
                  <a:cubicBezTo>
                    <a:pt x="120000" y="102857"/>
                    <a:pt x="120000" y="102857"/>
                    <a:pt x="120000" y="102857"/>
                  </a:cubicBezTo>
                  <a:cubicBezTo>
                    <a:pt x="120000" y="0"/>
                    <a:pt x="120000" y="0"/>
                    <a:pt x="12000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93" name="Shape 1593"/>
            <p:cNvSpPr/>
            <p:nvPr/>
          </p:nvSpPr>
          <p:spPr>
            <a:xfrm>
              <a:off x="1306512" y="1609725"/>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94" name="Shape 1594"/>
            <p:cNvSpPr/>
            <p:nvPr/>
          </p:nvSpPr>
          <p:spPr>
            <a:xfrm>
              <a:off x="1306512" y="1427162"/>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95" name="Shape 1595"/>
            <p:cNvSpPr/>
            <p:nvPr/>
          </p:nvSpPr>
          <p:spPr>
            <a:xfrm>
              <a:off x="1863725" y="1377950"/>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96" name="Shape 1596"/>
            <p:cNvSpPr/>
            <p:nvPr/>
          </p:nvSpPr>
          <p:spPr>
            <a:xfrm>
              <a:off x="1863725" y="1560512"/>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97" name="Shape 1597"/>
            <p:cNvSpPr/>
            <p:nvPr/>
          </p:nvSpPr>
          <p:spPr>
            <a:xfrm>
              <a:off x="1863725" y="1743075"/>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8" name="Shape 1598"/>
          <p:cNvGrpSpPr/>
          <p:nvPr/>
        </p:nvGrpSpPr>
        <p:grpSpPr>
          <a:xfrm>
            <a:off x="4450643" y="3902162"/>
            <a:ext cx="242729" cy="278936"/>
            <a:chOff x="1303337" y="1123950"/>
            <a:chExt cx="652499" cy="793787"/>
          </a:xfrm>
        </p:grpSpPr>
        <p:sp>
          <p:nvSpPr>
            <p:cNvPr id="1599" name="Shape 1599"/>
            <p:cNvSpPr/>
            <p:nvPr/>
          </p:nvSpPr>
          <p:spPr>
            <a:xfrm>
              <a:off x="1303337" y="1123950"/>
              <a:ext cx="652499" cy="2094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00" name="Shape 1600"/>
            <p:cNvSpPr/>
            <p:nvPr/>
          </p:nvSpPr>
          <p:spPr>
            <a:xfrm>
              <a:off x="1303337" y="1227137"/>
              <a:ext cx="652499" cy="690600"/>
            </a:xfrm>
            <a:custGeom>
              <a:pathLst>
                <a:path extrusionOk="0" h="120000" w="120000">
                  <a:moveTo>
                    <a:pt x="0" y="0"/>
                  </a:moveTo>
                  <a:cubicBezTo>
                    <a:pt x="0" y="102857"/>
                    <a:pt x="0" y="102857"/>
                    <a:pt x="0" y="102857"/>
                  </a:cubicBezTo>
                  <a:cubicBezTo>
                    <a:pt x="0" y="102857"/>
                    <a:pt x="0" y="102857"/>
                    <a:pt x="0" y="102857"/>
                  </a:cubicBezTo>
                  <a:cubicBezTo>
                    <a:pt x="2105" y="112087"/>
                    <a:pt x="28070" y="120000"/>
                    <a:pt x="59649" y="120000"/>
                  </a:cubicBezTo>
                  <a:cubicBezTo>
                    <a:pt x="91929" y="120000"/>
                    <a:pt x="117894" y="112087"/>
                    <a:pt x="119298" y="102857"/>
                  </a:cubicBezTo>
                  <a:cubicBezTo>
                    <a:pt x="120000" y="102857"/>
                    <a:pt x="120000" y="102857"/>
                    <a:pt x="120000" y="102857"/>
                  </a:cubicBezTo>
                  <a:cubicBezTo>
                    <a:pt x="120000" y="0"/>
                    <a:pt x="120000" y="0"/>
                    <a:pt x="12000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01" name="Shape 1601"/>
            <p:cNvSpPr/>
            <p:nvPr/>
          </p:nvSpPr>
          <p:spPr>
            <a:xfrm>
              <a:off x="1306512" y="1609725"/>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02" name="Shape 1602"/>
            <p:cNvSpPr/>
            <p:nvPr/>
          </p:nvSpPr>
          <p:spPr>
            <a:xfrm>
              <a:off x="1306512" y="1427162"/>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03" name="Shape 1603"/>
            <p:cNvSpPr/>
            <p:nvPr/>
          </p:nvSpPr>
          <p:spPr>
            <a:xfrm>
              <a:off x="1863725" y="1377950"/>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04" name="Shape 1604"/>
            <p:cNvSpPr/>
            <p:nvPr/>
          </p:nvSpPr>
          <p:spPr>
            <a:xfrm>
              <a:off x="1863725" y="1560512"/>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05" name="Shape 1605"/>
            <p:cNvSpPr/>
            <p:nvPr/>
          </p:nvSpPr>
          <p:spPr>
            <a:xfrm>
              <a:off x="1863725" y="1743075"/>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6" name="Shape 1606"/>
          <p:cNvGrpSpPr/>
          <p:nvPr/>
        </p:nvGrpSpPr>
        <p:grpSpPr>
          <a:xfrm>
            <a:off x="5136443" y="3902162"/>
            <a:ext cx="242729" cy="278936"/>
            <a:chOff x="1303337" y="1123950"/>
            <a:chExt cx="652499" cy="793787"/>
          </a:xfrm>
        </p:grpSpPr>
        <p:sp>
          <p:nvSpPr>
            <p:cNvPr id="1607" name="Shape 1607"/>
            <p:cNvSpPr/>
            <p:nvPr/>
          </p:nvSpPr>
          <p:spPr>
            <a:xfrm>
              <a:off x="1303337" y="1123950"/>
              <a:ext cx="652499" cy="2094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08" name="Shape 1608"/>
            <p:cNvSpPr/>
            <p:nvPr/>
          </p:nvSpPr>
          <p:spPr>
            <a:xfrm>
              <a:off x="1303337" y="1227137"/>
              <a:ext cx="652499" cy="690600"/>
            </a:xfrm>
            <a:custGeom>
              <a:pathLst>
                <a:path extrusionOk="0" h="120000" w="120000">
                  <a:moveTo>
                    <a:pt x="0" y="0"/>
                  </a:moveTo>
                  <a:cubicBezTo>
                    <a:pt x="0" y="102857"/>
                    <a:pt x="0" y="102857"/>
                    <a:pt x="0" y="102857"/>
                  </a:cubicBezTo>
                  <a:cubicBezTo>
                    <a:pt x="0" y="102857"/>
                    <a:pt x="0" y="102857"/>
                    <a:pt x="0" y="102857"/>
                  </a:cubicBezTo>
                  <a:cubicBezTo>
                    <a:pt x="2105" y="112087"/>
                    <a:pt x="28070" y="120000"/>
                    <a:pt x="59649" y="120000"/>
                  </a:cubicBezTo>
                  <a:cubicBezTo>
                    <a:pt x="91929" y="120000"/>
                    <a:pt x="117894" y="112087"/>
                    <a:pt x="119298" y="102857"/>
                  </a:cubicBezTo>
                  <a:cubicBezTo>
                    <a:pt x="120000" y="102857"/>
                    <a:pt x="120000" y="102857"/>
                    <a:pt x="120000" y="102857"/>
                  </a:cubicBezTo>
                  <a:cubicBezTo>
                    <a:pt x="120000" y="0"/>
                    <a:pt x="120000" y="0"/>
                    <a:pt x="12000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09" name="Shape 1609"/>
            <p:cNvSpPr/>
            <p:nvPr/>
          </p:nvSpPr>
          <p:spPr>
            <a:xfrm>
              <a:off x="1306512" y="1609725"/>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10" name="Shape 1610"/>
            <p:cNvSpPr/>
            <p:nvPr/>
          </p:nvSpPr>
          <p:spPr>
            <a:xfrm>
              <a:off x="1306512" y="1427162"/>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11" name="Shape 1611"/>
            <p:cNvSpPr/>
            <p:nvPr/>
          </p:nvSpPr>
          <p:spPr>
            <a:xfrm>
              <a:off x="1863725" y="1377950"/>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12" name="Shape 1612"/>
            <p:cNvSpPr/>
            <p:nvPr/>
          </p:nvSpPr>
          <p:spPr>
            <a:xfrm>
              <a:off x="1863725" y="1560512"/>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13" name="Shape 1613"/>
            <p:cNvSpPr/>
            <p:nvPr/>
          </p:nvSpPr>
          <p:spPr>
            <a:xfrm>
              <a:off x="1863725" y="1743075"/>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617" name="Shape 1617"/>
        <p:cNvGrpSpPr/>
        <p:nvPr/>
      </p:nvGrpSpPr>
      <p:grpSpPr>
        <a:xfrm>
          <a:off x="0" y="0"/>
          <a:ext cx="0" cy="0"/>
          <a:chOff x="0" y="0"/>
          <a:chExt cx="0" cy="0"/>
        </a:xfrm>
      </p:grpSpPr>
      <p:sp>
        <p:nvSpPr>
          <p:cNvPr id="1618" name="Shape 1618"/>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Clr>
                <a:schemeClr val="dk1"/>
              </a:buClr>
              <a:buSzPct val="25000"/>
              <a:buFont typeface="Arial"/>
              <a:buNone/>
            </a:pPr>
            <a:r>
              <a:rPr lang="en" sz="1800">
                <a:solidFill>
                  <a:schemeClr val="lt1"/>
                </a:solidFill>
                <a:latin typeface="Montserrat"/>
                <a:ea typeface="Montserrat"/>
                <a:cs typeface="Montserrat"/>
                <a:sym typeface="Montserrat"/>
              </a:rPr>
              <a:t>Query: The Dremel Family</a:t>
            </a:r>
          </a:p>
        </p:txBody>
      </p:sp>
      <p:cxnSp>
        <p:nvCxnSpPr>
          <p:cNvPr id="1619" name="Shape 1619"/>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620" name="Shape 1620"/>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1621" name="Shape 1621"/>
          <p:cNvSpPr/>
          <p:nvPr/>
        </p:nvSpPr>
        <p:spPr>
          <a:xfrm>
            <a:off x="3660000" y="3856975"/>
            <a:ext cx="4524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22" name="Shape 1622"/>
          <p:cNvSpPr/>
          <p:nvPr/>
        </p:nvSpPr>
        <p:spPr>
          <a:xfrm>
            <a:off x="4345800" y="3856975"/>
            <a:ext cx="4524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23" name="Shape 1623"/>
          <p:cNvSpPr/>
          <p:nvPr/>
        </p:nvSpPr>
        <p:spPr>
          <a:xfrm>
            <a:off x="5031600" y="3856975"/>
            <a:ext cx="4524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24" name="Shape 1624"/>
          <p:cNvSpPr/>
          <p:nvPr/>
        </p:nvSpPr>
        <p:spPr>
          <a:xfrm>
            <a:off x="4002900" y="2866375"/>
            <a:ext cx="4524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25" name="Shape 1625"/>
          <p:cNvSpPr/>
          <p:nvPr/>
        </p:nvSpPr>
        <p:spPr>
          <a:xfrm>
            <a:off x="4688700" y="2866375"/>
            <a:ext cx="4524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26" name="Shape 1626"/>
          <p:cNvSpPr/>
          <p:nvPr/>
        </p:nvSpPr>
        <p:spPr>
          <a:xfrm>
            <a:off x="4345800" y="1875775"/>
            <a:ext cx="452400" cy="369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27" name="Shape 1627"/>
          <p:cNvSpPr/>
          <p:nvPr/>
        </p:nvSpPr>
        <p:spPr>
          <a:xfrm>
            <a:off x="3850500" y="1003075"/>
            <a:ext cx="1443000" cy="2859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28" name="Shape 1628"/>
          <p:cNvSpPr txBox="1"/>
          <p:nvPr/>
        </p:nvSpPr>
        <p:spPr>
          <a:xfrm>
            <a:off x="3818000" y="1003075"/>
            <a:ext cx="1464600" cy="2859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FFFFFF"/>
                </a:solidFill>
              </a:rPr>
              <a:t>Client</a:t>
            </a:r>
          </a:p>
        </p:txBody>
      </p:sp>
      <p:cxnSp>
        <p:nvCxnSpPr>
          <p:cNvPr id="1629" name="Shape 1629"/>
          <p:cNvCxnSpPr/>
          <p:nvPr/>
        </p:nvCxnSpPr>
        <p:spPr>
          <a:xfrm>
            <a:off x="4474100" y="1365175"/>
            <a:ext cx="0" cy="392700"/>
          </a:xfrm>
          <a:prstGeom prst="straightConnector1">
            <a:avLst/>
          </a:prstGeom>
          <a:noFill/>
          <a:ln cap="flat" cmpd="sng" w="9525">
            <a:solidFill>
              <a:srgbClr val="FFFFFF"/>
            </a:solidFill>
            <a:prstDash val="dot"/>
            <a:round/>
            <a:headEnd len="lg" w="lg" type="none"/>
            <a:tailEnd len="lg" w="lg" type="stealth"/>
          </a:ln>
        </p:spPr>
      </p:cxnSp>
      <p:sp>
        <p:nvSpPr>
          <p:cNvPr id="1630" name="Shape 1630"/>
          <p:cNvSpPr txBox="1"/>
          <p:nvPr/>
        </p:nvSpPr>
        <p:spPr>
          <a:xfrm>
            <a:off x="2190850" y="1957075"/>
            <a:ext cx="1131000" cy="2436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Root server</a:t>
            </a:r>
          </a:p>
        </p:txBody>
      </p:sp>
      <p:sp>
        <p:nvSpPr>
          <p:cNvPr id="1631" name="Shape 1631"/>
          <p:cNvSpPr txBox="1"/>
          <p:nvPr/>
        </p:nvSpPr>
        <p:spPr>
          <a:xfrm>
            <a:off x="2190850" y="2947675"/>
            <a:ext cx="1131000" cy="2436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Intermediate servers</a:t>
            </a:r>
          </a:p>
        </p:txBody>
      </p:sp>
      <p:sp>
        <p:nvSpPr>
          <p:cNvPr id="1632" name="Shape 1632"/>
          <p:cNvSpPr txBox="1"/>
          <p:nvPr/>
        </p:nvSpPr>
        <p:spPr>
          <a:xfrm>
            <a:off x="2190850" y="3938275"/>
            <a:ext cx="1131000" cy="2436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FFFFFF"/>
                </a:solidFill>
              </a:rPr>
              <a:t>Leaf servers (with storage)</a:t>
            </a:r>
          </a:p>
        </p:txBody>
      </p:sp>
      <p:cxnSp>
        <p:nvCxnSpPr>
          <p:cNvPr id="1633" name="Shape 1633"/>
          <p:cNvCxnSpPr/>
          <p:nvPr/>
        </p:nvCxnSpPr>
        <p:spPr>
          <a:xfrm>
            <a:off x="4474100" y="2355775"/>
            <a:ext cx="0" cy="392700"/>
          </a:xfrm>
          <a:prstGeom prst="straightConnector1">
            <a:avLst/>
          </a:prstGeom>
          <a:noFill/>
          <a:ln cap="flat" cmpd="sng" w="9525">
            <a:solidFill>
              <a:srgbClr val="FFFFFF"/>
            </a:solidFill>
            <a:prstDash val="dot"/>
            <a:round/>
            <a:headEnd len="lg" w="lg" type="none"/>
            <a:tailEnd len="lg" w="lg" type="stealth"/>
          </a:ln>
        </p:spPr>
      </p:cxnSp>
      <p:cxnSp>
        <p:nvCxnSpPr>
          <p:cNvPr id="1634" name="Shape 1634"/>
          <p:cNvCxnSpPr/>
          <p:nvPr/>
        </p:nvCxnSpPr>
        <p:spPr>
          <a:xfrm>
            <a:off x="4474100" y="3346375"/>
            <a:ext cx="0" cy="392700"/>
          </a:xfrm>
          <a:prstGeom prst="straightConnector1">
            <a:avLst/>
          </a:prstGeom>
          <a:noFill/>
          <a:ln cap="flat" cmpd="sng" w="9525">
            <a:solidFill>
              <a:srgbClr val="FFFFFF"/>
            </a:solidFill>
            <a:prstDash val="dot"/>
            <a:round/>
            <a:headEnd len="lg" w="lg" type="none"/>
            <a:tailEnd len="lg" w="lg" type="stealth"/>
          </a:ln>
        </p:spPr>
      </p:cxnSp>
      <p:grpSp>
        <p:nvGrpSpPr>
          <p:cNvPr id="1635" name="Shape 1635"/>
          <p:cNvGrpSpPr/>
          <p:nvPr/>
        </p:nvGrpSpPr>
        <p:grpSpPr>
          <a:xfrm>
            <a:off x="3764843" y="3902162"/>
            <a:ext cx="242729" cy="278936"/>
            <a:chOff x="1303337" y="1123950"/>
            <a:chExt cx="652499" cy="793787"/>
          </a:xfrm>
        </p:grpSpPr>
        <p:sp>
          <p:nvSpPr>
            <p:cNvPr id="1636" name="Shape 1636"/>
            <p:cNvSpPr/>
            <p:nvPr/>
          </p:nvSpPr>
          <p:spPr>
            <a:xfrm>
              <a:off x="1303337" y="1123950"/>
              <a:ext cx="652499" cy="2094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37" name="Shape 1637"/>
            <p:cNvSpPr/>
            <p:nvPr/>
          </p:nvSpPr>
          <p:spPr>
            <a:xfrm>
              <a:off x="1303337" y="1227137"/>
              <a:ext cx="652499" cy="690600"/>
            </a:xfrm>
            <a:custGeom>
              <a:pathLst>
                <a:path extrusionOk="0" h="120000" w="120000">
                  <a:moveTo>
                    <a:pt x="0" y="0"/>
                  </a:moveTo>
                  <a:cubicBezTo>
                    <a:pt x="0" y="102857"/>
                    <a:pt x="0" y="102857"/>
                    <a:pt x="0" y="102857"/>
                  </a:cubicBezTo>
                  <a:cubicBezTo>
                    <a:pt x="0" y="102857"/>
                    <a:pt x="0" y="102857"/>
                    <a:pt x="0" y="102857"/>
                  </a:cubicBezTo>
                  <a:cubicBezTo>
                    <a:pt x="2105" y="112087"/>
                    <a:pt x="28070" y="120000"/>
                    <a:pt x="59649" y="120000"/>
                  </a:cubicBezTo>
                  <a:cubicBezTo>
                    <a:pt x="91929" y="120000"/>
                    <a:pt x="117894" y="112087"/>
                    <a:pt x="119298" y="102857"/>
                  </a:cubicBezTo>
                  <a:cubicBezTo>
                    <a:pt x="120000" y="102857"/>
                    <a:pt x="120000" y="102857"/>
                    <a:pt x="120000" y="102857"/>
                  </a:cubicBezTo>
                  <a:cubicBezTo>
                    <a:pt x="120000" y="0"/>
                    <a:pt x="120000" y="0"/>
                    <a:pt x="12000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38" name="Shape 1638"/>
            <p:cNvSpPr/>
            <p:nvPr/>
          </p:nvSpPr>
          <p:spPr>
            <a:xfrm>
              <a:off x="1306512" y="1609725"/>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39" name="Shape 1639"/>
            <p:cNvSpPr/>
            <p:nvPr/>
          </p:nvSpPr>
          <p:spPr>
            <a:xfrm>
              <a:off x="1306512" y="1427162"/>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40" name="Shape 1640"/>
            <p:cNvSpPr/>
            <p:nvPr/>
          </p:nvSpPr>
          <p:spPr>
            <a:xfrm>
              <a:off x="1863725" y="1377950"/>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41" name="Shape 1641"/>
            <p:cNvSpPr/>
            <p:nvPr/>
          </p:nvSpPr>
          <p:spPr>
            <a:xfrm>
              <a:off x="1863725" y="1560512"/>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42" name="Shape 1642"/>
            <p:cNvSpPr/>
            <p:nvPr/>
          </p:nvSpPr>
          <p:spPr>
            <a:xfrm>
              <a:off x="1863725" y="1743075"/>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3" name="Shape 1643"/>
          <p:cNvGrpSpPr/>
          <p:nvPr/>
        </p:nvGrpSpPr>
        <p:grpSpPr>
          <a:xfrm>
            <a:off x="4450643" y="3902162"/>
            <a:ext cx="242729" cy="278936"/>
            <a:chOff x="1303337" y="1123950"/>
            <a:chExt cx="652499" cy="793787"/>
          </a:xfrm>
        </p:grpSpPr>
        <p:sp>
          <p:nvSpPr>
            <p:cNvPr id="1644" name="Shape 1644"/>
            <p:cNvSpPr/>
            <p:nvPr/>
          </p:nvSpPr>
          <p:spPr>
            <a:xfrm>
              <a:off x="1303337" y="1123950"/>
              <a:ext cx="652499" cy="2094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45" name="Shape 1645"/>
            <p:cNvSpPr/>
            <p:nvPr/>
          </p:nvSpPr>
          <p:spPr>
            <a:xfrm>
              <a:off x="1303337" y="1227137"/>
              <a:ext cx="652499" cy="690600"/>
            </a:xfrm>
            <a:custGeom>
              <a:pathLst>
                <a:path extrusionOk="0" h="120000" w="120000">
                  <a:moveTo>
                    <a:pt x="0" y="0"/>
                  </a:moveTo>
                  <a:cubicBezTo>
                    <a:pt x="0" y="102857"/>
                    <a:pt x="0" y="102857"/>
                    <a:pt x="0" y="102857"/>
                  </a:cubicBezTo>
                  <a:cubicBezTo>
                    <a:pt x="0" y="102857"/>
                    <a:pt x="0" y="102857"/>
                    <a:pt x="0" y="102857"/>
                  </a:cubicBezTo>
                  <a:cubicBezTo>
                    <a:pt x="2105" y="112087"/>
                    <a:pt x="28070" y="120000"/>
                    <a:pt x="59649" y="120000"/>
                  </a:cubicBezTo>
                  <a:cubicBezTo>
                    <a:pt x="91929" y="120000"/>
                    <a:pt x="117894" y="112087"/>
                    <a:pt x="119298" y="102857"/>
                  </a:cubicBezTo>
                  <a:cubicBezTo>
                    <a:pt x="120000" y="102857"/>
                    <a:pt x="120000" y="102857"/>
                    <a:pt x="120000" y="102857"/>
                  </a:cubicBezTo>
                  <a:cubicBezTo>
                    <a:pt x="120000" y="0"/>
                    <a:pt x="120000" y="0"/>
                    <a:pt x="12000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46" name="Shape 1646"/>
            <p:cNvSpPr/>
            <p:nvPr/>
          </p:nvSpPr>
          <p:spPr>
            <a:xfrm>
              <a:off x="1306512" y="1609725"/>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47" name="Shape 1647"/>
            <p:cNvSpPr/>
            <p:nvPr/>
          </p:nvSpPr>
          <p:spPr>
            <a:xfrm>
              <a:off x="1306512" y="1427162"/>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48" name="Shape 1648"/>
            <p:cNvSpPr/>
            <p:nvPr/>
          </p:nvSpPr>
          <p:spPr>
            <a:xfrm>
              <a:off x="1863725" y="1377950"/>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49" name="Shape 1649"/>
            <p:cNvSpPr/>
            <p:nvPr/>
          </p:nvSpPr>
          <p:spPr>
            <a:xfrm>
              <a:off x="1863725" y="1560512"/>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50" name="Shape 1650"/>
            <p:cNvSpPr/>
            <p:nvPr/>
          </p:nvSpPr>
          <p:spPr>
            <a:xfrm>
              <a:off x="1863725" y="1743075"/>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1" name="Shape 1651"/>
          <p:cNvGrpSpPr/>
          <p:nvPr/>
        </p:nvGrpSpPr>
        <p:grpSpPr>
          <a:xfrm>
            <a:off x="5136443" y="3902162"/>
            <a:ext cx="242729" cy="278936"/>
            <a:chOff x="1303337" y="1123950"/>
            <a:chExt cx="652499" cy="793787"/>
          </a:xfrm>
        </p:grpSpPr>
        <p:sp>
          <p:nvSpPr>
            <p:cNvPr id="1652" name="Shape 1652"/>
            <p:cNvSpPr/>
            <p:nvPr/>
          </p:nvSpPr>
          <p:spPr>
            <a:xfrm>
              <a:off x="1303337" y="1123950"/>
              <a:ext cx="652499" cy="2094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53" name="Shape 1653"/>
            <p:cNvSpPr/>
            <p:nvPr/>
          </p:nvSpPr>
          <p:spPr>
            <a:xfrm>
              <a:off x="1303337" y="1227137"/>
              <a:ext cx="652499" cy="690600"/>
            </a:xfrm>
            <a:custGeom>
              <a:pathLst>
                <a:path extrusionOk="0" h="120000" w="120000">
                  <a:moveTo>
                    <a:pt x="0" y="0"/>
                  </a:moveTo>
                  <a:cubicBezTo>
                    <a:pt x="0" y="102857"/>
                    <a:pt x="0" y="102857"/>
                    <a:pt x="0" y="102857"/>
                  </a:cubicBezTo>
                  <a:cubicBezTo>
                    <a:pt x="0" y="102857"/>
                    <a:pt x="0" y="102857"/>
                    <a:pt x="0" y="102857"/>
                  </a:cubicBezTo>
                  <a:cubicBezTo>
                    <a:pt x="2105" y="112087"/>
                    <a:pt x="28070" y="120000"/>
                    <a:pt x="59649" y="120000"/>
                  </a:cubicBezTo>
                  <a:cubicBezTo>
                    <a:pt x="91929" y="120000"/>
                    <a:pt x="117894" y="112087"/>
                    <a:pt x="119298" y="102857"/>
                  </a:cubicBezTo>
                  <a:cubicBezTo>
                    <a:pt x="120000" y="102857"/>
                    <a:pt x="120000" y="102857"/>
                    <a:pt x="120000" y="102857"/>
                  </a:cubicBezTo>
                  <a:cubicBezTo>
                    <a:pt x="120000" y="0"/>
                    <a:pt x="120000" y="0"/>
                    <a:pt x="12000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54" name="Shape 1654"/>
            <p:cNvSpPr/>
            <p:nvPr/>
          </p:nvSpPr>
          <p:spPr>
            <a:xfrm>
              <a:off x="1306512" y="1609725"/>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55" name="Shape 1655"/>
            <p:cNvSpPr/>
            <p:nvPr/>
          </p:nvSpPr>
          <p:spPr>
            <a:xfrm>
              <a:off x="1306512" y="1427162"/>
              <a:ext cx="649199" cy="106500"/>
            </a:xfrm>
            <a:custGeom>
              <a:pathLst>
                <a:path extrusionOk="0" h="120000" w="120000">
                  <a:moveTo>
                    <a:pt x="120000" y="0"/>
                  </a:moveTo>
                  <a:cubicBezTo>
                    <a:pt x="120000" y="68571"/>
                    <a:pt x="93176" y="119999"/>
                    <a:pt x="60000" y="119999"/>
                  </a:cubicBezTo>
                  <a:cubicBezTo>
                    <a:pt x="26823" y="119999"/>
                    <a:pt x="0" y="68571"/>
                    <a:pt x="0" y="0"/>
                  </a:cubicBezTo>
                </a:path>
              </a:pathLst>
            </a:cu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56" name="Shape 1656"/>
            <p:cNvSpPr/>
            <p:nvPr/>
          </p:nvSpPr>
          <p:spPr>
            <a:xfrm>
              <a:off x="1863725" y="1377950"/>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57" name="Shape 1657"/>
            <p:cNvSpPr/>
            <p:nvPr/>
          </p:nvSpPr>
          <p:spPr>
            <a:xfrm>
              <a:off x="1863725" y="1560512"/>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58" name="Shape 1658"/>
            <p:cNvSpPr/>
            <p:nvPr/>
          </p:nvSpPr>
          <p:spPr>
            <a:xfrm>
              <a:off x="1863725" y="1743075"/>
              <a:ext cx="54000" cy="54000"/>
            </a:xfrm>
            <a:prstGeom prst="ellipse">
              <a:avLst/>
            </a:prstGeom>
            <a:noFill/>
            <a:ln cap="flat" cmpd="sng" w="9525">
              <a:solidFill>
                <a:srgbClr val="FFFFF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cxnSp>
        <p:nvCxnSpPr>
          <p:cNvPr id="1659" name="Shape 1659"/>
          <p:cNvCxnSpPr/>
          <p:nvPr/>
        </p:nvCxnSpPr>
        <p:spPr>
          <a:xfrm>
            <a:off x="4626500" y="3346375"/>
            <a:ext cx="0" cy="392700"/>
          </a:xfrm>
          <a:prstGeom prst="straightConnector1">
            <a:avLst/>
          </a:prstGeom>
          <a:noFill/>
          <a:ln cap="flat" cmpd="sng" w="9525">
            <a:solidFill>
              <a:srgbClr val="FFFFFF"/>
            </a:solidFill>
            <a:prstDash val="dot"/>
            <a:round/>
            <a:headEnd len="lg" w="lg" type="stealth"/>
            <a:tailEnd len="lg" w="lg" type="none"/>
          </a:ln>
        </p:spPr>
      </p:cxnSp>
      <p:cxnSp>
        <p:nvCxnSpPr>
          <p:cNvPr id="1660" name="Shape 1660"/>
          <p:cNvCxnSpPr/>
          <p:nvPr/>
        </p:nvCxnSpPr>
        <p:spPr>
          <a:xfrm>
            <a:off x="4626500" y="2355775"/>
            <a:ext cx="0" cy="392700"/>
          </a:xfrm>
          <a:prstGeom prst="straightConnector1">
            <a:avLst/>
          </a:prstGeom>
          <a:noFill/>
          <a:ln cap="flat" cmpd="sng" w="9525">
            <a:solidFill>
              <a:srgbClr val="FFFFFF"/>
            </a:solidFill>
            <a:prstDash val="dot"/>
            <a:round/>
            <a:headEnd len="lg" w="lg" type="stealth"/>
            <a:tailEnd len="lg" w="lg" type="none"/>
          </a:ln>
        </p:spPr>
      </p:cxnSp>
      <p:cxnSp>
        <p:nvCxnSpPr>
          <p:cNvPr id="1661" name="Shape 1661"/>
          <p:cNvCxnSpPr/>
          <p:nvPr/>
        </p:nvCxnSpPr>
        <p:spPr>
          <a:xfrm>
            <a:off x="4626500" y="1365175"/>
            <a:ext cx="0" cy="392700"/>
          </a:xfrm>
          <a:prstGeom prst="straightConnector1">
            <a:avLst/>
          </a:prstGeom>
          <a:noFill/>
          <a:ln cap="flat" cmpd="sng" w="9525">
            <a:solidFill>
              <a:srgbClr val="FFFFFF"/>
            </a:solidFill>
            <a:prstDash val="dot"/>
            <a:round/>
            <a:headEnd len="lg" w="lg" type="stealth"/>
            <a:tailEnd len="lg" w="lg" type="none"/>
          </a:ln>
        </p:spPr>
      </p:cxnSp>
      <p:sp>
        <p:nvSpPr>
          <p:cNvPr id="1662" name="Shape 1662"/>
          <p:cNvSpPr txBox="1"/>
          <p:nvPr/>
        </p:nvSpPr>
        <p:spPr>
          <a:xfrm>
            <a:off x="5484000" y="3863100"/>
            <a:ext cx="2777100" cy="369300"/>
          </a:xfrm>
          <a:prstGeom prst="rect">
            <a:avLst/>
          </a:prstGeom>
          <a:noFill/>
          <a:ln>
            <a:noFill/>
          </a:ln>
        </p:spPr>
        <p:txBody>
          <a:bodyPr anchorCtr="0" anchor="ctr" bIns="91425" lIns="91425" rIns="91425" tIns="91425">
            <a:noAutofit/>
          </a:bodyPr>
          <a:lstStyle/>
          <a:p>
            <a:pPr lvl="0" rtl="0">
              <a:spcBef>
                <a:spcPts val="0"/>
              </a:spcBef>
              <a:buNone/>
            </a:pPr>
            <a:r>
              <a:rPr lang="en" sz="1000">
                <a:solidFill>
                  <a:srgbClr val="FFFFFF"/>
                </a:solidFill>
                <a:latin typeface="Courier New"/>
                <a:ea typeface="Courier New"/>
                <a:cs typeface="Courier New"/>
                <a:sym typeface="Courier New"/>
              </a:rPr>
              <a:t>EXECUTE R</a:t>
            </a:r>
            <a:r>
              <a:rPr baseline="-25000" lang="en" sz="1000">
                <a:solidFill>
                  <a:srgbClr val="FFFFFF"/>
                </a:solidFill>
                <a:latin typeface="Courier New"/>
                <a:ea typeface="Courier New"/>
                <a:cs typeface="Courier New"/>
                <a:sym typeface="Courier New"/>
              </a:rPr>
              <a:t>k </a:t>
            </a:r>
            <a:r>
              <a:rPr lang="en" sz="1000">
                <a:solidFill>
                  <a:srgbClr val="FFFFFF"/>
                </a:solidFill>
                <a:latin typeface="Courier New"/>
                <a:ea typeface="Courier New"/>
                <a:cs typeface="Courier New"/>
                <a:sym typeface="Courier New"/>
              </a:rPr>
              <a:t>for k in 1 to n</a:t>
            </a:r>
          </a:p>
        </p:txBody>
      </p:sp>
      <p:sp>
        <p:nvSpPr>
          <p:cNvPr id="1663" name="Shape 1663"/>
          <p:cNvSpPr txBox="1"/>
          <p:nvPr/>
        </p:nvSpPr>
        <p:spPr>
          <a:xfrm>
            <a:off x="5484000" y="2591100"/>
            <a:ext cx="2777100" cy="851100"/>
          </a:xfrm>
          <a:prstGeom prst="rect">
            <a:avLst/>
          </a:prstGeom>
          <a:noFill/>
          <a:ln>
            <a:noFill/>
          </a:ln>
        </p:spPr>
        <p:txBody>
          <a:bodyPr anchorCtr="0" anchor="t" bIns="91425" lIns="91425" rIns="91425" tIns="91425">
            <a:noAutofit/>
          </a:bodyPr>
          <a:lstStyle/>
          <a:p>
            <a:pPr lvl="0" rtl="0">
              <a:spcBef>
                <a:spcPts val="0"/>
              </a:spcBef>
              <a:buClr>
                <a:schemeClr val="dk1"/>
              </a:buClr>
              <a:buSzPct val="110000"/>
              <a:buFont typeface="Arial"/>
              <a:buNone/>
            </a:pPr>
            <a:r>
              <a:rPr lang="en" sz="1000">
                <a:solidFill>
                  <a:srgbClr val="FFFFFF"/>
                </a:solidFill>
                <a:latin typeface="Courier New"/>
                <a:ea typeface="Courier New"/>
                <a:cs typeface="Courier New"/>
                <a:sym typeface="Courier New"/>
              </a:rPr>
              <a:t>SELECT age</a:t>
            </a:r>
          </a:p>
          <a:p>
            <a:pPr lvl="0" rtl="0">
              <a:spcBef>
                <a:spcPts val="0"/>
              </a:spcBef>
              <a:buClr>
                <a:schemeClr val="dk1"/>
              </a:buClr>
              <a:buSzPct val="110000"/>
              <a:buFont typeface="Arial"/>
              <a:buNone/>
            </a:pPr>
            <a:r>
              <a:rPr lang="en" sz="1000">
                <a:solidFill>
                  <a:srgbClr val="FFFFFF"/>
                </a:solidFill>
                <a:latin typeface="Courier New"/>
                <a:ea typeface="Courier New"/>
                <a:cs typeface="Courier New"/>
                <a:sym typeface="Courier New"/>
              </a:rPr>
              <a:t>  , SUM(sub_users) AS num_users</a:t>
            </a:r>
          </a:p>
          <a:p>
            <a:pPr lvl="0" rtl="0">
              <a:spcBef>
                <a:spcPts val="0"/>
              </a:spcBef>
              <a:buClr>
                <a:schemeClr val="dk1"/>
              </a:buClr>
              <a:buSzPct val="110000"/>
              <a:buFont typeface="Arial"/>
              <a:buNone/>
            </a:pPr>
            <a:r>
              <a:rPr lang="en" sz="1000">
                <a:solidFill>
                  <a:srgbClr val="FFFFFF"/>
                </a:solidFill>
                <a:latin typeface="Courier New"/>
                <a:ea typeface="Courier New"/>
                <a:cs typeface="Courier New"/>
                <a:sym typeface="Courier New"/>
              </a:rPr>
              <a:t>FROM (R</a:t>
            </a:r>
            <a:r>
              <a:rPr baseline="-25000" lang="en" sz="1000">
                <a:solidFill>
                  <a:srgbClr val="FFFFFF"/>
                </a:solidFill>
                <a:latin typeface="Courier New"/>
                <a:ea typeface="Courier New"/>
                <a:cs typeface="Courier New"/>
                <a:sym typeface="Courier New"/>
              </a:rPr>
              <a:t>1 </a:t>
            </a:r>
            <a:r>
              <a:rPr lang="en" sz="1000">
                <a:solidFill>
                  <a:srgbClr val="FFFFFF"/>
                </a:solidFill>
                <a:latin typeface="Courier New"/>
                <a:ea typeface="Courier New"/>
                <a:cs typeface="Courier New"/>
                <a:sym typeface="Courier New"/>
              </a:rPr>
              <a:t>UNION ALL R</a:t>
            </a:r>
            <a:r>
              <a:rPr baseline="-25000" lang="en" sz="1000">
                <a:solidFill>
                  <a:srgbClr val="FFFFFF"/>
                </a:solidFill>
                <a:latin typeface="Courier New"/>
                <a:ea typeface="Courier New"/>
                <a:cs typeface="Courier New"/>
                <a:sym typeface="Courier New"/>
              </a:rPr>
              <a:t>n</a:t>
            </a:r>
            <a:r>
              <a:rPr lang="en" sz="1000">
                <a:solidFill>
                  <a:srgbClr val="FFFFFF"/>
                </a:solidFill>
                <a:latin typeface="Courier New"/>
                <a:ea typeface="Courier New"/>
                <a:cs typeface="Courier New"/>
                <a:sym typeface="Courier New"/>
              </a:rPr>
              <a:t>)</a:t>
            </a:r>
          </a:p>
          <a:p>
            <a:pPr lvl="0" rtl="0">
              <a:spcBef>
                <a:spcPts val="0"/>
              </a:spcBef>
              <a:buNone/>
            </a:pPr>
            <a:r>
              <a:rPr lang="en" sz="1000">
                <a:solidFill>
                  <a:srgbClr val="FFFFFF"/>
                </a:solidFill>
                <a:latin typeface="Courier New"/>
                <a:ea typeface="Courier New"/>
                <a:cs typeface="Courier New"/>
                <a:sym typeface="Courier New"/>
              </a:rPr>
              <a:t>GROUP BY age</a:t>
            </a:r>
          </a:p>
        </p:txBody>
      </p:sp>
      <p:sp>
        <p:nvSpPr>
          <p:cNvPr id="1664" name="Shape 1664"/>
          <p:cNvSpPr txBox="1"/>
          <p:nvPr/>
        </p:nvSpPr>
        <p:spPr>
          <a:xfrm>
            <a:off x="5484000" y="1875775"/>
            <a:ext cx="2777100" cy="3693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FFFFFF"/>
                </a:solidFill>
                <a:latin typeface="Courier New"/>
                <a:ea typeface="Courier New"/>
                <a:cs typeface="Courier New"/>
                <a:sym typeface="Courier New"/>
              </a:rPr>
              <a:t>ORDER BY, HAVING, WINDOW</a:t>
            </a:r>
          </a:p>
        </p:txBody>
      </p:sp>
      <p:sp>
        <p:nvSpPr>
          <p:cNvPr id="1665" name="Shape 1665"/>
          <p:cNvSpPr txBox="1"/>
          <p:nvPr/>
        </p:nvSpPr>
        <p:spPr>
          <a:xfrm>
            <a:off x="5484000" y="808975"/>
            <a:ext cx="2777100" cy="5964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FFFFFF"/>
                </a:solidFill>
                <a:latin typeface="Courier New"/>
                <a:ea typeface="Courier New"/>
                <a:cs typeface="Courier New"/>
                <a:sym typeface="Courier New"/>
              </a:rPr>
              <a:t>28, 2</a:t>
            </a:r>
          </a:p>
          <a:p>
            <a:pPr lvl="0" rtl="0">
              <a:spcBef>
                <a:spcPts val="0"/>
              </a:spcBef>
              <a:buNone/>
            </a:pPr>
            <a:r>
              <a:rPr lang="en" sz="1000">
                <a:solidFill>
                  <a:srgbClr val="FFFFFF"/>
                </a:solidFill>
                <a:latin typeface="Courier New"/>
                <a:ea typeface="Courier New"/>
                <a:cs typeface="Courier New"/>
                <a:sym typeface="Courier New"/>
              </a:rPr>
              <a:t>29, 1</a:t>
            </a:r>
          </a:p>
          <a:p>
            <a:pPr lvl="0" rtl="0">
              <a:spcBef>
                <a:spcPts val="0"/>
              </a:spcBef>
              <a:buNone/>
            </a:pPr>
            <a:r>
              <a:rPr lang="en" sz="1000">
                <a:solidFill>
                  <a:srgbClr val="FFFFFF"/>
                </a:solidFill>
                <a:latin typeface="Courier New"/>
                <a:ea typeface="Courier New"/>
                <a:cs typeface="Courier New"/>
                <a:sym typeface="Courier New"/>
              </a:rPr>
              <a:t>32, 1</a:t>
            </a: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669" name="Shape 1669"/>
        <p:cNvGrpSpPr/>
        <p:nvPr/>
      </p:nvGrpSpPr>
      <p:grpSpPr>
        <a:xfrm>
          <a:off x="0" y="0"/>
          <a:ext cx="0" cy="0"/>
          <a:chOff x="0" y="0"/>
          <a:chExt cx="0" cy="0"/>
        </a:xfrm>
      </p:grpSpPr>
      <p:sp>
        <p:nvSpPr>
          <p:cNvPr id="1670" name="Shape 1670"/>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Clr>
                <a:schemeClr val="dk1"/>
              </a:buClr>
              <a:buSzPct val="25000"/>
              <a:buFont typeface="Arial"/>
              <a:buNone/>
            </a:pPr>
            <a:r>
              <a:rPr lang="en" sz="1800">
                <a:solidFill>
                  <a:schemeClr val="lt1"/>
                </a:solidFill>
                <a:latin typeface="Montserrat"/>
                <a:ea typeface="Montserrat"/>
                <a:cs typeface="Montserrat"/>
                <a:sym typeface="Montserrat"/>
              </a:rPr>
              <a:t>Query: The Dremel Family</a:t>
            </a:r>
          </a:p>
        </p:txBody>
      </p:sp>
      <p:cxnSp>
        <p:nvCxnSpPr>
          <p:cNvPr id="1671" name="Shape 1671"/>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672" name="Shape 1672"/>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1673" name="Shape 1673"/>
          <p:cNvSpPr txBox="1"/>
          <p:nvPr/>
        </p:nvSpPr>
        <p:spPr>
          <a:xfrm>
            <a:off x="1295325" y="1075950"/>
            <a:ext cx="6553200" cy="29916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Montserrat"/>
                <a:ea typeface="Montserrat"/>
                <a:cs typeface="Montserrat"/>
                <a:sym typeface="Montserrat"/>
              </a:rPr>
              <a:t>Key takeaways:</a:t>
            </a:r>
          </a:p>
          <a:p>
            <a:pPr lvl="0" rtl="0">
              <a:spcBef>
                <a:spcPts val="0"/>
              </a:spcBef>
              <a:buNone/>
            </a:pPr>
            <a:r>
              <a:t/>
            </a:r>
            <a:endParaRPr>
              <a:solidFill>
                <a:srgbClr val="FFFFFF"/>
              </a:solidFill>
              <a:latin typeface="Montserrat"/>
              <a:ea typeface="Montserrat"/>
              <a:cs typeface="Montserrat"/>
              <a:sym typeface="Montserrat"/>
            </a:endParaRP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The child projects from Dremel execute queries in a tree-like fashion. This means that queries </a:t>
            </a:r>
            <a:r>
              <a:rPr lang="en">
                <a:solidFill>
                  <a:schemeClr val="lt1"/>
                </a:solidFill>
                <a:latin typeface="Montserrat"/>
                <a:ea typeface="Montserrat"/>
                <a:cs typeface="Montserrat"/>
                <a:sym typeface="Montserrat"/>
              </a:rPr>
              <a:t>that traverse large data sets but</a:t>
            </a:r>
            <a:r>
              <a:rPr lang="en">
                <a:solidFill>
                  <a:srgbClr val="FFFFFF"/>
                </a:solidFill>
                <a:latin typeface="Montserrat"/>
                <a:ea typeface="Montserrat"/>
                <a:cs typeface="Montserrat"/>
                <a:sym typeface="Montserrat"/>
              </a:rPr>
              <a:t> return relatively small result sets (like those we produce at Looker) are ideal.</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For ETL and large result sets, we still want to use MapReduce, Pig, or Hive.</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This technology incorporates a columnar file-storage format that is particularly well suited to traverse nested data. </a:t>
            </a:r>
          </a:p>
          <a:p>
            <a:pPr indent="-228600" lvl="0" marL="457200" rtl="0">
              <a:spcBef>
                <a:spcPts val="0"/>
              </a:spcBef>
              <a:buClr>
                <a:srgbClr val="FFFFFF"/>
              </a:buClr>
              <a:buFont typeface="Montserrat"/>
              <a:buChar char="-"/>
            </a:pPr>
            <a:r>
              <a:rPr lang="en">
                <a:solidFill>
                  <a:srgbClr val="FFFFFF"/>
                </a:solidFill>
                <a:latin typeface="Montserrat"/>
                <a:ea typeface="Montserrat"/>
                <a:cs typeface="Montserrat"/>
                <a:sym typeface="Montserrat"/>
              </a:rPr>
              <a:t>Moreover, there’s really no need for an explicit schema. This is fairly different from the other SQL-on-Hadoop offerings, which </a:t>
            </a:r>
            <a:r>
              <a:rPr i="1" lang="en">
                <a:solidFill>
                  <a:srgbClr val="FFFFFF"/>
                </a:solidFill>
                <a:latin typeface="Montserrat"/>
                <a:ea typeface="Montserrat"/>
                <a:cs typeface="Montserrat"/>
                <a:sym typeface="Montserrat"/>
              </a:rPr>
              <a:t>do</a:t>
            </a:r>
            <a:r>
              <a:rPr lang="en">
                <a:solidFill>
                  <a:srgbClr val="FFFFFF"/>
                </a:solidFill>
                <a:latin typeface="Montserrat"/>
                <a:ea typeface="Montserrat"/>
                <a:cs typeface="Montserrat"/>
                <a:sym typeface="Montserrat"/>
              </a:rPr>
              <a:t> require one specify a </a:t>
            </a:r>
            <a:r>
              <a:rPr lang="en">
                <a:solidFill>
                  <a:schemeClr val="lt1"/>
                </a:solidFill>
                <a:latin typeface="Montserrat"/>
                <a:ea typeface="Montserrat"/>
                <a:cs typeface="Montserrat"/>
                <a:sym typeface="Montserrat"/>
              </a:rPr>
              <a:t>schema on read</a:t>
            </a:r>
            <a:r>
              <a:rPr lang="en">
                <a:solidFill>
                  <a:srgbClr val="FFFFFF"/>
                </a:solidFill>
                <a:latin typeface="Montserrat"/>
                <a:ea typeface="Montserrat"/>
                <a:cs typeface="Montserrat"/>
                <a:sym typeface="Montserrat"/>
              </a:rPr>
              <a:t>.</a:t>
            </a: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677" name="Shape 1677"/>
        <p:cNvGrpSpPr/>
        <p:nvPr/>
      </p:nvGrpSpPr>
      <p:grpSpPr>
        <a:xfrm>
          <a:off x="0" y="0"/>
          <a:ext cx="0" cy="0"/>
          <a:chOff x="0" y="0"/>
          <a:chExt cx="0" cy="0"/>
        </a:xfrm>
      </p:grpSpPr>
      <p:sp>
        <p:nvSpPr>
          <p:cNvPr id="1678" name="Shape 1678"/>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SzPct val="25000"/>
              <a:buNone/>
            </a:pPr>
            <a:r>
              <a:rPr lang="en" sz="1800">
                <a:solidFill>
                  <a:schemeClr val="lt1"/>
                </a:solidFill>
                <a:latin typeface="Montserrat"/>
                <a:ea typeface="Montserrat"/>
                <a:cs typeface="Montserrat"/>
                <a:sym typeface="Montserrat"/>
              </a:rPr>
              <a:t>Query</a:t>
            </a:r>
          </a:p>
        </p:txBody>
      </p:sp>
      <p:cxnSp>
        <p:nvCxnSpPr>
          <p:cNvPr id="1679" name="Shape 1679"/>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680" name="Shape 1680"/>
          <p:cNvPicPr preferRelativeResize="0"/>
          <p:nvPr/>
        </p:nvPicPr>
        <p:blipFill>
          <a:blip r:embed="rId3">
            <a:alphaModFix/>
          </a:blip>
          <a:stretch>
            <a:fillRect/>
          </a:stretch>
        </p:blipFill>
        <p:spPr>
          <a:xfrm>
            <a:off x="8381997" y="4705350"/>
            <a:ext cx="599152" cy="285749"/>
          </a:xfrm>
          <a:prstGeom prst="rect">
            <a:avLst/>
          </a:prstGeom>
          <a:noFill/>
          <a:ln>
            <a:noFill/>
          </a:ln>
        </p:spPr>
      </p:pic>
      <p:graphicFrame>
        <p:nvGraphicFramePr>
          <p:cNvPr id="1681" name="Shape 1681"/>
          <p:cNvGraphicFramePr/>
          <p:nvPr/>
        </p:nvGraphicFramePr>
        <p:xfrm>
          <a:off x="788312" y="666750"/>
          <a:ext cx="3000000" cy="3000000"/>
        </p:xfrm>
        <a:graphic>
          <a:graphicData uri="http://schemas.openxmlformats.org/drawingml/2006/table">
            <a:tbl>
              <a:tblPr>
                <a:noFill/>
                <a:tableStyleId>{A502EBE1-EE59-43B9-9920-A4FEFA64E7F7}</a:tableStyleId>
              </a:tblPr>
              <a:tblGrid>
                <a:gridCol w="744175"/>
                <a:gridCol w="723625"/>
                <a:gridCol w="686025"/>
                <a:gridCol w="781625"/>
                <a:gridCol w="656625"/>
                <a:gridCol w="731825"/>
                <a:gridCol w="529175"/>
                <a:gridCol w="620800"/>
                <a:gridCol w="660300"/>
                <a:gridCol w="751000"/>
                <a:gridCol w="682200"/>
              </a:tblGrid>
              <a:tr h="366200">
                <a:tc>
                  <a:txBody>
                    <a:bodyPr>
                      <a:noAutofit/>
                    </a:bodyPr>
                    <a:lstStyle/>
                    <a:p>
                      <a:pPr lvl="0" rtl="0">
                        <a:spcBef>
                          <a:spcPts val="0"/>
                        </a:spcBef>
                        <a:buNone/>
                      </a:pPr>
                      <a:r>
                        <a:t/>
                      </a:r>
                      <a:endParaRPr sz="700">
                        <a:solidFill>
                          <a:srgbClr val="FFFFFF"/>
                        </a:solidFill>
                      </a:endParaRPr>
                    </a:p>
                  </a:txBody>
                  <a:tcPr marT="91425" marB="91425" marR="91425" marL="91425"/>
                </a:tc>
                <a:tc>
                  <a:txBody>
                    <a:bodyPr>
                      <a:noAutofit/>
                    </a:bodyPr>
                    <a:lstStyle/>
                    <a:p>
                      <a:pPr lvl="0" rtl="0" algn="ctr">
                        <a:spcBef>
                          <a:spcPts val="0"/>
                        </a:spcBef>
                        <a:buClr>
                          <a:schemeClr val="dk1"/>
                        </a:buClr>
                        <a:buSzPct val="157142"/>
                        <a:buFont typeface="Arial"/>
                        <a:buNone/>
                      </a:pPr>
                      <a:r>
                        <a:rPr lang="en" sz="700">
                          <a:solidFill>
                            <a:schemeClr val="lt1"/>
                          </a:solidFill>
                        </a:rPr>
                        <a:t>Distros</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Interactive</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Concurrency</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Latency</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File Types</a:t>
                      </a:r>
                    </a:p>
                  </a:txBody>
                  <a:tcPr marT="91425" marB="91425" marR="91425" marL="91425" anchor="ctr"/>
                </a:tc>
                <a:tc>
                  <a:txBody>
                    <a:bodyPr>
                      <a:noAutofit/>
                    </a:bodyPr>
                    <a:lstStyle/>
                    <a:p>
                      <a:pPr lvl="0" rtl="0" algn="ctr">
                        <a:spcBef>
                          <a:spcPts val="0"/>
                        </a:spcBef>
                        <a:buNone/>
                      </a:pPr>
                      <a:r>
                        <a:rPr lang="en" sz="700">
                          <a:solidFill>
                            <a:schemeClr val="lt1"/>
                          </a:solidFill>
                        </a:rPr>
                        <a:t>SQL Support</a:t>
                      </a:r>
                    </a:p>
                  </a:txBody>
                  <a:tcPr marT="91425" marB="91425" marR="91425" marL="91425" anchor="ctr"/>
                </a:tc>
                <a:tc>
                  <a:txBody>
                    <a:bodyPr>
                      <a:noAutofit/>
                    </a:bodyPr>
                    <a:lstStyle/>
                    <a:p>
                      <a:pPr lvl="0" rtl="0" algn="ctr">
                        <a:spcBef>
                          <a:spcPts val="0"/>
                        </a:spcBef>
                        <a:buNone/>
                      </a:pPr>
                      <a:r>
                        <a:rPr lang="en" sz="700">
                          <a:solidFill>
                            <a:schemeClr val="lt1"/>
                          </a:solidFill>
                        </a:rPr>
                        <a:t>Fault Tolerant</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Scalability (nodes)</a:t>
                      </a:r>
                    </a:p>
                  </a:txBody>
                  <a:tcPr marT="91425" marB="91425" marR="91425" marL="91425" anchor="ctr"/>
                </a:tc>
                <a:tc>
                  <a:txBody>
                    <a:bodyPr>
                      <a:noAutofit/>
                    </a:bodyPr>
                    <a:lstStyle/>
                    <a:p>
                      <a:pPr lvl="0" rtl="0" algn="ctr">
                        <a:spcBef>
                          <a:spcPts val="0"/>
                        </a:spcBef>
                        <a:buNone/>
                      </a:pPr>
                      <a:r>
                        <a:rPr lang="en" sz="700">
                          <a:solidFill>
                            <a:schemeClr val="lt1"/>
                          </a:solidFill>
                        </a:rPr>
                        <a:t>Standalone</a:t>
                      </a:r>
                    </a:p>
                  </a:txBody>
                  <a:tcPr marT="91425" marB="91425" marR="91425" marL="91425" anchor="ctr"/>
                </a:tc>
                <a:tc>
                  <a:txBody>
                    <a:bodyPr>
                      <a:noAutofit/>
                    </a:bodyPr>
                    <a:lstStyle/>
                    <a:p>
                      <a:pPr lvl="0" rtl="0" algn="ctr">
                        <a:spcBef>
                          <a:spcPts val="0"/>
                        </a:spcBef>
                        <a:buNone/>
                      </a:pPr>
                      <a:r>
                        <a:rPr lang="en" sz="700">
                          <a:solidFill>
                            <a:schemeClr val="lt1"/>
                          </a:solidFill>
                        </a:rPr>
                        <a:t>Extensible</a:t>
                      </a:r>
                    </a:p>
                  </a:txBody>
                  <a:tcPr marT="91425" marB="91425" marR="91425" marL="91425" anchor="ctr"/>
                </a:tc>
              </a:tr>
              <a:tr h="381000">
                <a:tc>
                  <a:txBody>
                    <a:bodyPr>
                      <a:noAutofit/>
                    </a:bodyPr>
                    <a:lstStyle/>
                    <a:p>
                      <a:pPr lvl="0" rtl="0">
                        <a:spcBef>
                          <a:spcPts val="0"/>
                        </a:spcBef>
                        <a:buNone/>
                      </a:pPr>
                      <a:r>
                        <a:rPr lang="en" sz="700">
                          <a:solidFill>
                            <a:srgbClr val="FFFFFF"/>
                          </a:solidFill>
                        </a:rPr>
                        <a:t>Hive</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Apache, AWS, CDH, MapR, Intel, HW, Pivotal</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N</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High</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High</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ORC, Avro, wide range of SerDes</a:t>
                      </a:r>
                    </a:p>
                  </a:txBody>
                  <a:tcPr marT="91425" marB="91425" marR="91425" marL="91425" anchor="ctr"/>
                </a:tc>
                <a:tc>
                  <a:txBody>
                    <a:bodyPr>
                      <a:noAutofit/>
                    </a:bodyPr>
                    <a:lstStyle/>
                    <a:p>
                      <a:pPr lvl="0" rtl="0" algn="ctr">
                        <a:spcBef>
                          <a:spcPts val="0"/>
                        </a:spcBef>
                        <a:buNone/>
                      </a:pPr>
                      <a:r>
                        <a:rPr lang="en" sz="700">
                          <a:solidFill>
                            <a:schemeClr val="lt1"/>
                          </a:solidFill>
                        </a:rPr>
                        <a:t>ANSI 1992</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Y</a:t>
                      </a:r>
                    </a:p>
                  </a:txBody>
                  <a:tcPr marT="91425" marB="91425" marR="91425" marL="91425" anchor="ctr"/>
                </a:tc>
                <a:tc>
                  <a:txBody>
                    <a:bodyPr>
                      <a:noAutofit/>
                    </a:bodyPr>
                    <a:lstStyle/>
                    <a:p>
                      <a:pPr lvl="0" rtl="0" algn="ctr">
                        <a:spcBef>
                          <a:spcPts val="0"/>
                        </a:spcBef>
                        <a:buNone/>
                      </a:pPr>
                      <a:r>
                        <a:rPr lang="en" sz="700">
                          <a:solidFill>
                            <a:srgbClr val="FFFFFF"/>
                          </a:solidFill>
                        </a:rPr>
                        <a:t>10,000s</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N</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Y</a:t>
                      </a:r>
                    </a:p>
                  </a:txBody>
                  <a:tcPr marT="91425" marB="91425" marR="91425" marL="91425" anchor="ctr"/>
                </a:tc>
              </a:tr>
              <a:tr h="381000">
                <a:tc>
                  <a:txBody>
                    <a:bodyPr>
                      <a:noAutofit/>
                    </a:bodyPr>
                    <a:lstStyle/>
                    <a:p>
                      <a:pPr lvl="0" rtl="0">
                        <a:spcBef>
                          <a:spcPts val="0"/>
                        </a:spcBef>
                        <a:buNone/>
                      </a:pPr>
                      <a:r>
                        <a:rPr lang="en" sz="700">
                          <a:solidFill>
                            <a:srgbClr val="FFFFFF"/>
                          </a:solidFill>
                        </a:rPr>
                        <a:t>Hive on Tez</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Apache, HW</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Y</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High</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Moderate</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ORC, Avro, wide range of SerDes</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ANSI 1992</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Y</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rgbClr val="FFFFFF"/>
                          </a:solidFill>
                        </a:rPr>
                        <a:t>10,000s</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N</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Y</a:t>
                      </a:r>
                    </a:p>
                  </a:txBody>
                  <a:tcPr marT="91425" marB="91425" marR="91425" marL="91425" anchor="ctr"/>
                </a:tc>
              </a:tr>
              <a:tr h="381000">
                <a:tc>
                  <a:txBody>
                    <a:bodyPr>
                      <a:noAutofit/>
                    </a:bodyPr>
                    <a:lstStyle/>
                    <a:p>
                      <a:pPr lvl="0" rtl="0">
                        <a:spcBef>
                          <a:spcPts val="0"/>
                        </a:spcBef>
                        <a:buNone/>
                      </a:pPr>
                      <a:r>
                        <a:rPr lang="en" sz="700">
                          <a:solidFill>
                            <a:srgbClr val="FFFFFF"/>
                          </a:solidFill>
                        </a:rPr>
                        <a:t>Impala</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Apache, CDH</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Y</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Moderate</a:t>
                      </a:r>
                    </a:p>
                  </a:txBody>
                  <a:tcPr marT="91425" marB="91425" marR="91425" marL="91425" anchor="ctr"/>
                </a:tc>
                <a:tc>
                  <a:txBody>
                    <a:bodyPr>
                      <a:noAutofit/>
                    </a:bodyPr>
                    <a:lstStyle/>
                    <a:p>
                      <a:pPr lvl="0" rtl="0" algn="ctr">
                        <a:spcBef>
                          <a:spcPts val="0"/>
                        </a:spcBef>
                        <a:buNone/>
                      </a:pPr>
                      <a:r>
                        <a:rPr lang="en" sz="700">
                          <a:solidFill>
                            <a:schemeClr val="lt1"/>
                          </a:solidFill>
                        </a:rPr>
                        <a:t>Low</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-ORC</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ANSI 1992</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N</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rgbClr val="FFFFFF"/>
                          </a:solidFill>
                        </a:rPr>
                        <a:t>1,000s</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N</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Y</a:t>
                      </a:r>
                    </a:p>
                  </a:txBody>
                  <a:tcPr marT="91425" marB="91425" marR="91425" marL="91425" anchor="ctr"/>
                </a:tc>
              </a:tr>
              <a:tr h="381000">
                <a:tc>
                  <a:txBody>
                    <a:bodyPr>
                      <a:noAutofit/>
                    </a:bodyPr>
                    <a:lstStyle/>
                    <a:p>
                      <a:pPr lvl="0" rtl="0">
                        <a:spcBef>
                          <a:spcPts val="0"/>
                        </a:spcBef>
                        <a:buNone/>
                      </a:pPr>
                      <a:r>
                        <a:rPr lang="en" sz="700">
                          <a:solidFill>
                            <a:srgbClr val="FFFFFF"/>
                          </a:solidFill>
                        </a:rPr>
                        <a:t>Spark SQL</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Apache, AWS, CDH, MapR, HW</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Y</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Low</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Moderate</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Parquet, ORC, see spark-packages.org</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Subset ANSI 1992</a:t>
                      </a:r>
                    </a:p>
                    <a:p>
                      <a:pPr lvl="0" rtl="0" algn="ctr">
                        <a:spcBef>
                          <a:spcPts val="0"/>
                        </a:spcBef>
                        <a:buNone/>
                      </a:pPr>
                      <a:r>
                        <a:t/>
                      </a:r>
                      <a:endParaRPr sz="700"/>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Y</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rgbClr val="FFFFFF"/>
                          </a:solidFill>
                        </a:rPr>
                        <a:t>1,000s</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Y</a:t>
                      </a:r>
                    </a:p>
                  </a:txBody>
                  <a:tcPr marT="91425" marB="91425" marR="91425" marL="91425" anchor="ctr"/>
                </a:tc>
                <a:tc>
                  <a:txBody>
                    <a:bodyPr>
                      <a:noAutofit/>
                    </a:bodyPr>
                    <a:lstStyle/>
                    <a:p>
                      <a:pPr lvl="0" rtl="0" algn="ctr">
                        <a:spcBef>
                          <a:spcPts val="0"/>
                        </a:spcBef>
                        <a:buNone/>
                      </a:pPr>
                      <a:r>
                        <a:rPr lang="en" sz="700">
                          <a:solidFill>
                            <a:schemeClr val="lt1"/>
                          </a:solidFill>
                        </a:rPr>
                        <a:t>Y</a:t>
                      </a:r>
                    </a:p>
                  </a:txBody>
                  <a:tcPr marT="91425" marB="91425" marR="91425" marL="91425" anchor="ctr"/>
                </a:tc>
              </a:tr>
              <a:tr h="381000">
                <a:tc>
                  <a:txBody>
                    <a:bodyPr>
                      <a:noAutofit/>
                    </a:bodyPr>
                    <a:lstStyle/>
                    <a:p>
                      <a:pPr lvl="0" rtl="0">
                        <a:spcBef>
                          <a:spcPts val="0"/>
                        </a:spcBef>
                        <a:buNone/>
                      </a:pPr>
                      <a:r>
                        <a:rPr lang="en" sz="700">
                          <a:solidFill>
                            <a:srgbClr val="FFFFFF"/>
                          </a:solidFill>
                        </a:rPr>
                        <a:t>Presto</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Teradata</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Y</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Low</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Text, Sequence, RC, ORC, Parquet</a:t>
                      </a:r>
                    </a:p>
                  </a:txBody>
                  <a:tcPr marT="91425" marB="91425" marR="91425" marL="91425" anchor="ctr"/>
                </a:tc>
                <a:tc>
                  <a:txBody>
                    <a:bodyPr>
                      <a:noAutofit/>
                    </a:bodyPr>
                    <a:lstStyle/>
                    <a:p>
                      <a:pPr lvl="0" rtl="0" algn="ctr">
                        <a:spcBef>
                          <a:spcPts val="0"/>
                        </a:spcBef>
                        <a:buNone/>
                      </a:pPr>
                      <a:r>
                        <a:rPr lang="en" sz="700">
                          <a:solidFill>
                            <a:schemeClr val="lt1"/>
                          </a:solidFill>
                        </a:rPr>
                        <a:t>ANSI 2003</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Y</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rgbClr val="FFFFFF"/>
                          </a:solidFill>
                        </a:rPr>
                        <a:t>1,000s</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Y</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Y</a:t>
                      </a:r>
                    </a:p>
                  </a:txBody>
                  <a:tcPr marT="91425" marB="91425" marR="91425" marL="91425" anchor="ctr"/>
                </a:tc>
              </a:tr>
              <a:tr h="381000">
                <a:tc>
                  <a:txBody>
                    <a:bodyPr>
                      <a:noAutofit/>
                    </a:bodyPr>
                    <a:lstStyle/>
                    <a:p>
                      <a:pPr lvl="0" rtl="0">
                        <a:spcBef>
                          <a:spcPts val="0"/>
                        </a:spcBef>
                        <a:buNone/>
                      </a:pPr>
                      <a:r>
                        <a:rPr lang="en" sz="700">
                          <a:solidFill>
                            <a:srgbClr val="FFFFFF"/>
                          </a:solidFill>
                        </a:rPr>
                        <a:t>HAWQ</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Pivotal, HW</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Y</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N/A</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Low</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a:t>
                      </a:r>
                    </a:p>
                  </a:txBody>
                  <a:tcPr marT="91425" marB="91425" marR="91425" marL="91425" anchor="ctr"/>
                </a:tc>
                <a:tc>
                  <a:txBody>
                    <a:bodyPr>
                      <a:noAutofit/>
                    </a:bodyPr>
                    <a:lstStyle/>
                    <a:p>
                      <a:pPr lvl="0" rtl="0" algn="ctr">
                        <a:spcBef>
                          <a:spcPts val="0"/>
                        </a:spcBef>
                        <a:buNone/>
                      </a:pPr>
                      <a:r>
                        <a:rPr lang="en" sz="700">
                          <a:solidFill>
                            <a:schemeClr val="lt1"/>
                          </a:solidFill>
                        </a:rPr>
                        <a:t>ANSI 2003</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Y</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rgbClr val="FFFFFF"/>
                          </a:solidFill>
                        </a:rPr>
                        <a:t>?</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Y</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Y</a:t>
                      </a:r>
                    </a:p>
                  </a:txBody>
                  <a:tcPr marT="91425" marB="91425" marR="91425" marL="91425" anchor="ctr"/>
                </a:tc>
              </a:tr>
              <a:tr h="381000">
                <a:tc>
                  <a:txBody>
                    <a:bodyPr>
                      <a:noAutofit/>
                    </a:bodyPr>
                    <a:lstStyle/>
                    <a:p>
                      <a:pPr lvl="0" rtl="0">
                        <a:spcBef>
                          <a:spcPts val="0"/>
                        </a:spcBef>
                        <a:buNone/>
                      </a:pPr>
                      <a:r>
                        <a:rPr lang="en" sz="700">
                          <a:solidFill>
                            <a:srgbClr val="FFFFFF"/>
                          </a:solidFill>
                        </a:rPr>
                        <a:t>Drill</a:t>
                      </a:r>
                    </a:p>
                  </a:txBody>
                  <a:tcPr marT="91425" marB="91425" marR="91425" marL="91425" anchor="ctr"/>
                </a:tc>
                <a:tc>
                  <a:txBody>
                    <a:bodyPr>
                      <a:noAutofit/>
                    </a:bodyPr>
                    <a:lstStyle/>
                    <a:p>
                      <a:pPr lvl="0" rtl="0" algn="ctr">
                        <a:spcBef>
                          <a:spcPts val="0"/>
                        </a:spcBef>
                        <a:buNone/>
                      </a:pPr>
                      <a:r>
                        <a:rPr lang="en" sz="700">
                          <a:solidFill>
                            <a:schemeClr val="lt1"/>
                          </a:solidFill>
                        </a:rPr>
                        <a:t>Apache, MapR </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Y</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High</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Low</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Avro, csv, Parquet, MapR, Sequence</a:t>
                      </a:r>
                    </a:p>
                  </a:txBody>
                  <a:tcPr marT="91425" marB="91425" marR="91425" marL="91425" anchor="ctr"/>
                </a:tc>
                <a:tc>
                  <a:txBody>
                    <a:bodyPr>
                      <a:noAutofit/>
                    </a:bodyPr>
                    <a:lstStyle/>
                    <a:p>
                      <a:pPr lvl="0" rtl="0" algn="ctr">
                        <a:spcBef>
                          <a:spcPts val="0"/>
                        </a:spcBef>
                        <a:buClr>
                          <a:srgbClr val="000000"/>
                        </a:buClr>
                        <a:buSzPct val="157142"/>
                        <a:buFont typeface="Arial"/>
                        <a:buNone/>
                      </a:pPr>
                      <a:r>
                        <a:rPr lang="en" sz="700">
                          <a:solidFill>
                            <a:srgbClr val="FFFFFF"/>
                          </a:solidFill>
                        </a:rPr>
                        <a:t>ANSI 2003</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Y</a:t>
                      </a:r>
                    </a:p>
                  </a:txBody>
                  <a:tcPr marT="91425" marB="91425" marR="91425" marL="91425" anchor="ctr"/>
                </a:tc>
                <a:tc>
                  <a:txBody>
                    <a:bodyPr>
                      <a:noAutofit/>
                    </a:bodyPr>
                    <a:lstStyle/>
                    <a:p>
                      <a:pPr lvl="0" rtl="0" algn="ctr">
                        <a:spcBef>
                          <a:spcPts val="0"/>
                        </a:spcBef>
                        <a:buNone/>
                      </a:pPr>
                      <a:r>
                        <a:rPr lang="en" sz="700">
                          <a:solidFill>
                            <a:srgbClr val="FFFFFF"/>
                          </a:solidFill>
                        </a:rPr>
                        <a:t>10,000s</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Y</a:t>
                      </a:r>
                    </a:p>
                  </a:txBody>
                  <a:tcPr marT="91425" marB="91425" marR="91425" marL="91425" anchor="ctr"/>
                </a:tc>
                <a:tc>
                  <a:txBody>
                    <a:bodyPr>
                      <a:noAutofit/>
                    </a:bodyPr>
                    <a:lstStyle/>
                    <a:p>
                      <a:pPr lvl="0" rtl="0" algn="ctr">
                        <a:spcBef>
                          <a:spcPts val="0"/>
                        </a:spcBef>
                        <a:buClr>
                          <a:schemeClr val="dk1"/>
                        </a:buClr>
                        <a:buSzPct val="157142"/>
                        <a:buFont typeface="Arial"/>
                        <a:buNone/>
                      </a:pPr>
                      <a:r>
                        <a:rPr lang="en" sz="700">
                          <a:solidFill>
                            <a:schemeClr val="lt1"/>
                          </a:solidFill>
                        </a:rPr>
                        <a:t>Y</a:t>
                      </a:r>
                    </a:p>
                  </a:txBody>
                  <a:tcPr marT="91425" marB="91425" marR="91425" marL="91425" anchor="ctr"/>
                </a:tc>
              </a:tr>
            </a:tbl>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685" name="Shape 1685"/>
        <p:cNvGrpSpPr/>
        <p:nvPr/>
      </p:nvGrpSpPr>
      <p:grpSpPr>
        <a:xfrm>
          <a:off x="0" y="0"/>
          <a:ext cx="0" cy="0"/>
          <a:chOff x="0" y="0"/>
          <a:chExt cx="0" cy="0"/>
        </a:xfrm>
      </p:grpSpPr>
      <p:sp>
        <p:nvSpPr>
          <p:cNvPr id="1686" name="Shape 1686"/>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SzPct val="25000"/>
              <a:buNone/>
            </a:pPr>
            <a:r>
              <a:rPr lang="en" sz="1800">
                <a:solidFill>
                  <a:schemeClr val="lt1"/>
                </a:solidFill>
                <a:latin typeface="Montserrat"/>
                <a:ea typeface="Montserrat"/>
                <a:cs typeface="Montserrat"/>
                <a:sym typeface="Montserrat"/>
              </a:rPr>
              <a:t>A Word on Distributions</a:t>
            </a:r>
          </a:p>
        </p:txBody>
      </p:sp>
      <p:cxnSp>
        <p:nvCxnSpPr>
          <p:cNvPr id="1687" name="Shape 1687"/>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688" name="Shape 1688"/>
          <p:cNvPicPr preferRelativeResize="0"/>
          <p:nvPr/>
        </p:nvPicPr>
        <p:blipFill>
          <a:blip r:embed="rId3">
            <a:alphaModFix/>
          </a:blip>
          <a:stretch>
            <a:fillRect/>
          </a:stretch>
        </p:blipFill>
        <p:spPr>
          <a:xfrm>
            <a:off x="8381997" y="4705350"/>
            <a:ext cx="599152" cy="285749"/>
          </a:xfrm>
          <a:prstGeom prst="rect">
            <a:avLst/>
          </a:prstGeom>
          <a:noFill/>
          <a:ln>
            <a:noFill/>
          </a:ln>
        </p:spPr>
      </p:pic>
      <p:sp>
        <p:nvSpPr>
          <p:cNvPr id="1689" name="Shape 1689"/>
          <p:cNvSpPr txBox="1"/>
          <p:nvPr/>
        </p:nvSpPr>
        <p:spPr>
          <a:xfrm>
            <a:off x="2452800" y="666750"/>
            <a:ext cx="4238400" cy="40386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FFFFFF"/>
                </a:solidFill>
                <a:latin typeface="Montserrat"/>
                <a:ea typeface="Montserrat"/>
                <a:cs typeface="Montserrat"/>
                <a:sym typeface="Montserrat"/>
              </a:rPr>
              <a:t>CDH:</a:t>
            </a:r>
          </a:p>
          <a:p>
            <a:pPr indent="-292100" lvl="0" marL="457200" rtl="0">
              <a:spcBef>
                <a:spcPts val="0"/>
              </a:spcBef>
              <a:buClr>
                <a:srgbClr val="FFFFFF"/>
              </a:buClr>
              <a:buSzPct val="100000"/>
              <a:buFont typeface="Montserrat"/>
              <a:buChar char="●"/>
            </a:pPr>
            <a:r>
              <a:rPr lang="en" sz="1000">
                <a:solidFill>
                  <a:srgbClr val="FFFFFF"/>
                </a:solidFill>
                <a:latin typeface="Montserrat"/>
                <a:ea typeface="Montserrat"/>
                <a:cs typeface="Montserrat"/>
                <a:sym typeface="Montserrat"/>
              </a:rPr>
              <a:t>Ships with Impala</a:t>
            </a:r>
          </a:p>
          <a:p>
            <a:pPr indent="-292100" lvl="0" marL="457200" rtl="0">
              <a:spcBef>
                <a:spcPts val="0"/>
              </a:spcBef>
              <a:buClr>
                <a:srgbClr val="FFFFFF"/>
              </a:buClr>
              <a:buSzPct val="100000"/>
              <a:buFont typeface="Montserrat"/>
              <a:buChar char="●"/>
            </a:pPr>
            <a:r>
              <a:rPr lang="en" sz="1000">
                <a:solidFill>
                  <a:srgbClr val="FFFFFF"/>
                </a:solidFill>
                <a:latin typeface="Montserrat"/>
                <a:ea typeface="Montserrat"/>
                <a:cs typeface="Montserrat"/>
                <a:sym typeface="Montserrat"/>
              </a:rPr>
              <a:t>Doesn’t ship with Spark SQL</a:t>
            </a:r>
          </a:p>
          <a:p>
            <a:pPr indent="-292100" lvl="0" marL="457200" rtl="0">
              <a:spcBef>
                <a:spcPts val="0"/>
              </a:spcBef>
              <a:buClr>
                <a:srgbClr val="FFFFFF"/>
              </a:buClr>
              <a:buSzPct val="100000"/>
              <a:buFont typeface="Montserrat"/>
              <a:buChar char="●"/>
            </a:pPr>
            <a:r>
              <a:rPr lang="en" sz="1000">
                <a:solidFill>
                  <a:schemeClr val="lt1"/>
                </a:solidFill>
                <a:latin typeface="Montserrat"/>
                <a:ea typeface="Montserrat"/>
                <a:cs typeface="Montserrat"/>
                <a:sym typeface="Montserrat"/>
              </a:rPr>
              <a:t>Doesn’t ship with Hive on Tez</a:t>
            </a:r>
          </a:p>
          <a:p>
            <a:pPr lvl="0" rtl="0">
              <a:spcBef>
                <a:spcPts val="0"/>
              </a:spcBef>
              <a:buNone/>
            </a:pPr>
            <a:r>
              <a:t/>
            </a:r>
            <a:endParaRPr sz="1000">
              <a:solidFill>
                <a:schemeClr val="lt1"/>
              </a:solidFill>
              <a:latin typeface="Montserrat"/>
              <a:ea typeface="Montserrat"/>
              <a:cs typeface="Montserrat"/>
              <a:sym typeface="Montserrat"/>
            </a:endParaRPr>
          </a:p>
          <a:p>
            <a:pPr lvl="0" rtl="0">
              <a:spcBef>
                <a:spcPts val="0"/>
              </a:spcBef>
              <a:buNone/>
            </a:pPr>
            <a:r>
              <a:rPr lang="en" sz="1000">
                <a:solidFill>
                  <a:schemeClr val="lt1"/>
                </a:solidFill>
                <a:latin typeface="Montserrat"/>
                <a:ea typeface="Montserrat"/>
                <a:cs typeface="Montserrat"/>
                <a:sym typeface="Montserrat"/>
              </a:rPr>
              <a:t>HDP:</a:t>
            </a:r>
          </a:p>
          <a:p>
            <a:pPr indent="-292100" lvl="0" marL="457200" rtl="0">
              <a:spcBef>
                <a:spcPts val="0"/>
              </a:spcBef>
              <a:buClr>
                <a:schemeClr val="lt1"/>
              </a:buClr>
              <a:buSzPct val="100000"/>
              <a:buFont typeface="Montserrat"/>
              <a:buChar char="●"/>
            </a:pPr>
            <a:r>
              <a:rPr lang="en" sz="1000">
                <a:solidFill>
                  <a:schemeClr val="lt1"/>
                </a:solidFill>
                <a:latin typeface="Montserrat"/>
                <a:ea typeface="Montserrat"/>
                <a:cs typeface="Montserrat"/>
                <a:sym typeface="Montserrat"/>
              </a:rPr>
              <a:t>Ships with Hive on Tez</a:t>
            </a:r>
          </a:p>
          <a:p>
            <a:pPr indent="-292100" lvl="0" marL="457200" rtl="0">
              <a:spcBef>
                <a:spcPts val="0"/>
              </a:spcBef>
              <a:buClr>
                <a:schemeClr val="lt1"/>
              </a:buClr>
              <a:buSzPct val="100000"/>
              <a:buFont typeface="Montserrat"/>
              <a:buChar char="●"/>
            </a:pPr>
            <a:r>
              <a:rPr lang="en" sz="1000">
                <a:solidFill>
                  <a:schemeClr val="lt1"/>
                </a:solidFill>
                <a:latin typeface="Montserrat"/>
                <a:ea typeface="Montserrat"/>
                <a:cs typeface="Montserrat"/>
                <a:sym typeface="Montserrat"/>
              </a:rPr>
              <a:t>Ships with HAWQ</a:t>
            </a:r>
          </a:p>
          <a:p>
            <a:pPr indent="-292100" lvl="0" marL="457200" rtl="0">
              <a:spcBef>
                <a:spcPts val="0"/>
              </a:spcBef>
              <a:buClr>
                <a:schemeClr val="lt1"/>
              </a:buClr>
              <a:buSzPct val="100000"/>
              <a:buFont typeface="Montserrat"/>
              <a:buChar char="●"/>
            </a:pPr>
            <a:r>
              <a:rPr lang="en" sz="1000">
                <a:solidFill>
                  <a:schemeClr val="lt1"/>
                </a:solidFill>
                <a:latin typeface="Montserrat"/>
                <a:ea typeface="Montserrat"/>
                <a:cs typeface="Montserrat"/>
                <a:sym typeface="Montserrat"/>
              </a:rPr>
              <a:t>Ships with Spark SQL</a:t>
            </a:r>
          </a:p>
          <a:p>
            <a:pPr lvl="0" rtl="0">
              <a:spcBef>
                <a:spcPts val="0"/>
              </a:spcBef>
              <a:buNone/>
            </a:pPr>
            <a:r>
              <a:t/>
            </a:r>
            <a:endParaRPr sz="1000">
              <a:solidFill>
                <a:schemeClr val="lt1"/>
              </a:solidFill>
              <a:latin typeface="Montserrat"/>
              <a:ea typeface="Montserrat"/>
              <a:cs typeface="Montserrat"/>
              <a:sym typeface="Montserrat"/>
            </a:endParaRPr>
          </a:p>
          <a:p>
            <a:pPr lvl="0" rtl="0">
              <a:spcBef>
                <a:spcPts val="0"/>
              </a:spcBef>
              <a:buNone/>
            </a:pPr>
            <a:r>
              <a:rPr lang="en" sz="1000">
                <a:solidFill>
                  <a:schemeClr val="lt1"/>
                </a:solidFill>
                <a:latin typeface="Montserrat"/>
                <a:ea typeface="Montserrat"/>
                <a:cs typeface="Montserrat"/>
                <a:sym typeface="Montserrat"/>
              </a:rPr>
              <a:t>MapR:</a:t>
            </a:r>
          </a:p>
          <a:p>
            <a:pPr indent="-292100" lvl="0" marL="457200" rtl="0">
              <a:spcBef>
                <a:spcPts val="0"/>
              </a:spcBef>
              <a:buClr>
                <a:schemeClr val="lt1"/>
              </a:buClr>
              <a:buSzPct val="100000"/>
              <a:buFont typeface="Montserrat"/>
              <a:buChar char="●"/>
            </a:pPr>
            <a:r>
              <a:rPr lang="en" sz="1000">
                <a:solidFill>
                  <a:schemeClr val="lt1"/>
                </a:solidFill>
                <a:latin typeface="Montserrat"/>
                <a:ea typeface="Montserrat"/>
                <a:cs typeface="Montserrat"/>
                <a:sym typeface="Montserrat"/>
              </a:rPr>
              <a:t>Ships with Spark SQL (but it’s problematic)</a:t>
            </a:r>
          </a:p>
          <a:p>
            <a:pPr indent="-292100" lvl="0" marL="457200" rtl="0">
              <a:spcBef>
                <a:spcPts val="0"/>
              </a:spcBef>
              <a:buClr>
                <a:schemeClr val="lt1"/>
              </a:buClr>
              <a:buSzPct val="100000"/>
              <a:buFont typeface="Montserrat"/>
              <a:buChar char="●"/>
            </a:pPr>
            <a:r>
              <a:rPr lang="en" sz="1000">
                <a:solidFill>
                  <a:schemeClr val="lt1"/>
                </a:solidFill>
                <a:latin typeface="Montserrat"/>
                <a:ea typeface="Montserrat"/>
                <a:cs typeface="Montserrat"/>
                <a:sym typeface="Montserrat"/>
              </a:rPr>
              <a:t>Ships with Drill (no Looker support)</a:t>
            </a:r>
          </a:p>
          <a:p>
            <a:pPr lvl="0" rtl="0">
              <a:spcBef>
                <a:spcPts val="0"/>
              </a:spcBef>
              <a:buNone/>
            </a:pPr>
            <a:r>
              <a:t/>
            </a:r>
            <a:endParaRPr sz="1000">
              <a:solidFill>
                <a:schemeClr val="lt1"/>
              </a:solidFill>
              <a:latin typeface="Montserrat"/>
              <a:ea typeface="Montserrat"/>
              <a:cs typeface="Montserrat"/>
              <a:sym typeface="Montserrat"/>
            </a:endParaRPr>
          </a:p>
          <a:p>
            <a:pPr lvl="0" rtl="0">
              <a:spcBef>
                <a:spcPts val="0"/>
              </a:spcBef>
              <a:buNone/>
            </a:pPr>
            <a:r>
              <a:rPr lang="en" sz="1000">
                <a:solidFill>
                  <a:schemeClr val="lt1"/>
                </a:solidFill>
                <a:latin typeface="Montserrat"/>
                <a:ea typeface="Montserrat"/>
                <a:cs typeface="Montserrat"/>
                <a:sym typeface="Montserrat"/>
              </a:rPr>
              <a:t>AWS-EMR:</a:t>
            </a:r>
          </a:p>
          <a:p>
            <a:pPr indent="-292100" lvl="0" marL="457200" rtl="0">
              <a:spcBef>
                <a:spcPts val="0"/>
              </a:spcBef>
              <a:buClr>
                <a:schemeClr val="lt1"/>
              </a:buClr>
              <a:buSzPct val="100000"/>
              <a:buFont typeface="Montserrat"/>
              <a:buChar char="●"/>
            </a:pPr>
            <a:r>
              <a:rPr lang="en" sz="1000">
                <a:solidFill>
                  <a:schemeClr val="lt1"/>
                </a:solidFill>
                <a:latin typeface="Montserrat"/>
                <a:ea typeface="Montserrat"/>
                <a:cs typeface="Montserrat"/>
                <a:sym typeface="Montserrat"/>
              </a:rPr>
              <a:t>Hive on MR (no Looker support)</a:t>
            </a:r>
          </a:p>
          <a:p>
            <a:pPr indent="-292100" lvl="0" marL="457200" rtl="0">
              <a:spcBef>
                <a:spcPts val="0"/>
              </a:spcBef>
              <a:buClr>
                <a:schemeClr val="lt1"/>
              </a:buClr>
              <a:buSzPct val="100000"/>
              <a:buFont typeface="Montserrat"/>
              <a:buChar char="●"/>
            </a:pPr>
            <a:r>
              <a:rPr lang="en" sz="1000">
                <a:solidFill>
                  <a:schemeClr val="lt1"/>
                </a:solidFill>
                <a:latin typeface="Montserrat"/>
                <a:ea typeface="Montserrat"/>
                <a:cs typeface="Montserrat"/>
                <a:sym typeface="Montserrat"/>
              </a:rPr>
              <a:t>Difficult to install Hive on Tez</a:t>
            </a:r>
          </a:p>
          <a:p>
            <a:pPr indent="-292100" lvl="0" marL="457200" rtl="0">
              <a:spcBef>
                <a:spcPts val="0"/>
              </a:spcBef>
              <a:buClr>
                <a:schemeClr val="lt1"/>
              </a:buClr>
              <a:buSzPct val="100000"/>
              <a:buFont typeface="Montserrat"/>
              <a:buChar char="●"/>
            </a:pPr>
            <a:r>
              <a:rPr lang="en" sz="1000">
                <a:solidFill>
                  <a:schemeClr val="lt1"/>
                </a:solidFill>
                <a:latin typeface="Montserrat"/>
                <a:ea typeface="Montserrat"/>
                <a:cs typeface="Montserrat"/>
                <a:sym typeface="Montserrat"/>
              </a:rPr>
              <a:t>Ships with Spark SQL</a:t>
            </a:r>
          </a:p>
          <a:p>
            <a:pPr lvl="0" rtl="0">
              <a:spcBef>
                <a:spcPts val="0"/>
              </a:spcBef>
              <a:buNone/>
            </a:pPr>
            <a:r>
              <a:t/>
            </a:r>
            <a:endParaRPr sz="1000">
              <a:solidFill>
                <a:schemeClr val="lt1"/>
              </a:solidFill>
              <a:latin typeface="Montserrat"/>
              <a:ea typeface="Montserrat"/>
              <a:cs typeface="Montserrat"/>
              <a:sym typeface="Montserrat"/>
            </a:endParaRPr>
          </a:p>
          <a:p>
            <a:pPr lvl="0" rtl="0">
              <a:spcBef>
                <a:spcPts val="0"/>
              </a:spcBef>
              <a:buNone/>
            </a:pPr>
            <a:r>
              <a:rPr lang="en" sz="1000">
                <a:solidFill>
                  <a:schemeClr val="lt1"/>
                </a:solidFill>
                <a:latin typeface="Montserrat"/>
                <a:ea typeface="Montserrat"/>
                <a:cs typeface="Montserrat"/>
                <a:sym typeface="Montserrat"/>
              </a:rPr>
              <a:t>Quoble:</a:t>
            </a:r>
          </a:p>
          <a:p>
            <a:pPr indent="-292100" lvl="0" marL="457200" rtl="0">
              <a:spcBef>
                <a:spcPts val="0"/>
              </a:spcBef>
              <a:buClr>
                <a:schemeClr val="lt1"/>
              </a:buClr>
              <a:buSzPct val="100000"/>
              <a:buFont typeface="Montserrat"/>
              <a:buChar char="●"/>
            </a:pPr>
            <a:r>
              <a:rPr lang="en" sz="1000">
                <a:solidFill>
                  <a:schemeClr val="lt1"/>
                </a:solidFill>
                <a:latin typeface="Montserrat"/>
                <a:ea typeface="Montserrat"/>
                <a:cs typeface="Montserrat"/>
                <a:sym typeface="Montserrat"/>
              </a:rPr>
              <a:t>Ships with Presto (testing support now)</a:t>
            </a:r>
          </a:p>
          <a:p>
            <a:pPr indent="-292100" lvl="0" marL="457200" rtl="0">
              <a:spcBef>
                <a:spcPts val="0"/>
              </a:spcBef>
              <a:buClr>
                <a:schemeClr val="lt1"/>
              </a:buClr>
              <a:buSzPct val="100000"/>
              <a:buFont typeface="Montserrat"/>
              <a:buChar char="●"/>
            </a:pPr>
            <a:r>
              <a:rPr lang="en" sz="1000">
                <a:solidFill>
                  <a:schemeClr val="lt1"/>
                </a:solidFill>
                <a:latin typeface="Montserrat"/>
                <a:ea typeface="Montserrat"/>
                <a:cs typeface="Montserrat"/>
                <a:sym typeface="Montserrat"/>
              </a:rPr>
              <a:t>Ships with Spark SQL</a:t>
            </a:r>
          </a:p>
          <a:p>
            <a:pPr lvl="0" rtl="0">
              <a:spcBef>
                <a:spcPts val="0"/>
              </a:spcBef>
              <a:buNone/>
            </a:pPr>
            <a:r>
              <a:t/>
            </a:r>
            <a:endParaRPr sz="1000">
              <a:solidFill>
                <a:schemeClr val="lt1"/>
              </a:solidFill>
              <a:latin typeface="Montserrat"/>
              <a:ea typeface="Montserrat"/>
              <a:cs typeface="Montserrat"/>
              <a:sym typeface="Montserrat"/>
            </a:endParaRPr>
          </a:p>
          <a:p>
            <a:pPr lvl="0" rtl="0">
              <a:spcBef>
                <a:spcPts val="0"/>
              </a:spcBef>
              <a:buNone/>
            </a:pPr>
            <a:r>
              <a:rPr lang="en" sz="1000">
                <a:solidFill>
                  <a:schemeClr val="lt1"/>
                </a:solidFill>
                <a:latin typeface="Montserrat"/>
                <a:ea typeface="Montserrat"/>
                <a:cs typeface="Montserrat"/>
                <a:sym typeface="Montserrat"/>
              </a:rPr>
              <a:t>Treasure Data:</a:t>
            </a:r>
          </a:p>
          <a:p>
            <a:pPr indent="-292100" lvl="0" marL="457200" rtl="0">
              <a:spcBef>
                <a:spcPts val="0"/>
              </a:spcBef>
              <a:buClr>
                <a:schemeClr val="lt1"/>
              </a:buClr>
              <a:buSzPct val="100000"/>
              <a:buFont typeface="Montserrat"/>
              <a:buChar char="●"/>
            </a:pPr>
            <a:r>
              <a:rPr lang="en" sz="1000">
                <a:solidFill>
                  <a:schemeClr val="lt1"/>
                </a:solidFill>
                <a:latin typeface="Montserrat"/>
                <a:ea typeface="Montserrat"/>
                <a:cs typeface="Montserrat"/>
                <a:sym typeface="Montserrat"/>
              </a:rPr>
              <a:t>Ships with Presto (no support due to driver issues)</a:t>
            </a: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693" name="Shape 1693"/>
        <p:cNvGrpSpPr/>
        <p:nvPr/>
      </p:nvGrpSpPr>
      <p:grpSpPr>
        <a:xfrm>
          <a:off x="0" y="0"/>
          <a:ext cx="0" cy="0"/>
          <a:chOff x="0" y="0"/>
          <a:chExt cx="0" cy="0"/>
        </a:xfrm>
      </p:grpSpPr>
      <p:sp>
        <p:nvSpPr>
          <p:cNvPr id="1694" name="Shape 1694"/>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SzPct val="25000"/>
              <a:buNone/>
            </a:pPr>
            <a:r>
              <a:rPr lang="en" sz="1800">
                <a:solidFill>
                  <a:schemeClr val="lt1"/>
                </a:solidFill>
                <a:latin typeface="Montserrat"/>
                <a:ea typeface="Montserrat"/>
                <a:cs typeface="Montserrat"/>
                <a:sym typeface="Montserrat"/>
              </a:rPr>
              <a:t>What We Didn’t Cover</a:t>
            </a:r>
          </a:p>
        </p:txBody>
      </p:sp>
      <p:cxnSp>
        <p:nvCxnSpPr>
          <p:cNvPr id="1695" name="Shape 1695"/>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sp>
        <p:nvSpPr>
          <p:cNvPr id="1696" name="Shape 1696"/>
          <p:cNvSpPr txBox="1"/>
          <p:nvPr/>
        </p:nvSpPr>
        <p:spPr>
          <a:xfrm>
            <a:off x="2785650" y="666750"/>
            <a:ext cx="3572700" cy="43077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FFFFFF"/>
                </a:solidFill>
                <a:latin typeface="Montserrat"/>
                <a:ea typeface="Montserrat"/>
                <a:cs typeface="Montserrat"/>
                <a:sym typeface="Montserrat"/>
              </a:rPr>
              <a:t>Compute:</a:t>
            </a:r>
          </a:p>
          <a:p>
            <a:pPr indent="-292100" lvl="0" marL="457200" rtl="0">
              <a:spcBef>
                <a:spcPts val="0"/>
              </a:spcBef>
              <a:buClr>
                <a:srgbClr val="FFFFFF"/>
              </a:buClr>
              <a:buSzPct val="100000"/>
              <a:buFont typeface="Montserrat"/>
              <a:buChar char="-"/>
            </a:pPr>
            <a:r>
              <a:rPr lang="en" sz="1000">
                <a:solidFill>
                  <a:srgbClr val="FFFFFF"/>
                </a:solidFill>
                <a:latin typeface="Montserrat"/>
                <a:ea typeface="Montserrat"/>
                <a:cs typeface="Montserrat"/>
                <a:sym typeface="Montserrat"/>
              </a:rPr>
              <a:t>Tez</a:t>
            </a:r>
          </a:p>
          <a:p>
            <a:pPr lvl="0" rtl="0">
              <a:spcBef>
                <a:spcPts val="0"/>
              </a:spcBef>
              <a:buNone/>
            </a:pPr>
            <a:r>
              <a:rPr lang="en" sz="1000">
                <a:solidFill>
                  <a:srgbClr val="FFFFFF"/>
                </a:solidFill>
                <a:latin typeface="Montserrat"/>
                <a:ea typeface="Montserrat"/>
                <a:cs typeface="Montserrat"/>
                <a:sym typeface="Montserrat"/>
              </a:rPr>
              <a:t>Cluster Management:</a:t>
            </a:r>
          </a:p>
          <a:p>
            <a:pPr indent="-292100" lvl="0" marL="457200" rtl="0">
              <a:spcBef>
                <a:spcPts val="0"/>
              </a:spcBef>
              <a:buClr>
                <a:srgbClr val="FFFFFF"/>
              </a:buClr>
              <a:buSzPct val="100000"/>
              <a:buFont typeface="Montserrat"/>
              <a:buChar char="-"/>
            </a:pPr>
            <a:r>
              <a:rPr lang="en" sz="1000">
                <a:solidFill>
                  <a:srgbClr val="FFFFFF"/>
                </a:solidFill>
                <a:latin typeface="Montserrat"/>
                <a:ea typeface="Montserrat"/>
                <a:cs typeface="Montserrat"/>
                <a:sym typeface="Montserrat"/>
              </a:rPr>
              <a:t>Zookeeper</a:t>
            </a:r>
          </a:p>
          <a:p>
            <a:pPr lvl="0" rtl="0">
              <a:spcBef>
                <a:spcPts val="0"/>
              </a:spcBef>
              <a:buNone/>
            </a:pPr>
            <a:r>
              <a:rPr lang="en" sz="1000">
                <a:solidFill>
                  <a:srgbClr val="FFFFFF"/>
                </a:solidFill>
                <a:latin typeface="Montserrat"/>
                <a:ea typeface="Montserrat"/>
                <a:cs typeface="Montserrat"/>
                <a:sym typeface="Montserrat"/>
              </a:rPr>
              <a:t>Orchestration:</a:t>
            </a:r>
          </a:p>
          <a:p>
            <a:pPr indent="-292100" lvl="0" marL="457200" rtl="0">
              <a:spcBef>
                <a:spcPts val="0"/>
              </a:spcBef>
              <a:buClr>
                <a:srgbClr val="FFFFFF"/>
              </a:buClr>
              <a:buSzPct val="100000"/>
              <a:buFont typeface="Montserrat"/>
              <a:buChar char="-"/>
            </a:pPr>
            <a:r>
              <a:rPr lang="en" sz="1000">
                <a:solidFill>
                  <a:srgbClr val="FFFFFF"/>
                </a:solidFill>
                <a:latin typeface="Montserrat"/>
                <a:ea typeface="Montserrat"/>
                <a:cs typeface="Montserrat"/>
                <a:sym typeface="Montserrat"/>
              </a:rPr>
              <a:t>Oozie</a:t>
            </a:r>
          </a:p>
          <a:p>
            <a:pPr indent="-292100" lvl="0" marL="457200" rtl="0">
              <a:spcBef>
                <a:spcPts val="0"/>
              </a:spcBef>
              <a:buClr>
                <a:srgbClr val="FFFFFF"/>
              </a:buClr>
              <a:buSzPct val="100000"/>
              <a:buFont typeface="Montserrat"/>
              <a:buChar char="-"/>
            </a:pPr>
            <a:r>
              <a:rPr lang="en" sz="1000">
                <a:solidFill>
                  <a:srgbClr val="FFFFFF"/>
                </a:solidFill>
                <a:latin typeface="Montserrat"/>
                <a:ea typeface="Montserrat"/>
                <a:cs typeface="Montserrat"/>
                <a:sym typeface="Montserrat"/>
              </a:rPr>
              <a:t>Azkaban</a:t>
            </a:r>
          </a:p>
          <a:p>
            <a:pPr indent="-292100" lvl="0" marL="457200" rtl="0">
              <a:spcBef>
                <a:spcPts val="0"/>
              </a:spcBef>
              <a:buClr>
                <a:srgbClr val="FFFFFF"/>
              </a:buClr>
              <a:buSzPct val="100000"/>
              <a:buFont typeface="Montserrat"/>
              <a:buChar char="-"/>
            </a:pPr>
            <a:r>
              <a:rPr lang="en" sz="1000">
                <a:solidFill>
                  <a:srgbClr val="FFFFFF"/>
                </a:solidFill>
                <a:latin typeface="Montserrat"/>
                <a:ea typeface="Montserrat"/>
                <a:cs typeface="Montserrat"/>
                <a:sym typeface="Montserrat"/>
              </a:rPr>
              <a:t>Luigi</a:t>
            </a:r>
          </a:p>
          <a:p>
            <a:pPr lvl="0" rtl="0">
              <a:spcBef>
                <a:spcPts val="0"/>
              </a:spcBef>
              <a:buNone/>
            </a:pPr>
            <a:r>
              <a:rPr lang="en" sz="1000">
                <a:solidFill>
                  <a:srgbClr val="FFFFFF"/>
                </a:solidFill>
                <a:latin typeface="Montserrat"/>
                <a:ea typeface="Montserrat"/>
                <a:cs typeface="Montserrat"/>
                <a:sym typeface="Montserrat"/>
              </a:rPr>
              <a:t>Machine Learning:</a:t>
            </a:r>
          </a:p>
          <a:p>
            <a:pPr indent="-292100" lvl="0" marL="457200" rtl="0">
              <a:spcBef>
                <a:spcPts val="0"/>
              </a:spcBef>
              <a:buClr>
                <a:srgbClr val="FFFFFF"/>
              </a:buClr>
              <a:buSzPct val="100000"/>
              <a:buFont typeface="Montserrat"/>
              <a:buChar char="-"/>
            </a:pPr>
            <a:r>
              <a:rPr lang="en" sz="1000">
                <a:solidFill>
                  <a:srgbClr val="FFFFFF"/>
                </a:solidFill>
                <a:latin typeface="Montserrat"/>
                <a:ea typeface="Montserrat"/>
                <a:cs typeface="Montserrat"/>
                <a:sym typeface="Montserrat"/>
              </a:rPr>
              <a:t>Mahout</a:t>
            </a:r>
          </a:p>
          <a:p>
            <a:pPr indent="-292100" lvl="0" marL="457200" rtl="0">
              <a:spcBef>
                <a:spcPts val="0"/>
              </a:spcBef>
              <a:buClr>
                <a:srgbClr val="FFFFFF"/>
              </a:buClr>
              <a:buSzPct val="100000"/>
              <a:buFont typeface="Montserrat"/>
              <a:buChar char="-"/>
            </a:pPr>
            <a:r>
              <a:rPr lang="en" sz="1000">
                <a:solidFill>
                  <a:srgbClr val="FFFFFF"/>
                </a:solidFill>
                <a:latin typeface="Montserrat"/>
                <a:ea typeface="Montserrat"/>
                <a:cs typeface="Montserrat"/>
                <a:sym typeface="Montserrat"/>
              </a:rPr>
              <a:t>Oryx</a:t>
            </a:r>
          </a:p>
          <a:p>
            <a:pPr indent="-292100" lvl="0" marL="457200" rtl="0">
              <a:spcBef>
                <a:spcPts val="0"/>
              </a:spcBef>
              <a:buClr>
                <a:srgbClr val="FFFFFF"/>
              </a:buClr>
              <a:buSzPct val="100000"/>
              <a:buFont typeface="Montserrat"/>
              <a:buChar char="-"/>
            </a:pPr>
            <a:r>
              <a:rPr lang="en" sz="1000">
                <a:solidFill>
                  <a:srgbClr val="FFFFFF"/>
                </a:solidFill>
                <a:latin typeface="Montserrat"/>
                <a:ea typeface="Montserrat"/>
                <a:cs typeface="Montserrat"/>
                <a:sym typeface="Montserrat"/>
              </a:rPr>
              <a:t>MLLib + KeystoneML</a:t>
            </a:r>
          </a:p>
          <a:p>
            <a:pPr indent="-292100" lvl="0" marL="457200" rtl="0">
              <a:spcBef>
                <a:spcPts val="0"/>
              </a:spcBef>
              <a:buClr>
                <a:srgbClr val="FFFFFF"/>
              </a:buClr>
              <a:buSzPct val="100000"/>
              <a:buFont typeface="Montserrat"/>
              <a:buChar char="-"/>
            </a:pPr>
            <a:r>
              <a:rPr lang="en" sz="1000">
                <a:solidFill>
                  <a:srgbClr val="FFFFFF"/>
                </a:solidFill>
                <a:latin typeface="Montserrat"/>
                <a:ea typeface="Montserrat"/>
                <a:cs typeface="Montserrat"/>
                <a:sym typeface="Montserrat"/>
              </a:rPr>
              <a:t>Weka</a:t>
            </a:r>
          </a:p>
          <a:p>
            <a:pPr lvl="0" rtl="0">
              <a:spcBef>
                <a:spcPts val="0"/>
              </a:spcBef>
              <a:buNone/>
            </a:pPr>
            <a:r>
              <a:rPr lang="en" sz="1000">
                <a:solidFill>
                  <a:srgbClr val="FFFFFF"/>
                </a:solidFill>
                <a:latin typeface="Montserrat"/>
                <a:ea typeface="Montserrat"/>
                <a:cs typeface="Montserrat"/>
                <a:sym typeface="Montserrat"/>
              </a:rPr>
              <a:t>Streaming Compute:</a:t>
            </a:r>
          </a:p>
          <a:p>
            <a:pPr indent="-292100" lvl="0" marL="457200" rtl="0">
              <a:spcBef>
                <a:spcPts val="0"/>
              </a:spcBef>
              <a:buClr>
                <a:srgbClr val="FFFFFF"/>
              </a:buClr>
              <a:buSzPct val="100000"/>
              <a:buFont typeface="Montserrat"/>
              <a:buChar char="-"/>
            </a:pPr>
            <a:r>
              <a:rPr lang="en" sz="1000">
                <a:solidFill>
                  <a:srgbClr val="FFFFFF"/>
                </a:solidFill>
                <a:latin typeface="Montserrat"/>
                <a:ea typeface="Montserrat"/>
                <a:cs typeface="Montserrat"/>
                <a:sym typeface="Montserrat"/>
              </a:rPr>
              <a:t>Storm</a:t>
            </a:r>
          </a:p>
          <a:p>
            <a:pPr indent="-292100" lvl="0" marL="457200" rtl="0">
              <a:spcBef>
                <a:spcPts val="0"/>
              </a:spcBef>
              <a:buClr>
                <a:srgbClr val="FFFFFF"/>
              </a:buClr>
              <a:buSzPct val="100000"/>
              <a:buFont typeface="Montserrat"/>
              <a:buChar char="-"/>
            </a:pPr>
            <a:r>
              <a:rPr lang="en" sz="1000">
                <a:solidFill>
                  <a:srgbClr val="FFFFFF"/>
                </a:solidFill>
                <a:latin typeface="Montserrat"/>
                <a:ea typeface="Montserrat"/>
                <a:cs typeface="Montserrat"/>
                <a:sym typeface="Montserrat"/>
              </a:rPr>
              <a:t>Flink</a:t>
            </a:r>
          </a:p>
          <a:p>
            <a:pPr indent="-292100" lvl="0" marL="457200" rtl="0">
              <a:spcBef>
                <a:spcPts val="0"/>
              </a:spcBef>
              <a:buClr>
                <a:srgbClr val="FFFFFF"/>
              </a:buClr>
              <a:buSzPct val="100000"/>
              <a:buFont typeface="Montserrat"/>
              <a:buChar char="-"/>
            </a:pPr>
            <a:r>
              <a:rPr lang="en" sz="1000">
                <a:solidFill>
                  <a:srgbClr val="FFFFFF"/>
                </a:solidFill>
                <a:latin typeface="Montserrat"/>
                <a:ea typeface="Montserrat"/>
                <a:cs typeface="Montserrat"/>
                <a:sym typeface="Montserrat"/>
              </a:rPr>
              <a:t>Spark Streaming</a:t>
            </a:r>
          </a:p>
          <a:p>
            <a:pPr lvl="0" rtl="0">
              <a:spcBef>
                <a:spcPts val="0"/>
              </a:spcBef>
              <a:buNone/>
            </a:pPr>
            <a:r>
              <a:rPr lang="en" sz="1000">
                <a:solidFill>
                  <a:srgbClr val="FFFFFF"/>
                </a:solidFill>
                <a:latin typeface="Montserrat"/>
                <a:ea typeface="Montserrat"/>
                <a:cs typeface="Montserrat"/>
                <a:sym typeface="Montserrat"/>
              </a:rPr>
              <a:t>NoSQL + Document + Key-Value + Graph Databases:</a:t>
            </a:r>
          </a:p>
          <a:p>
            <a:pPr indent="-292100" lvl="0" marL="457200" rtl="0">
              <a:spcBef>
                <a:spcPts val="0"/>
              </a:spcBef>
              <a:buClr>
                <a:srgbClr val="FFFFFF"/>
              </a:buClr>
              <a:buSzPct val="100000"/>
              <a:buFont typeface="Montserrat"/>
              <a:buChar char="-"/>
            </a:pPr>
            <a:r>
              <a:rPr lang="en" sz="1000">
                <a:solidFill>
                  <a:srgbClr val="FFFFFF"/>
                </a:solidFill>
                <a:latin typeface="Montserrat"/>
                <a:ea typeface="Montserrat"/>
                <a:cs typeface="Montserrat"/>
                <a:sym typeface="Montserrat"/>
              </a:rPr>
              <a:t>HBase</a:t>
            </a:r>
          </a:p>
          <a:p>
            <a:pPr indent="-292100" lvl="0" marL="457200" rtl="0">
              <a:spcBef>
                <a:spcPts val="0"/>
              </a:spcBef>
              <a:buClr>
                <a:srgbClr val="FFFFFF"/>
              </a:buClr>
              <a:buSzPct val="100000"/>
              <a:buFont typeface="Montserrat"/>
              <a:buChar char="-"/>
            </a:pPr>
            <a:r>
              <a:rPr lang="en" sz="1000">
                <a:solidFill>
                  <a:srgbClr val="FFFFFF"/>
                </a:solidFill>
                <a:latin typeface="Montserrat"/>
                <a:ea typeface="Montserrat"/>
                <a:cs typeface="Montserrat"/>
                <a:sym typeface="Montserrat"/>
              </a:rPr>
              <a:t>Cassandra</a:t>
            </a:r>
          </a:p>
          <a:p>
            <a:pPr indent="-292100" lvl="0" marL="457200" rtl="0">
              <a:spcBef>
                <a:spcPts val="0"/>
              </a:spcBef>
              <a:buClr>
                <a:srgbClr val="FFFFFF"/>
              </a:buClr>
              <a:buSzPct val="100000"/>
              <a:buFont typeface="Montserrat"/>
              <a:buChar char="-"/>
            </a:pPr>
            <a:r>
              <a:rPr lang="en" sz="1000">
                <a:solidFill>
                  <a:srgbClr val="FFFFFF"/>
                </a:solidFill>
                <a:latin typeface="Montserrat"/>
                <a:ea typeface="Montserrat"/>
                <a:cs typeface="Montserrat"/>
                <a:sym typeface="Montserrat"/>
              </a:rPr>
              <a:t>MongoDB</a:t>
            </a:r>
          </a:p>
          <a:p>
            <a:pPr indent="-292100" lvl="0" marL="457200" rtl="0">
              <a:spcBef>
                <a:spcPts val="0"/>
              </a:spcBef>
              <a:buClr>
                <a:srgbClr val="FFFFFF"/>
              </a:buClr>
              <a:buSzPct val="100000"/>
              <a:buFont typeface="Montserrat"/>
              <a:buChar char="-"/>
            </a:pPr>
            <a:r>
              <a:rPr lang="en" sz="1000">
                <a:solidFill>
                  <a:srgbClr val="FFFFFF"/>
                </a:solidFill>
                <a:latin typeface="Montserrat"/>
                <a:ea typeface="Montserrat"/>
                <a:cs typeface="Montserrat"/>
                <a:sym typeface="Montserrat"/>
              </a:rPr>
              <a:t>Redis</a:t>
            </a:r>
          </a:p>
          <a:p>
            <a:pPr indent="-292100" lvl="0" marL="457200" rtl="0">
              <a:spcBef>
                <a:spcPts val="0"/>
              </a:spcBef>
              <a:buClr>
                <a:srgbClr val="FFFFFF"/>
              </a:buClr>
              <a:buSzPct val="100000"/>
              <a:buFont typeface="Montserrat"/>
              <a:buChar char="-"/>
            </a:pPr>
            <a:r>
              <a:rPr lang="en" sz="1000">
                <a:solidFill>
                  <a:srgbClr val="FFFFFF"/>
                </a:solidFill>
                <a:latin typeface="Montserrat"/>
                <a:ea typeface="Montserrat"/>
                <a:cs typeface="Montserrat"/>
                <a:sym typeface="Montserrat"/>
              </a:rPr>
              <a:t>Neo4j</a:t>
            </a:r>
          </a:p>
          <a:p>
            <a:pPr lvl="0" rtl="0">
              <a:spcBef>
                <a:spcPts val="0"/>
              </a:spcBef>
              <a:buNone/>
            </a:pPr>
            <a:r>
              <a:rPr lang="en" sz="1000">
                <a:solidFill>
                  <a:srgbClr val="FFFFFF"/>
                </a:solidFill>
                <a:latin typeface="Montserrat"/>
                <a:ea typeface="Montserrat"/>
                <a:cs typeface="Montserrat"/>
                <a:sym typeface="Montserrat"/>
              </a:rPr>
              <a:t>Security:</a:t>
            </a:r>
          </a:p>
          <a:p>
            <a:pPr indent="-292100" lvl="0" marL="457200" rtl="0">
              <a:spcBef>
                <a:spcPts val="0"/>
              </a:spcBef>
              <a:buClr>
                <a:srgbClr val="FFFFFF"/>
              </a:buClr>
              <a:buSzPct val="100000"/>
              <a:buFont typeface="Montserrat"/>
              <a:buChar char="-"/>
            </a:pPr>
            <a:r>
              <a:rPr lang="en" sz="1000">
                <a:solidFill>
                  <a:srgbClr val="FFFFFF"/>
                </a:solidFill>
                <a:latin typeface="Montserrat"/>
                <a:ea typeface="Montserrat"/>
                <a:cs typeface="Montserrat"/>
                <a:sym typeface="Montserrat"/>
              </a:rPr>
              <a:t>Sentry</a:t>
            </a:r>
          </a:p>
          <a:p>
            <a:pPr indent="-292100" lvl="0" marL="457200" rtl="0">
              <a:spcBef>
                <a:spcPts val="0"/>
              </a:spcBef>
              <a:buClr>
                <a:srgbClr val="FFFFFF"/>
              </a:buClr>
              <a:buSzPct val="100000"/>
              <a:buFont typeface="Montserrat"/>
              <a:buChar char="-"/>
            </a:pPr>
            <a:r>
              <a:rPr lang="en" sz="1000">
                <a:solidFill>
                  <a:srgbClr val="FFFFFF"/>
                </a:solidFill>
                <a:latin typeface="Montserrat"/>
                <a:ea typeface="Montserrat"/>
                <a:cs typeface="Montserrat"/>
                <a:sym typeface="Montserrat"/>
              </a:rPr>
              <a:t>Knox</a:t>
            </a:r>
          </a:p>
          <a:p>
            <a:pPr lvl="0" rtl="0">
              <a:spcBef>
                <a:spcPts val="0"/>
              </a:spcBef>
              <a:buNone/>
            </a:pPr>
            <a:r>
              <a:t/>
            </a:r>
            <a:endParaRPr sz="1000">
              <a:solidFill>
                <a:srgbClr val="FFFFFF"/>
              </a:solidFill>
              <a:latin typeface="Montserrat"/>
              <a:ea typeface="Montserrat"/>
              <a:cs typeface="Montserrat"/>
              <a:sym typeface="Montserrat"/>
            </a:endParaRPr>
          </a:p>
          <a:p>
            <a:pPr lvl="0" rtl="0">
              <a:spcBef>
                <a:spcPts val="0"/>
              </a:spcBef>
              <a:buNone/>
            </a:pPr>
            <a:r>
              <a:rPr lang="en" sz="1000">
                <a:solidFill>
                  <a:srgbClr val="FFFFFF"/>
                </a:solidFill>
                <a:latin typeface="Montserrat"/>
                <a:ea typeface="Montserrat"/>
                <a:cs typeface="Montserrat"/>
                <a:sym typeface="Montserrat"/>
              </a:rPr>
              <a:t>and just so many more...</a:t>
            </a:r>
          </a:p>
        </p:txBody>
      </p:sp>
      <p:pic>
        <p:nvPicPr>
          <p:cNvPr descr="Copy of looker_logo_white.png" id="1697" name="Shape 1697"/>
          <p:cNvPicPr preferRelativeResize="0"/>
          <p:nvPr/>
        </p:nvPicPr>
        <p:blipFill>
          <a:blip r:embed="rId3">
            <a:alphaModFix/>
          </a:blip>
          <a:stretch>
            <a:fillRect/>
          </a:stretch>
        </p:blipFill>
        <p:spPr>
          <a:xfrm>
            <a:off x="8381997" y="4705350"/>
            <a:ext cx="599152" cy="285749"/>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701" name="Shape 1701"/>
        <p:cNvGrpSpPr/>
        <p:nvPr/>
      </p:nvGrpSpPr>
      <p:grpSpPr>
        <a:xfrm>
          <a:off x="0" y="0"/>
          <a:ext cx="0" cy="0"/>
          <a:chOff x="0" y="0"/>
          <a:chExt cx="0" cy="0"/>
        </a:xfrm>
      </p:grpSpPr>
      <p:sp>
        <p:nvSpPr>
          <p:cNvPr id="1702" name="Shape 1702"/>
          <p:cNvSpPr txBox="1"/>
          <p:nvPr/>
        </p:nvSpPr>
        <p:spPr>
          <a:xfrm>
            <a:off x="1295400" y="1736400"/>
            <a:ext cx="6553200" cy="1670700"/>
          </a:xfrm>
          <a:prstGeom prst="rect">
            <a:avLst/>
          </a:prstGeom>
          <a:noFill/>
          <a:ln>
            <a:noFill/>
          </a:ln>
        </p:spPr>
        <p:txBody>
          <a:bodyPr anchorCtr="0" anchor="t" bIns="91425" lIns="91425" rIns="91425" tIns="91425">
            <a:noAutofit/>
          </a:bodyPr>
          <a:lstStyle/>
          <a:p>
            <a:pPr lvl="0" rtl="0">
              <a:spcBef>
                <a:spcPts val="0"/>
              </a:spcBef>
              <a:buNone/>
            </a:pPr>
            <a:r>
              <a:rPr lang="en" sz="1200">
                <a:solidFill>
                  <a:srgbClr val="FFFFFF"/>
                </a:solidFill>
                <a:latin typeface="Montserrat"/>
                <a:ea typeface="Montserrat"/>
                <a:cs typeface="Montserrat"/>
                <a:sym typeface="Montserrat"/>
              </a:rPr>
              <a:t>Resources:</a:t>
            </a:r>
          </a:p>
          <a:p>
            <a:pPr lvl="0" rtl="0">
              <a:spcBef>
                <a:spcPts val="0"/>
              </a:spcBef>
              <a:buNone/>
            </a:pPr>
            <a:r>
              <a:t/>
            </a:r>
            <a:endParaRPr sz="1200">
              <a:solidFill>
                <a:srgbClr val="FFFFFF"/>
              </a:solidFill>
              <a:latin typeface="Montserrat"/>
              <a:ea typeface="Montserrat"/>
              <a:cs typeface="Montserrat"/>
              <a:sym typeface="Montserrat"/>
            </a:endParaRPr>
          </a:p>
          <a:p>
            <a:pPr indent="-304800" lvl="0" marL="457200">
              <a:spcBef>
                <a:spcPts val="0"/>
              </a:spcBef>
              <a:buClr>
                <a:srgbClr val="FFFFFF"/>
              </a:buClr>
              <a:buSzPct val="100000"/>
              <a:buFont typeface="Montserrat"/>
              <a:buChar char="●"/>
            </a:pPr>
            <a:r>
              <a:rPr i="1" lang="en" sz="1200">
                <a:solidFill>
                  <a:srgbClr val="FFFFFF"/>
                </a:solidFill>
                <a:latin typeface="Montserrat"/>
                <a:ea typeface="Montserrat"/>
                <a:cs typeface="Montserrat"/>
                <a:sym typeface="Montserrat"/>
              </a:rPr>
              <a:t>Hadoop: The Definitive Guide</a:t>
            </a:r>
            <a:r>
              <a:rPr lang="en" sz="1200">
                <a:solidFill>
                  <a:srgbClr val="FFFFFF"/>
                </a:solidFill>
                <a:latin typeface="Montserrat"/>
                <a:ea typeface="Montserrat"/>
                <a:cs typeface="Montserrat"/>
                <a:sym typeface="Montserrat"/>
              </a:rPr>
              <a:t> by Tom White (chs. 8, 12-17, 19)</a:t>
            </a:r>
          </a:p>
          <a:p>
            <a:pPr indent="-304800" lvl="0" marL="457200" rtl="0">
              <a:spcBef>
                <a:spcPts val="0"/>
              </a:spcBef>
              <a:buClr>
                <a:srgbClr val="FFFFFF"/>
              </a:buClr>
              <a:buSzPct val="100000"/>
              <a:buFont typeface="Montserrat"/>
              <a:buChar char="●"/>
            </a:pPr>
            <a:r>
              <a:rPr i="1" lang="en" sz="1200">
                <a:solidFill>
                  <a:srgbClr val="FFFFFF"/>
                </a:solidFill>
                <a:latin typeface="Montserrat"/>
                <a:ea typeface="Montserrat"/>
                <a:cs typeface="Montserrat"/>
                <a:sym typeface="Montserrat"/>
              </a:rPr>
              <a:t>Learning Spark</a:t>
            </a:r>
            <a:r>
              <a:rPr lang="en" sz="1200">
                <a:solidFill>
                  <a:srgbClr val="FFFFFF"/>
                </a:solidFill>
                <a:latin typeface="Montserrat"/>
                <a:ea typeface="Montserrat"/>
                <a:cs typeface="Montserrat"/>
                <a:sym typeface="Montserrat"/>
              </a:rPr>
              <a:t> by Holden Karau (chs. 1, 9)</a:t>
            </a:r>
          </a:p>
          <a:p>
            <a:pPr indent="-304800" lvl="0" marL="457200" rtl="0">
              <a:spcBef>
                <a:spcPts val="0"/>
              </a:spcBef>
              <a:buClr>
                <a:srgbClr val="FFFFFF"/>
              </a:buClr>
              <a:buSzPct val="100000"/>
              <a:buFont typeface="Montserrat"/>
              <a:buChar char="●"/>
            </a:pPr>
            <a:r>
              <a:rPr i="1" lang="en" sz="1200">
                <a:solidFill>
                  <a:srgbClr val="FFFFFF"/>
                </a:solidFill>
                <a:latin typeface="Montserrat"/>
                <a:ea typeface="Montserrat"/>
                <a:cs typeface="Montserrat"/>
                <a:sym typeface="Montserrat"/>
              </a:rPr>
              <a:t>Hadoop Application Architectures</a:t>
            </a:r>
            <a:r>
              <a:rPr lang="en" sz="1200">
                <a:solidFill>
                  <a:srgbClr val="FFFFFF"/>
                </a:solidFill>
                <a:latin typeface="Montserrat"/>
                <a:ea typeface="Montserrat"/>
                <a:cs typeface="Montserrat"/>
                <a:sym typeface="Montserrat"/>
              </a:rPr>
              <a:t>, Shapiro </a:t>
            </a:r>
            <a:r>
              <a:rPr i="1" lang="en" sz="1200">
                <a:solidFill>
                  <a:srgbClr val="FFFFFF"/>
                </a:solidFill>
                <a:latin typeface="Montserrat"/>
                <a:ea typeface="Montserrat"/>
                <a:cs typeface="Montserrat"/>
                <a:sym typeface="Montserrat"/>
              </a:rPr>
              <a:t>et al.</a:t>
            </a:r>
          </a:p>
          <a:p>
            <a:pPr indent="-304800" lvl="0" marL="457200" rtl="0">
              <a:spcBef>
                <a:spcPts val="0"/>
              </a:spcBef>
              <a:buClr>
                <a:srgbClr val="FFFFFF"/>
              </a:buClr>
              <a:buSzPct val="100000"/>
              <a:buFont typeface="Montserrat"/>
              <a:buChar char="●"/>
            </a:pPr>
            <a:r>
              <a:rPr lang="en" sz="1200">
                <a:solidFill>
                  <a:srgbClr val="FFFFFF"/>
                </a:solidFill>
                <a:latin typeface="Montserrat"/>
                <a:ea typeface="Montserrat"/>
                <a:cs typeface="Montserrat"/>
                <a:sym typeface="Montserrat"/>
              </a:rPr>
              <a:t>“Dremel: Interactive Analysis of Web-Scale Datasets”, Melnik </a:t>
            </a:r>
            <a:r>
              <a:rPr i="1" lang="en" sz="1200">
                <a:solidFill>
                  <a:srgbClr val="FFFFFF"/>
                </a:solidFill>
                <a:latin typeface="Montserrat"/>
                <a:ea typeface="Montserrat"/>
                <a:cs typeface="Montserrat"/>
                <a:sym typeface="Montserrat"/>
              </a:rPr>
              <a:t>et al.</a:t>
            </a:r>
          </a:p>
          <a:p>
            <a:pPr indent="-304800" lvl="0" marL="457200" rtl="0">
              <a:spcBef>
                <a:spcPts val="0"/>
              </a:spcBef>
              <a:buClr>
                <a:srgbClr val="FFFFFF"/>
              </a:buClr>
              <a:buSzPct val="100000"/>
              <a:buFont typeface="Montserrat"/>
              <a:buChar char="●"/>
            </a:pPr>
            <a:r>
              <a:rPr lang="en" sz="1200">
                <a:solidFill>
                  <a:schemeClr val="lt1"/>
                </a:solidFill>
                <a:latin typeface="Montserrat"/>
                <a:ea typeface="Montserrat"/>
                <a:cs typeface="Montserrat"/>
                <a:sym typeface="Montserrat"/>
              </a:rPr>
              <a:t>“HAWQ: A Massively Parallel Processing SQL Engine in Hadoop”, Chang </a:t>
            </a:r>
            <a:r>
              <a:rPr i="1" lang="en" sz="1200">
                <a:solidFill>
                  <a:schemeClr val="lt1"/>
                </a:solidFill>
                <a:latin typeface="Montserrat"/>
                <a:ea typeface="Montserrat"/>
                <a:cs typeface="Montserrat"/>
                <a:sym typeface="Montserrat"/>
              </a:rPr>
              <a:t>et al.</a:t>
            </a:r>
          </a:p>
          <a:p>
            <a:pPr indent="-304800" lvl="0" marL="457200" rtl="0">
              <a:spcBef>
                <a:spcPts val="0"/>
              </a:spcBef>
              <a:buClr>
                <a:srgbClr val="FFFFFF"/>
              </a:buClr>
              <a:buSzPct val="100000"/>
              <a:buFont typeface="Montserrat"/>
              <a:buChar char="●"/>
            </a:pPr>
            <a:r>
              <a:rPr lang="en" sz="1200">
                <a:solidFill>
                  <a:srgbClr val="FFFFFF"/>
                </a:solidFill>
                <a:latin typeface="Montserrat"/>
                <a:ea typeface="Montserrat"/>
                <a:cs typeface="Montserrat"/>
                <a:sym typeface="Montserrat"/>
              </a:rPr>
              <a:t>“Impala: A Modern, Open-Source SQL Engine for Hadoop”, Kornacker </a:t>
            </a:r>
            <a:r>
              <a:rPr i="1" lang="en" sz="1200">
                <a:solidFill>
                  <a:srgbClr val="FFFFFF"/>
                </a:solidFill>
                <a:latin typeface="Montserrat"/>
                <a:ea typeface="Montserrat"/>
                <a:cs typeface="Montserrat"/>
                <a:sym typeface="Montserrat"/>
              </a:rPr>
              <a:t>et al.</a:t>
            </a:r>
          </a:p>
          <a:p>
            <a:pPr indent="-304800" lvl="0" marL="457200" rtl="0">
              <a:spcBef>
                <a:spcPts val="0"/>
              </a:spcBef>
              <a:buClr>
                <a:srgbClr val="FFFFFF"/>
              </a:buClr>
              <a:buSzPct val="100000"/>
              <a:buFont typeface="Montserrat"/>
              <a:buChar char="●"/>
            </a:pPr>
            <a:r>
              <a:rPr i="1" lang="en" sz="1200" u="sng">
                <a:solidFill>
                  <a:schemeClr val="hlink"/>
                </a:solidFill>
                <a:latin typeface="Montserrat"/>
                <a:ea typeface="Montserrat"/>
                <a:cs typeface="Montserrat"/>
                <a:sym typeface="Montserrat"/>
                <a:hlinkClick r:id="rId3"/>
              </a:rPr>
              <a:t>Dremel/Parquet file format</a:t>
            </a:r>
          </a:p>
          <a:p>
            <a:pPr indent="-304800" lvl="0" marL="457200" rtl="0">
              <a:spcBef>
                <a:spcPts val="0"/>
              </a:spcBef>
              <a:buClr>
                <a:srgbClr val="FFFFFF"/>
              </a:buClr>
              <a:buSzPct val="100000"/>
              <a:buFont typeface="Montserrat"/>
              <a:buChar char="●"/>
            </a:pPr>
            <a:r>
              <a:rPr lang="en" sz="1200" u="sng">
                <a:solidFill>
                  <a:schemeClr val="hlink"/>
                </a:solidFill>
                <a:latin typeface="Montserrat"/>
                <a:ea typeface="Montserrat"/>
                <a:cs typeface="Montserrat"/>
                <a:sym typeface="Montserrat"/>
                <a:hlinkClick r:id="rId4"/>
              </a:rPr>
              <a:t>The Looker Big Data Page</a:t>
            </a:r>
          </a:p>
        </p:txBody>
      </p:sp>
      <p:sp>
        <p:nvSpPr>
          <p:cNvPr id="1703" name="Shape 1703"/>
          <p:cNvSpPr/>
          <p:nvPr/>
        </p:nvSpPr>
        <p:spPr>
          <a:xfrm>
            <a:off x="1295325" y="219475"/>
            <a:ext cx="6553200" cy="369300"/>
          </a:xfrm>
          <a:prstGeom prst="rect">
            <a:avLst/>
          </a:prstGeom>
          <a:noFill/>
          <a:ln>
            <a:noFill/>
          </a:ln>
        </p:spPr>
        <p:txBody>
          <a:bodyPr anchorCtr="0" anchor="t" bIns="45700" lIns="91425" rIns="91425" tIns="45700">
            <a:noAutofit/>
          </a:bodyPr>
          <a:lstStyle/>
          <a:p>
            <a:pPr lvl="0" rtl="0" algn="ctr">
              <a:spcBef>
                <a:spcPts val="0"/>
              </a:spcBef>
              <a:buClr>
                <a:srgbClr val="000000"/>
              </a:buClr>
              <a:buSzPct val="25000"/>
              <a:buFont typeface="Arial"/>
              <a:buNone/>
            </a:pPr>
            <a:r>
              <a:rPr lang="en" sz="1800">
                <a:solidFill>
                  <a:schemeClr val="lt1"/>
                </a:solidFill>
                <a:latin typeface="Montserrat"/>
                <a:ea typeface="Montserrat"/>
                <a:cs typeface="Montserrat"/>
                <a:sym typeface="Montserrat"/>
              </a:rPr>
              <a:t>Resources</a:t>
            </a:r>
          </a:p>
        </p:txBody>
      </p:sp>
      <p:cxnSp>
        <p:nvCxnSpPr>
          <p:cNvPr id="1704" name="Shape 1704"/>
          <p:cNvCxnSpPr/>
          <p:nvPr/>
        </p:nvCxnSpPr>
        <p:spPr>
          <a:xfrm>
            <a:off x="1295400" y="666750"/>
            <a:ext cx="6553200" cy="0"/>
          </a:xfrm>
          <a:prstGeom prst="straightConnector1">
            <a:avLst/>
          </a:prstGeom>
          <a:noFill/>
          <a:ln cap="flat" cmpd="sng" w="9525">
            <a:solidFill>
              <a:schemeClr val="lt1"/>
            </a:solidFill>
            <a:prstDash val="solid"/>
            <a:round/>
            <a:headEnd len="med" w="med" type="none"/>
            <a:tailEnd len="med" w="med" type="none"/>
          </a:ln>
        </p:spPr>
      </p:cxnSp>
      <p:pic>
        <p:nvPicPr>
          <p:cNvPr descr="Copy of looker_logo_white.png" id="1705" name="Shape 1705"/>
          <p:cNvPicPr preferRelativeResize="0"/>
          <p:nvPr/>
        </p:nvPicPr>
        <p:blipFill>
          <a:blip r:embed="rId5">
            <a:alphaModFix/>
          </a:blip>
          <a:stretch>
            <a:fillRect/>
          </a:stretch>
        </p:blipFill>
        <p:spPr>
          <a:xfrm>
            <a:off x="8381997" y="4705350"/>
            <a:ext cx="599152" cy="2857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