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Lst>
  <p:sldSz cy="5143500" cx="9144000"/>
  <p:notesSz cx="6858000" cy="9144000"/>
  <p:embeddedFontLst>
    <p:embeddedFont>
      <p:font typeface="Montserrat"/>
      <p:regular r:id="rId75"/>
      <p:bold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Scott Hoov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A450A300-1338-49F1-B9E3-512C82B9000E}">
  <a:tblStyle styleId="{A450A300-1338-49F1-B9E3-512C82B9000E}"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font" Target="fonts/Montserrat-regular.fntdata"/><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32" Type="http://schemas.openxmlformats.org/officeDocument/2006/relationships/slide" Target="slides/slide25.xml"/><Relationship Id="rId76" Type="http://schemas.openxmlformats.org/officeDocument/2006/relationships/font" Target="fonts/Montserrat-bold.fntdata"/><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Potentially cut this slide.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38" name="Shape 23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46" name="Shape 24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Hadoop is written in Java. As such, it runs on the JVM. Moreover, most base interactions with Hadoop make use of its Java API, as we’ll see.</a:t>
            </a:r>
          </a:p>
        </p:txBody>
      </p:sp>
      <p:sp>
        <p:nvSpPr>
          <p:cNvPr id="254" name="Shape 25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62" name="Shape 26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rPr lang="en"/>
              <a:t>Let’s cover some other terms that pop up frequently, just so we’re on the same page.</a:t>
            </a:r>
          </a:p>
          <a:p>
            <a:pPr lvl="0">
              <a:spcBef>
                <a:spcPts val="0"/>
              </a:spcBef>
              <a:buNone/>
            </a:pPr>
            <a:r>
              <a:t/>
            </a:r>
            <a:endParaRPr/>
          </a:p>
          <a:p>
            <a:pPr lvl="0">
              <a:spcBef>
                <a:spcPts val="0"/>
              </a:spcBef>
              <a:buNone/>
            </a:pPr>
            <a:r>
              <a:rPr lang="en"/>
              <a:t>Daemon is a background process or application that runs on its own.</a:t>
            </a:r>
          </a:p>
          <a:p>
            <a:pPr lvl="0">
              <a:spcBef>
                <a:spcPts val="0"/>
              </a:spcBef>
              <a:buNone/>
            </a:pPr>
            <a:r>
              <a:t/>
            </a:r>
            <a:endParaRPr/>
          </a:p>
          <a:p>
            <a:pPr lvl="0" rtl="0">
              <a:spcBef>
                <a:spcPts val="0"/>
              </a:spcBef>
              <a:buNone/>
            </a:pPr>
            <a:r>
              <a:rPr lang="en"/>
              <a:t>RPC is a API that, unlike REST, opens up remote procedures via single endpoint with additional information passed to call certain methods.</a:t>
            </a:r>
          </a:p>
        </p:txBody>
      </p:sp>
      <p:sp>
        <p:nvSpPr>
          <p:cNvPr id="270" name="Shape 27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78" name="Shape 27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In general terms, Hadoop is a distributed framework for storing and processing massive amounts of data. </a:t>
            </a:r>
          </a:p>
          <a:p>
            <a:pPr lvl="0" rtl="0">
              <a:spcBef>
                <a:spcPts val="0"/>
              </a:spcBef>
              <a:buNone/>
            </a:pPr>
            <a:r>
              <a:t/>
            </a:r>
            <a:endParaRPr/>
          </a:p>
          <a:p>
            <a:pPr lvl="0" rtl="0">
              <a:spcBef>
                <a:spcPts val="0"/>
              </a:spcBef>
              <a:buNone/>
            </a:pPr>
            <a:r>
              <a:rPr lang="en"/>
              <a:t>Historically speaking, it lived in the realm of batch processing. However, since version 2, Hadoop can handle streaming and microbatch processes, which we’ll discuss in Part 2.</a:t>
            </a:r>
          </a:p>
        </p:txBody>
      </p:sp>
      <p:sp>
        <p:nvSpPr>
          <p:cNvPr id="291" name="Shape 29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99" name="Shape 2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07" name="Shape 30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3" name="Shape 313"/>
        <p:cNvGrpSpPr/>
        <p:nvPr/>
      </p:nvGrpSpPr>
      <p:grpSpPr>
        <a:xfrm>
          <a:off x="0" y="0"/>
          <a:ext cx="0" cy="0"/>
          <a:chOff x="0" y="0"/>
          <a:chExt cx="0" cy="0"/>
        </a:xfrm>
      </p:grpSpPr>
      <p:sp>
        <p:nvSpPr>
          <p:cNvPr id="314" name="Shape 31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15" name="Shape 3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35" name="Shape 13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23" name="Shape 3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31" name="Shape 33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HDFS is the storage mechanism for Hadoop. In certain respects, it’s similar to the filesystem we often navigate when using a linux system. But there are some key differences which we’ll discuss. HDFS is fundamentally different from RDBMS in that it utilizes a schema-on-read paradigm versus schema-on-write. That is to say, HDFS can store nearly any file type without regard for its structure or data types. It’s just a system of containers that hold stuff. RDBMS requires that our data be in a particular (tabular) format at the time of writing. With Hadoop, our schema occurs at the time of transformation and it is ephemeral by its very nature.</a:t>
            </a:r>
          </a:p>
        </p:txBody>
      </p:sp>
      <p:sp>
        <p:nvSpPr>
          <p:cNvPr id="339" name="Shape 33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Blocks can be thought of as discrete units of storage on disk. If we used a pile of sand as a physical representation for a file containing data, we would pour our sand into many buckets of identical size to store our data.</a:t>
            </a:r>
          </a:p>
        </p:txBody>
      </p:sp>
      <p:sp>
        <p:nvSpPr>
          <p:cNvPr id="346" name="Shape 34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Blocks on standard filesystems allocate 512 bytes, whereas HDFS blocks have a default of 128 megabytes. Moreover, 400 bytes on a standard block leaves 112 bytes allocated on disk but not utilized. HDFS would only allocate 400 bytes on disk.</a:t>
            </a:r>
          </a:p>
          <a:p>
            <a:pPr lvl="0" rtl="0">
              <a:spcBef>
                <a:spcPts val="0"/>
              </a:spcBef>
              <a:buNone/>
            </a:pPr>
            <a:r>
              <a:t/>
            </a:r>
            <a:endParaRPr/>
          </a:p>
          <a:p>
            <a:pPr lvl="0" rtl="0">
              <a:spcBef>
                <a:spcPts val="0"/>
              </a:spcBef>
              <a:buNone/>
            </a:pPr>
            <a:r>
              <a:rPr lang="en"/>
              <a:t>Larger, contiguous blocks help with seek time and can improve performance.</a:t>
            </a:r>
          </a:p>
        </p:txBody>
      </p:sp>
      <p:sp>
        <p:nvSpPr>
          <p:cNvPr id="354" name="Shape 35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62" name="Shape 36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This is similar to many distributed frameworks we encounter. There’s almost always a machine dedicated to orchestration or planning, while all other machines are task oriented and do most of the processing. What makes Hadoop, and HDFS in particular, different from other computing paradigms is that there is no central data store where workers have to go to get data in order to process or to do intermediate writes. Instead, as many aspects of the computer framework are distributed and can be executed locally.</a:t>
            </a:r>
          </a:p>
        </p:txBody>
      </p:sp>
      <p:sp>
        <p:nvSpPr>
          <p:cNvPr id="370" name="Shape 37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304800" lvl="0" marL="457200" rtl="0">
              <a:spcBef>
                <a:spcPts val="0"/>
              </a:spcBef>
              <a:buSzPct val="100000"/>
              <a:buChar char="-"/>
            </a:pPr>
            <a:r>
              <a:rPr lang="en" sz="1200"/>
              <a:t>When a file is written to HDFS, it is first partitioned into block size chunks, the data then streams into the first set of blocks in a datanode, upon completion the blocks are replicated and pushed on to subsequent datanodes </a:t>
            </a:r>
            <a:r>
              <a:rPr lang="en" sz="1200">
                <a:solidFill>
                  <a:schemeClr val="dk1"/>
                </a:solidFill>
              </a:rPr>
              <a:t>(3 times by default)</a:t>
            </a:r>
            <a:r>
              <a:rPr lang="en" sz="1200"/>
              <a:t>. At each stage, the datanodes broadcast status updates back to the namenode which are logged in the edit log.</a:t>
            </a:r>
          </a:p>
          <a:p>
            <a:pPr indent="-304800" lvl="0" marL="457200" rtl="0">
              <a:spcBef>
                <a:spcPts val="0"/>
              </a:spcBef>
              <a:buSzPct val="100000"/>
              <a:buChar char="-"/>
            </a:pPr>
            <a:r>
              <a:rPr lang="en" sz="1200"/>
              <a:t>Data replication is interesting, not only because it improves fault tolerance, but because having multiple copies of the data on different machines means processes can grab the closest copy, improving performance.</a:t>
            </a:r>
          </a:p>
          <a:p>
            <a:pPr indent="-304800" lvl="0" marL="457200" rtl="0">
              <a:spcBef>
                <a:spcPts val="0"/>
              </a:spcBef>
              <a:buSzPct val="100000"/>
              <a:buChar char="-"/>
            </a:pPr>
            <a:r>
              <a:rPr lang="en" sz="1200"/>
              <a:t>The master node contains the network’s filesystem tree as well as other metadata. It persists this information in local memory.</a:t>
            </a:r>
          </a:p>
          <a:p>
            <a:pPr indent="-304800" lvl="0" marL="457200" rtl="0">
              <a:spcBef>
                <a:spcPts val="0"/>
              </a:spcBef>
              <a:buSzPct val="100000"/>
              <a:buChar char="-"/>
            </a:pPr>
            <a:r>
              <a:rPr lang="en" sz="1200"/>
              <a:t>Historically speaking, the master node was not set-up for high availability; however, Hadoop 2 introduced a standby master node that can be swapped out for the original in the presence of a failure. The standby is also in charge up take edits from the log and updating the filesystem image, which it then pushes upstream to the default namenode so that it always has the most up-to-date image without taking a hit in memory to update the image itself.</a:t>
            </a:r>
          </a:p>
        </p:txBody>
      </p:sp>
      <p:sp>
        <p:nvSpPr>
          <p:cNvPr id="378" name="Shape 37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6" name="Shape 436"/>
        <p:cNvGrpSpPr/>
        <p:nvPr/>
      </p:nvGrpSpPr>
      <p:grpSpPr>
        <a:xfrm>
          <a:off x="0" y="0"/>
          <a:ext cx="0" cy="0"/>
          <a:chOff x="0" y="0"/>
          <a:chExt cx="0" cy="0"/>
        </a:xfrm>
      </p:grpSpPr>
      <p:sp>
        <p:nvSpPr>
          <p:cNvPr id="437" name="Shape 43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There are a number of clients that allow us to interface with HDFS. The most accessible is perhaps the command-line interface, which supports many familiar operations we use in terminal. </a:t>
            </a:r>
            <a:r>
              <a:rPr lang="en">
                <a:solidFill>
                  <a:srgbClr val="333333"/>
                </a:solidFill>
                <a:highlight>
                  <a:srgbClr val="FFFFFF"/>
                </a:highlight>
              </a:rPr>
              <a:t>In addition to the command-line client, there are also Java and REST APIs.</a:t>
            </a:r>
          </a:p>
        </p:txBody>
      </p:sp>
      <p:sp>
        <p:nvSpPr>
          <p:cNvPr id="438" name="Shape 43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4" name="Shape 444"/>
        <p:cNvGrpSpPr/>
        <p:nvPr/>
      </p:nvGrpSpPr>
      <p:grpSpPr>
        <a:xfrm>
          <a:off x="0" y="0"/>
          <a:ext cx="0" cy="0"/>
          <a:chOff x="0" y="0"/>
          <a:chExt cx="0" cy="0"/>
        </a:xfrm>
      </p:grpSpPr>
      <p:sp>
        <p:nvSpPr>
          <p:cNvPr id="445" name="Shape 44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sz="1200">
              <a:solidFill>
                <a:schemeClr val="dk1"/>
              </a:solidFill>
            </a:endParaRPr>
          </a:p>
        </p:txBody>
      </p:sp>
      <p:sp>
        <p:nvSpPr>
          <p:cNvPr id="446" name="Shape 44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In Part 1, we’re going to take a pretty detailed look at what makes up the core of Hadoop and how each component works, both independently and within the system.</a:t>
            </a:r>
          </a:p>
        </p:txBody>
      </p:sp>
      <p:sp>
        <p:nvSpPr>
          <p:cNvPr id="144" name="Shape 14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solidFill>
                  <a:srgbClr val="333333"/>
                </a:solidFill>
                <a:highlight>
                  <a:srgbClr val="FFFFFF"/>
                </a:highlight>
              </a:rPr>
              <a:t>Of course, we’re demonstrating </a:t>
            </a:r>
            <a:r>
              <a:rPr i="1" lang="en">
                <a:solidFill>
                  <a:srgbClr val="333333"/>
                </a:solidFill>
                <a:highlight>
                  <a:srgbClr val="FFFFFF"/>
                </a:highlight>
              </a:rPr>
              <a:t>ad hoc </a:t>
            </a:r>
            <a:r>
              <a:rPr lang="en">
                <a:solidFill>
                  <a:srgbClr val="333333"/>
                </a:solidFill>
                <a:highlight>
                  <a:srgbClr val="FFFFFF"/>
                </a:highlight>
              </a:rPr>
              <a:t>interactions with the filesystem, but there are specific tools that utilize these APIs on a much larger scale which we’ll discuss in Part 2.</a:t>
            </a:r>
          </a:p>
        </p:txBody>
      </p:sp>
      <p:sp>
        <p:nvSpPr>
          <p:cNvPr id="454" name="Shape 45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0" name="Shape 460"/>
        <p:cNvGrpSpPr/>
        <p:nvPr/>
      </p:nvGrpSpPr>
      <p:grpSpPr>
        <a:xfrm>
          <a:off x="0" y="0"/>
          <a:ext cx="0" cy="0"/>
          <a:chOff x="0" y="0"/>
          <a:chExt cx="0" cy="0"/>
        </a:xfrm>
      </p:grpSpPr>
      <p:sp>
        <p:nvSpPr>
          <p:cNvPr id="461" name="Shape 46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sz="1200">
              <a:solidFill>
                <a:schemeClr val="dk1"/>
              </a:solidFill>
            </a:endParaRPr>
          </a:p>
        </p:txBody>
      </p:sp>
      <p:sp>
        <p:nvSpPr>
          <p:cNvPr id="462" name="Shape 46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8" name="Shape 468"/>
        <p:cNvGrpSpPr/>
        <p:nvPr/>
      </p:nvGrpSpPr>
      <p:grpSpPr>
        <a:xfrm>
          <a:off x="0" y="0"/>
          <a:ext cx="0" cy="0"/>
          <a:chOff x="0" y="0"/>
          <a:chExt cx="0" cy="0"/>
        </a:xfrm>
      </p:grpSpPr>
      <p:sp>
        <p:nvSpPr>
          <p:cNvPr id="469" name="Shape 46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sz="1200">
              <a:solidFill>
                <a:schemeClr val="dk1"/>
              </a:solidFill>
            </a:endParaRPr>
          </a:p>
        </p:txBody>
      </p:sp>
      <p:sp>
        <p:nvSpPr>
          <p:cNvPr id="470" name="Shape 47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6" name="Shape 476"/>
        <p:cNvGrpSpPr/>
        <p:nvPr/>
      </p:nvGrpSpPr>
      <p:grpSpPr>
        <a:xfrm>
          <a:off x="0" y="0"/>
          <a:ext cx="0" cy="0"/>
          <a:chOff x="0" y="0"/>
          <a:chExt cx="0" cy="0"/>
        </a:xfrm>
      </p:grpSpPr>
      <p:sp>
        <p:nvSpPr>
          <p:cNvPr id="477" name="Shape 47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sz="1200">
                <a:solidFill>
                  <a:schemeClr val="dk1"/>
                </a:solidFill>
              </a:rPr>
              <a:t>As files are written to or read from HDFS, they can be compressed. By compressing a file, we reduce the amount of storage needed, and we create a smaller file that has to be sent across the network. The tradeoff is that the process of compressing a file takes time, thus slowing IO.</a:t>
            </a:r>
          </a:p>
        </p:txBody>
      </p:sp>
      <p:sp>
        <p:nvSpPr>
          <p:cNvPr id="478" name="Shape 47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5" name="Shape 485"/>
        <p:cNvGrpSpPr/>
        <p:nvPr/>
      </p:nvGrpSpPr>
      <p:grpSpPr>
        <a:xfrm>
          <a:off x="0" y="0"/>
          <a:ext cx="0" cy="0"/>
          <a:chOff x="0" y="0"/>
          <a:chExt cx="0" cy="0"/>
        </a:xfrm>
      </p:grpSpPr>
      <p:sp>
        <p:nvSpPr>
          <p:cNvPr id="486" name="Shape 48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sz="1200">
                <a:solidFill>
                  <a:schemeClr val="dk1"/>
                </a:solidFill>
              </a:rPr>
              <a:t>Splitting is an important concept. When we take our 384mb raw text file and distribute across three buckets, three different MapReduce tasks can grab those independent files and process them. This isn’t necessarily the case when we compress our data. While a 512mb file might compress down to 384mb and be distributed across three blocks, most compression algorithms don’t respect newlines. </a:t>
            </a:r>
          </a:p>
          <a:p>
            <a:pPr lvl="0" rtl="0">
              <a:spcBef>
                <a:spcPts val="0"/>
              </a:spcBef>
              <a:buNone/>
            </a:pPr>
            <a:r>
              <a:t/>
            </a:r>
            <a:endParaRPr sz="1200">
              <a:solidFill>
                <a:schemeClr val="dk1"/>
              </a:solidFill>
            </a:endParaRPr>
          </a:p>
          <a:p>
            <a:pPr lvl="0" rtl="0">
              <a:spcBef>
                <a:spcPts val="0"/>
              </a:spcBef>
              <a:buNone/>
            </a:pPr>
            <a:r>
              <a:rPr lang="en" sz="1200">
                <a:solidFill>
                  <a:schemeClr val="dk1"/>
                </a:solidFill>
              </a:rPr>
              <a:t>So, if we grab the compressed file from a bucket, uncompress it, there’s no guarantee that we haven’t split this file in the middle of a stream. The implication here is, when a single compressed file has to be split into blocks, those blocks need to be re-assembled and decompressed before computation. The exception here is bzip2.</a:t>
            </a:r>
          </a:p>
        </p:txBody>
      </p:sp>
      <p:sp>
        <p:nvSpPr>
          <p:cNvPr id="487" name="Shape 48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3" name="Shape 503"/>
        <p:cNvGrpSpPr/>
        <p:nvPr/>
      </p:nvGrpSpPr>
      <p:grpSpPr>
        <a:xfrm>
          <a:off x="0" y="0"/>
          <a:ext cx="0" cy="0"/>
          <a:chOff x="0" y="0"/>
          <a:chExt cx="0" cy="0"/>
        </a:xfrm>
      </p:grpSpPr>
      <p:sp>
        <p:nvSpPr>
          <p:cNvPr id="504" name="Shape 50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sz="1200">
              <a:solidFill>
                <a:schemeClr val="dk1"/>
              </a:solidFill>
            </a:endParaRPr>
          </a:p>
        </p:txBody>
      </p:sp>
      <p:sp>
        <p:nvSpPr>
          <p:cNvPr id="505" name="Shape 50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1" name="Shape 511"/>
        <p:cNvGrpSpPr/>
        <p:nvPr/>
      </p:nvGrpSpPr>
      <p:grpSpPr>
        <a:xfrm>
          <a:off x="0" y="0"/>
          <a:ext cx="0" cy="0"/>
          <a:chOff x="0" y="0"/>
          <a:chExt cx="0" cy="0"/>
        </a:xfrm>
      </p:grpSpPr>
      <p:sp>
        <p:nvSpPr>
          <p:cNvPr id="512" name="Shape 51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rPr lang="en">
                <a:solidFill>
                  <a:schemeClr val="dk1"/>
                </a:solidFill>
              </a:rPr>
              <a:t>YARN is new to Hadoop v2. In Hadoop v1, some of the features of YARN were absent, while others were handled by MapReduce itself.</a:t>
            </a:r>
          </a:p>
          <a:p>
            <a:pPr lvl="0" rtl="0">
              <a:spcBef>
                <a:spcPts val="0"/>
              </a:spcBef>
              <a:buNone/>
            </a:pPr>
            <a:r>
              <a:rPr lang="en">
                <a:solidFill>
                  <a:schemeClr val="dk1"/>
                </a:solidFill>
              </a:rPr>
              <a:t>Todd: In Hadoop v2: the resource management features of MapReduce were abstracted out so that other applications could be run. MapReduce was rewritten to be the default application.</a:t>
            </a:r>
          </a:p>
        </p:txBody>
      </p:sp>
      <p:sp>
        <p:nvSpPr>
          <p:cNvPr id="513" name="Shape 51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8" name="Shape 518"/>
        <p:cNvGrpSpPr/>
        <p:nvPr/>
      </p:nvGrpSpPr>
      <p:grpSpPr>
        <a:xfrm>
          <a:off x="0" y="0"/>
          <a:ext cx="0" cy="0"/>
          <a:chOff x="0" y="0"/>
          <a:chExt cx="0" cy="0"/>
        </a:xfrm>
      </p:grpSpPr>
      <p:sp>
        <p:nvSpPr>
          <p:cNvPr id="519" name="Shape 51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20" name="Shape 52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6" name="Shape 526"/>
        <p:cNvGrpSpPr/>
        <p:nvPr/>
      </p:nvGrpSpPr>
      <p:grpSpPr>
        <a:xfrm>
          <a:off x="0" y="0"/>
          <a:ext cx="0" cy="0"/>
          <a:chOff x="0" y="0"/>
          <a:chExt cx="0" cy="0"/>
        </a:xfrm>
      </p:grpSpPr>
      <p:sp>
        <p:nvSpPr>
          <p:cNvPr id="527" name="Shape 52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solidFill>
                  <a:schemeClr val="dk1"/>
                </a:solidFill>
              </a:rPr>
              <a:t>When a MapReduce job is submitted, YARN’s Resource Manager assesses the necessary resources of the submitted job. It then goes out to the cluster and determines the available resources. Lastly, it solves an optimization problem aimed at providing all of the applications running on the cluster the resources they need complete. This is subject to various constraints, rules, and parameters, most of which are configurable. In short, the RM figures out when to do stuff and where.</a:t>
            </a:r>
          </a:p>
          <a:p>
            <a:pPr lvl="0" rtl="0">
              <a:spcBef>
                <a:spcPts val="0"/>
              </a:spcBef>
              <a:buNone/>
            </a:pPr>
            <a:r>
              <a:t/>
            </a:r>
            <a:endParaRPr>
              <a:solidFill>
                <a:schemeClr val="dk1"/>
              </a:solidFill>
            </a:endParaRPr>
          </a:p>
          <a:p>
            <a:pPr lvl="0" rtl="0">
              <a:spcBef>
                <a:spcPts val="0"/>
              </a:spcBef>
              <a:buNone/>
            </a:pPr>
            <a:r>
              <a:rPr lang="en">
                <a:solidFill>
                  <a:schemeClr val="dk1"/>
                </a:solidFill>
              </a:rPr>
              <a:t>Provide a few example parameters and rules.</a:t>
            </a:r>
          </a:p>
          <a:p>
            <a:pPr lvl="0" rtl="0">
              <a:spcBef>
                <a:spcPts val="0"/>
              </a:spcBef>
              <a:buNone/>
            </a:pPr>
            <a:r>
              <a:t/>
            </a:r>
            <a:endParaRPr>
              <a:solidFill>
                <a:schemeClr val="dk1"/>
              </a:solidFill>
            </a:endParaRPr>
          </a:p>
          <a:p>
            <a:pPr lvl="0" rtl="0">
              <a:spcBef>
                <a:spcPts val="0"/>
              </a:spcBef>
              <a:buNone/>
            </a:pPr>
            <a:r>
              <a:rPr lang="en">
                <a:solidFill>
                  <a:schemeClr val="dk1"/>
                </a:solidFill>
              </a:rPr>
              <a:t>The Resource Manager is the only global entity YARN creates.</a:t>
            </a:r>
          </a:p>
        </p:txBody>
      </p:sp>
      <p:sp>
        <p:nvSpPr>
          <p:cNvPr id="528" name="Shape 52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4" name="Shape 534"/>
        <p:cNvGrpSpPr/>
        <p:nvPr/>
      </p:nvGrpSpPr>
      <p:grpSpPr>
        <a:xfrm>
          <a:off x="0" y="0"/>
          <a:ext cx="0" cy="0"/>
          <a:chOff x="0" y="0"/>
          <a:chExt cx="0" cy="0"/>
        </a:xfrm>
      </p:grpSpPr>
      <p:sp>
        <p:nvSpPr>
          <p:cNvPr id="535" name="Shape 53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rPr lang="en">
                <a:solidFill>
                  <a:schemeClr val="dk1"/>
                </a:solidFill>
              </a:rPr>
              <a:t>The Application Manager/Master negotiates resources from the Resource Manager and works with NodeManagers to deploy and monitor application containers and their resource consumption.</a:t>
            </a:r>
          </a:p>
          <a:p>
            <a:pPr lvl="0" rtl="0">
              <a:spcBef>
                <a:spcPts val="0"/>
              </a:spcBef>
              <a:buNone/>
            </a:pPr>
            <a:r>
              <a:rPr lang="en">
                <a:solidFill>
                  <a:schemeClr val="dk1"/>
                </a:solidFill>
              </a:rPr>
              <a:t>Todd: Resources are allocated based on available cores and RAM.</a:t>
            </a:r>
          </a:p>
        </p:txBody>
      </p:sp>
      <p:sp>
        <p:nvSpPr>
          <p:cNvPr id="536" name="Shape 53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In Part 2, we’re going to take a step back and discuss a number of important technologies within the broader ecosystem that we encounter regularly. We’ll talk about their purpose and where they fit within the pipelines/stacks we often encounter. However, we won’t go into the same detail that we do in Part 1.</a:t>
            </a:r>
          </a:p>
        </p:txBody>
      </p:sp>
      <p:sp>
        <p:nvSpPr>
          <p:cNvPr id="159" name="Shape 1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2" name="Shape 542"/>
        <p:cNvGrpSpPr/>
        <p:nvPr/>
      </p:nvGrpSpPr>
      <p:grpSpPr>
        <a:xfrm>
          <a:off x="0" y="0"/>
          <a:ext cx="0" cy="0"/>
          <a:chOff x="0" y="0"/>
          <a:chExt cx="0" cy="0"/>
        </a:xfrm>
      </p:grpSpPr>
      <p:sp>
        <p:nvSpPr>
          <p:cNvPr id="543" name="Shape 54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solidFill>
                  <a:schemeClr val="dk1"/>
                </a:solidFill>
              </a:rPr>
              <a:t>The NodeManager is the per-machine slave, which is responsible for actually launching the application containers, monitoring their resource usage (cpu, memory, as well as disk and network io) and reporting this back to the ResourceManager.</a:t>
            </a:r>
          </a:p>
        </p:txBody>
      </p:sp>
      <p:sp>
        <p:nvSpPr>
          <p:cNvPr id="544" name="Shape 54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0" name="Shape 550"/>
        <p:cNvGrpSpPr/>
        <p:nvPr/>
      </p:nvGrpSpPr>
      <p:grpSpPr>
        <a:xfrm>
          <a:off x="0" y="0"/>
          <a:ext cx="0" cy="0"/>
          <a:chOff x="0" y="0"/>
          <a:chExt cx="0" cy="0"/>
        </a:xfrm>
      </p:grpSpPr>
      <p:sp>
        <p:nvSpPr>
          <p:cNvPr id="551" name="Shape 55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solidFill>
                  <a:schemeClr val="dk1"/>
                </a:solidFill>
              </a:rPr>
              <a:t>1. A job is submitted</a:t>
            </a:r>
          </a:p>
          <a:p>
            <a:pPr lvl="0" rtl="0">
              <a:spcBef>
                <a:spcPts val="0"/>
              </a:spcBef>
              <a:buNone/>
            </a:pPr>
            <a:r>
              <a:rPr lang="en">
                <a:solidFill>
                  <a:schemeClr val="dk1"/>
                </a:solidFill>
              </a:rPr>
              <a:t>2. The resource manager requests and update to assess available resources and to optimize accordingly.</a:t>
            </a:r>
          </a:p>
          <a:p>
            <a:pPr lvl="0" rtl="0">
              <a:spcBef>
                <a:spcPts val="0"/>
              </a:spcBef>
              <a:buNone/>
            </a:pPr>
            <a:r>
              <a:rPr lang="en">
                <a:solidFill>
                  <a:schemeClr val="dk1"/>
                </a:solidFill>
              </a:rPr>
              <a:t>3. Certain datanodes with the necessary resources get application containers.</a:t>
            </a:r>
          </a:p>
          <a:p>
            <a:pPr lvl="0" rtl="0">
              <a:spcBef>
                <a:spcPts val="0"/>
              </a:spcBef>
              <a:buNone/>
            </a:pPr>
            <a:r>
              <a:rPr lang="en">
                <a:solidFill>
                  <a:schemeClr val="dk1"/>
                </a:solidFill>
              </a:rPr>
              <a:t>4. One datanode gets spun up with the application master.</a:t>
            </a:r>
          </a:p>
          <a:p>
            <a:pPr lvl="0" rtl="0">
              <a:spcBef>
                <a:spcPts val="0"/>
              </a:spcBef>
              <a:buNone/>
            </a:pPr>
            <a:r>
              <a:rPr lang="en">
                <a:solidFill>
                  <a:schemeClr val="dk1"/>
                </a:solidFill>
              </a:rPr>
              <a:t>5. The nodemanagers on each machine actually launch the application processes.</a:t>
            </a:r>
          </a:p>
          <a:p>
            <a:pPr lvl="0" rtl="0">
              <a:spcBef>
                <a:spcPts val="0"/>
              </a:spcBef>
              <a:buNone/>
            </a:pPr>
            <a:r>
              <a:rPr lang="en">
                <a:solidFill>
                  <a:schemeClr val="dk1"/>
                </a:solidFill>
              </a:rPr>
              <a:t>6. As the MapReduce tasks go, they update the application master.</a:t>
            </a:r>
          </a:p>
          <a:p>
            <a:pPr lvl="0" rtl="0">
              <a:spcBef>
                <a:spcPts val="0"/>
              </a:spcBef>
              <a:buNone/>
            </a:pPr>
            <a:r>
              <a:rPr lang="en">
                <a:solidFill>
                  <a:schemeClr val="dk1"/>
                </a:solidFill>
              </a:rPr>
              <a:t>7. Node managers send job updates back to the resource manager.</a:t>
            </a:r>
          </a:p>
          <a:p>
            <a:pPr lvl="0" rtl="0">
              <a:spcBef>
                <a:spcPts val="0"/>
              </a:spcBef>
              <a:buNone/>
            </a:pPr>
            <a:r>
              <a:rPr lang="en">
                <a:solidFill>
                  <a:schemeClr val="dk1"/>
                </a:solidFill>
              </a:rPr>
              <a:t>8. All the while, application containers are reading and writing to and from blocks on disk.</a:t>
            </a:r>
          </a:p>
        </p:txBody>
      </p:sp>
      <p:sp>
        <p:nvSpPr>
          <p:cNvPr id="552" name="Shape 55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1" name="Shape 611"/>
        <p:cNvGrpSpPr/>
        <p:nvPr/>
      </p:nvGrpSpPr>
      <p:grpSpPr>
        <a:xfrm>
          <a:off x="0" y="0"/>
          <a:ext cx="0" cy="0"/>
          <a:chOff x="0" y="0"/>
          <a:chExt cx="0" cy="0"/>
        </a:xfrm>
      </p:grpSpPr>
      <p:sp>
        <p:nvSpPr>
          <p:cNvPr id="612" name="Shape 61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rPr lang="en">
                <a:solidFill>
                  <a:schemeClr val="dk1"/>
                </a:solidFill>
              </a:rPr>
              <a:t>FIFO is a naive queue. The drawback is if a long-running job enters the queue, it’ll hog resources. So smaller jobs that could execute quickly have to wait.</a:t>
            </a:r>
          </a:p>
          <a:p>
            <a:pPr lvl="0">
              <a:spcBef>
                <a:spcPts val="0"/>
              </a:spcBef>
              <a:buNone/>
            </a:pPr>
            <a:r>
              <a:t/>
            </a:r>
            <a:endParaRPr>
              <a:solidFill>
                <a:schemeClr val="dk1"/>
              </a:solidFill>
            </a:endParaRPr>
          </a:p>
          <a:p>
            <a:pPr lvl="0">
              <a:spcBef>
                <a:spcPts val="0"/>
              </a:spcBef>
              <a:buNone/>
            </a:pPr>
            <a:r>
              <a:rPr lang="en">
                <a:solidFill>
                  <a:schemeClr val="dk1"/>
                </a:solidFill>
              </a:rPr>
              <a:t>Fair dynamically allocates resources across all running jobs.</a:t>
            </a:r>
          </a:p>
          <a:p>
            <a:pPr lvl="0">
              <a:spcBef>
                <a:spcPts val="0"/>
              </a:spcBef>
              <a:buNone/>
            </a:pPr>
            <a:r>
              <a:t/>
            </a:r>
            <a:endParaRPr>
              <a:solidFill>
                <a:schemeClr val="dk1"/>
              </a:solidFill>
            </a:endParaRPr>
          </a:p>
          <a:p>
            <a:pPr lvl="0" rtl="0">
              <a:spcBef>
                <a:spcPts val="0"/>
              </a:spcBef>
              <a:buNone/>
            </a:pPr>
            <a:r>
              <a:rPr lang="en">
                <a:solidFill>
                  <a:schemeClr val="dk1"/>
                </a:solidFill>
              </a:rPr>
              <a:t>Capacity makes use of dedicated queues with certain allotments of resources. So, small jobs may get a dedicated queue so that they can execute tasks right away, however, they have a fixed amount of resources. Also, this means that empty queues reserve resources.</a:t>
            </a:r>
          </a:p>
        </p:txBody>
      </p:sp>
      <p:sp>
        <p:nvSpPr>
          <p:cNvPr id="613" name="Shape 61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9" name="Shape 619"/>
        <p:cNvGrpSpPr/>
        <p:nvPr/>
      </p:nvGrpSpPr>
      <p:grpSpPr>
        <a:xfrm>
          <a:off x="0" y="0"/>
          <a:ext cx="0" cy="0"/>
          <a:chOff x="0" y="0"/>
          <a:chExt cx="0" cy="0"/>
        </a:xfrm>
      </p:grpSpPr>
      <p:sp>
        <p:nvSpPr>
          <p:cNvPr id="620" name="Shape 62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solidFill>
                  <a:schemeClr val="dk1"/>
                </a:solidFill>
              </a:rPr>
              <a:t>Scale: MapReduce on Hadoop v1 hit its bottleneck around 4,000 nodes and 40,000 tasks. This was because MapReduce’s naïve jobtracker basically had to handle job scheduling and task management. YARN helps Hadoop scale to about 10,000 nodes and 100,000 tasks.</a:t>
            </a:r>
          </a:p>
          <a:p>
            <a:pPr lvl="0" rtl="0">
              <a:spcBef>
                <a:spcPts val="0"/>
              </a:spcBef>
              <a:buNone/>
            </a:pPr>
            <a:r>
              <a:t/>
            </a:r>
            <a:endParaRPr>
              <a:solidFill>
                <a:schemeClr val="dk1"/>
              </a:solidFill>
            </a:endParaRPr>
          </a:p>
          <a:p>
            <a:pPr lvl="0" rtl="0">
              <a:spcBef>
                <a:spcPts val="0"/>
              </a:spcBef>
              <a:buNone/>
            </a:pPr>
            <a:r>
              <a:rPr lang="en">
                <a:solidFill>
                  <a:schemeClr val="dk1"/>
                </a:solidFill>
              </a:rPr>
              <a:t>Efficiency: YARN improves upon the resource-utilization model by optimizing </a:t>
            </a:r>
            <a:r>
              <a:rPr i="1" lang="en">
                <a:solidFill>
                  <a:schemeClr val="dk1"/>
                </a:solidFill>
              </a:rPr>
              <a:t>all</a:t>
            </a:r>
            <a:r>
              <a:rPr lang="en">
                <a:solidFill>
                  <a:schemeClr val="dk1"/>
                </a:solidFill>
              </a:rPr>
              <a:t> applications using a pool of resources, whereas MapReduce on Hadoop v1 basically had allocated slots for each application.</a:t>
            </a:r>
          </a:p>
          <a:p>
            <a:pPr lvl="0" rtl="0">
              <a:spcBef>
                <a:spcPts val="0"/>
              </a:spcBef>
              <a:buNone/>
            </a:pPr>
            <a:r>
              <a:t/>
            </a:r>
            <a:endParaRPr>
              <a:solidFill>
                <a:schemeClr val="dk1"/>
              </a:solidFill>
            </a:endParaRPr>
          </a:p>
          <a:p>
            <a:pPr lvl="0" rtl="0">
              <a:spcBef>
                <a:spcPts val="0"/>
              </a:spcBef>
              <a:buNone/>
            </a:pPr>
            <a:r>
              <a:rPr lang="en">
                <a:solidFill>
                  <a:schemeClr val="dk1"/>
                </a:solidFill>
              </a:rPr>
              <a:t>Concurrency: It follows from the above two points that that concurrency is also improved.</a:t>
            </a:r>
          </a:p>
          <a:p>
            <a:pPr lvl="0" rtl="0">
              <a:spcBef>
                <a:spcPts val="0"/>
              </a:spcBef>
              <a:buNone/>
            </a:pPr>
            <a:r>
              <a:t/>
            </a:r>
            <a:endParaRPr>
              <a:solidFill>
                <a:schemeClr val="dk1"/>
              </a:solidFill>
            </a:endParaRPr>
          </a:p>
          <a:p>
            <a:pPr lvl="0" rtl="0">
              <a:spcBef>
                <a:spcPts val="0"/>
              </a:spcBef>
              <a:buNone/>
            </a:pPr>
            <a:r>
              <a:rPr lang="en">
                <a:solidFill>
                  <a:schemeClr val="dk1"/>
                </a:solidFill>
              </a:rPr>
              <a:t>Applications: While YARN is part of Hadoop’s core, it actually opens up Hadoop to distributed applications other than MapReduce. This is why when we talk about Hadoop these days, we’re folding in an ever-growing list of technologies that run on top of YARN.</a:t>
            </a:r>
          </a:p>
        </p:txBody>
      </p:sp>
      <p:sp>
        <p:nvSpPr>
          <p:cNvPr id="621" name="Shape 62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7" name="Shape 627"/>
        <p:cNvGrpSpPr/>
        <p:nvPr/>
      </p:nvGrpSpPr>
      <p:grpSpPr>
        <a:xfrm>
          <a:off x="0" y="0"/>
          <a:ext cx="0" cy="0"/>
          <a:chOff x="0" y="0"/>
          <a:chExt cx="0" cy="0"/>
        </a:xfrm>
      </p:grpSpPr>
      <p:sp>
        <p:nvSpPr>
          <p:cNvPr id="628" name="Shape 62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solidFill>
                  <a:schemeClr val="dk1"/>
                </a:solidFill>
              </a:rPr>
              <a:t>This was the local ecosystem with Hadoop v1</a:t>
            </a:r>
          </a:p>
        </p:txBody>
      </p:sp>
      <p:sp>
        <p:nvSpPr>
          <p:cNvPr id="629" name="Shape 6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8" name="Shape 648"/>
        <p:cNvGrpSpPr/>
        <p:nvPr/>
      </p:nvGrpSpPr>
      <p:grpSpPr>
        <a:xfrm>
          <a:off x="0" y="0"/>
          <a:ext cx="0" cy="0"/>
          <a:chOff x="0" y="0"/>
          <a:chExt cx="0" cy="0"/>
        </a:xfrm>
      </p:grpSpPr>
      <p:sp>
        <p:nvSpPr>
          <p:cNvPr id="649" name="Shape 64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solidFill>
                  <a:schemeClr val="dk1"/>
                </a:solidFill>
              </a:rPr>
              <a:t>This is the local ecosystem with Hadoop v2</a:t>
            </a:r>
          </a:p>
        </p:txBody>
      </p:sp>
      <p:sp>
        <p:nvSpPr>
          <p:cNvPr id="650" name="Shape 6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3" name="Shape 673"/>
        <p:cNvGrpSpPr/>
        <p:nvPr/>
      </p:nvGrpSpPr>
      <p:grpSpPr>
        <a:xfrm>
          <a:off x="0" y="0"/>
          <a:ext cx="0" cy="0"/>
          <a:chOff x="0" y="0"/>
          <a:chExt cx="0" cy="0"/>
        </a:xfrm>
      </p:grpSpPr>
      <p:sp>
        <p:nvSpPr>
          <p:cNvPr id="674" name="Shape 67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sz="1200">
              <a:solidFill>
                <a:schemeClr val="dk1"/>
              </a:solidFill>
            </a:endParaRPr>
          </a:p>
        </p:txBody>
      </p:sp>
      <p:sp>
        <p:nvSpPr>
          <p:cNvPr id="675" name="Shape 67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1" name="Shape 681"/>
        <p:cNvGrpSpPr/>
        <p:nvPr/>
      </p:nvGrpSpPr>
      <p:grpSpPr>
        <a:xfrm>
          <a:off x="0" y="0"/>
          <a:ext cx="0" cy="0"/>
          <a:chOff x="0" y="0"/>
          <a:chExt cx="0" cy="0"/>
        </a:xfrm>
      </p:grpSpPr>
      <p:sp>
        <p:nvSpPr>
          <p:cNvPr id="682" name="Shape 68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“MapReduce” can actually refer to two </a:t>
            </a:r>
            <a:r>
              <a:rPr i="1" lang="en"/>
              <a:t>things</a:t>
            </a:r>
            <a:r>
              <a:rPr lang="en"/>
              <a:t>: the programming model that outlines </a:t>
            </a:r>
            <a:r>
              <a:rPr i="1" lang="en"/>
              <a:t>how</a:t>
            </a:r>
            <a:r>
              <a:rPr lang="en"/>
              <a:t> to do a parallel computation and the implementation of a parallel computation. We’ll first cover the implementation, then briefly the programming model, and then dovetail these concepts with what we covered in the previous subsections to get 10,000-foot view of the entire process.</a:t>
            </a:r>
          </a:p>
        </p:txBody>
      </p:sp>
      <p:sp>
        <p:nvSpPr>
          <p:cNvPr id="683" name="Shape 68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8" name="Shape 688"/>
        <p:cNvGrpSpPr/>
        <p:nvPr/>
      </p:nvGrpSpPr>
      <p:grpSpPr>
        <a:xfrm>
          <a:off x="0" y="0"/>
          <a:ext cx="0" cy="0"/>
          <a:chOff x="0" y="0"/>
          <a:chExt cx="0" cy="0"/>
        </a:xfrm>
      </p:grpSpPr>
      <p:sp>
        <p:nvSpPr>
          <p:cNvPr id="689" name="Shape 68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690" name="Shape 69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6" name="Shape 696"/>
        <p:cNvGrpSpPr/>
        <p:nvPr/>
      </p:nvGrpSpPr>
      <p:grpSpPr>
        <a:xfrm>
          <a:off x="0" y="0"/>
          <a:ext cx="0" cy="0"/>
          <a:chOff x="0" y="0"/>
          <a:chExt cx="0" cy="0"/>
        </a:xfrm>
      </p:grpSpPr>
      <p:sp>
        <p:nvSpPr>
          <p:cNvPr id="697" name="Shape 69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698" name="Shape 69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Lastly, in Part 3, I’m going to step through a couple of examples that should act as a simple springboard for your own hands-on experimentation with Hadoop.</a:t>
            </a:r>
          </a:p>
        </p:txBody>
      </p:sp>
      <p:sp>
        <p:nvSpPr>
          <p:cNvPr id="180" name="Shape 18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4" name="Shape 704"/>
        <p:cNvGrpSpPr/>
        <p:nvPr/>
      </p:nvGrpSpPr>
      <p:grpSpPr>
        <a:xfrm>
          <a:off x="0" y="0"/>
          <a:ext cx="0" cy="0"/>
          <a:chOff x="0" y="0"/>
          <a:chExt cx="0" cy="0"/>
        </a:xfrm>
      </p:grpSpPr>
      <p:sp>
        <p:nvSpPr>
          <p:cNvPr id="705" name="Shape 70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706" name="Shape 7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2" name="Shape 712"/>
        <p:cNvGrpSpPr/>
        <p:nvPr/>
      </p:nvGrpSpPr>
      <p:grpSpPr>
        <a:xfrm>
          <a:off x="0" y="0"/>
          <a:ext cx="0" cy="0"/>
          <a:chOff x="0" y="0"/>
          <a:chExt cx="0" cy="0"/>
        </a:xfrm>
      </p:grpSpPr>
      <p:sp>
        <p:nvSpPr>
          <p:cNvPr id="713" name="Shape 71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228600" lvl="0" marL="457200" rtl="0">
              <a:spcBef>
                <a:spcPts val="0"/>
              </a:spcBef>
              <a:buClr>
                <a:schemeClr val="lt1"/>
              </a:buClr>
              <a:buFont typeface="Montserrat"/>
              <a:buChar char="●"/>
            </a:pPr>
            <a:r>
              <a:t/>
            </a:r>
            <a:endParaRPr/>
          </a:p>
        </p:txBody>
      </p:sp>
      <p:sp>
        <p:nvSpPr>
          <p:cNvPr id="714" name="Shape 7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0" name="Shape 720"/>
        <p:cNvGrpSpPr/>
        <p:nvPr/>
      </p:nvGrpSpPr>
      <p:grpSpPr>
        <a:xfrm>
          <a:off x="0" y="0"/>
          <a:ext cx="0" cy="0"/>
          <a:chOff x="0" y="0"/>
          <a:chExt cx="0" cy="0"/>
        </a:xfrm>
      </p:grpSpPr>
      <p:sp>
        <p:nvSpPr>
          <p:cNvPr id="721" name="Shape 72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722" name="Shape 72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8" name="Shape 728"/>
        <p:cNvGrpSpPr/>
        <p:nvPr/>
      </p:nvGrpSpPr>
      <p:grpSpPr>
        <a:xfrm>
          <a:off x="0" y="0"/>
          <a:ext cx="0" cy="0"/>
          <a:chOff x="0" y="0"/>
          <a:chExt cx="0" cy="0"/>
        </a:xfrm>
      </p:grpSpPr>
      <p:sp>
        <p:nvSpPr>
          <p:cNvPr id="729" name="Shape 72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730" name="Shape 73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6" name="Shape 736"/>
        <p:cNvGrpSpPr/>
        <p:nvPr/>
      </p:nvGrpSpPr>
      <p:grpSpPr>
        <a:xfrm>
          <a:off x="0" y="0"/>
          <a:ext cx="0" cy="0"/>
          <a:chOff x="0" y="0"/>
          <a:chExt cx="0" cy="0"/>
        </a:xfrm>
      </p:grpSpPr>
      <p:sp>
        <p:nvSpPr>
          <p:cNvPr id="737" name="Shape 73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738" name="Shape 73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8" name="Shape 808"/>
        <p:cNvGrpSpPr/>
        <p:nvPr/>
      </p:nvGrpSpPr>
      <p:grpSpPr>
        <a:xfrm>
          <a:off x="0" y="0"/>
          <a:ext cx="0" cy="0"/>
          <a:chOff x="0" y="0"/>
          <a:chExt cx="0" cy="0"/>
        </a:xfrm>
      </p:grpSpPr>
      <p:sp>
        <p:nvSpPr>
          <p:cNvPr id="809" name="Shape 80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810" name="Shape 81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6" name="Shape 816"/>
        <p:cNvGrpSpPr/>
        <p:nvPr/>
      </p:nvGrpSpPr>
      <p:grpSpPr>
        <a:xfrm>
          <a:off x="0" y="0"/>
          <a:ext cx="0" cy="0"/>
          <a:chOff x="0" y="0"/>
          <a:chExt cx="0" cy="0"/>
        </a:xfrm>
      </p:grpSpPr>
      <p:sp>
        <p:nvSpPr>
          <p:cNvPr id="817" name="Shape 81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Let’s suppose we have a file with a stream of text.</a:t>
            </a:r>
          </a:p>
        </p:txBody>
      </p:sp>
      <p:sp>
        <p:nvSpPr>
          <p:cNvPr id="818" name="Shape 81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4" name="Shape 824"/>
        <p:cNvGrpSpPr/>
        <p:nvPr/>
      </p:nvGrpSpPr>
      <p:grpSpPr>
        <a:xfrm>
          <a:off x="0" y="0"/>
          <a:ext cx="0" cy="0"/>
          <a:chOff x="0" y="0"/>
          <a:chExt cx="0" cy="0"/>
        </a:xfrm>
      </p:grpSpPr>
      <p:sp>
        <p:nvSpPr>
          <p:cNvPr id="825" name="Shape 82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Let’s also suppose that the file is large enough to be stored in multiple blocks in HDFS.</a:t>
            </a:r>
          </a:p>
          <a:p>
            <a:pPr lvl="0" rtl="0">
              <a:spcBef>
                <a:spcPts val="0"/>
              </a:spcBef>
              <a:buNone/>
            </a:pPr>
            <a:r>
              <a:t/>
            </a:r>
            <a:endParaRPr/>
          </a:p>
          <a:p>
            <a:pPr lvl="0" rtl="0">
              <a:spcBef>
                <a:spcPts val="0"/>
              </a:spcBef>
              <a:buNone/>
            </a:pPr>
            <a:r>
              <a:rPr lang="en"/>
              <a:t>As we’ve seen, when we load into HDFS, the file is split, distributed to blocks, and then replicated at least twice.</a:t>
            </a:r>
          </a:p>
        </p:txBody>
      </p:sp>
      <p:sp>
        <p:nvSpPr>
          <p:cNvPr id="826" name="Shape 82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2" name="Shape 852"/>
        <p:cNvGrpSpPr/>
        <p:nvPr/>
      </p:nvGrpSpPr>
      <p:grpSpPr>
        <a:xfrm>
          <a:off x="0" y="0"/>
          <a:ext cx="0" cy="0"/>
          <a:chOff x="0" y="0"/>
          <a:chExt cx="0" cy="0"/>
        </a:xfrm>
      </p:grpSpPr>
      <p:sp>
        <p:nvSpPr>
          <p:cNvPr id="853" name="Shape 85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The newline character is explicitly included for clarification. This would not be parsed.</a:t>
            </a:r>
          </a:p>
        </p:txBody>
      </p:sp>
      <p:sp>
        <p:nvSpPr>
          <p:cNvPr id="854" name="Shape 85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0" name="Shape 860"/>
        <p:cNvGrpSpPr/>
        <p:nvPr/>
      </p:nvGrpSpPr>
      <p:grpSpPr>
        <a:xfrm>
          <a:off x="0" y="0"/>
          <a:ext cx="0" cy="0"/>
          <a:chOff x="0" y="0"/>
          <a:chExt cx="0" cy="0"/>
        </a:xfrm>
      </p:grpSpPr>
      <p:sp>
        <p:nvSpPr>
          <p:cNvPr id="861" name="Shape 86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862" name="Shape 86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07" name="Shape 20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8" name="Shape 868"/>
        <p:cNvGrpSpPr/>
        <p:nvPr/>
      </p:nvGrpSpPr>
      <p:grpSpPr>
        <a:xfrm>
          <a:off x="0" y="0"/>
          <a:ext cx="0" cy="0"/>
          <a:chOff x="0" y="0"/>
          <a:chExt cx="0" cy="0"/>
        </a:xfrm>
      </p:grpSpPr>
      <p:sp>
        <p:nvSpPr>
          <p:cNvPr id="869" name="Shape 86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870" name="Shape 87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6" name="Shape 876"/>
        <p:cNvGrpSpPr/>
        <p:nvPr/>
      </p:nvGrpSpPr>
      <p:grpSpPr>
        <a:xfrm>
          <a:off x="0" y="0"/>
          <a:ext cx="0" cy="0"/>
          <a:chOff x="0" y="0"/>
          <a:chExt cx="0" cy="0"/>
        </a:xfrm>
      </p:grpSpPr>
      <p:sp>
        <p:nvSpPr>
          <p:cNvPr id="877" name="Shape 87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So, a </a:t>
            </a:r>
          </a:p>
        </p:txBody>
      </p:sp>
      <p:sp>
        <p:nvSpPr>
          <p:cNvPr id="878" name="Shape 87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4" name="Shape 884"/>
        <p:cNvGrpSpPr/>
        <p:nvPr/>
      </p:nvGrpSpPr>
      <p:grpSpPr>
        <a:xfrm>
          <a:off x="0" y="0"/>
          <a:ext cx="0" cy="0"/>
          <a:chOff x="0" y="0"/>
          <a:chExt cx="0" cy="0"/>
        </a:xfrm>
      </p:grpSpPr>
      <p:sp>
        <p:nvSpPr>
          <p:cNvPr id="885" name="Shape 88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So, a </a:t>
            </a:r>
          </a:p>
        </p:txBody>
      </p:sp>
      <p:sp>
        <p:nvSpPr>
          <p:cNvPr id="886" name="Shape 88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8" name="Shape 898"/>
        <p:cNvGrpSpPr/>
        <p:nvPr/>
      </p:nvGrpSpPr>
      <p:grpSpPr>
        <a:xfrm>
          <a:off x="0" y="0"/>
          <a:ext cx="0" cy="0"/>
          <a:chOff x="0" y="0"/>
          <a:chExt cx="0" cy="0"/>
        </a:xfrm>
      </p:grpSpPr>
      <p:sp>
        <p:nvSpPr>
          <p:cNvPr id="899" name="Shape 89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900" name="Shape 90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6" name="Shape 906"/>
        <p:cNvGrpSpPr/>
        <p:nvPr/>
      </p:nvGrpSpPr>
      <p:grpSpPr>
        <a:xfrm>
          <a:off x="0" y="0"/>
          <a:ext cx="0" cy="0"/>
          <a:chOff x="0" y="0"/>
          <a:chExt cx="0" cy="0"/>
        </a:xfrm>
      </p:grpSpPr>
      <p:sp>
        <p:nvSpPr>
          <p:cNvPr id="907" name="Shape 90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908" name="Shape 90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5" name="Shape 915"/>
        <p:cNvGrpSpPr/>
        <p:nvPr/>
      </p:nvGrpSpPr>
      <p:grpSpPr>
        <a:xfrm>
          <a:off x="0" y="0"/>
          <a:ext cx="0" cy="0"/>
          <a:chOff x="0" y="0"/>
          <a:chExt cx="0" cy="0"/>
        </a:xfrm>
      </p:grpSpPr>
      <p:sp>
        <p:nvSpPr>
          <p:cNvPr id="916" name="Shape 91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So, a </a:t>
            </a:r>
          </a:p>
        </p:txBody>
      </p:sp>
      <p:sp>
        <p:nvSpPr>
          <p:cNvPr id="917" name="Shape 91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3" name="Shape 923"/>
        <p:cNvGrpSpPr/>
        <p:nvPr/>
      </p:nvGrpSpPr>
      <p:grpSpPr>
        <a:xfrm>
          <a:off x="0" y="0"/>
          <a:ext cx="0" cy="0"/>
          <a:chOff x="0" y="0"/>
          <a:chExt cx="0" cy="0"/>
        </a:xfrm>
      </p:grpSpPr>
      <p:sp>
        <p:nvSpPr>
          <p:cNvPr id="924" name="Shape 92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Todd: MapReduce is like assembly, Pig, Hive are more like scripting languages</a:t>
            </a:r>
          </a:p>
        </p:txBody>
      </p:sp>
      <p:sp>
        <p:nvSpPr>
          <p:cNvPr id="925" name="Shape 92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1" name="Shape 931"/>
        <p:cNvGrpSpPr/>
        <p:nvPr/>
      </p:nvGrpSpPr>
      <p:grpSpPr>
        <a:xfrm>
          <a:off x="0" y="0"/>
          <a:ext cx="0" cy="0"/>
          <a:chOff x="0" y="0"/>
          <a:chExt cx="0" cy="0"/>
        </a:xfrm>
      </p:grpSpPr>
      <p:sp>
        <p:nvSpPr>
          <p:cNvPr id="932" name="Shape 93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Todd: You can see why batch processing/MapReduce is being supplanted by in-memory, interactive frameworks like Spark.</a:t>
            </a:r>
          </a:p>
        </p:txBody>
      </p:sp>
      <p:sp>
        <p:nvSpPr>
          <p:cNvPr id="933" name="Shape 93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Clr>
                <a:schemeClr val="dk1"/>
              </a:buClr>
              <a:buSzPct val="91666"/>
              <a:buFont typeface="Arial"/>
              <a:buNone/>
            </a:pPr>
            <a:r>
              <a:rPr lang="en" sz="1200">
                <a:latin typeface="Montserrat"/>
                <a:ea typeface="Montserrat"/>
                <a:cs typeface="Montserrat"/>
                <a:sym typeface="Montserrat"/>
              </a:rPr>
              <a:t>It’s almost impossible to discuss Hadoop without touching on fairly low-level engineering concepts, but we’ll try to keep this as high-level as possible.</a:t>
            </a:r>
          </a:p>
        </p:txBody>
      </p:sp>
      <p:sp>
        <p:nvSpPr>
          <p:cNvPr id="214" name="Shape 2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22" name="Shape 22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30" name="Shape 23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56" name="Shape 56"/>
        <p:cNvGrpSpPr/>
        <p:nvPr/>
      </p:nvGrpSpPr>
      <p:grpSpPr>
        <a:xfrm>
          <a:off x="0" y="0"/>
          <a:ext cx="0" cy="0"/>
          <a:chOff x="0" y="0"/>
          <a:chExt cx="0" cy="0"/>
        </a:xfrm>
      </p:grpSpPr>
      <p:sp>
        <p:nvSpPr>
          <p:cNvPr id="57" name="Shape 57"/>
          <p:cNvSpPr txBox="1"/>
          <p:nvPr>
            <p:ph type="title"/>
          </p:nvPr>
        </p:nvSpPr>
        <p:spPr>
          <a:xfrm>
            <a:off x="457200" y="205979"/>
            <a:ext cx="8229600" cy="8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58" name="Shape 58"/>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9" name="Shape 59"/>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62" name="Shape 62"/>
        <p:cNvGrpSpPr/>
        <p:nvPr/>
      </p:nvGrpSpPr>
      <p:grpSpPr>
        <a:xfrm>
          <a:off x="0" y="0"/>
          <a:ext cx="0" cy="0"/>
          <a:chOff x="0" y="0"/>
          <a:chExt cx="0" cy="0"/>
        </a:xfrm>
      </p:grpSpPr>
      <p:sp>
        <p:nvSpPr>
          <p:cNvPr id="63" name="Shape 63"/>
          <p:cNvSpPr txBox="1"/>
          <p:nvPr>
            <p:ph type="ctrTitle"/>
          </p:nvPr>
        </p:nvSpPr>
        <p:spPr>
          <a:xfrm>
            <a:off x="685800" y="1597819"/>
            <a:ext cx="7772400" cy="11025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64" name="Shape 64"/>
          <p:cNvSpPr txBox="1"/>
          <p:nvPr>
            <p:ph idx="1" type="subTitle"/>
          </p:nvPr>
        </p:nvSpPr>
        <p:spPr>
          <a:xfrm>
            <a:off x="1371600" y="2914650"/>
            <a:ext cx="6400800" cy="13143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b="0" i="0" sz="3200" u="none" cap="none" strike="noStrike">
                <a:solidFill>
                  <a:srgbClr val="888888"/>
                </a:solidFill>
                <a:latin typeface="Arial"/>
                <a:ea typeface="Arial"/>
                <a:cs typeface="Arial"/>
                <a:sym typeface="Arial"/>
              </a:defRPr>
            </a:lvl1pPr>
            <a:lvl2pPr indent="0" lvl="1" marL="457200" marR="0" rtl="0" algn="ctr">
              <a:spcBef>
                <a:spcPts val="560"/>
              </a:spcBef>
              <a:buClr>
                <a:srgbClr val="888888"/>
              </a:buClr>
              <a:buFont typeface="Arial"/>
              <a:buNone/>
              <a:defRPr b="0" i="0" sz="2800" u="none" cap="none" strike="noStrike">
                <a:solidFill>
                  <a:srgbClr val="888888"/>
                </a:solidFill>
                <a:latin typeface="Arial"/>
                <a:ea typeface="Arial"/>
                <a:cs typeface="Arial"/>
                <a:sym typeface="Arial"/>
              </a:defRPr>
            </a:lvl2pPr>
            <a:lvl3pPr indent="0" lvl="2" marL="914400"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3pPr>
            <a:lvl4pPr indent="0" lvl="3" marL="13716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4pPr>
            <a:lvl5pPr indent="0" lvl="4" marL="18288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65" name="Shape 65"/>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 sz="1200">
                <a:solidFill>
                  <a:srgbClr val="888888"/>
                </a:solidFill>
                <a:latin typeface="Arial"/>
                <a:ea typeface="Arial"/>
                <a:cs typeface="Arial"/>
                <a:sym typeface="Aria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8" name="Shape 68"/>
        <p:cNvGrpSpPr/>
        <p:nvPr/>
      </p:nvGrpSpPr>
      <p:grpSpPr>
        <a:xfrm>
          <a:off x="0" y="0"/>
          <a:ext cx="0" cy="0"/>
          <a:chOff x="0" y="0"/>
          <a:chExt cx="0" cy="0"/>
        </a:xfrm>
      </p:grpSpPr>
      <p:sp>
        <p:nvSpPr>
          <p:cNvPr id="69" name="Shape 69"/>
          <p:cNvSpPr txBox="1"/>
          <p:nvPr>
            <p:ph type="title"/>
          </p:nvPr>
        </p:nvSpPr>
        <p:spPr>
          <a:xfrm>
            <a:off x="722312" y="3305176"/>
            <a:ext cx="7772400" cy="1021500"/>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Arial"/>
              <a:buNone/>
              <a:defRPr b="1" i="0" sz="4000" u="none" cap="none" strike="noStrike">
                <a:solidFill>
                  <a:schemeClr val="dk1"/>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70" name="Shape 70"/>
          <p:cNvSpPr txBox="1"/>
          <p:nvPr>
            <p:ph idx="1" type="body"/>
          </p:nvPr>
        </p:nvSpPr>
        <p:spPr>
          <a:xfrm>
            <a:off x="722312" y="2180034"/>
            <a:ext cx="7772400" cy="1125000"/>
          </a:xfrm>
          <a:prstGeom prst="rect">
            <a:avLst/>
          </a:prstGeom>
          <a:noFill/>
          <a:ln>
            <a:noFill/>
          </a:ln>
        </p:spPr>
        <p:txBody>
          <a:bodyPr anchorCtr="0"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Arial"/>
                <a:ea typeface="Arial"/>
                <a:cs typeface="Arial"/>
                <a:sym typeface="Arial"/>
              </a:defRPr>
            </a:lvl1pPr>
            <a:lvl2pPr indent="0" lvl="1" marL="457200" marR="0" rtl="0" algn="l">
              <a:spcBef>
                <a:spcPts val="360"/>
              </a:spcBef>
              <a:buClr>
                <a:srgbClr val="888888"/>
              </a:buClr>
              <a:buFont typeface="Arial"/>
              <a:buNone/>
              <a:defRPr b="0" i="0" sz="1800" u="none" cap="none" strike="noStrike">
                <a:solidFill>
                  <a:srgbClr val="888888"/>
                </a:solidFill>
                <a:latin typeface="Arial"/>
                <a:ea typeface="Arial"/>
                <a:cs typeface="Arial"/>
                <a:sym typeface="Arial"/>
              </a:defRPr>
            </a:lvl2pPr>
            <a:lvl3pPr indent="0" lvl="2" marL="914400" marR="0" rtl="0" algn="l">
              <a:spcBef>
                <a:spcPts val="320"/>
              </a:spcBef>
              <a:buClr>
                <a:srgbClr val="888888"/>
              </a:buClr>
              <a:buFont typeface="Arial"/>
              <a:buNone/>
              <a:defRPr b="0" i="0" sz="1600" u="none" cap="none" strike="noStrike">
                <a:solidFill>
                  <a:srgbClr val="888888"/>
                </a:solidFill>
                <a:latin typeface="Arial"/>
                <a:ea typeface="Arial"/>
                <a:cs typeface="Arial"/>
                <a:sym typeface="Arial"/>
              </a:defRPr>
            </a:lvl3pPr>
            <a:lvl4pPr indent="0" lvl="3" marL="1371600" marR="0" rtl="0" algn="l">
              <a:spcBef>
                <a:spcPts val="280"/>
              </a:spcBef>
              <a:buClr>
                <a:srgbClr val="888888"/>
              </a:buClr>
              <a:buFont typeface="Arial"/>
              <a:buNone/>
              <a:defRPr b="0" i="0" sz="1400" u="none" cap="none" strike="noStrike">
                <a:solidFill>
                  <a:srgbClr val="888888"/>
                </a:solidFill>
                <a:latin typeface="Arial"/>
                <a:ea typeface="Arial"/>
                <a:cs typeface="Arial"/>
                <a:sym typeface="Arial"/>
              </a:defRPr>
            </a:lvl4pPr>
            <a:lvl5pPr indent="0" lvl="4" marL="1828800" marR="0" rtl="0" algn="l">
              <a:spcBef>
                <a:spcPts val="280"/>
              </a:spcBef>
              <a:buClr>
                <a:srgbClr val="888888"/>
              </a:buClr>
              <a:buFont typeface="Arial"/>
              <a:buNone/>
              <a:defRPr b="0" i="0" sz="1400" u="none" cap="none" strike="noStrike">
                <a:solidFill>
                  <a:srgbClr val="888888"/>
                </a:solidFill>
                <a:latin typeface="Arial"/>
                <a:ea typeface="Arial"/>
                <a:cs typeface="Arial"/>
                <a:sym typeface="Arial"/>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71" name="Shape 71"/>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 sz="1200">
                <a:solidFill>
                  <a:srgbClr val="888888"/>
                </a:solidFill>
                <a:latin typeface="Arial"/>
                <a:ea typeface="Arial"/>
                <a:cs typeface="Arial"/>
                <a:sym typeface="Aria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4" name="Shape 74"/>
        <p:cNvGrpSpPr/>
        <p:nvPr/>
      </p:nvGrpSpPr>
      <p:grpSpPr>
        <a:xfrm>
          <a:off x="0" y="0"/>
          <a:ext cx="0" cy="0"/>
          <a:chOff x="0" y="0"/>
          <a:chExt cx="0" cy="0"/>
        </a:xfrm>
      </p:grpSpPr>
      <p:sp>
        <p:nvSpPr>
          <p:cNvPr id="75" name="Shape 75"/>
          <p:cNvSpPr txBox="1"/>
          <p:nvPr>
            <p:ph type="title"/>
          </p:nvPr>
        </p:nvSpPr>
        <p:spPr>
          <a:xfrm>
            <a:off x="457200" y="205979"/>
            <a:ext cx="8229600" cy="8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76" name="Shape 76"/>
          <p:cNvSpPr txBox="1"/>
          <p:nvPr>
            <p:ph idx="1" type="body"/>
          </p:nvPr>
        </p:nvSpPr>
        <p:spPr>
          <a:xfrm>
            <a:off x="457200" y="900112"/>
            <a:ext cx="4038600" cy="2545500"/>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2" type="body"/>
          </p:nvPr>
        </p:nvSpPr>
        <p:spPr>
          <a:xfrm>
            <a:off x="4648200" y="900112"/>
            <a:ext cx="4038600" cy="2545500"/>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0" name="Shape 80"/>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 sz="1200">
                <a:solidFill>
                  <a:srgbClr val="888888"/>
                </a:solidFill>
                <a:latin typeface="Arial"/>
                <a:ea typeface="Arial"/>
                <a:cs typeface="Arial"/>
                <a:sym typeface="Aria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81" name="Shape 81"/>
        <p:cNvGrpSpPr/>
        <p:nvPr/>
      </p:nvGrpSpPr>
      <p:grpSpPr>
        <a:xfrm>
          <a:off x="0" y="0"/>
          <a:ext cx="0" cy="0"/>
          <a:chOff x="0" y="0"/>
          <a:chExt cx="0" cy="0"/>
        </a:xfrm>
      </p:grpSpPr>
      <p:sp>
        <p:nvSpPr>
          <p:cNvPr id="82" name="Shape 82"/>
          <p:cNvSpPr txBox="1"/>
          <p:nvPr>
            <p:ph type="title"/>
          </p:nvPr>
        </p:nvSpPr>
        <p:spPr>
          <a:xfrm>
            <a:off x="457200" y="205979"/>
            <a:ext cx="8229600" cy="8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83" name="Shape 83"/>
          <p:cNvSpPr txBox="1"/>
          <p:nvPr>
            <p:ph idx="1" type="body"/>
          </p:nvPr>
        </p:nvSpPr>
        <p:spPr>
          <a:xfrm>
            <a:off x="457200" y="1151334"/>
            <a:ext cx="4040100" cy="479700"/>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spcBef>
                <a:spcPts val="400"/>
              </a:spcBef>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84" name="Shape 84"/>
          <p:cNvSpPr txBox="1"/>
          <p:nvPr>
            <p:ph idx="2" type="body"/>
          </p:nvPr>
        </p:nvSpPr>
        <p:spPr>
          <a:xfrm>
            <a:off x="457200" y="1631155"/>
            <a:ext cx="4040100" cy="2963400"/>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85" name="Shape 85"/>
          <p:cNvSpPr txBox="1"/>
          <p:nvPr>
            <p:ph idx="3" type="body"/>
          </p:nvPr>
        </p:nvSpPr>
        <p:spPr>
          <a:xfrm>
            <a:off x="4645026" y="1151334"/>
            <a:ext cx="4041899" cy="479700"/>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spcBef>
                <a:spcPts val="400"/>
              </a:spcBef>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86" name="Shape 86"/>
          <p:cNvSpPr txBox="1"/>
          <p:nvPr>
            <p:ph idx="4" type="body"/>
          </p:nvPr>
        </p:nvSpPr>
        <p:spPr>
          <a:xfrm>
            <a:off x="4645026" y="1631155"/>
            <a:ext cx="4041899" cy="2963400"/>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87" name="Shape 87"/>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8" name="Shape 88"/>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9" name="Shape 89"/>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 sz="1200">
                <a:solidFill>
                  <a:srgbClr val="888888"/>
                </a:solidFill>
                <a:latin typeface="Arial"/>
                <a:ea typeface="Arial"/>
                <a:cs typeface="Arial"/>
                <a:sym typeface="Aria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0" name="Shape 90"/>
        <p:cNvGrpSpPr/>
        <p:nvPr/>
      </p:nvGrpSpPr>
      <p:grpSpPr>
        <a:xfrm>
          <a:off x="0" y="0"/>
          <a:ext cx="0" cy="0"/>
          <a:chOff x="0" y="0"/>
          <a:chExt cx="0" cy="0"/>
        </a:xfrm>
      </p:grpSpPr>
      <p:sp>
        <p:nvSpPr>
          <p:cNvPr id="91" name="Shape 91"/>
          <p:cNvSpPr txBox="1"/>
          <p:nvPr>
            <p:ph type="title"/>
          </p:nvPr>
        </p:nvSpPr>
        <p:spPr>
          <a:xfrm>
            <a:off x="457200" y="205979"/>
            <a:ext cx="8229600" cy="8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92" name="Shape 92"/>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3" name="Shape 93"/>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4" name="Shape 94"/>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 sz="1200">
                <a:solidFill>
                  <a:srgbClr val="888888"/>
                </a:solidFill>
                <a:latin typeface="Arial"/>
                <a:ea typeface="Arial"/>
                <a:cs typeface="Arial"/>
                <a:sym typeface="Arial"/>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5" name="Shape 95"/>
        <p:cNvGrpSpPr/>
        <p:nvPr/>
      </p:nvGrpSpPr>
      <p:grpSpPr>
        <a:xfrm>
          <a:off x="0" y="0"/>
          <a:ext cx="0" cy="0"/>
          <a:chOff x="0" y="0"/>
          <a:chExt cx="0" cy="0"/>
        </a:xfrm>
      </p:grpSpPr>
      <p:sp>
        <p:nvSpPr>
          <p:cNvPr id="96" name="Shape 96"/>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7" name="Shape 97"/>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8" name="Shape 98"/>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 sz="1200">
                <a:solidFill>
                  <a:srgbClr val="888888"/>
                </a:solidFill>
                <a:latin typeface="Arial"/>
                <a:ea typeface="Arial"/>
                <a:cs typeface="Arial"/>
                <a:sym typeface="Aria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9" name="Shape 99"/>
        <p:cNvGrpSpPr/>
        <p:nvPr/>
      </p:nvGrpSpPr>
      <p:grpSpPr>
        <a:xfrm>
          <a:off x="0" y="0"/>
          <a:ext cx="0" cy="0"/>
          <a:chOff x="0" y="0"/>
          <a:chExt cx="0" cy="0"/>
        </a:xfrm>
      </p:grpSpPr>
      <p:sp>
        <p:nvSpPr>
          <p:cNvPr id="100" name="Shape 100"/>
          <p:cNvSpPr txBox="1"/>
          <p:nvPr>
            <p:ph type="title"/>
          </p:nvPr>
        </p:nvSpPr>
        <p:spPr>
          <a:xfrm>
            <a:off x="457200" y="204787"/>
            <a:ext cx="3008400" cy="871500"/>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Arial"/>
              <a:buNone/>
              <a:defRPr b="1" i="0" sz="2000" u="none" cap="none" strike="noStrike">
                <a:solidFill>
                  <a:schemeClr val="dk1"/>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01" name="Shape 101"/>
          <p:cNvSpPr txBox="1"/>
          <p:nvPr>
            <p:ph idx="1" type="body"/>
          </p:nvPr>
        </p:nvSpPr>
        <p:spPr>
          <a:xfrm>
            <a:off x="3575050" y="204788"/>
            <a:ext cx="5111700" cy="43899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02" name="Shape 102"/>
          <p:cNvSpPr txBox="1"/>
          <p:nvPr>
            <p:ph idx="2" type="body"/>
          </p:nvPr>
        </p:nvSpPr>
        <p:spPr>
          <a:xfrm>
            <a:off x="457200" y="1076325"/>
            <a:ext cx="3008400" cy="3518400"/>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103" name="Shape 103"/>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4" name="Shape 104"/>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5" name="Shape 105"/>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 sz="1200">
                <a:solidFill>
                  <a:srgbClr val="888888"/>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6" name="Shape 106"/>
        <p:cNvGrpSpPr/>
        <p:nvPr/>
      </p:nvGrpSpPr>
      <p:grpSpPr>
        <a:xfrm>
          <a:off x="0" y="0"/>
          <a:ext cx="0" cy="0"/>
          <a:chOff x="0" y="0"/>
          <a:chExt cx="0" cy="0"/>
        </a:xfrm>
      </p:grpSpPr>
      <p:sp>
        <p:nvSpPr>
          <p:cNvPr id="107" name="Shape 107"/>
          <p:cNvSpPr txBox="1"/>
          <p:nvPr>
            <p:ph type="title"/>
          </p:nvPr>
        </p:nvSpPr>
        <p:spPr>
          <a:xfrm>
            <a:off x="1792288" y="3600450"/>
            <a:ext cx="5486400" cy="425100"/>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Arial"/>
              <a:buNone/>
              <a:defRPr b="1" i="0" sz="2000" u="none" cap="none" strike="noStrike">
                <a:solidFill>
                  <a:schemeClr val="dk1"/>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08" name="Shape 108"/>
          <p:cNvSpPr/>
          <p:nvPr>
            <p:ph idx="2" type="pic"/>
          </p:nvPr>
        </p:nvSpPr>
        <p:spPr>
          <a:xfrm>
            <a:off x="1792288" y="459581"/>
            <a:ext cx="5486400" cy="30861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109" name="Shape 109"/>
          <p:cNvSpPr txBox="1"/>
          <p:nvPr>
            <p:ph idx="1" type="body"/>
          </p:nvPr>
        </p:nvSpPr>
        <p:spPr>
          <a:xfrm>
            <a:off x="1792288" y="4025503"/>
            <a:ext cx="5486400" cy="603600"/>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110" name="Shape 110"/>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1" name="Shape 111"/>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2" name="Shape 112"/>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 sz="1200">
                <a:solidFill>
                  <a:srgbClr val="888888"/>
                </a:solidFill>
                <a:latin typeface="Arial"/>
                <a:ea typeface="Arial"/>
                <a:cs typeface="Arial"/>
                <a:sym typeface="Aria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13" name="Shape 113"/>
        <p:cNvGrpSpPr/>
        <p:nvPr/>
      </p:nvGrpSpPr>
      <p:grpSpPr>
        <a:xfrm>
          <a:off x="0" y="0"/>
          <a:ext cx="0" cy="0"/>
          <a:chOff x="0" y="0"/>
          <a:chExt cx="0" cy="0"/>
        </a:xfrm>
      </p:grpSpPr>
      <p:sp>
        <p:nvSpPr>
          <p:cNvPr id="114" name="Shape 114"/>
          <p:cNvSpPr txBox="1"/>
          <p:nvPr>
            <p:ph type="title"/>
          </p:nvPr>
        </p:nvSpPr>
        <p:spPr>
          <a:xfrm>
            <a:off x="457200" y="205979"/>
            <a:ext cx="8229600" cy="8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15" name="Shape 115"/>
          <p:cNvSpPr txBox="1"/>
          <p:nvPr>
            <p:ph idx="1" type="body"/>
          </p:nvPr>
        </p:nvSpPr>
        <p:spPr>
          <a:xfrm rot="5400000">
            <a:off x="2874750" y="-1217399"/>
            <a:ext cx="3394500" cy="82296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16" name="Shape 116"/>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7" name="Shape 117"/>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8" name="Shape 118"/>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 sz="1200">
                <a:solidFill>
                  <a:srgbClr val="888888"/>
                </a:solidFill>
                <a:latin typeface="Arial"/>
                <a:ea typeface="Arial"/>
                <a:cs typeface="Arial"/>
                <a:sym typeface="Arial"/>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19" name="Shape 119"/>
        <p:cNvGrpSpPr/>
        <p:nvPr/>
      </p:nvGrpSpPr>
      <p:grpSpPr>
        <a:xfrm>
          <a:off x="0" y="0"/>
          <a:ext cx="0" cy="0"/>
          <a:chOff x="0" y="0"/>
          <a:chExt cx="0" cy="0"/>
        </a:xfrm>
      </p:grpSpPr>
      <p:sp>
        <p:nvSpPr>
          <p:cNvPr id="120" name="Shape 120"/>
          <p:cNvSpPr txBox="1"/>
          <p:nvPr>
            <p:ph type="title"/>
          </p:nvPr>
        </p:nvSpPr>
        <p:spPr>
          <a:xfrm rot="5400000">
            <a:off x="6012600" y="771581"/>
            <a:ext cx="3291000" cy="20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21" name="Shape 121"/>
          <p:cNvSpPr txBox="1"/>
          <p:nvPr>
            <p:ph idx="1" type="body"/>
          </p:nvPr>
        </p:nvSpPr>
        <p:spPr>
          <a:xfrm rot="5400000">
            <a:off x="1821600" y="-1209618"/>
            <a:ext cx="3291000" cy="60198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22" name="Shape 122"/>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3" name="Shape 123"/>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4" name="Shape 124"/>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 sz="1200">
                <a:solidFill>
                  <a:srgbClr val="888888"/>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205979"/>
            <a:ext cx="8229600" cy="8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52" name="Shape 52"/>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0.png"/><Relationship Id="rId5"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0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0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0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0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00.jpg"/><Relationship Id="rId4" Type="http://schemas.openxmlformats.org/officeDocument/2006/relationships/image" Target="../media/image0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0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0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0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00.jpg"/><Relationship Id="rId4" Type="http://schemas.openxmlformats.org/officeDocument/2006/relationships/image" Target="../media/image0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0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0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0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0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0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0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0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02.png"/><Relationship Id="rId4" Type="http://schemas.openxmlformats.org/officeDocument/2006/relationships/image" Target="../media/image04.png"/><Relationship Id="rId5" Type="http://schemas.openxmlformats.org/officeDocument/2006/relationships/image" Target="../media/image03.png"/><Relationship Id="rId6" Type="http://schemas.openxmlformats.org/officeDocument/2006/relationships/image" Target="../media/image0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02.png"/><Relationship Id="rId4" Type="http://schemas.openxmlformats.org/officeDocument/2006/relationships/image" Target="../media/image0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00.jpg"/><Relationship Id="rId4" Type="http://schemas.openxmlformats.org/officeDocument/2006/relationships/image" Target="../media/image0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0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0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0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0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02.png"/><Relationship Id="rId4" Type="http://schemas.openxmlformats.org/officeDocument/2006/relationships/image" Target="../media/image04.png"/><Relationship Id="rId5" Type="http://schemas.openxmlformats.org/officeDocument/2006/relationships/image" Target="../media/image09.png"/><Relationship Id="rId6" Type="http://schemas.openxmlformats.org/officeDocument/2006/relationships/image" Target="../media/image0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0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0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0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0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00.jpg"/><Relationship Id="rId4" Type="http://schemas.openxmlformats.org/officeDocument/2006/relationships/image" Target="../media/image0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0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0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0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0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0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0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0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0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0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00.jpg"/><Relationship Id="rId4" Type="http://schemas.openxmlformats.org/officeDocument/2006/relationships/image" Target="../media/image0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0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0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0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0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0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0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image" Target="../media/image02.png"/><Relationship Id="rId4" Type="http://schemas.openxmlformats.org/officeDocument/2006/relationships/image" Target="../media/image0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image" Target="../media/image02.png"/><Relationship Id="rId4" Type="http://schemas.openxmlformats.org/officeDocument/2006/relationships/image" Target="../media/image08.png"/><Relationship Id="rId5" Type="http://schemas.openxmlformats.org/officeDocument/2006/relationships/image" Target="../media/image11.png"/><Relationship Id="rId6" Type="http://schemas.openxmlformats.org/officeDocument/2006/relationships/image" Target="../media/image1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 Id="rId3" Type="http://schemas.openxmlformats.org/officeDocument/2006/relationships/image" Target="../media/image0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0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 Id="rId3" Type="http://schemas.openxmlformats.org/officeDocument/2006/relationships/image" Target="../media/image0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 Id="rId3" Type="http://schemas.openxmlformats.org/officeDocument/2006/relationships/image" Target="../media/image0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 Id="rId3" Type="http://schemas.openxmlformats.org/officeDocument/2006/relationships/image" Target="../media/image0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 Id="rId3" Type="http://schemas.openxmlformats.org/officeDocument/2006/relationships/image" Target="../media/image0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 Id="rId3" Type="http://schemas.openxmlformats.org/officeDocument/2006/relationships/image" Target="../media/image0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 Id="rId3" Type="http://schemas.openxmlformats.org/officeDocument/2006/relationships/image" Target="../media/image0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 Id="rId3" Type="http://schemas.openxmlformats.org/officeDocument/2006/relationships/image" Target="../media/image0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28" name="Shape 128"/>
        <p:cNvGrpSpPr/>
        <p:nvPr/>
      </p:nvGrpSpPr>
      <p:grpSpPr>
        <a:xfrm>
          <a:off x="0" y="0"/>
          <a:ext cx="0" cy="0"/>
          <a:chOff x="0" y="0"/>
          <a:chExt cx="0" cy="0"/>
        </a:xfrm>
      </p:grpSpPr>
      <p:pic>
        <p:nvPicPr>
          <p:cNvPr id="129" name="Shape 129"/>
          <p:cNvPicPr preferRelativeResize="0"/>
          <p:nvPr/>
        </p:nvPicPr>
        <p:blipFill>
          <a:blip r:embed="rId4">
            <a:alphaModFix/>
          </a:blip>
          <a:stretch>
            <a:fillRect/>
          </a:stretch>
        </p:blipFill>
        <p:spPr>
          <a:xfrm>
            <a:off x="3180450" y="576420"/>
            <a:ext cx="2783099" cy="2175074"/>
          </a:xfrm>
          <a:prstGeom prst="rect">
            <a:avLst/>
          </a:prstGeom>
          <a:noFill/>
          <a:ln>
            <a:noFill/>
          </a:ln>
        </p:spPr>
      </p:pic>
      <p:sp>
        <p:nvSpPr>
          <p:cNvPr id="130" name="Shape 130"/>
          <p:cNvSpPr txBox="1"/>
          <p:nvPr/>
        </p:nvSpPr>
        <p:spPr>
          <a:xfrm>
            <a:off x="1751100" y="3043050"/>
            <a:ext cx="5641800" cy="1381200"/>
          </a:xfrm>
          <a:prstGeom prst="rect">
            <a:avLst/>
          </a:prstGeom>
          <a:noFill/>
          <a:ln>
            <a:noFill/>
          </a:ln>
        </p:spPr>
        <p:txBody>
          <a:bodyPr anchorCtr="0" anchor="ctr" bIns="45700" lIns="91425" rIns="91425" tIns="45700">
            <a:noAutofit/>
          </a:bodyPr>
          <a:lstStyle/>
          <a:p>
            <a:pPr indent="0" lvl="0" marL="0" marR="0" rtl="0" algn="ctr">
              <a:spcBef>
                <a:spcPts val="0"/>
              </a:spcBef>
              <a:buClr>
                <a:srgbClr val="FFFFFF"/>
              </a:buClr>
              <a:buSzPct val="25000"/>
              <a:buFont typeface="Montserrat"/>
              <a:buNone/>
            </a:pPr>
            <a:r>
              <a:rPr lang="en" sz="3300">
                <a:solidFill>
                  <a:srgbClr val="FFFFFF"/>
                </a:solidFill>
                <a:latin typeface="Montserrat"/>
                <a:ea typeface="Montserrat"/>
                <a:cs typeface="Montserrat"/>
                <a:sym typeface="Montserrat"/>
              </a:rPr>
              <a:t>Enterprise Sales Engineer Summit: Hadoop</a:t>
            </a:r>
          </a:p>
        </p:txBody>
      </p:sp>
      <p:cxnSp>
        <p:nvCxnSpPr>
          <p:cNvPr id="131" name="Shape 131"/>
          <p:cNvCxnSpPr/>
          <p:nvPr/>
        </p:nvCxnSpPr>
        <p:spPr>
          <a:xfrm>
            <a:off x="1295400" y="2952750"/>
            <a:ext cx="6553200" cy="0"/>
          </a:xfrm>
          <a:prstGeom prst="straightConnector1">
            <a:avLst/>
          </a:prstGeom>
          <a:noFill/>
          <a:ln cap="flat" cmpd="sng" w="9525">
            <a:solidFill>
              <a:srgbClr val="FFFFFF"/>
            </a:solidFill>
            <a:prstDash val="solid"/>
            <a:round/>
            <a:headEnd len="med" w="med" type="none"/>
            <a:tailEnd len="med" w="med" type="none"/>
          </a:ln>
        </p:spPr>
      </p:cxnSp>
      <p:pic>
        <p:nvPicPr>
          <p:cNvPr id="132" name="Shape 132"/>
          <p:cNvPicPr preferRelativeResize="0"/>
          <p:nvPr/>
        </p:nvPicPr>
        <p:blipFill>
          <a:blip r:embed="rId5">
            <a:alphaModFix/>
          </a:blip>
          <a:stretch>
            <a:fillRect/>
          </a:stretch>
        </p:blipFill>
        <p:spPr>
          <a:xfrm>
            <a:off x="102951" y="78997"/>
            <a:ext cx="1202766" cy="5736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39" name="Shape 239"/>
        <p:cNvGrpSpPr/>
        <p:nvPr/>
      </p:nvGrpSpPr>
      <p:grpSpPr>
        <a:xfrm>
          <a:off x="0" y="0"/>
          <a:ext cx="0" cy="0"/>
          <a:chOff x="0" y="0"/>
          <a:chExt cx="0" cy="0"/>
        </a:xfrm>
      </p:grpSpPr>
      <p:sp>
        <p:nvSpPr>
          <p:cNvPr id="240" name="Shape 240"/>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Preliminaries</a:t>
            </a:r>
          </a:p>
        </p:txBody>
      </p:sp>
      <p:cxnSp>
        <p:nvCxnSpPr>
          <p:cNvPr id="241" name="Shape 241"/>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242" name="Shape 242"/>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243" name="Shape 243"/>
          <p:cNvSpPr txBox="1"/>
          <p:nvPr/>
        </p:nvSpPr>
        <p:spPr>
          <a:xfrm>
            <a:off x="1295400" y="1524300"/>
            <a:ext cx="6553200" cy="2094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The Java Virtual Machine (JVM):</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chemeClr val="lt1"/>
                </a:solidFill>
                <a:latin typeface="Montserrat"/>
                <a:ea typeface="Montserrat"/>
                <a:cs typeface="Montserrat"/>
                <a:sym typeface="Montserrat"/>
              </a:rPr>
              <a:t>Java is a compiled language (as opposed to an interpreted language).</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Java source code compiles into bytecode.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47" name="Shape 247"/>
        <p:cNvGrpSpPr/>
        <p:nvPr/>
      </p:nvGrpSpPr>
      <p:grpSpPr>
        <a:xfrm>
          <a:off x="0" y="0"/>
          <a:ext cx="0" cy="0"/>
          <a:chOff x="0" y="0"/>
          <a:chExt cx="0" cy="0"/>
        </a:xfrm>
      </p:grpSpPr>
      <p:sp>
        <p:nvSpPr>
          <p:cNvPr id="248" name="Shape 248"/>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Preliminaries</a:t>
            </a:r>
          </a:p>
        </p:txBody>
      </p:sp>
      <p:cxnSp>
        <p:nvCxnSpPr>
          <p:cNvPr id="249" name="Shape 249"/>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250" name="Shape 250"/>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251" name="Shape 251"/>
          <p:cNvSpPr txBox="1"/>
          <p:nvPr/>
        </p:nvSpPr>
        <p:spPr>
          <a:xfrm>
            <a:off x="1295400" y="1524300"/>
            <a:ext cx="6553200" cy="2094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The Java Virtual Machine (JVM):</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chemeClr val="lt1"/>
                </a:solidFill>
                <a:latin typeface="Montserrat"/>
                <a:ea typeface="Montserrat"/>
                <a:cs typeface="Montserrat"/>
                <a:sym typeface="Montserrat"/>
              </a:rPr>
              <a:t>Java is a compiled language (as opposed to an interpreted language).</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Java source code compiles into bytecode.</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Computers use the JVM to translate Java bytecode into low-level instructions that the hardware can understand.</a:t>
            </a:r>
          </a:p>
          <a:p>
            <a:pPr lvl="0" rtl="0">
              <a:spcBef>
                <a:spcPts val="0"/>
              </a:spcBef>
              <a:buNone/>
            </a:pPr>
            <a:r>
              <a:t/>
            </a:r>
            <a:endParaRPr>
              <a:solidFill>
                <a:srgbClr val="FFFFFF"/>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55" name="Shape 255"/>
        <p:cNvGrpSpPr/>
        <p:nvPr/>
      </p:nvGrpSpPr>
      <p:grpSpPr>
        <a:xfrm>
          <a:off x="0" y="0"/>
          <a:ext cx="0" cy="0"/>
          <a:chOff x="0" y="0"/>
          <a:chExt cx="0" cy="0"/>
        </a:xfrm>
      </p:grpSpPr>
      <p:sp>
        <p:nvSpPr>
          <p:cNvPr id="256" name="Shape 256"/>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Preliminaries</a:t>
            </a:r>
          </a:p>
        </p:txBody>
      </p:sp>
      <p:cxnSp>
        <p:nvCxnSpPr>
          <p:cNvPr id="257" name="Shape 257"/>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258" name="Shape 258"/>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259" name="Shape 259"/>
          <p:cNvSpPr txBox="1"/>
          <p:nvPr/>
        </p:nvSpPr>
        <p:spPr>
          <a:xfrm>
            <a:off x="1295400" y="1524300"/>
            <a:ext cx="6553200" cy="2094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The Java Virtual Machine (JVM):</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chemeClr val="lt1"/>
                </a:solidFill>
                <a:latin typeface="Montserrat"/>
                <a:ea typeface="Montserrat"/>
                <a:cs typeface="Montserrat"/>
                <a:sym typeface="Montserrat"/>
              </a:rPr>
              <a:t>Java is a compiled language (as opposed to an interpreted language).</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Java source code compiles into bytecode.</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Computers use the JVM to translate Java bytecode into low-level instructions that the hardware can understand.</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The JVM makes code portable. (Lot’s of languages can be compiled to run on the JVM.)</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63" name="Shape 263"/>
        <p:cNvGrpSpPr/>
        <p:nvPr/>
      </p:nvGrpSpPr>
      <p:grpSpPr>
        <a:xfrm>
          <a:off x="0" y="0"/>
          <a:ext cx="0" cy="0"/>
          <a:chOff x="0" y="0"/>
          <a:chExt cx="0" cy="0"/>
        </a:xfrm>
      </p:grpSpPr>
      <p:sp>
        <p:nvSpPr>
          <p:cNvPr id="264" name="Shape 264"/>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Preliminaries</a:t>
            </a:r>
          </a:p>
        </p:txBody>
      </p:sp>
      <p:cxnSp>
        <p:nvCxnSpPr>
          <p:cNvPr id="265" name="Shape 265"/>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266" name="Shape 266"/>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267" name="Shape 267"/>
          <p:cNvSpPr txBox="1"/>
          <p:nvPr/>
        </p:nvSpPr>
        <p:spPr>
          <a:xfrm>
            <a:off x="1295400" y="1524300"/>
            <a:ext cx="6553200" cy="24900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The Java Virtual Machine (JVM):</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chemeClr val="lt1"/>
                </a:solidFill>
                <a:latin typeface="Montserrat"/>
                <a:ea typeface="Montserrat"/>
                <a:cs typeface="Montserrat"/>
                <a:sym typeface="Montserrat"/>
              </a:rPr>
              <a:t>Java is a compiled language (as opposed to an interpreted language).</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Java source code compiles into bytecode.</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Computers use the JVM to translate Java bytecode into low-level instructions that the hardware can understand.</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The JVM makes code portable. (Lot’s of languages can be compiled to run on the JVM.)</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The JVM loads separate classes on demand (as opposed to C, where compiled classes are fed into a class linker and output an executable).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71" name="Shape 271"/>
        <p:cNvGrpSpPr/>
        <p:nvPr/>
      </p:nvGrpSpPr>
      <p:grpSpPr>
        <a:xfrm>
          <a:off x="0" y="0"/>
          <a:ext cx="0" cy="0"/>
          <a:chOff x="0" y="0"/>
          <a:chExt cx="0" cy="0"/>
        </a:xfrm>
      </p:grpSpPr>
      <p:sp>
        <p:nvSpPr>
          <p:cNvPr id="272" name="Shape 272"/>
          <p:cNvSpPr/>
          <p:nvPr/>
        </p:nvSpPr>
        <p:spPr>
          <a:xfrm>
            <a:off x="2747625" y="219471"/>
            <a:ext cx="3648900" cy="369300"/>
          </a:xfrm>
          <a:prstGeom prst="rect">
            <a:avLst/>
          </a:prstGeom>
          <a:noFill/>
          <a:ln>
            <a:noFill/>
          </a:ln>
        </p:spPr>
        <p:txBody>
          <a:bodyPr anchorCtr="0" anchor="t" bIns="45700" lIns="91425" rIns="91425" tIns="45700">
            <a:noAutofit/>
          </a:bodyPr>
          <a:lstStyle/>
          <a:p>
            <a:pPr lvl="0" rtl="0" algn="ctr">
              <a:spcBef>
                <a:spcPts val="0"/>
              </a:spcBef>
              <a:buSzPct val="25000"/>
              <a:buNone/>
            </a:pPr>
            <a:r>
              <a:rPr lang="en" sz="1800">
                <a:solidFill>
                  <a:schemeClr val="lt1"/>
                </a:solidFill>
                <a:latin typeface="Montserrat"/>
                <a:ea typeface="Montserrat"/>
                <a:cs typeface="Montserrat"/>
                <a:sym typeface="Montserrat"/>
              </a:rPr>
              <a:t>Preliminaries</a:t>
            </a:r>
          </a:p>
        </p:txBody>
      </p:sp>
      <p:cxnSp>
        <p:nvCxnSpPr>
          <p:cNvPr id="273" name="Shape 273"/>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274" name="Shape 274"/>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275" name="Shape 275"/>
          <p:cNvSpPr txBox="1"/>
          <p:nvPr/>
        </p:nvSpPr>
        <p:spPr>
          <a:xfrm>
            <a:off x="1295400" y="1493625"/>
            <a:ext cx="6553200" cy="27558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Other terms:</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Daemon</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Remote procedure call (RPC)</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pic>
        <p:nvPicPr>
          <p:cNvPr descr="person-apple-laptop-notebook-2.jpg" id="280" name="Shape 280"/>
          <p:cNvPicPr preferRelativeResize="0"/>
          <p:nvPr/>
        </p:nvPicPr>
        <p:blipFill rotWithShape="1">
          <a:blip r:embed="rId3">
            <a:alphaModFix/>
          </a:blip>
          <a:srcRect b="4034" l="0" r="0" t="11563"/>
          <a:stretch/>
        </p:blipFill>
        <p:spPr>
          <a:xfrm>
            <a:off x="0" y="0"/>
            <a:ext cx="9144000" cy="5143500"/>
          </a:xfrm>
          <a:prstGeom prst="rect">
            <a:avLst/>
          </a:prstGeom>
          <a:noFill/>
          <a:ln>
            <a:noFill/>
          </a:ln>
        </p:spPr>
      </p:pic>
      <p:sp>
        <p:nvSpPr>
          <p:cNvPr id="281" name="Shape 281"/>
          <p:cNvSpPr/>
          <p:nvPr/>
        </p:nvSpPr>
        <p:spPr>
          <a:xfrm>
            <a:off x="0" y="-9450"/>
            <a:ext cx="9144000" cy="5162400"/>
          </a:xfrm>
          <a:prstGeom prst="rect">
            <a:avLst/>
          </a:prstGeom>
          <a:solidFill>
            <a:schemeClr val="dk1">
              <a:alpha val="77650"/>
            </a:schemeClr>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82" name="Shape 282"/>
          <p:cNvSpPr txBox="1"/>
          <p:nvPr/>
        </p:nvSpPr>
        <p:spPr>
          <a:xfrm>
            <a:off x="2863800" y="2702274"/>
            <a:ext cx="3416400" cy="504900"/>
          </a:xfrm>
          <a:prstGeom prst="rect">
            <a:avLst/>
          </a:prstGeom>
          <a:noFill/>
          <a:ln>
            <a:noFill/>
          </a:ln>
        </p:spPr>
        <p:txBody>
          <a:bodyPr anchorCtr="0" anchor="t" bIns="45700" lIns="91425" rIns="91425" tIns="45700">
            <a:noAutofit/>
          </a:bodyPr>
          <a:lstStyle/>
          <a:p>
            <a:pPr lvl="0" rtl="0" algn="ctr">
              <a:lnSpc>
                <a:spcPct val="150000"/>
              </a:lnSpc>
              <a:spcBef>
                <a:spcPts val="0"/>
              </a:spcBef>
              <a:buNone/>
            </a:pPr>
            <a:r>
              <a:rPr lang="en" sz="1600">
                <a:solidFill>
                  <a:schemeClr val="lt1"/>
                </a:solidFill>
              </a:rPr>
              <a:t>Core Hadoop</a:t>
            </a:r>
          </a:p>
        </p:txBody>
      </p:sp>
      <p:pic>
        <p:nvPicPr>
          <p:cNvPr descr="Copy of looker_logo_white.png" id="283" name="Shape 283"/>
          <p:cNvPicPr preferRelativeResize="0"/>
          <p:nvPr/>
        </p:nvPicPr>
        <p:blipFill>
          <a:blip r:embed="rId4">
            <a:alphaModFix/>
          </a:blip>
          <a:stretch>
            <a:fillRect/>
          </a:stretch>
        </p:blipFill>
        <p:spPr>
          <a:xfrm>
            <a:off x="8381997" y="4705350"/>
            <a:ext cx="599152" cy="285749"/>
          </a:xfrm>
          <a:prstGeom prst="rect">
            <a:avLst/>
          </a:prstGeom>
          <a:noFill/>
          <a:ln>
            <a:noFill/>
          </a:ln>
        </p:spPr>
      </p:pic>
      <p:grpSp>
        <p:nvGrpSpPr>
          <p:cNvPr id="284" name="Shape 284"/>
          <p:cNvGrpSpPr/>
          <p:nvPr/>
        </p:nvGrpSpPr>
        <p:grpSpPr>
          <a:xfrm>
            <a:off x="3045050" y="2397474"/>
            <a:ext cx="3048000" cy="152400"/>
            <a:chOff x="152400" y="2724150"/>
            <a:chExt cx="3048000" cy="152400"/>
          </a:xfrm>
        </p:grpSpPr>
        <p:sp>
          <p:nvSpPr>
            <p:cNvPr id="285" name="Shape 285"/>
            <p:cNvSpPr/>
            <p:nvPr/>
          </p:nvSpPr>
          <p:spPr>
            <a:xfrm>
              <a:off x="1600200" y="2724150"/>
              <a:ext cx="152400" cy="152400"/>
            </a:xfrm>
            <a:prstGeom prst="ellipse">
              <a:avLst/>
            </a:prstGeom>
            <a:solidFill>
              <a:srgbClr val="63C9B6"/>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286" name="Shape 286"/>
            <p:cNvCxnSpPr/>
            <p:nvPr/>
          </p:nvCxnSpPr>
          <p:spPr>
            <a:xfrm>
              <a:off x="152400" y="2800350"/>
              <a:ext cx="1371600" cy="0"/>
            </a:xfrm>
            <a:prstGeom prst="straightConnector1">
              <a:avLst/>
            </a:prstGeom>
            <a:solidFill>
              <a:srgbClr val="EA8A2F"/>
            </a:solidFill>
            <a:ln cap="flat" cmpd="sng" w="9525">
              <a:solidFill>
                <a:srgbClr val="63C9B6"/>
              </a:solidFill>
              <a:prstDash val="solid"/>
              <a:round/>
              <a:headEnd len="med" w="med" type="none"/>
              <a:tailEnd len="med" w="med" type="none"/>
            </a:ln>
          </p:spPr>
        </p:cxnSp>
        <p:cxnSp>
          <p:nvCxnSpPr>
            <p:cNvPr id="287" name="Shape 287"/>
            <p:cNvCxnSpPr/>
            <p:nvPr/>
          </p:nvCxnSpPr>
          <p:spPr>
            <a:xfrm>
              <a:off x="1828800" y="2800350"/>
              <a:ext cx="1371600" cy="0"/>
            </a:xfrm>
            <a:prstGeom prst="straightConnector1">
              <a:avLst/>
            </a:prstGeom>
            <a:solidFill>
              <a:srgbClr val="EA8A2F"/>
            </a:solidFill>
            <a:ln cap="flat" cmpd="sng" w="9525">
              <a:solidFill>
                <a:srgbClr val="63C9B6"/>
              </a:solidFill>
              <a:prstDash val="solid"/>
              <a:round/>
              <a:headEnd len="med" w="med" type="none"/>
              <a:tailEnd len="med" w="med" type="none"/>
            </a:ln>
          </p:spPr>
        </p:cxnSp>
      </p:grpSp>
      <p:sp>
        <p:nvSpPr>
          <p:cNvPr id="288" name="Shape 288"/>
          <p:cNvSpPr txBox="1"/>
          <p:nvPr/>
        </p:nvSpPr>
        <p:spPr>
          <a:xfrm>
            <a:off x="3564983" y="1936325"/>
            <a:ext cx="2013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Part 1</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92" name="Shape 292"/>
        <p:cNvGrpSpPr/>
        <p:nvPr/>
      </p:nvGrpSpPr>
      <p:grpSpPr>
        <a:xfrm>
          <a:off x="0" y="0"/>
          <a:ext cx="0" cy="0"/>
          <a:chOff x="0" y="0"/>
          <a:chExt cx="0" cy="0"/>
        </a:xfrm>
      </p:grpSpPr>
      <p:sp>
        <p:nvSpPr>
          <p:cNvPr id="293" name="Shape 293"/>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Hadoop</a:t>
            </a:r>
          </a:p>
        </p:txBody>
      </p:sp>
      <p:cxnSp>
        <p:nvCxnSpPr>
          <p:cNvPr id="294" name="Shape 294"/>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295" name="Shape 295"/>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296" name="Shape 296"/>
          <p:cNvSpPr txBox="1"/>
          <p:nvPr/>
        </p:nvSpPr>
        <p:spPr>
          <a:xfrm>
            <a:off x="1295400" y="2259000"/>
            <a:ext cx="6553200" cy="6255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FFFFFF"/>
                </a:solidFill>
                <a:latin typeface="Montserrat"/>
                <a:ea typeface="Montserrat"/>
                <a:cs typeface="Montserrat"/>
                <a:sym typeface="Montserrat"/>
              </a:rPr>
              <a:t>What is Hadoop?</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00" name="Shape 300"/>
        <p:cNvGrpSpPr/>
        <p:nvPr/>
      </p:nvGrpSpPr>
      <p:grpSpPr>
        <a:xfrm>
          <a:off x="0" y="0"/>
          <a:ext cx="0" cy="0"/>
          <a:chOff x="0" y="0"/>
          <a:chExt cx="0" cy="0"/>
        </a:xfrm>
      </p:grpSpPr>
      <p:sp>
        <p:nvSpPr>
          <p:cNvPr id="301" name="Shape 301"/>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a:t>
            </a:r>
          </a:p>
        </p:txBody>
      </p:sp>
      <p:cxnSp>
        <p:nvCxnSpPr>
          <p:cNvPr id="302" name="Shape 302"/>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303" name="Shape 303"/>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304" name="Shape 304"/>
          <p:cNvSpPr txBox="1"/>
          <p:nvPr/>
        </p:nvSpPr>
        <p:spPr>
          <a:xfrm>
            <a:off x="1304700" y="1860900"/>
            <a:ext cx="6553200" cy="14217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When we say “Hadoop,” we’re talking about three core components: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08" name="Shape 308"/>
        <p:cNvGrpSpPr/>
        <p:nvPr/>
      </p:nvGrpSpPr>
      <p:grpSpPr>
        <a:xfrm>
          <a:off x="0" y="0"/>
          <a:ext cx="0" cy="0"/>
          <a:chOff x="0" y="0"/>
          <a:chExt cx="0" cy="0"/>
        </a:xfrm>
      </p:grpSpPr>
      <p:sp>
        <p:nvSpPr>
          <p:cNvPr id="309" name="Shape 309"/>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a:t>
            </a:r>
          </a:p>
        </p:txBody>
      </p:sp>
      <p:cxnSp>
        <p:nvCxnSpPr>
          <p:cNvPr id="310" name="Shape 310"/>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311" name="Shape 311"/>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312" name="Shape 312"/>
          <p:cNvSpPr txBox="1"/>
          <p:nvPr/>
        </p:nvSpPr>
        <p:spPr>
          <a:xfrm>
            <a:off x="1304700" y="1860900"/>
            <a:ext cx="6553200" cy="14217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When we say “Hadoop,” we’re talking about three core components:</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Hadoop Distributed Filesystem (HDFS)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16" name="Shape 316"/>
        <p:cNvGrpSpPr/>
        <p:nvPr/>
      </p:nvGrpSpPr>
      <p:grpSpPr>
        <a:xfrm>
          <a:off x="0" y="0"/>
          <a:ext cx="0" cy="0"/>
          <a:chOff x="0" y="0"/>
          <a:chExt cx="0" cy="0"/>
        </a:xfrm>
      </p:grpSpPr>
      <p:sp>
        <p:nvSpPr>
          <p:cNvPr id="317" name="Shape 317"/>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a:t>
            </a:r>
          </a:p>
        </p:txBody>
      </p:sp>
      <p:cxnSp>
        <p:nvCxnSpPr>
          <p:cNvPr id="318" name="Shape 318"/>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319" name="Shape 319"/>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320" name="Shape 320"/>
          <p:cNvSpPr txBox="1"/>
          <p:nvPr/>
        </p:nvSpPr>
        <p:spPr>
          <a:xfrm>
            <a:off x="1304700" y="1860900"/>
            <a:ext cx="6553200" cy="14217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When we say “Hadoop,” we’re talking about three core components:</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Hadoop Distributed Filesystem (HDFS)</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Yet Another Resource Negotiator (YARN) - Hadoop v2</a:t>
            </a:r>
          </a:p>
          <a:p>
            <a:pPr lvl="0" rtl="0">
              <a:spcBef>
                <a:spcPts val="0"/>
              </a:spcBef>
              <a:buNone/>
            </a:pPr>
            <a:r>
              <a:t/>
            </a:r>
            <a:endParaRPr>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pic>
        <p:nvPicPr>
          <p:cNvPr descr="person-apple-laptop-notebook-2.jpg" id="137" name="Shape 137"/>
          <p:cNvPicPr preferRelativeResize="0"/>
          <p:nvPr/>
        </p:nvPicPr>
        <p:blipFill rotWithShape="1">
          <a:blip r:embed="rId3">
            <a:alphaModFix/>
          </a:blip>
          <a:srcRect b="4034" l="0" r="0" t="11563"/>
          <a:stretch/>
        </p:blipFill>
        <p:spPr>
          <a:xfrm>
            <a:off x="0" y="0"/>
            <a:ext cx="9144000" cy="5143500"/>
          </a:xfrm>
          <a:prstGeom prst="rect">
            <a:avLst/>
          </a:prstGeom>
          <a:noFill/>
          <a:ln>
            <a:noFill/>
          </a:ln>
        </p:spPr>
      </p:pic>
      <p:sp>
        <p:nvSpPr>
          <p:cNvPr id="138" name="Shape 138"/>
          <p:cNvSpPr/>
          <p:nvPr/>
        </p:nvSpPr>
        <p:spPr>
          <a:xfrm>
            <a:off x="0" y="-9450"/>
            <a:ext cx="9144000" cy="5162400"/>
          </a:xfrm>
          <a:prstGeom prst="rect">
            <a:avLst/>
          </a:prstGeom>
          <a:solidFill>
            <a:schemeClr val="dk1">
              <a:alpha val="77650"/>
            </a:schemeClr>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39" name="Shape 139"/>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Outline</a:t>
            </a:r>
          </a:p>
        </p:txBody>
      </p:sp>
      <p:cxnSp>
        <p:nvCxnSpPr>
          <p:cNvPr id="140" name="Shape 140"/>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41" name="Shape 141"/>
          <p:cNvPicPr preferRelativeResize="0"/>
          <p:nvPr/>
        </p:nvPicPr>
        <p:blipFill>
          <a:blip r:embed="rId4">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24" name="Shape 324"/>
        <p:cNvGrpSpPr/>
        <p:nvPr/>
      </p:nvGrpSpPr>
      <p:grpSpPr>
        <a:xfrm>
          <a:off x="0" y="0"/>
          <a:ext cx="0" cy="0"/>
          <a:chOff x="0" y="0"/>
          <a:chExt cx="0" cy="0"/>
        </a:xfrm>
      </p:grpSpPr>
      <p:sp>
        <p:nvSpPr>
          <p:cNvPr id="325" name="Shape 325"/>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a:t>
            </a:r>
          </a:p>
        </p:txBody>
      </p:sp>
      <p:cxnSp>
        <p:nvCxnSpPr>
          <p:cNvPr id="326" name="Shape 326"/>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327" name="Shape 327"/>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328" name="Shape 328"/>
          <p:cNvSpPr txBox="1"/>
          <p:nvPr/>
        </p:nvSpPr>
        <p:spPr>
          <a:xfrm>
            <a:off x="1304700" y="1860900"/>
            <a:ext cx="6553200" cy="14217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When we say “Hadoop,” we’re talking about three core components:</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Hadoop Distributed Filesystem (HDFS)</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Yet Another Resource Negotiator (YARN) - Hadoop v2</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MapReduce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32" name="Shape 332"/>
        <p:cNvGrpSpPr/>
        <p:nvPr/>
      </p:nvGrpSpPr>
      <p:grpSpPr>
        <a:xfrm>
          <a:off x="0" y="0"/>
          <a:ext cx="0" cy="0"/>
          <a:chOff x="0" y="0"/>
          <a:chExt cx="0" cy="0"/>
        </a:xfrm>
      </p:grpSpPr>
      <p:sp>
        <p:nvSpPr>
          <p:cNvPr id="333" name="Shape 333"/>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a:t>
            </a:r>
          </a:p>
        </p:txBody>
      </p:sp>
      <p:cxnSp>
        <p:nvCxnSpPr>
          <p:cNvPr id="334" name="Shape 334"/>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335" name="Shape 335"/>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336" name="Shape 336"/>
          <p:cNvSpPr txBox="1"/>
          <p:nvPr/>
        </p:nvSpPr>
        <p:spPr>
          <a:xfrm>
            <a:off x="1304700" y="1860900"/>
            <a:ext cx="6553200" cy="14217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HDFS, YARN, and MapReduce handle the following aspects of the platform, respectively:</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File storage</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Resource and application management</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Computation</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40" name="Shape 340"/>
        <p:cNvGrpSpPr/>
        <p:nvPr/>
      </p:nvGrpSpPr>
      <p:grpSpPr>
        <a:xfrm>
          <a:off x="0" y="0"/>
          <a:ext cx="0" cy="0"/>
          <a:chOff x="0" y="0"/>
          <a:chExt cx="0" cy="0"/>
        </a:xfrm>
      </p:grpSpPr>
      <p:sp>
        <p:nvSpPr>
          <p:cNvPr id="341" name="Shape 341"/>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HDFS</a:t>
            </a:r>
          </a:p>
        </p:txBody>
      </p:sp>
      <p:cxnSp>
        <p:nvCxnSpPr>
          <p:cNvPr id="342" name="Shape 342"/>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343" name="Shape 343"/>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47" name="Shape 347"/>
        <p:cNvGrpSpPr/>
        <p:nvPr/>
      </p:nvGrpSpPr>
      <p:grpSpPr>
        <a:xfrm>
          <a:off x="0" y="0"/>
          <a:ext cx="0" cy="0"/>
          <a:chOff x="0" y="0"/>
          <a:chExt cx="0" cy="0"/>
        </a:xfrm>
      </p:grpSpPr>
      <p:sp>
        <p:nvSpPr>
          <p:cNvPr id="348" name="Shape 348"/>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HDFS</a:t>
            </a:r>
          </a:p>
        </p:txBody>
      </p:sp>
      <p:cxnSp>
        <p:nvCxnSpPr>
          <p:cNvPr id="349" name="Shape 349"/>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350" name="Shape 350"/>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351" name="Shape 351"/>
          <p:cNvSpPr txBox="1"/>
          <p:nvPr/>
        </p:nvSpPr>
        <p:spPr>
          <a:xfrm>
            <a:off x="1304700" y="1860900"/>
            <a:ext cx="6553200" cy="14217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HDFS is similar to the filesystem on a PC, in that it stores data in “blocks” on disk.</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55" name="Shape 355"/>
        <p:cNvGrpSpPr/>
        <p:nvPr/>
      </p:nvGrpSpPr>
      <p:grpSpPr>
        <a:xfrm>
          <a:off x="0" y="0"/>
          <a:ext cx="0" cy="0"/>
          <a:chOff x="0" y="0"/>
          <a:chExt cx="0" cy="0"/>
        </a:xfrm>
      </p:grpSpPr>
      <p:sp>
        <p:nvSpPr>
          <p:cNvPr id="356" name="Shape 356"/>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HDFS</a:t>
            </a:r>
          </a:p>
        </p:txBody>
      </p:sp>
      <p:cxnSp>
        <p:nvCxnSpPr>
          <p:cNvPr id="357" name="Shape 357"/>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358" name="Shape 358"/>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359" name="Shape 359"/>
          <p:cNvSpPr txBox="1"/>
          <p:nvPr/>
        </p:nvSpPr>
        <p:spPr>
          <a:xfrm>
            <a:off x="1304700" y="1860900"/>
            <a:ext cx="6553200" cy="14217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Unlike a standard filesystem, however, HDFS has much larger blocks. Also, partially full blocks do not wastefully claim disk space.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63" name="Shape 363"/>
        <p:cNvGrpSpPr/>
        <p:nvPr/>
      </p:nvGrpSpPr>
      <p:grpSpPr>
        <a:xfrm>
          <a:off x="0" y="0"/>
          <a:ext cx="0" cy="0"/>
          <a:chOff x="0" y="0"/>
          <a:chExt cx="0" cy="0"/>
        </a:xfrm>
      </p:grpSpPr>
      <p:sp>
        <p:nvSpPr>
          <p:cNvPr id="364" name="Shape 364"/>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HDFS</a:t>
            </a:r>
          </a:p>
        </p:txBody>
      </p:sp>
      <p:cxnSp>
        <p:nvCxnSpPr>
          <p:cNvPr id="365" name="Shape 365"/>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366" name="Shape 366"/>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367" name="Shape 367"/>
          <p:cNvSpPr txBox="1"/>
          <p:nvPr/>
        </p:nvSpPr>
        <p:spPr>
          <a:xfrm>
            <a:off x="1304700" y="1860900"/>
            <a:ext cx="6553200" cy="14217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Of course, HDFS is </a:t>
            </a:r>
            <a:r>
              <a:rPr i="1" lang="en">
                <a:solidFill>
                  <a:srgbClr val="FFFFFF"/>
                </a:solidFill>
                <a:latin typeface="Montserrat"/>
                <a:ea typeface="Montserrat"/>
                <a:cs typeface="Montserrat"/>
                <a:sym typeface="Montserrat"/>
              </a:rPr>
              <a:t>distributed</a:t>
            </a:r>
            <a:r>
              <a:rPr lang="en">
                <a:solidFill>
                  <a:srgbClr val="FFFFFF"/>
                </a:solidFill>
                <a:latin typeface="Montserrat"/>
                <a:ea typeface="Montserrat"/>
                <a:cs typeface="Montserrat"/>
                <a:sym typeface="Montserrat"/>
              </a:rPr>
              <a:t>. As such, there are many blocks to one disk, many disks to one machine, and many machines to one cluster.</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71" name="Shape 371"/>
        <p:cNvGrpSpPr/>
        <p:nvPr/>
      </p:nvGrpSpPr>
      <p:grpSpPr>
        <a:xfrm>
          <a:off x="0" y="0"/>
          <a:ext cx="0" cy="0"/>
          <a:chOff x="0" y="0"/>
          <a:chExt cx="0" cy="0"/>
        </a:xfrm>
      </p:grpSpPr>
      <p:sp>
        <p:nvSpPr>
          <p:cNvPr id="372" name="Shape 372"/>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HDFS</a:t>
            </a:r>
          </a:p>
        </p:txBody>
      </p:sp>
      <p:cxnSp>
        <p:nvCxnSpPr>
          <p:cNvPr id="373" name="Shape 373"/>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374" name="Shape 374"/>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375" name="Shape 375"/>
          <p:cNvSpPr txBox="1"/>
          <p:nvPr/>
        </p:nvSpPr>
        <p:spPr>
          <a:xfrm>
            <a:off x="1304700" y="1860900"/>
            <a:ext cx="6553200" cy="14217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A Hadoop cluster is comprised of at least one namenode (master) and datanodes (workers).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79" name="Shape 379"/>
        <p:cNvGrpSpPr/>
        <p:nvPr/>
      </p:nvGrpSpPr>
      <p:grpSpPr>
        <a:xfrm>
          <a:off x="0" y="0"/>
          <a:ext cx="0" cy="0"/>
          <a:chOff x="0" y="0"/>
          <a:chExt cx="0" cy="0"/>
        </a:xfrm>
      </p:grpSpPr>
      <p:sp>
        <p:nvSpPr>
          <p:cNvPr id="380" name="Shape 380"/>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HDFS</a:t>
            </a:r>
          </a:p>
        </p:txBody>
      </p:sp>
      <p:cxnSp>
        <p:nvCxnSpPr>
          <p:cNvPr id="381" name="Shape 381"/>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382" name="Shape 382"/>
          <p:cNvPicPr preferRelativeResize="0"/>
          <p:nvPr/>
        </p:nvPicPr>
        <p:blipFill>
          <a:blip r:embed="rId3">
            <a:alphaModFix/>
          </a:blip>
          <a:stretch>
            <a:fillRect/>
          </a:stretch>
        </p:blipFill>
        <p:spPr>
          <a:xfrm>
            <a:off x="8381997" y="4705350"/>
            <a:ext cx="599152" cy="285749"/>
          </a:xfrm>
          <a:prstGeom prst="rect">
            <a:avLst/>
          </a:prstGeom>
          <a:noFill/>
          <a:ln>
            <a:noFill/>
          </a:ln>
        </p:spPr>
      </p:pic>
      <p:pic>
        <p:nvPicPr>
          <p:cNvPr id="383" name="Shape 383"/>
          <p:cNvPicPr preferRelativeResize="0"/>
          <p:nvPr/>
        </p:nvPicPr>
        <p:blipFill>
          <a:blip r:embed="rId4">
            <a:alphaModFix/>
          </a:blip>
          <a:stretch>
            <a:fillRect/>
          </a:stretch>
        </p:blipFill>
        <p:spPr>
          <a:xfrm>
            <a:off x="2079917" y="2846949"/>
            <a:ext cx="410600" cy="410600"/>
          </a:xfrm>
          <a:prstGeom prst="rect">
            <a:avLst/>
          </a:prstGeom>
          <a:noFill/>
          <a:ln>
            <a:noFill/>
          </a:ln>
        </p:spPr>
      </p:pic>
      <p:pic>
        <p:nvPicPr>
          <p:cNvPr id="384" name="Shape 384"/>
          <p:cNvPicPr preferRelativeResize="0"/>
          <p:nvPr/>
        </p:nvPicPr>
        <p:blipFill>
          <a:blip r:embed="rId5">
            <a:alphaModFix/>
          </a:blip>
          <a:stretch>
            <a:fillRect/>
          </a:stretch>
        </p:blipFill>
        <p:spPr>
          <a:xfrm>
            <a:off x="4732517" y="2268974"/>
            <a:ext cx="410599" cy="410599"/>
          </a:xfrm>
          <a:prstGeom prst="rect">
            <a:avLst/>
          </a:prstGeom>
          <a:noFill/>
          <a:ln>
            <a:noFill/>
          </a:ln>
        </p:spPr>
      </p:pic>
      <p:sp>
        <p:nvSpPr>
          <p:cNvPr id="385" name="Shape 385"/>
          <p:cNvSpPr/>
          <p:nvPr/>
        </p:nvSpPr>
        <p:spPr>
          <a:xfrm>
            <a:off x="3895567" y="3904200"/>
            <a:ext cx="273600" cy="225600"/>
          </a:xfrm>
          <a:prstGeom prst="rect">
            <a:avLst/>
          </a:prstGeom>
          <a:solidFill>
            <a:schemeClr val="accent1"/>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6" name="Shape 386"/>
          <p:cNvSpPr txBox="1"/>
          <p:nvPr/>
        </p:nvSpPr>
        <p:spPr>
          <a:xfrm>
            <a:off x="4591325" y="1996475"/>
            <a:ext cx="693000" cy="225600"/>
          </a:xfrm>
          <a:prstGeom prst="rect">
            <a:avLst/>
          </a:prstGeom>
          <a:noFill/>
          <a:ln>
            <a:noFill/>
          </a:ln>
        </p:spPr>
        <p:txBody>
          <a:bodyPr anchorCtr="0" anchor="ctr" bIns="91425" lIns="91425" rIns="91425" tIns="91425">
            <a:noAutofit/>
          </a:bodyPr>
          <a:lstStyle/>
          <a:p>
            <a:pPr lvl="0" algn="ctr">
              <a:spcBef>
                <a:spcPts val="0"/>
              </a:spcBef>
              <a:buNone/>
            </a:pPr>
            <a:r>
              <a:rPr lang="en" sz="700">
                <a:solidFill>
                  <a:srgbClr val="FFFFFF"/>
                </a:solidFill>
                <a:latin typeface="Montserrat"/>
                <a:ea typeface="Montserrat"/>
                <a:cs typeface="Montserrat"/>
                <a:sym typeface="Montserrat"/>
              </a:rPr>
              <a:t>Namenode</a:t>
            </a:r>
          </a:p>
        </p:txBody>
      </p:sp>
      <p:sp>
        <p:nvSpPr>
          <p:cNvPr id="387" name="Shape 387"/>
          <p:cNvSpPr txBox="1"/>
          <p:nvPr/>
        </p:nvSpPr>
        <p:spPr>
          <a:xfrm>
            <a:off x="3753667" y="2758475"/>
            <a:ext cx="660300" cy="225600"/>
          </a:xfrm>
          <a:prstGeom prst="rect">
            <a:avLst/>
          </a:prstGeom>
          <a:noFill/>
          <a:ln>
            <a:noFill/>
          </a:ln>
        </p:spPr>
        <p:txBody>
          <a:bodyPr anchorCtr="0" anchor="ctr" bIns="91425" lIns="91425" rIns="91425" tIns="91425">
            <a:noAutofit/>
          </a:bodyPr>
          <a:lstStyle/>
          <a:p>
            <a:pPr lvl="0" rtl="0" algn="ctr">
              <a:spcBef>
                <a:spcPts val="0"/>
              </a:spcBef>
              <a:buNone/>
            </a:pPr>
            <a:r>
              <a:rPr lang="en" sz="700">
                <a:solidFill>
                  <a:srgbClr val="FFFFFF"/>
                </a:solidFill>
                <a:latin typeface="Montserrat"/>
                <a:ea typeface="Montserrat"/>
                <a:cs typeface="Montserrat"/>
                <a:sym typeface="Montserrat"/>
              </a:rPr>
              <a:t>Datanode</a:t>
            </a:r>
          </a:p>
        </p:txBody>
      </p:sp>
      <p:sp>
        <p:nvSpPr>
          <p:cNvPr id="388" name="Shape 388"/>
          <p:cNvSpPr txBox="1"/>
          <p:nvPr/>
        </p:nvSpPr>
        <p:spPr>
          <a:xfrm>
            <a:off x="5311117" y="1996475"/>
            <a:ext cx="693000" cy="225600"/>
          </a:xfrm>
          <a:prstGeom prst="rect">
            <a:avLst/>
          </a:prstGeom>
          <a:noFill/>
          <a:ln>
            <a:noFill/>
          </a:ln>
        </p:spPr>
        <p:txBody>
          <a:bodyPr anchorCtr="0" anchor="ctr" bIns="91425" lIns="91425" rIns="91425" tIns="91425">
            <a:noAutofit/>
          </a:bodyPr>
          <a:lstStyle/>
          <a:p>
            <a:pPr lvl="0" rtl="0" algn="ctr">
              <a:spcBef>
                <a:spcPts val="0"/>
              </a:spcBef>
              <a:buNone/>
            </a:pPr>
            <a:r>
              <a:rPr lang="en" sz="700">
                <a:solidFill>
                  <a:schemeClr val="lt1"/>
                </a:solidFill>
                <a:latin typeface="Montserrat"/>
                <a:ea typeface="Montserrat"/>
                <a:cs typeface="Montserrat"/>
                <a:sym typeface="Montserrat"/>
              </a:rPr>
              <a:t>SecondaryNamenode</a:t>
            </a:r>
          </a:p>
        </p:txBody>
      </p:sp>
      <p:sp>
        <p:nvSpPr>
          <p:cNvPr id="389" name="Shape 389"/>
          <p:cNvSpPr/>
          <p:nvPr/>
        </p:nvSpPr>
        <p:spPr>
          <a:xfrm>
            <a:off x="3425917" y="3811650"/>
            <a:ext cx="1212900" cy="531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0" name="Shape 390"/>
          <p:cNvSpPr/>
          <p:nvPr/>
        </p:nvSpPr>
        <p:spPr>
          <a:xfrm>
            <a:off x="4276567" y="3904200"/>
            <a:ext cx="273600" cy="225600"/>
          </a:xfrm>
          <a:prstGeom prst="rect">
            <a:avLst/>
          </a:prstGeom>
          <a:solidFill>
            <a:schemeClr val="accent2"/>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1" name="Shape 391"/>
          <p:cNvSpPr/>
          <p:nvPr/>
        </p:nvSpPr>
        <p:spPr>
          <a:xfrm>
            <a:off x="3514582" y="3904186"/>
            <a:ext cx="273600" cy="225600"/>
          </a:xfrm>
          <a:prstGeom prst="rect">
            <a:avLst/>
          </a:prstGeom>
          <a:solidFill>
            <a:schemeClr val="lt2"/>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2" name="Shape 392"/>
          <p:cNvSpPr txBox="1"/>
          <p:nvPr/>
        </p:nvSpPr>
        <p:spPr>
          <a:xfrm>
            <a:off x="3425767" y="3596675"/>
            <a:ext cx="1212900" cy="225600"/>
          </a:xfrm>
          <a:prstGeom prst="rect">
            <a:avLst/>
          </a:prstGeom>
          <a:noFill/>
          <a:ln>
            <a:noFill/>
          </a:ln>
        </p:spPr>
        <p:txBody>
          <a:bodyPr anchorCtr="0" anchor="ctr" bIns="91425" lIns="91425" rIns="91425" tIns="91425">
            <a:noAutofit/>
          </a:bodyPr>
          <a:lstStyle/>
          <a:p>
            <a:pPr lvl="0" rtl="0" algn="ctr">
              <a:spcBef>
                <a:spcPts val="0"/>
              </a:spcBef>
              <a:buNone/>
            </a:pPr>
            <a:r>
              <a:rPr lang="en" sz="700">
                <a:solidFill>
                  <a:srgbClr val="FFFFFF"/>
                </a:solidFill>
                <a:latin typeface="Montserrat"/>
                <a:ea typeface="Montserrat"/>
                <a:cs typeface="Montserrat"/>
                <a:sym typeface="Montserrat"/>
              </a:rPr>
              <a:t>Datanode filesystem</a:t>
            </a:r>
          </a:p>
        </p:txBody>
      </p:sp>
      <p:sp>
        <p:nvSpPr>
          <p:cNvPr id="393" name="Shape 393"/>
          <p:cNvSpPr txBox="1"/>
          <p:nvPr/>
        </p:nvSpPr>
        <p:spPr>
          <a:xfrm>
            <a:off x="6192067" y="2758475"/>
            <a:ext cx="660300" cy="225600"/>
          </a:xfrm>
          <a:prstGeom prst="rect">
            <a:avLst/>
          </a:prstGeom>
          <a:noFill/>
          <a:ln>
            <a:noFill/>
          </a:ln>
        </p:spPr>
        <p:txBody>
          <a:bodyPr anchorCtr="0" anchor="ctr" bIns="91425" lIns="91425" rIns="91425" tIns="91425">
            <a:noAutofit/>
          </a:bodyPr>
          <a:lstStyle/>
          <a:p>
            <a:pPr lvl="0" rtl="0" algn="ctr">
              <a:spcBef>
                <a:spcPts val="0"/>
              </a:spcBef>
              <a:buNone/>
            </a:pPr>
            <a:r>
              <a:rPr lang="en" sz="700">
                <a:solidFill>
                  <a:srgbClr val="FFFFFF"/>
                </a:solidFill>
                <a:latin typeface="Montserrat"/>
                <a:ea typeface="Montserrat"/>
                <a:cs typeface="Montserrat"/>
                <a:sym typeface="Montserrat"/>
              </a:rPr>
              <a:t>Datanode</a:t>
            </a:r>
          </a:p>
        </p:txBody>
      </p:sp>
      <p:sp>
        <p:nvSpPr>
          <p:cNvPr id="394" name="Shape 394"/>
          <p:cNvSpPr txBox="1"/>
          <p:nvPr/>
        </p:nvSpPr>
        <p:spPr>
          <a:xfrm>
            <a:off x="1949617" y="2553675"/>
            <a:ext cx="660300" cy="2256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latin typeface="Montserrat"/>
                <a:ea typeface="Montserrat"/>
                <a:cs typeface="Montserrat"/>
                <a:sym typeface="Montserrat"/>
              </a:rPr>
              <a:t>a.log (384mb)</a:t>
            </a:r>
          </a:p>
        </p:txBody>
      </p:sp>
      <p:sp>
        <p:nvSpPr>
          <p:cNvPr id="395" name="Shape 395"/>
          <p:cNvSpPr txBox="1"/>
          <p:nvPr/>
        </p:nvSpPr>
        <p:spPr>
          <a:xfrm>
            <a:off x="3701092" y="4129775"/>
            <a:ext cx="660300" cy="2256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latin typeface="Montserrat"/>
                <a:ea typeface="Montserrat"/>
                <a:cs typeface="Montserrat"/>
                <a:sym typeface="Montserrat"/>
              </a:rPr>
              <a:t>Blocks</a:t>
            </a:r>
          </a:p>
        </p:txBody>
      </p:sp>
      <p:sp>
        <p:nvSpPr>
          <p:cNvPr id="396" name="Shape 396"/>
          <p:cNvSpPr txBox="1"/>
          <p:nvPr/>
        </p:nvSpPr>
        <p:spPr>
          <a:xfrm>
            <a:off x="6016567" y="3596675"/>
            <a:ext cx="1212900" cy="225600"/>
          </a:xfrm>
          <a:prstGeom prst="rect">
            <a:avLst/>
          </a:prstGeom>
          <a:noFill/>
          <a:ln>
            <a:noFill/>
          </a:ln>
        </p:spPr>
        <p:txBody>
          <a:bodyPr anchorCtr="0" anchor="ctr" bIns="91425" lIns="91425" rIns="91425" tIns="91425">
            <a:noAutofit/>
          </a:bodyPr>
          <a:lstStyle/>
          <a:p>
            <a:pPr lvl="0" rtl="0" algn="ctr">
              <a:spcBef>
                <a:spcPts val="0"/>
              </a:spcBef>
              <a:buNone/>
            </a:pPr>
            <a:r>
              <a:rPr lang="en" sz="700">
                <a:solidFill>
                  <a:schemeClr val="lt1"/>
                </a:solidFill>
                <a:latin typeface="Montserrat"/>
                <a:ea typeface="Montserrat"/>
                <a:cs typeface="Montserrat"/>
                <a:sym typeface="Montserrat"/>
              </a:rPr>
              <a:t>Datanode filesystem</a:t>
            </a:r>
          </a:p>
        </p:txBody>
      </p:sp>
      <p:cxnSp>
        <p:nvCxnSpPr>
          <p:cNvPr id="397" name="Shape 397"/>
          <p:cNvCxnSpPr/>
          <p:nvPr/>
        </p:nvCxnSpPr>
        <p:spPr>
          <a:xfrm>
            <a:off x="4545867" y="3258775"/>
            <a:ext cx="1537500" cy="0"/>
          </a:xfrm>
          <a:prstGeom prst="straightConnector1">
            <a:avLst/>
          </a:prstGeom>
          <a:noFill/>
          <a:ln cap="flat" cmpd="sng" w="9525">
            <a:solidFill>
              <a:schemeClr val="lt1"/>
            </a:solidFill>
            <a:prstDash val="solid"/>
            <a:round/>
            <a:headEnd len="med" w="med" type="stealth"/>
            <a:tailEnd len="med" w="med" type="stealth"/>
          </a:ln>
        </p:spPr>
      </p:cxnSp>
      <p:cxnSp>
        <p:nvCxnSpPr>
          <p:cNvPr id="398" name="Shape 398"/>
          <p:cNvCxnSpPr/>
          <p:nvPr/>
        </p:nvCxnSpPr>
        <p:spPr>
          <a:xfrm flipH="1" rot="10800000">
            <a:off x="4545867" y="2799775"/>
            <a:ext cx="241800" cy="230400"/>
          </a:xfrm>
          <a:prstGeom prst="straightConnector1">
            <a:avLst/>
          </a:prstGeom>
          <a:noFill/>
          <a:ln cap="flat" cmpd="sng" w="9525">
            <a:solidFill>
              <a:schemeClr val="lt1"/>
            </a:solidFill>
            <a:prstDash val="solid"/>
            <a:round/>
            <a:headEnd len="med" w="med" type="stealth"/>
            <a:tailEnd len="med" w="med" type="stealth"/>
          </a:ln>
        </p:spPr>
      </p:cxnSp>
      <p:cxnSp>
        <p:nvCxnSpPr>
          <p:cNvPr id="399" name="Shape 399"/>
          <p:cNvCxnSpPr/>
          <p:nvPr/>
        </p:nvCxnSpPr>
        <p:spPr>
          <a:xfrm flipH="1" rot="10800000">
            <a:off x="2284617" y="4780350"/>
            <a:ext cx="2139899" cy="4200"/>
          </a:xfrm>
          <a:prstGeom prst="straightConnector1">
            <a:avLst/>
          </a:prstGeom>
          <a:noFill/>
          <a:ln cap="flat" cmpd="sng" w="9525">
            <a:solidFill>
              <a:schemeClr val="lt1"/>
            </a:solidFill>
            <a:prstDash val="solid"/>
            <a:round/>
            <a:headEnd len="med" w="med" type="none"/>
            <a:tailEnd len="med" w="med" type="none"/>
          </a:ln>
        </p:spPr>
      </p:cxnSp>
      <p:cxnSp>
        <p:nvCxnSpPr>
          <p:cNvPr id="400" name="Shape 400"/>
          <p:cNvCxnSpPr/>
          <p:nvPr/>
        </p:nvCxnSpPr>
        <p:spPr>
          <a:xfrm rot="5400000">
            <a:off x="4905492" y="3867137"/>
            <a:ext cx="1200" cy="307800"/>
          </a:xfrm>
          <a:prstGeom prst="straightConnector1">
            <a:avLst/>
          </a:prstGeom>
          <a:noFill/>
          <a:ln cap="flat" cmpd="sng" w="9525">
            <a:solidFill>
              <a:schemeClr val="lt1"/>
            </a:solidFill>
            <a:prstDash val="solid"/>
            <a:round/>
            <a:headEnd len="med" w="med" type="stealth"/>
            <a:tailEnd len="med" w="med" type="none"/>
          </a:ln>
        </p:spPr>
      </p:cxnSp>
      <p:cxnSp>
        <p:nvCxnSpPr>
          <p:cNvPr id="401" name="Shape 401"/>
          <p:cNvCxnSpPr/>
          <p:nvPr/>
        </p:nvCxnSpPr>
        <p:spPr>
          <a:xfrm>
            <a:off x="4412792" y="4476737"/>
            <a:ext cx="1200" cy="307800"/>
          </a:xfrm>
          <a:prstGeom prst="straightConnector1">
            <a:avLst/>
          </a:prstGeom>
          <a:noFill/>
          <a:ln cap="flat" cmpd="sng" w="9525">
            <a:solidFill>
              <a:schemeClr val="lt1"/>
            </a:solidFill>
            <a:prstDash val="solid"/>
            <a:round/>
            <a:headEnd len="med" w="med" type="stealth"/>
            <a:tailEnd len="med" w="med" type="none"/>
          </a:ln>
        </p:spPr>
      </p:cxnSp>
      <p:cxnSp>
        <p:nvCxnSpPr>
          <p:cNvPr id="402" name="Shape 402"/>
          <p:cNvCxnSpPr/>
          <p:nvPr/>
        </p:nvCxnSpPr>
        <p:spPr>
          <a:xfrm>
            <a:off x="4031792" y="4476737"/>
            <a:ext cx="1200" cy="307800"/>
          </a:xfrm>
          <a:prstGeom prst="straightConnector1">
            <a:avLst/>
          </a:prstGeom>
          <a:noFill/>
          <a:ln cap="flat" cmpd="sng" w="9525">
            <a:solidFill>
              <a:schemeClr val="lt1"/>
            </a:solidFill>
            <a:prstDash val="solid"/>
            <a:round/>
            <a:headEnd len="med" w="med" type="stealth"/>
            <a:tailEnd len="med" w="med" type="none"/>
          </a:ln>
        </p:spPr>
      </p:cxnSp>
      <p:cxnSp>
        <p:nvCxnSpPr>
          <p:cNvPr id="403" name="Shape 403"/>
          <p:cNvCxnSpPr/>
          <p:nvPr/>
        </p:nvCxnSpPr>
        <p:spPr>
          <a:xfrm>
            <a:off x="3650792" y="4476737"/>
            <a:ext cx="1200" cy="307800"/>
          </a:xfrm>
          <a:prstGeom prst="straightConnector1">
            <a:avLst/>
          </a:prstGeom>
          <a:noFill/>
          <a:ln cap="flat" cmpd="sng" w="9525">
            <a:solidFill>
              <a:schemeClr val="lt1"/>
            </a:solidFill>
            <a:prstDash val="solid"/>
            <a:round/>
            <a:headEnd len="med" w="med" type="stealth"/>
            <a:tailEnd len="med" w="med" type="none"/>
          </a:ln>
        </p:spPr>
      </p:cxnSp>
      <p:pic>
        <p:nvPicPr>
          <p:cNvPr id="404" name="Shape 404"/>
          <p:cNvPicPr preferRelativeResize="0"/>
          <p:nvPr/>
        </p:nvPicPr>
        <p:blipFill>
          <a:blip r:embed="rId6">
            <a:alphaModFix/>
          </a:blip>
          <a:stretch>
            <a:fillRect/>
          </a:stretch>
        </p:blipFill>
        <p:spPr>
          <a:xfrm>
            <a:off x="4930317" y="1326800"/>
            <a:ext cx="660298" cy="307095"/>
          </a:xfrm>
          <a:prstGeom prst="rect">
            <a:avLst/>
          </a:prstGeom>
          <a:noFill/>
          <a:ln>
            <a:noFill/>
          </a:ln>
        </p:spPr>
      </p:pic>
      <p:sp>
        <p:nvSpPr>
          <p:cNvPr id="405" name="Shape 405"/>
          <p:cNvSpPr txBox="1"/>
          <p:nvPr/>
        </p:nvSpPr>
        <p:spPr>
          <a:xfrm>
            <a:off x="4871917" y="898625"/>
            <a:ext cx="953400" cy="369300"/>
          </a:xfrm>
          <a:prstGeom prst="rect">
            <a:avLst/>
          </a:prstGeom>
          <a:noFill/>
          <a:ln>
            <a:noFill/>
          </a:ln>
        </p:spPr>
        <p:txBody>
          <a:bodyPr anchorCtr="0" anchor="ctr" bIns="91425" lIns="91425" rIns="91425" tIns="91425">
            <a:noAutofit/>
          </a:bodyPr>
          <a:lstStyle/>
          <a:p>
            <a:pPr lvl="0" rtl="0" algn="l">
              <a:spcBef>
                <a:spcPts val="0"/>
              </a:spcBef>
              <a:buNone/>
            </a:pPr>
            <a:r>
              <a:rPr lang="en" sz="800">
                <a:solidFill>
                  <a:srgbClr val="FFFFFF"/>
                </a:solidFill>
                <a:latin typeface="Montserrat"/>
                <a:ea typeface="Montserrat"/>
                <a:cs typeface="Montserrat"/>
                <a:sym typeface="Montserrat"/>
              </a:rPr>
              <a:t>fsimage, edit log, other metadata</a:t>
            </a:r>
          </a:p>
        </p:txBody>
      </p:sp>
      <p:cxnSp>
        <p:nvCxnSpPr>
          <p:cNvPr id="406" name="Shape 406"/>
          <p:cNvCxnSpPr/>
          <p:nvPr/>
        </p:nvCxnSpPr>
        <p:spPr>
          <a:xfrm>
            <a:off x="5268567" y="1692775"/>
            <a:ext cx="2400" cy="256800"/>
          </a:xfrm>
          <a:prstGeom prst="straightConnector1">
            <a:avLst/>
          </a:prstGeom>
          <a:noFill/>
          <a:ln cap="flat" cmpd="sng" w="9525">
            <a:solidFill>
              <a:schemeClr val="lt1"/>
            </a:solidFill>
            <a:prstDash val="solid"/>
            <a:round/>
            <a:headEnd len="med" w="med" type="stealth"/>
            <a:tailEnd len="med" w="med" type="stealth"/>
          </a:ln>
        </p:spPr>
      </p:cxnSp>
      <p:sp>
        <p:nvSpPr>
          <p:cNvPr id="407" name="Shape 407"/>
          <p:cNvSpPr/>
          <p:nvPr/>
        </p:nvSpPr>
        <p:spPr>
          <a:xfrm>
            <a:off x="6486367" y="3904200"/>
            <a:ext cx="273600" cy="225600"/>
          </a:xfrm>
          <a:prstGeom prst="rect">
            <a:avLst/>
          </a:prstGeom>
          <a:solidFill>
            <a:schemeClr val="accent1"/>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8" name="Shape 408"/>
          <p:cNvSpPr/>
          <p:nvPr/>
        </p:nvSpPr>
        <p:spPr>
          <a:xfrm>
            <a:off x="6016717" y="3811650"/>
            <a:ext cx="1212900" cy="531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9" name="Shape 409"/>
          <p:cNvSpPr/>
          <p:nvPr/>
        </p:nvSpPr>
        <p:spPr>
          <a:xfrm>
            <a:off x="6867367" y="3904200"/>
            <a:ext cx="273600" cy="225600"/>
          </a:xfrm>
          <a:prstGeom prst="rect">
            <a:avLst/>
          </a:prstGeom>
          <a:solidFill>
            <a:schemeClr val="accent2"/>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0" name="Shape 410"/>
          <p:cNvSpPr/>
          <p:nvPr/>
        </p:nvSpPr>
        <p:spPr>
          <a:xfrm>
            <a:off x="6105382" y="3904186"/>
            <a:ext cx="273600" cy="225600"/>
          </a:xfrm>
          <a:prstGeom prst="rect">
            <a:avLst/>
          </a:prstGeom>
          <a:solidFill>
            <a:schemeClr val="lt2"/>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1" name="Shape 411"/>
          <p:cNvSpPr txBox="1"/>
          <p:nvPr/>
        </p:nvSpPr>
        <p:spPr>
          <a:xfrm>
            <a:off x="6291892" y="4129775"/>
            <a:ext cx="660300" cy="2256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latin typeface="Montserrat"/>
                <a:ea typeface="Montserrat"/>
                <a:cs typeface="Montserrat"/>
                <a:sym typeface="Montserrat"/>
              </a:rPr>
              <a:t>Blocks</a:t>
            </a:r>
          </a:p>
        </p:txBody>
      </p:sp>
      <p:sp>
        <p:nvSpPr>
          <p:cNvPr id="412" name="Shape 412"/>
          <p:cNvSpPr/>
          <p:nvPr/>
        </p:nvSpPr>
        <p:spPr>
          <a:xfrm>
            <a:off x="2142967" y="4132800"/>
            <a:ext cx="273600" cy="225600"/>
          </a:xfrm>
          <a:prstGeom prst="rect">
            <a:avLst/>
          </a:prstGeom>
          <a:solidFill>
            <a:schemeClr val="accent1"/>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3" name="Shape 413"/>
          <p:cNvSpPr/>
          <p:nvPr/>
        </p:nvSpPr>
        <p:spPr>
          <a:xfrm>
            <a:off x="2523967" y="4132800"/>
            <a:ext cx="273600" cy="225600"/>
          </a:xfrm>
          <a:prstGeom prst="rect">
            <a:avLst/>
          </a:prstGeom>
          <a:solidFill>
            <a:schemeClr val="accent2"/>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4" name="Shape 414"/>
          <p:cNvSpPr/>
          <p:nvPr/>
        </p:nvSpPr>
        <p:spPr>
          <a:xfrm>
            <a:off x="1761982" y="4132786"/>
            <a:ext cx="273600" cy="225600"/>
          </a:xfrm>
          <a:prstGeom prst="rect">
            <a:avLst/>
          </a:prstGeom>
          <a:solidFill>
            <a:schemeClr val="lt2"/>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5" name="Shape 415"/>
          <p:cNvSpPr txBox="1"/>
          <p:nvPr/>
        </p:nvSpPr>
        <p:spPr>
          <a:xfrm>
            <a:off x="1761992" y="3749075"/>
            <a:ext cx="1035600" cy="2256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latin typeface="Montserrat"/>
                <a:ea typeface="Montserrat"/>
                <a:cs typeface="Montserrat"/>
                <a:sym typeface="Montserrat"/>
              </a:rPr>
              <a:t>Split into block-sized chunks</a:t>
            </a:r>
          </a:p>
        </p:txBody>
      </p:sp>
      <p:sp>
        <p:nvSpPr>
          <p:cNvPr id="416" name="Shape 416"/>
          <p:cNvSpPr/>
          <p:nvPr/>
        </p:nvSpPr>
        <p:spPr>
          <a:xfrm rot="-5400000">
            <a:off x="5149375" y="3912407"/>
            <a:ext cx="273600" cy="225600"/>
          </a:xfrm>
          <a:prstGeom prst="rect">
            <a:avLst/>
          </a:prstGeom>
          <a:solidFill>
            <a:schemeClr val="accent1"/>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7" name="Shape 417"/>
          <p:cNvSpPr/>
          <p:nvPr/>
        </p:nvSpPr>
        <p:spPr>
          <a:xfrm rot="-5400000">
            <a:off x="5149375" y="3531407"/>
            <a:ext cx="273600" cy="225600"/>
          </a:xfrm>
          <a:prstGeom prst="rect">
            <a:avLst/>
          </a:prstGeom>
          <a:solidFill>
            <a:schemeClr val="accent2"/>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8" name="Shape 418"/>
          <p:cNvSpPr/>
          <p:nvPr/>
        </p:nvSpPr>
        <p:spPr>
          <a:xfrm rot="-5400000">
            <a:off x="5149361" y="4293392"/>
            <a:ext cx="273600" cy="225600"/>
          </a:xfrm>
          <a:prstGeom prst="rect">
            <a:avLst/>
          </a:prstGeom>
          <a:solidFill>
            <a:schemeClr val="lt2"/>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19" name="Shape 419"/>
          <p:cNvCxnSpPr/>
          <p:nvPr/>
        </p:nvCxnSpPr>
        <p:spPr>
          <a:xfrm>
            <a:off x="2284617" y="4476737"/>
            <a:ext cx="1200" cy="307800"/>
          </a:xfrm>
          <a:prstGeom prst="straightConnector1">
            <a:avLst/>
          </a:prstGeom>
          <a:noFill/>
          <a:ln cap="flat" cmpd="sng" w="9525">
            <a:solidFill>
              <a:schemeClr val="lt1"/>
            </a:solidFill>
            <a:prstDash val="solid"/>
            <a:round/>
            <a:headEnd len="med" w="med" type="none"/>
            <a:tailEnd len="med" w="med" type="none"/>
          </a:ln>
        </p:spPr>
      </p:cxnSp>
      <p:cxnSp>
        <p:nvCxnSpPr>
          <p:cNvPr id="420" name="Shape 420"/>
          <p:cNvCxnSpPr/>
          <p:nvPr/>
        </p:nvCxnSpPr>
        <p:spPr>
          <a:xfrm>
            <a:off x="2284617" y="3333737"/>
            <a:ext cx="1200" cy="307800"/>
          </a:xfrm>
          <a:prstGeom prst="straightConnector1">
            <a:avLst/>
          </a:prstGeom>
          <a:noFill/>
          <a:ln cap="flat" cmpd="sng" w="9525">
            <a:solidFill>
              <a:schemeClr val="lt1"/>
            </a:solidFill>
            <a:prstDash val="solid"/>
            <a:round/>
            <a:headEnd len="med" w="med" type="none"/>
            <a:tailEnd len="med" w="med" type="stealth"/>
          </a:ln>
        </p:spPr>
      </p:cxnSp>
      <p:pic>
        <p:nvPicPr>
          <p:cNvPr id="421" name="Shape 421"/>
          <p:cNvPicPr preferRelativeResize="0"/>
          <p:nvPr/>
        </p:nvPicPr>
        <p:blipFill>
          <a:blip r:embed="rId5">
            <a:alphaModFix/>
          </a:blip>
          <a:stretch>
            <a:fillRect/>
          </a:stretch>
        </p:blipFill>
        <p:spPr>
          <a:xfrm>
            <a:off x="5494517" y="2268974"/>
            <a:ext cx="410599" cy="410599"/>
          </a:xfrm>
          <a:prstGeom prst="rect">
            <a:avLst/>
          </a:prstGeom>
          <a:noFill/>
          <a:ln>
            <a:noFill/>
          </a:ln>
        </p:spPr>
      </p:pic>
      <p:pic>
        <p:nvPicPr>
          <p:cNvPr id="422" name="Shape 422"/>
          <p:cNvPicPr preferRelativeResize="0"/>
          <p:nvPr/>
        </p:nvPicPr>
        <p:blipFill>
          <a:blip r:embed="rId5">
            <a:alphaModFix/>
          </a:blip>
          <a:stretch>
            <a:fillRect/>
          </a:stretch>
        </p:blipFill>
        <p:spPr>
          <a:xfrm>
            <a:off x="3894317" y="3030974"/>
            <a:ext cx="410599" cy="410599"/>
          </a:xfrm>
          <a:prstGeom prst="rect">
            <a:avLst/>
          </a:prstGeom>
          <a:noFill/>
          <a:ln>
            <a:noFill/>
          </a:ln>
        </p:spPr>
      </p:pic>
      <p:pic>
        <p:nvPicPr>
          <p:cNvPr id="423" name="Shape 423"/>
          <p:cNvPicPr preferRelativeResize="0"/>
          <p:nvPr/>
        </p:nvPicPr>
        <p:blipFill>
          <a:blip r:embed="rId5">
            <a:alphaModFix/>
          </a:blip>
          <a:stretch>
            <a:fillRect/>
          </a:stretch>
        </p:blipFill>
        <p:spPr>
          <a:xfrm>
            <a:off x="6332717" y="3030974"/>
            <a:ext cx="410599" cy="410599"/>
          </a:xfrm>
          <a:prstGeom prst="rect">
            <a:avLst/>
          </a:prstGeom>
          <a:noFill/>
          <a:ln>
            <a:noFill/>
          </a:ln>
        </p:spPr>
      </p:pic>
      <p:sp>
        <p:nvSpPr>
          <p:cNvPr id="424" name="Shape 424"/>
          <p:cNvSpPr txBox="1"/>
          <p:nvPr/>
        </p:nvSpPr>
        <p:spPr>
          <a:xfrm>
            <a:off x="4765650" y="3302782"/>
            <a:ext cx="1035600" cy="2256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latin typeface="Montserrat"/>
                <a:ea typeface="Montserrat"/>
                <a:cs typeface="Montserrat"/>
                <a:sym typeface="Montserrat"/>
              </a:rPr>
              <a:t>Replicate</a:t>
            </a:r>
          </a:p>
        </p:txBody>
      </p:sp>
      <p:cxnSp>
        <p:nvCxnSpPr>
          <p:cNvPr id="425" name="Shape 425"/>
          <p:cNvCxnSpPr/>
          <p:nvPr/>
        </p:nvCxnSpPr>
        <p:spPr>
          <a:xfrm rot="5400000">
            <a:off x="5708192" y="3867137"/>
            <a:ext cx="1200" cy="307800"/>
          </a:xfrm>
          <a:prstGeom prst="straightConnector1">
            <a:avLst/>
          </a:prstGeom>
          <a:noFill/>
          <a:ln cap="flat" cmpd="sng" w="9525">
            <a:solidFill>
              <a:schemeClr val="lt1"/>
            </a:solidFill>
            <a:prstDash val="solid"/>
            <a:round/>
            <a:headEnd len="med" w="med" type="stealth"/>
            <a:tailEnd len="med" w="med" type="none"/>
          </a:ln>
        </p:spPr>
      </p:cxnSp>
      <p:cxnSp>
        <p:nvCxnSpPr>
          <p:cNvPr id="426" name="Shape 426"/>
          <p:cNvCxnSpPr/>
          <p:nvPr/>
        </p:nvCxnSpPr>
        <p:spPr>
          <a:xfrm rot="10800000">
            <a:off x="5231667" y="2758375"/>
            <a:ext cx="852900" cy="348000"/>
          </a:xfrm>
          <a:prstGeom prst="straightConnector1">
            <a:avLst/>
          </a:prstGeom>
          <a:noFill/>
          <a:ln cap="flat" cmpd="sng" w="9525">
            <a:solidFill>
              <a:schemeClr val="lt1"/>
            </a:solidFill>
            <a:prstDash val="solid"/>
            <a:round/>
            <a:headEnd len="med" w="med" type="stealth"/>
            <a:tailEnd len="med" w="med" type="stealth"/>
          </a:ln>
        </p:spPr>
      </p:cxnSp>
      <p:cxnSp>
        <p:nvCxnSpPr>
          <p:cNvPr id="427" name="Shape 427"/>
          <p:cNvCxnSpPr/>
          <p:nvPr/>
        </p:nvCxnSpPr>
        <p:spPr>
          <a:xfrm rot="10800000">
            <a:off x="5917467" y="2799775"/>
            <a:ext cx="241800" cy="230400"/>
          </a:xfrm>
          <a:prstGeom prst="straightConnector1">
            <a:avLst/>
          </a:prstGeom>
          <a:noFill/>
          <a:ln cap="flat" cmpd="sng" w="9525">
            <a:solidFill>
              <a:schemeClr val="lt1"/>
            </a:solidFill>
            <a:prstDash val="solid"/>
            <a:round/>
            <a:headEnd len="med" w="med" type="stealth"/>
            <a:tailEnd len="med" w="med" type="stealth"/>
          </a:ln>
        </p:spPr>
      </p:cxnSp>
      <p:cxnSp>
        <p:nvCxnSpPr>
          <p:cNvPr id="428" name="Shape 428"/>
          <p:cNvCxnSpPr/>
          <p:nvPr/>
        </p:nvCxnSpPr>
        <p:spPr>
          <a:xfrm flipH="1" rot="10800000">
            <a:off x="4622067" y="2758375"/>
            <a:ext cx="852900" cy="348000"/>
          </a:xfrm>
          <a:prstGeom prst="straightConnector1">
            <a:avLst/>
          </a:prstGeom>
          <a:noFill/>
          <a:ln cap="flat" cmpd="sng" w="9525">
            <a:solidFill>
              <a:schemeClr val="lt1"/>
            </a:solidFill>
            <a:prstDash val="solid"/>
            <a:round/>
            <a:headEnd len="med" w="med" type="stealth"/>
            <a:tailEnd len="med" w="med" type="stealth"/>
          </a:ln>
        </p:spPr>
      </p:cxnSp>
      <p:sp>
        <p:nvSpPr>
          <p:cNvPr id="429" name="Shape 429"/>
          <p:cNvSpPr/>
          <p:nvPr/>
        </p:nvSpPr>
        <p:spPr>
          <a:xfrm>
            <a:off x="1406175" y="2334675"/>
            <a:ext cx="1747200" cy="2142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0" name="Shape 430"/>
          <p:cNvSpPr txBox="1"/>
          <p:nvPr/>
        </p:nvSpPr>
        <p:spPr>
          <a:xfrm>
            <a:off x="1435036" y="2095100"/>
            <a:ext cx="1700400" cy="2256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latin typeface="Montserrat"/>
                <a:ea typeface="Montserrat"/>
                <a:cs typeface="Montserrat"/>
                <a:sym typeface="Montserrat"/>
              </a:rPr>
              <a:t>Some mysterious process</a:t>
            </a:r>
          </a:p>
        </p:txBody>
      </p:sp>
      <p:cxnSp>
        <p:nvCxnSpPr>
          <p:cNvPr id="431" name="Shape 431"/>
          <p:cNvCxnSpPr/>
          <p:nvPr/>
        </p:nvCxnSpPr>
        <p:spPr>
          <a:xfrm rot="5400000">
            <a:off x="7648692" y="3867137"/>
            <a:ext cx="1200" cy="307800"/>
          </a:xfrm>
          <a:prstGeom prst="straightConnector1">
            <a:avLst/>
          </a:prstGeom>
          <a:noFill/>
          <a:ln cap="flat" cmpd="sng" w="9525">
            <a:solidFill>
              <a:schemeClr val="lt1"/>
            </a:solidFill>
            <a:prstDash val="solid"/>
            <a:round/>
            <a:headEnd len="med" w="med" type="stealth"/>
            <a:tailEnd len="med" w="med" type="none"/>
          </a:ln>
        </p:spPr>
      </p:cxnSp>
      <p:sp>
        <p:nvSpPr>
          <p:cNvPr id="432" name="Shape 432"/>
          <p:cNvSpPr/>
          <p:nvPr/>
        </p:nvSpPr>
        <p:spPr>
          <a:xfrm rot="-5400000">
            <a:off x="7892575" y="3912407"/>
            <a:ext cx="273600" cy="225600"/>
          </a:xfrm>
          <a:prstGeom prst="rect">
            <a:avLst/>
          </a:prstGeom>
          <a:solidFill>
            <a:schemeClr val="accent1"/>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3" name="Shape 433"/>
          <p:cNvSpPr/>
          <p:nvPr/>
        </p:nvSpPr>
        <p:spPr>
          <a:xfrm rot="-5400000">
            <a:off x="7892575" y="3531407"/>
            <a:ext cx="273600" cy="225600"/>
          </a:xfrm>
          <a:prstGeom prst="rect">
            <a:avLst/>
          </a:prstGeom>
          <a:solidFill>
            <a:schemeClr val="accent2"/>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4" name="Shape 434"/>
          <p:cNvSpPr/>
          <p:nvPr/>
        </p:nvSpPr>
        <p:spPr>
          <a:xfrm rot="-5400000">
            <a:off x="7892561" y="4293392"/>
            <a:ext cx="273600" cy="225600"/>
          </a:xfrm>
          <a:prstGeom prst="rect">
            <a:avLst/>
          </a:prstGeom>
          <a:solidFill>
            <a:schemeClr val="lt2"/>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5" name="Shape 435"/>
          <p:cNvSpPr txBox="1"/>
          <p:nvPr/>
        </p:nvSpPr>
        <p:spPr>
          <a:xfrm>
            <a:off x="7508850" y="3302782"/>
            <a:ext cx="1035600" cy="2256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latin typeface="Montserrat"/>
                <a:ea typeface="Montserrat"/>
                <a:cs typeface="Montserrat"/>
                <a:sym typeface="Montserrat"/>
              </a:rPr>
              <a:t>Replicate</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439" name="Shape 439"/>
        <p:cNvGrpSpPr/>
        <p:nvPr/>
      </p:nvGrpSpPr>
      <p:grpSpPr>
        <a:xfrm>
          <a:off x="0" y="0"/>
          <a:ext cx="0" cy="0"/>
          <a:chOff x="0" y="0"/>
          <a:chExt cx="0" cy="0"/>
        </a:xfrm>
      </p:grpSpPr>
      <p:sp>
        <p:nvSpPr>
          <p:cNvPr id="440" name="Shape 440"/>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HDFS</a:t>
            </a:r>
          </a:p>
        </p:txBody>
      </p:sp>
      <p:cxnSp>
        <p:nvCxnSpPr>
          <p:cNvPr id="441" name="Shape 441"/>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442" name="Shape 442"/>
          <p:cNvPicPr preferRelativeResize="0"/>
          <p:nvPr/>
        </p:nvPicPr>
        <p:blipFill>
          <a:blip r:embed="rId3">
            <a:alphaModFix/>
          </a:blip>
          <a:stretch>
            <a:fillRect/>
          </a:stretch>
        </p:blipFill>
        <p:spPr>
          <a:xfrm>
            <a:off x="8381997" y="4705350"/>
            <a:ext cx="599152" cy="285749"/>
          </a:xfrm>
          <a:prstGeom prst="rect">
            <a:avLst/>
          </a:prstGeom>
          <a:noFill/>
          <a:ln>
            <a:noFill/>
          </a:ln>
        </p:spPr>
      </p:pic>
      <p:pic>
        <p:nvPicPr>
          <p:cNvPr id="443" name="Shape 443"/>
          <p:cNvPicPr preferRelativeResize="0"/>
          <p:nvPr/>
        </p:nvPicPr>
        <p:blipFill>
          <a:blip r:embed="rId4">
            <a:alphaModFix/>
          </a:blip>
          <a:stretch>
            <a:fillRect/>
          </a:stretch>
        </p:blipFill>
        <p:spPr>
          <a:xfrm>
            <a:off x="2279399" y="839350"/>
            <a:ext cx="4585200" cy="4304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447" name="Shape 447"/>
        <p:cNvGrpSpPr/>
        <p:nvPr/>
      </p:nvGrpSpPr>
      <p:grpSpPr>
        <a:xfrm>
          <a:off x="0" y="0"/>
          <a:ext cx="0" cy="0"/>
          <a:chOff x="0" y="0"/>
          <a:chExt cx="0" cy="0"/>
        </a:xfrm>
      </p:grpSpPr>
      <p:sp>
        <p:nvSpPr>
          <p:cNvPr id="448" name="Shape 448"/>
          <p:cNvSpPr txBox="1"/>
          <p:nvPr/>
        </p:nvSpPr>
        <p:spPr>
          <a:xfrm>
            <a:off x="1304700" y="1386900"/>
            <a:ext cx="6553200" cy="23697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Example…</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Clr>
                <a:schemeClr val="dk1"/>
              </a:buClr>
              <a:buSzPct val="91666"/>
              <a:buFont typeface="Arial"/>
              <a:buNone/>
            </a:pPr>
            <a:r>
              <a:rPr lang="en" sz="1200">
                <a:solidFill>
                  <a:srgbClr val="00FF00"/>
                </a:solidFill>
                <a:latin typeface="Courier New"/>
                <a:ea typeface="Courier New"/>
                <a:cs typeface="Courier New"/>
                <a:sym typeface="Courier New"/>
              </a:rPr>
              <a:t>$ </a:t>
            </a:r>
            <a:r>
              <a:rPr lang="en" sz="1200">
                <a:solidFill>
                  <a:srgbClr val="00FF00"/>
                </a:solidFill>
                <a:latin typeface="Courier New"/>
                <a:ea typeface="Courier New"/>
                <a:cs typeface="Courier New"/>
                <a:sym typeface="Courier New"/>
              </a:rPr>
              <a:t>echo hello my name is scott &gt; hdfs_test.txt</a:t>
            </a:r>
          </a:p>
          <a:p>
            <a:pPr lvl="0" rtl="0">
              <a:spcBef>
                <a:spcPts val="0"/>
              </a:spcBef>
              <a:buClr>
                <a:schemeClr val="dk1"/>
              </a:buClr>
              <a:buSzPct val="91666"/>
              <a:buFont typeface="Arial"/>
              <a:buNone/>
            </a:pPr>
            <a:r>
              <a:rPr lang="en" sz="1200">
                <a:solidFill>
                  <a:srgbClr val="00FF00"/>
                </a:solidFill>
                <a:latin typeface="Courier New"/>
                <a:ea typeface="Courier New"/>
                <a:cs typeface="Courier New"/>
                <a:sym typeface="Courier New"/>
              </a:rPr>
              <a:t>$ hdfs dfs -mkdir /user</a:t>
            </a:r>
          </a:p>
          <a:p>
            <a:pPr lvl="0" rtl="0">
              <a:spcBef>
                <a:spcPts val="0"/>
              </a:spcBef>
              <a:buClr>
                <a:schemeClr val="dk1"/>
              </a:buClr>
              <a:buSzPct val="91666"/>
              <a:buFont typeface="Arial"/>
              <a:buNone/>
            </a:pPr>
            <a:r>
              <a:rPr lang="en" sz="1200">
                <a:solidFill>
                  <a:srgbClr val="00FF00"/>
                </a:solidFill>
                <a:latin typeface="Courier New"/>
                <a:ea typeface="Courier New"/>
                <a:cs typeface="Courier New"/>
                <a:sym typeface="Courier New"/>
              </a:rPr>
              <a:t>$ hdfs dfs -mkdir /user/scott/</a:t>
            </a:r>
          </a:p>
          <a:p>
            <a:pPr lvl="0" rtl="0">
              <a:spcBef>
                <a:spcPts val="0"/>
              </a:spcBef>
              <a:buClr>
                <a:schemeClr val="dk1"/>
              </a:buClr>
              <a:buSzPct val="91666"/>
              <a:buFont typeface="Arial"/>
              <a:buNone/>
            </a:pPr>
            <a:r>
              <a:rPr lang="en" sz="1200">
                <a:solidFill>
                  <a:srgbClr val="00FF00"/>
                </a:solidFill>
                <a:latin typeface="Courier New"/>
                <a:ea typeface="Courier New"/>
                <a:cs typeface="Courier New"/>
                <a:sym typeface="Courier New"/>
              </a:rPr>
              <a:t>$ hdfs dfs -put hdfs_test.txt /user/scott/hdfs_test.txt</a:t>
            </a:r>
          </a:p>
          <a:p>
            <a:pPr lvl="0" rtl="0">
              <a:spcBef>
                <a:spcPts val="0"/>
              </a:spcBef>
              <a:buNone/>
            </a:pPr>
            <a:r>
              <a:rPr lang="en" sz="1200">
                <a:solidFill>
                  <a:srgbClr val="00FF00"/>
                </a:solidFill>
                <a:latin typeface="Courier New"/>
                <a:ea typeface="Courier New"/>
                <a:cs typeface="Courier New"/>
                <a:sym typeface="Courier New"/>
              </a:rPr>
              <a:t>$ hdfs dfs -ls /user/scott/</a:t>
            </a:r>
          </a:p>
          <a:p>
            <a:pPr lvl="0" rtl="0">
              <a:spcBef>
                <a:spcPts val="0"/>
              </a:spcBef>
              <a:buNone/>
            </a:pPr>
            <a:r>
              <a:rPr lang="en" sz="1200">
                <a:solidFill>
                  <a:srgbClr val="00FF00"/>
                </a:solidFill>
                <a:latin typeface="Courier New"/>
                <a:ea typeface="Courier New"/>
                <a:cs typeface="Courier New"/>
                <a:sym typeface="Courier New"/>
              </a:rPr>
              <a:t>&gt; Found 1 items -rw-r--r-- 1 scott supergroup  23 2016-04-08 12:52 /user/scott/hdfs_test.txt</a:t>
            </a:r>
          </a:p>
          <a:p>
            <a:pPr lvl="0" rtl="0">
              <a:spcBef>
                <a:spcPts val="0"/>
              </a:spcBef>
              <a:buClr>
                <a:schemeClr val="dk1"/>
              </a:buClr>
              <a:buFont typeface="Arial"/>
              <a:buNone/>
            </a:pPr>
            <a:r>
              <a:t/>
            </a:r>
            <a:endParaRPr sz="1200">
              <a:solidFill>
                <a:srgbClr val="00FF00"/>
              </a:solidFill>
              <a:latin typeface="Courier New"/>
              <a:ea typeface="Courier New"/>
              <a:cs typeface="Courier New"/>
              <a:sym typeface="Courier New"/>
            </a:endParaRPr>
          </a:p>
          <a:p>
            <a:pPr lvl="0" rtl="0">
              <a:spcBef>
                <a:spcPts val="0"/>
              </a:spcBef>
              <a:buNone/>
            </a:pPr>
            <a:r>
              <a:t/>
            </a:r>
            <a:endParaRPr>
              <a:solidFill>
                <a:srgbClr val="FFD966"/>
              </a:solidFill>
              <a:latin typeface="Montserrat"/>
              <a:ea typeface="Montserrat"/>
              <a:cs typeface="Montserrat"/>
              <a:sym typeface="Montserrat"/>
            </a:endParaRPr>
          </a:p>
        </p:txBody>
      </p:sp>
      <p:sp>
        <p:nvSpPr>
          <p:cNvPr id="449" name="Shape 449"/>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HDFS</a:t>
            </a:r>
          </a:p>
        </p:txBody>
      </p:sp>
      <p:cxnSp>
        <p:nvCxnSpPr>
          <p:cNvPr id="450" name="Shape 450"/>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451" name="Shape 451"/>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pic>
        <p:nvPicPr>
          <p:cNvPr descr="person-apple-laptop-notebook-2.jpg" id="146" name="Shape 146"/>
          <p:cNvPicPr preferRelativeResize="0"/>
          <p:nvPr/>
        </p:nvPicPr>
        <p:blipFill rotWithShape="1">
          <a:blip r:embed="rId3">
            <a:alphaModFix/>
          </a:blip>
          <a:srcRect b="4034" l="0" r="0" t="11563"/>
          <a:stretch/>
        </p:blipFill>
        <p:spPr>
          <a:xfrm>
            <a:off x="0" y="0"/>
            <a:ext cx="9144000" cy="5143500"/>
          </a:xfrm>
          <a:prstGeom prst="rect">
            <a:avLst/>
          </a:prstGeom>
          <a:noFill/>
          <a:ln>
            <a:noFill/>
          </a:ln>
        </p:spPr>
      </p:pic>
      <p:sp>
        <p:nvSpPr>
          <p:cNvPr id="147" name="Shape 147"/>
          <p:cNvSpPr/>
          <p:nvPr/>
        </p:nvSpPr>
        <p:spPr>
          <a:xfrm>
            <a:off x="0" y="-9450"/>
            <a:ext cx="9144000" cy="5162400"/>
          </a:xfrm>
          <a:prstGeom prst="rect">
            <a:avLst/>
          </a:prstGeom>
          <a:solidFill>
            <a:schemeClr val="dk1">
              <a:alpha val="77650"/>
            </a:schemeClr>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48" name="Shape 148"/>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Outline</a:t>
            </a:r>
          </a:p>
        </p:txBody>
      </p:sp>
      <p:cxnSp>
        <p:nvCxnSpPr>
          <p:cNvPr id="149" name="Shape 149"/>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sp>
        <p:nvSpPr>
          <p:cNvPr id="150" name="Shape 150"/>
          <p:cNvSpPr txBox="1"/>
          <p:nvPr/>
        </p:nvSpPr>
        <p:spPr>
          <a:xfrm>
            <a:off x="2863800" y="1758525"/>
            <a:ext cx="3416400" cy="504900"/>
          </a:xfrm>
          <a:prstGeom prst="rect">
            <a:avLst/>
          </a:prstGeom>
          <a:noFill/>
          <a:ln>
            <a:noFill/>
          </a:ln>
        </p:spPr>
        <p:txBody>
          <a:bodyPr anchorCtr="0" anchor="t" bIns="45700" lIns="91425" rIns="91425" tIns="45700">
            <a:noAutofit/>
          </a:bodyPr>
          <a:lstStyle/>
          <a:p>
            <a:pPr lvl="0" marR="0" rtl="0" algn="ctr">
              <a:lnSpc>
                <a:spcPct val="150000"/>
              </a:lnSpc>
              <a:spcBef>
                <a:spcPts val="0"/>
              </a:spcBef>
              <a:buNone/>
            </a:pPr>
            <a:r>
              <a:rPr lang="en" sz="1600">
                <a:solidFill>
                  <a:schemeClr val="lt1"/>
                </a:solidFill>
              </a:rPr>
              <a:t>Core Hadoop</a:t>
            </a:r>
          </a:p>
        </p:txBody>
      </p:sp>
      <p:pic>
        <p:nvPicPr>
          <p:cNvPr descr="Copy of looker_logo_white.png" id="151" name="Shape 151"/>
          <p:cNvPicPr preferRelativeResize="0"/>
          <p:nvPr/>
        </p:nvPicPr>
        <p:blipFill>
          <a:blip r:embed="rId4">
            <a:alphaModFix/>
          </a:blip>
          <a:stretch>
            <a:fillRect/>
          </a:stretch>
        </p:blipFill>
        <p:spPr>
          <a:xfrm>
            <a:off x="8381997" y="4705350"/>
            <a:ext cx="599152" cy="285749"/>
          </a:xfrm>
          <a:prstGeom prst="rect">
            <a:avLst/>
          </a:prstGeom>
          <a:noFill/>
          <a:ln>
            <a:noFill/>
          </a:ln>
        </p:spPr>
      </p:pic>
      <p:grpSp>
        <p:nvGrpSpPr>
          <p:cNvPr id="152" name="Shape 152"/>
          <p:cNvGrpSpPr/>
          <p:nvPr/>
        </p:nvGrpSpPr>
        <p:grpSpPr>
          <a:xfrm>
            <a:off x="3045050" y="1453725"/>
            <a:ext cx="3048000" cy="152400"/>
            <a:chOff x="152400" y="2724150"/>
            <a:chExt cx="3048000" cy="152400"/>
          </a:xfrm>
        </p:grpSpPr>
        <p:sp>
          <p:nvSpPr>
            <p:cNvPr id="153" name="Shape 153"/>
            <p:cNvSpPr/>
            <p:nvPr/>
          </p:nvSpPr>
          <p:spPr>
            <a:xfrm>
              <a:off x="1600200" y="2724150"/>
              <a:ext cx="152400" cy="152400"/>
            </a:xfrm>
            <a:prstGeom prst="ellipse">
              <a:avLst/>
            </a:prstGeom>
            <a:solidFill>
              <a:srgbClr val="63C9B6"/>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154" name="Shape 154"/>
            <p:cNvCxnSpPr/>
            <p:nvPr/>
          </p:nvCxnSpPr>
          <p:spPr>
            <a:xfrm>
              <a:off x="152400" y="2800350"/>
              <a:ext cx="1371600" cy="0"/>
            </a:xfrm>
            <a:prstGeom prst="straightConnector1">
              <a:avLst/>
            </a:prstGeom>
            <a:solidFill>
              <a:srgbClr val="EA8A2F"/>
            </a:solidFill>
            <a:ln cap="flat" cmpd="sng" w="9525">
              <a:solidFill>
                <a:srgbClr val="63C9B6"/>
              </a:solidFill>
              <a:prstDash val="solid"/>
              <a:round/>
              <a:headEnd len="med" w="med" type="none"/>
              <a:tailEnd len="med" w="med" type="none"/>
            </a:ln>
          </p:spPr>
        </p:cxnSp>
        <p:cxnSp>
          <p:nvCxnSpPr>
            <p:cNvPr id="155" name="Shape 155"/>
            <p:cNvCxnSpPr/>
            <p:nvPr/>
          </p:nvCxnSpPr>
          <p:spPr>
            <a:xfrm>
              <a:off x="1828800" y="2800350"/>
              <a:ext cx="1371600" cy="0"/>
            </a:xfrm>
            <a:prstGeom prst="straightConnector1">
              <a:avLst/>
            </a:prstGeom>
            <a:solidFill>
              <a:srgbClr val="EA8A2F"/>
            </a:solidFill>
            <a:ln cap="flat" cmpd="sng" w="9525">
              <a:solidFill>
                <a:srgbClr val="63C9B6"/>
              </a:solidFill>
              <a:prstDash val="solid"/>
              <a:round/>
              <a:headEnd len="med" w="med" type="none"/>
              <a:tailEnd len="med" w="med" type="none"/>
            </a:ln>
          </p:spPr>
        </p:cxnSp>
      </p:grpSp>
      <p:sp>
        <p:nvSpPr>
          <p:cNvPr id="156" name="Shape 156"/>
          <p:cNvSpPr txBox="1"/>
          <p:nvPr/>
        </p:nvSpPr>
        <p:spPr>
          <a:xfrm>
            <a:off x="3564983" y="992575"/>
            <a:ext cx="2013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Part 1</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455" name="Shape 455"/>
        <p:cNvGrpSpPr/>
        <p:nvPr/>
      </p:nvGrpSpPr>
      <p:grpSpPr>
        <a:xfrm>
          <a:off x="0" y="0"/>
          <a:ext cx="0" cy="0"/>
          <a:chOff x="0" y="0"/>
          <a:chExt cx="0" cy="0"/>
        </a:xfrm>
      </p:grpSpPr>
      <p:sp>
        <p:nvSpPr>
          <p:cNvPr id="456" name="Shape 456"/>
          <p:cNvSpPr txBox="1"/>
          <p:nvPr/>
        </p:nvSpPr>
        <p:spPr>
          <a:xfrm>
            <a:off x="1304700" y="1386900"/>
            <a:ext cx="7299300" cy="23697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The previous example was on my local in standalone mode. A minor modification is made when performing operations on a cluster:</a:t>
            </a:r>
          </a:p>
          <a:p>
            <a:pPr lvl="0" rtl="0">
              <a:spcBef>
                <a:spcPts val="0"/>
              </a:spcBef>
              <a:buClr>
                <a:schemeClr val="dk1"/>
              </a:buClr>
              <a:buFont typeface="Arial"/>
              <a:buNone/>
            </a:pPr>
            <a:r>
              <a:t/>
            </a:r>
            <a:endParaRPr sz="1200">
              <a:solidFill>
                <a:srgbClr val="00FF00"/>
              </a:solidFill>
              <a:latin typeface="Courier New"/>
              <a:ea typeface="Courier New"/>
              <a:cs typeface="Courier New"/>
              <a:sym typeface="Courier New"/>
            </a:endParaRPr>
          </a:p>
          <a:p>
            <a:pPr lvl="0" rtl="0">
              <a:spcBef>
                <a:spcPts val="0"/>
              </a:spcBef>
              <a:buClr>
                <a:schemeClr val="dk1"/>
              </a:buClr>
              <a:buSzPct val="91666"/>
              <a:buFont typeface="Arial"/>
              <a:buNone/>
            </a:pPr>
            <a:r>
              <a:rPr lang="en" sz="1200">
                <a:solidFill>
                  <a:srgbClr val="00FF00"/>
                </a:solidFill>
                <a:latin typeface="Courier New"/>
                <a:ea typeface="Courier New"/>
                <a:cs typeface="Courier New"/>
                <a:sym typeface="Courier New"/>
              </a:rPr>
              <a:t>$ hdfs dfs -put example.txt /user/scott/example.txt</a:t>
            </a:r>
          </a:p>
          <a:p>
            <a:pPr lvl="0" rtl="0">
              <a:spcBef>
                <a:spcPts val="0"/>
              </a:spcBef>
              <a:buClr>
                <a:schemeClr val="dk1"/>
              </a:buClr>
              <a:buFont typeface="Arial"/>
              <a:buNone/>
            </a:pPr>
            <a:r>
              <a:t/>
            </a:r>
            <a:endParaRPr sz="1200">
              <a:solidFill>
                <a:srgbClr val="00FF00"/>
              </a:solidFill>
              <a:latin typeface="Courier New"/>
              <a:ea typeface="Courier New"/>
              <a:cs typeface="Courier New"/>
              <a:sym typeface="Courier New"/>
            </a:endParaRPr>
          </a:p>
          <a:p>
            <a:pPr lvl="0" rtl="0">
              <a:spcBef>
                <a:spcPts val="0"/>
              </a:spcBef>
              <a:buClr>
                <a:schemeClr val="dk1"/>
              </a:buClr>
              <a:buSzPct val="91666"/>
              <a:buFont typeface="Arial"/>
              <a:buNone/>
            </a:pPr>
            <a:r>
              <a:rPr lang="en" sz="1200">
                <a:solidFill>
                  <a:srgbClr val="FFFFFF"/>
                </a:solidFill>
                <a:latin typeface="Montserrat"/>
                <a:ea typeface="Montserrat"/>
                <a:cs typeface="Montserrat"/>
                <a:sym typeface="Montserrat"/>
              </a:rPr>
              <a:t>Becomes</a:t>
            </a:r>
          </a:p>
          <a:p>
            <a:pPr lvl="0" rtl="0">
              <a:spcBef>
                <a:spcPts val="0"/>
              </a:spcBef>
              <a:buClr>
                <a:schemeClr val="dk1"/>
              </a:buClr>
              <a:buFont typeface="Arial"/>
              <a:buNone/>
            </a:pPr>
            <a:r>
              <a:t/>
            </a:r>
            <a:endParaRPr sz="1200">
              <a:solidFill>
                <a:srgbClr val="00FF00"/>
              </a:solidFill>
              <a:latin typeface="Courier New"/>
              <a:ea typeface="Courier New"/>
              <a:cs typeface="Courier New"/>
              <a:sym typeface="Courier New"/>
            </a:endParaRPr>
          </a:p>
          <a:p>
            <a:pPr lvl="0" rtl="0">
              <a:spcBef>
                <a:spcPts val="0"/>
              </a:spcBef>
              <a:buClr>
                <a:schemeClr val="dk1"/>
              </a:buClr>
              <a:buSzPct val="91666"/>
              <a:buFont typeface="Arial"/>
              <a:buNone/>
            </a:pPr>
            <a:r>
              <a:rPr lang="en" sz="1200">
                <a:solidFill>
                  <a:srgbClr val="00FF00"/>
                </a:solidFill>
                <a:latin typeface="Courier New"/>
                <a:ea typeface="Courier New"/>
                <a:cs typeface="Courier New"/>
                <a:sym typeface="Courier New"/>
              </a:rPr>
              <a:t>$ hdfs dfs -put example.txt hdfs://namenode_host:port/user/scott/example.txt</a:t>
            </a:r>
          </a:p>
          <a:p>
            <a:pPr lvl="0" rtl="0">
              <a:spcBef>
                <a:spcPts val="0"/>
              </a:spcBef>
              <a:buNone/>
            </a:pPr>
            <a:r>
              <a:t/>
            </a:r>
            <a:endParaRPr sz="1200">
              <a:solidFill>
                <a:srgbClr val="00FF00"/>
              </a:solidFill>
              <a:latin typeface="Courier New"/>
              <a:ea typeface="Courier New"/>
              <a:cs typeface="Courier New"/>
              <a:sym typeface="Courier New"/>
            </a:endParaRPr>
          </a:p>
          <a:p>
            <a:pPr lvl="0" rtl="0">
              <a:spcBef>
                <a:spcPts val="0"/>
              </a:spcBef>
              <a:buClr>
                <a:schemeClr val="dk1"/>
              </a:buClr>
              <a:buFont typeface="Arial"/>
              <a:buNone/>
            </a:pPr>
            <a:r>
              <a:t/>
            </a:r>
            <a:endParaRPr sz="1200">
              <a:solidFill>
                <a:srgbClr val="00FF00"/>
              </a:solidFill>
              <a:latin typeface="Courier New"/>
              <a:ea typeface="Courier New"/>
              <a:cs typeface="Courier New"/>
              <a:sym typeface="Courier New"/>
            </a:endParaRPr>
          </a:p>
          <a:p>
            <a:pPr lvl="0" rtl="0">
              <a:spcBef>
                <a:spcPts val="0"/>
              </a:spcBef>
              <a:buNone/>
            </a:pPr>
            <a:r>
              <a:t/>
            </a:r>
            <a:endParaRPr>
              <a:solidFill>
                <a:srgbClr val="FFD966"/>
              </a:solidFill>
              <a:latin typeface="Montserrat"/>
              <a:ea typeface="Montserrat"/>
              <a:cs typeface="Montserrat"/>
              <a:sym typeface="Montserrat"/>
            </a:endParaRPr>
          </a:p>
        </p:txBody>
      </p:sp>
      <p:sp>
        <p:nvSpPr>
          <p:cNvPr id="457" name="Shape 457"/>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HDFS</a:t>
            </a:r>
          </a:p>
        </p:txBody>
      </p:sp>
      <p:cxnSp>
        <p:nvCxnSpPr>
          <p:cNvPr id="458" name="Shape 458"/>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459" name="Shape 459"/>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463" name="Shape 463"/>
        <p:cNvGrpSpPr/>
        <p:nvPr/>
      </p:nvGrpSpPr>
      <p:grpSpPr>
        <a:xfrm>
          <a:off x="0" y="0"/>
          <a:ext cx="0" cy="0"/>
          <a:chOff x="0" y="0"/>
          <a:chExt cx="0" cy="0"/>
        </a:xfrm>
      </p:grpSpPr>
      <p:sp>
        <p:nvSpPr>
          <p:cNvPr id="464" name="Shape 464"/>
          <p:cNvSpPr txBox="1"/>
          <p:nvPr/>
        </p:nvSpPr>
        <p:spPr>
          <a:xfrm>
            <a:off x="1304700" y="1190550"/>
            <a:ext cx="6553200" cy="27624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What does HDFS do in this case?</a:t>
            </a: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Our client calls </a:t>
            </a:r>
            <a:r>
              <a:rPr lang="en">
                <a:solidFill>
                  <a:srgbClr val="FFFFFF"/>
                </a:solidFill>
                <a:latin typeface="Courier New"/>
                <a:ea typeface="Courier New"/>
                <a:cs typeface="Courier New"/>
                <a:sym typeface="Courier New"/>
              </a:rPr>
              <a:t>create()</a:t>
            </a:r>
            <a:r>
              <a:rPr lang="en">
                <a:solidFill>
                  <a:srgbClr val="FFFFFF"/>
                </a:solidFill>
                <a:latin typeface="Montserrat"/>
                <a:ea typeface="Montserrat"/>
                <a:cs typeface="Montserrat"/>
                <a:sym typeface="Montserrat"/>
              </a:rPr>
              <a:t> on the </a:t>
            </a:r>
            <a:r>
              <a:rPr lang="en">
                <a:solidFill>
                  <a:srgbClr val="FFFFFF"/>
                </a:solidFill>
                <a:latin typeface="Courier New"/>
                <a:ea typeface="Courier New"/>
                <a:cs typeface="Courier New"/>
                <a:sym typeface="Courier New"/>
              </a:rPr>
              <a:t>DistributedFileSystem</a:t>
            </a:r>
            <a:r>
              <a:rPr lang="en">
                <a:solidFill>
                  <a:srgbClr val="FFFFFF"/>
                </a:solidFill>
                <a:latin typeface="Montserrat"/>
                <a:ea typeface="Montserrat"/>
                <a:cs typeface="Montserrat"/>
                <a:sym typeface="Montserrat"/>
              </a:rPr>
              <a:t> class.</a:t>
            </a: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This method requests that the namenode create a namespace for the file, if one doesn’t already exist.</a:t>
            </a: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Then the </a:t>
            </a:r>
            <a:r>
              <a:rPr lang="en">
                <a:solidFill>
                  <a:srgbClr val="FFFFFF"/>
                </a:solidFill>
                <a:latin typeface="Courier New"/>
                <a:ea typeface="Courier New"/>
                <a:cs typeface="Courier New"/>
                <a:sym typeface="Courier New"/>
              </a:rPr>
              <a:t>FSDataOutputStream</a:t>
            </a:r>
            <a:r>
              <a:rPr lang="en">
                <a:solidFill>
                  <a:srgbClr val="FFFFFF"/>
                </a:solidFill>
                <a:latin typeface="Montserrat"/>
                <a:ea typeface="Montserrat"/>
                <a:cs typeface="Montserrat"/>
                <a:sym typeface="Montserrat"/>
              </a:rPr>
              <a:t> class requests that the namenode allocate blocks across datanodes to which the file will be written.</a:t>
            </a: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The data streams into the first set of blocks on a datanode.</a:t>
            </a: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Upon completion, the datanode forwards its stream to 2 or more datanodes for replication.</a:t>
            </a: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Once replication is complete, the connection to the datanodes is closed.</a:t>
            </a: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A job status of complete is logged on the namenode.</a:t>
            </a:r>
          </a:p>
        </p:txBody>
      </p:sp>
      <p:sp>
        <p:nvSpPr>
          <p:cNvPr id="465" name="Shape 465"/>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HDFS</a:t>
            </a:r>
          </a:p>
        </p:txBody>
      </p:sp>
      <p:cxnSp>
        <p:nvCxnSpPr>
          <p:cNvPr id="466" name="Shape 466"/>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467" name="Shape 467"/>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471" name="Shape 471"/>
        <p:cNvGrpSpPr/>
        <p:nvPr/>
      </p:nvGrpSpPr>
      <p:grpSpPr>
        <a:xfrm>
          <a:off x="0" y="0"/>
          <a:ext cx="0" cy="0"/>
          <a:chOff x="0" y="0"/>
          <a:chExt cx="0" cy="0"/>
        </a:xfrm>
      </p:grpSpPr>
      <p:sp>
        <p:nvSpPr>
          <p:cNvPr id="472" name="Shape 472"/>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HDFS</a:t>
            </a:r>
          </a:p>
        </p:txBody>
      </p:sp>
      <p:cxnSp>
        <p:nvCxnSpPr>
          <p:cNvPr id="473" name="Shape 473"/>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474" name="Shape 474"/>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475" name="Shape 475"/>
          <p:cNvSpPr txBox="1"/>
          <p:nvPr/>
        </p:nvSpPr>
        <p:spPr>
          <a:xfrm>
            <a:off x="1295400" y="2022750"/>
            <a:ext cx="6553200" cy="10980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File compression helps save space and also reduces the load imposed on the network, which is perhaps the most scarce resource in the cluster.</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479" name="Shape 479"/>
        <p:cNvGrpSpPr/>
        <p:nvPr/>
      </p:nvGrpSpPr>
      <p:grpSpPr>
        <a:xfrm>
          <a:off x="0" y="0"/>
          <a:ext cx="0" cy="0"/>
          <a:chOff x="0" y="0"/>
          <a:chExt cx="0" cy="0"/>
        </a:xfrm>
      </p:grpSpPr>
      <p:sp>
        <p:nvSpPr>
          <p:cNvPr id="480" name="Shape 480"/>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HDFS</a:t>
            </a:r>
          </a:p>
        </p:txBody>
      </p:sp>
      <p:cxnSp>
        <p:nvCxnSpPr>
          <p:cNvPr id="481" name="Shape 481"/>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482" name="Shape 482"/>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483" name="Shape 483"/>
          <p:cNvSpPr txBox="1"/>
          <p:nvPr/>
        </p:nvSpPr>
        <p:spPr>
          <a:xfrm>
            <a:off x="952500" y="1344775"/>
            <a:ext cx="7239000" cy="4221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HDFS handles the following compression types:</a:t>
            </a:r>
          </a:p>
          <a:p>
            <a:pPr lvl="0" rtl="0">
              <a:spcBef>
                <a:spcPts val="0"/>
              </a:spcBef>
              <a:buNone/>
            </a:pPr>
            <a:r>
              <a:t/>
            </a:r>
            <a:endParaRPr>
              <a:solidFill>
                <a:srgbClr val="FFFFFF"/>
              </a:solidFill>
              <a:latin typeface="Montserrat"/>
              <a:ea typeface="Montserrat"/>
              <a:cs typeface="Montserrat"/>
              <a:sym typeface="Montserrat"/>
            </a:endParaRPr>
          </a:p>
        </p:txBody>
      </p:sp>
      <p:graphicFrame>
        <p:nvGraphicFramePr>
          <p:cNvPr id="484" name="Shape 484"/>
          <p:cNvGraphicFramePr/>
          <p:nvPr/>
        </p:nvGraphicFramePr>
        <p:xfrm>
          <a:off x="952500" y="1771650"/>
          <a:ext cx="3000000" cy="3000000"/>
        </p:xfrm>
        <a:graphic>
          <a:graphicData uri="http://schemas.openxmlformats.org/drawingml/2006/table">
            <a:tbl>
              <a:tblPr>
                <a:noFill/>
                <a:tableStyleId>{A450A300-1338-49F1-B9E3-512C82B9000E}</a:tableStyleId>
              </a:tblPr>
              <a:tblGrid>
                <a:gridCol w="2413000"/>
                <a:gridCol w="2413000"/>
                <a:gridCol w="2413000"/>
              </a:tblGrid>
              <a:tr h="381000">
                <a:tc>
                  <a:txBody>
                    <a:bodyPr>
                      <a:noAutofit/>
                    </a:bodyPr>
                    <a:lstStyle/>
                    <a:p>
                      <a:pPr lvl="0" rtl="0" algn="ctr">
                        <a:spcBef>
                          <a:spcPts val="0"/>
                        </a:spcBef>
                        <a:buNone/>
                      </a:pPr>
                      <a:r>
                        <a:rPr b="1" lang="en">
                          <a:solidFill>
                            <a:srgbClr val="FFFFFF"/>
                          </a:solidFill>
                        </a:rPr>
                        <a:t>Compression Type</a:t>
                      </a:r>
                    </a:p>
                  </a:txBody>
                  <a:tcPr marT="91425" marB="91425" marR="91425" marL="91425" anchor="ctr"/>
                </a:tc>
                <a:tc>
                  <a:txBody>
                    <a:bodyPr>
                      <a:noAutofit/>
                    </a:bodyPr>
                    <a:lstStyle/>
                    <a:p>
                      <a:pPr lvl="0" rtl="0" algn="ctr">
                        <a:spcBef>
                          <a:spcPts val="0"/>
                        </a:spcBef>
                        <a:buNone/>
                      </a:pPr>
                      <a:r>
                        <a:rPr b="1" lang="en">
                          <a:solidFill>
                            <a:srgbClr val="FFFFFF"/>
                          </a:solidFill>
                        </a:rPr>
                        <a:t>Splittable?</a:t>
                      </a:r>
                    </a:p>
                  </a:txBody>
                  <a:tcPr marT="91425" marB="91425" marR="91425" marL="91425" anchor="ctr"/>
                </a:tc>
                <a:tc>
                  <a:txBody>
                    <a:bodyPr>
                      <a:noAutofit/>
                    </a:bodyPr>
                    <a:lstStyle/>
                    <a:p>
                      <a:pPr lvl="0" algn="ctr">
                        <a:spcBef>
                          <a:spcPts val="0"/>
                        </a:spcBef>
                        <a:buNone/>
                      </a:pPr>
                      <a:r>
                        <a:rPr b="1" lang="en">
                          <a:solidFill>
                            <a:srgbClr val="FFFFFF"/>
                          </a:solidFill>
                        </a:rPr>
                        <a:t>Speed-size tradeoff</a:t>
                      </a:r>
                    </a:p>
                  </a:txBody>
                  <a:tcPr marT="91425" marB="91425" marR="91425" marL="91425" anchor="ctr"/>
                </a:tc>
              </a:tr>
              <a:tr h="381000">
                <a:tc>
                  <a:txBody>
                    <a:bodyPr>
                      <a:noAutofit/>
                    </a:bodyPr>
                    <a:lstStyle/>
                    <a:p>
                      <a:pPr lvl="0" rtl="0" algn="ctr">
                        <a:spcBef>
                          <a:spcPts val="0"/>
                        </a:spcBef>
                        <a:buNone/>
                      </a:pPr>
                      <a:r>
                        <a:rPr lang="en">
                          <a:solidFill>
                            <a:srgbClr val="FFFFFF"/>
                          </a:solidFill>
                        </a:rPr>
                        <a:t>gzip</a:t>
                      </a:r>
                    </a:p>
                  </a:txBody>
                  <a:tcPr marT="91425" marB="91425" marR="91425" marL="91425" anchor="ctr"/>
                </a:tc>
                <a:tc>
                  <a:txBody>
                    <a:bodyPr>
                      <a:noAutofit/>
                    </a:bodyPr>
                    <a:lstStyle/>
                    <a:p>
                      <a:pPr lvl="0" rtl="0" algn="ctr">
                        <a:spcBef>
                          <a:spcPts val="0"/>
                        </a:spcBef>
                        <a:buNone/>
                      </a:pPr>
                      <a:r>
                        <a:rPr lang="en">
                          <a:solidFill>
                            <a:srgbClr val="FFFFFF"/>
                          </a:solidFill>
                        </a:rPr>
                        <a:t>No</a:t>
                      </a:r>
                    </a:p>
                  </a:txBody>
                  <a:tcPr marT="91425" marB="91425" marR="91425" marL="91425" anchor="ctr"/>
                </a:tc>
                <a:tc>
                  <a:txBody>
                    <a:bodyPr>
                      <a:noAutofit/>
                    </a:bodyPr>
                    <a:lstStyle/>
                    <a:p>
                      <a:pPr lvl="0" algn="ctr">
                        <a:spcBef>
                          <a:spcPts val="0"/>
                        </a:spcBef>
                        <a:buNone/>
                      </a:pPr>
                      <a:r>
                        <a:rPr lang="en">
                          <a:solidFill>
                            <a:srgbClr val="FFFFFF"/>
                          </a:solidFill>
                        </a:rPr>
                        <a:t>Balanced</a:t>
                      </a:r>
                    </a:p>
                  </a:txBody>
                  <a:tcPr marT="91425" marB="91425" marR="91425" marL="91425" anchor="ctr"/>
                </a:tc>
              </a:tr>
              <a:tr h="381000">
                <a:tc>
                  <a:txBody>
                    <a:bodyPr>
                      <a:noAutofit/>
                    </a:bodyPr>
                    <a:lstStyle/>
                    <a:p>
                      <a:pPr lvl="0" rtl="0" algn="ctr">
                        <a:spcBef>
                          <a:spcPts val="0"/>
                        </a:spcBef>
                        <a:buNone/>
                      </a:pPr>
                      <a:r>
                        <a:rPr lang="en">
                          <a:solidFill>
                            <a:srgbClr val="FFFFFF"/>
                          </a:solidFill>
                        </a:rPr>
                        <a:t>bzip2</a:t>
                      </a:r>
                    </a:p>
                  </a:txBody>
                  <a:tcPr marT="91425" marB="91425" marR="91425" marL="91425" anchor="ctr"/>
                </a:tc>
                <a:tc>
                  <a:txBody>
                    <a:bodyPr>
                      <a:noAutofit/>
                    </a:bodyPr>
                    <a:lstStyle/>
                    <a:p>
                      <a:pPr lvl="0" rtl="0" algn="ctr">
                        <a:spcBef>
                          <a:spcPts val="0"/>
                        </a:spcBef>
                        <a:buNone/>
                      </a:pPr>
                      <a:r>
                        <a:rPr lang="en">
                          <a:solidFill>
                            <a:srgbClr val="FFFFFF"/>
                          </a:solidFill>
                        </a:rPr>
                        <a:t>Yes</a:t>
                      </a:r>
                    </a:p>
                  </a:txBody>
                  <a:tcPr marT="91425" marB="91425" marR="91425" marL="91425" anchor="ctr"/>
                </a:tc>
                <a:tc>
                  <a:txBody>
                    <a:bodyPr>
                      <a:noAutofit/>
                    </a:bodyPr>
                    <a:lstStyle/>
                    <a:p>
                      <a:pPr lvl="0" algn="ctr">
                        <a:spcBef>
                          <a:spcPts val="0"/>
                        </a:spcBef>
                        <a:buNone/>
                      </a:pPr>
                      <a:r>
                        <a:rPr lang="en">
                          <a:solidFill>
                            <a:srgbClr val="FFFFFF"/>
                          </a:solidFill>
                        </a:rPr>
                        <a:t>Size</a:t>
                      </a:r>
                    </a:p>
                  </a:txBody>
                  <a:tcPr marT="91425" marB="91425" marR="91425" marL="91425" anchor="ctr"/>
                </a:tc>
              </a:tr>
              <a:tr h="381000">
                <a:tc>
                  <a:txBody>
                    <a:bodyPr>
                      <a:noAutofit/>
                    </a:bodyPr>
                    <a:lstStyle/>
                    <a:p>
                      <a:pPr lvl="0" rtl="0" algn="ctr">
                        <a:spcBef>
                          <a:spcPts val="0"/>
                        </a:spcBef>
                        <a:buNone/>
                      </a:pPr>
                      <a:r>
                        <a:rPr lang="en">
                          <a:solidFill>
                            <a:srgbClr val="FFFFFF"/>
                          </a:solidFill>
                        </a:rPr>
                        <a:t>snappy</a:t>
                      </a:r>
                    </a:p>
                  </a:txBody>
                  <a:tcPr marT="91425" marB="91425" marR="91425" marL="91425" anchor="ctr"/>
                </a:tc>
                <a:tc>
                  <a:txBody>
                    <a:bodyPr>
                      <a:noAutofit/>
                    </a:bodyPr>
                    <a:lstStyle/>
                    <a:p>
                      <a:pPr lvl="0" rtl="0" algn="ctr">
                        <a:spcBef>
                          <a:spcPts val="0"/>
                        </a:spcBef>
                        <a:buNone/>
                      </a:pPr>
                      <a:r>
                        <a:rPr lang="en">
                          <a:solidFill>
                            <a:srgbClr val="FFFFFF"/>
                          </a:solidFill>
                        </a:rPr>
                        <a:t>No</a:t>
                      </a:r>
                    </a:p>
                  </a:txBody>
                  <a:tcPr marT="91425" marB="91425" marR="91425" marL="91425" anchor="ctr"/>
                </a:tc>
                <a:tc>
                  <a:txBody>
                    <a:bodyPr>
                      <a:noAutofit/>
                    </a:bodyPr>
                    <a:lstStyle/>
                    <a:p>
                      <a:pPr lvl="0" algn="ctr">
                        <a:spcBef>
                          <a:spcPts val="0"/>
                        </a:spcBef>
                        <a:buNone/>
                      </a:pPr>
                      <a:r>
                        <a:rPr lang="en">
                          <a:solidFill>
                            <a:srgbClr val="FFFFFF"/>
                          </a:solidFill>
                        </a:rPr>
                        <a:t>Speed</a:t>
                      </a:r>
                    </a:p>
                  </a:txBody>
                  <a:tcPr marT="91425" marB="91425" marR="91425" marL="91425" anchor="ctr"/>
                </a:tc>
              </a:tr>
              <a:tr h="381000">
                <a:tc>
                  <a:txBody>
                    <a:bodyPr>
                      <a:noAutofit/>
                    </a:bodyPr>
                    <a:lstStyle/>
                    <a:p>
                      <a:pPr lvl="0" rtl="0" algn="ctr">
                        <a:spcBef>
                          <a:spcPts val="0"/>
                        </a:spcBef>
                        <a:buNone/>
                      </a:pPr>
                      <a:r>
                        <a:rPr lang="en">
                          <a:solidFill>
                            <a:srgbClr val="FFFFFF"/>
                          </a:solidFill>
                        </a:rPr>
                        <a:t>lzo</a:t>
                      </a:r>
                    </a:p>
                  </a:txBody>
                  <a:tcPr marT="91425" marB="91425" marR="91425" marL="91425" anchor="ctr"/>
                </a:tc>
                <a:tc>
                  <a:txBody>
                    <a:bodyPr>
                      <a:noAutofit/>
                    </a:bodyPr>
                    <a:lstStyle/>
                    <a:p>
                      <a:pPr lvl="0" rtl="0" algn="ctr">
                        <a:spcBef>
                          <a:spcPts val="0"/>
                        </a:spcBef>
                        <a:buNone/>
                      </a:pPr>
                      <a:r>
                        <a:rPr lang="en">
                          <a:solidFill>
                            <a:srgbClr val="FFFFFF"/>
                          </a:solidFill>
                        </a:rPr>
                        <a:t>No</a:t>
                      </a:r>
                    </a:p>
                  </a:txBody>
                  <a:tcPr marT="91425" marB="91425" marR="91425" marL="91425" anchor="ctr"/>
                </a:tc>
                <a:tc>
                  <a:txBody>
                    <a:bodyPr>
                      <a:noAutofit/>
                    </a:bodyPr>
                    <a:lstStyle/>
                    <a:p>
                      <a:pPr lvl="0" algn="ctr">
                        <a:spcBef>
                          <a:spcPts val="0"/>
                        </a:spcBef>
                        <a:buNone/>
                      </a:pPr>
                      <a:r>
                        <a:rPr lang="en">
                          <a:solidFill>
                            <a:srgbClr val="FFFFFF"/>
                          </a:solidFill>
                        </a:rPr>
                        <a:t>Speed</a:t>
                      </a:r>
                    </a:p>
                  </a:txBody>
                  <a:tcPr marT="91425" marB="91425" marR="91425" marL="91425" anchor="ctr"/>
                </a:tc>
              </a:tr>
              <a:tr h="381000">
                <a:tc>
                  <a:txBody>
                    <a:bodyPr>
                      <a:noAutofit/>
                    </a:bodyPr>
                    <a:lstStyle/>
                    <a:p>
                      <a:pPr lvl="0" rtl="0" algn="ctr">
                        <a:spcBef>
                          <a:spcPts val="0"/>
                        </a:spcBef>
                        <a:buNone/>
                      </a:pPr>
                      <a:r>
                        <a:rPr lang="en">
                          <a:solidFill>
                            <a:srgbClr val="FFFFFF"/>
                          </a:solidFill>
                        </a:rPr>
                        <a:t>lz4</a:t>
                      </a:r>
                    </a:p>
                  </a:txBody>
                  <a:tcPr marT="91425" marB="91425" marR="91425" marL="91425" anchor="ctr"/>
                </a:tc>
                <a:tc>
                  <a:txBody>
                    <a:bodyPr>
                      <a:noAutofit/>
                    </a:bodyPr>
                    <a:lstStyle/>
                    <a:p>
                      <a:pPr lvl="0" rtl="0" algn="ctr">
                        <a:spcBef>
                          <a:spcPts val="0"/>
                        </a:spcBef>
                        <a:buNone/>
                      </a:pPr>
                      <a:r>
                        <a:rPr lang="en">
                          <a:solidFill>
                            <a:srgbClr val="FFFFFF"/>
                          </a:solidFill>
                        </a:rPr>
                        <a:t>No</a:t>
                      </a:r>
                    </a:p>
                  </a:txBody>
                  <a:tcPr marT="91425" marB="91425" marR="91425" marL="91425" anchor="ctr"/>
                </a:tc>
                <a:tc>
                  <a:txBody>
                    <a:bodyPr>
                      <a:noAutofit/>
                    </a:bodyPr>
                    <a:lstStyle/>
                    <a:p>
                      <a:pPr lvl="0" rtl="0" algn="ctr">
                        <a:spcBef>
                          <a:spcPts val="0"/>
                        </a:spcBef>
                        <a:buNone/>
                      </a:pPr>
                      <a:r>
                        <a:rPr lang="en">
                          <a:solidFill>
                            <a:srgbClr val="FFFFFF"/>
                          </a:solidFill>
                        </a:rPr>
                        <a:t>Speed</a:t>
                      </a:r>
                    </a:p>
                  </a:txBody>
                  <a:tcPr marT="91425" marB="91425" marR="91425" marL="91425" anchor="ct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488" name="Shape 488"/>
        <p:cNvGrpSpPr/>
        <p:nvPr/>
      </p:nvGrpSpPr>
      <p:grpSpPr>
        <a:xfrm>
          <a:off x="0" y="0"/>
          <a:ext cx="0" cy="0"/>
          <a:chOff x="0" y="0"/>
          <a:chExt cx="0" cy="0"/>
        </a:xfrm>
      </p:grpSpPr>
      <p:sp>
        <p:nvSpPr>
          <p:cNvPr id="489" name="Shape 489"/>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HDFS</a:t>
            </a:r>
          </a:p>
        </p:txBody>
      </p:sp>
      <p:cxnSp>
        <p:nvCxnSpPr>
          <p:cNvPr id="490" name="Shape 490"/>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491" name="Shape 491"/>
          <p:cNvPicPr preferRelativeResize="0"/>
          <p:nvPr/>
        </p:nvPicPr>
        <p:blipFill>
          <a:blip r:embed="rId3">
            <a:alphaModFix/>
          </a:blip>
          <a:stretch>
            <a:fillRect/>
          </a:stretch>
        </p:blipFill>
        <p:spPr>
          <a:xfrm>
            <a:off x="8381997" y="4705350"/>
            <a:ext cx="599152" cy="285749"/>
          </a:xfrm>
          <a:prstGeom prst="rect">
            <a:avLst/>
          </a:prstGeom>
          <a:noFill/>
          <a:ln>
            <a:noFill/>
          </a:ln>
        </p:spPr>
      </p:pic>
      <p:pic>
        <p:nvPicPr>
          <p:cNvPr id="492" name="Shape 492"/>
          <p:cNvPicPr preferRelativeResize="0"/>
          <p:nvPr/>
        </p:nvPicPr>
        <p:blipFill>
          <a:blip r:embed="rId4">
            <a:alphaModFix/>
          </a:blip>
          <a:stretch>
            <a:fillRect/>
          </a:stretch>
        </p:blipFill>
        <p:spPr>
          <a:xfrm>
            <a:off x="4287994" y="2161149"/>
            <a:ext cx="410600" cy="410600"/>
          </a:xfrm>
          <a:prstGeom prst="rect">
            <a:avLst/>
          </a:prstGeom>
          <a:noFill/>
          <a:ln>
            <a:noFill/>
          </a:ln>
        </p:spPr>
      </p:pic>
      <p:sp>
        <p:nvSpPr>
          <p:cNvPr id="493" name="Shape 493"/>
          <p:cNvSpPr txBox="1"/>
          <p:nvPr/>
        </p:nvSpPr>
        <p:spPr>
          <a:xfrm>
            <a:off x="3597650" y="1867875"/>
            <a:ext cx="1764000" cy="2256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latin typeface="Courier New"/>
                <a:ea typeface="Courier New"/>
                <a:cs typeface="Courier New"/>
                <a:sym typeface="Courier New"/>
              </a:rPr>
              <a:t>a.log.gz</a:t>
            </a:r>
            <a:r>
              <a:rPr lang="en" sz="800">
                <a:solidFill>
                  <a:srgbClr val="FFFFFF"/>
                </a:solidFill>
                <a:latin typeface="Montserrat"/>
                <a:ea typeface="Montserrat"/>
                <a:cs typeface="Montserrat"/>
                <a:sym typeface="Montserrat"/>
              </a:rPr>
              <a:t> (512mb =&gt; 384mb)</a:t>
            </a:r>
          </a:p>
        </p:txBody>
      </p:sp>
      <p:sp>
        <p:nvSpPr>
          <p:cNvPr id="494" name="Shape 494"/>
          <p:cNvSpPr/>
          <p:nvPr/>
        </p:nvSpPr>
        <p:spPr>
          <a:xfrm>
            <a:off x="4351044" y="3447000"/>
            <a:ext cx="273600" cy="225600"/>
          </a:xfrm>
          <a:prstGeom prst="rect">
            <a:avLst/>
          </a:prstGeom>
          <a:solidFill>
            <a:schemeClr val="accent1"/>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5" name="Shape 495"/>
          <p:cNvSpPr/>
          <p:nvPr/>
        </p:nvSpPr>
        <p:spPr>
          <a:xfrm>
            <a:off x="4732044" y="3447000"/>
            <a:ext cx="273600" cy="225600"/>
          </a:xfrm>
          <a:prstGeom prst="rect">
            <a:avLst/>
          </a:prstGeom>
          <a:solidFill>
            <a:schemeClr val="accent2"/>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6" name="Shape 496"/>
          <p:cNvSpPr/>
          <p:nvPr/>
        </p:nvSpPr>
        <p:spPr>
          <a:xfrm>
            <a:off x="3970059" y="3446986"/>
            <a:ext cx="273600" cy="225600"/>
          </a:xfrm>
          <a:prstGeom prst="rect">
            <a:avLst/>
          </a:prstGeom>
          <a:solidFill>
            <a:schemeClr val="lt2"/>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7" name="Shape 497"/>
          <p:cNvSpPr txBox="1"/>
          <p:nvPr/>
        </p:nvSpPr>
        <p:spPr>
          <a:xfrm>
            <a:off x="3970069" y="3063275"/>
            <a:ext cx="1035600" cy="2256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latin typeface="Montserrat"/>
                <a:ea typeface="Montserrat"/>
                <a:cs typeface="Montserrat"/>
                <a:sym typeface="Montserrat"/>
              </a:rPr>
              <a:t>Split into block-sized chunks</a:t>
            </a:r>
          </a:p>
        </p:txBody>
      </p:sp>
      <p:cxnSp>
        <p:nvCxnSpPr>
          <p:cNvPr id="498" name="Shape 498"/>
          <p:cNvCxnSpPr/>
          <p:nvPr/>
        </p:nvCxnSpPr>
        <p:spPr>
          <a:xfrm>
            <a:off x="4492694" y="2647937"/>
            <a:ext cx="1200" cy="307800"/>
          </a:xfrm>
          <a:prstGeom prst="straightConnector1">
            <a:avLst/>
          </a:prstGeom>
          <a:noFill/>
          <a:ln cap="flat" cmpd="sng" w="9525">
            <a:solidFill>
              <a:schemeClr val="lt1"/>
            </a:solidFill>
            <a:prstDash val="solid"/>
            <a:round/>
            <a:headEnd len="med" w="med" type="none"/>
            <a:tailEnd len="med" w="med" type="stealth"/>
          </a:ln>
        </p:spPr>
      </p:cxnSp>
      <p:pic>
        <p:nvPicPr>
          <p:cNvPr id="499" name="Shape 499"/>
          <p:cNvPicPr preferRelativeResize="0"/>
          <p:nvPr/>
        </p:nvPicPr>
        <p:blipFill>
          <a:blip r:embed="rId5">
            <a:alphaModFix/>
          </a:blip>
          <a:stretch>
            <a:fillRect/>
          </a:stretch>
        </p:blipFill>
        <p:spPr>
          <a:xfrm>
            <a:off x="486525" y="1344900"/>
            <a:ext cx="2840400" cy="2731800"/>
          </a:xfrm>
          <a:prstGeom prst="rect">
            <a:avLst/>
          </a:prstGeom>
          <a:noFill/>
          <a:ln>
            <a:noFill/>
          </a:ln>
        </p:spPr>
      </p:pic>
      <p:pic>
        <p:nvPicPr>
          <p:cNvPr id="500" name="Shape 500"/>
          <p:cNvPicPr preferRelativeResize="0"/>
          <p:nvPr/>
        </p:nvPicPr>
        <p:blipFill>
          <a:blip r:embed="rId6">
            <a:alphaModFix/>
          </a:blip>
          <a:stretch>
            <a:fillRect/>
          </a:stretch>
        </p:blipFill>
        <p:spPr>
          <a:xfrm>
            <a:off x="5798104" y="1344900"/>
            <a:ext cx="2766519" cy="2655599"/>
          </a:xfrm>
          <a:prstGeom prst="rect">
            <a:avLst/>
          </a:prstGeom>
          <a:noFill/>
          <a:ln>
            <a:noFill/>
          </a:ln>
        </p:spPr>
      </p:pic>
      <p:sp>
        <p:nvSpPr>
          <p:cNvPr id="501" name="Shape 501"/>
          <p:cNvSpPr txBox="1"/>
          <p:nvPr/>
        </p:nvSpPr>
        <p:spPr>
          <a:xfrm>
            <a:off x="505800" y="1105875"/>
            <a:ext cx="2840400" cy="2256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latin typeface="Courier New"/>
                <a:ea typeface="Courier New"/>
                <a:cs typeface="Courier New"/>
                <a:sym typeface="Courier New"/>
              </a:rPr>
              <a:t>a.log</a:t>
            </a:r>
            <a:r>
              <a:rPr lang="en" sz="800">
                <a:solidFill>
                  <a:srgbClr val="FFFFFF"/>
                </a:solidFill>
                <a:latin typeface="Montserrat"/>
                <a:ea typeface="Montserrat"/>
                <a:cs typeface="Montserrat"/>
                <a:sym typeface="Montserrat"/>
              </a:rPr>
              <a:t> in its raw format</a:t>
            </a:r>
          </a:p>
        </p:txBody>
      </p:sp>
      <p:sp>
        <p:nvSpPr>
          <p:cNvPr id="502" name="Shape 502"/>
          <p:cNvSpPr txBox="1"/>
          <p:nvPr/>
        </p:nvSpPr>
        <p:spPr>
          <a:xfrm>
            <a:off x="5763600" y="1105875"/>
            <a:ext cx="2840400" cy="2256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latin typeface="Courier New"/>
                <a:ea typeface="Courier New"/>
                <a:cs typeface="Courier New"/>
                <a:sym typeface="Courier New"/>
              </a:rPr>
              <a:t>a.log.gz</a:t>
            </a:r>
            <a:r>
              <a:rPr lang="en" sz="800">
                <a:solidFill>
                  <a:srgbClr val="FFFFFF"/>
                </a:solidFill>
                <a:latin typeface="Montserrat"/>
                <a:ea typeface="Montserrat"/>
                <a:cs typeface="Montserrat"/>
                <a:sym typeface="Montserrat"/>
              </a:rPr>
              <a:t> in its compressed format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06" name="Shape 506"/>
        <p:cNvGrpSpPr/>
        <p:nvPr/>
      </p:nvGrpSpPr>
      <p:grpSpPr>
        <a:xfrm>
          <a:off x="0" y="0"/>
          <a:ext cx="0" cy="0"/>
          <a:chOff x="0" y="0"/>
          <a:chExt cx="0" cy="0"/>
        </a:xfrm>
      </p:grpSpPr>
      <p:sp>
        <p:nvSpPr>
          <p:cNvPr id="507" name="Shape 507"/>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HDFS</a:t>
            </a:r>
          </a:p>
        </p:txBody>
      </p:sp>
      <p:cxnSp>
        <p:nvCxnSpPr>
          <p:cNvPr id="508" name="Shape 508"/>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509" name="Shape 509"/>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510" name="Shape 510"/>
          <p:cNvSpPr txBox="1"/>
          <p:nvPr/>
        </p:nvSpPr>
        <p:spPr>
          <a:xfrm>
            <a:off x="1295400" y="1384025"/>
            <a:ext cx="6553200" cy="26013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Key takeaways:</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HDFS is the means by which data is stored within Hadoop</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Like a standard filesystem, it persists data on disk</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Unlike a standard filesystem, it stored data in relatively large blocks</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Unlike a standard filesystem, data is redundant and distributed across numerous physical machines</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HDFS uses low-level protocols that run on the JVM all of which handle I/O</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HDFS will “self-heal” by detecting and repairing corrupt blocks</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14" name="Shape 514"/>
        <p:cNvGrpSpPr/>
        <p:nvPr/>
      </p:nvGrpSpPr>
      <p:grpSpPr>
        <a:xfrm>
          <a:off x="0" y="0"/>
          <a:ext cx="0" cy="0"/>
          <a:chOff x="0" y="0"/>
          <a:chExt cx="0" cy="0"/>
        </a:xfrm>
      </p:grpSpPr>
      <p:sp>
        <p:nvSpPr>
          <p:cNvPr id="515" name="Shape 515"/>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YARN</a:t>
            </a:r>
          </a:p>
        </p:txBody>
      </p:sp>
      <p:cxnSp>
        <p:nvCxnSpPr>
          <p:cNvPr id="516" name="Shape 516"/>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517" name="Shape 517"/>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21" name="Shape 521"/>
        <p:cNvGrpSpPr/>
        <p:nvPr/>
      </p:nvGrpSpPr>
      <p:grpSpPr>
        <a:xfrm>
          <a:off x="0" y="0"/>
          <a:ext cx="0" cy="0"/>
          <a:chOff x="0" y="0"/>
          <a:chExt cx="0" cy="0"/>
        </a:xfrm>
      </p:grpSpPr>
      <p:sp>
        <p:nvSpPr>
          <p:cNvPr id="522" name="Shape 522"/>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YARN</a:t>
            </a:r>
          </a:p>
        </p:txBody>
      </p:sp>
      <p:cxnSp>
        <p:nvCxnSpPr>
          <p:cNvPr id="523" name="Shape 523"/>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524" name="Shape 524"/>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525" name="Shape 525"/>
          <p:cNvSpPr txBox="1"/>
          <p:nvPr/>
        </p:nvSpPr>
        <p:spPr>
          <a:xfrm>
            <a:off x="1295400" y="2105550"/>
            <a:ext cx="6553200" cy="9324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YARN handles two principal aspects of Hadoop:</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Resource management</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Application management</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29" name="Shape 529"/>
        <p:cNvGrpSpPr/>
        <p:nvPr/>
      </p:nvGrpSpPr>
      <p:grpSpPr>
        <a:xfrm>
          <a:off x="0" y="0"/>
          <a:ext cx="0" cy="0"/>
          <a:chOff x="0" y="0"/>
          <a:chExt cx="0" cy="0"/>
        </a:xfrm>
      </p:grpSpPr>
      <p:sp>
        <p:nvSpPr>
          <p:cNvPr id="530" name="Shape 530"/>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YARN</a:t>
            </a:r>
          </a:p>
        </p:txBody>
      </p:sp>
      <p:cxnSp>
        <p:nvCxnSpPr>
          <p:cNvPr id="531" name="Shape 531"/>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532" name="Shape 532"/>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533" name="Shape 533"/>
          <p:cNvSpPr txBox="1"/>
          <p:nvPr/>
        </p:nvSpPr>
        <p:spPr>
          <a:xfrm>
            <a:off x="1295400" y="2105550"/>
            <a:ext cx="6553200" cy="9324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FFFFFF"/>
                </a:solidFill>
                <a:latin typeface="Montserrat"/>
                <a:ea typeface="Montserrat"/>
                <a:cs typeface="Montserrat"/>
                <a:sym typeface="Montserrat"/>
              </a:rPr>
              <a:t>The Resource Manager (RM)</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37" name="Shape 537"/>
        <p:cNvGrpSpPr/>
        <p:nvPr/>
      </p:nvGrpSpPr>
      <p:grpSpPr>
        <a:xfrm>
          <a:off x="0" y="0"/>
          <a:ext cx="0" cy="0"/>
          <a:chOff x="0" y="0"/>
          <a:chExt cx="0" cy="0"/>
        </a:xfrm>
      </p:grpSpPr>
      <p:sp>
        <p:nvSpPr>
          <p:cNvPr id="538" name="Shape 538"/>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YARN</a:t>
            </a:r>
          </a:p>
        </p:txBody>
      </p:sp>
      <p:cxnSp>
        <p:nvCxnSpPr>
          <p:cNvPr id="539" name="Shape 539"/>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540" name="Shape 540"/>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541" name="Shape 541"/>
          <p:cNvSpPr txBox="1"/>
          <p:nvPr/>
        </p:nvSpPr>
        <p:spPr>
          <a:xfrm>
            <a:off x="1295400" y="2105550"/>
            <a:ext cx="6553200" cy="9324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FFFFFF"/>
                </a:solidFill>
                <a:latin typeface="Montserrat"/>
                <a:ea typeface="Montserrat"/>
                <a:cs typeface="Montserrat"/>
                <a:sym typeface="Montserrat"/>
              </a:rPr>
              <a:t>The Application Manager or Master (AM)</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pic>
        <p:nvPicPr>
          <p:cNvPr descr="person-apple-laptop-notebook-2.jpg" id="161" name="Shape 161"/>
          <p:cNvPicPr preferRelativeResize="0"/>
          <p:nvPr/>
        </p:nvPicPr>
        <p:blipFill rotWithShape="1">
          <a:blip r:embed="rId3">
            <a:alphaModFix/>
          </a:blip>
          <a:srcRect b="4034" l="0" r="0" t="11563"/>
          <a:stretch/>
        </p:blipFill>
        <p:spPr>
          <a:xfrm>
            <a:off x="0" y="0"/>
            <a:ext cx="9144000" cy="5143500"/>
          </a:xfrm>
          <a:prstGeom prst="rect">
            <a:avLst/>
          </a:prstGeom>
          <a:noFill/>
          <a:ln>
            <a:noFill/>
          </a:ln>
        </p:spPr>
      </p:pic>
      <p:sp>
        <p:nvSpPr>
          <p:cNvPr id="162" name="Shape 162"/>
          <p:cNvSpPr/>
          <p:nvPr/>
        </p:nvSpPr>
        <p:spPr>
          <a:xfrm>
            <a:off x="0" y="-9450"/>
            <a:ext cx="9144000" cy="5162400"/>
          </a:xfrm>
          <a:prstGeom prst="rect">
            <a:avLst/>
          </a:prstGeom>
          <a:solidFill>
            <a:schemeClr val="dk1">
              <a:alpha val="77650"/>
            </a:schemeClr>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63" name="Shape 163"/>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Outline</a:t>
            </a:r>
          </a:p>
        </p:txBody>
      </p:sp>
      <p:cxnSp>
        <p:nvCxnSpPr>
          <p:cNvPr id="164" name="Shape 164"/>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sp>
        <p:nvSpPr>
          <p:cNvPr id="165" name="Shape 165"/>
          <p:cNvSpPr txBox="1"/>
          <p:nvPr/>
        </p:nvSpPr>
        <p:spPr>
          <a:xfrm>
            <a:off x="2863800" y="1758525"/>
            <a:ext cx="3416400" cy="504900"/>
          </a:xfrm>
          <a:prstGeom prst="rect">
            <a:avLst/>
          </a:prstGeom>
          <a:noFill/>
          <a:ln>
            <a:noFill/>
          </a:ln>
        </p:spPr>
        <p:txBody>
          <a:bodyPr anchorCtr="0" anchor="t" bIns="45700" lIns="91425" rIns="91425" tIns="45700">
            <a:noAutofit/>
          </a:bodyPr>
          <a:lstStyle/>
          <a:p>
            <a:pPr lvl="0" marR="0" rtl="0" algn="ctr">
              <a:lnSpc>
                <a:spcPct val="150000"/>
              </a:lnSpc>
              <a:spcBef>
                <a:spcPts val="0"/>
              </a:spcBef>
              <a:buNone/>
            </a:pPr>
            <a:r>
              <a:rPr lang="en" sz="1600">
                <a:solidFill>
                  <a:schemeClr val="lt1"/>
                </a:solidFill>
              </a:rPr>
              <a:t>Core Hadoop</a:t>
            </a:r>
          </a:p>
        </p:txBody>
      </p:sp>
      <p:pic>
        <p:nvPicPr>
          <p:cNvPr descr="Copy of looker_logo_white.png" id="166" name="Shape 166"/>
          <p:cNvPicPr preferRelativeResize="0"/>
          <p:nvPr/>
        </p:nvPicPr>
        <p:blipFill>
          <a:blip r:embed="rId4">
            <a:alphaModFix/>
          </a:blip>
          <a:stretch>
            <a:fillRect/>
          </a:stretch>
        </p:blipFill>
        <p:spPr>
          <a:xfrm>
            <a:off x="8381997" y="4705350"/>
            <a:ext cx="599152" cy="285749"/>
          </a:xfrm>
          <a:prstGeom prst="rect">
            <a:avLst/>
          </a:prstGeom>
          <a:noFill/>
          <a:ln>
            <a:noFill/>
          </a:ln>
        </p:spPr>
      </p:pic>
      <p:grpSp>
        <p:nvGrpSpPr>
          <p:cNvPr id="167" name="Shape 167"/>
          <p:cNvGrpSpPr/>
          <p:nvPr/>
        </p:nvGrpSpPr>
        <p:grpSpPr>
          <a:xfrm>
            <a:off x="3045050" y="1453725"/>
            <a:ext cx="3048000" cy="152400"/>
            <a:chOff x="152400" y="2724150"/>
            <a:chExt cx="3048000" cy="152400"/>
          </a:xfrm>
        </p:grpSpPr>
        <p:sp>
          <p:nvSpPr>
            <p:cNvPr id="168" name="Shape 168"/>
            <p:cNvSpPr/>
            <p:nvPr/>
          </p:nvSpPr>
          <p:spPr>
            <a:xfrm>
              <a:off x="1600200" y="2724150"/>
              <a:ext cx="152400" cy="152400"/>
            </a:xfrm>
            <a:prstGeom prst="ellipse">
              <a:avLst/>
            </a:prstGeom>
            <a:solidFill>
              <a:srgbClr val="63C9B6"/>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169" name="Shape 169"/>
            <p:cNvCxnSpPr/>
            <p:nvPr/>
          </p:nvCxnSpPr>
          <p:spPr>
            <a:xfrm>
              <a:off x="152400" y="2800350"/>
              <a:ext cx="1371600" cy="0"/>
            </a:xfrm>
            <a:prstGeom prst="straightConnector1">
              <a:avLst/>
            </a:prstGeom>
            <a:solidFill>
              <a:srgbClr val="EA8A2F"/>
            </a:solidFill>
            <a:ln cap="flat" cmpd="sng" w="9525">
              <a:solidFill>
                <a:srgbClr val="63C9B6"/>
              </a:solidFill>
              <a:prstDash val="solid"/>
              <a:round/>
              <a:headEnd len="med" w="med" type="none"/>
              <a:tailEnd len="med" w="med" type="none"/>
            </a:ln>
          </p:spPr>
        </p:cxnSp>
        <p:cxnSp>
          <p:nvCxnSpPr>
            <p:cNvPr id="170" name="Shape 170"/>
            <p:cNvCxnSpPr/>
            <p:nvPr/>
          </p:nvCxnSpPr>
          <p:spPr>
            <a:xfrm>
              <a:off x="1828800" y="2800350"/>
              <a:ext cx="1371600" cy="0"/>
            </a:xfrm>
            <a:prstGeom prst="straightConnector1">
              <a:avLst/>
            </a:prstGeom>
            <a:solidFill>
              <a:srgbClr val="EA8A2F"/>
            </a:solidFill>
            <a:ln cap="flat" cmpd="sng" w="9525">
              <a:solidFill>
                <a:srgbClr val="63C9B6"/>
              </a:solidFill>
              <a:prstDash val="solid"/>
              <a:round/>
              <a:headEnd len="med" w="med" type="none"/>
              <a:tailEnd len="med" w="med" type="none"/>
            </a:ln>
          </p:spPr>
        </p:cxnSp>
      </p:grpSp>
      <p:sp>
        <p:nvSpPr>
          <p:cNvPr id="171" name="Shape 171"/>
          <p:cNvSpPr txBox="1"/>
          <p:nvPr/>
        </p:nvSpPr>
        <p:spPr>
          <a:xfrm>
            <a:off x="3564983" y="992575"/>
            <a:ext cx="2013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Part 1</a:t>
            </a:r>
          </a:p>
        </p:txBody>
      </p:sp>
      <p:sp>
        <p:nvSpPr>
          <p:cNvPr id="172" name="Shape 172"/>
          <p:cNvSpPr txBox="1"/>
          <p:nvPr/>
        </p:nvSpPr>
        <p:spPr>
          <a:xfrm>
            <a:off x="2863800" y="3130125"/>
            <a:ext cx="3416400" cy="504900"/>
          </a:xfrm>
          <a:prstGeom prst="rect">
            <a:avLst/>
          </a:prstGeom>
          <a:noFill/>
          <a:ln>
            <a:noFill/>
          </a:ln>
        </p:spPr>
        <p:txBody>
          <a:bodyPr anchorCtr="0" anchor="t" bIns="45700" lIns="91425" rIns="91425" tIns="45700">
            <a:noAutofit/>
          </a:bodyPr>
          <a:lstStyle/>
          <a:p>
            <a:pPr lvl="0" marR="0" rtl="0" algn="ctr">
              <a:lnSpc>
                <a:spcPct val="150000"/>
              </a:lnSpc>
              <a:spcBef>
                <a:spcPts val="0"/>
              </a:spcBef>
              <a:buNone/>
            </a:pPr>
            <a:r>
              <a:rPr lang="en" sz="1600">
                <a:solidFill>
                  <a:schemeClr val="lt1"/>
                </a:solidFill>
              </a:rPr>
              <a:t>The Broader Ecosystem</a:t>
            </a:r>
          </a:p>
        </p:txBody>
      </p:sp>
      <p:grpSp>
        <p:nvGrpSpPr>
          <p:cNvPr id="173" name="Shape 173"/>
          <p:cNvGrpSpPr/>
          <p:nvPr/>
        </p:nvGrpSpPr>
        <p:grpSpPr>
          <a:xfrm>
            <a:off x="3045050" y="2825325"/>
            <a:ext cx="3048000" cy="152400"/>
            <a:chOff x="152400" y="2724150"/>
            <a:chExt cx="3048000" cy="152400"/>
          </a:xfrm>
        </p:grpSpPr>
        <p:sp>
          <p:nvSpPr>
            <p:cNvPr id="174" name="Shape 174"/>
            <p:cNvSpPr/>
            <p:nvPr/>
          </p:nvSpPr>
          <p:spPr>
            <a:xfrm>
              <a:off x="1600200" y="2724150"/>
              <a:ext cx="152400" cy="152400"/>
            </a:xfrm>
            <a:prstGeom prst="ellipse">
              <a:avLst/>
            </a:prstGeom>
            <a:solidFill>
              <a:srgbClr val="63C9B6"/>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175" name="Shape 175"/>
            <p:cNvCxnSpPr/>
            <p:nvPr/>
          </p:nvCxnSpPr>
          <p:spPr>
            <a:xfrm>
              <a:off x="152400" y="2800350"/>
              <a:ext cx="1371600" cy="0"/>
            </a:xfrm>
            <a:prstGeom prst="straightConnector1">
              <a:avLst/>
            </a:prstGeom>
            <a:solidFill>
              <a:srgbClr val="EA8A2F"/>
            </a:solidFill>
            <a:ln cap="flat" cmpd="sng" w="9525">
              <a:solidFill>
                <a:srgbClr val="63C9B6"/>
              </a:solidFill>
              <a:prstDash val="solid"/>
              <a:round/>
              <a:headEnd len="med" w="med" type="none"/>
              <a:tailEnd len="med" w="med" type="none"/>
            </a:ln>
          </p:spPr>
        </p:cxnSp>
        <p:cxnSp>
          <p:nvCxnSpPr>
            <p:cNvPr id="176" name="Shape 176"/>
            <p:cNvCxnSpPr/>
            <p:nvPr/>
          </p:nvCxnSpPr>
          <p:spPr>
            <a:xfrm>
              <a:off x="1828800" y="2800350"/>
              <a:ext cx="1371600" cy="0"/>
            </a:xfrm>
            <a:prstGeom prst="straightConnector1">
              <a:avLst/>
            </a:prstGeom>
            <a:solidFill>
              <a:srgbClr val="EA8A2F"/>
            </a:solidFill>
            <a:ln cap="flat" cmpd="sng" w="9525">
              <a:solidFill>
                <a:srgbClr val="63C9B6"/>
              </a:solidFill>
              <a:prstDash val="solid"/>
              <a:round/>
              <a:headEnd len="med" w="med" type="none"/>
              <a:tailEnd len="med" w="med" type="none"/>
            </a:ln>
          </p:spPr>
        </p:cxnSp>
      </p:grpSp>
      <p:sp>
        <p:nvSpPr>
          <p:cNvPr id="177" name="Shape 177"/>
          <p:cNvSpPr txBox="1"/>
          <p:nvPr/>
        </p:nvSpPr>
        <p:spPr>
          <a:xfrm>
            <a:off x="3564983" y="2364175"/>
            <a:ext cx="2013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Part 2</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45" name="Shape 545"/>
        <p:cNvGrpSpPr/>
        <p:nvPr/>
      </p:nvGrpSpPr>
      <p:grpSpPr>
        <a:xfrm>
          <a:off x="0" y="0"/>
          <a:ext cx="0" cy="0"/>
          <a:chOff x="0" y="0"/>
          <a:chExt cx="0" cy="0"/>
        </a:xfrm>
      </p:grpSpPr>
      <p:sp>
        <p:nvSpPr>
          <p:cNvPr id="546" name="Shape 546"/>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YARN</a:t>
            </a:r>
          </a:p>
        </p:txBody>
      </p:sp>
      <p:cxnSp>
        <p:nvCxnSpPr>
          <p:cNvPr id="547" name="Shape 547"/>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548" name="Shape 548"/>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549" name="Shape 549"/>
          <p:cNvSpPr txBox="1"/>
          <p:nvPr/>
        </p:nvSpPr>
        <p:spPr>
          <a:xfrm>
            <a:off x="1295400" y="2105550"/>
            <a:ext cx="6553200" cy="9324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FFFFFF"/>
                </a:solidFill>
                <a:latin typeface="Montserrat"/>
                <a:ea typeface="Montserrat"/>
                <a:cs typeface="Montserrat"/>
                <a:sym typeface="Montserrat"/>
              </a:rPr>
              <a:t>NodeManagers</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53" name="Shape 553"/>
        <p:cNvGrpSpPr/>
        <p:nvPr/>
      </p:nvGrpSpPr>
      <p:grpSpPr>
        <a:xfrm>
          <a:off x="0" y="0"/>
          <a:ext cx="0" cy="0"/>
          <a:chOff x="0" y="0"/>
          <a:chExt cx="0" cy="0"/>
        </a:xfrm>
      </p:grpSpPr>
      <p:sp>
        <p:nvSpPr>
          <p:cNvPr id="554" name="Shape 554"/>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YARN</a:t>
            </a:r>
          </a:p>
        </p:txBody>
      </p:sp>
      <p:cxnSp>
        <p:nvCxnSpPr>
          <p:cNvPr id="555" name="Shape 555"/>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556" name="Shape 556"/>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557" name="Shape 557"/>
          <p:cNvSpPr/>
          <p:nvPr/>
        </p:nvSpPr>
        <p:spPr>
          <a:xfrm>
            <a:off x="1039150" y="2307887"/>
            <a:ext cx="698100" cy="5802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8" name="Shape 558"/>
          <p:cNvSpPr txBox="1"/>
          <p:nvPr/>
        </p:nvSpPr>
        <p:spPr>
          <a:xfrm>
            <a:off x="1039125" y="2281650"/>
            <a:ext cx="698100" cy="580200"/>
          </a:xfrm>
          <a:prstGeom prst="rect">
            <a:avLst/>
          </a:prstGeom>
          <a:noFill/>
          <a:ln>
            <a:noFill/>
          </a:ln>
        </p:spPr>
        <p:txBody>
          <a:bodyPr anchorCtr="0" anchor="ctr" bIns="91425" lIns="91425" rIns="91425" tIns="91425">
            <a:noAutofit/>
          </a:bodyPr>
          <a:lstStyle/>
          <a:p>
            <a:pPr lvl="0" algn="ctr">
              <a:spcBef>
                <a:spcPts val="0"/>
              </a:spcBef>
              <a:buNone/>
            </a:pPr>
            <a:r>
              <a:rPr lang="en" sz="700">
                <a:solidFill>
                  <a:srgbClr val="FFFFFF"/>
                </a:solidFill>
              </a:rPr>
              <a:t>Job issued from client, </a:t>
            </a:r>
            <a:r>
              <a:rPr i="1" lang="en" sz="700">
                <a:solidFill>
                  <a:srgbClr val="FFFFFF"/>
                </a:solidFill>
              </a:rPr>
              <a:t>e.g.</a:t>
            </a:r>
            <a:r>
              <a:rPr lang="en" sz="700">
                <a:solidFill>
                  <a:srgbClr val="FFFFFF"/>
                </a:solidFill>
              </a:rPr>
              <a:t>, MapReduce</a:t>
            </a:r>
          </a:p>
        </p:txBody>
      </p:sp>
      <p:cxnSp>
        <p:nvCxnSpPr>
          <p:cNvPr id="559" name="Shape 559"/>
          <p:cNvCxnSpPr/>
          <p:nvPr/>
        </p:nvCxnSpPr>
        <p:spPr>
          <a:xfrm>
            <a:off x="2225350" y="1228150"/>
            <a:ext cx="10500" cy="2897100"/>
          </a:xfrm>
          <a:prstGeom prst="straightConnector1">
            <a:avLst/>
          </a:prstGeom>
          <a:noFill/>
          <a:ln cap="flat" cmpd="sng" w="9525">
            <a:solidFill>
              <a:srgbClr val="FFFFFF"/>
            </a:solidFill>
            <a:prstDash val="dot"/>
            <a:round/>
            <a:headEnd len="lg" w="lg" type="none"/>
            <a:tailEnd len="lg" w="lg" type="none"/>
          </a:ln>
        </p:spPr>
      </p:cxnSp>
      <p:sp>
        <p:nvSpPr>
          <p:cNvPr id="560" name="Shape 560"/>
          <p:cNvSpPr txBox="1"/>
          <p:nvPr/>
        </p:nvSpPr>
        <p:spPr>
          <a:xfrm>
            <a:off x="2634725" y="1333050"/>
            <a:ext cx="556500" cy="24774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a:spcBef>
                <a:spcPts val="0"/>
              </a:spcBef>
              <a:buNone/>
            </a:pPr>
            <a:r>
              <a:t/>
            </a:r>
            <a:endParaRPr/>
          </a:p>
        </p:txBody>
      </p:sp>
      <p:sp>
        <p:nvSpPr>
          <p:cNvPr id="561" name="Shape 561"/>
          <p:cNvSpPr txBox="1"/>
          <p:nvPr/>
        </p:nvSpPr>
        <p:spPr>
          <a:xfrm rot="-5400000">
            <a:off x="1953975" y="2428800"/>
            <a:ext cx="1889400" cy="285900"/>
          </a:xfrm>
          <a:prstGeom prst="rect">
            <a:avLst/>
          </a:prstGeom>
          <a:noFill/>
          <a:ln>
            <a:noFill/>
          </a:ln>
        </p:spPr>
        <p:txBody>
          <a:bodyPr anchorCtr="0" anchor="t" bIns="91425" lIns="91425" rIns="91425" tIns="91425">
            <a:noAutofit/>
          </a:bodyPr>
          <a:lstStyle/>
          <a:p>
            <a:pPr lvl="0" algn="ctr">
              <a:spcBef>
                <a:spcPts val="0"/>
              </a:spcBef>
              <a:buNone/>
            </a:pPr>
            <a:r>
              <a:rPr lang="en" sz="1200">
                <a:solidFill>
                  <a:srgbClr val="FFFFFF"/>
                </a:solidFill>
              </a:rPr>
              <a:t>Resource Manager</a:t>
            </a:r>
          </a:p>
        </p:txBody>
      </p:sp>
      <p:cxnSp>
        <p:nvCxnSpPr>
          <p:cNvPr id="562" name="Shape 562"/>
          <p:cNvCxnSpPr/>
          <p:nvPr/>
        </p:nvCxnSpPr>
        <p:spPr>
          <a:xfrm>
            <a:off x="7025950" y="1228150"/>
            <a:ext cx="10500" cy="2897100"/>
          </a:xfrm>
          <a:prstGeom prst="straightConnector1">
            <a:avLst/>
          </a:prstGeom>
          <a:noFill/>
          <a:ln cap="flat" cmpd="sng" w="9525">
            <a:solidFill>
              <a:srgbClr val="FFFFFF"/>
            </a:solidFill>
            <a:prstDash val="dot"/>
            <a:round/>
            <a:headEnd len="lg" w="lg" type="none"/>
            <a:tailEnd len="lg" w="lg" type="none"/>
          </a:ln>
        </p:spPr>
      </p:cxnSp>
      <p:sp>
        <p:nvSpPr>
          <p:cNvPr id="563" name="Shape 563"/>
          <p:cNvSpPr/>
          <p:nvPr/>
        </p:nvSpPr>
        <p:spPr>
          <a:xfrm>
            <a:off x="7627644" y="2458956"/>
            <a:ext cx="273600" cy="225600"/>
          </a:xfrm>
          <a:prstGeom prst="rect">
            <a:avLst/>
          </a:prstGeom>
          <a:solidFill>
            <a:schemeClr val="accent1"/>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4" name="Shape 564"/>
          <p:cNvSpPr/>
          <p:nvPr/>
        </p:nvSpPr>
        <p:spPr>
          <a:xfrm>
            <a:off x="8008644" y="2458956"/>
            <a:ext cx="273600" cy="225600"/>
          </a:xfrm>
          <a:prstGeom prst="rect">
            <a:avLst/>
          </a:prstGeom>
          <a:solidFill>
            <a:schemeClr val="accent2"/>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5" name="Shape 565"/>
          <p:cNvSpPr/>
          <p:nvPr/>
        </p:nvSpPr>
        <p:spPr>
          <a:xfrm>
            <a:off x="7246659" y="2458943"/>
            <a:ext cx="273600" cy="225600"/>
          </a:xfrm>
          <a:prstGeom prst="rect">
            <a:avLst/>
          </a:prstGeom>
          <a:solidFill>
            <a:schemeClr val="lt2"/>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6" name="Shape 566"/>
          <p:cNvSpPr/>
          <p:nvPr/>
        </p:nvSpPr>
        <p:spPr>
          <a:xfrm>
            <a:off x="7627644" y="3447000"/>
            <a:ext cx="273600" cy="225600"/>
          </a:xfrm>
          <a:prstGeom prst="rect">
            <a:avLst/>
          </a:prstGeom>
          <a:solidFill>
            <a:schemeClr val="accent1"/>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7" name="Shape 567"/>
          <p:cNvSpPr/>
          <p:nvPr/>
        </p:nvSpPr>
        <p:spPr>
          <a:xfrm>
            <a:off x="8008644" y="3447000"/>
            <a:ext cx="273600" cy="225600"/>
          </a:xfrm>
          <a:prstGeom prst="rect">
            <a:avLst/>
          </a:prstGeom>
          <a:solidFill>
            <a:schemeClr val="accent2"/>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8" name="Shape 568"/>
          <p:cNvSpPr/>
          <p:nvPr/>
        </p:nvSpPr>
        <p:spPr>
          <a:xfrm>
            <a:off x="7246659" y="3446986"/>
            <a:ext cx="273600" cy="225600"/>
          </a:xfrm>
          <a:prstGeom prst="rect">
            <a:avLst/>
          </a:prstGeom>
          <a:solidFill>
            <a:schemeClr val="lt2"/>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9" name="Shape 569"/>
          <p:cNvSpPr txBox="1"/>
          <p:nvPr/>
        </p:nvSpPr>
        <p:spPr>
          <a:xfrm>
            <a:off x="666750" y="900025"/>
            <a:ext cx="1385400" cy="225600"/>
          </a:xfrm>
          <a:prstGeom prst="rect">
            <a:avLst/>
          </a:prstGeom>
          <a:noFill/>
          <a:ln>
            <a:noFill/>
          </a:ln>
        </p:spPr>
        <p:txBody>
          <a:bodyPr anchorCtr="0" anchor="ctr" bIns="91425" lIns="91425" rIns="91425" tIns="91425">
            <a:noAutofit/>
          </a:bodyPr>
          <a:lstStyle/>
          <a:p>
            <a:pPr lvl="0" algn="ctr">
              <a:spcBef>
                <a:spcPts val="0"/>
              </a:spcBef>
              <a:buNone/>
            </a:pPr>
            <a:r>
              <a:rPr lang="en">
                <a:solidFill>
                  <a:srgbClr val="FFFFFF"/>
                </a:solidFill>
              </a:rPr>
              <a:t>MapReduce</a:t>
            </a:r>
          </a:p>
        </p:txBody>
      </p:sp>
      <p:sp>
        <p:nvSpPr>
          <p:cNvPr id="570" name="Shape 570"/>
          <p:cNvSpPr txBox="1"/>
          <p:nvPr/>
        </p:nvSpPr>
        <p:spPr>
          <a:xfrm>
            <a:off x="3867150" y="900025"/>
            <a:ext cx="1385400" cy="2256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FFFFF"/>
                </a:solidFill>
              </a:rPr>
              <a:t>YARN</a:t>
            </a:r>
          </a:p>
        </p:txBody>
      </p:sp>
      <p:sp>
        <p:nvSpPr>
          <p:cNvPr id="571" name="Shape 571"/>
          <p:cNvSpPr txBox="1"/>
          <p:nvPr/>
        </p:nvSpPr>
        <p:spPr>
          <a:xfrm>
            <a:off x="6991350" y="900025"/>
            <a:ext cx="1385400" cy="2256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FFFFF"/>
                </a:solidFill>
              </a:rPr>
              <a:t>HDFS</a:t>
            </a:r>
          </a:p>
        </p:txBody>
      </p:sp>
      <p:cxnSp>
        <p:nvCxnSpPr>
          <p:cNvPr id="572" name="Shape 572"/>
          <p:cNvCxnSpPr/>
          <p:nvPr/>
        </p:nvCxnSpPr>
        <p:spPr>
          <a:xfrm>
            <a:off x="1983375" y="2571000"/>
            <a:ext cx="526200" cy="1500"/>
          </a:xfrm>
          <a:prstGeom prst="straightConnector1">
            <a:avLst/>
          </a:prstGeom>
          <a:noFill/>
          <a:ln cap="flat" cmpd="sng" w="9525">
            <a:solidFill>
              <a:srgbClr val="FFFFFF"/>
            </a:solidFill>
            <a:prstDash val="dash"/>
            <a:round/>
            <a:headEnd len="lg" w="lg" type="none"/>
            <a:tailEnd len="lg" w="lg" type="stealth"/>
          </a:ln>
        </p:spPr>
      </p:cxnSp>
      <p:sp>
        <p:nvSpPr>
          <p:cNvPr id="573" name="Shape 573"/>
          <p:cNvSpPr txBox="1"/>
          <p:nvPr/>
        </p:nvSpPr>
        <p:spPr>
          <a:xfrm>
            <a:off x="4471700" y="1254200"/>
            <a:ext cx="1973400" cy="7977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a:spcBef>
                <a:spcPts val="0"/>
              </a:spcBef>
              <a:buNone/>
            </a:pPr>
            <a:r>
              <a:t/>
            </a:r>
            <a:endParaRPr/>
          </a:p>
        </p:txBody>
      </p:sp>
      <p:sp>
        <p:nvSpPr>
          <p:cNvPr id="574" name="Shape 574"/>
          <p:cNvSpPr txBox="1"/>
          <p:nvPr/>
        </p:nvSpPr>
        <p:spPr>
          <a:xfrm>
            <a:off x="4471700" y="2172900"/>
            <a:ext cx="1973400" cy="7977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a:p>
        </p:txBody>
      </p:sp>
      <p:sp>
        <p:nvSpPr>
          <p:cNvPr id="575" name="Shape 575"/>
          <p:cNvSpPr txBox="1"/>
          <p:nvPr/>
        </p:nvSpPr>
        <p:spPr>
          <a:xfrm>
            <a:off x="4471700" y="3083000"/>
            <a:ext cx="1973400" cy="7977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a:p>
        </p:txBody>
      </p:sp>
      <p:sp>
        <p:nvSpPr>
          <p:cNvPr id="576" name="Shape 576"/>
          <p:cNvSpPr txBox="1"/>
          <p:nvPr/>
        </p:nvSpPr>
        <p:spPr>
          <a:xfrm>
            <a:off x="4457700" y="1253025"/>
            <a:ext cx="698100" cy="181500"/>
          </a:xfrm>
          <a:prstGeom prst="rect">
            <a:avLst/>
          </a:prstGeom>
          <a:noFill/>
          <a:ln>
            <a:noFill/>
          </a:ln>
        </p:spPr>
        <p:txBody>
          <a:bodyPr anchorCtr="0" anchor="t" bIns="91425" lIns="91425" rIns="91425" tIns="91425">
            <a:noAutofit/>
          </a:bodyPr>
          <a:lstStyle/>
          <a:p>
            <a:pPr lvl="0">
              <a:spcBef>
                <a:spcPts val="0"/>
              </a:spcBef>
              <a:buNone/>
            </a:pPr>
            <a:r>
              <a:rPr lang="en" sz="800">
                <a:solidFill>
                  <a:srgbClr val="FFFFFF"/>
                </a:solidFill>
              </a:rPr>
              <a:t>Worker 1</a:t>
            </a:r>
          </a:p>
        </p:txBody>
      </p:sp>
      <p:sp>
        <p:nvSpPr>
          <p:cNvPr id="577" name="Shape 577"/>
          <p:cNvSpPr txBox="1"/>
          <p:nvPr/>
        </p:nvSpPr>
        <p:spPr>
          <a:xfrm>
            <a:off x="4457700" y="2167425"/>
            <a:ext cx="698100" cy="181500"/>
          </a:xfrm>
          <a:prstGeom prst="rect">
            <a:avLst/>
          </a:prstGeom>
          <a:noFill/>
          <a:ln>
            <a:noFill/>
          </a:ln>
        </p:spPr>
        <p:txBody>
          <a:bodyPr anchorCtr="0" anchor="t" bIns="91425" lIns="91425" rIns="91425" tIns="91425">
            <a:noAutofit/>
          </a:bodyPr>
          <a:lstStyle/>
          <a:p>
            <a:pPr lvl="0" rtl="0">
              <a:spcBef>
                <a:spcPts val="0"/>
              </a:spcBef>
              <a:buNone/>
            </a:pPr>
            <a:r>
              <a:rPr lang="en" sz="800">
                <a:solidFill>
                  <a:srgbClr val="FFFFFF"/>
                </a:solidFill>
              </a:rPr>
              <a:t>Worker 2</a:t>
            </a:r>
          </a:p>
        </p:txBody>
      </p:sp>
      <p:sp>
        <p:nvSpPr>
          <p:cNvPr id="578" name="Shape 578"/>
          <p:cNvSpPr txBox="1"/>
          <p:nvPr/>
        </p:nvSpPr>
        <p:spPr>
          <a:xfrm>
            <a:off x="4457700" y="3081825"/>
            <a:ext cx="698100" cy="181500"/>
          </a:xfrm>
          <a:prstGeom prst="rect">
            <a:avLst/>
          </a:prstGeom>
          <a:noFill/>
          <a:ln>
            <a:noFill/>
          </a:ln>
        </p:spPr>
        <p:txBody>
          <a:bodyPr anchorCtr="0" anchor="t" bIns="91425" lIns="91425" rIns="91425" tIns="91425">
            <a:noAutofit/>
          </a:bodyPr>
          <a:lstStyle/>
          <a:p>
            <a:pPr lvl="0" rtl="0">
              <a:spcBef>
                <a:spcPts val="0"/>
              </a:spcBef>
              <a:buNone/>
            </a:pPr>
            <a:r>
              <a:rPr lang="en" sz="800">
                <a:solidFill>
                  <a:srgbClr val="FFFFFF"/>
                </a:solidFill>
              </a:rPr>
              <a:t>Worker 3</a:t>
            </a:r>
          </a:p>
        </p:txBody>
      </p:sp>
      <p:sp>
        <p:nvSpPr>
          <p:cNvPr id="579" name="Shape 579"/>
          <p:cNvSpPr txBox="1"/>
          <p:nvPr/>
        </p:nvSpPr>
        <p:spPr>
          <a:xfrm>
            <a:off x="1733550" y="2327100"/>
            <a:ext cx="1007700" cy="181500"/>
          </a:xfrm>
          <a:prstGeom prst="rect">
            <a:avLst/>
          </a:prstGeom>
          <a:noFill/>
          <a:ln>
            <a:noFill/>
          </a:ln>
        </p:spPr>
        <p:txBody>
          <a:bodyPr anchorCtr="0" anchor="ctr" bIns="91425" lIns="91425" rIns="91425" tIns="91425">
            <a:noAutofit/>
          </a:bodyPr>
          <a:lstStyle/>
          <a:p>
            <a:pPr lvl="0" algn="ctr">
              <a:spcBef>
                <a:spcPts val="0"/>
              </a:spcBef>
              <a:buNone/>
            </a:pPr>
            <a:r>
              <a:rPr lang="en" sz="800">
                <a:solidFill>
                  <a:srgbClr val="FFFFFF"/>
                </a:solidFill>
              </a:rPr>
              <a:t>Job submitted</a:t>
            </a:r>
          </a:p>
        </p:txBody>
      </p:sp>
      <p:sp>
        <p:nvSpPr>
          <p:cNvPr id="580" name="Shape 580"/>
          <p:cNvSpPr/>
          <p:nvPr/>
        </p:nvSpPr>
        <p:spPr>
          <a:xfrm>
            <a:off x="5524250" y="1511550"/>
            <a:ext cx="834300" cy="462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1" name="Shape 581"/>
          <p:cNvSpPr txBox="1"/>
          <p:nvPr/>
        </p:nvSpPr>
        <p:spPr>
          <a:xfrm>
            <a:off x="4564800" y="2396025"/>
            <a:ext cx="834300" cy="462000"/>
          </a:xfrm>
          <a:prstGeom prst="rect">
            <a:avLst/>
          </a:prstGeom>
          <a:noFill/>
          <a:ln>
            <a:noFill/>
          </a:ln>
        </p:spPr>
        <p:txBody>
          <a:bodyPr anchorCtr="0" anchor="t" bIns="91425" lIns="91425" rIns="91425" tIns="91425">
            <a:noAutofit/>
          </a:bodyPr>
          <a:lstStyle/>
          <a:p>
            <a:pPr lvl="0" rtl="0">
              <a:spcBef>
                <a:spcPts val="0"/>
              </a:spcBef>
              <a:buNone/>
            </a:pPr>
            <a:r>
              <a:rPr lang="en" sz="700">
                <a:solidFill>
                  <a:srgbClr val="FFFFFF"/>
                </a:solidFill>
              </a:rPr>
              <a:t>Node Manager</a:t>
            </a:r>
          </a:p>
        </p:txBody>
      </p:sp>
      <p:sp>
        <p:nvSpPr>
          <p:cNvPr id="582" name="Shape 582"/>
          <p:cNvSpPr/>
          <p:nvPr/>
        </p:nvSpPr>
        <p:spPr>
          <a:xfrm>
            <a:off x="4533650" y="1511550"/>
            <a:ext cx="834300" cy="462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3" name="Shape 583"/>
          <p:cNvSpPr/>
          <p:nvPr/>
        </p:nvSpPr>
        <p:spPr>
          <a:xfrm>
            <a:off x="5524250" y="2425950"/>
            <a:ext cx="834300" cy="462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4" name="Shape 584"/>
          <p:cNvSpPr/>
          <p:nvPr/>
        </p:nvSpPr>
        <p:spPr>
          <a:xfrm>
            <a:off x="4533650" y="2425950"/>
            <a:ext cx="834300" cy="462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5" name="Shape 585"/>
          <p:cNvSpPr/>
          <p:nvPr/>
        </p:nvSpPr>
        <p:spPr>
          <a:xfrm>
            <a:off x="5524250" y="3340350"/>
            <a:ext cx="834300" cy="462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6" name="Shape 586"/>
          <p:cNvSpPr/>
          <p:nvPr/>
        </p:nvSpPr>
        <p:spPr>
          <a:xfrm>
            <a:off x="4533650" y="3340350"/>
            <a:ext cx="834300" cy="462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7" name="Shape 587"/>
          <p:cNvSpPr txBox="1"/>
          <p:nvPr/>
        </p:nvSpPr>
        <p:spPr>
          <a:xfrm>
            <a:off x="4564800" y="1481625"/>
            <a:ext cx="834300" cy="462000"/>
          </a:xfrm>
          <a:prstGeom prst="rect">
            <a:avLst/>
          </a:prstGeom>
          <a:noFill/>
          <a:ln>
            <a:noFill/>
          </a:ln>
        </p:spPr>
        <p:txBody>
          <a:bodyPr anchorCtr="0" anchor="t" bIns="91425" lIns="91425" rIns="91425" tIns="91425">
            <a:noAutofit/>
          </a:bodyPr>
          <a:lstStyle/>
          <a:p>
            <a:pPr lvl="0" rtl="0">
              <a:spcBef>
                <a:spcPts val="0"/>
              </a:spcBef>
              <a:buNone/>
            </a:pPr>
            <a:r>
              <a:rPr lang="en" sz="700">
                <a:solidFill>
                  <a:srgbClr val="FFFFFF"/>
                </a:solidFill>
              </a:rPr>
              <a:t>Node Manager</a:t>
            </a:r>
          </a:p>
        </p:txBody>
      </p:sp>
      <p:sp>
        <p:nvSpPr>
          <p:cNvPr id="588" name="Shape 588"/>
          <p:cNvSpPr txBox="1"/>
          <p:nvPr/>
        </p:nvSpPr>
        <p:spPr>
          <a:xfrm>
            <a:off x="4564800" y="3310425"/>
            <a:ext cx="834300" cy="462000"/>
          </a:xfrm>
          <a:prstGeom prst="rect">
            <a:avLst/>
          </a:prstGeom>
          <a:noFill/>
          <a:ln>
            <a:noFill/>
          </a:ln>
        </p:spPr>
        <p:txBody>
          <a:bodyPr anchorCtr="0" anchor="t" bIns="91425" lIns="91425" rIns="91425" tIns="91425">
            <a:noAutofit/>
          </a:bodyPr>
          <a:lstStyle/>
          <a:p>
            <a:pPr lvl="0" rtl="0">
              <a:spcBef>
                <a:spcPts val="0"/>
              </a:spcBef>
              <a:buNone/>
            </a:pPr>
            <a:r>
              <a:rPr lang="en" sz="700">
                <a:solidFill>
                  <a:srgbClr val="FFFFFF"/>
                </a:solidFill>
              </a:rPr>
              <a:t>Node Manager</a:t>
            </a:r>
          </a:p>
        </p:txBody>
      </p:sp>
      <p:sp>
        <p:nvSpPr>
          <p:cNvPr id="589" name="Shape 589"/>
          <p:cNvSpPr txBox="1"/>
          <p:nvPr/>
        </p:nvSpPr>
        <p:spPr>
          <a:xfrm>
            <a:off x="5552875" y="1522050"/>
            <a:ext cx="834300" cy="421500"/>
          </a:xfrm>
          <a:prstGeom prst="rect">
            <a:avLst/>
          </a:prstGeom>
          <a:noFill/>
          <a:ln>
            <a:noFill/>
          </a:ln>
        </p:spPr>
        <p:txBody>
          <a:bodyPr anchorCtr="0" anchor="t" bIns="91425" lIns="91425" rIns="91425" tIns="91425">
            <a:noAutofit/>
          </a:bodyPr>
          <a:lstStyle/>
          <a:p>
            <a:pPr lvl="0">
              <a:spcBef>
                <a:spcPts val="0"/>
              </a:spcBef>
              <a:buNone/>
            </a:pPr>
            <a:r>
              <a:rPr lang="en" sz="700">
                <a:solidFill>
                  <a:srgbClr val="FFFFFF"/>
                </a:solidFill>
              </a:rPr>
              <a:t>Application Master</a:t>
            </a:r>
          </a:p>
        </p:txBody>
      </p:sp>
      <p:sp>
        <p:nvSpPr>
          <p:cNvPr id="590" name="Shape 590"/>
          <p:cNvSpPr txBox="1"/>
          <p:nvPr/>
        </p:nvSpPr>
        <p:spPr>
          <a:xfrm>
            <a:off x="5552875" y="2436450"/>
            <a:ext cx="834300" cy="421500"/>
          </a:xfrm>
          <a:prstGeom prst="rect">
            <a:avLst/>
          </a:prstGeom>
          <a:noFill/>
          <a:ln>
            <a:noFill/>
          </a:ln>
        </p:spPr>
        <p:txBody>
          <a:bodyPr anchorCtr="0" anchor="t" bIns="91425" lIns="91425" rIns="91425" tIns="91425">
            <a:noAutofit/>
          </a:bodyPr>
          <a:lstStyle/>
          <a:p>
            <a:pPr lvl="0" rtl="0">
              <a:spcBef>
                <a:spcPts val="0"/>
              </a:spcBef>
              <a:buNone/>
            </a:pPr>
            <a:r>
              <a:rPr lang="en" sz="700">
                <a:solidFill>
                  <a:srgbClr val="FFFFFF"/>
                </a:solidFill>
              </a:rPr>
              <a:t>Application Container</a:t>
            </a:r>
          </a:p>
        </p:txBody>
      </p:sp>
      <p:sp>
        <p:nvSpPr>
          <p:cNvPr id="591" name="Shape 591"/>
          <p:cNvSpPr txBox="1"/>
          <p:nvPr/>
        </p:nvSpPr>
        <p:spPr>
          <a:xfrm>
            <a:off x="5552875" y="3350850"/>
            <a:ext cx="834300" cy="421500"/>
          </a:xfrm>
          <a:prstGeom prst="rect">
            <a:avLst/>
          </a:prstGeom>
          <a:noFill/>
          <a:ln>
            <a:noFill/>
          </a:ln>
        </p:spPr>
        <p:txBody>
          <a:bodyPr anchorCtr="0" anchor="t" bIns="91425" lIns="91425" rIns="91425" tIns="91425">
            <a:noAutofit/>
          </a:bodyPr>
          <a:lstStyle/>
          <a:p>
            <a:pPr lvl="0" rtl="0">
              <a:spcBef>
                <a:spcPts val="0"/>
              </a:spcBef>
              <a:buNone/>
            </a:pPr>
            <a:r>
              <a:rPr lang="en" sz="700">
                <a:solidFill>
                  <a:srgbClr val="FFFFFF"/>
                </a:solidFill>
              </a:rPr>
              <a:t>Application Container</a:t>
            </a:r>
          </a:p>
        </p:txBody>
      </p:sp>
      <p:cxnSp>
        <p:nvCxnSpPr>
          <p:cNvPr id="592" name="Shape 592"/>
          <p:cNvCxnSpPr/>
          <p:nvPr/>
        </p:nvCxnSpPr>
        <p:spPr>
          <a:xfrm rot="10800000">
            <a:off x="3272262" y="2571750"/>
            <a:ext cx="1118400" cy="0"/>
          </a:xfrm>
          <a:prstGeom prst="straightConnector1">
            <a:avLst/>
          </a:prstGeom>
          <a:noFill/>
          <a:ln cap="flat" cmpd="sng" w="9525">
            <a:solidFill>
              <a:srgbClr val="FFFFFF"/>
            </a:solidFill>
            <a:prstDash val="dash"/>
            <a:round/>
            <a:headEnd len="lg" w="lg" type="none"/>
            <a:tailEnd len="lg" w="lg" type="stealth"/>
          </a:ln>
        </p:spPr>
      </p:cxnSp>
      <p:cxnSp>
        <p:nvCxnSpPr>
          <p:cNvPr id="593" name="Shape 593"/>
          <p:cNvCxnSpPr/>
          <p:nvPr/>
        </p:nvCxnSpPr>
        <p:spPr>
          <a:xfrm flipH="1">
            <a:off x="3272325" y="1699350"/>
            <a:ext cx="1053300" cy="720000"/>
          </a:xfrm>
          <a:prstGeom prst="straightConnector1">
            <a:avLst/>
          </a:prstGeom>
          <a:noFill/>
          <a:ln cap="flat" cmpd="sng" w="9525">
            <a:solidFill>
              <a:srgbClr val="FFFFFF"/>
            </a:solidFill>
            <a:prstDash val="dash"/>
            <a:round/>
            <a:headEnd len="lg" w="lg" type="none"/>
            <a:tailEnd len="lg" w="lg" type="stealth"/>
          </a:ln>
        </p:spPr>
      </p:cxnSp>
      <p:cxnSp>
        <p:nvCxnSpPr>
          <p:cNvPr id="594" name="Shape 594"/>
          <p:cNvCxnSpPr/>
          <p:nvPr/>
        </p:nvCxnSpPr>
        <p:spPr>
          <a:xfrm rot="10800000">
            <a:off x="3272325" y="2766150"/>
            <a:ext cx="1053300" cy="720000"/>
          </a:xfrm>
          <a:prstGeom prst="straightConnector1">
            <a:avLst/>
          </a:prstGeom>
          <a:noFill/>
          <a:ln cap="flat" cmpd="sng" w="9525">
            <a:solidFill>
              <a:srgbClr val="FFFFFF"/>
            </a:solidFill>
            <a:prstDash val="dash"/>
            <a:round/>
            <a:headEnd len="lg" w="lg" type="none"/>
            <a:tailEnd len="lg" w="lg" type="stealth"/>
          </a:ln>
        </p:spPr>
      </p:cxnSp>
      <p:cxnSp>
        <p:nvCxnSpPr>
          <p:cNvPr id="595" name="Shape 595"/>
          <p:cNvCxnSpPr>
            <a:stCxn id="573" idx="3"/>
            <a:endCxn id="574" idx="3"/>
          </p:cNvCxnSpPr>
          <p:nvPr/>
        </p:nvCxnSpPr>
        <p:spPr>
          <a:xfrm>
            <a:off x="6445100" y="1653050"/>
            <a:ext cx="600" cy="918600"/>
          </a:xfrm>
          <a:prstGeom prst="curvedConnector3">
            <a:avLst>
              <a:gd fmla="val 39687500" name="adj1"/>
            </a:avLst>
          </a:prstGeom>
          <a:noFill/>
          <a:ln cap="flat" cmpd="sng" w="9525">
            <a:solidFill>
              <a:srgbClr val="FFFFFF"/>
            </a:solidFill>
            <a:prstDash val="dash"/>
            <a:round/>
            <a:headEnd len="lg" w="lg" type="stealth"/>
            <a:tailEnd len="lg" w="lg" type="none"/>
          </a:ln>
        </p:spPr>
      </p:cxnSp>
      <p:cxnSp>
        <p:nvCxnSpPr>
          <p:cNvPr id="596" name="Shape 596"/>
          <p:cNvCxnSpPr>
            <a:stCxn id="575" idx="3"/>
            <a:endCxn id="589" idx="3"/>
          </p:cNvCxnSpPr>
          <p:nvPr/>
        </p:nvCxnSpPr>
        <p:spPr>
          <a:xfrm rot="10800000">
            <a:off x="6387200" y="1732850"/>
            <a:ext cx="57900" cy="1749000"/>
          </a:xfrm>
          <a:prstGeom prst="curvedConnector3">
            <a:avLst>
              <a:gd fmla="val -411269" name="adj1"/>
            </a:avLst>
          </a:prstGeom>
          <a:noFill/>
          <a:ln cap="flat" cmpd="sng" w="9525">
            <a:solidFill>
              <a:srgbClr val="FFFFFF"/>
            </a:solidFill>
            <a:prstDash val="dash"/>
            <a:round/>
            <a:headEnd len="lg" w="lg" type="none"/>
            <a:tailEnd len="lg" w="lg" type="stealth"/>
          </a:ln>
        </p:spPr>
      </p:cxnSp>
      <p:cxnSp>
        <p:nvCxnSpPr>
          <p:cNvPr id="597" name="Shape 597"/>
          <p:cNvCxnSpPr/>
          <p:nvPr/>
        </p:nvCxnSpPr>
        <p:spPr>
          <a:xfrm flipH="1">
            <a:off x="3272262" y="1947875"/>
            <a:ext cx="2373900" cy="540300"/>
          </a:xfrm>
          <a:prstGeom prst="straightConnector1">
            <a:avLst/>
          </a:prstGeom>
          <a:noFill/>
          <a:ln cap="flat" cmpd="sng" w="9525">
            <a:solidFill>
              <a:srgbClr val="FFFFFF"/>
            </a:solidFill>
            <a:prstDash val="dash"/>
            <a:round/>
            <a:headEnd len="lg" w="lg" type="none"/>
            <a:tailEnd len="lg" w="lg" type="stealth"/>
          </a:ln>
        </p:spPr>
      </p:cxnSp>
      <p:sp>
        <p:nvSpPr>
          <p:cNvPr id="598" name="Shape 598"/>
          <p:cNvSpPr txBox="1"/>
          <p:nvPr/>
        </p:nvSpPr>
        <p:spPr>
          <a:xfrm flipH="1" rot="-5400000">
            <a:off x="6041887" y="2328600"/>
            <a:ext cx="1473000" cy="1815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rPr>
              <a:t>MapReduce updates</a:t>
            </a:r>
          </a:p>
        </p:txBody>
      </p:sp>
      <p:sp>
        <p:nvSpPr>
          <p:cNvPr id="599" name="Shape 599"/>
          <p:cNvSpPr txBox="1"/>
          <p:nvPr/>
        </p:nvSpPr>
        <p:spPr>
          <a:xfrm rot="-829765">
            <a:off x="3464057" y="2168061"/>
            <a:ext cx="1007814" cy="181393"/>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rPr>
              <a:t>Resource request</a:t>
            </a:r>
          </a:p>
        </p:txBody>
      </p:sp>
      <p:sp>
        <p:nvSpPr>
          <p:cNvPr id="600" name="Shape 600"/>
          <p:cNvSpPr txBox="1"/>
          <p:nvPr/>
        </p:nvSpPr>
        <p:spPr>
          <a:xfrm rot="-2052333">
            <a:off x="3181324" y="1946040"/>
            <a:ext cx="1008069" cy="181394"/>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rPr>
              <a:t>Node status</a:t>
            </a:r>
          </a:p>
        </p:txBody>
      </p:sp>
      <p:sp>
        <p:nvSpPr>
          <p:cNvPr id="601" name="Shape 601"/>
          <p:cNvSpPr txBox="1"/>
          <p:nvPr/>
        </p:nvSpPr>
        <p:spPr>
          <a:xfrm rot="2058020">
            <a:off x="3333935" y="2936723"/>
            <a:ext cx="1007753" cy="181394"/>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rPr>
              <a:t>Node status</a:t>
            </a:r>
          </a:p>
        </p:txBody>
      </p:sp>
      <p:sp>
        <p:nvSpPr>
          <p:cNvPr id="602" name="Shape 602"/>
          <p:cNvSpPr txBox="1"/>
          <p:nvPr/>
        </p:nvSpPr>
        <p:spPr>
          <a:xfrm>
            <a:off x="3409950" y="2403300"/>
            <a:ext cx="1007700" cy="1815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rPr>
              <a:t>Node status</a:t>
            </a:r>
          </a:p>
        </p:txBody>
      </p:sp>
      <p:cxnSp>
        <p:nvCxnSpPr>
          <p:cNvPr id="603" name="Shape 603"/>
          <p:cNvCxnSpPr/>
          <p:nvPr/>
        </p:nvCxnSpPr>
        <p:spPr>
          <a:xfrm>
            <a:off x="6827825" y="3555050"/>
            <a:ext cx="330000" cy="8100"/>
          </a:xfrm>
          <a:prstGeom prst="straightConnector1">
            <a:avLst/>
          </a:prstGeom>
          <a:noFill/>
          <a:ln cap="flat" cmpd="sng" w="9525">
            <a:solidFill>
              <a:srgbClr val="FFFFFF"/>
            </a:solidFill>
            <a:prstDash val="dash"/>
            <a:round/>
            <a:headEnd len="lg" w="lg" type="stealth"/>
            <a:tailEnd len="lg" w="lg" type="stealth"/>
          </a:ln>
        </p:spPr>
      </p:cxnSp>
      <p:cxnSp>
        <p:nvCxnSpPr>
          <p:cNvPr id="604" name="Shape 604"/>
          <p:cNvCxnSpPr/>
          <p:nvPr/>
        </p:nvCxnSpPr>
        <p:spPr>
          <a:xfrm>
            <a:off x="6827825" y="2564450"/>
            <a:ext cx="330000" cy="8100"/>
          </a:xfrm>
          <a:prstGeom prst="straightConnector1">
            <a:avLst/>
          </a:prstGeom>
          <a:noFill/>
          <a:ln cap="flat" cmpd="sng" w="9525">
            <a:solidFill>
              <a:srgbClr val="FFFFFF"/>
            </a:solidFill>
            <a:prstDash val="dash"/>
            <a:round/>
            <a:headEnd len="lg" w="lg" type="stealth"/>
            <a:tailEnd len="lg" w="lg" type="stealth"/>
          </a:ln>
        </p:spPr>
      </p:cxnSp>
      <p:sp>
        <p:nvSpPr>
          <p:cNvPr id="605" name="Shape 605"/>
          <p:cNvSpPr txBox="1"/>
          <p:nvPr/>
        </p:nvSpPr>
        <p:spPr>
          <a:xfrm>
            <a:off x="6800087" y="3340350"/>
            <a:ext cx="330000" cy="181500"/>
          </a:xfrm>
          <a:prstGeom prst="rect">
            <a:avLst/>
          </a:prstGeom>
          <a:noFill/>
          <a:ln>
            <a:noFill/>
          </a:ln>
        </p:spPr>
        <p:txBody>
          <a:bodyPr anchorCtr="0" anchor="ctr" bIns="91425" lIns="91425" rIns="91425" tIns="91425">
            <a:noAutofit/>
          </a:bodyPr>
          <a:lstStyle/>
          <a:p>
            <a:pPr lvl="0" algn="ctr">
              <a:spcBef>
                <a:spcPts val="0"/>
              </a:spcBef>
              <a:buNone/>
            </a:pPr>
            <a:r>
              <a:rPr lang="en" sz="700">
                <a:solidFill>
                  <a:srgbClr val="FFFFFF"/>
                </a:solidFill>
              </a:rPr>
              <a:t>I/O</a:t>
            </a:r>
          </a:p>
        </p:txBody>
      </p:sp>
      <p:sp>
        <p:nvSpPr>
          <p:cNvPr id="606" name="Shape 606"/>
          <p:cNvSpPr txBox="1"/>
          <p:nvPr/>
        </p:nvSpPr>
        <p:spPr>
          <a:xfrm>
            <a:off x="6800087" y="2349750"/>
            <a:ext cx="330000" cy="181500"/>
          </a:xfrm>
          <a:prstGeom prst="rect">
            <a:avLst/>
          </a:prstGeom>
          <a:noFill/>
          <a:ln>
            <a:noFill/>
          </a:ln>
        </p:spPr>
        <p:txBody>
          <a:bodyPr anchorCtr="0" anchor="ctr" bIns="91425" lIns="91425" rIns="91425" tIns="91425">
            <a:noAutofit/>
          </a:bodyPr>
          <a:lstStyle/>
          <a:p>
            <a:pPr lvl="0" rtl="0" algn="ctr">
              <a:spcBef>
                <a:spcPts val="0"/>
              </a:spcBef>
              <a:buNone/>
            </a:pPr>
            <a:r>
              <a:rPr lang="en" sz="700">
                <a:solidFill>
                  <a:srgbClr val="FFFFFF"/>
                </a:solidFill>
              </a:rPr>
              <a:t>I/O</a:t>
            </a:r>
          </a:p>
        </p:txBody>
      </p:sp>
      <p:sp>
        <p:nvSpPr>
          <p:cNvPr id="607" name="Shape 607"/>
          <p:cNvSpPr txBox="1"/>
          <p:nvPr/>
        </p:nvSpPr>
        <p:spPr>
          <a:xfrm>
            <a:off x="7157825" y="3083000"/>
            <a:ext cx="1224000" cy="7977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a:p>
        </p:txBody>
      </p:sp>
      <p:sp>
        <p:nvSpPr>
          <p:cNvPr id="608" name="Shape 608"/>
          <p:cNvSpPr txBox="1"/>
          <p:nvPr/>
        </p:nvSpPr>
        <p:spPr>
          <a:xfrm>
            <a:off x="7157825" y="2168600"/>
            <a:ext cx="1224000" cy="7977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a:p>
        </p:txBody>
      </p:sp>
      <p:sp>
        <p:nvSpPr>
          <p:cNvPr id="609" name="Shape 609"/>
          <p:cNvSpPr txBox="1"/>
          <p:nvPr/>
        </p:nvSpPr>
        <p:spPr>
          <a:xfrm>
            <a:off x="7124700" y="3081825"/>
            <a:ext cx="1224000" cy="181500"/>
          </a:xfrm>
          <a:prstGeom prst="rect">
            <a:avLst/>
          </a:prstGeom>
          <a:noFill/>
          <a:ln>
            <a:noFill/>
          </a:ln>
        </p:spPr>
        <p:txBody>
          <a:bodyPr anchorCtr="0" anchor="t" bIns="91425" lIns="91425" rIns="91425" tIns="91425">
            <a:noAutofit/>
          </a:bodyPr>
          <a:lstStyle/>
          <a:p>
            <a:pPr lvl="0" rtl="0">
              <a:spcBef>
                <a:spcPts val="0"/>
              </a:spcBef>
              <a:buNone/>
            </a:pPr>
            <a:r>
              <a:rPr lang="en" sz="800">
                <a:solidFill>
                  <a:srgbClr val="FFFFFF"/>
                </a:solidFill>
              </a:rPr>
              <a:t>Worker 2: filesystem</a:t>
            </a:r>
          </a:p>
        </p:txBody>
      </p:sp>
      <p:sp>
        <p:nvSpPr>
          <p:cNvPr id="610" name="Shape 610"/>
          <p:cNvSpPr txBox="1"/>
          <p:nvPr/>
        </p:nvSpPr>
        <p:spPr>
          <a:xfrm>
            <a:off x="7124700" y="2167425"/>
            <a:ext cx="1224000" cy="181500"/>
          </a:xfrm>
          <a:prstGeom prst="rect">
            <a:avLst/>
          </a:prstGeom>
          <a:noFill/>
          <a:ln>
            <a:noFill/>
          </a:ln>
        </p:spPr>
        <p:txBody>
          <a:bodyPr anchorCtr="0" anchor="t" bIns="91425" lIns="91425" rIns="91425" tIns="91425">
            <a:noAutofit/>
          </a:bodyPr>
          <a:lstStyle/>
          <a:p>
            <a:pPr lvl="0" rtl="0">
              <a:spcBef>
                <a:spcPts val="0"/>
              </a:spcBef>
              <a:buNone/>
            </a:pPr>
            <a:r>
              <a:rPr lang="en" sz="800">
                <a:solidFill>
                  <a:srgbClr val="FFFFFF"/>
                </a:solidFill>
              </a:rPr>
              <a:t>Worker 1: filesystem</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614" name="Shape 614"/>
        <p:cNvGrpSpPr/>
        <p:nvPr/>
      </p:nvGrpSpPr>
      <p:grpSpPr>
        <a:xfrm>
          <a:off x="0" y="0"/>
          <a:ext cx="0" cy="0"/>
          <a:chOff x="0" y="0"/>
          <a:chExt cx="0" cy="0"/>
        </a:xfrm>
      </p:grpSpPr>
      <p:sp>
        <p:nvSpPr>
          <p:cNvPr id="615" name="Shape 615"/>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YARN</a:t>
            </a:r>
          </a:p>
        </p:txBody>
      </p:sp>
      <p:cxnSp>
        <p:nvCxnSpPr>
          <p:cNvPr id="616" name="Shape 616"/>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617" name="Shape 617"/>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618" name="Shape 618"/>
          <p:cNvSpPr txBox="1"/>
          <p:nvPr/>
        </p:nvSpPr>
        <p:spPr>
          <a:xfrm>
            <a:off x="1295400" y="1849200"/>
            <a:ext cx="6553200" cy="14451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latin typeface="Montserrat"/>
                <a:ea typeface="Montserrat"/>
                <a:cs typeface="Montserrat"/>
                <a:sym typeface="Montserrat"/>
              </a:rPr>
              <a:t>YARN also handles job scheduling. There are a few options:</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First in, first out (FIFO)</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Fair</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Capacity</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622" name="Shape 622"/>
        <p:cNvGrpSpPr/>
        <p:nvPr/>
      </p:nvGrpSpPr>
      <p:grpSpPr>
        <a:xfrm>
          <a:off x="0" y="0"/>
          <a:ext cx="0" cy="0"/>
          <a:chOff x="0" y="0"/>
          <a:chExt cx="0" cy="0"/>
        </a:xfrm>
      </p:grpSpPr>
      <p:sp>
        <p:nvSpPr>
          <p:cNvPr id="623" name="Shape 623"/>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YARN</a:t>
            </a:r>
          </a:p>
        </p:txBody>
      </p:sp>
      <p:cxnSp>
        <p:nvCxnSpPr>
          <p:cNvPr id="624" name="Shape 624"/>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625" name="Shape 625"/>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626" name="Shape 626"/>
          <p:cNvSpPr txBox="1"/>
          <p:nvPr/>
        </p:nvSpPr>
        <p:spPr>
          <a:xfrm>
            <a:off x="1295400" y="1796100"/>
            <a:ext cx="6553200" cy="15513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latin typeface="Montserrat"/>
                <a:ea typeface="Montserrat"/>
                <a:cs typeface="Montserrat"/>
                <a:sym typeface="Montserrat"/>
              </a:rPr>
              <a:t>With YARN, we basically get more of everything:</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Scale</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Efficiency</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Concurrency</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Multi-tenancy/applications</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630" name="Shape 630"/>
        <p:cNvGrpSpPr/>
        <p:nvPr/>
      </p:nvGrpSpPr>
      <p:grpSpPr>
        <a:xfrm>
          <a:off x="0" y="0"/>
          <a:ext cx="0" cy="0"/>
          <a:chOff x="0" y="0"/>
          <a:chExt cx="0" cy="0"/>
        </a:xfrm>
      </p:grpSpPr>
      <p:sp>
        <p:nvSpPr>
          <p:cNvPr id="631" name="Shape 631"/>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YARN</a:t>
            </a:r>
          </a:p>
        </p:txBody>
      </p:sp>
      <p:cxnSp>
        <p:nvCxnSpPr>
          <p:cNvPr id="632" name="Shape 632"/>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633" name="Shape 633"/>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634" name="Shape 634"/>
          <p:cNvSpPr/>
          <p:nvPr/>
        </p:nvSpPr>
        <p:spPr>
          <a:xfrm>
            <a:off x="3662527" y="3262650"/>
            <a:ext cx="2723400" cy="431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5" name="Shape 635"/>
          <p:cNvSpPr/>
          <p:nvPr/>
        </p:nvSpPr>
        <p:spPr>
          <a:xfrm>
            <a:off x="4440902" y="2653050"/>
            <a:ext cx="1944900" cy="431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6" name="Shape 636"/>
          <p:cNvSpPr/>
          <p:nvPr/>
        </p:nvSpPr>
        <p:spPr>
          <a:xfrm>
            <a:off x="4440995" y="2043450"/>
            <a:ext cx="1944900" cy="431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7" name="Shape 637"/>
          <p:cNvSpPr/>
          <p:nvPr/>
        </p:nvSpPr>
        <p:spPr>
          <a:xfrm>
            <a:off x="5450897" y="1433850"/>
            <a:ext cx="935100" cy="431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8" name="Shape 638"/>
          <p:cNvSpPr/>
          <p:nvPr/>
        </p:nvSpPr>
        <p:spPr>
          <a:xfrm>
            <a:off x="4491344" y="1433850"/>
            <a:ext cx="846900" cy="431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9" name="Shape 639"/>
          <p:cNvSpPr/>
          <p:nvPr/>
        </p:nvSpPr>
        <p:spPr>
          <a:xfrm rot="5400000">
            <a:off x="3170802" y="1945625"/>
            <a:ext cx="1636500" cy="672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40" name="Shape 640"/>
          <p:cNvSpPr/>
          <p:nvPr/>
        </p:nvSpPr>
        <p:spPr>
          <a:xfrm rot="5400000">
            <a:off x="2004702" y="2227350"/>
            <a:ext cx="2235600" cy="729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41" name="Shape 641"/>
          <p:cNvSpPr txBox="1"/>
          <p:nvPr/>
        </p:nvSpPr>
        <p:spPr>
          <a:xfrm>
            <a:off x="4167165" y="3274775"/>
            <a:ext cx="1683000" cy="369300"/>
          </a:xfrm>
          <a:prstGeom prst="rect">
            <a:avLst/>
          </a:prstGeom>
          <a:noFill/>
          <a:ln>
            <a:noFill/>
          </a:ln>
        </p:spPr>
        <p:txBody>
          <a:bodyPr anchorCtr="0" anchor="ctr" bIns="91425" lIns="91425" rIns="91425" tIns="91425">
            <a:noAutofit/>
          </a:bodyPr>
          <a:lstStyle/>
          <a:p>
            <a:pPr lvl="0" rtl="0" algn="ctr">
              <a:spcBef>
                <a:spcPts val="0"/>
              </a:spcBef>
              <a:buNone/>
            </a:pPr>
            <a:r>
              <a:rPr b="1" lang="en"/>
              <a:t>HDFS</a:t>
            </a:r>
          </a:p>
        </p:txBody>
      </p:sp>
      <p:sp>
        <p:nvSpPr>
          <p:cNvPr id="642" name="Shape 642"/>
          <p:cNvSpPr txBox="1"/>
          <p:nvPr/>
        </p:nvSpPr>
        <p:spPr>
          <a:xfrm>
            <a:off x="4624365" y="2665175"/>
            <a:ext cx="1683000" cy="369300"/>
          </a:xfrm>
          <a:prstGeom prst="rect">
            <a:avLst/>
          </a:prstGeom>
          <a:noFill/>
          <a:ln>
            <a:noFill/>
          </a:ln>
        </p:spPr>
        <p:txBody>
          <a:bodyPr anchorCtr="0" anchor="ctr" bIns="91425" lIns="91425" rIns="91425" tIns="91425">
            <a:noAutofit/>
          </a:bodyPr>
          <a:lstStyle/>
          <a:p>
            <a:pPr lvl="0" rtl="0" algn="ctr">
              <a:spcBef>
                <a:spcPts val="0"/>
              </a:spcBef>
              <a:buNone/>
            </a:pPr>
            <a:r>
              <a:rPr b="1" lang="en"/>
              <a:t>MapReduce</a:t>
            </a:r>
          </a:p>
        </p:txBody>
      </p:sp>
      <p:sp>
        <p:nvSpPr>
          <p:cNvPr id="643" name="Shape 643"/>
          <p:cNvSpPr txBox="1"/>
          <p:nvPr/>
        </p:nvSpPr>
        <p:spPr>
          <a:xfrm>
            <a:off x="4700565" y="2055575"/>
            <a:ext cx="1377000" cy="369300"/>
          </a:xfrm>
          <a:prstGeom prst="rect">
            <a:avLst/>
          </a:prstGeom>
          <a:noFill/>
          <a:ln>
            <a:noFill/>
          </a:ln>
        </p:spPr>
        <p:txBody>
          <a:bodyPr anchorCtr="0" anchor="ctr" bIns="91425" lIns="91425" rIns="91425" tIns="91425">
            <a:noAutofit/>
          </a:bodyPr>
          <a:lstStyle/>
          <a:p>
            <a:pPr lvl="0" rtl="0" algn="ctr">
              <a:spcBef>
                <a:spcPts val="0"/>
              </a:spcBef>
              <a:buNone/>
            </a:pPr>
            <a:r>
              <a:rPr b="1" lang="en"/>
              <a:t>Metastore</a:t>
            </a:r>
          </a:p>
        </p:txBody>
      </p:sp>
      <p:sp>
        <p:nvSpPr>
          <p:cNvPr id="644" name="Shape 644"/>
          <p:cNvSpPr txBox="1"/>
          <p:nvPr/>
        </p:nvSpPr>
        <p:spPr>
          <a:xfrm>
            <a:off x="5614965" y="1445975"/>
            <a:ext cx="599100" cy="369300"/>
          </a:xfrm>
          <a:prstGeom prst="rect">
            <a:avLst/>
          </a:prstGeom>
          <a:noFill/>
          <a:ln>
            <a:noFill/>
          </a:ln>
        </p:spPr>
        <p:txBody>
          <a:bodyPr anchorCtr="0" anchor="ctr" bIns="91425" lIns="91425" rIns="91425" tIns="91425">
            <a:noAutofit/>
          </a:bodyPr>
          <a:lstStyle/>
          <a:p>
            <a:pPr lvl="0" rtl="0" algn="ctr">
              <a:spcBef>
                <a:spcPts val="0"/>
              </a:spcBef>
              <a:buNone/>
            </a:pPr>
            <a:r>
              <a:rPr b="1" lang="en"/>
              <a:t>Hive</a:t>
            </a:r>
          </a:p>
        </p:txBody>
      </p:sp>
      <p:sp>
        <p:nvSpPr>
          <p:cNvPr id="645" name="Shape 645"/>
          <p:cNvSpPr txBox="1"/>
          <p:nvPr/>
        </p:nvSpPr>
        <p:spPr>
          <a:xfrm>
            <a:off x="4624365" y="1445975"/>
            <a:ext cx="599100" cy="369300"/>
          </a:xfrm>
          <a:prstGeom prst="rect">
            <a:avLst/>
          </a:prstGeom>
          <a:noFill/>
          <a:ln>
            <a:noFill/>
          </a:ln>
        </p:spPr>
        <p:txBody>
          <a:bodyPr anchorCtr="0" anchor="ctr" bIns="91425" lIns="91425" rIns="91425" tIns="91425">
            <a:noAutofit/>
          </a:bodyPr>
          <a:lstStyle/>
          <a:p>
            <a:pPr lvl="0" rtl="0" algn="ctr">
              <a:spcBef>
                <a:spcPts val="0"/>
              </a:spcBef>
              <a:buNone/>
            </a:pPr>
            <a:r>
              <a:rPr b="1" lang="en"/>
              <a:t>Pig</a:t>
            </a:r>
          </a:p>
        </p:txBody>
      </p:sp>
      <p:sp>
        <p:nvSpPr>
          <p:cNvPr id="646" name="Shape 646"/>
          <p:cNvSpPr txBox="1"/>
          <p:nvPr/>
        </p:nvSpPr>
        <p:spPr>
          <a:xfrm rot="-5400000">
            <a:off x="3216090" y="1995175"/>
            <a:ext cx="1546199" cy="607500"/>
          </a:xfrm>
          <a:prstGeom prst="rect">
            <a:avLst/>
          </a:prstGeom>
          <a:noFill/>
          <a:ln>
            <a:noFill/>
          </a:ln>
        </p:spPr>
        <p:txBody>
          <a:bodyPr anchorCtr="0" anchor="ctr" bIns="91425" lIns="91425" rIns="91425" tIns="91425">
            <a:noAutofit/>
          </a:bodyPr>
          <a:lstStyle/>
          <a:p>
            <a:pPr lvl="0" rtl="0" algn="ctr">
              <a:spcBef>
                <a:spcPts val="0"/>
              </a:spcBef>
              <a:buNone/>
            </a:pPr>
            <a:r>
              <a:rPr b="1" lang="en" sz="1200">
                <a:solidFill>
                  <a:schemeClr val="dk1"/>
                </a:solidFill>
              </a:rPr>
              <a:t>HBase</a:t>
            </a:r>
          </a:p>
        </p:txBody>
      </p:sp>
      <p:sp>
        <p:nvSpPr>
          <p:cNvPr id="647" name="Shape 647"/>
          <p:cNvSpPr txBox="1"/>
          <p:nvPr/>
        </p:nvSpPr>
        <p:spPr>
          <a:xfrm rot="-5400000">
            <a:off x="2061606" y="2253225"/>
            <a:ext cx="2187900" cy="673200"/>
          </a:xfrm>
          <a:prstGeom prst="rect">
            <a:avLst/>
          </a:prstGeom>
          <a:noFill/>
          <a:ln>
            <a:noFill/>
          </a:ln>
        </p:spPr>
        <p:txBody>
          <a:bodyPr anchorCtr="0" anchor="ctr" bIns="91425" lIns="91425" rIns="91425" tIns="91425">
            <a:noAutofit/>
          </a:bodyPr>
          <a:lstStyle/>
          <a:p>
            <a:pPr lvl="0" rtl="0" algn="ctr">
              <a:spcBef>
                <a:spcPts val="0"/>
              </a:spcBef>
              <a:buClr>
                <a:schemeClr val="dk1"/>
              </a:buClr>
              <a:buSzPct val="91666"/>
              <a:buFont typeface="Arial"/>
              <a:buNone/>
            </a:pPr>
            <a:r>
              <a:rPr b="1" lang="en" sz="1200">
                <a:solidFill>
                  <a:schemeClr val="dk1"/>
                </a:solidFill>
              </a:rPr>
              <a:t>Related projects in the ecosystem (</a:t>
            </a:r>
            <a:r>
              <a:rPr b="1" i="1" lang="en" sz="1200">
                <a:solidFill>
                  <a:schemeClr val="dk1"/>
                </a:solidFill>
              </a:rPr>
              <a:t>e.g.</a:t>
            </a:r>
            <a:r>
              <a:rPr b="1" lang="en" sz="1200">
                <a:solidFill>
                  <a:schemeClr val="dk1"/>
                </a:solidFill>
              </a:rPr>
              <a:t>, Cassandra)</a:t>
            </a:r>
          </a:p>
          <a:p>
            <a:pPr lvl="0" rtl="0" algn="ctr">
              <a:spcBef>
                <a:spcPts val="0"/>
              </a:spcBef>
              <a:buNone/>
            </a:pPr>
            <a:r>
              <a:t/>
            </a:r>
            <a:endParaRPr b="1" sz="12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651" name="Shape 651"/>
        <p:cNvGrpSpPr/>
        <p:nvPr/>
      </p:nvGrpSpPr>
      <p:grpSpPr>
        <a:xfrm>
          <a:off x="0" y="0"/>
          <a:ext cx="0" cy="0"/>
          <a:chOff x="0" y="0"/>
          <a:chExt cx="0" cy="0"/>
        </a:xfrm>
      </p:grpSpPr>
      <p:sp>
        <p:nvSpPr>
          <p:cNvPr id="652" name="Shape 652"/>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YARN</a:t>
            </a:r>
          </a:p>
        </p:txBody>
      </p:sp>
      <p:cxnSp>
        <p:nvCxnSpPr>
          <p:cNvPr id="653" name="Shape 653"/>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654" name="Shape 654"/>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655" name="Shape 655"/>
          <p:cNvSpPr/>
          <p:nvPr/>
        </p:nvSpPr>
        <p:spPr>
          <a:xfrm>
            <a:off x="3199696" y="3575400"/>
            <a:ext cx="3648900" cy="431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56" name="Shape 656"/>
          <p:cNvSpPr/>
          <p:nvPr/>
        </p:nvSpPr>
        <p:spPr>
          <a:xfrm>
            <a:off x="4125321" y="2965800"/>
            <a:ext cx="2723400" cy="431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57" name="Shape 657"/>
          <p:cNvSpPr/>
          <p:nvPr/>
        </p:nvSpPr>
        <p:spPr>
          <a:xfrm>
            <a:off x="4903696" y="2356200"/>
            <a:ext cx="1944900" cy="431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58" name="Shape 658"/>
          <p:cNvSpPr/>
          <p:nvPr/>
        </p:nvSpPr>
        <p:spPr>
          <a:xfrm>
            <a:off x="4903789" y="1746600"/>
            <a:ext cx="1944900" cy="431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59" name="Shape 659"/>
          <p:cNvSpPr/>
          <p:nvPr/>
        </p:nvSpPr>
        <p:spPr>
          <a:xfrm>
            <a:off x="5913691" y="1137000"/>
            <a:ext cx="935100" cy="431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60" name="Shape 660"/>
          <p:cNvSpPr/>
          <p:nvPr/>
        </p:nvSpPr>
        <p:spPr>
          <a:xfrm>
            <a:off x="4954138" y="1137000"/>
            <a:ext cx="846900" cy="431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61" name="Shape 661"/>
          <p:cNvSpPr/>
          <p:nvPr/>
        </p:nvSpPr>
        <p:spPr>
          <a:xfrm rot="5400000">
            <a:off x="3633596" y="1648775"/>
            <a:ext cx="1636500" cy="672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62" name="Shape 662"/>
          <p:cNvSpPr/>
          <p:nvPr/>
        </p:nvSpPr>
        <p:spPr>
          <a:xfrm rot="5400000">
            <a:off x="2467496" y="1930500"/>
            <a:ext cx="2235600" cy="729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63" name="Shape 663"/>
          <p:cNvSpPr/>
          <p:nvPr/>
        </p:nvSpPr>
        <p:spPr>
          <a:xfrm rot="5400000">
            <a:off x="1280158" y="2181725"/>
            <a:ext cx="2819100" cy="789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64" name="Shape 664"/>
          <p:cNvSpPr txBox="1"/>
          <p:nvPr/>
        </p:nvSpPr>
        <p:spPr>
          <a:xfrm>
            <a:off x="4020359" y="3587525"/>
            <a:ext cx="1683000" cy="369300"/>
          </a:xfrm>
          <a:prstGeom prst="rect">
            <a:avLst/>
          </a:prstGeom>
          <a:noFill/>
          <a:ln>
            <a:noFill/>
          </a:ln>
        </p:spPr>
        <p:txBody>
          <a:bodyPr anchorCtr="0" anchor="ctr" bIns="91425" lIns="91425" rIns="91425" tIns="91425">
            <a:noAutofit/>
          </a:bodyPr>
          <a:lstStyle/>
          <a:p>
            <a:pPr lvl="0" rtl="0" algn="ctr">
              <a:spcBef>
                <a:spcPts val="0"/>
              </a:spcBef>
              <a:buNone/>
            </a:pPr>
            <a:r>
              <a:rPr b="1" lang="en"/>
              <a:t>HDFS</a:t>
            </a:r>
          </a:p>
        </p:txBody>
      </p:sp>
      <p:sp>
        <p:nvSpPr>
          <p:cNvPr id="665" name="Shape 665"/>
          <p:cNvSpPr txBox="1"/>
          <p:nvPr/>
        </p:nvSpPr>
        <p:spPr>
          <a:xfrm>
            <a:off x="4629959" y="2977925"/>
            <a:ext cx="1683000" cy="369300"/>
          </a:xfrm>
          <a:prstGeom prst="rect">
            <a:avLst/>
          </a:prstGeom>
          <a:noFill/>
          <a:ln>
            <a:noFill/>
          </a:ln>
        </p:spPr>
        <p:txBody>
          <a:bodyPr anchorCtr="0" anchor="ctr" bIns="91425" lIns="91425" rIns="91425" tIns="91425">
            <a:noAutofit/>
          </a:bodyPr>
          <a:lstStyle/>
          <a:p>
            <a:pPr lvl="0" rtl="0" algn="ctr">
              <a:spcBef>
                <a:spcPts val="0"/>
              </a:spcBef>
              <a:buNone/>
            </a:pPr>
            <a:r>
              <a:rPr b="1" lang="en"/>
              <a:t>YARN</a:t>
            </a:r>
          </a:p>
        </p:txBody>
      </p:sp>
      <p:sp>
        <p:nvSpPr>
          <p:cNvPr id="666" name="Shape 666"/>
          <p:cNvSpPr txBox="1"/>
          <p:nvPr/>
        </p:nvSpPr>
        <p:spPr>
          <a:xfrm>
            <a:off x="5087159" y="2368325"/>
            <a:ext cx="1683000" cy="369300"/>
          </a:xfrm>
          <a:prstGeom prst="rect">
            <a:avLst/>
          </a:prstGeom>
          <a:noFill/>
          <a:ln>
            <a:noFill/>
          </a:ln>
        </p:spPr>
        <p:txBody>
          <a:bodyPr anchorCtr="0" anchor="ctr" bIns="91425" lIns="91425" rIns="91425" tIns="91425">
            <a:noAutofit/>
          </a:bodyPr>
          <a:lstStyle/>
          <a:p>
            <a:pPr lvl="0" rtl="0" algn="ctr">
              <a:spcBef>
                <a:spcPts val="0"/>
              </a:spcBef>
              <a:buNone/>
            </a:pPr>
            <a:r>
              <a:rPr b="1" lang="en"/>
              <a:t>MapReduce</a:t>
            </a:r>
          </a:p>
        </p:txBody>
      </p:sp>
      <p:sp>
        <p:nvSpPr>
          <p:cNvPr id="667" name="Shape 667"/>
          <p:cNvSpPr txBox="1"/>
          <p:nvPr/>
        </p:nvSpPr>
        <p:spPr>
          <a:xfrm>
            <a:off x="5163359" y="1758725"/>
            <a:ext cx="1377000" cy="369300"/>
          </a:xfrm>
          <a:prstGeom prst="rect">
            <a:avLst/>
          </a:prstGeom>
          <a:noFill/>
          <a:ln>
            <a:noFill/>
          </a:ln>
        </p:spPr>
        <p:txBody>
          <a:bodyPr anchorCtr="0" anchor="ctr" bIns="91425" lIns="91425" rIns="91425" tIns="91425">
            <a:noAutofit/>
          </a:bodyPr>
          <a:lstStyle/>
          <a:p>
            <a:pPr lvl="0" rtl="0" algn="ctr">
              <a:spcBef>
                <a:spcPts val="0"/>
              </a:spcBef>
              <a:buNone/>
            </a:pPr>
            <a:r>
              <a:rPr b="1" lang="en"/>
              <a:t>Metastore</a:t>
            </a:r>
          </a:p>
        </p:txBody>
      </p:sp>
      <p:sp>
        <p:nvSpPr>
          <p:cNvPr id="668" name="Shape 668"/>
          <p:cNvSpPr txBox="1"/>
          <p:nvPr/>
        </p:nvSpPr>
        <p:spPr>
          <a:xfrm>
            <a:off x="6077759" y="1149125"/>
            <a:ext cx="599100" cy="369300"/>
          </a:xfrm>
          <a:prstGeom prst="rect">
            <a:avLst/>
          </a:prstGeom>
          <a:noFill/>
          <a:ln>
            <a:noFill/>
          </a:ln>
        </p:spPr>
        <p:txBody>
          <a:bodyPr anchorCtr="0" anchor="ctr" bIns="91425" lIns="91425" rIns="91425" tIns="91425">
            <a:noAutofit/>
          </a:bodyPr>
          <a:lstStyle/>
          <a:p>
            <a:pPr lvl="0" rtl="0" algn="ctr">
              <a:spcBef>
                <a:spcPts val="0"/>
              </a:spcBef>
              <a:buNone/>
            </a:pPr>
            <a:r>
              <a:rPr b="1" lang="en"/>
              <a:t>Hive</a:t>
            </a:r>
          </a:p>
        </p:txBody>
      </p:sp>
      <p:sp>
        <p:nvSpPr>
          <p:cNvPr id="669" name="Shape 669"/>
          <p:cNvSpPr txBox="1"/>
          <p:nvPr/>
        </p:nvSpPr>
        <p:spPr>
          <a:xfrm>
            <a:off x="5087159" y="1149125"/>
            <a:ext cx="599100" cy="369300"/>
          </a:xfrm>
          <a:prstGeom prst="rect">
            <a:avLst/>
          </a:prstGeom>
          <a:noFill/>
          <a:ln>
            <a:noFill/>
          </a:ln>
        </p:spPr>
        <p:txBody>
          <a:bodyPr anchorCtr="0" anchor="ctr" bIns="91425" lIns="91425" rIns="91425" tIns="91425">
            <a:noAutofit/>
          </a:bodyPr>
          <a:lstStyle/>
          <a:p>
            <a:pPr lvl="0" rtl="0" algn="ctr">
              <a:spcBef>
                <a:spcPts val="0"/>
              </a:spcBef>
              <a:buNone/>
            </a:pPr>
            <a:r>
              <a:rPr b="1" lang="en"/>
              <a:t>Pig</a:t>
            </a:r>
          </a:p>
        </p:txBody>
      </p:sp>
      <p:sp>
        <p:nvSpPr>
          <p:cNvPr id="670" name="Shape 670"/>
          <p:cNvSpPr txBox="1"/>
          <p:nvPr/>
        </p:nvSpPr>
        <p:spPr>
          <a:xfrm rot="-5400000">
            <a:off x="3669284" y="1634325"/>
            <a:ext cx="1546199" cy="607500"/>
          </a:xfrm>
          <a:prstGeom prst="rect">
            <a:avLst/>
          </a:prstGeom>
          <a:noFill/>
          <a:ln>
            <a:noFill/>
          </a:ln>
        </p:spPr>
        <p:txBody>
          <a:bodyPr anchorCtr="0" anchor="ctr" bIns="91425" lIns="91425" rIns="91425" tIns="91425">
            <a:noAutofit/>
          </a:bodyPr>
          <a:lstStyle/>
          <a:p>
            <a:pPr lvl="0" rtl="0" algn="ctr">
              <a:spcBef>
                <a:spcPts val="0"/>
              </a:spcBef>
              <a:buNone/>
            </a:pPr>
            <a:r>
              <a:rPr b="1" lang="en" sz="1200"/>
              <a:t>Other YARN frameworks (</a:t>
            </a:r>
            <a:r>
              <a:rPr b="1" i="1" lang="en" sz="1200"/>
              <a:t>e.g.</a:t>
            </a:r>
            <a:r>
              <a:rPr b="1" lang="en" sz="1200"/>
              <a:t>, Spark, Tez)</a:t>
            </a:r>
          </a:p>
        </p:txBody>
      </p:sp>
      <p:sp>
        <p:nvSpPr>
          <p:cNvPr id="671" name="Shape 671"/>
          <p:cNvSpPr txBox="1"/>
          <p:nvPr/>
        </p:nvSpPr>
        <p:spPr>
          <a:xfrm rot="-5400000">
            <a:off x="2601459" y="2011325"/>
            <a:ext cx="2034300" cy="578400"/>
          </a:xfrm>
          <a:prstGeom prst="rect">
            <a:avLst/>
          </a:prstGeom>
          <a:noFill/>
          <a:ln>
            <a:noFill/>
          </a:ln>
        </p:spPr>
        <p:txBody>
          <a:bodyPr anchorCtr="0" anchor="ctr" bIns="91425" lIns="91425" rIns="91425" tIns="91425">
            <a:noAutofit/>
          </a:bodyPr>
          <a:lstStyle/>
          <a:p>
            <a:pPr lvl="0" rtl="0" algn="ctr">
              <a:spcBef>
                <a:spcPts val="0"/>
              </a:spcBef>
              <a:buNone/>
            </a:pPr>
            <a:r>
              <a:rPr b="1" lang="en"/>
              <a:t>Non-relational data stores (</a:t>
            </a:r>
            <a:r>
              <a:rPr b="1" i="1" lang="en"/>
              <a:t>e.g.</a:t>
            </a:r>
            <a:r>
              <a:rPr b="1" lang="en"/>
              <a:t>, HBase)</a:t>
            </a:r>
          </a:p>
        </p:txBody>
      </p:sp>
      <p:sp>
        <p:nvSpPr>
          <p:cNvPr id="672" name="Shape 672"/>
          <p:cNvSpPr txBox="1"/>
          <p:nvPr/>
        </p:nvSpPr>
        <p:spPr>
          <a:xfrm rot="-5400000">
            <a:off x="1331034" y="2205425"/>
            <a:ext cx="2717700" cy="726000"/>
          </a:xfrm>
          <a:prstGeom prst="rect">
            <a:avLst/>
          </a:prstGeom>
          <a:noFill/>
          <a:ln>
            <a:noFill/>
          </a:ln>
        </p:spPr>
        <p:txBody>
          <a:bodyPr anchorCtr="0" anchor="ctr" bIns="91425" lIns="91425" rIns="91425" tIns="91425">
            <a:noAutofit/>
          </a:bodyPr>
          <a:lstStyle/>
          <a:p>
            <a:pPr lvl="0" rtl="0" algn="ctr">
              <a:spcBef>
                <a:spcPts val="0"/>
              </a:spcBef>
              <a:buNone/>
            </a:pPr>
            <a:r>
              <a:rPr b="1" lang="en"/>
              <a:t>Related projects in the ecosystem (</a:t>
            </a:r>
            <a:r>
              <a:rPr b="1" i="1" lang="en"/>
              <a:t>e.g.</a:t>
            </a:r>
            <a:r>
              <a:rPr b="1" lang="en"/>
              <a:t>, Kafka, Cassandra, ZooKeeper)</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676" name="Shape 676"/>
        <p:cNvGrpSpPr/>
        <p:nvPr/>
      </p:nvGrpSpPr>
      <p:grpSpPr>
        <a:xfrm>
          <a:off x="0" y="0"/>
          <a:ext cx="0" cy="0"/>
          <a:chOff x="0" y="0"/>
          <a:chExt cx="0" cy="0"/>
        </a:xfrm>
      </p:grpSpPr>
      <p:sp>
        <p:nvSpPr>
          <p:cNvPr id="677" name="Shape 677"/>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YARN</a:t>
            </a:r>
          </a:p>
        </p:txBody>
      </p:sp>
      <p:cxnSp>
        <p:nvCxnSpPr>
          <p:cNvPr id="678" name="Shape 678"/>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679" name="Shape 679"/>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680" name="Shape 680"/>
          <p:cNvSpPr txBox="1"/>
          <p:nvPr/>
        </p:nvSpPr>
        <p:spPr>
          <a:xfrm>
            <a:off x="1295400" y="1384025"/>
            <a:ext cx="6553200" cy="26013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Key takeaways:</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Handles scheduling</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Handles resource management</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Handles task management</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Improves scale</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Improves efficiency and cluster utilization</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Opens Hadoop up to non-MapReduce frameworks</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684" name="Shape 684"/>
        <p:cNvGrpSpPr/>
        <p:nvPr/>
      </p:nvGrpSpPr>
      <p:grpSpPr>
        <a:xfrm>
          <a:off x="0" y="0"/>
          <a:ext cx="0" cy="0"/>
          <a:chOff x="0" y="0"/>
          <a:chExt cx="0" cy="0"/>
        </a:xfrm>
      </p:grpSpPr>
      <p:sp>
        <p:nvSpPr>
          <p:cNvPr id="685" name="Shape 685"/>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MapReduce</a:t>
            </a:r>
          </a:p>
        </p:txBody>
      </p:sp>
      <p:cxnSp>
        <p:nvCxnSpPr>
          <p:cNvPr id="686" name="Shape 686"/>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687" name="Shape 687"/>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691" name="Shape 691"/>
        <p:cNvGrpSpPr/>
        <p:nvPr/>
      </p:nvGrpSpPr>
      <p:grpSpPr>
        <a:xfrm>
          <a:off x="0" y="0"/>
          <a:ext cx="0" cy="0"/>
          <a:chOff x="0" y="0"/>
          <a:chExt cx="0" cy="0"/>
        </a:xfrm>
      </p:grpSpPr>
      <p:sp>
        <p:nvSpPr>
          <p:cNvPr id="692" name="Shape 692"/>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MapReduce</a:t>
            </a:r>
          </a:p>
        </p:txBody>
      </p:sp>
      <p:cxnSp>
        <p:nvCxnSpPr>
          <p:cNvPr id="693" name="Shape 693"/>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694" name="Shape 694"/>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695" name="Shape 695"/>
          <p:cNvSpPr txBox="1"/>
          <p:nvPr/>
        </p:nvSpPr>
        <p:spPr>
          <a:xfrm>
            <a:off x="1295400" y="1384025"/>
            <a:ext cx="6553200" cy="26013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From the previous section, we saw that there are five high-level components that make up a MapReduce job:</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The client from which the job is submitted;</a:t>
            </a: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The ResourceManager, which allocates cluster resources;</a:t>
            </a: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The NodeManager(s), which launch and monitor application containers;</a:t>
            </a: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The ApplicationMaster, which coordinates MapReduce tasks;</a:t>
            </a: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HDFS, which shares files between the various job processes.</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699" name="Shape 699"/>
        <p:cNvGrpSpPr/>
        <p:nvPr/>
      </p:nvGrpSpPr>
      <p:grpSpPr>
        <a:xfrm>
          <a:off x="0" y="0"/>
          <a:ext cx="0" cy="0"/>
          <a:chOff x="0" y="0"/>
          <a:chExt cx="0" cy="0"/>
        </a:xfrm>
      </p:grpSpPr>
      <p:sp>
        <p:nvSpPr>
          <p:cNvPr id="700" name="Shape 700"/>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MapReduce</a:t>
            </a:r>
          </a:p>
        </p:txBody>
      </p:sp>
      <p:cxnSp>
        <p:nvCxnSpPr>
          <p:cNvPr id="701" name="Shape 701"/>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sp>
        <p:nvSpPr>
          <p:cNvPr id="702" name="Shape 702"/>
          <p:cNvSpPr txBox="1"/>
          <p:nvPr/>
        </p:nvSpPr>
        <p:spPr>
          <a:xfrm>
            <a:off x="1295400" y="1384025"/>
            <a:ext cx="6553200" cy="26013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Upon job submission, </a:t>
            </a:r>
            <a:r>
              <a:rPr lang="en">
                <a:solidFill>
                  <a:schemeClr val="lt1"/>
                </a:solidFill>
                <a:latin typeface="Montserrat"/>
                <a:ea typeface="Montserrat"/>
                <a:cs typeface="Montserrat"/>
                <a:sym typeface="Montserrat"/>
              </a:rPr>
              <a:t>the </a:t>
            </a:r>
            <a:r>
              <a:rPr lang="en">
                <a:solidFill>
                  <a:schemeClr val="lt1"/>
                </a:solidFill>
                <a:latin typeface="Courier New"/>
                <a:ea typeface="Courier New"/>
                <a:cs typeface="Courier New"/>
                <a:sym typeface="Courier New"/>
              </a:rPr>
              <a:t>submit()</a:t>
            </a:r>
            <a:r>
              <a:rPr lang="en">
                <a:solidFill>
                  <a:schemeClr val="lt1"/>
                </a:solidFill>
                <a:latin typeface="Montserrat"/>
                <a:ea typeface="Montserrat"/>
                <a:cs typeface="Montserrat"/>
                <a:sym typeface="Montserrat"/>
              </a:rPr>
              <a:t> method calls up the </a:t>
            </a:r>
            <a:r>
              <a:rPr lang="en">
                <a:solidFill>
                  <a:schemeClr val="lt1"/>
                </a:solidFill>
                <a:latin typeface="Courier New"/>
                <a:ea typeface="Courier New"/>
                <a:cs typeface="Courier New"/>
                <a:sym typeface="Courier New"/>
              </a:rPr>
              <a:t>JobSubmitter</a:t>
            </a:r>
            <a:r>
              <a:rPr lang="en">
                <a:solidFill>
                  <a:schemeClr val="lt1"/>
                </a:solidFill>
                <a:latin typeface="Montserrat"/>
                <a:ea typeface="Montserrat"/>
                <a:cs typeface="Montserrat"/>
                <a:sym typeface="Montserrat"/>
              </a:rPr>
              <a:t> class which </a:t>
            </a:r>
            <a:r>
              <a:rPr lang="en">
                <a:solidFill>
                  <a:srgbClr val="FFFFFF"/>
                </a:solidFill>
                <a:latin typeface="Montserrat"/>
                <a:ea typeface="Montserrat"/>
                <a:cs typeface="Montserrat"/>
                <a:sym typeface="Montserrat"/>
              </a:rPr>
              <a:t>:</a:t>
            </a: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Asks the ResourceManager for a new application ID;</a:t>
            </a: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Makes sure the output destination was specified and doesn’t already exist;</a:t>
            </a: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Computes the splits for the input file(s);</a:t>
            </a: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Copies the resources needed for the job (</a:t>
            </a:r>
            <a:r>
              <a:rPr i="1" lang="en">
                <a:solidFill>
                  <a:srgbClr val="FFFFFF"/>
                </a:solidFill>
                <a:latin typeface="Montserrat"/>
                <a:ea typeface="Montserrat"/>
                <a:cs typeface="Montserrat"/>
                <a:sym typeface="Montserrat"/>
              </a:rPr>
              <a:t>e.g.</a:t>
            </a:r>
            <a:r>
              <a:rPr lang="en">
                <a:solidFill>
                  <a:srgbClr val="FFFFFF"/>
                </a:solidFill>
                <a:latin typeface="Montserrat"/>
                <a:ea typeface="Montserrat"/>
                <a:cs typeface="Montserrat"/>
                <a:sym typeface="Montserrat"/>
              </a:rPr>
              <a:t>, splits, JAR, config) with the aforementioned job id to various datanodes;</a:t>
            </a: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The final </a:t>
            </a:r>
            <a:r>
              <a:rPr lang="en">
                <a:solidFill>
                  <a:srgbClr val="FFFFFF"/>
                </a:solidFill>
                <a:latin typeface="Courier New"/>
                <a:ea typeface="Courier New"/>
                <a:cs typeface="Courier New"/>
                <a:sym typeface="Courier New"/>
              </a:rPr>
              <a:t>SubmitApplication()</a:t>
            </a:r>
            <a:r>
              <a:rPr lang="en">
                <a:solidFill>
                  <a:srgbClr val="FFFFFF"/>
                </a:solidFill>
                <a:latin typeface="Montserrat"/>
                <a:ea typeface="Montserrat"/>
                <a:cs typeface="Montserrat"/>
                <a:sym typeface="Montserrat"/>
              </a:rPr>
              <a:t> method is called and the ResourceManager takes over.</a:t>
            </a:r>
          </a:p>
        </p:txBody>
      </p:sp>
      <p:pic>
        <p:nvPicPr>
          <p:cNvPr descr="Copy of looker_logo_white.png" id="703" name="Shape 703"/>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pic>
        <p:nvPicPr>
          <p:cNvPr descr="person-apple-laptop-notebook-2.jpg" id="182" name="Shape 182"/>
          <p:cNvPicPr preferRelativeResize="0"/>
          <p:nvPr/>
        </p:nvPicPr>
        <p:blipFill rotWithShape="1">
          <a:blip r:embed="rId3">
            <a:alphaModFix/>
          </a:blip>
          <a:srcRect b="4034" l="0" r="0" t="11563"/>
          <a:stretch/>
        </p:blipFill>
        <p:spPr>
          <a:xfrm>
            <a:off x="0" y="0"/>
            <a:ext cx="9144000" cy="5143500"/>
          </a:xfrm>
          <a:prstGeom prst="rect">
            <a:avLst/>
          </a:prstGeom>
          <a:noFill/>
          <a:ln>
            <a:noFill/>
          </a:ln>
        </p:spPr>
      </p:pic>
      <p:sp>
        <p:nvSpPr>
          <p:cNvPr id="183" name="Shape 183"/>
          <p:cNvSpPr/>
          <p:nvPr/>
        </p:nvSpPr>
        <p:spPr>
          <a:xfrm>
            <a:off x="0" y="-9450"/>
            <a:ext cx="9144000" cy="5162400"/>
          </a:xfrm>
          <a:prstGeom prst="rect">
            <a:avLst/>
          </a:prstGeom>
          <a:solidFill>
            <a:schemeClr val="dk1">
              <a:alpha val="77650"/>
            </a:schemeClr>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84" name="Shape 184"/>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Outline</a:t>
            </a:r>
          </a:p>
        </p:txBody>
      </p:sp>
      <p:cxnSp>
        <p:nvCxnSpPr>
          <p:cNvPr id="185" name="Shape 185"/>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sp>
        <p:nvSpPr>
          <p:cNvPr id="186" name="Shape 186"/>
          <p:cNvSpPr txBox="1"/>
          <p:nvPr/>
        </p:nvSpPr>
        <p:spPr>
          <a:xfrm>
            <a:off x="2863800" y="1758525"/>
            <a:ext cx="3416400" cy="504900"/>
          </a:xfrm>
          <a:prstGeom prst="rect">
            <a:avLst/>
          </a:prstGeom>
          <a:noFill/>
          <a:ln>
            <a:noFill/>
          </a:ln>
        </p:spPr>
        <p:txBody>
          <a:bodyPr anchorCtr="0" anchor="t" bIns="45700" lIns="91425" rIns="91425" tIns="45700">
            <a:noAutofit/>
          </a:bodyPr>
          <a:lstStyle/>
          <a:p>
            <a:pPr lvl="0" marR="0" rtl="0" algn="ctr">
              <a:lnSpc>
                <a:spcPct val="150000"/>
              </a:lnSpc>
              <a:spcBef>
                <a:spcPts val="0"/>
              </a:spcBef>
              <a:buNone/>
            </a:pPr>
            <a:r>
              <a:rPr lang="en" sz="1600">
                <a:solidFill>
                  <a:schemeClr val="lt1"/>
                </a:solidFill>
              </a:rPr>
              <a:t>Core Hadoop</a:t>
            </a:r>
          </a:p>
        </p:txBody>
      </p:sp>
      <p:pic>
        <p:nvPicPr>
          <p:cNvPr descr="Copy of looker_logo_white.png" id="187" name="Shape 187"/>
          <p:cNvPicPr preferRelativeResize="0"/>
          <p:nvPr/>
        </p:nvPicPr>
        <p:blipFill>
          <a:blip r:embed="rId4">
            <a:alphaModFix/>
          </a:blip>
          <a:stretch>
            <a:fillRect/>
          </a:stretch>
        </p:blipFill>
        <p:spPr>
          <a:xfrm>
            <a:off x="8381997" y="4705350"/>
            <a:ext cx="599152" cy="285749"/>
          </a:xfrm>
          <a:prstGeom prst="rect">
            <a:avLst/>
          </a:prstGeom>
          <a:noFill/>
          <a:ln>
            <a:noFill/>
          </a:ln>
        </p:spPr>
      </p:pic>
      <p:grpSp>
        <p:nvGrpSpPr>
          <p:cNvPr id="188" name="Shape 188"/>
          <p:cNvGrpSpPr/>
          <p:nvPr/>
        </p:nvGrpSpPr>
        <p:grpSpPr>
          <a:xfrm>
            <a:off x="3045050" y="1453725"/>
            <a:ext cx="3048000" cy="152400"/>
            <a:chOff x="152400" y="2724150"/>
            <a:chExt cx="3048000" cy="152400"/>
          </a:xfrm>
        </p:grpSpPr>
        <p:sp>
          <p:nvSpPr>
            <p:cNvPr id="189" name="Shape 189"/>
            <p:cNvSpPr/>
            <p:nvPr/>
          </p:nvSpPr>
          <p:spPr>
            <a:xfrm>
              <a:off x="1600200" y="2724150"/>
              <a:ext cx="152400" cy="152400"/>
            </a:xfrm>
            <a:prstGeom prst="ellipse">
              <a:avLst/>
            </a:prstGeom>
            <a:solidFill>
              <a:srgbClr val="63C9B6"/>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190" name="Shape 190"/>
            <p:cNvCxnSpPr/>
            <p:nvPr/>
          </p:nvCxnSpPr>
          <p:spPr>
            <a:xfrm>
              <a:off x="152400" y="2800350"/>
              <a:ext cx="1371600" cy="0"/>
            </a:xfrm>
            <a:prstGeom prst="straightConnector1">
              <a:avLst/>
            </a:prstGeom>
            <a:solidFill>
              <a:srgbClr val="EA8A2F"/>
            </a:solidFill>
            <a:ln cap="flat" cmpd="sng" w="9525">
              <a:solidFill>
                <a:srgbClr val="63C9B6"/>
              </a:solidFill>
              <a:prstDash val="solid"/>
              <a:round/>
              <a:headEnd len="med" w="med" type="none"/>
              <a:tailEnd len="med" w="med" type="none"/>
            </a:ln>
          </p:spPr>
        </p:cxnSp>
        <p:cxnSp>
          <p:nvCxnSpPr>
            <p:cNvPr id="191" name="Shape 191"/>
            <p:cNvCxnSpPr/>
            <p:nvPr/>
          </p:nvCxnSpPr>
          <p:spPr>
            <a:xfrm>
              <a:off x="1828800" y="2800350"/>
              <a:ext cx="1371600" cy="0"/>
            </a:xfrm>
            <a:prstGeom prst="straightConnector1">
              <a:avLst/>
            </a:prstGeom>
            <a:solidFill>
              <a:srgbClr val="EA8A2F"/>
            </a:solidFill>
            <a:ln cap="flat" cmpd="sng" w="9525">
              <a:solidFill>
                <a:srgbClr val="63C9B6"/>
              </a:solidFill>
              <a:prstDash val="solid"/>
              <a:round/>
              <a:headEnd len="med" w="med" type="none"/>
              <a:tailEnd len="med" w="med" type="none"/>
            </a:ln>
          </p:spPr>
        </p:cxnSp>
      </p:grpSp>
      <p:sp>
        <p:nvSpPr>
          <p:cNvPr id="192" name="Shape 192"/>
          <p:cNvSpPr txBox="1"/>
          <p:nvPr/>
        </p:nvSpPr>
        <p:spPr>
          <a:xfrm>
            <a:off x="3564983" y="992575"/>
            <a:ext cx="2013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Part 1</a:t>
            </a:r>
          </a:p>
        </p:txBody>
      </p:sp>
      <p:sp>
        <p:nvSpPr>
          <p:cNvPr id="193" name="Shape 193"/>
          <p:cNvSpPr txBox="1"/>
          <p:nvPr/>
        </p:nvSpPr>
        <p:spPr>
          <a:xfrm>
            <a:off x="2863800" y="3130125"/>
            <a:ext cx="3416400" cy="504900"/>
          </a:xfrm>
          <a:prstGeom prst="rect">
            <a:avLst/>
          </a:prstGeom>
          <a:noFill/>
          <a:ln>
            <a:noFill/>
          </a:ln>
        </p:spPr>
        <p:txBody>
          <a:bodyPr anchorCtr="0" anchor="t" bIns="45700" lIns="91425" rIns="91425" tIns="45700">
            <a:noAutofit/>
          </a:bodyPr>
          <a:lstStyle/>
          <a:p>
            <a:pPr lvl="0" marR="0" rtl="0" algn="ctr">
              <a:lnSpc>
                <a:spcPct val="150000"/>
              </a:lnSpc>
              <a:spcBef>
                <a:spcPts val="0"/>
              </a:spcBef>
              <a:buNone/>
            </a:pPr>
            <a:r>
              <a:rPr lang="en" sz="1600">
                <a:solidFill>
                  <a:schemeClr val="lt1"/>
                </a:solidFill>
              </a:rPr>
              <a:t>The Broader Ecosystem</a:t>
            </a:r>
          </a:p>
        </p:txBody>
      </p:sp>
      <p:grpSp>
        <p:nvGrpSpPr>
          <p:cNvPr id="194" name="Shape 194"/>
          <p:cNvGrpSpPr/>
          <p:nvPr/>
        </p:nvGrpSpPr>
        <p:grpSpPr>
          <a:xfrm>
            <a:off x="3045050" y="2825325"/>
            <a:ext cx="3048000" cy="152400"/>
            <a:chOff x="152400" y="2724150"/>
            <a:chExt cx="3048000" cy="152400"/>
          </a:xfrm>
        </p:grpSpPr>
        <p:sp>
          <p:nvSpPr>
            <p:cNvPr id="195" name="Shape 195"/>
            <p:cNvSpPr/>
            <p:nvPr/>
          </p:nvSpPr>
          <p:spPr>
            <a:xfrm>
              <a:off x="1600200" y="2724150"/>
              <a:ext cx="152400" cy="152400"/>
            </a:xfrm>
            <a:prstGeom prst="ellipse">
              <a:avLst/>
            </a:prstGeom>
            <a:solidFill>
              <a:srgbClr val="63C9B6"/>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196" name="Shape 196"/>
            <p:cNvCxnSpPr/>
            <p:nvPr/>
          </p:nvCxnSpPr>
          <p:spPr>
            <a:xfrm>
              <a:off x="152400" y="2800350"/>
              <a:ext cx="1371600" cy="0"/>
            </a:xfrm>
            <a:prstGeom prst="straightConnector1">
              <a:avLst/>
            </a:prstGeom>
            <a:solidFill>
              <a:srgbClr val="EA8A2F"/>
            </a:solidFill>
            <a:ln cap="flat" cmpd="sng" w="9525">
              <a:solidFill>
                <a:srgbClr val="63C9B6"/>
              </a:solidFill>
              <a:prstDash val="solid"/>
              <a:round/>
              <a:headEnd len="med" w="med" type="none"/>
              <a:tailEnd len="med" w="med" type="none"/>
            </a:ln>
          </p:spPr>
        </p:cxnSp>
        <p:cxnSp>
          <p:nvCxnSpPr>
            <p:cNvPr id="197" name="Shape 197"/>
            <p:cNvCxnSpPr/>
            <p:nvPr/>
          </p:nvCxnSpPr>
          <p:spPr>
            <a:xfrm>
              <a:off x="1828800" y="2800350"/>
              <a:ext cx="1371600" cy="0"/>
            </a:xfrm>
            <a:prstGeom prst="straightConnector1">
              <a:avLst/>
            </a:prstGeom>
            <a:solidFill>
              <a:srgbClr val="EA8A2F"/>
            </a:solidFill>
            <a:ln cap="flat" cmpd="sng" w="9525">
              <a:solidFill>
                <a:srgbClr val="63C9B6"/>
              </a:solidFill>
              <a:prstDash val="solid"/>
              <a:round/>
              <a:headEnd len="med" w="med" type="none"/>
              <a:tailEnd len="med" w="med" type="none"/>
            </a:ln>
          </p:spPr>
        </p:cxnSp>
      </p:grpSp>
      <p:sp>
        <p:nvSpPr>
          <p:cNvPr id="198" name="Shape 198"/>
          <p:cNvSpPr txBox="1"/>
          <p:nvPr/>
        </p:nvSpPr>
        <p:spPr>
          <a:xfrm>
            <a:off x="3564983" y="2364175"/>
            <a:ext cx="2013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Part 2</a:t>
            </a:r>
          </a:p>
        </p:txBody>
      </p:sp>
      <p:sp>
        <p:nvSpPr>
          <p:cNvPr id="199" name="Shape 199"/>
          <p:cNvSpPr txBox="1"/>
          <p:nvPr/>
        </p:nvSpPr>
        <p:spPr>
          <a:xfrm>
            <a:off x="2863800" y="4501725"/>
            <a:ext cx="3416400" cy="504900"/>
          </a:xfrm>
          <a:prstGeom prst="rect">
            <a:avLst/>
          </a:prstGeom>
          <a:noFill/>
          <a:ln>
            <a:noFill/>
          </a:ln>
        </p:spPr>
        <p:txBody>
          <a:bodyPr anchorCtr="0" anchor="t" bIns="45700" lIns="91425" rIns="91425" tIns="45700">
            <a:noAutofit/>
          </a:bodyPr>
          <a:lstStyle/>
          <a:p>
            <a:pPr lvl="0" marR="0" rtl="0" algn="ctr">
              <a:lnSpc>
                <a:spcPct val="150000"/>
              </a:lnSpc>
              <a:spcBef>
                <a:spcPts val="0"/>
              </a:spcBef>
              <a:buNone/>
            </a:pPr>
            <a:r>
              <a:rPr lang="en" sz="1600">
                <a:solidFill>
                  <a:schemeClr val="lt1"/>
                </a:solidFill>
              </a:rPr>
              <a:t>Practical Walkthrough</a:t>
            </a:r>
          </a:p>
        </p:txBody>
      </p:sp>
      <p:grpSp>
        <p:nvGrpSpPr>
          <p:cNvPr id="200" name="Shape 200"/>
          <p:cNvGrpSpPr/>
          <p:nvPr/>
        </p:nvGrpSpPr>
        <p:grpSpPr>
          <a:xfrm>
            <a:off x="3045050" y="4196925"/>
            <a:ext cx="3048000" cy="152400"/>
            <a:chOff x="152400" y="2724150"/>
            <a:chExt cx="3048000" cy="152400"/>
          </a:xfrm>
        </p:grpSpPr>
        <p:sp>
          <p:nvSpPr>
            <p:cNvPr id="201" name="Shape 201"/>
            <p:cNvSpPr/>
            <p:nvPr/>
          </p:nvSpPr>
          <p:spPr>
            <a:xfrm>
              <a:off x="1600200" y="2724150"/>
              <a:ext cx="152400" cy="152400"/>
            </a:xfrm>
            <a:prstGeom prst="ellipse">
              <a:avLst/>
            </a:prstGeom>
            <a:solidFill>
              <a:srgbClr val="63C9B6"/>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202" name="Shape 202"/>
            <p:cNvCxnSpPr/>
            <p:nvPr/>
          </p:nvCxnSpPr>
          <p:spPr>
            <a:xfrm>
              <a:off x="152400" y="2800350"/>
              <a:ext cx="1371600" cy="0"/>
            </a:xfrm>
            <a:prstGeom prst="straightConnector1">
              <a:avLst/>
            </a:prstGeom>
            <a:solidFill>
              <a:srgbClr val="EA8A2F"/>
            </a:solidFill>
            <a:ln cap="flat" cmpd="sng" w="9525">
              <a:solidFill>
                <a:srgbClr val="63C9B6"/>
              </a:solidFill>
              <a:prstDash val="solid"/>
              <a:round/>
              <a:headEnd len="med" w="med" type="none"/>
              <a:tailEnd len="med" w="med" type="none"/>
            </a:ln>
          </p:spPr>
        </p:cxnSp>
        <p:cxnSp>
          <p:nvCxnSpPr>
            <p:cNvPr id="203" name="Shape 203"/>
            <p:cNvCxnSpPr/>
            <p:nvPr/>
          </p:nvCxnSpPr>
          <p:spPr>
            <a:xfrm>
              <a:off x="1828800" y="2800350"/>
              <a:ext cx="1371600" cy="0"/>
            </a:xfrm>
            <a:prstGeom prst="straightConnector1">
              <a:avLst/>
            </a:prstGeom>
            <a:solidFill>
              <a:srgbClr val="EA8A2F"/>
            </a:solidFill>
            <a:ln cap="flat" cmpd="sng" w="9525">
              <a:solidFill>
                <a:srgbClr val="63C9B6"/>
              </a:solidFill>
              <a:prstDash val="solid"/>
              <a:round/>
              <a:headEnd len="med" w="med" type="none"/>
              <a:tailEnd len="med" w="med" type="none"/>
            </a:ln>
          </p:spPr>
        </p:cxnSp>
      </p:grpSp>
      <p:sp>
        <p:nvSpPr>
          <p:cNvPr id="204" name="Shape 204"/>
          <p:cNvSpPr txBox="1"/>
          <p:nvPr/>
        </p:nvSpPr>
        <p:spPr>
          <a:xfrm>
            <a:off x="3564983" y="3735775"/>
            <a:ext cx="2013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Part 3</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707" name="Shape 707"/>
        <p:cNvGrpSpPr/>
        <p:nvPr/>
      </p:nvGrpSpPr>
      <p:grpSpPr>
        <a:xfrm>
          <a:off x="0" y="0"/>
          <a:ext cx="0" cy="0"/>
          <a:chOff x="0" y="0"/>
          <a:chExt cx="0" cy="0"/>
        </a:xfrm>
      </p:grpSpPr>
      <p:sp>
        <p:nvSpPr>
          <p:cNvPr id="708" name="Shape 708"/>
          <p:cNvSpPr txBox="1"/>
          <p:nvPr/>
        </p:nvSpPr>
        <p:spPr>
          <a:xfrm>
            <a:off x="1295400" y="1384025"/>
            <a:ext cx="6553200" cy="26013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Next, YARN handles job initialization, specifically</a:t>
            </a:r>
            <a:r>
              <a:rPr lang="en">
                <a:solidFill>
                  <a:schemeClr val="lt1"/>
                </a:solidFill>
                <a:latin typeface="Montserrat"/>
                <a:ea typeface="Montserrat"/>
                <a:cs typeface="Montserrat"/>
                <a:sym typeface="Montserrat"/>
              </a:rPr>
              <a:t> </a:t>
            </a:r>
            <a:r>
              <a:rPr lang="en">
                <a:solidFill>
                  <a:srgbClr val="FFFFFF"/>
                </a:solidFill>
                <a:latin typeface="Montserrat"/>
                <a:ea typeface="Montserrat"/>
                <a:cs typeface="Montserrat"/>
                <a:sym typeface="Montserrat"/>
              </a:rPr>
              <a:t>:</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The ResourceManager launches the Application Master (AM);</a:t>
            </a: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The AM receives the input splits;</a:t>
            </a: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For each split, the AM creates a map task as well as a reduce task;</a:t>
            </a: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The AM assigns each task to an existing or new JVM, depending on the size and complexity of the job;</a:t>
            </a: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The AM creates the output and temp directories for the the job.</a:t>
            </a:r>
          </a:p>
        </p:txBody>
      </p:sp>
      <p:sp>
        <p:nvSpPr>
          <p:cNvPr id="709" name="Shape 709"/>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MapReduce</a:t>
            </a:r>
          </a:p>
        </p:txBody>
      </p:sp>
      <p:cxnSp>
        <p:nvCxnSpPr>
          <p:cNvPr id="710" name="Shape 710"/>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711" name="Shape 711"/>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715" name="Shape 715"/>
        <p:cNvGrpSpPr/>
        <p:nvPr/>
      </p:nvGrpSpPr>
      <p:grpSpPr>
        <a:xfrm>
          <a:off x="0" y="0"/>
          <a:ext cx="0" cy="0"/>
          <a:chOff x="0" y="0"/>
          <a:chExt cx="0" cy="0"/>
        </a:xfrm>
      </p:grpSpPr>
      <p:sp>
        <p:nvSpPr>
          <p:cNvPr id="716" name="Shape 716"/>
          <p:cNvSpPr txBox="1"/>
          <p:nvPr/>
        </p:nvSpPr>
        <p:spPr>
          <a:xfrm>
            <a:off x="1295400" y="1384025"/>
            <a:ext cx="6553200" cy="26013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Next, YARN handles task assignment, specifically</a:t>
            </a:r>
            <a:r>
              <a:rPr lang="en">
                <a:solidFill>
                  <a:schemeClr val="lt1"/>
                </a:solidFill>
                <a:latin typeface="Montserrat"/>
                <a:ea typeface="Montserrat"/>
                <a:cs typeface="Montserrat"/>
                <a:sym typeface="Montserrat"/>
              </a:rPr>
              <a:t> </a:t>
            </a:r>
            <a:r>
              <a:rPr lang="en">
                <a:solidFill>
                  <a:srgbClr val="FFFFFF"/>
                </a:solidFill>
                <a:latin typeface="Montserrat"/>
                <a:ea typeface="Montserrat"/>
                <a:cs typeface="Montserrat"/>
                <a:sym typeface="Montserrat"/>
              </a:rPr>
              <a:t>:</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For each task (map tasks holding the higher priority) the AM requests a container;</a:t>
            </a: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In each request, the AM specifies CPU and memory requirements for the individual task.</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rPr lang="en">
                <a:solidFill>
                  <a:srgbClr val="FFFFFF"/>
                </a:solidFill>
                <a:latin typeface="Montserrat"/>
                <a:ea typeface="Montserrat"/>
                <a:cs typeface="Montserrat"/>
                <a:sym typeface="Montserrat"/>
              </a:rPr>
              <a:t>Note: </a:t>
            </a:r>
            <a:r>
              <a:rPr lang="en">
                <a:solidFill>
                  <a:schemeClr val="lt1"/>
                </a:solidFill>
                <a:latin typeface="Montserrat"/>
                <a:ea typeface="Montserrat"/>
                <a:cs typeface="Montserrat"/>
                <a:sym typeface="Montserrat"/>
              </a:rPr>
              <a:t>The Resource Manager tries to place tasks on the same physical machine as the data that they’ll will be working on.</a:t>
            </a:r>
          </a:p>
          <a:p>
            <a:pPr lvl="0" rtl="0">
              <a:spcBef>
                <a:spcPts val="0"/>
              </a:spcBef>
              <a:buNone/>
            </a:pPr>
            <a:r>
              <a:t/>
            </a:r>
            <a:endParaRPr>
              <a:solidFill>
                <a:srgbClr val="FFFFFF"/>
              </a:solidFill>
              <a:latin typeface="Montserrat"/>
              <a:ea typeface="Montserrat"/>
              <a:cs typeface="Montserrat"/>
              <a:sym typeface="Montserrat"/>
            </a:endParaRPr>
          </a:p>
        </p:txBody>
      </p:sp>
      <p:sp>
        <p:nvSpPr>
          <p:cNvPr id="717" name="Shape 717"/>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MapReduce</a:t>
            </a:r>
          </a:p>
        </p:txBody>
      </p:sp>
      <p:cxnSp>
        <p:nvCxnSpPr>
          <p:cNvPr id="718" name="Shape 718"/>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719" name="Shape 719"/>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723" name="Shape 723"/>
        <p:cNvGrpSpPr/>
        <p:nvPr/>
      </p:nvGrpSpPr>
      <p:grpSpPr>
        <a:xfrm>
          <a:off x="0" y="0"/>
          <a:ext cx="0" cy="0"/>
          <a:chOff x="0" y="0"/>
          <a:chExt cx="0" cy="0"/>
        </a:xfrm>
      </p:grpSpPr>
      <p:sp>
        <p:nvSpPr>
          <p:cNvPr id="724" name="Shape 724"/>
          <p:cNvSpPr txBox="1"/>
          <p:nvPr/>
        </p:nvSpPr>
        <p:spPr>
          <a:xfrm>
            <a:off x="1295400" y="1384025"/>
            <a:ext cx="6553200" cy="26013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Lastly, the tasks are executed:</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We’re in a state where each task has a container with physical resources;</a:t>
            </a: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The AM then requests that the NodeManager fire up the container, effectively launching the (map or reduce) task;</a:t>
            </a: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During task execution, containers report progress to AM, which is then relayed to the ResourceManager.</a:t>
            </a:r>
          </a:p>
        </p:txBody>
      </p:sp>
      <p:sp>
        <p:nvSpPr>
          <p:cNvPr id="725" name="Shape 725"/>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MapReduce</a:t>
            </a:r>
          </a:p>
        </p:txBody>
      </p:sp>
      <p:cxnSp>
        <p:nvCxnSpPr>
          <p:cNvPr id="726" name="Shape 726"/>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727" name="Shape 727"/>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731" name="Shape 731"/>
        <p:cNvGrpSpPr/>
        <p:nvPr/>
      </p:nvGrpSpPr>
      <p:grpSpPr>
        <a:xfrm>
          <a:off x="0" y="0"/>
          <a:ext cx="0" cy="0"/>
          <a:chOff x="0" y="0"/>
          <a:chExt cx="0" cy="0"/>
        </a:xfrm>
      </p:grpSpPr>
      <p:sp>
        <p:nvSpPr>
          <p:cNvPr id="732" name="Shape 732"/>
          <p:cNvSpPr txBox="1"/>
          <p:nvPr/>
        </p:nvSpPr>
        <p:spPr>
          <a:xfrm>
            <a:off x="1295400" y="2307450"/>
            <a:ext cx="6553200" cy="5286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FFFFFF"/>
                </a:solidFill>
                <a:latin typeface="Montserrat"/>
                <a:ea typeface="Montserrat"/>
                <a:cs typeface="Montserrat"/>
                <a:sym typeface="Montserrat"/>
              </a:rPr>
              <a:t>So what does a MapReduce task entail, precisely?</a:t>
            </a:r>
          </a:p>
        </p:txBody>
      </p:sp>
      <p:sp>
        <p:nvSpPr>
          <p:cNvPr id="733" name="Shape 733"/>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MapReduce</a:t>
            </a:r>
          </a:p>
        </p:txBody>
      </p:sp>
      <p:cxnSp>
        <p:nvCxnSpPr>
          <p:cNvPr id="734" name="Shape 734"/>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735" name="Shape 735"/>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739" name="Shape 739"/>
        <p:cNvGrpSpPr/>
        <p:nvPr/>
      </p:nvGrpSpPr>
      <p:grpSpPr>
        <a:xfrm>
          <a:off x="0" y="0"/>
          <a:ext cx="0" cy="0"/>
          <a:chOff x="0" y="0"/>
          <a:chExt cx="0" cy="0"/>
        </a:xfrm>
      </p:grpSpPr>
      <p:sp>
        <p:nvSpPr>
          <p:cNvPr id="740" name="Shape 740"/>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MapReduce</a:t>
            </a:r>
          </a:p>
        </p:txBody>
      </p:sp>
      <p:cxnSp>
        <p:nvCxnSpPr>
          <p:cNvPr id="741" name="Shape 741"/>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742" name="Shape 742"/>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743" name="Shape 743"/>
          <p:cNvSpPr/>
          <p:nvPr/>
        </p:nvSpPr>
        <p:spPr>
          <a:xfrm>
            <a:off x="1182562" y="2318725"/>
            <a:ext cx="524400" cy="7887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4" name="Shape 744"/>
          <p:cNvSpPr/>
          <p:nvPr/>
        </p:nvSpPr>
        <p:spPr>
          <a:xfrm rot="5400000">
            <a:off x="2549175" y="2436000"/>
            <a:ext cx="194400" cy="5889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45" name="Shape 745"/>
          <p:cNvCxnSpPr/>
          <p:nvPr/>
        </p:nvCxnSpPr>
        <p:spPr>
          <a:xfrm>
            <a:off x="2276925" y="1228150"/>
            <a:ext cx="10500" cy="2897100"/>
          </a:xfrm>
          <a:prstGeom prst="straightConnector1">
            <a:avLst/>
          </a:prstGeom>
          <a:noFill/>
          <a:ln cap="flat" cmpd="sng" w="9525">
            <a:solidFill>
              <a:srgbClr val="FFFFFF"/>
            </a:solidFill>
            <a:prstDash val="dot"/>
            <a:round/>
            <a:headEnd len="lg" w="lg" type="none"/>
            <a:tailEnd len="lg" w="lg" type="none"/>
          </a:ln>
        </p:spPr>
      </p:cxnSp>
      <p:cxnSp>
        <p:nvCxnSpPr>
          <p:cNvPr id="746" name="Shape 746"/>
          <p:cNvCxnSpPr/>
          <p:nvPr/>
        </p:nvCxnSpPr>
        <p:spPr>
          <a:xfrm>
            <a:off x="5044750" y="1228150"/>
            <a:ext cx="10500" cy="2897100"/>
          </a:xfrm>
          <a:prstGeom prst="straightConnector1">
            <a:avLst/>
          </a:prstGeom>
          <a:noFill/>
          <a:ln cap="flat" cmpd="sng" w="9525">
            <a:solidFill>
              <a:srgbClr val="FFFFFF"/>
            </a:solidFill>
            <a:prstDash val="dot"/>
            <a:round/>
            <a:headEnd len="lg" w="lg" type="none"/>
            <a:tailEnd len="lg" w="lg" type="none"/>
          </a:ln>
        </p:spPr>
      </p:cxnSp>
      <p:sp>
        <p:nvSpPr>
          <p:cNvPr id="747" name="Shape 747"/>
          <p:cNvSpPr/>
          <p:nvPr/>
        </p:nvSpPr>
        <p:spPr>
          <a:xfrm>
            <a:off x="312459" y="2617643"/>
            <a:ext cx="273599" cy="225600"/>
          </a:xfrm>
          <a:prstGeom prst="rect">
            <a:avLst/>
          </a:prstGeom>
          <a:solidFill>
            <a:schemeClr val="lt2"/>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8" name="Shape 748"/>
          <p:cNvSpPr txBox="1"/>
          <p:nvPr/>
        </p:nvSpPr>
        <p:spPr>
          <a:xfrm>
            <a:off x="149700" y="2315850"/>
            <a:ext cx="599100" cy="2256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rPr>
              <a:t>Input split</a:t>
            </a:r>
          </a:p>
        </p:txBody>
      </p:sp>
      <p:sp>
        <p:nvSpPr>
          <p:cNvPr id="749" name="Shape 749"/>
          <p:cNvSpPr/>
          <p:nvPr/>
        </p:nvSpPr>
        <p:spPr>
          <a:xfrm>
            <a:off x="8084859" y="2611343"/>
            <a:ext cx="273600" cy="225600"/>
          </a:xfrm>
          <a:prstGeom prst="rect">
            <a:avLst/>
          </a:prstGeom>
          <a:solidFill>
            <a:schemeClr val="lt2"/>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0" name="Shape 750"/>
          <p:cNvSpPr txBox="1"/>
          <p:nvPr/>
        </p:nvSpPr>
        <p:spPr>
          <a:xfrm>
            <a:off x="7922100" y="2353650"/>
            <a:ext cx="599100" cy="1815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rPr>
              <a:t>Output</a:t>
            </a:r>
          </a:p>
        </p:txBody>
      </p:sp>
      <p:sp>
        <p:nvSpPr>
          <p:cNvPr id="751" name="Shape 751"/>
          <p:cNvSpPr txBox="1"/>
          <p:nvPr/>
        </p:nvSpPr>
        <p:spPr>
          <a:xfrm>
            <a:off x="1210225" y="2319825"/>
            <a:ext cx="496800" cy="788700"/>
          </a:xfrm>
          <a:prstGeom prst="rect">
            <a:avLst/>
          </a:prstGeom>
          <a:noFill/>
          <a:ln>
            <a:noFill/>
          </a:ln>
        </p:spPr>
        <p:txBody>
          <a:bodyPr anchorCtr="0" anchor="ctr" bIns="91425" lIns="91425" rIns="91425" tIns="91425">
            <a:noAutofit/>
          </a:bodyPr>
          <a:lstStyle/>
          <a:p>
            <a:pPr lvl="0" algn="ctr">
              <a:spcBef>
                <a:spcPts val="0"/>
              </a:spcBef>
              <a:buNone/>
            </a:pPr>
            <a:r>
              <a:rPr lang="en" sz="1000">
                <a:solidFill>
                  <a:srgbClr val="FFFFFF"/>
                </a:solidFill>
                <a:latin typeface="Courier New"/>
                <a:ea typeface="Courier New"/>
                <a:cs typeface="Courier New"/>
                <a:sym typeface="Courier New"/>
              </a:rPr>
              <a:t>f(x)</a:t>
            </a:r>
          </a:p>
        </p:txBody>
      </p:sp>
      <p:sp>
        <p:nvSpPr>
          <p:cNvPr id="752" name="Shape 752"/>
          <p:cNvSpPr txBox="1"/>
          <p:nvPr/>
        </p:nvSpPr>
        <p:spPr>
          <a:xfrm>
            <a:off x="1140300" y="2011050"/>
            <a:ext cx="599100" cy="2256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rPr>
              <a:t>Map function</a:t>
            </a:r>
          </a:p>
        </p:txBody>
      </p:sp>
      <p:cxnSp>
        <p:nvCxnSpPr>
          <p:cNvPr id="753" name="Shape 753"/>
          <p:cNvCxnSpPr/>
          <p:nvPr/>
        </p:nvCxnSpPr>
        <p:spPr>
          <a:xfrm flipH="1" rot="10800000">
            <a:off x="690450" y="2731400"/>
            <a:ext cx="371400" cy="900"/>
          </a:xfrm>
          <a:prstGeom prst="straightConnector1">
            <a:avLst/>
          </a:prstGeom>
          <a:noFill/>
          <a:ln cap="flat" cmpd="sng" w="9525">
            <a:solidFill>
              <a:srgbClr val="FFFFFF"/>
            </a:solidFill>
            <a:prstDash val="dash"/>
            <a:round/>
            <a:headEnd len="lg" w="lg" type="none"/>
            <a:tailEnd len="lg" w="lg" type="stealth"/>
          </a:ln>
        </p:spPr>
      </p:cxnSp>
      <p:sp>
        <p:nvSpPr>
          <p:cNvPr id="754" name="Shape 754"/>
          <p:cNvSpPr txBox="1"/>
          <p:nvPr/>
        </p:nvSpPr>
        <p:spPr>
          <a:xfrm>
            <a:off x="2359500" y="2315850"/>
            <a:ext cx="599100" cy="2256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rPr>
              <a:t>Buffer in memory</a:t>
            </a:r>
          </a:p>
        </p:txBody>
      </p:sp>
      <p:sp>
        <p:nvSpPr>
          <p:cNvPr id="755" name="Shape 755"/>
          <p:cNvSpPr/>
          <p:nvPr/>
        </p:nvSpPr>
        <p:spPr>
          <a:xfrm rot="5400000">
            <a:off x="3454475" y="2216400"/>
            <a:ext cx="194400" cy="4185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6" name="Shape 756"/>
          <p:cNvSpPr/>
          <p:nvPr/>
        </p:nvSpPr>
        <p:spPr>
          <a:xfrm rot="5400000">
            <a:off x="3454475" y="2521200"/>
            <a:ext cx="194400" cy="4185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7" name="Shape 757"/>
          <p:cNvSpPr/>
          <p:nvPr/>
        </p:nvSpPr>
        <p:spPr>
          <a:xfrm rot="5400000">
            <a:off x="3454475" y="2826000"/>
            <a:ext cx="194400" cy="4185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58" name="Shape 758"/>
          <p:cNvCxnSpPr>
            <a:stCxn id="757" idx="1"/>
          </p:cNvCxnSpPr>
          <p:nvPr/>
        </p:nvCxnSpPr>
        <p:spPr>
          <a:xfrm>
            <a:off x="3551675" y="2938050"/>
            <a:ext cx="0" cy="194400"/>
          </a:xfrm>
          <a:prstGeom prst="straightConnector1">
            <a:avLst/>
          </a:prstGeom>
          <a:noFill/>
          <a:ln cap="flat" cmpd="sng" w="9525">
            <a:solidFill>
              <a:srgbClr val="FFFFFF"/>
            </a:solidFill>
            <a:prstDash val="solid"/>
            <a:round/>
            <a:headEnd len="lg" w="lg" type="none"/>
            <a:tailEnd len="lg" w="lg" type="none"/>
          </a:ln>
        </p:spPr>
      </p:cxnSp>
      <p:cxnSp>
        <p:nvCxnSpPr>
          <p:cNvPr id="759" name="Shape 759"/>
          <p:cNvCxnSpPr/>
          <p:nvPr/>
        </p:nvCxnSpPr>
        <p:spPr>
          <a:xfrm>
            <a:off x="3627875" y="2633250"/>
            <a:ext cx="0" cy="194400"/>
          </a:xfrm>
          <a:prstGeom prst="straightConnector1">
            <a:avLst/>
          </a:prstGeom>
          <a:noFill/>
          <a:ln cap="flat" cmpd="sng" w="9525">
            <a:solidFill>
              <a:srgbClr val="FFFFFF"/>
            </a:solidFill>
            <a:prstDash val="solid"/>
            <a:round/>
            <a:headEnd len="lg" w="lg" type="none"/>
            <a:tailEnd len="lg" w="lg" type="none"/>
          </a:ln>
        </p:spPr>
      </p:cxnSp>
      <p:cxnSp>
        <p:nvCxnSpPr>
          <p:cNvPr id="760" name="Shape 760"/>
          <p:cNvCxnSpPr/>
          <p:nvPr/>
        </p:nvCxnSpPr>
        <p:spPr>
          <a:xfrm>
            <a:off x="3399275" y="2633250"/>
            <a:ext cx="0" cy="194400"/>
          </a:xfrm>
          <a:prstGeom prst="straightConnector1">
            <a:avLst/>
          </a:prstGeom>
          <a:noFill/>
          <a:ln cap="flat" cmpd="sng" w="9525">
            <a:solidFill>
              <a:srgbClr val="FFFFFF"/>
            </a:solidFill>
            <a:prstDash val="solid"/>
            <a:round/>
            <a:headEnd len="lg" w="lg" type="none"/>
            <a:tailEnd len="lg" w="lg" type="none"/>
          </a:ln>
        </p:spPr>
      </p:cxnSp>
      <p:cxnSp>
        <p:nvCxnSpPr>
          <p:cNvPr id="761" name="Shape 761"/>
          <p:cNvCxnSpPr/>
          <p:nvPr/>
        </p:nvCxnSpPr>
        <p:spPr>
          <a:xfrm>
            <a:off x="3704075" y="2328450"/>
            <a:ext cx="0" cy="194400"/>
          </a:xfrm>
          <a:prstGeom prst="straightConnector1">
            <a:avLst/>
          </a:prstGeom>
          <a:noFill/>
          <a:ln cap="flat" cmpd="sng" w="9525">
            <a:solidFill>
              <a:srgbClr val="FFFFFF"/>
            </a:solidFill>
            <a:prstDash val="solid"/>
            <a:round/>
            <a:headEnd len="lg" w="lg" type="none"/>
            <a:tailEnd len="lg" w="lg" type="none"/>
          </a:ln>
        </p:spPr>
      </p:cxnSp>
      <p:cxnSp>
        <p:nvCxnSpPr>
          <p:cNvPr id="762" name="Shape 762"/>
          <p:cNvCxnSpPr/>
          <p:nvPr/>
        </p:nvCxnSpPr>
        <p:spPr>
          <a:xfrm>
            <a:off x="3475475" y="2328450"/>
            <a:ext cx="0" cy="194400"/>
          </a:xfrm>
          <a:prstGeom prst="straightConnector1">
            <a:avLst/>
          </a:prstGeom>
          <a:noFill/>
          <a:ln cap="flat" cmpd="sng" w="9525">
            <a:solidFill>
              <a:srgbClr val="FFFFFF"/>
            </a:solidFill>
            <a:prstDash val="solid"/>
            <a:round/>
            <a:headEnd len="lg" w="lg" type="none"/>
            <a:tailEnd len="lg" w="lg" type="none"/>
          </a:ln>
        </p:spPr>
      </p:cxnSp>
      <p:sp>
        <p:nvSpPr>
          <p:cNvPr id="763" name="Shape 763"/>
          <p:cNvSpPr/>
          <p:nvPr/>
        </p:nvSpPr>
        <p:spPr>
          <a:xfrm rot="5400000">
            <a:off x="4473050" y="2340900"/>
            <a:ext cx="194400" cy="7791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64" name="Shape 764"/>
          <p:cNvCxnSpPr/>
          <p:nvPr/>
        </p:nvCxnSpPr>
        <p:spPr>
          <a:xfrm>
            <a:off x="4389875" y="2633250"/>
            <a:ext cx="0" cy="194400"/>
          </a:xfrm>
          <a:prstGeom prst="straightConnector1">
            <a:avLst/>
          </a:prstGeom>
          <a:noFill/>
          <a:ln cap="flat" cmpd="sng" w="9525">
            <a:solidFill>
              <a:srgbClr val="FFFFFF"/>
            </a:solidFill>
            <a:prstDash val="solid"/>
            <a:round/>
            <a:headEnd len="lg" w="lg" type="none"/>
            <a:tailEnd len="lg" w="lg" type="none"/>
          </a:ln>
        </p:spPr>
      </p:cxnSp>
      <p:cxnSp>
        <p:nvCxnSpPr>
          <p:cNvPr id="765" name="Shape 765"/>
          <p:cNvCxnSpPr/>
          <p:nvPr/>
        </p:nvCxnSpPr>
        <p:spPr>
          <a:xfrm>
            <a:off x="4770875" y="2633250"/>
            <a:ext cx="0" cy="194400"/>
          </a:xfrm>
          <a:prstGeom prst="straightConnector1">
            <a:avLst/>
          </a:prstGeom>
          <a:noFill/>
          <a:ln cap="flat" cmpd="sng" w="9525">
            <a:solidFill>
              <a:srgbClr val="FFFFFF"/>
            </a:solidFill>
            <a:prstDash val="solid"/>
            <a:round/>
            <a:headEnd len="lg" w="lg" type="none"/>
            <a:tailEnd len="lg" w="lg" type="none"/>
          </a:ln>
        </p:spPr>
      </p:cxnSp>
      <p:cxnSp>
        <p:nvCxnSpPr>
          <p:cNvPr id="766" name="Shape 766"/>
          <p:cNvCxnSpPr/>
          <p:nvPr/>
        </p:nvCxnSpPr>
        <p:spPr>
          <a:xfrm flipH="1" rot="10800000">
            <a:off x="1833450" y="2731400"/>
            <a:ext cx="371400" cy="900"/>
          </a:xfrm>
          <a:prstGeom prst="straightConnector1">
            <a:avLst/>
          </a:prstGeom>
          <a:noFill/>
          <a:ln cap="flat" cmpd="sng" w="9525">
            <a:solidFill>
              <a:srgbClr val="FFFFFF"/>
            </a:solidFill>
            <a:prstDash val="dash"/>
            <a:round/>
            <a:headEnd len="lg" w="lg" type="none"/>
            <a:tailEnd len="lg" w="lg" type="stealth"/>
          </a:ln>
        </p:spPr>
      </p:cxnSp>
      <p:sp>
        <p:nvSpPr>
          <p:cNvPr id="767" name="Shape 767"/>
          <p:cNvSpPr txBox="1"/>
          <p:nvPr/>
        </p:nvSpPr>
        <p:spPr>
          <a:xfrm>
            <a:off x="3273900" y="1950900"/>
            <a:ext cx="599100" cy="2859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rPr>
              <a:t>Partition, split, spill to disk</a:t>
            </a:r>
          </a:p>
        </p:txBody>
      </p:sp>
      <p:sp>
        <p:nvSpPr>
          <p:cNvPr id="768" name="Shape 768"/>
          <p:cNvSpPr txBox="1"/>
          <p:nvPr/>
        </p:nvSpPr>
        <p:spPr>
          <a:xfrm>
            <a:off x="4180700" y="2315850"/>
            <a:ext cx="779100" cy="2256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rPr>
              <a:t>Merge on disk</a:t>
            </a:r>
          </a:p>
        </p:txBody>
      </p:sp>
      <p:sp>
        <p:nvSpPr>
          <p:cNvPr id="769" name="Shape 769"/>
          <p:cNvSpPr/>
          <p:nvPr/>
        </p:nvSpPr>
        <p:spPr>
          <a:xfrm rot="5400000">
            <a:off x="5329375" y="1762850"/>
            <a:ext cx="194400" cy="5664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70" name="Shape 770"/>
          <p:cNvSpPr/>
          <p:nvPr/>
        </p:nvSpPr>
        <p:spPr>
          <a:xfrm rot="5400000">
            <a:off x="5329375" y="2220050"/>
            <a:ext cx="194400" cy="5664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71" name="Shape 771"/>
          <p:cNvSpPr/>
          <p:nvPr/>
        </p:nvSpPr>
        <p:spPr>
          <a:xfrm rot="5400000">
            <a:off x="5329375" y="2677250"/>
            <a:ext cx="194400" cy="5664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72" name="Shape 772"/>
          <p:cNvSpPr/>
          <p:nvPr/>
        </p:nvSpPr>
        <p:spPr>
          <a:xfrm rot="5400000">
            <a:off x="5329375" y="3134450"/>
            <a:ext cx="194400" cy="5664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73" name="Shape 773"/>
          <p:cNvSpPr/>
          <p:nvPr/>
        </p:nvSpPr>
        <p:spPr>
          <a:xfrm rot="10800000">
            <a:off x="7072475" y="2176100"/>
            <a:ext cx="524400" cy="11115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74" name="Shape 774"/>
          <p:cNvSpPr/>
          <p:nvPr/>
        </p:nvSpPr>
        <p:spPr>
          <a:xfrm rot="5400000">
            <a:off x="6384137" y="2220050"/>
            <a:ext cx="194400" cy="5664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75" name="Shape 775"/>
          <p:cNvSpPr/>
          <p:nvPr/>
        </p:nvSpPr>
        <p:spPr>
          <a:xfrm rot="5400000">
            <a:off x="6384137" y="2677250"/>
            <a:ext cx="194400" cy="5664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76" name="Shape 776"/>
          <p:cNvCxnSpPr/>
          <p:nvPr/>
        </p:nvCxnSpPr>
        <p:spPr>
          <a:xfrm flipH="1" rot="10800000">
            <a:off x="7655162" y="2723700"/>
            <a:ext cx="371400" cy="900"/>
          </a:xfrm>
          <a:prstGeom prst="straightConnector1">
            <a:avLst/>
          </a:prstGeom>
          <a:noFill/>
          <a:ln cap="flat" cmpd="sng" w="9525">
            <a:solidFill>
              <a:srgbClr val="FFFFFF"/>
            </a:solidFill>
            <a:prstDash val="dash"/>
            <a:round/>
            <a:headEnd len="lg" w="lg" type="none"/>
            <a:tailEnd len="lg" w="lg" type="stealth"/>
          </a:ln>
        </p:spPr>
      </p:cxnSp>
      <p:sp>
        <p:nvSpPr>
          <p:cNvPr id="777" name="Shape 777"/>
          <p:cNvSpPr txBox="1"/>
          <p:nvPr/>
        </p:nvSpPr>
        <p:spPr>
          <a:xfrm>
            <a:off x="5102700" y="3077850"/>
            <a:ext cx="599100" cy="2256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rPr>
              <a:t>merge</a:t>
            </a:r>
          </a:p>
        </p:txBody>
      </p:sp>
      <p:sp>
        <p:nvSpPr>
          <p:cNvPr id="778" name="Shape 778"/>
          <p:cNvSpPr txBox="1"/>
          <p:nvPr/>
        </p:nvSpPr>
        <p:spPr>
          <a:xfrm>
            <a:off x="5102700" y="2163450"/>
            <a:ext cx="599100" cy="2256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rPr>
              <a:t>merge</a:t>
            </a:r>
          </a:p>
        </p:txBody>
      </p:sp>
      <p:sp>
        <p:nvSpPr>
          <p:cNvPr id="779" name="Shape 779"/>
          <p:cNvSpPr txBox="1"/>
          <p:nvPr/>
        </p:nvSpPr>
        <p:spPr>
          <a:xfrm>
            <a:off x="73500" y="4830450"/>
            <a:ext cx="4270500" cy="225600"/>
          </a:xfrm>
          <a:prstGeom prst="rect">
            <a:avLst/>
          </a:prstGeom>
          <a:noFill/>
          <a:ln>
            <a:noFill/>
          </a:ln>
        </p:spPr>
        <p:txBody>
          <a:bodyPr anchorCtr="0" anchor="ctr" bIns="91425" lIns="91425" rIns="91425" tIns="91425">
            <a:noAutofit/>
          </a:bodyPr>
          <a:lstStyle/>
          <a:p>
            <a:pPr lvl="0" rtl="0">
              <a:spcBef>
                <a:spcPts val="0"/>
              </a:spcBef>
              <a:buNone/>
            </a:pPr>
            <a:r>
              <a:rPr lang="en" sz="800">
                <a:solidFill>
                  <a:srgbClr val="FFFFFF"/>
                </a:solidFill>
              </a:rPr>
              <a:t>Chart borrowed-ish from “Hadoop: The Definitive Guide”, pg.197</a:t>
            </a:r>
          </a:p>
        </p:txBody>
      </p:sp>
      <p:cxnSp>
        <p:nvCxnSpPr>
          <p:cNvPr id="780" name="Shape 780"/>
          <p:cNvCxnSpPr/>
          <p:nvPr/>
        </p:nvCxnSpPr>
        <p:spPr>
          <a:xfrm flipH="1" rot="10800000">
            <a:off x="2976450" y="2731400"/>
            <a:ext cx="371400" cy="900"/>
          </a:xfrm>
          <a:prstGeom prst="straightConnector1">
            <a:avLst/>
          </a:prstGeom>
          <a:noFill/>
          <a:ln cap="flat" cmpd="sng" w="9525">
            <a:solidFill>
              <a:srgbClr val="FFFFFF"/>
            </a:solidFill>
            <a:prstDash val="dash"/>
            <a:round/>
            <a:headEnd len="lg" w="lg" type="none"/>
            <a:tailEnd len="lg" w="lg" type="stealth"/>
          </a:ln>
        </p:spPr>
      </p:cxnSp>
      <p:cxnSp>
        <p:nvCxnSpPr>
          <p:cNvPr id="781" name="Shape 781"/>
          <p:cNvCxnSpPr>
            <a:endCxn id="755" idx="2"/>
          </p:cNvCxnSpPr>
          <p:nvPr/>
        </p:nvCxnSpPr>
        <p:spPr>
          <a:xfrm flipH="1" rot="10800000">
            <a:off x="2976425" y="2425650"/>
            <a:ext cx="366000" cy="230400"/>
          </a:xfrm>
          <a:prstGeom prst="straightConnector1">
            <a:avLst/>
          </a:prstGeom>
          <a:noFill/>
          <a:ln cap="flat" cmpd="sng" w="9525">
            <a:solidFill>
              <a:srgbClr val="FFFFFF"/>
            </a:solidFill>
            <a:prstDash val="dash"/>
            <a:round/>
            <a:headEnd len="lg" w="lg" type="none"/>
            <a:tailEnd len="lg" w="lg" type="stealth"/>
          </a:ln>
        </p:spPr>
      </p:cxnSp>
      <p:cxnSp>
        <p:nvCxnSpPr>
          <p:cNvPr id="782" name="Shape 782"/>
          <p:cNvCxnSpPr/>
          <p:nvPr/>
        </p:nvCxnSpPr>
        <p:spPr>
          <a:xfrm>
            <a:off x="2976425" y="2806650"/>
            <a:ext cx="366000" cy="230400"/>
          </a:xfrm>
          <a:prstGeom prst="straightConnector1">
            <a:avLst/>
          </a:prstGeom>
          <a:noFill/>
          <a:ln cap="flat" cmpd="sng" w="9525">
            <a:solidFill>
              <a:srgbClr val="FFFFFF"/>
            </a:solidFill>
            <a:prstDash val="dash"/>
            <a:round/>
            <a:headEnd len="lg" w="lg" type="none"/>
            <a:tailEnd len="lg" w="lg" type="stealth"/>
          </a:ln>
        </p:spPr>
      </p:cxnSp>
      <p:cxnSp>
        <p:nvCxnSpPr>
          <p:cNvPr id="783" name="Shape 783"/>
          <p:cNvCxnSpPr/>
          <p:nvPr/>
        </p:nvCxnSpPr>
        <p:spPr>
          <a:xfrm flipH="1" rot="10800000">
            <a:off x="3814650" y="2731400"/>
            <a:ext cx="371400" cy="900"/>
          </a:xfrm>
          <a:prstGeom prst="straightConnector1">
            <a:avLst/>
          </a:prstGeom>
          <a:noFill/>
          <a:ln cap="flat" cmpd="sng" w="9525">
            <a:solidFill>
              <a:srgbClr val="FFFFFF"/>
            </a:solidFill>
            <a:prstDash val="dash"/>
            <a:round/>
            <a:headEnd len="lg" w="lg" type="none"/>
            <a:tailEnd len="lg" w="lg" type="stealth"/>
          </a:ln>
        </p:spPr>
      </p:cxnSp>
      <p:cxnSp>
        <p:nvCxnSpPr>
          <p:cNvPr id="784" name="Shape 784"/>
          <p:cNvCxnSpPr>
            <a:stCxn id="755" idx="0"/>
          </p:cNvCxnSpPr>
          <p:nvPr/>
        </p:nvCxnSpPr>
        <p:spPr>
          <a:xfrm>
            <a:off x="3760925" y="2425650"/>
            <a:ext cx="425100" cy="229500"/>
          </a:xfrm>
          <a:prstGeom prst="straightConnector1">
            <a:avLst/>
          </a:prstGeom>
          <a:noFill/>
          <a:ln cap="flat" cmpd="sng" w="9525">
            <a:solidFill>
              <a:srgbClr val="FFFFFF"/>
            </a:solidFill>
            <a:prstDash val="dash"/>
            <a:round/>
            <a:headEnd len="lg" w="lg" type="none"/>
            <a:tailEnd len="lg" w="lg" type="stealth"/>
          </a:ln>
        </p:spPr>
      </p:cxnSp>
      <p:cxnSp>
        <p:nvCxnSpPr>
          <p:cNvPr id="785" name="Shape 785"/>
          <p:cNvCxnSpPr/>
          <p:nvPr/>
        </p:nvCxnSpPr>
        <p:spPr>
          <a:xfrm flipH="1" rot="10800000">
            <a:off x="3760925" y="2806650"/>
            <a:ext cx="425100" cy="229500"/>
          </a:xfrm>
          <a:prstGeom prst="straightConnector1">
            <a:avLst/>
          </a:prstGeom>
          <a:noFill/>
          <a:ln cap="flat" cmpd="sng" w="9525">
            <a:solidFill>
              <a:srgbClr val="FFFFFF"/>
            </a:solidFill>
            <a:prstDash val="dash"/>
            <a:round/>
            <a:headEnd len="lg" w="lg" type="none"/>
            <a:tailEnd len="lg" w="lg" type="stealth"/>
          </a:ln>
        </p:spPr>
      </p:cxnSp>
      <p:cxnSp>
        <p:nvCxnSpPr>
          <p:cNvPr id="786" name="Shape 786"/>
          <p:cNvCxnSpPr>
            <a:endCxn id="769" idx="1"/>
          </p:cNvCxnSpPr>
          <p:nvPr/>
        </p:nvCxnSpPr>
        <p:spPr>
          <a:xfrm flipH="1" rot="10800000">
            <a:off x="4289875" y="1948850"/>
            <a:ext cx="1136700" cy="676800"/>
          </a:xfrm>
          <a:prstGeom prst="curvedConnector4">
            <a:avLst>
              <a:gd fmla="val 37543" name="adj1"/>
              <a:gd fmla="val 135184" name="adj2"/>
            </a:avLst>
          </a:prstGeom>
          <a:noFill/>
          <a:ln cap="flat" cmpd="sng" w="9525">
            <a:solidFill>
              <a:srgbClr val="FFFFFF"/>
            </a:solidFill>
            <a:prstDash val="dash"/>
            <a:round/>
            <a:headEnd len="lg" w="lg" type="none"/>
            <a:tailEnd len="lg" w="lg" type="stealth"/>
          </a:ln>
        </p:spPr>
      </p:cxnSp>
      <p:cxnSp>
        <p:nvCxnSpPr>
          <p:cNvPr id="787" name="Shape 787"/>
          <p:cNvCxnSpPr>
            <a:stCxn id="763" idx="3"/>
          </p:cNvCxnSpPr>
          <p:nvPr/>
        </p:nvCxnSpPr>
        <p:spPr>
          <a:xfrm flipH="1" rot="-5400000">
            <a:off x="4174400" y="3223500"/>
            <a:ext cx="1451400" cy="659700"/>
          </a:xfrm>
          <a:prstGeom prst="curvedConnector3">
            <a:avLst>
              <a:gd fmla="val 50000" name="adj1"/>
            </a:avLst>
          </a:prstGeom>
          <a:noFill/>
          <a:ln cap="flat" cmpd="sng" w="9525">
            <a:solidFill>
              <a:srgbClr val="FFFFFF"/>
            </a:solidFill>
            <a:prstDash val="dash"/>
            <a:round/>
            <a:headEnd len="lg" w="lg" type="none"/>
            <a:tailEnd len="lg" w="lg" type="stealth"/>
          </a:ln>
        </p:spPr>
      </p:cxnSp>
      <p:cxnSp>
        <p:nvCxnSpPr>
          <p:cNvPr id="788" name="Shape 788"/>
          <p:cNvCxnSpPr/>
          <p:nvPr/>
        </p:nvCxnSpPr>
        <p:spPr>
          <a:xfrm flipH="1" rot="-5400000">
            <a:off x="4386200" y="3316500"/>
            <a:ext cx="1451400" cy="473700"/>
          </a:xfrm>
          <a:prstGeom prst="curvedConnector3">
            <a:avLst>
              <a:gd fmla="val 50000" name="adj1"/>
            </a:avLst>
          </a:prstGeom>
          <a:noFill/>
          <a:ln cap="flat" cmpd="sng" w="9525">
            <a:solidFill>
              <a:srgbClr val="FFFFFF"/>
            </a:solidFill>
            <a:prstDash val="dash"/>
            <a:round/>
            <a:headEnd len="lg" w="lg" type="none"/>
            <a:tailEnd len="lg" w="lg" type="stealth"/>
          </a:ln>
        </p:spPr>
      </p:cxnSp>
      <p:sp>
        <p:nvSpPr>
          <p:cNvPr id="789" name="Shape 789"/>
          <p:cNvSpPr txBox="1"/>
          <p:nvPr/>
        </p:nvSpPr>
        <p:spPr>
          <a:xfrm>
            <a:off x="4721700" y="4373250"/>
            <a:ext cx="1136700" cy="2256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rPr>
              <a:t>Remote reduce tasks</a:t>
            </a:r>
          </a:p>
        </p:txBody>
      </p:sp>
      <p:sp>
        <p:nvSpPr>
          <p:cNvPr id="790" name="Shape 790"/>
          <p:cNvSpPr txBox="1"/>
          <p:nvPr/>
        </p:nvSpPr>
        <p:spPr>
          <a:xfrm>
            <a:off x="3426300" y="4373250"/>
            <a:ext cx="1136700" cy="2256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rPr>
              <a:t>Remote map tasks</a:t>
            </a:r>
          </a:p>
        </p:txBody>
      </p:sp>
      <p:cxnSp>
        <p:nvCxnSpPr>
          <p:cNvPr id="791" name="Shape 791"/>
          <p:cNvCxnSpPr>
            <a:stCxn id="790" idx="0"/>
            <a:endCxn id="770" idx="2"/>
          </p:cNvCxnSpPr>
          <p:nvPr/>
        </p:nvCxnSpPr>
        <p:spPr>
          <a:xfrm rot="-5400000">
            <a:off x="3634050" y="2863950"/>
            <a:ext cx="1869900" cy="1148700"/>
          </a:xfrm>
          <a:prstGeom prst="curvedConnector2">
            <a:avLst/>
          </a:prstGeom>
          <a:noFill/>
          <a:ln cap="flat" cmpd="sng" w="9525">
            <a:solidFill>
              <a:srgbClr val="FFFFFF"/>
            </a:solidFill>
            <a:prstDash val="dash"/>
            <a:round/>
            <a:headEnd len="lg" w="lg" type="none"/>
            <a:tailEnd len="lg" w="lg" type="stealth"/>
          </a:ln>
        </p:spPr>
      </p:cxnSp>
      <p:cxnSp>
        <p:nvCxnSpPr>
          <p:cNvPr id="792" name="Shape 792"/>
          <p:cNvCxnSpPr>
            <a:endCxn id="771" idx="2"/>
          </p:cNvCxnSpPr>
          <p:nvPr/>
        </p:nvCxnSpPr>
        <p:spPr>
          <a:xfrm rot="-5400000">
            <a:off x="3900775" y="3130550"/>
            <a:ext cx="1412700" cy="1072500"/>
          </a:xfrm>
          <a:prstGeom prst="curvedConnector2">
            <a:avLst/>
          </a:prstGeom>
          <a:noFill/>
          <a:ln cap="flat" cmpd="sng" w="9525">
            <a:solidFill>
              <a:srgbClr val="FFFFFF"/>
            </a:solidFill>
            <a:prstDash val="dash"/>
            <a:round/>
            <a:headEnd len="lg" w="lg" type="none"/>
            <a:tailEnd len="lg" w="lg" type="stealth"/>
          </a:ln>
        </p:spPr>
      </p:cxnSp>
      <p:cxnSp>
        <p:nvCxnSpPr>
          <p:cNvPr id="793" name="Shape 793"/>
          <p:cNvCxnSpPr/>
          <p:nvPr/>
        </p:nvCxnSpPr>
        <p:spPr>
          <a:xfrm flipH="1" rot="10800000">
            <a:off x="4147075" y="3425450"/>
            <a:ext cx="1007100" cy="947700"/>
          </a:xfrm>
          <a:prstGeom prst="curvedConnector3">
            <a:avLst>
              <a:gd fmla="val 50000" name="adj1"/>
            </a:avLst>
          </a:prstGeom>
          <a:noFill/>
          <a:ln cap="flat" cmpd="sng" w="9525">
            <a:solidFill>
              <a:srgbClr val="FFFFFF"/>
            </a:solidFill>
            <a:prstDash val="dash"/>
            <a:round/>
            <a:headEnd len="lg" w="lg" type="none"/>
            <a:tailEnd len="lg" w="lg" type="stealth"/>
          </a:ln>
        </p:spPr>
      </p:cxnSp>
      <p:cxnSp>
        <p:nvCxnSpPr>
          <p:cNvPr id="794" name="Shape 794"/>
          <p:cNvCxnSpPr/>
          <p:nvPr/>
        </p:nvCxnSpPr>
        <p:spPr>
          <a:xfrm flipH="1" rot="10800000">
            <a:off x="5795850" y="2960000"/>
            <a:ext cx="371400" cy="900"/>
          </a:xfrm>
          <a:prstGeom prst="straightConnector1">
            <a:avLst/>
          </a:prstGeom>
          <a:noFill/>
          <a:ln cap="flat" cmpd="sng" w="9525">
            <a:solidFill>
              <a:srgbClr val="FFFFFF"/>
            </a:solidFill>
            <a:prstDash val="dash"/>
            <a:round/>
            <a:headEnd len="lg" w="lg" type="none"/>
            <a:tailEnd len="lg" w="lg" type="stealth"/>
          </a:ln>
        </p:spPr>
      </p:cxnSp>
      <p:cxnSp>
        <p:nvCxnSpPr>
          <p:cNvPr id="795" name="Shape 795"/>
          <p:cNvCxnSpPr/>
          <p:nvPr/>
        </p:nvCxnSpPr>
        <p:spPr>
          <a:xfrm flipH="1" rot="10800000">
            <a:off x="5795850" y="2502800"/>
            <a:ext cx="371400" cy="900"/>
          </a:xfrm>
          <a:prstGeom prst="straightConnector1">
            <a:avLst/>
          </a:prstGeom>
          <a:noFill/>
          <a:ln cap="flat" cmpd="sng" w="9525">
            <a:solidFill>
              <a:srgbClr val="FFFFFF"/>
            </a:solidFill>
            <a:prstDash val="dash"/>
            <a:round/>
            <a:headEnd len="lg" w="lg" type="none"/>
            <a:tailEnd len="lg" w="lg" type="stealth"/>
          </a:ln>
        </p:spPr>
      </p:cxnSp>
      <p:cxnSp>
        <p:nvCxnSpPr>
          <p:cNvPr id="796" name="Shape 796"/>
          <p:cNvCxnSpPr/>
          <p:nvPr/>
        </p:nvCxnSpPr>
        <p:spPr>
          <a:xfrm>
            <a:off x="5824250" y="2096300"/>
            <a:ext cx="342900" cy="330300"/>
          </a:xfrm>
          <a:prstGeom prst="straightConnector1">
            <a:avLst/>
          </a:prstGeom>
          <a:noFill/>
          <a:ln cap="flat" cmpd="sng" w="9525">
            <a:solidFill>
              <a:srgbClr val="FFFFFF"/>
            </a:solidFill>
            <a:prstDash val="dash"/>
            <a:round/>
            <a:headEnd len="lg" w="lg" type="none"/>
            <a:tailEnd len="lg" w="lg" type="stealth"/>
          </a:ln>
        </p:spPr>
      </p:cxnSp>
      <p:cxnSp>
        <p:nvCxnSpPr>
          <p:cNvPr id="797" name="Shape 797"/>
          <p:cNvCxnSpPr/>
          <p:nvPr/>
        </p:nvCxnSpPr>
        <p:spPr>
          <a:xfrm flipH="1" rot="10800000">
            <a:off x="5824250" y="3086900"/>
            <a:ext cx="342900" cy="330300"/>
          </a:xfrm>
          <a:prstGeom prst="straightConnector1">
            <a:avLst/>
          </a:prstGeom>
          <a:noFill/>
          <a:ln cap="flat" cmpd="sng" w="9525">
            <a:solidFill>
              <a:srgbClr val="FFFFFF"/>
            </a:solidFill>
            <a:prstDash val="dash"/>
            <a:round/>
            <a:headEnd len="lg" w="lg" type="none"/>
            <a:tailEnd len="lg" w="lg" type="stealth"/>
          </a:ln>
        </p:spPr>
      </p:cxnSp>
      <p:sp>
        <p:nvSpPr>
          <p:cNvPr id="798" name="Shape 798"/>
          <p:cNvSpPr txBox="1"/>
          <p:nvPr/>
        </p:nvSpPr>
        <p:spPr>
          <a:xfrm>
            <a:off x="6169500" y="2620650"/>
            <a:ext cx="599100" cy="2256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rPr>
              <a:t>merge</a:t>
            </a:r>
          </a:p>
        </p:txBody>
      </p:sp>
      <p:cxnSp>
        <p:nvCxnSpPr>
          <p:cNvPr id="799" name="Shape 799"/>
          <p:cNvCxnSpPr/>
          <p:nvPr/>
        </p:nvCxnSpPr>
        <p:spPr>
          <a:xfrm flipH="1" rot="10800000">
            <a:off x="6786450" y="2960600"/>
            <a:ext cx="302100" cy="300"/>
          </a:xfrm>
          <a:prstGeom prst="straightConnector1">
            <a:avLst/>
          </a:prstGeom>
          <a:noFill/>
          <a:ln cap="flat" cmpd="sng" w="9525">
            <a:solidFill>
              <a:srgbClr val="FFFFFF"/>
            </a:solidFill>
            <a:prstDash val="dash"/>
            <a:round/>
            <a:headEnd len="lg" w="lg" type="none"/>
            <a:tailEnd len="lg" w="lg" type="stealth"/>
          </a:ln>
        </p:spPr>
      </p:cxnSp>
      <p:cxnSp>
        <p:nvCxnSpPr>
          <p:cNvPr id="800" name="Shape 800"/>
          <p:cNvCxnSpPr/>
          <p:nvPr/>
        </p:nvCxnSpPr>
        <p:spPr>
          <a:xfrm flipH="1" rot="10800000">
            <a:off x="6786450" y="2503400"/>
            <a:ext cx="302100" cy="300"/>
          </a:xfrm>
          <a:prstGeom prst="straightConnector1">
            <a:avLst/>
          </a:prstGeom>
          <a:noFill/>
          <a:ln cap="flat" cmpd="sng" w="9525">
            <a:solidFill>
              <a:srgbClr val="FFFFFF"/>
            </a:solidFill>
            <a:prstDash val="dash"/>
            <a:round/>
            <a:headEnd len="lg" w="lg" type="none"/>
            <a:tailEnd len="lg" w="lg" type="stealth"/>
          </a:ln>
        </p:spPr>
      </p:cxnSp>
      <p:sp>
        <p:nvSpPr>
          <p:cNvPr id="801" name="Shape 801"/>
          <p:cNvSpPr txBox="1"/>
          <p:nvPr/>
        </p:nvSpPr>
        <p:spPr>
          <a:xfrm>
            <a:off x="7029450" y="1830950"/>
            <a:ext cx="588900" cy="3303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rPr>
              <a:t>Reduce function</a:t>
            </a:r>
          </a:p>
        </p:txBody>
      </p:sp>
      <p:sp>
        <p:nvSpPr>
          <p:cNvPr id="802" name="Shape 802"/>
          <p:cNvSpPr txBox="1"/>
          <p:nvPr/>
        </p:nvSpPr>
        <p:spPr>
          <a:xfrm>
            <a:off x="7077625" y="2319825"/>
            <a:ext cx="496800" cy="7887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latin typeface="Courier New"/>
                <a:ea typeface="Courier New"/>
                <a:cs typeface="Courier New"/>
                <a:sym typeface="Courier New"/>
              </a:rPr>
              <a:t>g(x)</a:t>
            </a:r>
          </a:p>
        </p:txBody>
      </p:sp>
      <p:sp>
        <p:nvSpPr>
          <p:cNvPr id="803" name="Shape 803"/>
          <p:cNvSpPr txBox="1"/>
          <p:nvPr/>
        </p:nvSpPr>
        <p:spPr>
          <a:xfrm>
            <a:off x="312450" y="976225"/>
            <a:ext cx="1912800" cy="2256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FFFFF"/>
                </a:solidFill>
              </a:rPr>
              <a:t>Map Phase</a:t>
            </a:r>
          </a:p>
        </p:txBody>
      </p:sp>
      <p:sp>
        <p:nvSpPr>
          <p:cNvPr id="804" name="Shape 804"/>
          <p:cNvSpPr txBox="1"/>
          <p:nvPr/>
        </p:nvSpPr>
        <p:spPr>
          <a:xfrm>
            <a:off x="2225350" y="976225"/>
            <a:ext cx="2819400" cy="2256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FFFFF"/>
                </a:solidFill>
              </a:rPr>
              <a:t>Copy Phase</a:t>
            </a:r>
          </a:p>
        </p:txBody>
      </p:sp>
      <p:sp>
        <p:nvSpPr>
          <p:cNvPr id="805" name="Shape 805"/>
          <p:cNvSpPr txBox="1"/>
          <p:nvPr/>
        </p:nvSpPr>
        <p:spPr>
          <a:xfrm>
            <a:off x="5044750" y="976225"/>
            <a:ext cx="1880400" cy="2256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FFFFF"/>
                </a:solidFill>
              </a:rPr>
              <a:t>Sort and Shuffle Phase</a:t>
            </a:r>
          </a:p>
        </p:txBody>
      </p:sp>
      <p:cxnSp>
        <p:nvCxnSpPr>
          <p:cNvPr id="806" name="Shape 806"/>
          <p:cNvCxnSpPr/>
          <p:nvPr/>
        </p:nvCxnSpPr>
        <p:spPr>
          <a:xfrm>
            <a:off x="6893775" y="1228150"/>
            <a:ext cx="10500" cy="2897100"/>
          </a:xfrm>
          <a:prstGeom prst="straightConnector1">
            <a:avLst/>
          </a:prstGeom>
          <a:noFill/>
          <a:ln cap="flat" cmpd="sng" w="9525">
            <a:solidFill>
              <a:srgbClr val="FFFFFF"/>
            </a:solidFill>
            <a:prstDash val="dot"/>
            <a:round/>
            <a:headEnd len="lg" w="lg" type="none"/>
            <a:tailEnd len="lg" w="lg" type="none"/>
          </a:ln>
        </p:spPr>
      </p:cxnSp>
      <p:sp>
        <p:nvSpPr>
          <p:cNvPr id="807" name="Shape 807"/>
          <p:cNvSpPr txBox="1"/>
          <p:nvPr/>
        </p:nvSpPr>
        <p:spPr>
          <a:xfrm>
            <a:off x="6873550" y="976225"/>
            <a:ext cx="1508400" cy="2256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FFFFF"/>
                </a:solidFill>
              </a:rPr>
              <a:t>Reduce Phase</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811" name="Shape 811"/>
        <p:cNvGrpSpPr/>
        <p:nvPr/>
      </p:nvGrpSpPr>
      <p:grpSpPr>
        <a:xfrm>
          <a:off x="0" y="0"/>
          <a:ext cx="0" cy="0"/>
          <a:chOff x="0" y="0"/>
          <a:chExt cx="0" cy="0"/>
        </a:xfrm>
      </p:grpSpPr>
      <p:sp>
        <p:nvSpPr>
          <p:cNvPr id="812" name="Shape 812"/>
          <p:cNvSpPr txBox="1"/>
          <p:nvPr/>
        </p:nvSpPr>
        <p:spPr>
          <a:xfrm>
            <a:off x="1708800" y="2307450"/>
            <a:ext cx="5726400" cy="528600"/>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rPr lang="en">
                <a:solidFill>
                  <a:srgbClr val="FFFFFF"/>
                </a:solidFill>
                <a:latin typeface="Montserrat"/>
                <a:ea typeface="Montserrat"/>
                <a:cs typeface="Montserrat"/>
                <a:sym typeface="Montserrat"/>
              </a:rPr>
              <a:t>Let’s use the canonical word-count example to demonstrate.</a:t>
            </a:r>
          </a:p>
        </p:txBody>
      </p:sp>
      <p:sp>
        <p:nvSpPr>
          <p:cNvPr id="813" name="Shape 813"/>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MapReduce</a:t>
            </a:r>
          </a:p>
        </p:txBody>
      </p:sp>
      <p:cxnSp>
        <p:nvCxnSpPr>
          <p:cNvPr id="814" name="Shape 814"/>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815" name="Shape 815"/>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819" name="Shape 819"/>
        <p:cNvGrpSpPr/>
        <p:nvPr/>
      </p:nvGrpSpPr>
      <p:grpSpPr>
        <a:xfrm>
          <a:off x="0" y="0"/>
          <a:ext cx="0" cy="0"/>
          <a:chOff x="0" y="0"/>
          <a:chExt cx="0" cy="0"/>
        </a:xfrm>
      </p:grpSpPr>
      <p:sp>
        <p:nvSpPr>
          <p:cNvPr id="820" name="Shape 820"/>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MapReduce</a:t>
            </a:r>
          </a:p>
        </p:txBody>
      </p:sp>
      <p:cxnSp>
        <p:nvCxnSpPr>
          <p:cNvPr id="821" name="Shape 821"/>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822" name="Shape 822"/>
          <p:cNvPicPr preferRelativeResize="0"/>
          <p:nvPr/>
        </p:nvPicPr>
        <p:blipFill>
          <a:blip r:embed="rId3">
            <a:alphaModFix/>
          </a:blip>
          <a:stretch>
            <a:fillRect/>
          </a:stretch>
        </p:blipFill>
        <p:spPr>
          <a:xfrm>
            <a:off x="8381997" y="4705350"/>
            <a:ext cx="599152" cy="285749"/>
          </a:xfrm>
          <a:prstGeom prst="rect">
            <a:avLst/>
          </a:prstGeom>
          <a:noFill/>
          <a:ln>
            <a:noFill/>
          </a:ln>
        </p:spPr>
      </p:pic>
      <p:pic>
        <p:nvPicPr>
          <p:cNvPr id="823" name="Shape 823"/>
          <p:cNvPicPr preferRelativeResize="0"/>
          <p:nvPr/>
        </p:nvPicPr>
        <p:blipFill>
          <a:blip r:embed="rId4">
            <a:alphaModFix/>
          </a:blip>
          <a:stretch>
            <a:fillRect/>
          </a:stretch>
        </p:blipFill>
        <p:spPr>
          <a:xfrm>
            <a:off x="2761779" y="666750"/>
            <a:ext cx="3537769" cy="4476749"/>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827" name="Shape 827"/>
        <p:cNvGrpSpPr/>
        <p:nvPr/>
      </p:nvGrpSpPr>
      <p:grpSpPr>
        <a:xfrm>
          <a:off x="0" y="0"/>
          <a:ext cx="0" cy="0"/>
          <a:chOff x="0" y="0"/>
          <a:chExt cx="0" cy="0"/>
        </a:xfrm>
      </p:grpSpPr>
      <p:sp>
        <p:nvSpPr>
          <p:cNvPr id="828" name="Shape 828"/>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MapReduce</a:t>
            </a:r>
          </a:p>
        </p:txBody>
      </p:sp>
      <p:cxnSp>
        <p:nvCxnSpPr>
          <p:cNvPr id="829" name="Shape 829"/>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830" name="Shape 830"/>
          <p:cNvPicPr preferRelativeResize="0"/>
          <p:nvPr/>
        </p:nvPicPr>
        <p:blipFill>
          <a:blip r:embed="rId3">
            <a:alphaModFix/>
          </a:blip>
          <a:stretch>
            <a:fillRect/>
          </a:stretch>
        </p:blipFill>
        <p:spPr>
          <a:xfrm>
            <a:off x="8381997" y="4705350"/>
            <a:ext cx="599152" cy="285749"/>
          </a:xfrm>
          <a:prstGeom prst="rect">
            <a:avLst/>
          </a:prstGeom>
          <a:noFill/>
          <a:ln>
            <a:noFill/>
          </a:ln>
        </p:spPr>
      </p:pic>
      <p:pic>
        <p:nvPicPr>
          <p:cNvPr id="831" name="Shape 831"/>
          <p:cNvPicPr preferRelativeResize="0"/>
          <p:nvPr/>
        </p:nvPicPr>
        <p:blipFill>
          <a:blip r:embed="rId4">
            <a:alphaModFix/>
          </a:blip>
          <a:stretch>
            <a:fillRect/>
          </a:stretch>
        </p:blipFill>
        <p:spPr>
          <a:xfrm>
            <a:off x="897349" y="1579874"/>
            <a:ext cx="2049400" cy="2593350"/>
          </a:xfrm>
          <a:prstGeom prst="rect">
            <a:avLst/>
          </a:prstGeom>
          <a:noFill/>
          <a:ln>
            <a:noFill/>
          </a:ln>
        </p:spPr>
      </p:pic>
      <p:pic>
        <p:nvPicPr>
          <p:cNvPr id="832" name="Shape 832"/>
          <p:cNvPicPr preferRelativeResize="0"/>
          <p:nvPr/>
        </p:nvPicPr>
        <p:blipFill>
          <a:blip r:embed="rId4">
            <a:alphaModFix/>
          </a:blip>
          <a:stretch>
            <a:fillRect/>
          </a:stretch>
        </p:blipFill>
        <p:spPr>
          <a:xfrm>
            <a:off x="4154825" y="2905600"/>
            <a:ext cx="1001724" cy="1267625"/>
          </a:xfrm>
          <a:prstGeom prst="rect">
            <a:avLst/>
          </a:prstGeom>
          <a:noFill/>
          <a:ln>
            <a:noFill/>
          </a:ln>
        </p:spPr>
      </p:pic>
      <p:pic>
        <p:nvPicPr>
          <p:cNvPr id="833" name="Shape 833"/>
          <p:cNvPicPr preferRelativeResize="0"/>
          <p:nvPr/>
        </p:nvPicPr>
        <p:blipFill>
          <a:blip r:embed="rId5">
            <a:alphaModFix/>
          </a:blip>
          <a:stretch>
            <a:fillRect/>
          </a:stretch>
        </p:blipFill>
        <p:spPr>
          <a:xfrm>
            <a:off x="5458400" y="2875824"/>
            <a:ext cx="1001725" cy="1273311"/>
          </a:xfrm>
          <a:prstGeom prst="rect">
            <a:avLst/>
          </a:prstGeom>
          <a:noFill/>
          <a:ln>
            <a:noFill/>
          </a:ln>
        </p:spPr>
      </p:pic>
      <p:pic>
        <p:nvPicPr>
          <p:cNvPr id="834" name="Shape 834"/>
          <p:cNvPicPr preferRelativeResize="0"/>
          <p:nvPr/>
        </p:nvPicPr>
        <p:blipFill>
          <a:blip r:embed="rId6">
            <a:alphaModFix/>
          </a:blip>
          <a:stretch>
            <a:fillRect/>
          </a:stretch>
        </p:blipFill>
        <p:spPr>
          <a:xfrm>
            <a:off x="6744819" y="2881499"/>
            <a:ext cx="949400" cy="1267624"/>
          </a:xfrm>
          <a:prstGeom prst="rect">
            <a:avLst/>
          </a:prstGeom>
          <a:noFill/>
          <a:ln>
            <a:noFill/>
          </a:ln>
        </p:spPr>
      </p:pic>
      <p:cxnSp>
        <p:nvCxnSpPr>
          <p:cNvPr id="835" name="Shape 835"/>
          <p:cNvCxnSpPr/>
          <p:nvPr/>
        </p:nvCxnSpPr>
        <p:spPr>
          <a:xfrm>
            <a:off x="3487575" y="2127600"/>
            <a:ext cx="3803700" cy="0"/>
          </a:xfrm>
          <a:prstGeom prst="straightConnector1">
            <a:avLst/>
          </a:prstGeom>
          <a:noFill/>
          <a:ln cap="flat" cmpd="sng" w="9525">
            <a:solidFill>
              <a:srgbClr val="FFFFFF"/>
            </a:solidFill>
            <a:prstDash val="solid"/>
            <a:round/>
            <a:headEnd len="lg" w="lg" type="none"/>
            <a:tailEnd len="lg" w="lg" type="none"/>
          </a:ln>
        </p:spPr>
      </p:cxnSp>
      <p:cxnSp>
        <p:nvCxnSpPr>
          <p:cNvPr id="836" name="Shape 836"/>
          <p:cNvCxnSpPr/>
          <p:nvPr/>
        </p:nvCxnSpPr>
        <p:spPr>
          <a:xfrm>
            <a:off x="4700475" y="2139525"/>
            <a:ext cx="0" cy="605100"/>
          </a:xfrm>
          <a:prstGeom prst="straightConnector1">
            <a:avLst/>
          </a:prstGeom>
          <a:noFill/>
          <a:ln cap="flat" cmpd="sng" w="9525">
            <a:solidFill>
              <a:srgbClr val="FFFFFF"/>
            </a:solidFill>
            <a:prstDash val="solid"/>
            <a:round/>
            <a:headEnd len="lg" w="lg" type="none"/>
            <a:tailEnd len="lg" w="lg" type="stealth"/>
          </a:ln>
        </p:spPr>
      </p:cxnSp>
      <p:cxnSp>
        <p:nvCxnSpPr>
          <p:cNvPr id="837" name="Shape 837"/>
          <p:cNvCxnSpPr/>
          <p:nvPr/>
        </p:nvCxnSpPr>
        <p:spPr>
          <a:xfrm>
            <a:off x="5995875" y="2139525"/>
            <a:ext cx="0" cy="605100"/>
          </a:xfrm>
          <a:prstGeom prst="straightConnector1">
            <a:avLst/>
          </a:prstGeom>
          <a:noFill/>
          <a:ln cap="flat" cmpd="sng" w="9525">
            <a:solidFill>
              <a:srgbClr val="FFFFFF"/>
            </a:solidFill>
            <a:prstDash val="solid"/>
            <a:round/>
            <a:headEnd len="lg" w="lg" type="none"/>
            <a:tailEnd len="lg" w="lg" type="stealth"/>
          </a:ln>
        </p:spPr>
      </p:cxnSp>
      <p:cxnSp>
        <p:nvCxnSpPr>
          <p:cNvPr id="838" name="Shape 838"/>
          <p:cNvCxnSpPr/>
          <p:nvPr/>
        </p:nvCxnSpPr>
        <p:spPr>
          <a:xfrm>
            <a:off x="7291275" y="2139525"/>
            <a:ext cx="0" cy="605100"/>
          </a:xfrm>
          <a:prstGeom prst="straightConnector1">
            <a:avLst/>
          </a:prstGeom>
          <a:noFill/>
          <a:ln cap="flat" cmpd="sng" w="9525">
            <a:solidFill>
              <a:srgbClr val="FFFFFF"/>
            </a:solidFill>
            <a:prstDash val="solid"/>
            <a:round/>
            <a:headEnd len="lg" w="lg" type="none"/>
            <a:tailEnd len="lg" w="lg" type="stealth"/>
          </a:ln>
        </p:spPr>
      </p:cxnSp>
      <p:sp>
        <p:nvSpPr>
          <p:cNvPr id="839" name="Shape 839"/>
          <p:cNvSpPr txBox="1"/>
          <p:nvPr/>
        </p:nvSpPr>
        <p:spPr>
          <a:xfrm>
            <a:off x="918475" y="1264275"/>
            <a:ext cx="1977600" cy="285900"/>
          </a:xfrm>
          <a:prstGeom prst="rect">
            <a:avLst/>
          </a:prstGeom>
          <a:noFill/>
          <a:ln>
            <a:noFill/>
          </a:ln>
        </p:spPr>
        <p:txBody>
          <a:bodyPr anchorCtr="0" anchor="ctr" bIns="91425" lIns="91425" rIns="91425" tIns="91425">
            <a:noAutofit/>
          </a:bodyPr>
          <a:lstStyle/>
          <a:p>
            <a:pPr lvl="0" algn="ctr">
              <a:spcBef>
                <a:spcPts val="0"/>
              </a:spcBef>
              <a:buNone/>
            </a:pPr>
            <a:r>
              <a:rPr lang="en">
                <a:solidFill>
                  <a:srgbClr val="FFFFFF"/>
                </a:solidFill>
                <a:latin typeface="Courier New"/>
                <a:ea typeface="Courier New"/>
                <a:cs typeface="Courier New"/>
                <a:sym typeface="Courier New"/>
              </a:rPr>
              <a:t>example.txt</a:t>
            </a:r>
          </a:p>
        </p:txBody>
      </p:sp>
      <p:sp>
        <p:nvSpPr>
          <p:cNvPr id="840" name="Shape 840"/>
          <p:cNvSpPr txBox="1"/>
          <p:nvPr/>
        </p:nvSpPr>
        <p:spPr>
          <a:xfrm>
            <a:off x="3275250" y="1706725"/>
            <a:ext cx="4725900" cy="445800"/>
          </a:xfrm>
          <a:prstGeom prst="rect">
            <a:avLst/>
          </a:prstGeom>
          <a:noFill/>
          <a:ln>
            <a:noFill/>
          </a:ln>
        </p:spPr>
        <p:txBody>
          <a:bodyPr anchorCtr="0" anchor="t" bIns="91425" lIns="91425" rIns="91425" tIns="91425">
            <a:noAutofit/>
          </a:bodyPr>
          <a:lstStyle/>
          <a:p>
            <a:pPr lvl="0">
              <a:spcBef>
                <a:spcPts val="0"/>
              </a:spcBef>
              <a:buClr>
                <a:schemeClr val="dk1"/>
              </a:buClr>
              <a:buSzPct val="91666"/>
              <a:buFont typeface="Arial"/>
              <a:buNone/>
            </a:pPr>
            <a:r>
              <a:rPr lang="en" sz="1200">
                <a:solidFill>
                  <a:srgbClr val="00FF00"/>
                </a:solidFill>
                <a:latin typeface="Courier New"/>
                <a:ea typeface="Courier New"/>
                <a:cs typeface="Courier New"/>
                <a:sym typeface="Courier New"/>
              </a:rPr>
              <a:t>hdfs dfs -put example.txt /user/scott/example.txt</a:t>
            </a:r>
          </a:p>
        </p:txBody>
      </p:sp>
      <p:sp>
        <p:nvSpPr>
          <p:cNvPr id="841" name="Shape 841"/>
          <p:cNvSpPr txBox="1"/>
          <p:nvPr/>
        </p:nvSpPr>
        <p:spPr>
          <a:xfrm>
            <a:off x="4154825" y="4236075"/>
            <a:ext cx="1027200" cy="2859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Block 1</a:t>
            </a:r>
          </a:p>
        </p:txBody>
      </p:sp>
      <p:sp>
        <p:nvSpPr>
          <p:cNvPr id="842" name="Shape 842"/>
          <p:cNvSpPr txBox="1"/>
          <p:nvPr/>
        </p:nvSpPr>
        <p:spPr>
          <a:xfrm>
            <a:off x="5450225" y="4236075"/>
            <a:ext cx="1027200" cy="2859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Block 33</a:t>
            </a:r>
          </a:p>
        </p:txBody>
      </p:sp>
      <p:sp>
        <p:nvSpPr>
          <p:cNvPr id="843" name="Shape 843"/>
          <p:cNvSpPr txBox="1"/>
          <p:nvPr/>
        </p:nvSpPr>
        <p:spPr>
          <a:xfrm>
            <a:off x="6669425" y="4236075"/>
            <a:ext cx="1027200" cy="2859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Block 97</a:t>
            </a:r>
          </a:p>
        </p:txBody>
      </p:sp>
      <p:sp>
        <p:nvSpPr>
          <p:cNvPr id="844" name="Shape 844"/>
          <p:cNvSpPr/>
          <p:nvPr/>
        </p:nvSpPr>
        <p:spPr>
          <a:xfrm>
            <a:off x="4093675" y="2793025"/>
            <a:ext cx="1121100" cy="18981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5" name="Shape 845"/>
          <p:cNvSpPr/>
          <p:nvPr/>
        </p:nvSpPr>
        <p:spPr>
          <a:xfrm>
            <a:off x="5389075" y="2793025"/>
            <a:ext cx="1121100" cy="18981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6" name="Shape 846"/>
          <p:cNvSpPr/>
          <p:nvPr/>
        </p:nvSpPr>
        <p:spPr>
          <a:xfrm>
            <a:off x="6684475" y="2793025"/>
            <a:ext cx="1121100" cy="18981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7" name="Shape 847"/>
          <p:cNvSpPr txBox="1"/>
          <p:nvPr/>
        </p:nvSpPr>
        <p:spPr>
          <a:xfrm>
            <a:off x="4093825" y="4720600"/>
            <a:ext cx="1121100" cy="147600"/>
          </a:xfrm>
          <a:prstGeom prst="rect">
            <a:avLst/>
          </a:prstGeom>
          <a:noFill/>
          <a:ln>
            <a:noFill/>
          </a:ln>
        </p:spPr>
        <p:txBody>
          <a:bodyPr anchorCtr="0" anchor="ctr" bIns="91425" lIns="91425" rIns="91425" tIns="91425">
            <a:noAutofit/>
          </a:bodyPr>
          <a:lstStyle/>
          <a:p>
            <a:pPr lvl="0" algn="ctr">
              <a:spcBef>
                <a:spcPts val="0"/>
              </a:spcBef>
              <a:buNone/>
            </a:pPr>
            <a:r>
              <a:rPr lang="en" sz="800">
                <a:solidFill>
                  <a:srgbClr val="FFFFFF"/>
                </a:solidFill>
              </a:rPr>
              <a:t>Machine 1</a:t>
            </a:r>
          </a:p>
        </p:txBody>
      </p:sp>
      <p:sp>
        <p:nvSpPr>
          <p:cNvPr id="848" name="Shape 848"/>
          <p:cNvSpPr txBox="1"/>
          <p:nvPr/>
        </p:nvSpPr>
        <p:spPr>
          <a:xfrm>
            <a:off x="5389225" y="4720600"/>
            <a:ext cx="1121100" cy="1476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rPr>
              <a:t>Machine 3</a:t>
            </a:r>
          </a:p>
        </p:txBody>
      </p:sp>
      <p:sp>
        <p:nvSpPr>
          <p:cNvPr id="849" name="Shape 849"/>
          <p:cNvSpPr txBox="1"/>
          <p:nvPr/>
        </p:nvSpPr>
        <p:spPr>
          <a:xfrm>
            <a:off x="6684625" y="4720600"/>
            <a:ext cx="1121100" cy="1476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rPr>
              <a:t>Machine 9</a:t>
            </a:r>
          </a:p>
        </p:txBody>
      </p:sp>
      <p:cxnSp>
        <p:nvCxnSpPr>
          <p:cNvPr id="850" name="Shape 850"/>
          <p:cNvCxnSpPr/>
          <p:nvPr/>
        </p:nvCxnSpPr>
        <p:spPr>
          <a:xfrm>
            <a:off x="8055525" y="3661275"/>
            <a:ext cx="766200" cy="0"/>
          </a:xfrm>
          <a:prstGeom prst="straightConnector1">
            <a:avLst/>
          </a:prstGeom>
          <a:noFill/>
          <a:ln cap="flat" cmpd="sng" w="9525">
            <a:solidFill>
              <a:srgbClr val="FFFFFF"/>
            </a:solidFill>
            <a:prstDash val="solid"/>
            <a:round/>
            <a:headEnd len="lg" w="lg" type="none"/>
            <a:tailEnd len="lg" w="lg" type="stealth"/>
          </a:ln>
        </p:spPr>
      </p:cxnSp>
      <p:sp>
        <p:nvSpPr>
          <p:cNvPr id="851" name="Shape 851"/>
          <p:cNvSpPr txBox="1"/>
          <p:nvPr/>
        </p:nvSpPr>
        <p:spPr>
          <a:xfrm>
            <a:off x="8055525" y="3425200"/>
            <a:ext cx="766200" cy="1476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rPr>
              <a:t>Replication</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855" name="Shape 855"/>
        <p:cNvGrpSpPr/>
        <p:nvPr/>
      </p:nvGrpSpPr>
      <p:grpSpPr>
        <a:xfrm>
          <a:off x="0" y="0"/>
          <a:ext cx="0" cy="0"/>
          <a:chOff x="0" y="0"/>
          <a:chExt cx="0" cy="0"/>
        </a:xfrm>
      </p:grpSpPr>
      <p:sp>
        <p:nvSpPr>
          <p:cNvPr id="856" name="Shape 856"/>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MapReduce</a:t>
            </a:r>
          </a:p>
        </p:txBody>
      </p:sp>
      <p:cxnSp>
        <p:nvCxnSpPr>
          <p:cNvPr id="857" name="Shape 857"/>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858" name="Shape 858"/>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859" name="Shape 859"/>
          <p:cNvSpPr txBox="1"/>
          <p:nvPr/>
        </p:nvSpPr>
        <p:spPr>
          <a:xfrm>
            <a:off x="1295400" y="1384025"/>
            <a:ext cx="6553200" cy="2181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L</a:t>
            </a:r>
            <a:r>
              <a:rPr lang="en">
                <a:solidFill>
                  <a:srgbClr val="FFFFFF"/>
                </a:solidFill>
                <a:latin typeface="Montserrat"/>
                <a:ea typeface="Montserrat"/>
                <a:cs typeface="Montserrat"/>
                <a:sym typeface="Montserrat"/>
              </a:rPr>
              <a:t>et’s trace the following stream of text from </a:t>
            </a:r>
            <a:r>
              <a:rPr lang="en">
                <a:solidFill>
                  <a:srgbClr val="FFFFFF"/>
                </a:solidFill>
                <a:latin typeface="Courier New"/>
                <a:ea typeface="Courier New"/>
                <a:cs typeface="Courier New"/>
                <a:sym typeface="Courier New"/>
              </a:rPr>
              <a:t>example.txt </a:t>
            </a:r>
            <a:r>
              <a:rPr lang="en">
                <a:solidFill>
                  <a:srgbClr val="FFFFFF"/>
                </a:solidFill>
                <a:latin typeface="Montserrat"/>
                <a:ea typeface="Montserrat"/>
                <a:cs typeface="Montserrat"/>
                <a:sym typeface="Montserrat"/>
              </a:rPr>
              <a:t>through our MapReduce algorithm.</a:t>
            </a:r>
          </a:p>
          <a:p>
            <a:pPr lvl="0" rtl="0">
              <a:spcBef>
                <a:spcPts val="0"/>
              </a:spcBef>
              <a:buNone/>
            </a:pPr>
            <a:r>
              <a:t/>
            </a:r>
            <a:endParaRPr>
              <a:solidFill>
                <a:srgbClr val="FFFFFF"/>
              </a:solidFill>
            </a:endParaRPr>
          </a:p>
          <a:p>
            <a:pPr lvl="0" rtl="0">
              <a:spcBef>
                <a:spcPts val="0"/>
              </a:spcBef>
              <a:buNone/>
            </a:pPr>
            <a:r>
              <a:rPr lang="en">
                <a:solidFill>
                  <a:srgbClr val="FFFFFF"/>
                </a:solidFill>
                <a:latin typeface="Courier New"/>
                <a:ea typeface="Courier New"/>
                <a:cs typeface="Courier New"/>
                <a:sym typeface="Courier New"/>
              </a:rPr>
              <a:t>“the gnu affero general public license is a free copyleft license for\\n”</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863" name="Shape 863"/>
        <p:cNvGrpSpPr/>
        <p:nvPr/>
      </p:nvGrpSpPr>
      <p:grpSpPr>
        <a:xfrm>
          <a:off x="0" y="0"/>
          <a:ext cx="0" cy="0"/>
          <a:chOff x="0" y="0"/>
          <a:chExt cx="0" cy="0"/>
        </a:xfrm>
      </p:grpSpPr>
      <p:sp>
        <p:nvSpPr>
          <p:cNvPr id="864" name="Shape 864"/>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MapReduce</a:t>
            </a:r>
          </a:p>
        </p:txBody>
      </p:sp>
      <p:cxnSp>
        <p:nvCxnSpPr>
          <p:cNvPr id="865" name="Shape 865"/>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866" name="Shape 866"/>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867" name="Shape 867"/>
          <p:cNvSpPr txBox="1"/>
          <p:nvPr/>
        </p:nvSpPr>
        <p:spPr>
          <a:xfrm>
            <a:off x="1295400" y="1011600"/>
            <a:ext cx="6553200" cy="31203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Hadoop is going to make things simple for us. It has a default </a:t>
            </a:r>
            <a:r>
              <a:rPr lang="en">
                <a:solidFill>
                  <a:srgbClr val="FFFFFF"/>
                </a:solidFill>
                <a:latin typeface="Courier New"/>
                <a:ea typeface="Courier New"/>
                <a:cs typeface="Courier New"/>
                <a:sym typeface="Courier New"/>
              </a:rPr>
              <a:t>InputFormat</a:t>
            </a:r>
            <a:r>
              <a:rPr lang="en">
                <a:solidFill>
                  <a:srgbClr val="FFFFFF"/>
                </a:solidFill>
                <a:latin typeface="Montserrat"/>
                <a:ea typeface="Montserrat"/>
                <a:cs typeface="Montserrat"/>
                <a:sym typeface="Montserrat"/>
              </a:rPr>
              <a:t> setting. As a stream makes its way to the mapper from a block in HDFS, it sends </a:t>
            </a:r>
            <a:r>
              <a:rPr lang="en">
                <a:solidFill>
                  <a:srgbClr val="FFFFFF"/>
                </a:solidFill>
                <a:latin typeface="Courier New"/>
                <a:ea typeface="Courier New"/>
                <a:cs typeface="Courier New"/>
                <a:sym typeface="Courier New"/>
              </a:rPr>
              <a:t>(byte_offset, single_line_of_text)</a:t>
            </a:r>
            <a:r>
              <a:rPr lang="en">
                <a:solidFill>
                  <a:srgbClr val="FFFFFF"/>
                </a:solidFill>
                <a:latin typeface="Montserrat"/>
                <a:ea typeface="Montserrat"/>
                <a:cs typeface="Montserrat"/>
                <a:sym typeface="Montserrat"/>
              </a:rPr>
              <a:t> in key-value format.</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rPr lang="en">
                <a:solidFill>
                  <a:srgbClr val="FFFFFF"/>
                </a:solidFill>
                <a:latin typeface="Montserrat"/>
                <a:ea typeface="Montserrat"/>
                <a:cs typeface="Montserrat"/>
                <a:sym typeface="Montserrat"/>
              </a:rPr>
              <a:t>This way our mapper doesn’t have to handle a multi-line blob of text as input—</a:t>
            </a:r>
            <a:r>
              <a:rPr i="1" lang="en">
                <a:solidFill>
                  <a:srgbClr val="FFFFFF"/>
                </a:solidFill>
                <a:latin typeface="Montserrat"/>
                <a:ea typeface="Montserrat"/>
                <a:cs typeface="Montserrat"/>
                <a:sym typeface="Montserrat"/>
              </a:rPr>
              <a:t>i.e.</a:t>
            </a:r>
            <a:r>
              <a:rPr lang="en">
                <a:solidFill>
                  <a:srgbClr val="FFFFFF"/>
                </a:solidFill>
                <a:latin typeface="Montserrat"/>
                <a:ea typeface="Montserrat"/>
                <a:cs typeface="Montserrat"/>
                <a:sym typeface="Montserrat"/>
              </a:rPr>
              <a:t>, the entire block. Instead, it just needs to handle a key-value pair, where the value is a single line of text and the key is basically ignored.</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rPr lang="en">
                <a:solidFill>
                  <a:srgbClr val="FFFFFF"/>
                </a:solidFill>
                <a:latin typeface="Montserrat"/>
                <a:ea typeface="Montserrat"/>
                <a:cs typeface="Montserrat"/>
                <a:sym typeface="Montserrat"/>
              </a:rPr>
              <a:t>So, one map task would get the following as input:</a:t>
            </a:r>
          </a:p>
          <a:p>
            <a:pPr lvl="0" rtl="0">
              <a:spcBef>
                <a:spcPts val="0"/>
              </a:spcBef>
              <a:buNone/>
            </a:pPr>
            <a:r>
              <a:t/>
            </a:r>
            <a:endParaRPr>
              <a:solidFill>
                <a:srgbClr val="FFFFFF"/>
              </a:solidFill>
            </a:endParaRPr>
          </a:p>
          <a:p>
            <a:pPr lvl="0" rtl="0">
              <a:spcBef>
                <a:spcPts val="0"/>
              </a:spcBef>
              <a:buNone/>
            </a:pPr>
            <a:r>
              <a:rPr lang="en">
                <a:solidFill>
                  <a:srgbClr val="FFFFFF"/>
                </a:solidFill>
                <a:latin typeface="Courier New"/>
                <a:ea typeface="Courier New"/>
                <a:cs typeface="Courier New"/>
                <a:sym typeface="Courier New"/>
              </a:rPr>
              <a:t>(10, “the gnu affero general public license is a free copyleft license for”)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08" name="Shape 208"/>
        <p:cNvGrpSpPr/>
        <p:nvPr/>
      </p:nvGrpSpPr>
      <p:grpSpPr>
        <a:xfrm>
          <a:off x="0" y="0"/>
          <a:ext cx="0" cy="0"/>
          <a:chOff x="0" y="0"/>
          <a:chExt cx="0" cy="0"/>
        </a:xfrm>
      </p:grpSpPr>
      <p:sp>
        <p:nvSpPr>
          <p:cNvPr id="209" name="Shape 209"/>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Preliminaries</a:t>
            </a:r>
          </a:p>
        </p:txBody>
      </p:sp>
      <p:cxnSp>
        <p:nvCxnSpPr>
          <p:cNvPr id="210" name="Shape 210"/>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211" name="Shape 211"/>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871" name="Shape 871"/>
        <p:cNvGrpSpPr/>
        <p:nvPr/>
      </p:nvGrpSpPr>
      <p:grpSpPr>
        <a:xfrm>
          <a:off x="0" y="0"/>
          <a:ext cx="0" cy="0"/>
          <a:chOff x="0" y="0"/>
          <a:chExt cx="0" cy="0"/>
        </a:xfrm>
      </p:grpSpPr>
      <p:sp>
        <p:nvSpPr>
          <p:cNvPr id="872" name="Shape 872"/>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MapReduce</a:t>
            </a:r>
          </a:p>
        </p:txBody>
      </p:sp>
      <p:cxnSp>
        <p:nvCxnSpPr>
          <p:cNvPr id="873" name="Shape 873"/>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874" name="Shape 874"/>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875" name="Shape 875"/>
          <p:cNvSpPr txBox="1"/>
          <p:nvPr/>
        </p:nvSpPr>
        <p:spPr>
          <a:xfrm>
            <a:off x="1295400" y="1384025"/>
            <a:ext cx="6553200" cy="2181900"/>
          </a:xfrm>
          <a:prstGeom prst="rect">
            <a:avLst/>
          </a:prstGeom>
          <a:noFill/>
          <a:ln>
            <a:noFill/>
          </a:ln>
        </p:spPr>
        <p:txBody>
          <a:bodyPr anchorCtr="0" anchor="t" bIns="91425" lIns="91425" rIns="91425" tIns="91425">
            <a:noAutofit/>
          </a:bodyPr>
          <a:lstStyle/>
          <a:p>
            <a:pPr lvl="0" rtl="0">
              <a:spcBef>
                <a:spcPts val="0"/>
              </a:spcBef>
              <a:buNone/>
            </a:pPr>
            <a:r>
              <a:rPr lang="en" sz="1300">
                <a:solidFill>
                  <a:srgbClr val="FFFFFF"/>
                </a:solidFill>
                <a:latin typeface="Courier New"/>
                <a:ea typeface="Courier New"/>
                <a:cs typeface="Courier New"/>
                <a:sym typeface="Courier New"/>
              </a:rPr>
              <a:t>function mapper(key: Integer, value: Text) {</a:t>
            </a:r>
          </a:p>
          <a:p>
            <a:pPr lvl="0" rtl="0">
              <a:spcBef>
                <a:spcPts val="0"/>
              </a:spcBef>
              <a:buNone/>
            </a:pPr>
            <a:r>
              <a:t/>
            </a:r>
            <a:endParaRPr sz="1300">
              <a:solidFill>
                <a:srgbClr val="FFFFFF"/>
              </a:solidFill>
              <a:latin typeface="Courier New"/>
              <a:ea typeface="Courier New"/>
              <a:cs typeface="Courier New"/>
              <a:sym typeface="Courier New"/>
            </a:endParaRPr>
          </a:p>
          <a:p>
            <a:pPr lvl="0" rtl="0">
              <a:spcBef>
                <a:spcPts val="0"/>
              </a:spcBef>
              <a:buNone/>
            </a:pPr>
            <a:r>
              <a:rPr lang="en" sz="1300">
                <a:solidFill>
                  <a:srgbClr val="FFFFFF"/>
                </a:solidFill>
                <a:latin typeface="Courier New"/>
                <a:ea typeface="Courier New"/>
                <a:cs typeface="Courier New"/>
                <a:sym typeface="Courier New"/>
              </a:rPr>
              <a:t>  // split stream of text on blank spaces</a:t>
            </a:r>
          </a:p>
          <a:p>
            <a:pPr lvl="0" rtl="0">
              <a:spcBef>
                <a:spcPts val="0"/>
              </a:spcBef>
              <a:buNone/>
            </a:pPr>
            <a:r>
              <a:rPr lang="en" sz="1300">
                <a:solidFill>
                  <a:srgbClr val="FFFFFF"/>
                </a:solidFill>
                <a:latin typeface="Courier New"/>
                <a:ea typeface="Courier New"/>
                <a:cs typeface="Courier New"/>
                <a:sym typeface="Courier New"/>
              </a:rPr>
              <a:t>  words = value.split(“\\s+”)</a:t>
            </a:r>
          </a:p>
          <a:p>
            <a:pPr lvl="0" rtl="0">
              <a:spcBef>
                <a:spcPts val="0"/>
              </a:spcBef>
              <a:buNone/>
            </a:pPr>
            <a:r>
              <a:t/>
            </a:r>
            <a:endParaRPr sz="1300">
              <a:solidFill>
                <a:srgbClr val="FFFFFF"/>
              </a:solidFill>
              <a:latin typeface="Courier New"/>
              <a:ea typeface="Courier New"/>
              <a:cs typeface="Courier New"/>
              <a:sym typeface="Courier New"/>
            </a:endParaRPr>
          </a:p>
          <a:p>
            <a:pPr lvl="0" rtl="0">
              <a:spcBef>
                <a:spcPts val="0"/>
              </a:spcBef>
              <a:buNone/>
            </a:pPr>
            <a:r>
              <a:rPr lang="en" sz="1300">
                <a:solidFill>
                  <a:srgbClr val="FFFFFF"/>
                </a:solidFill>
                <a:latin typeface="Courier New"/>
                <a:ea typeface="Courier New"/>
                <a:cs typeface="Courier New"/>
                <a:sym typeface="Courier New"/>
              </a:rPr>
              <a:t>  foreach word in words {</a:t>
            </a:r>
          </a:p>
          <a:p>
            <a:pPr lvl="0" rtl="0">
              <a:spcBef>
                <a:spcPts val="0"/>
              </a:spcBef>
              <a:buNone/>
            </a:pPr>
            <a:r>
              <a:rPr lang="en" sz="1300">
                <a:solidFill>
                  <a:srgbClr val="FFFFFF"/>
                </a:solidFill>
                <a:latin typeface="Courier New"/>
                <a:ea typeface="Courier New"/>
                <a:cs typeface="Courier New"/>
                <a:sym typeface="Courier New"/>
              </a:rPr>
              <a:t>    return Tuple(word, 1)</a:t>
            </a:r>
          </a:p>
          <a:p>
            <a:pPr lvl="0" rtl="0">
              <a:spcBef>
                <a:spcPts val="0"/>
              </a:spcBef>
              <a:buNone/>
            </a:pPr>
            <a:r>
              <a:rPr lang="en" sz="1300">
                <a:solidFill>
                  <a:srgbClr val="FFFFFF"/>
                </a:solidFill>
                <a:latin typeface="Courier New"/>
                <a:ea typeface="Courier New"/>
                <a:cs typeface="Courier New"/>
                <a:sym typeface="Courier New"/>
              </a:rPr>
              <a:t>  }</a:t>
            </a:r>
          </a:p>
          <a:p>
            <a:pPr lvl="0" rtl="0">
              <a:spcBef>
                <a:spcPts val="0"/>
              </a:spcBef>
              <a:buNone/>
            </a:pPr>
            <a:r>
              <a:rPr lang="en" sz="1300">
                <a:solidFill>
                  <a:srgbClr val="FFFFFF"/>
                </a:solidFill>
                <a:latin typeface="Courier New"/>
                <a:ea typeface="Courier New"/>
                <a:cs typeface="Courier New"/>
                <a:sym typeface="Courier New"/>
              </a:rPr>
              <a:t>  </a:t>
            </a:r>
          </a:p>
          <a:p>
            <a:pPr lvl="0" rtl="0">
              <a:spcBef>
                <a:spcPts val="0"/>
              </a:spcBef>
              <a:buNone/>
            </a:pPr>
            <a:r>
              <a:rPr lang="en" sz="1300">
                <a:solidFill>
                  <a:srgbClr val="FFFFFF"/>
                </a:solidFill>
                <a:latin typeface="Courier New"/>
                <a:ea typeface="Courier New"/>
                <a:cs typeface="Courier New"/>
                <a:sym typeface="Courier New"/>
              </a:rPr>
              <a:t>}</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879" name="Shape 879"/>
        <p:cNvGrpSpPr/>
        <p:nvPr/>
      </p:nvGrpSpPr>
      <p:grpSpPr>
        <a:xfrm>
          <a:off x="0" y="0"/>
          <a:ext cx="0" cy="0"/>
          <a:chOff x="0" y="0"/>
          <a:chExt cx="0" cy="0"/>
        </a:xfrm>
      </p:grpSpPr>
      <p:sp>
        <p:nvSpPr>
          <p:cNvPr id="880" name="Shape 880"/>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MapReduce</a:t>
            </a:r>
          </a:p>
        </p:txBody>
      </p:sp>
      <p:cxnSp>
        <p:nvCxnSpPr>
          <p:cNvPr id="881" name="Shape 881"/>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882" name="Shape 882"/>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883" name="Shape 883"/>
          <p:cNvSpPr txBox="1"/>
          <p:nvPr/>
        </p:nvSpPr>
        <p:spPr>
          <a:xfrm>
            <a:off x="1295400" y="854100"/>
            <a:ext cx="6553200" cy="34353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Which would return:</a:t>
            </a:r>
          </a:p>
          <a:p>
            <a:pPr lvl="0" rtl="0">
              <a:spcBef>
                <a:spcPts val="0"/>
              </a:spcBef>
              <a:buNone/>
            </a:pPr>
            <a:r>
              <a:t/>
            </a:r>
            <a:endParaRPr>
              <a:solidFill>
                <a:srgbClr val="FFFFFF"/>
              </a:solidFill>
            </a:endParaRPr>
          </a:p>
          <a:p>
            <a:pPr indent="-69850" lvl="0" marL="0" rtl="0">
              <a:lnSpc>
                <a:spcPct val="115000"/>
              </a:lnSpc>
              <a:spcBef>
                <a:spcPts val="0"/>
              </a:spcBef>
              <a:buClr>
                <a:schemeClr val="dk1"/>
              </a:buClr>
              <a:buFont typeface="Arial"/>
              <a:buNone/>
            </a:pPr>
            <a:r>
              <a:rPr lang="en">
                <a:solidFill>
                  <a:srgbClr val="FFFFFF"/>
                </a:solidFill>
                <a:latin typeface="Courier New"/>
                <a:ea typeface="Courier New"/>
                <a:cs typeface="Courier New"/>
                <a:sym typeface="Courier New"/>
              </a:rPr>
              <a:t>(the, 1)</a:t>
            </a:r>
          </a:p>
          <a:p>
            <a:pPr indent="-69850" lvl="0" marL="0" rtl="0">
              <a:lnSpc>
                <a:spcPct val="115000"/>
              </a:lnSpc>
              <a:spcBef>
                <a:spcPts val="0"/>
              </a:spcBef>
              <a:buClr>
                <a:schemeClr val="dk1"/>
              </a:buClr>
              <a:buFont typeface="Arial"/>
              <a:buNone/>
            </a:pPr>
            <a:r>
              <a:rPr lang="en">
                <a:solidFill>
                  <a:srgbClr val="FFFFFF"/>
                </a:solidFill>
                <a:latin typeface="Courier New"/>
                <a:ea typeface="Courier New"/>
                <a:cs typeface="Courier New"/>
                <a:sym typeface="Courier New"/>
              </a:rPr>
              <a:t>(gnu, 1)</a:t>
            </a:r>
          </a:p>
          <a:p>
            <a:pPr indent="-69850" lvl="0" marL="0" rtl="0">
              <a:lnSpc>
                <a:spcPct val="115000"/>
              </a:lnSpc>
              <a:spcBef>
                <a:spcPts val="0"/>
              </a:spcBef>
              <a:buClr>
                <a:schemeClr val="dk1"/>
              </a:buClr>
              <a:buFont typeface="Arial"/>
              <a:buNone/>
            </a:pPr>
            <a:r>
              <a:rPr lang="en">
                <a:solidFill>
                  <a:srgbClr val="FFFFFF"/>
                </a:solidFill>
                <a:latin typeface="Courier New"/>
                <a:ea typeface="Courier New"/>
                <a:cs typeface="Courier New"/>
                <a:sym typeface="Courier New"/>
              </a:rPr>
              <a:t>(affero, 1)</a:t>
            </a:r>
          </a:p>
          <a:p>
            <a:pPr indent="-69850" lvl="0" marL="0" rtl="0">
              <a:lnSpc>
                <a:spcPct val="115000"/>
              </a:lnSpc>
              <a:spcBef>
                <a:spcPts val="0"/>
              </a:spcBef>
              <a:buClr>
                <a:schemeClr val="dk1"/>
              </a:buClr>
              <a:buFont typeface="Arial"/>
              <a:buNone/>
            </a:pPr>
            <a:r>
              <a:rPr lang="en">
                <a:solidFill>
                  <a:srgbClr val="FFFFFF"/>
                </a:solidFill>
                <a:latin typeface="Courier New"/>
                <a:ea typeface="Courier New"/>
                <a:cs typeface="Courier New"/>
                <a:sym typeface="Courier New"/>
              </a:rPr>
              <a:t>(general, 1)</a:t>
            </a:r>
          </a:p>
          <a:p>
            <a:pPr indent="-69850" lvl="0" marL="0" rtl="0">
              <a:lnSpc>
                <a:spcPct val="115000"/>
              </a:lnSpc>
              <a:spcBef>
                <a:spcPts val="0"/>
              </a:spcBef>
              <a:buClr>
                <a:schemeClr val="dk1"/>
              </a:buClr>
              <a:buFont typeface="Arial"/>
              <a:buNone/>
            </a:pPr>
            <a:r>
              <a:rPr lang="en">
                <a:solidFill>
                  <a:srgbClr val="FFFFFF"/>
                </a:solidFill>
                <a:latin typeface="Courier New"/>
                <a:ea typeface="Courier New"/>
                <a:cs typeface="Courier New"/>
                <a:sym typeface="Courier New"/>
              </a:rPr>
              <a:t>(public, 1)</a:t>
            </a:r>
          </a:p>
          <a:p>
            <a:pPr indent="-69850" lvl="0" marL="0" rtl="0">
              <a:lnSpc>
                <a:spcPct val="115000"/>
              </a:lnSpc>
              <a:spcBef>
                <a:spcPts val="0"/>
              </a:spcBef>
              <a:buClr>
                <a:schemeClr val="dk1"/>
              </a:buClr>
              <a:buFont typeface="Arial"/>
              <a:buNone/>
            </a:pPr>
            <a:r>
              <a:rPr lang="en">
                <a:solidFill>
                  <a:srgbClr val="FFFFFF"/>
                </a:solidFill>
                <a:latin typeface="Courier New"/>
                <a:ea typeface="Courier New"/>
                <a:cs typeface="Courier New"/>
                <a:sym typeface="Courier New"/>
              </a:rPr>
              <a:t>(license, 1)</a:t>
            </a:r>
          </a:p>
          <a:p>
            <a:pPr indent="-69850" lvl="0" marL="0" rtl="0">
              <a:lnSpc>
                <a:spcPct val="115000"/>
              </a:lnSpc>
              <a:spcBef>
                <a:spcPts val="0"/>
              </a:spcBef>
              <a:buClr>
                <a:schemeClr val="dk1"/>
              </a:buClr>
              <a:buFont typeface="Arial"/>
              <a:buNone/>
            </a:pPr>
            <a:r>
              <a:rPr lang="en">
                <a:solidFill>
                  <a:srgbClr val="FFFFFF"/>
                </a:solidFill>
                <a:latin typeface="Courier New"/>
                <a:ea typeface="Courier New"/>
                <a:cs typeface="Courier New"/>
                <a:sym typeface="Courier New"/>
              </a:rPr>
              <a:t>(is, 1)</a:t>
            </a:r>
          </a:p>
          <a:p>
            <a:pPr indent="-69850" lvl="0" marL="0" rtl="0">
              <a:lnSpc>
                <a:spcPct val="115000"/>
              </a:lnSpc>
              <a:spcBef>
                <a:spcPts val="0"/>
              </a:spcBef>
              <a:buClr>
                <a:schemeClr val="dk1"/>
              </a:buClr>
              <a:buFont typeface="Arial"/>
              <a:buNone/>
            </a:pPr>
            <a:r>
              <a:rPr lang="en">
                <a:solidFill>
                  <a:srgbClr val="FFFFFF"/>
                </a:solidFill>
                <a:latin typeface="Courier New"/>
                <a:ea typeface="Courier New"/>
                <a:cs typeface="Courier New"/>
                <a:sym typeface="Courier New"/>
              </a:rPr>
              <a:t>(a, 1)</a:t>
            </a:r>
          </a:p>
          <a:p>
            <a:pPr indent="-69850" lvl="0" marL="0" rtl="0">
              <a:lnSpc>
                <a:spcPct val="115000"/>
              </a:lnSpc>
              <a:spcBef>
                <a:spcPts val="0"/>
              </a:spcBef>
              <a:buClr>
                <a:schemeClr val="dk1"/>
              </a:buClr>
              <a:buFont typeface="Arial"/>
              <a:buNone/>
            </a:pPr>
            <a:r>
              <a:rPr lang="en">
                <a:solidFill>
                  <a:srgbClr val="FFFFFF"/>
                </a:solidFill>
                <a:latin typeface="Courier New"/>
                <a:ea typeface="Courier New"/>
                <a:cs typeface="Courier New"/>
                <a:sym typeface="Courier New"/>
              </a:rPr>
              <a:t>(free, 1)</a:t>
            </a:r>
          </a:p>
          <a:p>
            <a:pPr indent="-69850" lvl="0" marL="0" rtl="0">
              <a:lnSpc>
                <a:spcPct val="115000"/>
              </a:lnSpc>
              <a:spcBef>
                <a:spcPts val="0"/>
              </a:spcBef>
              <a:buClr>
                <a:schemeClr val="dk1"/>
              </a:buClr>
              <a:buFont typeface="Arial"/>
              <a:buNone/>
            </a:pPr>
            <a:r>
              <a:rPr lang="en">
                <a:solidFill>
                  <a:srgbClr val="FFFFFF"/>
                </a:solidFill>
                <a:latin typeface="Courier New"/>
                <a:ea typeface="Courier New"/>
                <a:cs typeface="Courier New"/>
                <a:sym typeface="Courier New"/>
              </a:rPr>
              <a:t>(copyleft, 1)</a:t>
            </a:r>
          </a:p>
          <a:p>
            <a:pPr indent="-69850" lvl="0" marL="0" rtl="0">
              <a:lnSpc>
                <a:spcPct val="115000"/>
              </a:lnSpc>
              <a:spcBef>
                <a:spcPts val="0"/>
              </a:spcBef>
              <a:buClr>
                <a:schemeClr val="dk1"/>
              </a:buClr>
              <a:buFont typeface="Arial"/>
              <a:buNone/>
            </a:pPr>
            <a:r>
              <a:rPr lang="en">
                <a:solidFill>
                  <a:srgbClr val="FFFFFF"/>
                </a:solidFill>
                <a:latin typeface="Courier New"/>
                <a:ea typeface="Courier New"/>
                <a:cs typeface="Courier New"/>
                <a:sym typeface="Courier New"/>
              </a:rPr>
              <a:t>(license, 1)</a:t>
            </a:r>
          </a:p>
          <a:p>
            <a:pPr indent="-69850" lvl="0" marL="0" rtl="0">
              <a:lnSpc>
                <a:spcPct val="115000"/>
              </a:lnSpc>
              <a:spcBef>
                <a:spcPts val="0"/>
              </a:spcBef>
              <a:buClr>
                <a:schemeClr val="dk1"/>
              </a:buClr>
              <a:buFont typeface="Arial"/>
              <a:buNone/>
            </a:pPr>
            <a:r>
              <a:rPr lang="en">
                <a:solidFill>
                  <a:srgbClr val="FFFFFF"/>
                </a:solidFill>
                <a:latin typeface="Courier New"/>
                <a:ea typeface="Courier New"/>
                <a:cs typeface="Courier New"/>
                <a:sym typeface="Courier New"/>
              </a:rPr>
              <a:t>(for, 1)</a:t>
            </a:r>
          </a:p>
          <a:p>
            <a:pPr lvl="0" rtl="0">
              <a:spcBef>
                <a:spcPts val="0"/>
              </a:spcBef>
              <a:buNone/>
            </a:pPr>
            <a:r>
              <a:t/>
            </a:r>
            <a:endParaRPr>
              <a:solidFill>
                <a:srgbClr val="FFFFFF"/>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887" name="Shape 887"/>
        <p:cNvGrpSpPr/>
        <p:nvPr/>
      </p:nvGrpSpPr>
      <p:grpSpPr>
        <a:xfrm>
          <a:off x="0" y="0"/>
          <a:ext cx="0" cy="0"/>
          <a:chOff x="0" y="0"/>
          <a:chExt cx="0" cy="0"/>
        </a:xfrm>
      </p:grpSpPr>
      <p:sp>
        <p:nvSpPr>
          <p:cNvPr id="888" name="Shape 888"/>
          <p:cNvSpPr txBox="1"/>
          <p:nvPr/>
        </p:nvSpPr>
        <p:spPr>
          <a:xfrm>
            <a:off x="1295400" y="701700"/>
            <a:ext cx="6553200" cy="528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However, Hadoop has a sort-and-shuffle phase which it performs automatically:</a:t>
            </a:r>
          </a:p>
          <a:p>
            <a:pPr indent="0" lvl="0" marL="0" rtl="0">
              <a:lnSpc>
                <a:spcPct val="115000"/>
              </a:lnSpc>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t/>
            </a:r>
            <a:endParaRPr>
              <a:solidFill>
                <a:srgbClr val="FFFFFF"/>
              </a:solidFill>
              <a:latin typeface="Montserrat"/>
              <a:ea typeface="Montserrat"/>
              <a:cs typeface="Montserrat"/>
              <a:sym typeface="Montserrat"/>
            </a:endParaRPr>
          </a:p>
        </p:txBody>
      </p:sp>
      <p:sp>
        <p:nvSpPr>
          <p:cNvPr id="889" name="Shape 889"/>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MapReduce</a:t>
            </a:r>
          </a:p>
        </p:txBody>
      </p:sp>
      <p:cxnSp>
        <p:nvCxnSpPr>
          <p:cNvPr id="890" name="Shape 890"/>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891" name="Shape 891"/>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892" name="Shape 892"/>
          <p:cNvSpPr txBox="1"/>
          <p:nvPr/>
        </p:nvSpPr>
        <p:spPr>
          <a:xfrm>
            <a:off x="1295400" y="1479250"/>
            <a:ext cx="1879500" cy="30738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Font typeface="Arial"/>
              <a:buNone/>
            </a:pPr>
            <a:r>
              <a:rPr lang="en">
                <a:solidFill>
                  <a:srgbClr val="FFFFFF"/>
                </a:solidFill>
                <a:latin typeface="Courier New"/>
                <a:ea typeface="Courier New"/>
                <a:cs typeface="Courier New"/>
                <a:sym typeface="Courier New"/>
              </a:rPr>
              <a:t>(the, 1)</a:t>
            </a:r>
          </a:p>
          <a:p>
            <a:pPr lvl="0" rtl="0">
              <a:lnSpc>
                <a:spcPct val="115000"/>
              </a:lnSpc>
              <a:spcBef>
                <a:spcPts val="0"/>
              </a:spcBef>
              <a:buClr>
                <a:schemeClr val="dk1"/>
              </a:buClr>
              <a:buFont typeface="Arial"/>
              <a:buNone/>
            </a:pPr>
            <a:r>
              <a:rPr lang="en">
                <a:solidFill>
                  <a:srgbClr val="FFFFFF"/>
                </a:solidFill>
                <a:latin typeface="Courier New"/>
                <a:ea typeface="Courier New"/>
                <a:cs typeface="Courier New"/>
                <a:sym typeface="Courier New"/>
              </a:rPr>
              <a:t>(gnu, 1)</a:t>
            </a:r>
          </a:p>
          <a:p>
            <a:pPr lvl="0" rtl="0">
              <a:lnSpc>
                <a:spcPct val="115000"/>
              </a:lnSpc>
              <a:spcBef>
                <a:spcPts val="0"/>
              </a:spcBef>
              <a:buClr>
                <a:schemeClr val="dk1"/>
              </a:buClr>
              <a:buFont typeface="Arial"/>
              <a:buNone/>
            </a:pPr>
            <a:r>
              <a:rPr lang="en">
                <a:solidFill>
                  <a:srgbClr val="FFFFFF"/>
                </a:solidFill>
                <a:latin typeface="Courier New"/>
                <a:ea typeface="Courier New"/>
                <a:cs typeface="Courier New"/>
                <a:sym typeface="Courier New"/>
              </a:rPr>
              <a:t>(affero, 1)</a:t>
            </a:r>
          </a:p>
          <a:p>
            <a:pPr lvl="0" rtl="0">
              <a:lnSpc>
                <a:spcPct val="115000"/>
              </a:lnSpc>
              <a:spcBef>
                <a:spcPts val="0"/>
              </a:spcBef>
              <a:buClr>
                <a:schemeClr val="dk1"/>
              </a:buClr>
              <a:buFont typeface="Arial"/>
              <a:buNone/>
            </a:pPr>
            <a:r>
              <a:rPr lang="en">
                <a:solidFill>
                  <a:srgbClr val="FFFFFF"/>
                </a:solidFill>
                <a:latin typeface="Courier New"/>
                <a:ea typeface="Courier New"/>
                <a:cs typeface="Courier New"/>
                <a:sym typeface="Courier New"/>
              </a:rPr>
              <a:t>(general, 1)</a:t>
            </a:r>
          </a:p>
          <a:p>
            <a:pPr lvl="0" rtl="0">
              <a:lnSpc>
                <a:spcPct val="115000"/>
              </a:lnSpc>
              <a:spcBef>
                <a:spcPts val="0"/>
              </a:spcBef>
              <a:buClr>
                <a:schemeClr val="dk1"/>
              </a:buClr>
              <a:buFont typeface="Arial"/>
              <a:buNone/>
            </a:pPr>
            <a:r>
              <a:rPr lang="en">
                <a:solidFill>
                  <a:srgbClr val="FFFFFF"/>
                </a:solidFill>
                <a:latin typeface="Courier New"/>
                <a:ea typeface="Courier New"/>
                <a:cs typeface="Courier New"/>
                <a:sym typeface="Courier New"/>
              </a:rPr>
              <a:t>(public, 1)</a:t>
            </a:r>
          </a:p>
          <a:p>
            <a:pPr lvl="0" rtl="0">
              <a:lnSpc>
                <a:spcPct val="115000"/>
              </a:lnSpc>
              <a:spcBef>
                <a:spcPts val="0"/>
              </a:spcBef>
              <a:buClr>
                <a:schemeClr val="dk1"/>
              </a:buClr>
              <a:buFont typeface="Arial"/>
              <a:buNone/>
            </a:pPr>
            <a:r>
              <a:rPr b="1" lang="en">
                <a:solidFill>
                  <a:srgbClr val="FFFFFF"/>
                </a:solidFill>
                <a:latin typeface="Courier New"/>
                <a:ea typeface="Courier New"/>
                <a:cs typeface="Courier New"/>
                <a:sym typeface="Courier New"/>
              </a:rPr>
              <a:t>(license, 1)</a:t>
            </a:r>
          </a:p>
          <a:p>
            <a:pPr lvl="0" rtl="0">
              <a:lnSpc>
                <a:spcPct val="115000"/>
              </a:lnSpc>
              <a:spcBef>
                <a:spcPts val="0"/>
              </a:spcBef>
              <a:buClr>
                <a:schemeClr val="dk1"/>
              </a:buClr>
              <a:buFont typeface="Arial"/>
              <a:buNone/>
            </a:pPr>
            <a:r>
              <a:rPr lang="en">
                <a:solidFill>
                  <a:srgbClr val="FFFFFF"/>
                </a:solidFill>
                <a:latin typeface="Courier New"/>
                <a:ea typeface="Courier New"/>
                <a:cs typeface="Courier New"/>
                <a:sym typeface="Courier New"/>
              </a:rPr>
              <a:t>(is, 1)</a:t>
            </a:r>
          </a:p>
          <a:p>
            <a:pPr lvl="0" rtl="0">
              <a:lnSpc>
                <a:spcPct val="115000"/>
              </a:lnSpc>
              <a:spcBef>
                <a:spcPts val="0"/>
              </a:spcBef>
              <a:buClr>
                <a:schemeClr val="dk1"/>
              </a:buClr>
              <a:buFont typeface="Arial"/>
              <a:buNone/>
            </a:pPr>
            <a:r>
              <a:rPr lang="en">
                <a:solidFill>
                  <a:srgbClr val="FFFFFF"/>
                </a:solidFill>
                <a:latin typeface="Courier New"/>
                <a:ea typeface="Courier New"/>
                <a:cs typeface="Courier New"/>
                <a:sym typeface="Courier New"/>
              </a:rPr>
              <a:t>(a, 1)</a:t>
            </a:r>
          </a:p>
          <a:p>
            <a:pPr lvl="0" rtl="0">
              <a:lnSpc>
                <a:spcPct val="115000"/>
              </a:lnSpc>
              <a:spcBef>
                <a:spcPts val="0"/>
              </a:spcBef>
              <a:buClr>
                <a:schemeClr val="dk1"/>
              </a:buClr>
              <a:buFont typeface="Arial"/>
              <a:buNone/>
            </a:pPr>
            <a:r>
              <a:rPr lang="en">
                <a:solidFill>
                  <a:srgbClr val="FFFFFF"/>
                </a:solidFill>
                <a:latin typeface="Courier New"/>
                <a:ea typeface="Courier New"/>
                <a:cs typeface="Courier New"/>
                <a:sym typeface="Courier New"/>
              </a:rPr>
              <a:t>(free, 1)</a:t>
            </a:r>
          </a:p>
          <a:p>
            <a:pPr lvl="0" rtl="0">
              <a:lnSpc>
                <a:spcPct val="115000"/>
              </a:lnSpc>
              <a:spcBef>
                <a:spcPts val="0"/>
              </a:spcBef>
              <a:buClr>
                <a:schemeClr val="dk1"/>
              </a:buClr>
              <a:buFont typeface="Arial"/>
              <a:buNone/>
            </a:pPr>
            <a:r>
              <a:rPr lang="en">
                <a:solidFill>
                  <a:srgbClr val="FFFFFF"/>
                </a:solidFill>
                <a:latin typeface="Courier New"/>
                <a:ea typeface="Courier New"/>
                <a:cs typeface="Courier New"/>
                <a:sym typeface="Courier New"/>
              </a:rPr>
              <a:t>(copyleft, 1)</a:t>
            </a:r>
          </a:p>
          <a:p>
            <a:pPr lvl="0" rtl="0">
              <a:lnSpc>
                <a:spcPct val="115000"/>
              </a:lnSpc>
              <a:spcBef>
                <a:spcPts val="0"/>
              </a:spcBef>
              <a:buClr>
                <a:schemeClr val="dk1"/>
              </a:buClr>
              <a:buFont typeface="Arial"/>
              <a:buNone/>
            </a:pPr>
            <a:r>
              <a:rPr b="1" lang="en">
                <a:solidFill>
                  <a:srgbClr val="FFFFFF"/>
                </a:solidFill>
                <a:latin typeface="Courier New"/>
                <a:ea typeface="Courier New"/>
                <a:cs typeface="Courier New"/>
                <a:sym typeface="Courier New"/>
              </a:rPr>
              <a:t>(license, 1)</a:t>
            </a:r>
          </a:p>
          <a:p>
            <a:pPr lvl="0" rtl="0">
              <a:lnSpc>
                <a:spcPct val="115000"/>
              </a:lnSpc>
              <a:spcBef>
                <a:spcPts val="0"/>
              </a:spcBef>
              <a:buClr>
                <a:schemeClr val="dk1"/>
              </a:buClr>
              <a:buFont typeface="Arial"/>
              <a:buNone/>
            </a:pPr>
            <a:r>
              <a:rPr lang="en">
                <a:solidFill>
                  <a:srgbClr val="FFFFFF"/>
                </a:solidFill>
                <a:latin typeface="Courier New"/>
                <a:ea typeface="Courier New"/>
                <a:cs typeface="Courier New"/>
                <a:sym typeface="Courier New"/>
              </a:rPr>
              <a:t>(for, 1)</a:t>
            </a:r>
          </a:p>
        </p:txBody>
      </p:sp>
      <p:sp>
        <p:nvSpPr>
          <p:cNvPr id="893" name="Shape 893"/>
          <p:cNvSpPr txBox="1"/>
          <p:nvPr/>
        </p:nvSpPr>
        <p:spPr>
          <a:xfrm>
            <a:off x="5880525" y="1631650"/>
            <a:ext cx="2272800" cy="3073800"/>
          </a:xfrm>
          <a:prstGeom prst="rect">
            <a:avLst/>
          </a:prstGeom>
          <a:noFill/>
          <a:ln>
            <a:noFill/>
          </a:ln>
        </p:spPr>
        <p:txBody>
          <a:bodyPr anchorCtr="0" anchor="t" bIns="91425" lIns="91425" rIns="91425" tIns="91425">
            <a:noAutofit/>
          </a:bodyPr>
          <a:lstStyle/>
          <a:p>
            <a:pPr indent="0" lvl="0" marL="0" rtl="0">
              <a:lnSpc>
                <a:spcPct val="115000"/>
              </a:lnSpc>
              <a:spcBef>
                <a:spcPts val="0"/>
              </a:spcBef>
              <a:buNone/>
            </a:pPr>
            <a:r>
              <a:rPr lang="en">
                <a:solidFill>
                  <a:srgbClr val="FFFFFF"/>
                </a:solidFill>
                <a:latin typeface="Courier New"/>
                <a:ea typeface="Courier New"/>
                <a:cs typeface="Courier New"/>
                <a:sym typeface="Courier New"/>
              </a:rPr>
              <a:t>(a, [1])</a:t>
            </a:r>
          </a:p>
          <a:p>
            <a:pPr indent="0" lvl="0" marL="0" rtl="0">
              <a:lnSpc>
                <a:spcPct val="115000"/>
              </a:lnSpc>
              <a:spcBef>
                <a:spcPts val="0"/>
              </a:spcBef>
              <a:buNone/>
            </a:pPr>
            <a:r>
              <a:rPr lang="en">
                <a:solidFill>
                  <a:srgbClr val="FFFFFF"/>
                </a:solidFill>
                <a:latin typeface="Courier New"/>
                <a:ea typeface="Courier New"/>
                <a:cs typeface="Courier New"/>
                <a:sym typeface="Courier New"/>
              </a:rPr>
              <a:t>(affero, [1])</a:t>
            </a:r>
          </a:p>
          <a:p>
            <a:pPr indent="0" lvl="0" marL="0" rtl="0">
              <a:lnSpc>
                <a:spcPct val="115000"/>
              </a:lnSpc>
              <a:spcBef>
                <a:spcPts val="0"/>
              </a:spcBef>
              <a:buNone/>
            </a:pPr>
            <a:r>
              <a:rPr lang="en">
                <a:solidFill>
                  <a:srgbClr val="FFFFFF"/>
                </a:solidFill>
                <a:latin typeface="Courier New"/>
                <a:ea typeface="Courier New"/>
                <a:cs typeface="Courier New"/>
                <a:sym typeface="Courier New"/>
              </a:rPr>
              <a:t>(copyleft, [1])</a:t>
            </a:r>
          </a:p>
          <a:p>
            <a:pPr indent="0" lvl="0" marL="0" rtl="0">
              <a:lnSpc>
                <a:spcPct val="115000"/>
              </a:lnSpc>
              <a:spcBef>
                <a:spcPts val="0"/>
              </a:spcBef>
              <a:buNone/>
            </a:pPr>
            <a:r>
              <a:rPr lang="en">
                <a:solidFill>
                  <a:srgbClr val="FFFFFF"/>
                </a:solidFill>
                <a:latin typeface="Courier New"/>
                <a:ea typeface="Courier New"/>
                <a:cs typeface="Courier New"/>
                <a:sym typeface="Courier New"/>
              </a:rPr>
              <a:t>(for, [1])</a:t>
            </a:r>
          </a:p>
          <a:p>
            <a:pPr indent="0" lvl="0" marL="0" rtl="0">
              <a:lnSpc>
                <a:spcPct val="115000"/>
              </a:lnSpc>
              <a:spcBef>
                <a:spcPts val="0"/>
              </a:spcBef>
              <a:buNone/>
            </a:pPr>
            <a:r>
              <a:rPr lang="en">
                <a:solidFill>
                  <a:srgbClr val="FFFFFF"/>
                </a:solidFill>
                <a:latin typeface="Courier New"/>
                <a:ea typeface="Courier New"/>
                <a:cs typeface="Courier New"/>
                <a:sym typeface="Courier New"/>
              </a:rPr>
              <a:t>(free, [1])</a:t>
            </a:r>
          </a:p>
          <a:p>
            <a:pPr indent="0" lvl="0" marL="0" rtl="0">
              <a:lnSpc>
                <a:spcPct val="115000"/>
              </a:lnSpc>
              <a:spcBef>
                <a:spcPts val="0"/>
              </a:spcBef>
              <a:buNone/>
            </a:pPr>
            <a:r>
              <a:rPr lang="en">
                <a:solidFill>
                  <a:srgbClr val="FFFFFF"/>
                </a:solidFill>
                <a:latin typeface="Courier New"/>
                <a:ea typeface="Courier New"/>
                <a:cs typeface="Courier New"/>
                <a:sym typeface="Courier New"/>
              </a:rPr>
              <a:t>(general, [1])</a:t>
            </a:r>
          </a:p>
          <a:p>
            <a:pPr indent="0" lvl="0" marL="0" rtl="0">
              <a:lnSpc>
                <a:spcPct val="115000"/>
              </a:lnSpc>
              <a:spcBef>
                <a:spcPts val="0"/>
              </a:spcBef>
              <a:buNone/>
            </a:pPr>
            <a:r>
              <a:rPr lang="en">
                <a:solidFill>
                  <a:srgbClr val="FFFFFF"/>
                </a:solidFill>
                <a:latin typeface="Courier New"/>
                <a:ea typeface="Courier New"/>
                <a:cs typeface="Courier New"/>
                <a:sym typeface="Courier New"/>
              </a:rPr>
              <a:t>(gnu, [1])</a:t>
            </a:r>
          </a:p>
          <a:p>
            <a:pPr indent="0" lvl="0" marL="0" rtl="0">
              <a:lnSpc>
                <a:spcPct val="115000"/>
              </a:lnSpc>
              <a:spcBef>
                <a:spcPts val="0"/>
              </a:spcBef>
              <a:buNone/>
            </a:pPr>
            <a:r>
              <a:rPr lang="en">
                <a:solidFill>
                  <a:srgbClr val="FFFFFF"/>
                </a:solidFill>
                <a:latin typeface="Courier New"/>
                <a:ea typeface="Courier New"/>
                <a:cs typeface="Courier New"/>
                <a:sym typeface="Courier New"/>
              </a:rPr>
              <a:t>(is, [1])</a:t>
            </a:r>
          </a:p>
          <a:p>
            <a:pPr indent="0" lvl="0" marL="0" rtl="0">
              <a:lnSpc>
                <a:spcPct val="115000"/>
              </a:lnSpc>
              <a:spcBef>
                <a:spcPts val="0"/>
              </a:spcBef>
              <a:buNone/>
            </a:pPr>
            <a:r>
              <a:rPr b="1" lang="en">
                <a:solidFill>
                  <a:srgbClr val="FFFFFF"/>
                </a:solidFill>
                <a:latin typeface="Courier New"/>
                <a:ea typeface="Courier New"/>
                <a:cs typeface="Courier New"/>
                <a:sym typeface="Courier New"/>
              </a:rPr>
              <a:t>(license, [1,1])</a:t>
            </a:r>
          </a:p>
          <a:p>
            <a:pPr indent="0" lvl="0" marL="0" rtl="0">
              <a:lnSpc>
                <a:spcPct val="115000"/>
              </a:lnSpc>
              <a:spcBef>
                <a:spcPts val="0"/>
              </a:spcBef>
              <a:buNone/>
            </a:pPr>
            <a:r>
              <a:rPr lang="en">
                <a:solidFill>
                  <a:srgbClr val="FFFFFF"/>
                </a:solidFill>
                <a:latin typeface="Courier New"/>
                <a:ea typeface="Courier New"/>
                <a:cs typeface="Courier New"/>
                <a:sym typeface="Courier New"/>
              </a:rPr>
              <a:t>(public, [1])</a:t>
            </a:r>
          </a:p>
          <a:p>
            <a:pPr indent="0" lvl="0" marL="0" rtl="0">
              <a:lnSpc>
                <a:spcPct val="115000"/>
              </a:lnSpc>
              <a:spcBef>
                <a:spcPts val="0"/>
              </a:spcBef>
              <a:buNone/>
            </a:pPr>
            <a:r>
              <a:rPr lang="en">
                <a:solidFill>
                  <a:srgbClr val="FFFFFF"/>
                </a:solidFill>
                <a:latin typeface="Courier New"/>
                <a:ea typeface="Courier New"/>
                <a:cs typeface="Courier New"/>
                <a:sym typeface="Courier New"/>
              </a:rPr>
              <a:t>(the, [1])</a:t>
            </a:r>
          </a:p>
          <a:p>
            <a:pPr lvl="0" rtl="0">
              <a:lnSpc>
                <a:spcPct val="115000"/>
              </a:lnSpc>
              <a:spcBef>
                <a:spcPts val="0"/>
              </a:spcBef>
              <a:buNone/>
            </a:pPr>
            <a:r>
              <a:t/>
            </a:r>
            <a:endParaRPr>
              <a:solidFill>
                <a:srgbClr val="FFFFFF"/>
              </a:solidFill>
              <a:latin typeface="Courier New"/>
              <a:ea typeface="Courier New"/>
              <a:cs typeface="Courier New"/>
              <a:sym typeface="Courier New"/>
            </a:endParaRPr>
          </a:p>
        </p:txBody>
      </p:sp>
      <p:sp>
        <p:nvSpPr>
          <p:cNvPr id="894" name="Shape 894"/>
          <p:cNvSpPr txBox="1"/>
          <p:nvPr/>
        </p:nvSpPr>
        <p:spPr>
          <a:xfrm>
            <a:off x="3657600" y="1479250"/>
            <a:ext cx="1879500" cy="30738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Font typeface="Arial"/>
              <a:buNone/>
            </a:pPr>
            <a:r>
              <a:rPr lang="en">
                <a:solidFill>
                  <a:schemeClr val="lt1"/>
                </a:solidFill>
                <a:latin typeface="Courier New"/>
                <a:ea typeface="Courier New"/>
                <a:cs typeface="Courier New"/>
                <a:sym typeface="Courier New"/>
              </a:rPr>
              <a:t>(a, 1)</a:t>
            </a:r>
          </a:p>
          <a:p>
            <a:pPr lvl="0" rtl="0">
              <a:lnSpc>
                <a:spcPct val="115000"/>
              </a:lnSpc>
              <a:spcBef>
                <a:spcPts val="0"/>
              </a:spcBef>
              <a:buClr>
                <a:schemeClr val="dk1"/>
              </a:buClr>
              <a:buFont typeface="Arial"/>
              <a:buNone/>
            </a:pPr>
            <a:r>
              <a:rPr lang="en">
                <a:solidFill>
                  <a:schemeClr val="lt1"/>
                </a:solidFill>
                <a:latin typeface="Courier New"/>
                <a:ea typeface="Courier New"/>
                <a:cs typeface="Courier New"/>
                <a:sym typeface="Courier New"/>
              </a:rPr>
              <a:t>(affero, 1)</a:t>
            </a:r>
          </a:p>
          <a:p>
            <a:pPr lvl="0" rtl="0">
              <a:lnSpc>
                <a:spcPct val="115000"/>
              </a:lnSpc>
              <a:spcBef>
                <a:spcPts val="0"/>
              </a:spcBef>
              <a:buClr>
                <a:schemeClr val="dk1"/>
              </a:buClr>
              <a:buFont typeface="Arial"/>
              <a:buNone/>
            </a:pPr>
            <a:r>
              <a:rPr lang="en">
                <a:solidFill>
                  <a:schemeClr val="lt1"/>
                </a:solidFill>
                <a:latin typeface="Courier New"/>
                <a:ea typeface="Courier New"/>
                <a:cs typeface="Courier New"/>
                <a:sym typeface="Courier New"/>
              </a:rPr>
              <a:t>(copyleft, 1)</a:t>
            </a:r>
          </a:p>
          <a:p>
            <a:pPr lvl="0" rtl="0">
              <a:lnSpc>
                <a:spcPct val="115000"/>
              </a:lnSpc>
              <a:spcBef>
                <a:spcPts val="0"/>
              </a:spcBef>
              <a:buClr>
                <a:schemeClr val="dk1"/>
              </a:buClr>
              <a:buFont typeface="Arial"/>
              <a:buNone/>
            </a:pPr>
            <a:r>
              <a:rPr lang="en">
                <a:solidFill>
                  <a:schemeClr val="lt1"/>
                </a:solidFill>
                <a:latin typeface="Courier New"/>
                <a:ea typeface="Courier New"/>
                <a:cs typeface="Courier New"/>
                <a:sym typeface="Courier New"/>
              </a:rPr>
              <a:t>(for, 1)</a:t>
            </a:r>
          </a:p>
          <a:p>
            <a:pPr lvl="0" rtl="0">
              <a:lnSpc>
                <a:spcPct val="115000"/>
              </a:lnSpc>
              <a:spcBef>
                <a:spcPts val="0"/>
              </a:spcBef>
              <a:buClr>
                <a:schemeClr val="dk1"/>
              </a:buClr>
              <a:buFont typeface="Arial"/>
              <a:buNone/>
            </a:pPr>
            <a:r>
              <a:rPr lang="en">
                <a:solidFill>
                  <a:schemeClr val="lt1"/>
                </a:solidFill>
                <a:latin typeface="Courier New"/>
                <a:ea typeface="Courier New"/>
                <a:cs typeface="Courier New"/>
                <a:sym typeface="Courier New"/>
              </a:rPr>
              <a:t>(free, 1)</a:t>
            </a:r>
          </a:p>
          <a:p>
            <a:pPr lvl="0" rtl="0">
              <a:lnSpc>
                <a:spcPct val="115000"/>
              </a:lnSpc>
              <a:spcBef>
                <a:spcPts val="0"/>
              </a:spcBef>
              <a:buClr>
                <a:schemeClr val="dk1"/>
              </a:buClr>
              <a:buFont typeface="Arial"/>
              <a:buNone/>
            </a:pPr>
            <a:r>
              <a:rPr lang="en">
                <a:solidFill>
                  <a:schemeClr val="lt1"/>
                </a:solidFill>
                <a:latin typeface="Courier New"/>
                <a:ea typeface="Courier New"/>
                <a:cs typeface="Courier New"/>
                <a:sym typeface="Courier New"/>
              </a:rPr>
              <a:t>(general, 1)</a:t>
            </a:r>
          </a:p>
          <a:p>
            <a:pPr lvl="0" rtl="0">
              <a:lnSpc>
                <a:spcPct val="115000"/>
              </a:lnSpc>
              <a:spcBef>
                <a:spcPts val="0"/>
              </a:spcBef>
              <a:buClr>
                <a:schemeClr val="dk1"/>
              </a:buClr>
              <a:buFont typeface="Arial"/>
              <a:buNone/>
            </a:pPr>
            <a:r>
              <a:rPr lang="en">
                <a:solidFill>
                  <a:schemeClr val="lt1"/>
                </a:solidFill>
                <a:latin typeface="Courier New"/>
                <a:ea typeface="Courier New"/>
                <a:cs typeface="Courier New"/>
                <a:sym typeface="Courier New"/>
              </a:rPr>
              <a:t>(gnu, 1)</a:t>
            </a:r>
          </a:p>
          <a:p>
            <a:pPr lvl="0" rtl="0">
              <a:lnSpc>
                <a:spcPct val="115000"/>
              </a:lnSpc>
              <a:spcBef>
                <a:spcPts val="0"/>
              </a:spcBef>
              <a:buClr>
                <a:schemeClr val="dk1"/>
              </a:buClr>
              <a:buFont typeface="Arial"/>
              <a:buNone/>
            </a:pPr>
            <a:r>
              <a:rPr lang="en">
                <a:solidFill>
                  <a:schemeClr val="lt1"/>
                </a:solidFill>
                <a:latin typeface="Courier New"/>
                <a:ea typeface="Courier New"/>
                <a:cs typeface="Courier New"/>
                <a:sym typeface="Courier New"/>
              </a:rPr>
              <a:t>(is, 1)</a:t>
            </a:r>
          </a:p>
          <a:p>
            <a:pPr lvl="0" rtl="0">
              <a:lnSpc>
                <a:spcPct val="115000"/>
              </a:lnSpc>
              <a:spcBef>
                <a:spcPts val="0"/>
              </a:spcBef>
              <a:buClr>
                <a:schemeClr val="dk1"/>
              </a:buClr>
              <a:buFont typeface="Arial"/>
              <a:buNone/>
            </a:pPr>
            <a:r>
              <a:rPr b="1" lang="en">
                <a:solidFill>
                  <a:schemeClr val="lt1"/>
                </a:solidFill>
                <a:latin typeface="Courier New"/>
                <a:ea typeface="Courier New"/>
                <a:cs typeface="Courier New"/>
                <a:sym typeface="Courier New"/>
              </a:rPr>
              <a:t>(license, 1)</a:t>
            </a:r>
            <a:r>
              <a:rPr lang="en">
                <a:solidFill>
                  <a:schemeClr val="lt1"/>
                </a:solidFill>
                <a:latin typeface="Courier New"/>
                <a:ea typeface="Courier New"/>
                <a:cs typeface="Courier New"/>
                <a:sym typeface="Courier New"/>
              </a:rPr>
              <a:t> </a:t>
            </a:r>
            <a:r>
              <a:rPr b="1" lang="en">
                <a:solidFill>
                  <a:schemeClr val="lt1"/>
                </a:solidFill>
                <a:latin typeface="Courier New"/>
                <a:ea typeface="Courier New"/>
                <a:cs typeface="Courier New"/>
                <a:sym typeface="Courier New"/>
              </a:rPr>
              <a:t>(license, 1)</a:t>
            </a:r>
          </a:p>
          <a:p>
            <a:pPr lvl="0" rtl="0">
              <a:lnSpc>
                <a:spcPct val="115000"/>
              </a:lnSpc>
              <a:spcBef>
                <a:spcPts val="0"/>
              </a:spcBef>
              <a:buClr>
                <a:schemeClr val="dk1"/>
              </a:buClr>
              <a:buFont typeface="Arial"/>
              <a:buNone/>
            </a:pPr>
            <a:r>
              <a:rPr lang="en">
                <a:solidFill>
                  <a:schemeClr val="lt1"/>
                </a:solidFill>
                <a:latin typeface="Courier New"/>
                <a:ea typeface="Courier New"/>
                <a:cs typeface="Courier New"/>
                <a:sym typeface="Courier New"/>
              </a:rPr>
              <a:t>(public, 1)</a:t>
            </a:r>
          </a:p>
          <a:p>
            <a:pPr lvl="0" rtl="0">
              <a:lnSpc>
                <a:spcPct val="115000"/>
              </a:lnSpc>
              <a:spcBef>
                <a:spcPts val="0"/>
              </a:spcBef>
              <a:buClr>
                <a:schemeClr val="dk1"/>
              </a:buClr>
              <a:buFont typeface="Arial"/>
              <a:buNone/>
            </a:pPr>
            <a:r>
              <a:rPr lang="en">
                <a:solidFill>
                  <a:schemeClr val="lt1"/>
                </a:solidFill>
                <a:latin typeface="Courier New"/>
                <a:ea typeface="Courier New"/>
                <a:cs typeface="Courier New"/>
                <a:sym typeface="Courier New"/>
              </a:rPr>
              <a:t>(the, 1)</a:t>
            </a:r>
          </a:p>
          <a:p>
            <a:pPr lvl="0" rtl="0">
              <a:lnSpc>
                <a:spcPct val="115000"/>
              </a:lnSpc>
              <a:spcBef>
                <a:spcPts val="0"/>
              </a:spcBef>
              <a:buClr>
                <a:schemeClr val="dk1"/>
              </a:buClr>
              <a:buFont typeface="Arial"/>
              <a:buNone/>
            </a:pPr>
            <a:r>
              <a:t/>
            </a:r>
            <a:endParaRPr>
              <a:solidFill>
                <a:schemeClr val="lt1"/>
              </a:solidFill>
              <a:latin typeface="Courier New"/>
              <a:ea typeface="Courier New"/>
              <a:cs typeface="Courier New"/>
              <a:sym typeface="Courier New"/>
            </a:endParaRPr>
          </a:p>
          <a:p>
            <a:pPr lvl="0" rtl="0">
              <a:lnSpc>
                <a:spcPct val="115000"/>
              </a:lnSpc>
              <a:spcBef>
                <a:spcPts val="0"/>
              </a:spcBef>
              <a:buClr>
                <a:schemeClr val="dk1"/>
              </a:buClr>
              <a:buFont typeface="Arial"/>
              <a:buNone/>
            </a:pPr>
            <a:r>
              <a:t/>
            </a:r>
            <a:endParaRPr>
              <a:solidFill>
                <a:srgbClr val="FFFFFF"/>
              </a:solidFill>
              <a:latin typeface="Courier New"/>
              <a:ea typeface="Courier New"/>
              <a:cs typeface="Courier New"/>
              <a:sym typeface="Courier New"/>
            </a:endParaRPr>
          </a:p>
        </p:txBody>
      </p:sp>
      <p:sp>
        <p:nvSpPr>
          <p:cNvPr id="895" name="Shape 895"/>
          <p:cNvSpPr txBox="1"/>
          <p:nvPr/>
        </p:nvSpPr>
        <p:spPr>
          <a:xfrm>
            <a:off x="1270300" y="1261025"/>
            <a:ext cx="1396800" cy="192300"/>
          </a:xfrm>
          <a:prstGeom prst="rect">
            <a:avLst/>
          </a:prstGeom>
          <a:noFill/>
          <a:ln>
            <a:noFill/>
          </a:ln>
        </p:spPr>
        <p:txBody>
          <a:bodyPr anchorCtr="0" anchor="t" bIns="91425" lIns="91425" rIns="91425" tIns="91425">
            <a:noAutofit/>
          </a:bodyPr>
          <a:lstStyle/>
          <a:p>
            <a:pPr lvl="0" algn="ctr">
              <a:spcBef>
                <a:spcPts val="0"/>
              </a:spcBef>
              <a:buNone/>
            </a:pPr>
            <a:r>
              <a:rPr lang="en">
                <a:solidFill>
                  <a:srgbClr val="FFFFFF"/>
                </a:solidFill>
              </a:rPr>
              <a:t>Map Output</a:t>
            </a:r>
          </a:p>
        </p:txBody>
      </p:sp>
      <p:sp>
        <p:nvSpPr>
          <p:cNvPr id="896" name="Shape 896"/>
          <p:cNvSpPr txBox="1"/>
          <p:nvPr/>
        </p:nvSpPr>
        <p:spPr>
          <a:xfrm>
            <a:off x="3403900" y="1261025"/>
            <a:ext cx="1396800" cy="1923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FFFFFF"/>
                </a:solidFill>
              </a:rPr>
              <a:t>Sort</a:t>
            </a:r>
          </a:p>
        </p:txBody>
      </p:sp>
      <p:sp>
        <p:nvSpPr>
          <p:cNvPr id="897" name="Shape 897"/>
          <p:cNvSpPr txBox="1"/>
          <p:nvPr/>
        </p:nvSpPr>
        <p:spPr>
          <a:xfrm>
            <a:off x="5689900" y="1261025"/>
            <a:ext cx="1396800" cy="1923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FFFFFF"/>
                </a:solidFill>
              </a:rPr>
              <a:t>Shuffle</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901" name="Shape 901"/>
        <p:cNvGrpSpPr/>
        <p:nvPr/>
      </p:nvGrpSpPr>
      <p:grpSpPr>
        <a:xfrm>
          <a:off x="0" y="0"/>
          <a:ext cx="0" cy="0"/>
          <a:chOff x="0" y="0"/>
          <a:chExt cx="0" cy="0"/>
        </a:xfrm>
      </p:grpSpPr>
      <p:sp>
        <p:nvSpPr>
          <p:cNvPr id="902" name="Shape 902"/>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MapReduce</a:t>
            </a:r>
          </a:p>
        </p:txBody>
      </p:sp>
      <p:cxnSp>
        <p:nvCxnSpPr>
          <p:cNvPr id="903" name="Shape 903"/>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904" name="Shape 904"/>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905" name="Shape 905"/>
          <p:cNvSpPr txBox="1"/>
          <p:nvPr/>
        </p:nvSpPr>
        <p:spPr>
          <a:xfrm>
            <a:off x="1295400" y="1384025"/>
            <a:ext cx="6553200" cy="2313900"/>
          </a:xfrm>
          <a:prstGeom prst="rect">
            <a:avLst/>
          </a:prstGeom>
          <a:noFill/>
          <a:ln>
            <a:noFill/>
          </a:ln>
        </p:spPr>
        <p:txBody>
          <a:bodyPr anchorCtr="0" anchor="t" bIns="91425" lIns="91425" rIns="91425" tIns="91425">
            <a:noAutofit/>
          </a:bodyPr>
          <a:lstStyle/>
          <a:p>
            <a:pPr lvl="0" rtl="0">
              <a:spcBef>
                <a:spcPts val="0"/>
              </a:spcBef>
              <a:buNone/>
            </a:pPr>
            <a:r>
              <a:rPr lang="en" sz="1300">
                <a:solidFill>
                  <a:srgbClr val="FFFFFF"/>
                </a:solidFill>
                <a:latin typeface="Courier New"/>
                <a:ea typeface="Courier New"/>
                <a:cs typeface="Courier New"/>
                <a:sym typeface="Courier New"/>
              </a:rPr>
              <a:t>function reducer(key: String, value: </a:t>
            </a:r>
            <a:r>
              <a:rPr lang="en" sz="1300">
                <a:solidFill>
                  <a:schemeClr val="lt1"/>
                </a:solidFill>
                <a:latin typeface="Courier New"/>
                <a:ea typeface="Courier New"/>
                <a:cs typeface="Courier New"/>
                <a:sym typeface="Courier New"/>
              </a:rPr>
              <a:t>Array[Int]</a:t>
            </a:r>
            <a:r>
              <a:rPr lang="en" sz="1300">
                <a:solidFill>
                  <a:srgbClr val="FFFFFF"/>
                </a:solidFill>
                <a:latin typeface="Courier New"/>
                <a:ea typeface="Courier New"/>
                <a:cs typeface="Courier New"/>
                <a:sym typeface="Courier New"/>
              </a:rPr>
              <a:t>) {</a:t>
            </a:r>
          </a:p>
          <a:p>
            <a:pPr lvl="0" rtl="0">
              <a:spcBef>
                <a:spcPts val="0"/>
              </a:spcBef>
              <a:buNone/>
            </a:pPr>
            <a:r>
              <a:t/>
            </a:r>
            <a:endParaRPr sz="1300">
              <a:solidFill>
                <a:srgbClr val="FFFFFF"/>
              </a:solidFill>
              <a:latin typeface="Courier New"/>
              <a:ea typeface="Courier New"/>
              <a:cs typeface="Courier New"/>
              <a:sym typeface="Courier New"/>
            </a:endParaRPr>
          </a:p>
          <a:p>
            <a:pPr lvl="0" rtl="0">
              <a:spcBef>
                <a:spcPts val="0"/>
              </a:spcBef>
              <a:buNone/>
            </a:pPr>
            <a:r>
              <a:rPr lang="en" sz="1300">
                <a:solidFill>
                  <a:srgbClr val="FFFFFF"/>
                </a:solidFill>
                <a:latin typeface="Courier New"/>
                <a:ea typeface="Courier New"/>
                <a:cs typeface="Courier New"/>
                <a:sym typeface="Courier New"/>
              </a:rPr>
              <a:t>  // define occurrences as a zeroed-out accumulator</a:t>
            </a:r>
          </a:p>
          <a:p>
            <a:pPr lvl="0" rtl="0">
              <a:spcBef>
                <a:spcPts val="0"/>
              </a:spcBef>
              <a:buNone/>
            </a:pPr>
            <a:r>
              <a:rPr lang="en" sz="1300">
                <a:solidFill>
                  <a:srgbClr val="FFFFFF"/>
                </a:solidFill>
                <a:latin typeface="Courier New"/>
                <a:ea typeface="Courier New"/>
                <a:cs typeface="Courier New"/>
                <a:sym typeface="Courier New"/>
              </a:rPr>
              <a:t>  occurrences = 0</a:t>
            </a:r>
          </a:p>
          <a:p>
            <a:pPr lvl="0" rtl="0">
              <a:spcBef>
                <a:spcPts val="0"/>
              </a:spcBef>
              <a:buNone/>
            </a:pPr>
            <a:r>
              <a:t/>
            </a:r>
            <a:endParaRPr sz="1300">
              <a:solidFill>
                <a:srgbClr val="FFFFFF"/>
              </a:solidFill>
              <a:latin typeface="Courier New"/>
              <a:ea typeface="Courier New"/>
              <a:cs typeface="Courier New"/>
              <a:sym typeface="Courier New"/>
            </a:endParaRPr>
          </a:p>
          <a:p>
            <a:pPr lvl="0" rtl="0">
              <a:spcBef>
                <a:spcPts val="0"/>
              </a:spcBef>
              <a:buNone/>
            </a:pPr>
            <a:r>
              <a:rPr lang="en" sz="1300">
                <a:solidFill>
                  <a:srgbClr val="FFFFFF"/>
                </a:solidFill>
                <a:latin typeface="Courier New"/>
                <a:ea typeface="Courier New"/>
                <a:cs typeface="Courier New"/>
                <a:sym typeface="Courier New"/>
              </a:rPr>
              <a:t>  foreach i in value {</a:t>
            </a:r>
          </a:p>
          <a:p>
            <a:pPr lvl="0" rtl="0">
              <a:spcBef>
                <a:spcPts val="0"/>
              </a:spcBef>
              <a:buNone/>
            </a:pPr>
            <a:r>
              <a:rPr lang="en" sz="1300">
                <a:solidFill>
                  <a:srgbClr val="FFFFFF"/>
                </a:solidFill>
                <a:latin typeface="Courier New"/>
                <a:ea typeface="Courier New"/>
                <a:cs typeface="Courier New"/>
                <a:sym typeface="Courier New"/>
              </a:rPr>
              <a:t>    occurrences += i</a:t>
            </a:r>
          </a:p>
          <a:p>
            <a:pPr lvl="0" rtl="0">
              <a:spcBef>
                <a:spcPts val="0"/>
              </a:spcBef>
              <a:buNone/>
            </a:pPr>
            <a:r>
              <a:rPr lang="en" sz="1300">
                <a:solidFill>
                  <a:srgbClr val="FFFFFF"/>
                </a:solidFill>
                <a:latin typeface="Courier New"/>
                <a:ea typeface="Courier New"/>
                <a:cs typeface="Courier New"/>
                <a:sym typeface="Courier New"/>
              </a:rPr>
              <a:t>  }</a:t>
            </a:r>
          </a:p>
          <a:p>
            <a:pPr lvl="0" rtl="0">
              <a:spcBef>
                <a:spcPts val="0"/>
              </a:spcBef>
              <a:buNone/>
            </a:pPr>
            <a:r>
              <a:rPr lang="en" sz="1300">
                <a:solidFill>
                  <a:srgbClr val="FFFFFF"/>
                </a:solidFill>
                <a:latin typeface="Courier New"/>
                <a:ea typeface="Courier New"/>
                <a:cs typeface="Courier New"/>
                <a:sym typeface="Courier New"/>
              </a:rPr>
              <a:t>  return Tuple(key, occurrences)</a:t>
            </a:r>
          </a:p>
          <a:p>
            <a:pPr lvl="0" rtl="0">
              <a:spcBef>
                <a:spcPts val="0"/>
              </a:spcBef>
              <a:buNone/>
            </a:pPr>
            <a:r>
              <a:rPr lang="en" sz="1300">
                <a:solidFill>
                  <a:srgbClr val="FFFFFF"/>
                </a:solidFill>
                <a:latin typeface="Courier New"/>
                <a:ea typeface="Courier New"/>
                <a:cs typeface="Courier New"/>
                <a:sym typeface="Courier New"/>
              </a:rPr>
              <a:t>}</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909" name="Shape 909"/>
        <p:cNvGrpSpPr/>
        <p:nvPr/>
      </p:nvGrpSpPr>
      <p:grpSpPr>
        <a:xfrm>
          <a:off x="0" y="0"/>
          <a:ext cx="0" cy="0"/>
          <a:chOff x="0" y="0"/>
          <a:chExt cx="0" cy="0"/>
        </a:xfrm>
      </p:grpSpPr>
      <p:sp>
        <p:nvSpPr>
          <p:cNvPr id="910" name="Shape 910"/>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MapReduce</a:t>
            </a:r>
          </a:p>
        </p:txBody>
      </p:sp>
      <p:cxnSp>
        <p:nvCxnSpPr>
          <p:cNvPr id="911" name="Shape 911"/>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912" name="Shape 912"/>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913" name="Shape 913"/>
          <p:cNvSpPr txBox="1"/>
          <p:nvPr/>
        </p:nvSpPr>
        <p:spPr>
          <a:xfrm>
            <a:off x="1371600" y="1570350"/>
            <a:ext cx="1914000" cy="3073800"/>
          </a:xfrm>
          <a:prstGeom prst="rect">
            <a:avLst/>
          </a:prstGeom>
          <a:noFill/>
          <a:ln>
            <a:noFill/>
          </a:ln>
        </p:spPr>
        <p:txBody>
          <a:bodyPr anchorCtr="0" anchor="t" bIns="91425" lIns="91425" rIns="91425" tIns="91425">
            <a:noAutofit/>
          </a:bodyPr>
          <a:lstStyle/>
          <a:p>
            <a:pPr indent="0" lvl="0" marL="0" rtl="0">
              <a:lnSpc>
                <a:spcPct val="115000"/>
              </a:lnSpc>
              <a:spcBef>
                <a:spcPts val="0"/>
              </a:spcBef>
              <a:buNone/>
            </a:pPr>
            <a:r>
              <a:rPr lang="en">
                <a:solidFill>
                  <a:srgbClr val="FFFFFF"/>
                </a:solidFill>
                <a:latin typeface="Courier New"/>
                <a:ea typeface="Courier New"/>
                <a:cs typeface="Courier New"/>
                <a:sym typeface="Courier New"/>
              </a:rPr>
              <a:t>(a, 1)</a:t>
            </a:r>
          </a:p>
          <a:p>
            <a:pPr indent="0" lvl="0" marL="0" rtl="0">
              <a:lnSpc>
                <a:spcPct val="115000"/>
              </a:lnSpc>
              <a:spcBef>
                <a:spcPts val="0"/>
              </a:spcBef>
              <a:buNone/>
            </a:pPr>
            <a:r>
              <a:rPr lang="en">
                <a:solidFill>
                  <a:srgbClr val="FFFFFF"/>
                </a:solidFill>
                <a:latin typeface="Courier New"/>
                <a:ea typeface="Courier New"/>
                <a:cs typeface="Courier New"/>
                <a:sym typeface="Courier New"/>
              </a:rPr>
              <a:t>(affero, 1)</a:t>
            </a:r>
          </a:p>
          <a:p>
            <a:pPr indent="0" lvl="0" marL="0" rtl="0">
              <a:lnSpc>
                <a:spcPct val="115000"/>
              </a:lnSpc>
              <a:spcBef>
                <a:spcPts val="0"/>
              </a:spcBef>
              <a:buNone/>
            </a:pPr>
            <a:r>
              <a:rPr lang="en">
                <a:solidFill>
                  <a:srgbClr val="FFFFFF"/>
                </a:solidFill>
                <a:latin typeface="Courier New"/>
                <a:ea typeface="Courier New"/>
                <a:cs typeface="Courier New"/>
                <a:sym typeface="Courier New"/>
              </a:rPr>
              <a:t>(copyleft, 1)</a:t>
            </a:r>
          </a:p>
          <a:p>
            <a:pPr indent="0" lvl="0" marL="0" rtl="0">
              <a:lnSpc>
                <a:spcPct val="115000"/>
              </a:lnSpc>
              <a:spcBef>
                <a:spcPts val="0"/>
              </a:spcBef>
              <a:buNone/>
            </a:pPr>
            <a:r>
              <a:rPr lang="en">
                <a:solidFill>
                  <a:srgbClr val="FFFFFF"/>
                </a:solidFill>
                <a:latin typeface="Courier New"/>
                <a:ea typeface="Courier New"/>
                <a:cs typeface="Courier New"/>
                <a:sym typeface="Courier New"/>
              </a:rPr>
              <a:t>(for, 1)</a:t>
            </a:r>
          </a:p>
          <a:p>
            <a:pPr indent="0" lvl="0" marL="0" rtl="0">
              <a:lnSpc>
                <a:spcPct val="115000"/>
              </a:lnSpc>
              <a:spcBef>
                <a:spcPts val="0"/>
              </a:spcBef>
              <a:buNone/>
            </a:pPr>
            <a:r>
              <a:rPr lang="en">
                <a:solidFill>
                  <a:srgbClr val="FFFFFF"/>
                </a:solidFill>
                <a:latin typeface="Courier New"/>
                <a:ea typeface="Courier New"/>
                <a:cs typeface="Courier New"/>
                <a:sym typeface="Courier New"/>
              </a:rPr>
              <a:t>(free, 1)</a:t>
            </a:r>
          </a:p>
          <a:p>
            <a:pPr indent="0" lvl="0" marL="0" rtl="0">
              <a:lnSpc>
                <a:spcPct val="115000"/>
              </a:lnSpc>
              <a:spcBef>
                <a:spcPts val="0"/>
              </a:spcBef>
              <a:buNone/>
            </a:pPr>
            <a:r>
              <a:rPr lang="en">
                <a:solidFill>
                  <a:srgbClr val="FFFFFF"/>
                </a:solidFill>
                <a:latin typeface="Courier New"/>
                <a:ea typeface="Courier New"/>
                <a:cs typeface="Courier New"/>
                <a:sym typeface="Courier New"/>
              </a:rPr>
              <a:t>(general, 1)</a:t>
            </a:r>
          </a:p>
          <a:p>
            <a:pPr indent="0" lvl="0" marL="0" rtl="0">
              <a:lnSpc>
                <a:spcPct val="115000"/>
              </a:lnSpc>
              <a:spcBef>
                <a:spcPts val="0"/>
              </a:spcBef>
              <a:buNone/>
            </a:pPr>
            <a:r>
              <a:rPr lang="en">
                <a:solidFill>
                  <a:srgbClr val="FFFFFF"/>
                </a:solidFill>
                <a:latin typeface="Courier New"/>
                <a:ea typeface="Courier New"/>
                <a:cs typeface="Courier New"/>
                <a:sym typeface="Courier New"/>
              </a:rPr>
              <a:t>(gnu, 1)</a:t>
            </a:r>
          </a:p>
          <a:p>
            <a:pPr indent="0" lvl="0" marL="0" rtl="0">
              <a:lnSpc>
                <a:spcPct val="115000"/>
              </a:lnSpc>
              <a:spcBef>
                <a:spcPts val="0"/>
              </a:spcBef>
              <a:buNone/>
            </a:pPr>
            <a:r>
              <a:rPr lang="en">
                <a:solidFill>
                  <a:srgbClr val="FFFFFF"/>
                </a:solidFill>
                <a:latin typeface="Courier New"/>
                <a:ea typeface="Courier New"/>
                <a:cs typeface="Courier New"/>
                <a:sym typeface="Courier New"/>
              </a:rPr>
              <a:t>(is, 1)</a:t>
            </a:r>
          </a:p>
          <a:p>
            <a:pPr indent="0" lvl="0" marL="0" rtl="0">
              <a:lnSpc>
                <a:spcPct val="115000"/>
              </a:lnSpc>
              <a:spcBef>
                <a:spcPts val="0"/>
              </a:spcBef>
              <a:buNone/>
            </a:pPr>
            <a:r>
              <a:rPr b="1" lang="en">
                <a:solidFill>
                  <a:srgbClr val="FFFFFF"/>
                </a:solidFill>
                <a:latin typeface="Courier New"/>
                <a:ea typeface="Courier New"/>
                <a:cs typeface="Courier New"/>
                <a:sym typeface="Courier New"/>
              </a:rPr>
              <a:t>(license, 2)</a:t>
            </a:r>
          </a:p>
          <a:p>
            <a:pPr indent="0" lvl="0" marL="0" rtl="0">
              <a:lnSpc>
                <a:spcPct val="115000"/>
              </a:lnSpc>
              <a:spcBef>
                <a:spcPts val="0"/>
              </a:spcBef>
              <a:buNone/>
            </a:pPr>
            <a:r>
              <a:rPr lang="en">
                <a:solidFill>
                  <a:srgbClr val="FFFFFF"/>
                </a:solidFill>
                <a:latin typeface="Courier New"/>
                <a:ea typeface="Courier New"/>
                <a:cs typeface="Courier New"/>
                <a:sym typeface="Courier New"/>
              </a:rPr>
              <a:t>(public, 1)</a:t>
            </a:r>
          </a:p>
          <a:p>
            <a:pPr indent="0" lvl="0" marL="0" rtl="0">
              <a:lnSpc>
                <a:spcPct val="115000"/>
              </a:lnSpc>
              <a:spcBef>
                <a:spcPts val="0"/>
              </a:spcBef>
              <a:buNone/>
            </a:pPr>
            <a:r>
              <a:rPr lang="en">
                <a:solidFill>
                  <a:srgbClr val="FFFFFF"/>
                </a:solidFill>
                <a:latin typeface="Courier New"/>
                <a:ea typeface="Courier New"/>
                <a:cs typeface="Courier New"/>
                <a:sym typeface="Courier New"/>
              </a:rPr>
              <a:t>(the, 1)</a:t>
            </a:r>
          </a:p>
        </p:txBody>
      </p:sp>
      <p:sp>
        <p:nvSpPr>
          <p:cNvPr id="914" name="Shape 914"/>
          <p:cNvSpPr txBox="1"/>
          <p:nvPr/>
        </p:nvSpPr>
        <p:spPr>
          <a:xfrm>
            <a:off x="1295400" y="854100"/>
            <a:ext cx="6553200" cy="528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Finally, our reducer takes Text as its key and an Array as its value, and returns the key and a sum of the value.</a:t>
            </a:r>
          </a:p>
          <a:p>
            <a:pPr indent="0" lvl="0" marL="0" rtl="0">
              <a:lnSpc>
                <a:spcPct val="115000"/>
              </a:lnSpc>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t/>
            </a:r>
            <a:endParaRPr>
              <a:solidFill>
                <a:srgbClr val="FFFFFF"/>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918" name="Shape 918"/>
        <p:cNvGrpSpPr/>
        <p:nvPr/>
      </p:nvGrpSpPr>
      <p:grpSpPr>
        <a:xfrm>
          <a:off x="0" y="0"/>
          <a:ext cx="0" cy="0"/>
          <a:chOff x="0" y="0"/>
          <a:chExt cx="0" cy="0"/>
        </a:xfrm>
      </p:grpSpPr>
      <p:sp>
        <p:nvSpPr>
          <p:cNvPr id="919" name="Shape 919"/>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MapReduce</a:t>
            </a:r>
          </a:p>
        </p:txBody>
      </p:sp>
      <p:cxnSp>
        <p:nvCxnSpPr>
          <p:cNvPr id="920" name="Shape 920"/>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921" name="Shape 921"/>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922" name="Shape 922"/>
          <p:cNvSpPr txBox="1"/>
          <p:nvPr/>
        </p:nvSpPr>
        <p:spPr>
          <a:xfrm>
            <a:off x="1295400" y="961950"/>
            <a:ext cx="6553200" cy="32196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That’s it! </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rPr lang="en">
                <a:solidFill>
                  <a:srgbClr val="FFFFFF"/>
                </a:solidFill>
                <a:latin typeface="Montserrat"/>
                <a:ea typeface="Montserrat"/>
                <a:cs typeface="Montserrat"/>
                <a:sym typeface="Montserrat"/>
              </a:rPr>
              <a:t>We started by defining a larger problem for which we wrote a MapReduce job (pseudocode).</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rPr lang="en">
                <a:solidFill>
                  <a:srgbClr val="FFFFFF"/>
                </a:solidFill>
                <a:latin typeface="Montserrat"/>
                <a:ea typeface="Montserrat"/>
                <a:cs typeface="Montserrat"/>
                <a:sym typeface="Montserrat"/>
              </a:rPr>
              <a:t>Then we stepped through one task (</a:t>
            </a:r>
            <a:r>
              <a:rPr i="1" lang="en">
                <a:solidFill>
                  <a:srgbClr val="FFFFFF"/>
                </a:solidFill>
                <a:latin typeface="Montserrat"/>
                <a:ea typeface="Montserrat"/>
                <a:cs typeface="Montserrat"/>
                <a:sym typeface="Montserrat"/>
              </a:rPr>
              <a:t>i.e.</a:t>
            </a:r>
            <a:r>
              <a:rPr lang="en">
                <a:solidFill>
                  <a:srgbClr val="FFFFFF"/>
                </a:solidFill>
                <a:latin typeface="Montserrat"/>
                <a:ea typeface="Montserrat"/>
                <a:cs typeface="Montserrat"/>
                <a:sym typeface="Montserrat"/>
              </a:rPr>
              <a:t>, parsing a single line) associated with our overall job.</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rPr lang="en">
                <a:solidFill>
                  <a:srgbClr val="FFFFFF"/>
                </a:solidFill>
                <a:latin typeface="Montserrat"/>
                <a:ea typeface="Montserrat"/>
                <a:cs typeface="Montserrat"/>
                <a:sym typeface="Montserrat"/>
              </a:rPr>
              <a:t>Keep in mind, though, that our job was to parse an entire file. </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rPr lang="en">
                <a:solidFill>
                  <a:srgbClr val="FFFFFF"/>
                </a:solidFill>
                <a:latin typeface="Montserrat"/>
                <a:ea typeface="Montserrat"/>
                <a:cs typeface="Montserrat"/>
                <a:sym typeface="Montserrat"/>
              </a:rPr>
              <a:t>As such, this one job would be associated with many tasks, or application containers, orchestrated by an Application Master; these containers run on different datanodes in our cluster, each of which has a nodemanager that constantly reports to YARN’s ResourceManager.</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926" name="Shape 926"/>
        <p:cNvGrpSpPr/>
        <p:nvPr/>
      </p:nvGrpSpPr>
      <p:grpSpPr>
        <a:xfrm>
          <a:off x="0" y="0"/>
          <a:ext cx="0" cy="0"/>
          <a:chOff x="0" y="0"/>
          <a:chExt cx="0" cy="0"/>
        </a:xfrm>
      </p:grpSpPr>
      <p:sp>
        <p:nvSpPr>
          <p:cNvPr id="927" name="Shape 927"/>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 MapReduce</a:t>
            </a:r>
          </a:p>
        </p:txBody>
      </p:sp>
      <p:cxnSp>
        <p:nvCxnSpPr>
          <p:cNvPr id="928" name="Shape 928"/>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929" name="Shape 929"/>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930" name="Shape 930"/>
          <p:cNvSpPr txBox="1"/>
          <p:nvPr/>
        </p:nvSpPr>
        <p:spPr>
          <a:xfrm>
            <a:off x="1295400" y="830100"/>
            <a:ext cx="6553200" cy="34833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Key takeaways:</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The term “MapReduce” carries with it two related but different concepts:</a:t>
            </a:r>
          </a:p>
          <a:p>
            <a:pPr indent="-228600" lvl="1" marL="914400" rtl="0">
              <a:spcBef>
                <a:spcPts val="0"/>
              </a:spcBef>
              <a:buClr>
                <a:srgbClr val="FFFFFF"/>
              </a:buClr>
              <a:buFont typeface="Montserrat"/>
              <a:buAutoNum type="alphaLcPeriod"/>
            </a:pPr>
            <a:r>
              <a:rPr lang="en">
                <a:solidFill>
                  <a:srgbClr val="FFFFFF"/>
                </a:solidFill>
                <a:latin typeface="Montserrat"/>
                <a:ea typeface="Montserrat"/>
                <a:cs typeface="Montserrat"/>
                <a:sym typeface="Montserrat"/>
              </a:rPr>
              <a:t>MapReduce code, using an API, defines some functional computation—</a:t>
            </a:r>
            <a:r>
              <a:rPr i="1" lang="en">
                <a:solidFill>
                  <a:srgbClr val="FFFFFF"/>
                </a:solidFill>
                <a:latin typeface="Montserrat"/>
                <a:ea typeface="Montserrat"/>
                <a:cs typeface="Montserrat"/>
                <a:sym typeface="Montserrat"/>
              </a:rPr>
              <a:t>i.e.</a:t>
            </a:r>
            <a:r>
              <a:rPr lang="en">
                <a:solidFill>
                  <a:srgbClr val="FFFFFF"/>
                </a:solidFill>
                <a:latin typeface="Montserrat"/>
                <a:ea typeface="Montserrat"/>
                <a:cs typeface="Montserrat"/>
                <a:sym typeface="Montserrat"/>
              </a:rPr>
              <a:t>, a </a:t>
            </a:r>
            <a:r>
              <a:rPr i="1" lang="en">
                <a:solidFill>
                  <a:srgbClr val="FFFFFF"/>
                </a:solidFill>
                <a:latin typeface="Montserrat"/>
                <a:ea typeface="Montserrat"/>
                <a:cs typeface="Montserrat"/>
                <a:sym typeface="Montserrat"/>
              </a:rPr>
              <a:t>logical</a:t>
            </a:r>
            <a:r>
              <a:rPr lang="en">
                <a:solidFill>
                  <a:srgbClr val="FFFFFF"/>
                </a:solidFill>
                <a:latin typeface="Montserrat"/>
                <a:ea typeface="Montserrat"/>
                <a:cs typeface="Montserrat"/>
                <a:sym typeface="Montserrat"/>
              </a:rPr>
              <a:t> unit of work.</a:t>
            </a:r>
          </a:p>
          <a:p>
            <a:pPr indent="-228600" lvl="1" marL="914400" rtl="0">
              <a:spcBef>
                <a:spcPts val="0"/>
              </a:spcBef>
              <a:buClr>
                <a:srgbClr val="FFFFFF"/>
              </a:buClr>
              <a:buFont typeface="Montserrat"/>
              <a:buAutoNum type="alphaLcPeriod"/>
            </a:pPr>
            <a:r>
              <a:rPr lang="en">
                <a:solidFill>
                  <a:srgbClr val="FFFFFF"/>
                </a:solidFill>
                <a:latin typeface="Montserrat"/>
                <a:ea typeface="Montserrat"/>
                <a:cs typeface="Montserrat"/>
                <a:sym typeface="Montserrat"/>
              </a:rPr>
              <a:t>The implementation of MapReduce refers to the physical instance of the aforementioned unit of work, running on a JVM, coordinating with its Application Master.</a:t>
            </a: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MapReduce is a low-level framework, typically requiring Java knowledge, though there have been higher-level abstractions introduced over time—</a:t>
            </a:r>
            <a:r>
              <a:rPr i="1" lang="en">
                <a:solidFill>
                  <a:srgbClr val="FFFFFF"/>
                </a:solidFill>
                <a:latin typeface="Montserrat"/>
                <a:ea typeface="Montserrat"/>
                <a:cs typeface="Montserrat"/>
                <a:sym typeface="Montserrat"/>
              </a:rPr>
              <a:t>e.g.</a:t>
            </a:r>
            <a:r>
              <a:rPr lang="en">
                <a:solidFill>
                  <a:srgbClr val="FFFFFF"/>
                </a:solidFill>
                <a:latin typeface="Montserrat"/>
                <a:ea typeface="Montserrat"/>
                <a:cs typeface="Montserrat"/>
                <a:sym typeface="Montserrat"/>
              </a:rPr>
              <a:t>, Pig, Hive, Mr. Job (Python), etc.</a:t>
            </a: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MapReduce is inherently a batch-processing tool.</a:t>
            </a: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MapReduce has limitations: it’s obviously a poor choice for low-latency pipelines, and it can’t handle iterative algorithms often encountered in machine learning.</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934" name="Shape 934"/>
        <p:cNvGrpSpPr/>
        <p:nvPr/>
      </p:nvGrpSpPr>
      <p:grpSpPr>
        <a:xfrm>
          <a:off x="0" y="0"/>
          <a:ext cx="0" cy="0"/>
          <a:chOff x="0" y="0"/>
          <a:chExt cx="0" cy="0"/>
        </a:xfrm>
      </p:grpSpPr>
      <p:sp>
        <p:nvSpPr>
          <p:cNvPr id="935" name="Shape 935"/>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Core Hadoop</a:t>
            </a:r>
          </a:p>
        </p:txBody>
      </p:sp>
      <p:cxnSp>
        <p:nvCxnSpPr>
          <p:cNvPr id="936" name="Shape 936"/>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937" name="Shape 937"/>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938" name="Shape 938"/>
          <p:cNvSpPr txBox="1"/>
          <p:nvPr/>
        </p:nvSpPr>
        <p:spPr>
          <a:xfrm>
            <a:off x="1295400" y="961950"/>
            <a:ext cx="6553200" cy="34038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In closing:</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HDFS is the means by which data is stored in Hadoop. It’s similar to the type of filesystem we often use, but handles massive scale in a distributed fashion.</a:t>
            </a: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YARN is new to Hadoop v2, and handles scheduling, as well as resource and application management for Hadoop jobs. YARN opens up Hadoop to new, non-MapReduce compute frameworks and it improves both efficiency and performance of applications.</a:t>
            </a: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MapReduce is the batch-processing framework for Hadoop. We interface with APIs to define logical units of work, and the process is implemented on YARN and HDFS.</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rPr lang="en">
                <a:solidFill>
                  <a:srgbClr val="FFFFFF"/>
                </a:solidFill>
                <a:latin typeface="Montserrat"/>
                <a:ea typeface="Montserrat"/>
                <a:cs typeface="Montserrat"/>
                <a:sym typeface="Montserrat"/>
              </a:rPr>
              <a:t>For more detail on the topics covered see:</a:t>
            </a:r>
          </a:p>
          <a:p>
            <a:pPr indent="0" lvl="0" marL="457200" rtl="0">
              <a:spcBef>
                <a:spcPts val="0"/>
              </a:spcBef>
              <a:buNone/>
            </a:pPr>
            <a:r>
              <a:rPr i="1" lang="en">
                <a:solidFill>
                  <a:srgbClr val="FFFFFF"/>
                </a:solidFill>
                <a:latin typeface="Montserrat"/>
                <a:ea typeface="Montserrat"/>
                <a:cs typeface="Montserrat"/>
                <a:sym typeface="Montserrat"/>
              </a:rPr>
              <a:t>Hadoop: The Definitive Guide</a:t>
            </a:r>
            <a:r>
              <a:rPr lang="en">
                <a:solidFill>
                  <a:srgbClr val="FFFFFF"/>
                </a:solidFill>
                <a:latin typeface="Montserrat"/>
                <a:ea typeface="Montserrat"/>
                <a:cs typeface="Montserrat"/>
                <a:sym typeface="Montserrat"/>
              </a:rPr>
              <a:t> by Tom White (chs. 1-9)</a:t>
            </a:r>
          </a:p>
          <a:p>
            <a:pPr indent="0" lvl="0" marL="457200" rtl="0">
              <a:spcBef>
                <a:spcPts val="0"/>
              </a:spcBef>
              <a:buNone/>
            </a:pPr>
            <a:r>
              <a:rPr i="1" lang="en">
                <a:solidFill>
                  <a:srgbClr val="FFFFFF"/>
                </a:solidFill>
                <a:latin typeface="Montserrat"/>
                <a:ea typeface="Montserrat"/>
                <a:cs typeface="Montserrat"/>
                <a:sym typeface="Montserrat"/>
              </a:rPr>
              <a:t>Hadoop Operations</a:t>
            </a:r>
            <a:r>
              <a:rPr lang="en">
                <a:solidFill>
                  <a:srgbClr val="FFFFFF"/>
                </a:solidFill>
                <a:latin typeface="Montserrat"/>
                <a:ea typeface="Montserrat"/>
                <a:cs typeface="Montserrat"/>
                <a:sym typeface="Montserrat"/>
              </a:rPr>
              <a:t> by Eric Sammer (chs. 1-3)</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15" name="Shape 215"/>
        <p:cNvGrpSpPr/>
        <p:nvPr/>
      </p:nvGrpSpPr>
      <p:grpSpPr>
        <a:xfrm>
          <a:off x="0" y="0"/>
          <a:ext cx="0" cy="0"/>
          <a:chOff x="0" y="0"/>
          <a:chExt cx="0" cy="0"/>
        </a:xfrm>
      </p:grpSpPr>
      <p:sp>
        <p:nvSpPr>
          <p:cNvPr id="216" name="Shape 216"/>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Preliminaries</a:t>
            </a:r>
          </a:p>
        </p:txBody>
      </p:sp>
      <p:cxnSp>
        <p:nvCxnSpPr>
          <p:cNvPr id="217" name="Shape 217"/>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218" name="Shape 218"/>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219" name="Shape 219"/>
          <p:cNvSpPr txBox="1"/>
          <p:nvPr/>
        </p:nvSpPr>
        <p:spPr>
          <a:xfrm>
            <a:off x="1304700" y="2088750"/>
            <a:ext cx="6553200" cy="9660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Before we dive into our conversation about Hadoop, let’s solidify some terms and technologies that creep up frequently.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23" name="Shape 223"/>
        <p:cNvGrpSpPr/>
        <p:nvPr/>
      </p:nvGrpSpPr>
      <p:grpSpPr>
        <a:xfrm>
          <a:off x="0" y="0"/>
          <a:ext cx="0" cy="0"/>
          <a:chOff x="0" y="0"/>
          <a:chExt cx="0" cy="0"/>
        </a:xfrm>
      </p:grpSpPr>
      <p:sp>
        <p:nvSpPr>
          <p:cNvPr id="224" name="Shape 224"/>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Preliminaries</a:t>
            </a:r>
          </a:p>
        </p:txBody>
      </p:sp>
      <p:cxnSp>
        <p:nvCxnSpPr>
          <p:cNvPr id="225" name="Shape 225"/>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226" name="Shape 226"/>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227" name="Shape 227"/>
          <p:cNvSpPr txBox="1"/>
          <p:nvPr/>
        </p:nvSpPr>
        <p:spPr>
          <a:xfrm>
            <a:off x="1295400" y="1524300"/>
            <a:ext cx="6553200" cy="2094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The Java Virtual Machine (JVM):</a:t>
            </a:r>
          </a:p>
          <a:p>
            <a:pPr lvl="0" rtl="0">
              <a:spcBef>
                <a:spcPts val="0"/>
              </a:spcBef>
              <a:buNone/>
            </a:pPr>
            <a:r>
              <a:t/>
            </a:r>
            <a:endParaRPr>
              <a:solidFill>
                <a:srgbClr val="FFFFFF"/>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31" name="Shape 231"/>
        <p:cNvGrpSpPr/>
        <p:nvPr/>
      </p:nvGrpSpPr>
      <p:grpSpPr>
        <a:xfrm>
          <a:off x="0" y="0"/>
          <a:ext cx="0" cy="0"/>
          <a:chOff x="0" y="0"/>
          <a:chExt cx="0" cy="0"/>
        </a:xfrm>
      </p:grpSpPr>
      <p:sp>
        <p:nvSpPr>
          <p:cNvPr id="232" name="Shape 232"/>
          <p:cNvSpPr/>
          <p:nvPr/>
        </p:nvSpPr>
        <p:spPr>
          <a:xfrm>
            <a:off x="2747625" y="219471"/>
            <a:ext cx="3648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Preliminaries</a:t>
            </a:r>
          </a:p>
        </p:txBody>
      </p:sp>
      <p:cxnSp>
        <p:nvCxnSpPr>
          <p:cNvPr id="233" name="Shape 233"/>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234" name="Shape 234"/>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235" name="Shape 235"/>
          <p:cNvSpPr txBox="1"/>
          <p:nvPr/>
        </p:nvSpPr>
        <p:spPr>
          <a:xfrm>
            <a:off x="1295400" y="1524300"/>
            <a:ext cx="6553200" cy="2094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The Java Virtual Machine (JVM):</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Java is a compiled language (as opposed to an interpreted language).</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