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0" r:id="rId3"/>
    <p:sldId id="258" r:id="rId4"/>
    <p:sldId id="261" r:id="rId5"/>
    <p:sldId id="275" r:id="rId6"/>
    <p:sldId id="266" r:id="rId7"/>
    <p:sldId id="272" r:id="rId8"/>
    <p:sldId id="273" r:id="rId9"/>
    <p:sldId id="271" r:id="rId10"/>
    <p:sldId id="262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B1-4B06-8B0D-C66FC849C0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B1-4B06-8B0D-C66FC849C0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1346592"/>
        <c:axId val="61135012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8B1-4B06-8B0D-C66FC849C0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1346592"/>
        <c:axId val="611350120"/>
      </c:lineChart>
      <c:catAx>
        <c:axId val="61134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350120"/>
        <c:crosses val="autoZero"/>
        <c:auto val="1"/>
        <c:lblAlgn val="ctr"/>
        <c:lblOffset val="100"/>
        <c:noMultiLvlLbl val="0"/>
      </c:catAx>
      <c:valAx>
        <c:axId val="611350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346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heading"/>
        </a:ext>
      </dgm:extLs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heading"/>
        </a:ext>
      </dgm:extLs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heading"/>
        </a:ext>
      </dgm:extLs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71D67D5D-013C-4885-A61E-A3F99D7C7108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13FD8B77-EC9C-4F7D-85F3-A7191A755A86}" type="parTrans" cxnId="{7CDF5A89-87DF-4CC1-8943-7A0E14869583}">
      <dgm:prSet/>
      <dgm:spPr/>
      <dgm:t>
        <a:bodyPr/>
        <a:lstStyle/>
        <a:p>
          <a:endParaRPr lang="en-US"/>
        </a:p>
      </dgm:t>
    </dgm:pt>
    <dgm:pt modelId="{BC16BF20-A847-48B0-889B-BA6389A79929}" type="sibTrans" cxnId="{7CDF5A89-87DF-4CC1-8943-7A0E14869583}">
      <dgm:prSet/>
      <dgm:spPr/>
      <dgm:t>
        <a:bodyPr/>
        <a:lstStyle/>
        <a:p>
          <a:endParaRPr lang="en-US"/>
        </a:p>
      </dgm:t>
    </dgm:pt>
    <dgm:pt modelId="{1DE38F54-13B9-49B9-8D1C-BE40A0B41642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241FC70F-0CFE-4A9B-A53B-CB579CB35D65}" type="parTrans" cxnId="{E2BA7653-A0BC-4906-B811-36202FCAECA9}">
      <dgm:prSet/>
      <dgm:spPr/>
      <dgm:t>
        <a:bodyPr/>
        <a:lstStyle/>
        <a:p>
          <a:endParaRPr lang="en-US"/>
        </a:p>
      </dgm:t>
    </dgm:pt>
    <dgm:pt modelId="{5D6C750F-882D-4057-8E46-BA0F88DBA2EC}" type="sibTrans" cxnId="{E2BA7653-A0BC-4906-B811-36202FCAECA9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47A942F6-847D-4AE7-9CA0-5319E5F60B4F}" type="pres">
      <dgm:prSet presAssocID="{C111C18A-FD96-4E63-821A-54D70D8DC65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EA3914A-CB7F-4A5E-9543-C3A39D9197C9}" type="pres">
      <dgm:prSet presAssocID="{C111C18A-FD96-4E63-821A-54D70D8DC65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AC3D40F-8E66-452D-9CA4-C2871F2D10EF}" srcId="{C111C18A-FD96-4E63-821A-54D70D8DC65F}" destId="{33EAD35F-38F2-4CB7-9A6D-B04FFD8A51FD}" srcOrd="1" destOrd="0" parTransId="{81FE7DB1-4BFC-4407-80A9-E5514E94C61D}" sibTransId="{4B66B839-1910-459B-92B2-14846EBA7A70}"/>
    <dgm:cxn modelId="{C37B6112-2040-4348-B215-46F4F5D2EE62}" type="presOf" srcId="{3C67E77D-62FA-499D-B5E6-E79A091C5267}" destId="{81203336-F3DE-4B3A-BCF4-0F68C23AC2BB}" srcOrd="0" destOrd="0" presId="urn:microsoft.com/office/officeart/2005/8/layout/vList2"/>
    <dgm:cxn modelId="{85A4AB16-4D0E-4AA6-89C3-87C107E042CB}" type="presOf" srcId="{1DE38F54-13B9-49B9-8D1C-BE40A0B41642}" destId="{08B7B17B-8600-44B0-B235-389E5D71D804}" srcOrd="0" destOrd="1" presId="urn:microsoft.com/office/officeart/2005/8/layout/vList2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EE896344-E4D4-4152-8316-FFF14EFE4CC2}" type="presOf" srcId="{CC6B7442-0B72-4EF2-9F13-1325B51AFF9F}" destId="{D64CB5D5-837D-47FC-9E42-A26D800BC695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3383924B-E3C1-4E0D-93DC-3D353B87B99D}" type="presOf" srcId="{D6510970-8F9C-4B45-A0F3-6ACB9AA76D40}" destId="{782956A5-ADC8-4959-B856-589B9D9B9635}" srcOrd="0" destOrd="0" presId="urn:microsoft.com/office/officeart/2005/8/layout/vList2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FFD8B471-C98F-4DB5-8DE3-2AB7E896ADD5}" srcId="{90119837-5B71-4D44-BB01-DB0B084933C8}" destId="{C111C18A-FD96-4E63-821A-54D70D8DC65F}" srcOrd="0" destOrd="0" parTransId="{83BE74EF-FAB4-45A2-BBED-7CD5259AB210}" sibTransId="{B4F34DE2-2DAE-4F88-8C78-BD8892EBF4FF}"/>
    <dgm:cxn modelId="{E2BA7653-A0BC-4906-B811-36202FCAECA9}" srcId="{CC6B7442-0B72-4EF2-9F13-1325B51AFF9F}" destId="{1DE38F54-13B9-49B9-8D1C-BE40A0B41642}" srcOrd="1" destOrd="0" parTransId="{241FC70F-0CFE-4A9B-A53B-CB579CB35D65}" sibTransId="{5D6C750F-882D-4057-8E46-BA0F88DBA2EC}"/>
    <dgm:cxn modelId="{D770275A-B0DF-44CF-A384-EACC135C5342}" type="presOf" srcId="{FE0A3CAE-D039-42F2-AF12-1E6F6793A633}" destId="{08B7B17B-8600-44B0-B235-389E5D71D804}" srcOrd="0" destOrd="0" presId="urn:microsoft.com/office/officeart/2005/8/layout/vList2"/>
    <dgm:cxn modelId="{BD7C427A-5FC8-4F89-8F55-4370E70C9A5A}" type="presOf" srcId="{709ED9DC-E391-4C6C-B788-93F1C2EFB6FD}" destId="{782956A5-ADC8-4959-B856-589B9D9B9635}" srcOrd="0" destOrd="1" presId="urn:microsoft.com/office/officeart/2005/8/layout/vList2"/>
    <dgm:cxn modelId="{7CDF5A89-87DF-4CC1-8943-7A0E14869583}" srcId="{C111C18A-FD96-4E63-821A-54D70D8DC65F}" destId="{71D67D5D-013C-4885-A61E-A3F99D7C7108}" srcOrd="0" destOrd="0" parTransId="{13FD8B77-EC9C-4F7D-85F3-A7191A755A86}" sibTransId="{BC16BF20-A847-48B0-889B-BA6389A79929}"/>
    <dgm:cxn modelId="{1198B798-FD3F-417E-8919-BBF7F44A1F6A}" type="presOf" srcId="{90119837-5B71-4D44-BB01-DB0B084933C8}" destId="{ED5DCCC5-BCA8-4491-AA37-BAF153ECA184}" srcOrd="0" destOrd="0" presId="urn:microsoft.com/office/officeart/2005/8/layout/vList2"/>
    <dgm:cxn modelId="{BBFCABA5-2E0E-4CC8-BF18-B78716329FDB}" type="presOf" srcId="{33EAD35F-38F2-4CB7-9A6D-B04FFD8A51FD}" destId="{6EA3914A-CB7F-4A5E-9543-C3A39D9197C9}" srcOrd="0" destOrd="1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68DAE8B9-15FE-4552-91F9-C4AFCEB9594B}" type="presOf" srcId="{71D67D5D-013C-4885-A61E-A3F99D7C7108}" destId="{6EA3914A-CB7F-4A5E-9543-C3A39D9197C9}" srcOrd="0" destOrd="0" presId="urn:microsoft.com/office/officeart/2005/8/layout/vList2"/>
    <dgm:cxn modelId="{5AA98BCA-1539-4DF4-ABB3-8AB98C08E64C}" type="presOf" srcId="{C111C18A-FD96-4E63-821A-54D70D8DC65F}" destId="{47A942F6-847D-4AE7-9CA0-5319E5F60B4F}" srcOrd="0" destOrd="0" presId="urn:microsoft.com/office/officeart/2005/8/layout/vList2"/>
    <dgm:cxn modelId="{23BC3725-9E25-4B83-8F30-3577C7EDEACD}" type="presParOf" srcId="{ED5DCCC5-BCA8-4491-AA37-BAF153ECA184}" destId="{47A942F6-847D-4AE7-9CA0-5319E5F60B4F}" srcOrd="0" destOrd="0" presId="urn:microsoft.com/office/officeart/2005/8/layout/vList2"/>
    <dgm:cxn modelId="{35B0010D-5A50-4E3A-AB5E-4FDE822FA34F}" type="presParOf" srcId="{ED5DCCC5-BCA8-4491-AA37-BAF153ECA184}" destId="{6EA3914A-CB7F-4A5E-9543-C3A39D9197C9}" srcOrd="1" destOrd="0" presId="urn:microsoft.com/office/officeart/2005/8/layout/vList2"/>
    <dgm:cxn modelId="{011AEFB0-29A6-47C9-8097-E09A7ABEC44A}" type="presParOf" srcId="{ED5DCCC5-BCA8-4491-AA37-BAF153ECA184}" destId="{81203336-F3DE-4B3A-BCF4-0F68C23AC2BB}" srcOrd="2" destOrd="0" presId="urn:microsoft.com/office/officeart/2005/8/layout/vList2"/>
    <dgm:cxn modelId="{29E6835C-59D1-4D0E-B1D8-60041EEEBE9D}" type="presParOf" srcId="{ED5DCCC5-BCA8-4491-AA37-BAF153ECA184}" destId="{782956A5-ADC8-4959-B856-589B9D9B9635}" srcOrd="3" destOrd="0" presId="urn:microsoft.com/office/officeart/2005/8/layout/vList2"/>
    <dgm:cxn modelId="{4BA81705-493D-436D-8F5C-8A0A23209AB6}" type="presParOf" srcId="{ED5DCCC5-BCA8-4491-AA37-BAF153ECA184}" destId="{D64CB5D5-837D-47FC-9E42-A26D800BC695}" srcOrd="4" destOrd="0" presId="urn:microsoft.com/office/officeart/2005/8/layout/vList2"/>
    <dgm:cxn modelId="{B77E010D-C406-4330-9F1F-348370565A84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942F6-847D-4AE7-9CA0-5319E5F60B4F}">
      <dsp:nvSpPr>
        <dsp:cNvPr id="0" name=""/>
        <dsp:cNvSpPr/>
      </dsp:nvSpPr>
      <dsp:spPr>
        <a:xfrm>
          <a:off x="0" y="34252"/>
          <a:ext cx="5029199" cy="64759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Group A</a:t>
          </a:r>
        </a:p>
      </dsp:txBody>
      <dsp:txXfrm>
        <a:off x="31613" y="65865"/>
        <a:ext cx="4965973" cy="584369"/>
      </dsp:txXfrm>
    </dsp:sp>
    <dsp:sp modelId="{6EA3914A-CB7F-4A5E-9543-C3A39D9197C9}">
      <dsp:nvSpPr>
        <dsp:cNvPr id="0" name=""/>
        <dsp:cNvSpPr/>
      </dsp:nvSpPr>
      <dsp:spPr>
        <a:xfrm>
          <a:off x="0" y="681847"/>
          <a:ext cx="5029199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67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Task 1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Task 2</a:t>
          </a:r>
        </a:p>
      </dsp:txBody>
      <dsp:txXfrm>
        <a:off x="0" y="681847"/>
        <a:ext cx="5029199" cy="726570"/>
      </dsp:txXfrm>
    </dsp:sp>
    <dsp:sp modelId="{81203336-F3DE-4B3A-BCF4-0F68C23AC2BB}">
      <dsp:nvSpPr>
        <dsp:cNvPr id="0" name=""/>
        <dsp:cNvSpPr/>
      </dsp:nvSpPr>
      <dsp:spPr>
        <a:xfrm>
          <a:off x="0" y="1408417"/>
          <a:ext cx="5029199" cy="64759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Group B</a:t>
          </a:r>
        </a:p>
      </dsp:txBody>
      <dsp:txXfrm>
        <a:off x="31613" y="1440030"/>
        <a:ext cx="4965973" cy="584369"/>
      </dsp:txXfrm>
    </dsp:sp>
    <dsp:sp modelId="{782956A5-ADC8-4959-B856-589B9D9B9635}">
      <dsp:nvSpPr>
        <dsp:cNvPr id="0" name=""/>
        <dsp:cNvSpPr/>
      </dsp:nvSpPr>
      <dsp:spPr>
        <a:xfrm>
          <a:off x="0" y="2056012"/>
          <a:ext cx="5029199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67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Task 1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Task 2</a:t>
          </a:r>
        </a:p>
      </dsp:txBody>
      <dsp:txXfrm>
        <a:off x="0" y="2056012"/>
        <a:ext cx="5029199" cy="726570"/>
      </dsp:txXfrm>
    </dsp:sp>
    <dsp:sp modelId="{D64CB5D5-837D-47FC-9E42-A26D800BC695}">
      <dsp:nvSpPr>
        <dsp:cNvPr id="0" name=""/>
        <dsp:cNvSpPr/>
      </dsp:nvSpPr>
      <dsp:spPr>
        <a:xfrm>
          <a:off x="0" y="2782582"/>
          <a:ext cx="5029199" cy="64759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Group C</a:t>
          </a:r>
        </a:p>
      </dsp:txBody>
      <dsp:txXfrm>
        <a:off x="31613" y="2814195"/>
        <a:ext cx="4965973" cy="584369"/>
      </dsp:txXfrm>
    </dsp:sp>
    <dsp:sp modelId="{08B7B17B-8600-44B0-B235-389E5D71D804}">
      <dsp:nvSpPr>
        <dsp:cNvPr id="0" name=""/>
        <dsp:cNvSpPr/>
      </dsp:nvSpPr>
      <dsp:spPr>
        <a:xfrm>
          <a:off x="0" y="3430177"/>
          <a:ext cx="5029199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67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Task 1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Task 2</a:t>
          </a:r>
        </a:p>
      </dsp:txBody>
      <dsp:txXfrm>
        <a:off x="0" y="3430177"/>
        <a:ext cx="5029199" cy="726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6/9/2022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6/9/2022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00EA6-0821-4AC5-933C-321AA6545349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077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oking up to clouds and blue sky surrounded by glass-walled building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6/9/2022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6/9/2022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6/9/2022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6/9/2022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81C93FC7-9D1A-468B-98DB-D1E8D74418D9}" type="datetimeFigureOut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lotus-car-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pxhere.com/en/photo/16838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42292" y="116632"/>
            <a:ext cx="4466456" cy="1584176"/>
          </a:xfrm>
        </p:spPr>
        <p:txBody>
          <a:bodyPr/>
          <a:lstStyle/>
          <a:p>
            <a:pPr algn="ctr"/>
            <a:r>
              <a:rPr lang="en-US" dirty="0"/>
              <a:t>Used Car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3812" y="1988840"/>
            <a:ext cx="2736304" cy="762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Author : Carla Kirby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C1F0E0-4221-3876-CECF-C110AA7C74F8}"/>
              </a:ext>
            </a:extLst>
          </p:cNvPr>
          <p:cNvSpPr txBox="1"/>
          <p:nvPr/>
        </p:nvSpPr>
        <p:spPr>
          <a:xfrm>
            <a:off x="981844" y="2854206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1"/>
                </a:solidFill>
              </a:rPr>
              <a:t>Capstone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A1369A-C270-C595-970C-4B273BB13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3772" y="3215596"/>
            <a:ext cx="4429125" cy="3457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1F88AA-91AB-B9FA-8B7F-29C55E3F886D}"/>
              </a:ext>
            </a:extLst>
          </p:cNvPr>
          <p:cNvSpPr txBox="1"/>
          <p:nvPr/>
        </p:nvSpPr>
        <p:spPr>
          <a:xfrm>
            <a:off x="333772" y="6673171"/>
            <a:ext cx="44291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>
                <a:hlinkClick r:id="rId3" tooltip="https://www.pngall.com/lotus-car-png"/>
              </a:rPr>
              <a:t>This Photo</a:t>
            </a:r>
            <a:r>
              <a:rPr lang="en-AU" sz="900"/>
              <a:t> by Unknown Author is licensed under </a:t>
            </a:r>
            <a:r>
              <a:rPr lang="en-AU" sz="900">
                <a:hlinkClick r:id="rId4" tooltip="https://creativecommons.org/licenses/by-nc/3.0/"/>
              </a:rPr>
              <a:t>CC BY-NC</a:t>
            </a:r>
            <a:endParaRPr lang="en-AU" sz="90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1159024"/>
          </a:xfrm>
        </p:spPr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856C74A5-E770-6D2E-CDD3-2E71B56B8AD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5625" r="156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459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77788" y="260648"/>
            <a:ext cx="10971372" cy="10668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77788" y="1484784"/>
            <a:ext cx="10971372" cy="462304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In this multiple linear regression project we will review a used car data set. </a:t>
            </a:r>
          </a:p>
          <a:p>
            <a:pPr marL="0" indent="0">
              <a:buNone/>
            </a:pPr>
            <a:r>
              <a:rPr lang="en-US" dirty="0"/>
              <a:t>The insights gathered they will be used to address the following questions: </a:t>
            </a:r>
          </a:p>
          <a:p>
            <a:r>
              <a:rPr lang="en-US" dirty="0"/>
              <a:t>Does fuel type affect car price?</a:t>
            </a:r>
          </a:p>
          <a:p>
            <a:r>
              <a:rPr lang="en-US" dirty="0"/>
              <a:t>Define the variables have the highest correlation to the price based on region</a:t>
            </a:r>
          </a:p>
          <a:p>
            <a:r>
              <a:rPr lang="en-US" dirty="0"/>
              <a:t>Discover the variables that share the strongest correlations to price?</a:t>
            </a:r>
          </a:p>
          <a:p>
            <a:r>
              <a:rPr lang="en-US" dirty="0"/>
              <a:t>Are there any Electric cars in the dataset, and do they make an impact on overall result?</a:t>
            </a:r>
          </a:p>
          <a:p>
            <a:pPr marL="0" indent="0">
              <a:buNone/>
            </a:pPr>
            <a:r>
              <a:rPr lang="en-US" dirty="0"/>
              <a:t>Additionally, factual credible information will be used to educate the staff </a:t>
            </a:r>
          </a:p>
        </p:txBody>
      </p:sp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225136" cy="864096"/>
          </a:xfrm>
        </p:spPr>
        <p:txBody>
          <a:bodyPr/>
          <a:lstStyle/>
          <a:p>
            <a:r>
              <a:rPr lang="en-US" dirty="0"/>
              <a:t>Agenda Discussion Points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772" y="2348880"/>
            <a:ext cx="5184576" cy="228765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Model used to investigate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Discuss common Business Problems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Process methods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Results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Conclusions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62DD0C-AF74-AB1E-DC3C-25D5C675A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686" y="1514872"/>
            <a:ext cx="6233371" cy="493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49796" y="685800"/>
            <a:ext cx="5773068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 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405780" y="1676400"/>
            <a:ext cx="5917084" cy="45609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 set is over 7000 lines </a:t>
            </a:r>
          </a:p>
          <a:p>
            <a:r>
              <a:rPr lang="en-US" dirty="0"/>
              <a:t>Source of used cars in India </a:t>
            </a:r>
          </a:p>
          <a:p>
            <a:r>
              <a:rPr lang="en-US" dirty="0"/>
              <a:t>Comprised of values such as </a:t>
            </a:r>
            <a:r>
              <a:rPr lang="en-US" dirty="0" err="1"/>
              <a:t>mileage,Year</a:t>
            </a:r>
            <a:r>
              <a:rPr lang="en-US" dirty="0"/>
              <a:t> built, power, seats, engine type, kilometers driven and the price</a:t>
            </a:r>
          </a:p>
          <a:p>
            <a:r>
              <a:rPr lang="en-US" dirty="0"/>
              <a:t>Sourced from data.gov, a reliable data source online </a:t>
            </a:r>
          </a:p>
          <a:p>
            <a:r>
              <a:rPr lang="en-US" dirty="0"/>
              <a:t>Dataset require categorical refinement and many functions to be created in order to wrangle and manipulate for exploratory analysis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Models &amp; Visualizations</a:t>
            </a:r>
            <a:endParaRPr lang="en-US" b="1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>
          <a:xfrm>
            <a:off x="6550024" y="1676400"/>
            <a:ext cx="5377035" cy="48489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OLS – Ordinary Least Square in </a:t>
            </a:r>
            <a:r>
              <a:rPr lang="en-US" dirty="0" err="1"/>
              <a:t>statsmodels</a:t>
            </a:r>
            <a:endParaRPr lang="en-US" dirty="0"/>
          </a:p>
          <a:p>
            <a:r>
              <a:rPr lang="en-US" dirty="0"/>
              <a:t>Box plots </a:t>
            </a:r>
          </a:p>
          <a:p>
            <a:r>
              <a:rPr lang="en-US" dirty="0"/>
              <a:t>Histograms </a:t>
            </a:r>
          </a:p>
          <a:p>
            <a:r>
              <a:rPr lang="en-US" dirty="0"/>
              <a:t>Heat Maps</a:t>
            </a:r>
          </a:p>
          <a:p>
            <a:r>
              <a:rPr lang="en-US" dirty="0"/>
              <a:t>Bell Graphs </a:t>
            </a:r>
          </a:p>
          <a:p>
            <a:r>
              <a:rPr lang="en-US" dirty="0"/>
              <a:t>QQ Plot </a:t>
            </a:r>
          </a:p>
          <a:p>
            <a:r>
              <a:rPr lang="en-US" dirty="0"/>
              <a:t>Created fata frames to tabulate the data </a:t>
            </a:r>
          </a:p>
          <a:p>
            <a:r>
              <a:rPr lang="en-US" dirty="0"/>
              <a:t>Created test data </a:t>
            </a:r>
          </a:p>
          <a:p>
            <a:r>
              <a:rPr lang="en-US" dirty="0"/>
              <a:t>Trained the model to predict </a:t>
            </a:r>
          </a:p>
          <a:p>
            <a:r>
              <a:rPr lang="en-US" dirty="0"/>
              <a:t>MSE – Mean Squared Error using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3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05780" y="685800"/>
            <a:ext cx="5917084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Business Problem 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405780" y="1556792"/>
            <a:ext cx="5917084" cy="4968552"/>
          </a:xfrm>
        </p:spPr>
        <p:txBody>
          <a:bodyPr>
            <a:normAutofit/>
          </a:bodyPr>
          <a:lstStyle/>
          <a:p>
            <a:r>
              <a:rPr lang="en-US" dirty="0"/>
              <a:t>Does fuel type affect car price?</a:t>
            </a:r>
          </a:p>
          <a:p>
            <a:r>
              <a:rPr lang="en-US" dirty="0"/>
              <a:t>Define variables that possess a high  correlation to price via region?</a:t>
            </a:r>
          </a:p>
          <a:p>
            <a:r>
              <a:rPr lang="en-US" dirty="0"/>
              <a:t>Discover variables that share the strongest correlations to price overall?</a:t>
            </a:r>
          </a:p>
          <a:p>
            <a:r>
              <a:rPr lang="en-US" dirty="0"/>
              <a:t>Are there any Electric cars in the dataset, and do they make an impact on overall result?</a:t>
            </a:r>
          </a:p>
          <a:p>
            <a:r>
              <a:rPr lang="en-US" dirty="0"/>
              <a:t>A used car lot would know what are the top vehicles sold by region and any suggesting factors that attribute to the sales. 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6322864" y="685800"/>
            <a:ext cx="5257949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Results </a:t>
            </a:r>
          </a:p>
          <a:p>
            <a:endParaRPr lang="en-US" b="1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>
          <a:xfrm>
            <a:off x="6322864" y="1412776"/>
            <a:ext cx="5604195" cy="5112568"/>
          </a:xfrm>
        </p:spPr>
        <p:txBody>
          <a:bodyPr>
            <a:normAutofit/>
          </a:bodyPr>
          <a:lstStyle/>
          <a:p>
            <a:r>
              <a:rPr lang="en-US" dirty="0"/>
              <a:t>Yes – Electric Fuel Price &amp; Diesel scored the highest based on the data set directly affecting the </a:t>
            </a:r>
            <a:r>
              <a:rPr lang="en-US" dirty="0" err="1"/>
              <a:t>cvost</a:t>
            </a:r>
            <a:r>
              <a:rPr lang="en-US" dirty="0"/>
              <a:t> pf the car. Petrol, LPG, and CNG were significantly less. </a:t>
            </a:r>
          </a:p>
          <a:p>
            <a:r>
              <a:rPr lang="en-US" dirty="0"/>
              <a:t>Region, Year, Kilometers driven, Mileage, engine, Seats and price were the chosen variables to price correlation. </a:t>
            </a:r>
          </a:p>
          <a:p>
            <a:r>
              <a:rPr lang="en-US" dirty="0"/>
              <a:t>Electric car impact was noted to directly align with price  with slight multicollinearity to fuel consumption biases.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71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74" y="153453"/>
            <a:ext cx="2880319" cy="720080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C86E67-B4D0-E4C0-9F43-FFC3D9C05B2D}"/>
              </a:ext>
            </a:extLst>
          </p:cNvPr>
          <p:cNvSpPr txBox="1">
            <a:spLocks/>
          </p:cNvSpPr>
          <p:nvPr/>
        </p:nvSpPr>
        <p:spPr>
          <a:xfrm>
            <a:off x="247087" y="764704"/>
            <a:ext cx="11694649" cy="5904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13C855-2575-D650-CFD9-8D3AA9948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589" y="2276872"/>
            <a:ext cx="3053705" cy="17145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BA07C0-8C4D-239A-F430-675D219913D4}"/>
              </a:ext>
            </a:extLst>
          </p:cNvPr>
          <p:cNvCxnSpPr>
            <a:cxnSpLocks/>
          </p:cNvCxnSpPr>
          <p:nvPr/>
        </p:nvCxnSpPr>
        <p:spPr>
          <a:xfrm flipV="1">
            <a:off x="5675441" y="1628800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51CE8A-4ED8-89F6-2CAB-B47FDE191338}"/>
              </a:ext>
            </a:extLst>
          </p:cNvPr>
          <p:cNvCxnSpPr>
            <a:stCxn id="6" idx="3"/>
          </p:cNvCxnSpPr>
          <p:nvPr/>
        </p:nvCxnSpPr>
        <p:spPr>
          <a:xfrm>
            <a:off x="7202294" y="3134122"/>
            <a:ext cx="980350" cy="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F9145B-5DCB-C5C8-9D27-956094DEDE86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675441" y="3991372"/>
            <a:ext cx="1" cy="1165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43D037-921E-D280-CC03-05CF0938A395}"/>
              </a:ext>
            </a:extLst>
          </p:cNvPr>
          <p:cNvCxnSpPr>
            <a:stCxn id="6" idx="1"/>
          </p:cNvCxnSpPr>
          <p:nvPr/>
        </p:nvCxnSpPr>
        <p:spPr>
          <a:xfrm flipH="1">
            <a:off x="3070076" y="3134122"/>
            <a:ext cx="1078513" cy="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A05A6E-DAD2-1D46-E96F-BAC8D5044BEA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7241608" y="3970041"/>
            <a:ext cx="980350" cy="80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F17522-5436-449F-3563-EDE6D86DB88F}"/>
              </a:ext>
            </a:extLst>
          </p:cNvPr>
          <p:cNvCxnSpPr>
            <a:cxnSpLocks/>
          </p:cNvCxnSpPr>
          <p:nvPr/>
        </p:nvCxnSpPr>
        <p:spPr>
          <a:xfrm flipV="1">
            <a:off x="7202294" y="1520788"/>
            <a:ext cx="980350" cy="770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E8728B-643D-0E78-0425-A6457B2CF9B5}"/>
              </a:ext>
            </a:extLst>
          </p:cNvPr>
          <p:cNvCxnSpPr/>
          <p:nvPr/>
        </p:nvCxnSpPr>
        <p:spPr>
          <a:xfrm flipH="1" flipV="1">
            <a:off x="3502124" y="1772816"/>
            <a:ext cx="646465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D79088-BDE0-CA40-48B7-2A992C0B108D}"/>
              </a:ext>
            </a:extLst>
          </p:cNvPr>
          <p:cNvCxnSpPr/>
          <p:nvPr/>
        </p:nvCxnSpPr>
        <p:spPr>
          <a:xfrm flipH="1">
            <a:off x="2854052" y="3991372"/>
            <a:ext cx="1294537" cy="80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B802994-F421-02B3-81C3-07ECB962C954}"/>
              </a:ext>
            </a:extLst>
          </p:cNvPr>
          <p:cNvSpPr txBox="1"/>
          <p:nvPr/>
        </p:nvSpPr>
        <p:spPr>
          <a:xfrm>
            <a:off x="8182644" y="1196752"/>
            <a:ext cx="3456384" cy="5760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D4FB30-BAAE-0555-9AE5-D7F538EB0186}"/>
              </a:ext>
            </a:extLst>
          </p:cNvPr>
          <p:cNvSpPr txBox="1"/>
          <p:nvPr/>
        </p:nvSpPr>
        <p:spPr>
          <a:xfrm>
            <a:off x="8195283" y="2852936"/>
            <a:ext cx="345638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Top 5 Used Cars in India were: Maruti, Hyundai, Honda, Toyota, Mercedes Benz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EB4746-2D8C-4F44-7927-323C6A5AFA19}"/>
              </a:ext>
            </a:extLst>
          </p:cNvPr>
          <p:cNvSpPr txBox="1"/>
          <p:nvPr/>
        </p:nvSpPr>
        <p:spPr>
          <a:xfrm>
            <a:off x="8221958" y="4487790"/>
            <a:ext cx="3456384" cy="5760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B49A4E-30DA-3349-0C52-326FDA32612C}"/>
              </a:ext>
            </a:extLst>
          </p:cNvPr>
          <p:cNvSpPr txBox="1"/>
          <p:nvPr/>
        </p:nvSpPr>
        <p:spPr>
          <a:xfrm>
            <a:off x="4148589" y="952726"/>
            <a:ext cx="3456384" cy="5760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C04CA7-C5FA-F055-F770-751C3AE381D2}"/>
              </a:ext>
            </a:extLst>
          </p:cNvPr>
          <p:cNvSpPr txBox="1"/>
          <p:nvPr/>
        </p:nvSpPr>
        <p:spPr>
          <a:xfrm>
            <a:off x="399480" y="1160748"/>
            <a:ext cx="3456384" cy="5760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62BF93-CC9D-D32B-13C5-60FB4CD2A9C7}"/>
              </a:ext>
            </a:extLst>
          </p:cNvPr>
          <p:cNvSpPr txBox="1"/>
          <p:nvPr/>
        </p:nvSpPr>
        <p:spPr>
          <a:xfrm>
            <a:off x="247086" y="2918098"/>
            <a:ext cx="2822989" cy="569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97C3F8-D470-69E3-09E2-F57BAF26E3F5}"/>
              </a:ext>
            </a:extLst>
          </p:cNvPr>
          <p:cNvSpPr txBox="1"/>
          <p:nvPr/>
        </p:nvSpPr>
        <p:spPr>
          <a:xfrm>
            <a:off x="247087" y="4797153"/>
            <a:ext cx="3456384" cy="5760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5139AF-E238-82FF-53A2-DC4386DA4ED1}"/>
              </a:ext>
            </a:extLst>
          </p:cNvPr>
          <p:cNvSpPr txBox="1"/>
          <p:nvPr/>
        </p:nvSpPr>
        <p:spPr>
          <a:xfrm>
            <a:off x="3947249" y="5183975"/>
            <a:ext cx="3456384" cy="5760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4449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98439756"/>
              </p:ext>
            </p:extLst>
          </p:nvPr>
        </p:nvGraphicFramePr>
        <p:xfrm>
          <a:off x="6551613" y="685800"/>
          <a:ext cx="50292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EB531EE-AB4A-6E57-682C-EFD0C1656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492" y="4077072"/>
            <a:ext cx="4198984" cy="13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2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22947962"/>
              </p:ext>
            </p:extLst>
          </p:nvPr>
        </p:nvGraphicFramePr>
        <p:xfrm>
          <a:off x="1293813" y="685800"/>
          <a:ext cx="5029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48886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7" name="Content Placeholder 6" descr="Clustered column chart representing&#10;2 series and 1 line combination chart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632819"/>
              </p:ext>
            </p:extLst>
          </p:nvPr>
        </p:nvGraphicFramePr>
        <p:xfrm>
          <a:off x="1293813" y="685800"/>
          <a:ext cx="102870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516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marketing glass cube presentation (widescreen).potx" id="{454792B9-F7C6-4CDD-89A0-89451A081408}" vid="{E847D748-0CA0-4BC8-838F-3216ECA80016}"/>
    </a:ext>
  </a:extLst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marketing glass cube presentation (widescreen)</Template>
  <TotalTime>136</TotalTime>
  <Words>482</Words>
  <Application>Microsoft Office PowerPoint</Application>
  <PresentationFormat>Custom</PresentationFormat>
  <Paragraphs>81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Marketing 16x9</vt:lpstr>
      <vt:lpstr>Used Car Analysis</vt:lpstr>
      <vt:lpstr>Overview</vt:lpstr>
      <vt:lpstr>Agenda Discussion Points </vt:lpstr>
      <vt:lpstr>PowerPoint Presentation</vt:lpstr>
      <vt:lpstr>PowerPoint Presentation</vt:lpstr>
      <vt:lpstr>Conclusions</vt:lpstr>
      <vt:lpstr>Two Content Layout with Table</vt:lpstr>
      <vt:lpstr>Two Content Layout with SmartArt</vt:lpstr>
      <vt:lpstr>Title and Content Layout with Chart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Carla Kirby</dc:creator>
  <cp:lastModifiedBy>Carla Kirby</cp:lastModifiedBy>
  <cp:revision>3</cp:revision>
  <dcterms:created xsi:type="dcterms:W3CDTF">2022-06-09T08:35:46Z</dcterms:created>
  <dcterms:modified xsi:type="dcterms:W3CDTF">2022-06-09T12:44:12Z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