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7" r:id="rId4"/>
    <p:sldId id="278" r:id="rId5"/>
    <p:sldId id="279" r:id="rId6"/>
    <p:sldId id="266" r:id="rId7"/>
    <p:sldId id="275" r:id="rId8"/>
    <p:sldId id="280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>
      <p:cViewPr varScale="1">
        <p:scale>
          <a:sx n="80" d="100"/>
          <a:sy n="80" d="100"/>
        </p:scale>
        <p:origin x="78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6/12/2022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6/12/2022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23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6/12/2022</a:t>
            </a:fld>
            <a:endParaRPr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6/12/2022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6/12/2022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6/12/2022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6/12/2022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6/12/2022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6/12/2022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6/12/2022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6/12/2022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6/12/2022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otus-car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56" y="133337"/>
            <a:ext cx="4466456" cy="1584176"/>
          </a:xfrm>
        </p:spPr>
        <p:txBody>
          <a:bodyPr/>
          <a:lstStyle/>
          <a:p>
            <a:pPr algn="ctr"/>
            <a:r>
              <a:rPr lang="en-US" dirty="0"/>
              <a:t>Used Car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804" y="2600199"/>
            <a:ext cx="2736304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Author : Carla Kirby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1F0E0-4221-3876-CECF-C110AA7C74F8}"/>
              </a:ext>
            </a:extLst>
          </p:cNvPr>
          <p:cNvSpPr txBox="1"/>
          <p:nvPr/>
        </p:nvSpPr>
        <p:spPr>
          <a:xfrm>
            <a:off x="982824" y="199653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1"/>
                </a:solidFill>
              </a:rPr>
              <a:t>Capstone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1369A-C270-C595-970C-4B273BB1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3772" y="3215596"/>
            <a:ext cx="4429125" cy="3457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1F88AA-91AB-B9FA-8B7F-29C55E3F886D}"/>
              </a:ext>
            </a:extLst>
          </p:cNvPr>
          <p:cNvSpPr txBox="1"/>
          <p:nvPr/>
        </p:nvSpPr>
        <p:spPr>
          <a:xfrm>
            <a:off x="333772" y="6673171"/>
            <a:ext cx="442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hlinkClick r:id="rId3" tooltip="https://www.pngall.com/lotus-car-png"/>
              </a:rPr>
              <a:t>This Photo</a:t>
            </a:r>
            <a:r>
              <a:rPr lang="en-AU" sz="900" dirty="0"/>
              <a:t> by Unknown Author is licensed under </a:t>
            </a:r>
            <a:r>
              <a:rPr lang="en-AU" sz="900" dirty="0">
                <a:hlinkClick r:id="rId4" tooltip="https://creativecommons.org/licenses/by-nc/3.0/"/>
              </a:rPr>
              <a:t>CC BY-NC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225136" cy="864096"/>
          </a:xfrm>
        </p:spPr>
        <p:txBody>
          <a:bodyPr/>
          <a:lstStyle/>
          <a:p>
            <a:r>
              <a:rPr lang="en-US" dirty="0"/>
              <a:t>Discussion Points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772" y="1628800"/>
            <a:ext cx="5400600" cy="3600400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800" dirty="0">
                <a:solidFill>
                  <a:schemeClr val="accent1"/>
                </a:solidFill>
              </a:rPr>
              <a:t>Business Problems data aims to solve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800" dirty="0">
                <a:solidFill>
                  <a:schemeClr val="accent1"/>
                </a:solidFill>
              </a:rPr>
              <a:t>Data 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800" dirty="0">
                <a:solidFill>
                  <a:schemeClr val="accent1"/>
                </a:solidFill>
              </a:rPr>
              <a:t>Process Methods Used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800" dirty="0">
                <a:solidFill>
                  <a:schemeClr val="accent1"/>
                </a:solidFill>
              </a:rPr>
              <a:t>Visualizations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800" dirty="0">
                <a:solidFill>
                  <a:schemeClr val="accent1"/>
                </a:solidFill>
              </a:rPr>
              <a:t>Results 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800" dirty="0">
                <a:solidFill>
                  <a:schemeClr val="accent1"/>
                </a:solidFill>
              </a:rPr>
              <a:t>Summarize 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2DD0C-AF74-AB1E-DC3C-25D5C675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49306"/>
            <a:ext cx="6233371" cy="49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E1D3-D86B-7FDC-804D-71681B35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13" y="249430"/>
            <a:ext cx="10971372" cy="634752"/>
          </a:xfrm>
        </p:spPr>
        <p:txBody>
          <a:bodyPr/>
          <a:lstStyle/>
          <a:p>
            <a:r>
              <a:rPr lang="en-US" dirty="0"/>
              <a:t>Business Problem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888A8-FD0A-45AE-B181-13AB20C74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788" y="1196752"/>
                <a:ext cx="11113867" cy="541181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l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Used Car Lot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™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 is a car sales company running for 2 years as a local business in India. The General Manager has requested some information about second hand car sales in the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local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regions. With fuel prices increasing and economic uncertainty important questions were asked so that business can maintain profitability. 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What regions in India sold the highest number of used cars?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Does fuel type affect the car sale price?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Do electric cars make an impact on a sales? 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What type of transmission sold the most? 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What are some other factors that share a connection to sales prices?</a:t>
                </a:r>
              </a:p>
              <a:p>
                <a:pPr marL="0" indent="0" algn="l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From this analysis we intend on building a multiple linear regression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model to understand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the relationships of the variables to the sale price. </a:t>
                </a:r>
              </a:p>
              <a:p>
                <a:pPr marL="0" indent="0" algn="l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What leads to higher used car sales? 1. Fuel type or 2. Transmission? </a:t>
                </a:r>
              </a:p>
              <a:p>
                <a:pPr marL="0" indent="0" algn="l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	 	        Used Car </a:t>
                </a:r>
              </a:p>
              <a:p>
                <a:pPr marL="0" indent="0" algn="l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.		          Sales 				</a:t>
                </a:r>
              </a:p>
              <a:p>
                <a:pPr marL="0" indent="0" algn="l">
                  <a:buNone/>
                </a:pPr>
                <a:endParaRPr lang="en-US" dirty="0">
                  <a:solidFill>
                    <a:srgbClr val="000000"/>
                  </a:solidFill>
                  <a:latin typeface="Helvetica Neue"/>
                </a:endParaRPr>
              </a:p>
              <a:p>
                <a:pPr marL="0" indent="0" algn="l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             Fuel Type? 	                           Transmission? 		</a:t>
                </a:r>
              </a:p>
              <a:p>
                <a:pPr marL="0" indent="0" algn="l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Helvetica Neue"/>
                </a:endParaRPr>
              </a:p>
              <a:p>
                <a:pPr marL="0" indent="0" algn="l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Helvetica Neue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888A8-FD0A-45AE-B181-13AB20C74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88" y="1196752"/>
                <a:ext cx="11113867" cy="5411818"/>
              </a:xfrm>
              <a:blipFill>
                <a:blip r:embed="rId3"/>
                <a:stretch>
                  <a:fillRect l="-219" t="-13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51A8BA-860A-57D7-590D-D4EC8B7773F7}"/>
              </a:ext>
            </a:extLst>
          </p:cNvPr>
          <p:cNvCxnSpPr>
            <a:cxnSpLocks/>
          </p:cNvCxnSpPr>
          <p:nvPr/>
        </p:nvCxnSpPr>
        <p:spPr>
          <a:xfrm flipH="1">
            <a:off x="1629916" y="5361348"/>
            <a:ext cx="1224136" cy="59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5B2836-6DC0-FC95-E16B-E3DD94ECE42F}"/>
              </a:ext>
            </a:extLst>
          </p:cNvPr>
          <p:cNvCxnSpPr>
            <a:cxnSpLocks/>
          </p:cNvCxnSpPr>
          <p:nvPr/>
        </p:nvCxnSpPr>
        <p:spPr>
          <a:xfrm>
            <a:off x="3358108" y="5355221"/>
            <a:ext cx="792088" cy="59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CB62-895E-D8E1-F29E-D593DADC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764704"/>
            <a:ext cx="10369151" cy="4320480"/>
          </a:xfrm>
        </p:spPr>
        <p:txBody>
          <a:bodyPr>
            <a:normAutofit/>
          </a:bodyPr>
          <a:lstStyle/>
          <a:p>
            <a:r>
              <a:rPr lang="en-US" sz="2200" dirty="0"/>
              <a:t>Large Dataset  size is over 7200 line - Source of used cars sold in India.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The dataset is comprised of values such as mileage, year built, power, seats, engine type, kilometers driven and the price.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Sourced from data.gov, a reliable data source online.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Dataset required much categorical refinement in order to prepare for exploratory analysis.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Data analysis packages consisted of matplot lib, numPy, pandas, statsmodels, and scikitlearn.</a:t>
            </a:r>
            <a:br>
              <a:rPr lang="en-US" dirty="0"/>
            </a:b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95E0-D197-4B74-80A1-3CB9A511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764" y="116632"/>
            <a:ext cx="8231187" cy="762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AU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4286E0-03D6-21E9-E2E0-D0C2689261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255" r="5308"/>
          <a:stretch/>
        </p:blipFill>
        <p:spPr>
          <a:xfrm>
            <a:off x="262028" y="1228704"/>
            <a:ext cx="4320481" cy="19719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A365AF-6E2B-7090-7699-67369FC9E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4" t="-2205" r="1608" b="2205"/>
          <a:stretch/>
        </p:blipFill>
        <p:spPr>
          <a:xfrm>
            <a:off x="49690" y="3535085"/>
            <a:ext cx="4745158" cy="3265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12FF65-70F3-3F88-82FA-3A576A8B9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39" y="262495"/>
            <a:ext cx="6612043" cy="3286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720BBA-9A16-195D-0B8F-A44173A0E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02"/>
          <a:stretch/>
        </p:blipFill>
        <p:spPr>
          <a:xfrm>
            <a:off x="4930142" y="3746600"/>
            <a:ext cx="3751808" cy="26312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BF51C7-0FFC-065F-CF79-5C98611F7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732" y="3746600"/>
            <a:ext cx="3037932" cy="28428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F23997-4814-E9E6-C00B-72A8D56356F8}"/>
              </a:ext>
            </a:extLst>
          </p:cNvPr>
          <p:cNvSpPr txBox="1"/>
          <p:nvPr/>
        </p:nvSpPr>
        <p:spPr>
          <a:xfrm>
            <a:off x="81084" y="29550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Models &amp; Visualizations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29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74" y="153453"/>
            <a:ext cx="2880319" cy="72008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C86E67-B4D0-E4C0-9F43-FFC3D9C05B2D}"/>
              </a:ext>
            </a:extLst>
          </p:cNvPr>
          <p:cNvSpPr txBox="1">
            <a:spLocks/>
          </p:cNvSpPr>
          <p:nvPr/>
        </p:nvSpPr>
        <p:spPr>
          <a:xfrm>
            <a:off x="247087" y="764704"/>
            <a:ext cx="11694649" cy="5904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3C855-2575-D650-CFD9-8D3AA9948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89" y="2276872"/>
            <a:ext cx="3053705" cy="1714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BA07C0-8C4D-239A-F430-675D219913D4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675441" y="1475266"/>
            <a:ext cx="0" cy="80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51CE8A-4ED8-89F6-2CAB-B47FDE191338}"/>
              </a:ext>
            </a:extLst>
          </p:cNvPr>
          <p:cNvCxnSpPr>
            <a:stCxn id="6" idx="3"/>
          </p:cNvCxnSpPr>
          <p:nvPr/>
        </p:nvCxnSpPr>
        <p:spPr>
          <a:xfrm>
            <a:off x="7202294" y="3134122"/>
            <a:ext cx="980350" cy="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F9145B-5DCB-C5C8-9D27-956094DEDE8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675441" y="3991372"/>
            <a:ext cx="1" cy="116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43D037-921E-D280-CC03-05CF0938A395}"/>
              </a:ext>
            </a:extLst>
          </p:cNvPr>
          <p:cNvCxnSpPr>
            <a:stCxn id="6" idx="1"/>
          </p:cNvCxnSpPr>
          <p:nvPr/>
        </p:nvCxnSpPr>
        <p:spPr>
          <a:xfrm flipH="1">
            <a:off x="3070076" y="3134122"/>
            <a:ext cx="1078513" cy="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A05A6E-DAD2-1D46-E96F-BAC8D5044BE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202294" y="4012078"/>
            <a:ext cx="1196374" cy="60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F17522-5436-449F-3563-EDE6D86DB88F}"/>
              </a:ext>
            </a:extLst>
          </p:cNvPr>
          <p:cNvCxnSpPr>
            <a:cxnSpLocks/>
          </p:cNvCxnSpPr>
          <p:nvPr/>
        </p:nvCxnSpPr>
        <p:spPr>
          <a:xfrm flipV="1">
            <a:off x="7202294" y="1520788"/>
            <a:ext cx="980350" cy="77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E8728B-643D-0E78-0425-A6457B2CF9B5}"/>
              </a:ext>
            </a:extLst>
          </p:cNvPr>
          <p:cNvCxnSpPr/>
          <p:nvPr/>
        </p:nvCxnSpPr>
        <p:spPr>
          <a:xfrm flipH="1" flipV="1">
            <a:off x="3502124" y="1772816"/>
            <a:ext cx="646465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79088-BDE0-CA40-48B7-2A992C0B108D}"/>
              </a:ext>
            </a:extLst>
          </p:cNvPr>
          <p:cNvCxnSpPr>
            <a:cxnSpLocks/>
          </p:cNvCxnSpPr>
          <p:nvPr/>
        </p:nvCxnSpPr>
        <p:spPr>
          <a:xfrm flipH="1">
            <a:off x="2581514" y="3956695"/>
            <a:ext cx="1510561" cy="80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802994-F421-02B3-81C3-07ECB962C954}"/>
              </a:ext>
            </a:extLst>
          </p:cNvPr>
          <p:cNvSpPr txBox="1"/>
          <p:nvPr/>
        </p:nvSpPr>
        <p:spPr>
          <a:xfrm>
            <a:off x="8199029" y="1117491"/>
            <a:ext cx="34563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8. Manual Cars sold for less than automatic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D4FB30-BAAE-0555-9AE5-D7F538EB0186}"/>
              </a:ext>
            </a:extLst>
          </p:cNvPr>
          <p:cNvSpPr txBox="1"/>
          <p:nvPr/>
        </p:nvSpPr>
        <p:spPr>
          <a:xfrm>
            <a:off x="3862165" y="5177898"/>
            <a:ext cx="44644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5. Top 5 Used Cars sold in India were: Maruti, Hyundai, Honda, Toyota, Mercedes Benz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EB4746-2D8C-4F44-7927-323C6A5AFA19}"/>
              </a:ext>
            </a:extLst>
          </p:cNvPr>
          <p:cNvSpPr txBox="1"/>
          <p:nvPr/>
        </p:nvSpPr>
        <p:spPr>
          <a:xfrm>
            <a:off x="8398668" y="4290233"/>
            <a:ext cx="34563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 Price has a high correlation with Power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B49A4E-30DA-3349-0C52-326FDA32612C}"/>
              </a:ext>
            </a:extLst>
          </p:cNvPr>
          <p:cNvSpPr txBox="1"/>
          <p:nvPr/>
        </p:nvSpPr>
        <p:spPr>
          <a:xfrm>
            <a:off x="170451" y="2679303"/>
            <a:ext cx="28948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Electric vehicles sold are in similar price range of diesel fueled premium cars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04CA7-C5FA-F055-F770-751C3AE381D2}"/>
              </a:ext>
            </a:extLst>
          </p:cNvPr>
          <p:cNvSpPr txBox="1"/>
          <p:nvPr/>
        </p:nvSpPr>
        <p:spPr>
          <a:xfrm>
            <a:off x="8221958" y="2782669"/>
            <a:ext cx="34563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 Transmission &amp; Owner type are negatively correlated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62BF93-CC9D-D32B-13C5-60FB4CD2A9C7}"/>
              </a:ext>
            </a:extLst>
          </p:cNvPr>
          <p:cNvSpPr txBox="1"/>
          <p:nvPr/>
        </p:nvSpPr>
        <p:spPr>
          <a:xfrm>
            <a:off x="4263946" y="551936"/>
            <a:ext cx="282298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Top Region in India that sold the most cars is Mumbai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7C3F8-D470-69E3-09E2-F57BAF26E3F5}"/>
              </a:ext>
            </a:extLst>
          </p:cNvPr>
          <p:cNvSpPr txBox="1"/>
          <p:nvPr/>
        </p:nvSpPr>
        <p:spPr>
          <a:xfrm>
            <a:off x="176303" y="4798188"/>
            <a:ext cx="345638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4.Year, mileage, number of seats and power have a positive correlation with sale price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5139AF-E238-82FF-53A2-DC4386DA4ED1}"/>
              </a:ext>
            </a:extLst>
          </p:cNvPr>
          <p:cNvSpPr txBox="1"/>
          <p:nvPr/>
        </p:nvSpPr>
        <p:spPr>
          <a:xfrm>
            <a:off x="170451" y="1302472"/>
            <a:ext cx="34563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Diesel is the preferred fuel type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21274-36A0-7FF9-7045-B381E9BBB859}"/>
              </a:ext>
            </a:extLst>
          </p:cNvPr>
          <p:cNvSpPr txBox="1"/>
          <p:nvPr/>
        </p:nvSpPr>
        <p:spPr>
          <a:xfrm>
            <a:off x="359828" y="5922201"/>
            <a:ext cx="5153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What regions in India sold the highest number of used cars? :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Does fuel type affect the car sale price? 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Do electric cars make an impact on a sales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What are some other factors that share a connection to sales prices </a:t>
            </a:r>
            <a:endParaRPr lang="en-AU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D676C-5A49-1C36-C8E8-CEAF21E501C0}"/>
              </a:ext>
            </a:extLst>
          </p:cNvPr>
          <p:cNvSpPr txBox="1"/>
          <p:nvPr/>
        </p:nvSpPr>
        <p:spPr>
          <a:xfrm>
            <a:off x="5374332" y="5922201"/>
            <a:ext cx="410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>
                <a:latin typeface="Helvetica Neue"/>
              </a:rPr>
              <a:t>Best Sellers Maruti, Hyundai, Honda, Toyota, Mercedes Benz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>
                <a:latin typeface="Helvetica Neue"/>
              </a:rPr>
              <a:t> </a:t>
            </a:r>
            <a:r>
              <a:rPr lang="en-US" sz="1000" dirty="0">
                <a:latin typeface="Helvetica Neue"/>
              </a:rPr>
              <a:t>Price has a high correlation with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Helvetica Neue"/>
              </a:rPr>
              <a:t>Transmission &amp; Owner type are negatively correlated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Helvetica Neue"/>
              </a:rPr>
              <a:t>Manual Cars sold for less than automatic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74748" y="1542147"/>
            <a:ext cx="10127568" cy="26789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Electric Fuel Price &amp; Diesel scored the highest based on the data set directly affecting the cost of the car. Petrol, LPG, and CNG vehicles were sold for less.</a:t>
            </a:r>
          </a:p>
          <a:p>
            <a:r>
              <a:rPr lang="en-US" b="0" i="0" dirty="0">
                <a:effectLst/>
                <a:latin typeface="Inter"/>
              </a:rPr>
              <a:t>Transmission and owner type have a negative correlation to Price</a:t>
            </a:r>
            <a:endParaRPr lang="en-US" dirty="0"/>
          </a:p>
          <a:p>
            <a:r>
              <a:rPr lang="en-US" dirty="0"/>
              <a:t>Conclude that the OLS3 is a good model for inference and prediction with an adjusted R2 value of 95.1% - refer to Jupyter notebook</a:t>
            </a:r>
          </a:p>
          <a:p>
            <a:r>
              <a:rPr lang="en-US" dirty="0"/>
              <a:t>Electric car impact directly aligns with price with slight multicollinearity to fuel consumption biases.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376082" y="332656"/>
            <a:ext cx="525794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Conclusions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17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11F2-E7D8-9FB2-E0A2-5EB933CC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548680"/>
            <a:ext cx="11089232" cy="4464496"/>
          </a:xfrm>
        </p:spPr>
        <p:txBody>
          <a:bodyPr/>
          <a:lstStyle/>
          <a:p>
            <a:r>
              <a:rPr lang="en-US" dirty="0"/>
              <a:t>Questions? 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4405D-CAA2-33BE-D08B-97CF79FC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2" t="8318" r="12372" b="5393"/>
          <a:stretch/>
        </p:blipFill>
        <p:spPr>
          <a:xfrm>
            <a:off x="3502124" y="1628800"/>
            <a:ext cx="5184576" cy="46085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154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597</TotalTime>
  <Words>575</Words>
  <Application>Microsoft Office PowerPoint</Application>
  <PresentationFormat>Custom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Corbel</vt:lpstr>
      <vt:lpstr>Helvetica Neue</vt:lpstr>
      <vt:lpstr>Inter</vt:lpstr>
      <vt:lpstr>Marketing 16x9</vt:lpstr>
      <vt:lpstr>Used Car Analysis</vt:lpstr>
      <vt:lpstr>Discussion Points </vt:lpstr>
      <vt:lpstr>Business Problem</vt:lpstr>
      <vt:lpstr>Large Dataset  size is over 7200 line - Source of used cars sold in India.   The dataset is comprised of values such as mileage, year built, power, seats, engine type, kilometers driven and the price.  Sourced from data.gov, a reliable data source online.   Dataset required much categorical refinement in order to prepare for exploratory analysis.   Data analysis packages consisted of matplot lib, numPy, pandas, statsmodels, and scikitlearn. </vt:lpstr>
      <vt:lpstr>PowerPoint Presentation</vt:lpstr>
      <vt:lpstr>Results</vt:lpstr>
      <vt:lpstr>PowerPoint Presentation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Carla Kirby</dc:creator>
  <cp:lastModifiedBy>Carla Kirby</cp:lastModifiedBy>
  <cp:revision>12</cp:revision>
  <dcterms:created xsi:type="dcterms:W3CDTF">2022-06-09T08:35:46Z</dcterms:created>
  <dcterms:modified xsi:type="dcterms:W3CDTF">2022-06-11T15:00:34Z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