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70" r:id="rId3"/>
    <p:sldId id="277" r:id="rId4"/>
    <p:sldId id="258" r:id="rId5"/>
    <p:sldId id="261" r:id="rId6"/>
    <p:sldId id="275" r:id="rId7"/>
    <p:sldId id="266" r:id="rId8"/>
    <p:sldId id="276"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80" d="100"/>
          <a:sy n="80" d="100"/>
        </p:scale>
        <p:origin x="782" y="48"/>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6/11/2022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6/11/2022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FB91549-43BF-425A-AF25-75262019208C}" type="slidenum">
              <a:rPr lang="en-AU" smtClean="0"/>
              <a:t>3</a:t>
            </a:fld>
            <a:endParaRPr lang="en-AU"/>
          </a:p>
        </p:txBody>
      </p:sp>
    </p:spTree>
    <p:extLst>
      <p:ext uri="{BB962C8B-B14F-4D97-AF65-F5344CB8AC3E}">
        <p14:creationId xmlns:p14="http://schemas.microsoft.com/office/powerpoint/2010/main" val="55231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#Import the necessary libraries.</a:t>
            </a:r>
          </a:p>
          <a:p>
            <a:r>
              <a:rPr lang="en-AU" dirty="0"/>
              <a:t>import warnings</a:t>
            </a:r>
          </a:p>
          <a:p>
            <a:r>
              <a:rPr lang="en-AU" dirty="0" err="1"/>
              <a:t>warnings.filterwarnings</a:t>
            </a:r>
            <a:r>
              <a:rPr lang="en-AU" dirty="0"/>
              <a:t>("ignore")</a:t>
            </a:r>
          </a:p>
          <a:p>
            <a:r>
              <a:rPr lang="en-AU" dirty="0"/>
              <a:t>%matplotlib inline</a:t>
            </a:r>
          </a:p>
          <a:p>
            <a:r>
              <a:rPr lang="en-AU" dirty="0"/>
              <a:t>import </a:t>
            </a:r>
            <a:r>
              <a:rPr lang="en-AU" dirty="0" err="1"/>
              <a:t>numpy</a:t>
            </a:r>
            <a:r>
              <a:rPr lang="en-AU" dirty="0"/>
              <a:t> as np</a:t>
            </a:r>
          </a:p>
          <a:p>
            <a:r>
              <a:rPr lang="en-AU" dirty="0"/>
              <a:t>import pandas as p</a:t>
            </a:r>
          </a:p>
          <a:p>
            <a:r>
              <a:rPr lang="en-AU" dirty="0"/>
              <a:t>from matplotlib import </a:t>
            </a:r>
            <a:r>
              <a:rPr lang="en-AU" dirty="0" err="1"/>
              <a:t>pyplot</a:t>
            </a:r>
            <a:r>
              <a:rPr lang="en-AU" dirty="0"/>
              <a:t> as </a:t>
            </a:r>
            <a:r>
              <a:rPr lang="en-AU" dirty="0" err="1"/>
              <a:t>plt</a:t>
            </a:r>
            <a:endParaRPr lang="en-AU" dirty="0"/>
          </a:p>
          <a:p>
            <a:r>
              <a:rPr lang="en-AU" dirty="0"/>
              <a:t>import seaborn as </a:t>
            </a:r>
            <a:r>
              <a:rPr lang="en-AU" dirty="0" err="1"/>
              <a:t>sns</a:t>
            </a:r>
            <a:endParaRPr lang="en-AU" dirty="0"/>
          </a:p>
          <a:p>
            <a:r>
              <a:rPr lang="en-AU" dirty="0"/>
              <a:t>#from </a:t>
            </a:r>
            <a:r>
              <a:rPr lang="en-AU" dirty="0" err="1"/>
              <a:t>sklearn.model_selection</a:t>
            </a:r>
            <a:r>
              <a:rPr lang="en-AU" dirty="0"/>
              <a:t> import </a:t>
            </a:r>
            <a:r>
              <a:rPr lang="en-AU" dirty="0" err="1"/>
              <a:t>train_test_split</a:t>
            </a:r>
            <a:endParaRPr lang="en-AU" dirty="0"/>
          </a:p>
          <a:p>
            <a:r>
              <a:rPr lang="en-AU" dirty="0"/>
              <a:t>#from </a:t>
            </a:r>
            <a:r>
              <a:rPr lang="en-AU" dirty="0" err="1"/>
              <a:t>sklearn.linear_model</a:t>
            </a:r>
            <a:r>
              <a:rPr lang="en-AU" dirty="0"/>
              <a:t> import </a:t>
            </a:r>
            <a:r>
              <a:rPr lang="en-AU" dirty="0" err="1"/>
              <a:t>LinearRegression</a:t>
            </a:r>
            <a:endParaRPr lang="en-AU" dirty="0"/>
          </a:p>
        </p:txBody>
      </p:sp>
      <p:sp>
        <p:nvSpPr>
          <p:cNvPr id="4" name="Slide Number Placeholder 3"/>
          <p:cNvSpPr>
            <a:spLocks noGrp="1"/>
          </p:cNvSpPr>
          <p:nvPr>
            <p:ph type="sldNum" sz="quarter" idx="5"/>
          </p:nvPr>
        </p:nvSpPr>
        <p:spPr/>
        <p:txBody>
          <a:bodyPr/>
          <a:lstStyle/>
          <a:p>
            <a:fld id="{5FB91549-43BF-425A-AF25-75262019208C}" type="slidenum">
              <a:rPr lang="en-AU" smtClean="0"/>
              <a:t>7</a:t>
            </a:fld>
            <a:endParaRPr lang="en-AU"/>
          </a:p>
        </p:txBody>
      </p:sp>
    </p:spTree>
    <p:extLst>
      <p:ext uri="{BB962C8B-B14F-4D97-AF65-F5344CB8AC3E}">
        <p14:creationId xmlns:p14="http://schemas.microsoft.com/office/powerpoint/2010/main" val="3482174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6/11/2022</a:t>
            </a:fld>
            <a:endParaRPr/>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6/11/2022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6/11/2022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6/11/2022</a:t>
            </a:fld>
            <a:endParaRP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6/11/2022</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6/11/2022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6/11/2022</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6/11/2022</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6/11/2022</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6/11/2022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6/11/2022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81C93FC7-9D1A-468B-98DB-D1E8D74418D9}" type="datetimeFigureOut">
              <a:rPr lang="en-US" smtClean="0"/>
              <a:pPr/>
              <a:t>6/11/2022</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lotus-car-png"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292" y="116632"/>
            <a:ext cx="4466456" cy="1584176"/>
          </a:xfrm>
        </p:spPr>
        <p:txBody>
          <a:bodyPr/>
          <a:lstStyle/>
          <a:p>
            <a:pPr algn="ctr"/>
            <a:r>
              <a:rPr lang="en-US" dirty="0"/>
              <a:t>Used Car Analysis</a:t>
            </a:r>
          </a:p>
        </p:txBody>
      </p:sp>
      <p:sp>
        <p:nvSpPr>
          <p:cNvPr id="3" name="Subtitle 2"/>
          <p:cNvSpPr>
            <a:spLocks noGrp="1"/>
          </p:cNvSpPr>
          <p:nvPr>
            <p:ph type="subTitle" idx="1"/>
          </p:nvPr>
        </p:nvSpPr>
        <p:spPr>
          <a:xfrm>
            <a:off x="693812" y="1988840"/>
            <a:ext cx="2736304" cy="762000"/>
          </a:xfrm>
        </p:spPr>
        <p:txBody>
          <a:bodyPr>
            <a:normAutofit/>
          </a:bodyPr>
          <a:lstStyle/>
          <a:p>
            <a:r>
              <a:rPr lang="en-US" dirty="0">
                <a:solidFill>
                  <a:schemeClr val="accent1"/>
                </a:solidFill>
              </a:rPr>
              <a:t>Author : Carla Kirby </a:t>
            </a:r>
          </a:p>
        </p:txBody>
      </p:sp>
      <p:sp>
        <p:nvSpPr>
          <p:cNvPr id="4" name="TextBox 3">
            <a:extLst>
              <a:ext uri="{FF2B5EF4-FFF2-40B4-BE49-F238E27FC236}">
                <a16:creationId xmlns:a16="http://schemas.microsoft.com/office/drawing/2014/main" id="{E4C1F0E0-4221-3876-CECF-C110AA7C74F8}"/>
              </a:ext>
            </a:extLst>
          </p:cNvPr>
          <p:cNvSpPr txBox="1"/>
          <p:nvPr/>
        </p:nvSpPr>
        <p:spPr>
          <a:xfrm>
            <a:off x="802804" y="1527175"/>
            <a:ext cx="2376264" cy="461665"/>
          </a:xfrm>
          <a:prstGeom prst="rect">
            <a:avLst/>
          </a:prstGeom>
          <a:noFill/>
        </p:spPr>
        <p:txBody>
          <a:bodyPr wrap="square" rtlCol="0">
            <a:spAutoFit/>
          </a:bodyPr>
          <a:lstStyle/>
          <a:p>
            <a:r>
              <a:rPr lang="en-AU" sz="2400" dirty="0">
                <a:solidFill>
                  <a:schemeClr val="accent1"/>
                </a:solidFill>
              </a:rPr>
              <a:t>Capstone Project</a:t>
            </a:r>
          </a:p>
        </p:txBody>
      </p:sp>
      <p:pic>
        <p:nvPicPr>
          <p:cNvPr id="8" name="Picture 7">
            <a:extLst>
              <a:ext uri="{FF2B5EF4-FFF2-40B4-BE49-F238E27FC236}">
                <a16:creationId xmlns:a16="http://schemas.microsoft.com/office/drawing/2014/main" id="{02A1369A-C270-C595-970C-4B273BB1395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3772" y="3215596"/>
            <a:ext cx="4429125" cy="3457575"/>
          </a:xfrm>
          <a:prstGeom prst="rect">
            <a:avLst/>
          </a:prstGeom>
        </p:spPr>
      </p:pic>
      <p:sp>
        <p:nvSpPr>
          <p:cNvPr id="9" name="TextBox 8">
            <a:extLst>
              <a:ext uri="{FF2B5EF4-FFF2-40B4-BE49-F238E27FC236}">
                <a16:creationId xmlns:a16="http://schemas.microsoft.com/office/drawing/2014/main" id="{381F88AA-91AB-B9FA-8B7F-29C55E3F886D}"/>
              </a:ext>
            </a:extLst>
          </p:cNvPr>
          <p:cNvSpPr txBox="1"/>
          <p:nvPr/>
        </p:nvSpPr>
        <p:spPr>
          <a:xfrm>
            <a:off x="333772" y="6673171"/>
            <a:ext cx="4429125" cy="230832"/>
          </a:xfrm>
          <a:prstGeom prst="rect">
            <a:avLst/>
          </a:prstGeom>
          <a:noFill/>
        </p:spPr>
        <p:txBody>
          <a:bodyPr wrap="square" rtlCol="0">
            <a:spAutoFit/>
          </a:bodyPr>
          <a:lstStyle/>
          <a:p>
            <a:r>
              <a:rPr lang="en-AU" sz="900">
                <a:hlinkClick r:id="rId3" tooltip="https://www.pngall.com/lotus-car-png"/>
              </a:rPr>
              <a:t>This Photo</a:t>
            </a:r>
            <a:r>
              <a:rPr lang="en-AU" sz="900"/>
              <a:t> by Unknown Author is licensed under </a:t>
            </a:r>
            <a:r>
              <a:rPr lang="en-AU" sz="900">
                <a:hlinkClick r:id="rId4" tooltip="https://creativecommons.org/licenses/by-nc/3.0/"/>
              </a:rPr>
              <a:t>CC BY-NC</a:t>
            </a:r>
            <a:endParaRPr lang="en-AU" sz="90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77788" y="260648"/>
            <a:ext cx="10971372" cy="1066800"/>
          </a:xfrm>
        </p:spPr>
        <p:txBody>
          <a:bodyPr/>
          <a:lstStyle/>
          <a:p>
            <a:r>
              <a:rPr lang="en-US" dirty="0"/>
              <a:t>Overview</a:t>
            </a:r>
          </a:p>
        </p:txBody>
      </p:sp>
      <p:sp>
        <p:nvSpPr>
          <p:cNvPr id="14" name="Content Placeholder 13"/>
          <p:cNvSpPr>
            <a:spLocks noGrp="1"/>
          </p:cNvSpPr>
          <p:nvPr>
            <p:ph idx="1"/>
          </p:nvPr>
        </p:nvSpPr>
        <p:spPr>
          <a:xfrm>
            <a:off x="477788" y="1484784"/>
            <a:ext cx="10971372" cy="4623047"/>
          </a:xfrm>
        </p:spPr>
        <p:txBody>
          <a:bodyPr>
            <a:normAutofit/>
          </a:bodyPr>
          <a:lstStyle/>
          <a:p>
            <a:pPr marL="0" indent="0">
              <a:buNone/>
            </a:pPr>
            <a:r>
              <a:rPr lang="en-US" dirty="0"/>
              <a:t>In this multiple linear regression project we will review a used car data set. </a:t>
            </a:r>
          </a:p>
          <a:p>
            <a:pPr marL="0" indent="0">
              <a:buNone/>
            </a:pPr>
            <a:r>
              <a:rPr lang="en-US" dirty="0"/>
              <a:t>The insights gathered will be used to address the following questions: </a:t>
            </a:r>
          </a:p>
          <a:p>
            <a:r>
              <a:rPr lang="en-US" dirty="0"/>
              <a:t>fuel type affect car price?  dependent variable</a:t>
            </a:r>
          </a:p>
          <a:p>
            <a:r>
              <a:rPr lang="en-US" dirty="0"/>
              <a:t>Define the variables which share high correlation to the sale price based on region. </a:t>
            </a:r>
          </a:p>
          <a:p>
            <a:r>
              <a:rPr lang="en-US" dirty="0"/>
              <a:t>Are there any Electric cars in the dataset, and do they make an impact on overall result?</a:t>
            </a:r>
          </a:p>
          <a:p>
            <a:r>
              <a:rPr lang="en-US" dirty="0"/>
              <a:t>Any additional insights will be used to train and educate the staff </a:t>
            </a:r>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1E1D3-D86B-7FDC-804D-71681B35C9F1}"/>
              </a:ext>
            </a:extLst>
          </p:cNvPr>
          <p:cNvSpPr>
            <a:spLocks noGrp="1"/>
          </p:cNvSpPr>
          <p:nvPr>
            <p:ph type="title"/>
          </p:nvPr>
        </p:nvSpPr>
        <p:spPr>
          <a:xfrm>
            <a:off x="531861" y="260648"/>
            <a:ext cx="10971372" cy="1066800"/>
          </a:xfrm>
        </p:spPr>
        <p:txBody>
          <a:bodyPr/>
          <a:lstStyle/>
          <a:p>
            <a:r>
              <a:rPr lang="en-US" dirty="0"/>
              <a:t>Business Problem</a:t>
            </a:r>
            <a:endParaRPr lang="en-AU" dirty="0"/>
          </a:p>
        </p:txBody>
      </p:sp>
      <p:sp>
        <p:nvSpPr>
          <p:cNvPr id="3" name="Content Placeholder 2">
            <a:extLst>
              <a:ext uri="{FF2B5EF4-FFF2-40B4-BE49-F238E27FC236}">
                <a16:creationId xmlns:a16="http://schemas.microsoft.com/office/drawing/2014/main" id="{8FD888A8-FD0A-45AE-B181-13AB20C74FF2}"/>
              </a:ext>
            </a:extLst>
          </p:cNvPr>
          <p:cNvSpPr>
            <a:spLocks noGrp="1"/>
          </p:cNvSpPr>
          <p:nvPr>
            <p:ph idx="1"/>
          </p:nvPr>
        </p:nvSpPr>
        <p:spPr>
          <a:xfrm>
            <a:off x="537478" y="1628800"/>
            <a:ext cx="11113867" cy="4695055"/>
          </a:xfrm>
        </p:spPr>
        <p:txBody>
          <a:bodyPr>
            <a:normAutofit fontScale="77500" lnSpcReduction="20000"/>
          </a:bodyPr>
          <a:lstStyle/>
          <a:p>
            <a:pPr marL="0" indent="0" algn="l">
              <a:buNone/>
            </a:pPr>
            <a:r>
              <a:rPr lang="en-US" b="0" i="0" dirty="0">
                <a:solidFill>
                  <a:srgbClr val="000000"/>
                </a:solidFill>
                <a:effectLst/>
                <a:latin typeface="Helvetica Neue"/>
              </a:rPr>
              <a:t>Used Car Lot TM is a car sales company running for 2 years as a local business in India. The General Manager has requested some information about second hand car sales in the various North, South, East and West regions. With fuel prices increasing and transport a dominant necessity, some important business questions were asked.</a:t>
            </a:r>
          </a:p>
          <a:p>
            <a:pPr algn="l">
              <a:buFont typeface="+mj-lt"/>
              <a:buAutoNum type="arabicPeriod"/>
            </a:pPr>
            <a:r>
              <a:rPr lang="en-US" b="0" i="0" dirty="0">
                <a:solidFill>
                  <a:srgbClr val="000000"/>
                </a:solidFill>
                <a:effectLst/>
                <a:latin typeface="Helvetica Neue"/>
              </a:rPr>
              <a:t>What regions in India sold the highest number of used cars?</a:t>
            </a:r>
          </a:p>
          <a:p>
            <a:pPr algn="l">
              <a:buFont typeface="+mj-lt"/>
              <a:buAutoNum type="arabicPeriod"/>
            </a:pPr>
            <a:r>
              <a:rPr lang="en-US" b="0" i="0" dirty="0">
                <a:solidFill>
                  <a:srgbClr val="000000"/>
                </a:solidFill>
                <a:effectLst/>
                <a:latin typeface="Helvetica Neue"/>
              </a:rPr>
              <a:t>Does fuel type affect the car sale price?</a:t>
            </a:r>
          </a:p>
          <a:p>
            <a:pPr algn="l">
              <a:buFont typeface="+mj-lt"/>
              <a:buAutoNum type="arabicPeriod"/>
            </a:pPr>
            <a:r>
              <a:rPr lang="en-US" b="0" i="0" dirty="0">
                <a:solidFill>
                  <a:srgbClr val="000000"/>
                </a:solidFill>
                <a:effectLst/>
                <a:latin typeface="Helvetica Neue"/>
              </a:rPr>
              <a:t>Do electric cars make an impact on a sales? (Elaborate from a business perspective).</a:t>
            </a:r>
          </a:p>
          <a:p>
            <a:pPr algn="l">
              <a:buFont typeface="+mj-lt"/>
              <a:buAutoNum type="arabicPeriod"/>
            </a:pPr>
            <a:r>
              <a:rPr lang="en-US" b="0" i="0" dirty="0">
                <a:solidFill>
                  <a:srgbClr val="000000"/>
                </a:solidFill>
                <a:effectLst/>
                <a:latin typeface="Helvetica Neue"/>
              </a:rPr>
              <a:t>What are some other factors that share a connection to sales prices?</a:t>
            </a:r>
          </a:p>
          <a:p>
            <a:pPr marL="0" indent="0" algn="l">
              <a:buNone/>
            </a:pPr>
            <a:r>
              <a:rPr lang="en-US" b="0" i="0" dirty="0">
                <a:solidFill>
                  <a:srgbClr val="000000"/>
                </a:solidFill>
                <a:effectLst/>
                <a:latin typeface="Helvetica Neue"/>
              </a:rPr>
              <a:t>From this analysis we intend on building a multiple linear regression (OLS) to model the relationships amongst the sale price. The Used Car Lot intends on using the insights extracted to ensure their business prosperity and overall sales objectives are met proportionally. The information obtained will also be used to educate their sales team and help the business thrive.</a:t>
            </a:r>
          </a:p>
          <a:p>
            <a:endParaRPr lang="en-AU" dirty="0"/>
          </a:p>
        </p:txBody>
      </p:sp>
    </p:spTree>
    <p:extLst>
      <p:ext uri="{BB962C8B-B14F-4D97-AF65-F5344CB8AC3E}">
        <p14:creationId xmlns:p14="http://schemas.microsoft.com/office/powerpoint/2010/main" val="32738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332656"/>
            <a:ext cx="10225136" cy="864096"/>
          </a:xfrm>
        </p:spPr>
        <p:txBody>
          <a:bodyPr/>
          <a:lstStyle/>
          <a:p>
            <a:r>
              <a:rPr lang="en-US" dirty="0"/>
              <a:t>Discussion Points </a:t>
            </a:r>
          </a:p>
        </p:txBody>
      </p:sp>
      <p:sp>
        <p:nvSpPr>
          <p:cNvPr id="3" name="Text Placeholder 2"/>
          <p:cNvSpPr>
            <a:spLocks noGrp="1"/>
          </p:cNvSpPr>
          <p:nvPr>
            <p:ph type="body" idx="1"/>
          </p:nvPr>
        </p:nvSpPr>
        <p:spPr>
          <a:xfrm>
            <a:off x="333772" y="2348880"/>
            <a:ext cx="5184576" cy="2287651"/>
          </a:xfrm>
        </p:spPr>
        <p:txBody>
          <a:bodyPr>
            <a:normAutofit fontScale="92500"/>
          </a:bodyPr>
          <a:lstStyle/>
          <a:p>
            <a:pPr marL="342900" indent="-342900">
              <a:buFont typeface="Arial" panose="020B0604020202020204" pitchFamily="34" charset="0"/>
              <a:buChar char="•"/>
            </a:pPr>
            <a:endParaRPr lang="en-US" dirty="0">
              <a:solidFill>
                <a:schemeClr val="accent1"/>
              </a:solidFill>
            </a:endParaRPr>
          </a:p>
          <a:p>
            <a:pPr marL="342900" indent="-342900">
              <a:buFont typeface="Arial" panose="020B0604020202020204" pitchFamily="34" charset="0"/>
              <a:buChar char="•"/>
            </a:pPr>
            <a:r>
              <a:rPr lang="en-US" dirty="0">
                <a:solidFill>
                  <a:schemeClr val="accent1"/>
                </a:solidFill>
              </a:rPr>
              <a:t>Data </a:t>
            </a:r>
          </a:p>
          <a:p>
            <a:pPr marL="342900" indent="-342900">
              <a:buFont typeface="Arial" panose="020B0604020202020204" pitchFamily="34" charset="0"/>
              <a:buChar char="•"/>
            </a:pPr>
            <a:r>
              <a:rPr lang="en-US" dirty="0">
                <a:solidFill>
                  <a:schemeClr val="accent1"/>
                </a:solidFill>
              </a:rPr>
              <a:t>Model used to investigate CRISP –DM </a:t>
            </a:r>
          </a:p>
          <a:p>
            <a:pPr marL="342900" indent="-342900">
              <a:buFont typeface="Arial" panose="020B0604020202020204" pitchFamily="34" charset="0"/>
              <a:buChar char="•"/>
            </a:pPr>
            <a:r>
              <a:rPr lang="en-US" dirty="0">
                <a:solidFill>
                  <a:schemeClr val="accent1"/>
                </a:solidFill>
              </a:rPr>
              <a:t>Discuss common Business Problems </a:t>
            </a:r>
          </a:p>
          <a:p>
            <a:pPr marL="342900" indent="-342900">
              <a:buFont typeface="Arial" panose="020B0604020202020204" pitchFamily="34" charset="0"/>
              <a:buChar char="•"/>
            </a:pPr>
            <a:r>
              <a:rPr lang="en-US" dirty="0">
                <a:solidFill>
                  <a:schemeClr val="accent1"/>
                </a:solidFill>
              </a:rPr>
              <a:t>Process methods used</a:t>
            </a:r>
          </a:p>
          <a:p>
            <a:pPr marL="342900" indent="-342900">
              <a:buFont typeface="Arial" panose="020B0604020202020204" pitchFamily="34" charset="0"/>
              <a:buChar char="•"/>
            </a:pPr>
            <a:r>
              <a:rPr lang="en-US" dirty="0">
                <a:solidFill>
                  <a:schemeClr val="accent1"/>
                </a:solidFill>
              </a:rPr>
              <a:t>Results </a:t>
            </a:r>
          </a:p>
          <a:p>
            <a:pPr marL="342900" indent="-342900">
              <a:buFont typeface="Arial" panose="020B0604020202020204" pitchFamily="34" charset="0"/>
              <a:buChar char="•"/>
            </a:pPr>
            <a:r>
              <a:rPr lang="en-US" dirty="0">
                <a:solidFill>
                  <a:schemeClr val="accent1"/>
                </a:solidFill>
              </a:rPr>
              <a:t>Conclusions</a:t>
            </a:r>
          </a:p>
          <a:p>
            <a:pPr marL="342900" indent="-3429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C762DD0C-AF74-AB1E-DC3C-25D5C675A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686" y="1514872"/>
            <a:ext cx="6233371" cy="4938464"/>
          </a:xfrm>
          <a:prstGeom prst="rect">
            <a:avLst/>
          </a:prstGeom>
        </p:spPr>
      </p:pic>
    </p:spTree>
    <p:extLst>
      <p:ext uri="{BB962C8B-B14F-4D97-AF65-F5344CB8AC3E}">
        <p14:creationId xmlns:p14="http://schemas.microsoft.com/office/powerpoint/2010/main" val="42349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580837" y="364032"/>
            <a:ext cx="5773068" cy="990600"/>
          </a:xfrm>
        </p:spPr>
        <p:txBody>
          <a:bodyPr>
            <a:normAutofit/>
          </a:bodyPr>
          <a:lstStyle/>
          <a:p>
            <a:r>
              <a:rPr lang="en-US" dirty="0">
                <a:solidFill>
                  <a:schemeClr val="accent1"/>
                </a:solidFill>
              </a:rPr>
              <a:t>Data </a:t>
            </a:r>
          </a:p>
        </p:txBody>
      </p:sp>
      <p:sp>
        <p:nvSpPr>
          <p:cNvPr id="15" name="Content Placeholder 14"/>
          <p:cNvSpPr>
            <a:spLocks noGrp="1"/>
          </p:cNvSpPr>
          <p:nvPr>
            <p:ph sz="half" idx="2"/>
          </p:nvPr>
        </p:nvSpPr>
        <p:spPr>
          <a:xfrm>
            <a:off x="405780" y="1676400"/>
            <a:ext cx="5917084" cy="4560912"/>
          </a:xfrm>
        </p:spPr>
        <p:txBody>
          <a:bodyPr>
            <a:normAutofit fontScale="92500" lnSpcReduction="20000"/>
          </a:bodyPr>
          <a:lstStyle/>
          <a:p>
            <a:r>
              <a:rPr lang="en-US" dirty="0"/>
              <a:t>Dataset  size is over 7000  </a:t>
            </a:r>
          </a:p>
          <a:p>
            <a:r>
              <a:rPr lang="en-US" dirty="0"/>
              <a:t>Source of used cars in India. Regions span across Mumbai, Pune, Chennai, Hyderabad, Jaipur, Delhi, Bangalore, Delhi and more.</a:t>
            </a:r>
          </a:p>
          <a:p>
            <a:r>
              <a:rPr lang="en-US" dirty="0"/>
              <a:t>The dataset is comprised of values such as mileage, year built, power, seats, engine type, kilometers driven and the price.</a:t>
            </a:r>
          </a:p>
          <a:p>
            <a:r>
              <a:rPr lang="en-US" dirty="0"/>
              <a:t>Sourced from data.gov, a reliable data source online. </a:t>
            </a:r>
          </a:p>
          <a:p>
            <a:r>
              <a:rPr lang="en-US" dirty="0"/>
              <a:t>Dataset required much categorical refinement in order to wrangle and manipulate for exploratory analysis, in conjunction with basic data analysis functions using matplot lib, numPy, pandas, statsmodels, and scikitlearn.</a:t>
            </a:r>
          </a:p>
        </p:txBody>
      </p:sp>
      <p:sp>
        <p:nvSpPr>
          <p:cNvPr id="14" name="Text Placeholder 13"/>
          <p:cNvSpPr>
            <a:spLocks noGrp="1"/>
          </p:cNvSpPr>
          <p:nvPr>
            <p:ph type="body" sz="quarter" idx="3"/>
          </p:nvPr>
        </p:nvSpPr>
        <p:spPr>
          <a:xfrm>
            <a:off x="6723941" y="364032"/>
            <a:ext cx="5029200" cy="990600"/>
          </a:xfrm>
        </p:spPr>
        <p:txBody>
          <a:bodyPr>
            <a:normAutofit/>
          </a:bodyPr>
          <a:lstStyle/>
          <a:p>
            <a:r>
              <a:rPr lang="en-US" dirty="0">
                <a:solidFill>
                  <a:schemeClr val="accent1"/>
                </a:solidFill>
              </a:rPr>
              <a:t>Models &amp; Visualizations</a:t>
            </a:r>
            <a:endParaRPr lang="en-US" b="1" dirty="0"/>
          </a:p>
        </p:txBody>
      </p:sp>
      <p:sp>
        <p:nvSpPr>
          <p:cNvPr id="16" name="Content Placeholder 15"/>
          <p:cNvSpPr>
            <a:spLocks noGrp="1"/>
          </p:cNvSpPr>
          <p:nvPr>
            <p:ph sz="quarter" idx="4"/>
          </p:nvPr>
        </p:nvSpPr>
        <p:spPr>
          <a:xfrm>
            <a:off x="6550024" y="1676400"/>
            <a:ext cx="5377035" cy="4848944"/>
          </a:xfrm>
        </p:spPr>
        <p:txBody>
          <a:bodyPr>
            <a:normAutofit fontScale="92500" lnSpcReduction="20000"/>
          </a:bodyPr>
          <a:lstStyle/>
          <a:p>
            <a:r>
              <a:rPr lang="en-US" dirty="0"/>
              <a:t>OLS – Ordinary Least Square in statsmodels</a:t>
            </a:r>
          </a:p>
          <a:p>
            <a:r>
              <a:rPr lang="en-US" dirty="0"/>
              <a:t>Box plots </a:t>
            </a:r>
          </a:p>
          <a:p>
            <a:r>
              <a:rPr lang="en-US" dirty="0"/>
              <a:t>Histograms </a:t>
            </a:r>
          </a:p>
          <a:p>
            <a:r>
              <a:rPr lang="en-US" dirty="0"/>
              <a:t>Heat Maps</a:t>
            </a:r>
          </a:p>
          <a:p>
            <a:r>
              <a:rPr lang="en-US" dirty="0"/>
              <a:t>Bell Graphs </a:t>
            </a:r>
          </a:p>
          <a:p>
            <a:r>
              <a:rPr lang="en-US" dirty="0"/>
              <a:t>QQ Plot </a:t>
            </a:r>
          </a:p>
          <a:p>
            <a:r>
              <a:rPr lang="en-US" dirty="0"/>
              <a:t>Created fata frames to tabulate the data </a:t>
            </a:r>
          </a:p>
          <a:p>
            <a:r>
              <a:rPr lang="en-US" dirty="0"/>
              <a:t>Created test data </a:t>
            </a:r>
          </a:p>
          <a:p>
            <a:r>
              <a:rPr lang="en-US" dirty="0"/>
              <a:t>Trained the model to predict </a:t>
            </a:r>
          </a:p>
          <a:p>
            <a:r>
              <a:rPr lang="en-US" dirty="0"/>
              <a:t>MSE – Mean Squared Error using </a:t>
            </a:r>
          </a:p>
          <a:p>
            <a:pPr marL="0" indent="0">
              <a:buNone/>
            </a:pPr>
            <a:endParaRPr lang="en-US" dirty="0"/>
          </a:p>
        </p:txBody>
      </p:sp>
    </p:spTree>
    <p:extLst>
      <p:ext uri="{BB962C8B-B14F-4D97-AF65-F5344CB8AC3E}">
        <p14:creationId xmlns:p14="http://schemas.microsoft.com/office/powerpoint/2010/main" val="297963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405780" y="355068"/>
            <a:ext cx="5917084" cy="990600"/>
          </a:xfrm>
        </p:spPr>
        <p:txBody>
          <a:bodyPr>
            <a:normAutofit/>
          </a:bodyPr>
          <a:lstStyle/>
          <a:p>
            <a:r>
              <a:rPr lang="en-US" dirty="0">
                <a:solidFill>
                  <a:schemeClr val="accent1"/>
                </a:solidFill>
              </a:rPr>
              <a:t>Business Questions </a:t>
            </a:r>
          </a:p>
          <a:p>
            <a:endParaRPr lang="en-US" dirty="0">
              <a:solidFill>
                <a:schemeClr val="accent1"/>
              </a:solidFill>
            </a:endParaRPr>
          </a:p>
        </p:txBody>
      </p:sp>
      <p:sp>
        <p:nvSpPr>
          <p:cNvPr id="15" name="Content Placeholder 14"/>
          <p:cNvSpPr>
            <a:spLocks noGrp="1"/>
          </p:cNvSpPr>
          <p:nvPr>
            <p:ph sz="half" idx="2"/>
          </p:nvPr>
        </p:nvSpPr>
        <p:spPr>
          <a:xfrm>
            <a:off x="180023" y="1302260"/>
            <a:ext cx="5917084" cy="4968552"/>
          </a:xfrm>
        </p:spPr>
        <p:txBody>
          <a:bodyPr>
            <a:normAutofit/>
          </a:bodyPr>
          <a:lstStyle/>
          <a:p>
            <a:r>
              <a:rPr lang="en-US" dirty="0"/>
              <a:t>Does fuel type affect car price?</a:t>
            </a:r>
          </a:p>
          <a:p>
            <a:r>
              <a:rPr lang="en-US" dirty="0"/>
              <a:t>Define variables that possess a high  correlation to price via region?</a:t>
            </a:r>
          </a:p>
          <a:p>
            <a:r>
              <a:rPr lang="en-US" dirty="0"/>
              <a:t>Discover variables that share the strongest correlations to price overall?</a:t>
            </a:r>
          </a:p>
          <a:p>
            <a:r>
              <a:rPr lang="en-US" dirty="0"/>
              <a:t>Are there any Electric cars in the dataset, and do they make an impact on overall result?</a:t>
            </a:r>
          </a:p>
          <a:p>
            <a:r>
              <a:rPr lang="en-US" dirty="0"/>
              <a:t>A used car lot would know what are the top vehicles sold by region and any suggesting factors found that attribute to the sales.  </a:t>
            </a:r>
          </a:p>
        </p:txBody>
      </p:sp>
      <p:sp>
        <p:nvSpPr>
          <p:cNvPr id="14" name="Text Placeholder 13"/>
          <p:cNvSpPr>
            <a:spLocks noGrp="1"/>
          </p:cNvSpPr>
          <p:nvPr>
            <p:ph type="body" sz="quarter" idx="3"/>
          </p:nvPr>
        </p:nvSpPr>
        <p:spPr>
          <a:xfrm>
            <a:off x="6343597" y="332656"/>
            <a:ext cx="5257949" cy="990600"/>
          </a:xfrm>
        </p:spPr>
        <p:txBody>
          <a:bodyPr>
            <a:normAutofit/>
          </a:bodyPr>
          <a:lstStyle/>
          <a:p>
            <a:r>
              <a:rPr lang="en-US" dirty="0">
                <a:solidFill>
                  <a:schemeClr val="accent1"/>
                </a:solidFill>
              </a:rPr>
              <a:t>Results </a:t>
            </a:r>
          </a:p>
          <a:p>
            <a:endParaRPr lang="en-US" b="1" dirty="0"/>
          </a:p>
        </p:txBody>
      </p:sp>
      <p:sp>
        <p:nvSpPr>
          <p:cNvPr id="16" name="Content Placeholder 15"/>
          <p:cNvSpPr>
            <a:spLocks noGrp="1"/>
          </p:cNvSpPr>
          <p:nvPr>
            <p:ph sz="quarter" idx="4"/>
          </p:nvPr>
        </p:nvSpPr>
        <p:spPr>
          <a:xfrm>
            <a:off x="6300225" y="1248308"/>
            <a:ext cx="5604195" cy="5112568"/>
          </a:xfrm>
        </p:spPr>
        <p:txBody>
          <a:bodyPr>
            <a:normAutofit/>
          </a:bodyPr>
          <a:lstStyle/>
          <a:p>
            <a:r>
              <a:rPr lang="en-US" dirty="0"/>
              <a:t>Electric Fuel Price &amp; Diesel scored the highest based on the data set directly affecting the cost of the car. Petrol, LPG, and CNG vehicles were sold for less. </a:t>
            </a:r>
          </a:p>
          <a:p>
            <a:r>
              <a:rPr lang="en-US" dirty="0"/>
              <a:t>Region, year, kilometers driven, mileage, engine, seats and price were the chosen variables to price correlation. </a:t>
            </a:r>
          </a:p>
          <a:p>
            <a:r>
              <a:rPr lang="en-US" dirty="0"/>
              <a:t>Electric car impact was noted to directly align with price  with slight multicollinearity to fuel consumption biases.</a:t>
            </a:r>
          </a:p>
          <a:p>
            <a:r>
              <a:rPr lang="en-US" dirty="0"/>
              <a:t>Model fit perfectly – without over or under fitting based on the variables </a:t>
            </a:r>
          </a:p>
          <a:p>
            <a:pPr marL="0" indent="0">
              <a:buNone/>
            </a:pPr>
            <a:endParaRPr lang="en-US" dirty="0"/>
          </a:p>
        </p:txBody>
      </p:sp>
    </p:spTree>
    <p:extLst>
      <p:ext uri="{BB962C8B-B14F-4D97-AF65-F5344CB8AC3E}">
        <p14:creationId xmlns:p14="http://schemas.microsoft.com/office/powerpoint/2010/main" val="274171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574" y="153453"/>
            <a:ext cx="2880319" cy="720080"/>
          </a:xfrm>
        </p:spPr>
        <p:txBody>
          <a:bodyPr/>
          <a:lstStyle/>
          <a:p>
            <a:r>
              <a:rPr lang="en-US" dirty="0"/>
              <a:t>Conclusions</a:t>
            </a:r>
          </a:p>
        </p:txBody>
      </p:sp>
      <p:sp>
        <p:nvSpPr>
          <p:cNvPr id="4" name="Title 1">
            <a:extLst>
              <a:ext uri="{FF2B5EF4-FFF2-40B4-BE49-F238E27FC236}">
                <a16:creationId xmlns:a16="http://schemas.microsoft.com/office/drawing/2014/main" id="{07C86E67-B4D0-E4C0-9F43-FFC3D9C05B2D}"/>
              </a:ext>
            </a:extLst>
          </p:cNvPr>
          <p:cNvSpPr txBox="1">
            <a:spLocks/>
          </p:cNvSpPr>
          <p:nvPr/>
        </p:nvSpPr>
        <p:spPr>
          <a:xfrm>
            <a:off x="247087" y="764704"/>
            <a:ext cx="11694649" cy="5904656"/>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a:lstStyle>
          <a:p>
            <a:endParaRPr lang="en-US" dirty="0"/>
          </a:p>
        </p:txBody>
      </p:sp>
      <p:pic>
        <p:nvPicPr>
          <p:cNvPr id="6" name="Picture 5">
            <a:extLst>
              <a:ext uri="{FF2B5EF4-FFF2-40B4-BE49-F238E27FC236}">
                <a16:creationId xmlns:a16="http://schemas.microsoft.com/office/drawing/2014/main" id="{7613C855-2575-D650-CFD9-8D3AA9948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8589" y="2276872"/>
            <a:ext cx="3053705" cy="1714500"/>
          </a:xfrm>
          <a:prstGeom prst="rect">
            <a:avLst/>
          </a:prstGeom>
        </p:spPr>
      </p:pic>
      <p:cxnSp>
        <p:nvCxnSpPr>
          <p:cNvPr id="8" name="Straight Arrow Connector 7">
            <a:extLst>
              <a:ext uri="{FF2B5EF4-FFF2-40B4-BE49-F238E27FC236}">
                <a16:creationId xmlns:a16="http://schemas.microsoft.com/office/drawing/2014/main" id="{29BA07C0-8C4D-239A-F430-675D219913D4}"/>
              </a:ext>
            </a:extLst>
          </p:cNvPr>
          <p:cNvCxnSpPr>
            <a:cxnSpLocks/>
            <a:endCxn id="36" idx="2"/>
          </p:cNvCxnSpPr>
          <p:nvPr/>
        </p:nvCxnSpPr>
        <p:spPr>
          <a:xfrm flipV="1">
            <a:off x="5675441" y="1475266"/>
            <a:ext cx="0" cy="80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A51CE8A-4ED8-89F6-2CAB-B47FDE191338}"/>
              </a:ext>
            </a:extLst>
          </p:cNvPr>
          <p:cNvCxnSpPr>
            <a:stCxn id="6" idx="3"/>
          </p:cNvCxnSpPr>
          <p:nvPr/>
        </p:nvCxnSpPr>
        <p:spPr>
          <a:xfrm>
            <a:off x="7202294" y="3134122"/>
            <a:ext cx="980350" cy="6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DF9145B-5DCB-C5C8-9D27-956094DEDE86}"/>
              </a:ext>
            </a:extLst>
          </p:cNvPr>
          <p:cNvCxnSpPr>
            <a:cxnSpLocks/>
            <a:stCxn id="6" idx="2"/>
          </p:cNvCxnSpPr>
          <p:nvPr/>
        </p:nvCxnSpPr>
        <p:spPr>
          <a:xfrm flipH="1">
            <a:off x="5675441" y="3991372"/>
            <a:ext cx="1" cy="116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43D037-921E-D280-CC03-05CF0938A395}"/>
              </a:ext>
            </a:extLst>
          </p:cNvPr>
          <p:cNvCxnSpPr>
            <a:stCxn id="6" idx="1"/>
          </p:cNvCxnSpPr>
          <p:nvPr/>
        </p:nvCxnSpPr>
        <p:spPr>
          <a:xfrm flipH="1">
            <a:off x="3070076" y="3134122"/>
            <a:ext cx="1078513" cy="6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3A05A6E-DAD2-1D46-E96F-BAC8D5044BEA}"/>
              </a:ext>
            </a:extLst>
          </p:cNvPr>
          <p:cNvCxnSpPr>
            <a:cxnSpLocks/>
            <a:endCxn id="30" idx="1"/>
          </p:cNvCxnSpPr>
          <p:nvPr/>
        </p:nvCxnSpPr>
        <p:spPr>
          <a:xfrm>
            <a:off x="7202294" y="4012078"/>
            <a:ext cx="1196374" cy="601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EF17522-5436-449F-3563-EDE6D86DB88F}"/>
              </a:ext>
            </a:extLst>
          </p:cNvPr>
          <p:cNvCxnSpPr>
            <a:cxnSpLocks/>
          </p:cNvCxnSpPr>
          <p:nvPr/>
        </p:nvCxnSpPr>
        <p:spPr>
          <a:xfrm flipV="1">
            <a:off x="7202294" y="1520788"/>
            <a:ext cx="980350" cy="770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E8728B-643D-0E78-0425-A6457B2CF9B5}"/>
              </a:ext>
            </a:extLst>
          </p:cNvPr>
          <p:cNvCxnSpPr/>
          <p:nvPr/>
        </p:nvCxnSpPr>
        <p:spPr>
          <a:xfrm flipH="1" flipV="1">
            <a:off x="3502124" y="1772816"/>
            <a:ext cx="646465"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3D79088-BDE0-CA40-48B7-2A992C0B108D}"/>
              </a:ext>
            </a:extLst>
          </p:cNvPr>
          <p:cNvCxnSpPr>
            <a:cxnSpLocks/>
          </p:cNvCxnSpPr>
          <p:nvPr/>
        </p:nvCxnSpPr>
        <p:spPr>
          <a:xfrm flipH="1">
            <a:off x="2581514" y="3956695"/>
            <a:ext cx="1510561" cy="805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B802994-F421-02B3-81C3-07ECB962C954}"/>
              </a:ext>
            </a:extLst>
          </p:cNvPr>
          <p:cNvSpPr txBox="1"/>
          <p:nvPr/>
        </p:nvSpPr>
        <p:spPr>
          <a:xfrm>
            <a:off x="8199029" y="1117491"/>
            <a:ext cx="3456384" cy="646331"/>
          </a:xfrm>
          <a:prstGeom prst="rect">
            <a:avLst/>
          </a:prstGeom>
          <a:noFill/>
          <a:ln>
            <a:solidFill>
              <a:schemeClr val="accent1"/>
            </a:solidFill>
          </a:ln>
        </p:spPr>
        <p:txBody>
          <a:bodyPr wrap="square" rtlCol="0">
            <a:spAutoFit/>
          </a:bodyPr>
          <a:lstStyle/>
          <a:p>
            <a:pPr algn="ctr"/>
            <a:r>
              <a:rPr lang="en-US" dirty="0"/>
              <a:t>8. Manual Cars sold for less than automatic</a:t>
            </a:r>
            <a:endParaRPr lang="en-AU" dirty="0"/>
          </a:p>
        </p:txBody>
      </p:sp>
      <p:sp>
        <p:nvSpPr>
          <p:cNvPr id="29" name="TextBox 28">
            <a:extLst>
              <a:ext uri="{FF2B5EF4-FFF2-40B4-BE49-F238E27FC236}">
                <a16:creationId xmlns:a16="http://schemas.microsoft.com/office/drawing/2014/main" id="{ABD4FB30-BAAE-0555-9AE5-D7F538EB0186}"/>
              </a:ext>
            </a:extLst>
          </p:cNvPr>
          <p:cNvSpPr txBox="1"/>
          <p:nvPr/>
        </p:nvSpPr>
        <p:spPr>
          <a:xfrm>
            <a:off x="3862165" y="5177898"/>
            <a:ext cx="4464491" cy="646331"/>
          </a:xfrm>
          <a:prstGeom prst="rect">
            <a:avLst/>
          </a:prstGeom>
          <a:noFill/>
          <a:ln>
            <a:solidFill>
              <a:schemeClr val="accent1"/>
            </a:solidFill>
          </a:ln>
        </p:spPr>
        <p:txBody>
          <a:bodyPr wrap="square" rtlCol="0">
            <a:spAutoFit/>
          </a:bodyPr>
          <a:lstStyle/>
          <a:p>
            <a:pPr algn="ctr"/>
            <a:r>
              <a:rPr lang="en-AU" dirty="0"/>
              <a:t>5. Top 5 Used Cars sold in India were: Maruti, Hyundai, Honda, Toyota, Mercedes Benz</a:t>
            </a:r>
          </a:p>
        </p:txBody>
      </p:sp>
      <p:sp>
        <p:nvSpPr>
          <p:cNvPr id="30" name="TextBox 29">
            <a:extLst>
              <a:ext uri="{FF2B5EF4-FFF2-40B4-BE49-F238E27FC236}">
                <a16:creationId xmlns:a16="http://schemas.microsoft.com/office/drawing/2014/main" id="{60EB4746-2D8C-4F44-7927-323C6A5AFA19}"/>
              </a:ext>
            </a:extLst>
          </p:cNvPr>
          <p:cNvSpPr txBox="1"/>
          <p:nvPr/>
        </p:nvSpPr>
        <p:spPr>
          <a:xfrm>
            <a:off x="8398668" y="4290233"/>
            <a:ext cx="3456384" cy="646331"/>
          </a:xfrm>
          <a:prstGeom prst="rect">
            <a:avLst/>
          </a:prstGeom>
          <a:noFill/>
          <a:ln>
            <a:solidFill>
              <a:schemeClr val="accent1"/>
            </a:solidFill>
          </a:ln>
        </p:spPr>
        <p:txBody>
          <a:bodyPr wrap="square" rtlCol="0">
            <a:spAutoFit/>
          </a:bodyPr>
          <a:lstStyle/>
          <a:p>
            <a:pPr algn="ctr"/>
            <a:r>
              <a:rPr lang="en-US" dirty="0"/>
              <a:t>6. Price has a high correlation with Power</a:t>
            </a:r>
            <a:endParaRPr lang="en-AU" dirty="0"/>
          </a:p>
        </p:txBody>
      </p:sp>
      <p:sp>
        <p:nvSpPr>
          <p:cNvPr id="32" name="TextBox 31">
            <a:extLst>
              <a:ext uri="{FF2B5EF4-FFF2-40B4-BE49-F238E27FC236}">
                <a16:creationId xmlns:a16="http://schemas.microsoft.com/office/drawing/2014/main" id="{C4B49A4E-30DA-3349-0C52-326FDA32612C}"/>
              </a:ext>
            </a:extLst>
          </p:cNvPr>
          <p:cNvSpPr txBox="1"/>
          <p:nvPr/>
        </p:nvSpPr>
        <p:spPr>
          <a:xfrm>
            <a:off x="170451" y="2679303"/>
            <a:ext cx="2894830" cy="923330"/>
          </a:xfrm>
          <a:prstGeom prst="rect">
            <a:avLst/>
          </a:prstGeom>
          <a:noFill/>
          <a:ln>
            <a:solidFill>
              <a:schemeClr val="accent1"/>
            </a:solidFill>
          </a:ln>
        </p:spPr>
        <p:txBody>
          <a:bodyPr wrap="square" rtlCol="0">
            <a:spAutoFit/>
          </a:bodyPr>
          <a:lstStyle/>
          <a:p>
            <a:pPr algn="ctr"/>
            <a:r>
              <a:rPr lang="en-US" dirty="0"/>
              <a:t>3. Electric vehicles sold are in similar price range of diesel fueled premium cars</a:t>
            </a:r>
            <a:endParaRPr lang="en-AU" dirty="0"/>
          </a:p>
        </p:txBody>
      </p:sp>
      <p:sp>
        <p:nvSpPr>
          <p:cNvPr id="35" name="TextBox 34">
            <a:extLst>
              <a:ext uri="{FF2B5EF4-FFF2-40B4-BE49-F238E27FC236}">
                <a16:creationId xmlns:a16="http://schemas.microsoft.com/office/drawing/2014/main" id="{B3C04CA7-C5FA-F055-F770-751C3AE381D2}"/>
              </a:ext>
            </a:extLst>
          </p:cNvPr>
          <p:cNvSpPr txBox="1"/>
          <p:nvPr/>
        </p:nvSpPr>
        <p:spPr>
          <a:xfrm>
            <a:off x="8221958" y="2782669"/>
            <a:ext cx="3456384" cy="646331"/>
          </a:xfrm>
          <a:prstGeom prst="rect">
            <a:avLst/>
          </a:prstGeom>
          <a:noFill/>
          <a:ln>
            <a:solidFill>
              <a:schemeClr val="accent1"/>
            </a:solidFill>
          </a:ln>
        </p:spPr>
        <p:txBody>
          <a:bodyPr wrap="square" rtlCol="0">
            <a:spAutoFit/>
          </a:bodyPr>
          <a:lstStyle/>
          <a:p>
            <a:pPr algn="ctr"/>
            <a:r>
              <a:rPr lang="en-US" dirty="0"/>
              <a:t>7. Transmission &amp; Owner type are negatively correlated</a:t>
            </a:r>
            <a:endParaRPr lang="en-AU" dirty="0"/>
          </a:p>
        </p:txBody>
      </p:sp>
      <p:sp>
        <p:nvSpPr>
          <p:cNvPr id="36" name="TextBox 35">
            <a:extLst>
              <a:ext uri="{FF2B5EF4-FFF2-40B4-BE49-F238E27FC236}">
                <a16:creationId xmlns:a16="http://schemas.microsoft.com/office/drawing/2014/main" id="{DC62BF93-CC9D-D32B-13C5-60FB4CD2A9C7}"/>
              </a:ext>
            </a:extLst>
          </p:cNvPr>
          <p:cNvSpPr txBox="1"/>
          <p:nvPr/>
        </p:nvSpPr>
        <p:spPr>
          <a:xfrm>
            <a:off x="4263946" y="551936"/>
            <a:ext cx="2822989" cy="923330"/>
          </a:xfrm>
          <a:prstGeom prst="rect">
            <a:avLst/>
          </a:prstGeom>
          <a:noFill/>
          <a:ln>
            <a:solidFill>
              <a:schemeClr val="accent1"/>
            </a:solidFill>
          </a:ln>
        </p:spPr>
        <p:txBody>
          <a:bodyPr wrap="square" rtlCol="0">
            <a:spAutoFit/>
          </a:bodyPr>
          <a:lstStyle/>
          <a:p>
            <a:pPr algn="ctr"/>
            <a:r>
              <a:rPr lang="en-US" dirty="0"/>
              <a:t>1. Top Region in India that sold the most cars is Mumbai</a:t>
            </a:r>
            <a:endParaRPr lang="en-AU" dirty="0"/>
          </a:p>
        </p:txBody>
      </p:sp>
      <p:sp>
        <p:nvSpPr>
          <p:cNvPr id="37" name="TextBox 36">
            <a:extLst>
              <a:ext uri="{FF2B5EF4-FFF2-40B4-BE49-F238E27FC236}">
                <a16:creationId xmlns:a16="http://schemas.microsoft.com/office/drawing/2014/main" id="{8097C3F8-D470-69E3-09E2-F57BAF26E3F5}"/>
              </a:ext>
            </a:extLst>
          </p:cNvPr>
          <p:cNvSpPr txBox="1"/>
          <p:nvPr/>
        </p:nvSpPr>
        <p:spPr>
          <a:xfrm>
            <a:off x="176303" y="4798188"/>
            <a:ext cx="3456384" cy="923330"/>
          </a:xfrm>
          <a:prstGeom prst="rect">
            <a:avLst/>
          </a:prstGeom>
          <a:noFill/>
          <a:ln>
            <a:solidFill>
              <a:schemeClr val="accent1"/>
            </a:solidFill>
          </a:ln>
        </p:spPr>
        <p:txBody>
          <a:bodyPr wrap="square" rtlCol="0">
            <a:spAutoFit/>
          </a:bodyPr>
          <a:lstStyle/>
          <a:p>
            <a:pPr algn="ctr"/>
            <a:r>
              <a:rPr lang="en-US" dirty="0"/>
              <a:t>4.Year, mileage, number of seats and power have a positive correlation with sale price</a:t>
            </a:r>
            <a:endParaRPr lang="en-AU" dirty="0"/>
          </a:p>
        </p:txBody>
      </p:sp>
      <p:sp>
        <p:nvSpPr>
          <p:cNvPr id="38" name="TextBox 37">
            <a:extLst>
              <a:ext uri="{FF2B5EF4-FFF2-40B4-BE49-F238E27FC236}">
                <a16:creationId xmlns:a16="http://schemas.microsoft.com/office/drawing/2014/main" id="{295139AF-E238-82FF-53A2-DC4386DA4ED1}"/>
              </a:ext>
            </a:extLst>
          </p:cNvPr>
          <p:cNvSpPr txBox="1"/>
          <p:nvPr/>
        </p:nvSpPr>
        <p:spPr>
          <a:xfrm>
            <a:off x="170451" y="1302472"/>
            <a:ext cx="3456384" cy="369332"/>
          </a:xfrm>
          <a:prstGeom prst="rect">
            <a:avLst/>
          </a:prstGeom>
          <a:noFill/>
          <a:ln>
            <a:solidFill>
              <a:schemeClr val="accent1"/>
            </a:solidFill>
          </a:ln>
        </p:spPr>
        <p:txBody>
          <a:bodyPr wrap="square" rtlCol="0">
            <a:spAutoFit/>
          </a:bodyPr>
          <a:lstStyle/>
          <a:p>
            <a:pPr algn="ctr"/>
            <a:r>
              <a:rPr lang="en-US" dirty="0"/>
              <a:t>2. Diesel is the preferred fuel type</a:t>
            </a:r>
            <a:endParaRPr lang="en-AU" dirty="0"/>
          </a:p>
        </p:txBody>
      </p:sp>
      <p:sp>
        <p:nvSpPr>
          <p:cNvPr id="3" name="TextBox 2">
            <a:extLst>
              <a:ext uri="{FF2B5EF4-FFF2-40B4-BE49-F238E27FC236}">
                <a16:creationId xmlns:a16="http://schemas.microsoft.com/office/drawing/2014/main" id="{7BA21274-36A0-7FF9-7045-B381E9BBB859}"/>
              </a:ext>
            </a:extLst>
          </p:cNvPr>
          <p:cNvSpPr txBox="1"/>
          <p:nvPr/>
        </p:nvSpPr>
        <p:spPr>
          <a:xfrm>
            <a:off x="359828" y="5922201"/>
            <a:ext cx="5153774" cy="707886"/>
          </a:xfrm>
          <a:prstGeom prst="rect">
            <a:avLst/>
          </a:prstGeom>
          <a:noFill/>
        </p:spPr>
        <p:txBody>
          <a:bodyPr wrap="square" rtlCol="0">
            <a:spAutoFit/>
          </a:bodyPr>
          <a:lstStyle/>
          <a:p>
            <a:pPr algn="l">
              <a:buFont typeface="+mj-lt"/>
              <a:buAutoNum type="arabicPeriod"/>
            </a:pPr>
            <a:r>
              <a:rPr lang="en-US" sz="1000" b="0" i="0" dirty="0">
                <a:solidFill>
                  <a:srgbClr val="000000"/>
                </a:solidFill>
                <a:effectLst/>
                <a:latin typeface="Helvetica Neue"/>
              </a:rPr>
              <a:t>What regions in India sold the highest number of used cars? : Mumbai </a:t>
            </a:r>
          </a:p>
          <a:p>
            <a:pPr algn="l">
              <a:buFont typeface="+mj-lt"/>
              <a:buAutoNum type="arabicPeriod"/>
            </a:pPr>
            <a:r>
              <a:rPr lang="en-US" sz="1000" b="0" i="0" dirty="0">
                <a:solidFill>
                  <a:srgbClr val="000000"/>
                </a:solidFill>
                <a:effectLst/>
                <a:latin typeface="Helvetica Neue"/>
              </a:rPr>
              <a:t>Does fuel type affect the car sale price? Data represented Diesel is the preferred fuel</a:t>
            </a:r>
          </a:p>
          <a:p>
            <a:pPr algn="l">
              <a:buFont typeface="+mj-lt"/>
              <a:buAutoNum type="arabicPeriod"/>
            </a:pPr>
            <a:r>
              <a:rPr lang="en-US" sz="1000" b="0" i="0" dirty="0">
                <a:solidFill>
                  <a:srgbClr val="000000"/>
                </a:solidFill>
                <a:effectLst/>
                <a:latin typeface="Helvetica Neue"/>
              </a:rPr>
              <a:t>Do electric cars make an impact on a sales</a:t>
            </a:r>
          </a:p>
          <a:p>
            <a:pPr algn="l">
              <a:buFont typeface="+mj-lt"/>
              <a:buAutoNum type="arabicPeriod"/>
            </a:pPr>
            <a:r>
              <a:rPr lang="en-US" sz="1000" b="0" i="0" dirty="0">
                <a:solidFill>
                  <a:srgbClr val="000000"/>
                </a:solidFill>
                <a:effectLst/>
                <a:latin typeface="Helvetica Neue"/>
              </a:rPr>
              <a:t>What are some other factors that share a connection to sales prices </a:t>
            </a:r>
            <a:endParaRPr lang="en-AU" sz="1000" dirty="0"/>
          </a:p>
        </p:txBody>
      </p:sp>
      <p:sp>
        <p:nvSpPr>
          <p:cNvPr id="7" name="TextBox 6">
            <a:extLst>
              <a:ext uri="{FF2B5EF4-FFF2-40B4-BE49-F238E27FC236}">
                <a16:creationId xmlns:a16="http://schemas.microsoft.com/office/drawing/2014/main" id="{42DD676C-5A49-1C36-C8E8-CEAF21E501C0}"/>
              </a:ext>
            </a:extLst>
          </p:cNvPr>
          <p:cNvSpPr txBox="1"/>
          <p:nvPr/>
        </p:nvSpPr>
        <p:spPr>
          <a:xfrm>
            <a:off x="7550956" y="5903436"/>
            <a:ext cx="4104457" cy="861774"/>
          </a:xfrm>
          <a:prstGeom prst="rect">
            <a:avLst/>
          </a:prstGeom>
          <a:noFill/>
        </p:spPr>
        <p:txBody>
          <a:bodyPr wrap="square" rtlCol="0">
            <a:spAutoFit/>
          </a:bodyPr>
          <a:lstStyle/>
          <a:p>
            <a:pPr marL="171450" indent="-171450">
              <a:buFont typeface="Arial" panose="020B0604020202020204" pitchFamily="34" charset="0"/>
              <a:buChar char="•"/>
            </a:pPr>
            <a:r>
              <a:rPr lang="en-AU" sz="1000" dirty="0">
                <a:latin typeface="Helvetica Neue"/>
              </a:rPr>
              <a:t>Best Sellers Maruti, Hyundai, Honda, Toyota, Mercedes Benz</a:t>
            </a:r>
          </a:p>
          <a:p>
            <a:pPr marL="171450" indent="-171450">
              <a:buFont typeface="Arial" panose="020B0604020202020204" pitchFamily="34" charset="0"/>
              <a:buChar char="•"/>
            </a:pPr>
            <a:r>
              <a:rPr lang="en-AU" sz="1000" dirty="0">
                <a:latin typeface="Helvetica Neue"/>
              </a:rPr>
              <a:t> </a:t>
            </a:r>
            <a:r>
              <a:rPr lang="en-US" sz="1000" dirty="0">
                <a:latin typeface="Helvetica Neue"/>
              </a:rPr>
              <a:t>Price has a high correlation with Power</a:t>
            </a:r>
          </a:p>
          <a:p>
            <a:pPr marL="171450" indent="-171450">
              <a:buFont typeface="Arial" panose="020B0604020202020204" pitchFamily="34" charset="0"/>
              <a:buChar char="•"/>
            </a:pPr>
            <a:r>
              <a:rPr lang="en-US" sz="1000" dirty="0">
                <a:latin typeface="Helvetica Neue"/>
              </a:rPr>
              <a:t>Transmission &amp; Owner type are negatively correlated</a:t>
            </a:r>
          </a:p>
          <a:p>
            <a:pPr marL="171450" indent="-171450">
              <a:buFont typeface="Arial" panose="020B0604020202020204" pitchFamily="34" charset="0"/>
              <a:buChar char="•"/>
            </a:pPr>
            <a:r>
              <a:rPr lang="en-US" sz="1000" dirty="0">
                <a:latin typeface="Helvetica Neue"/>
              </a:rPr>
              <a:t>Manual Cars sold for less than automatic</a:t>
            </a:r>
          </a:p>
          <a:p>
            <a:pPr marL="171450" indent="-171450">
              <a:buFont typeface="Arial" panose="020B0604020202020204" pitchFamily="34" charset="0"/>
              <a:buChar char="•"/>
            </a:pPr>
            <a:endParaRPr lang="en-AU" sz="1000" dirty="0"/>
          </a:p>
        </p:txBody>
      </p:sp>
    </p:spTree>
    <p:extLst>
      <p:ext uri="{BB962C8B-B14F-4D97-AF65-F5344CB8AC3E}">
        <p14:creationId xmlns:p14="http://schemas.microsoft.com/office/powerpoint/2010/main" val="424449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EBC6B6-B89D-B79B-FED5-062446F4A306}"/>
              </a:ext>
            </a:extLst>
          </p:cNvPr>
          <p:cNvPicPr>
            <a:picLocks noChangeAspect="1"/>
          </p:cNvPicPr>
          <p:nvPr/>
        </p:nvPicPr>
        <p:blipFill rotWithShape="1">
          <a:blip r:embed="rId2"/>
          <a:srcRect l="13402" t="8318" r="12372" b="5393"/>
          <a:stretch/>
        </p:blipFill>
        <p:spPr>
          <a:xfrm>
            <a:off x="151065" y="116632"/>
            <a:ext cx="5184576" cy="46085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220CD59F-6F23-168F-DAC8-9B29E9559D65}"/>
              </a:ext>
            </a:extLst>
          </p:cNvPr>
          <p:cNvSpPr txBox="1"/>
          <p:nvPr/>
        </p:nvSpPr>
        <p:spPr>
          <a:xfrm>
            <a:off x="5198763" y="404371"/>
            <a:ext cx="6408712" cy="1200329"/>
          </a:xfrm>
          <a:prstGeom prst="rect">
            <a:avLst/>
          </a:prstGeom>
          <a:noFill/>
        </p:spPr>
        <p:txBody>
          <a:bodyPr wrap="square" rtlCol="0">
            <a:spAutoFit/>
          </a:bodyPr>
          <a:lstStyle/>
          <a:p>
            <a:r>
              <a:rPr lang="en-US" dirty="0"/>
              <a:t>Facts &amp; Stats: </a:t>
            </a:r>
          </a:p>
          <a:p>
            <a:endParaRPr lang="en-US" dirty="0"/>
          </a:p>
          <a:p>
            <a:endParaRPr lang="en-US" dirty="0"/>
          </a:p>
          <a:p>
            <a:r>
              <a:rPr lang="en-US" dirty="0"/>
              <a:t> </a:t>
            </a:r>
            <a:endParaRPr lang="en-AU" dirty="0"/>
          </a:p>
        </p:txBody>
      </p:sp>
      <p:pic>
        <p:nvPicPr>
          <p:cNvPr id="8" name="Picture 7">
            <a:extLst>
              <a:ext uri="{FF2B5EF4-FFF2-40B4-BE49-F238E27FC236}">
                <a16:creationId xmlns:a16="http://schemas.microsoft.com/office/drawing/2014/main" id="{1736CB2B-47C1-1C07-2C88-D8B4D3E1CD45}"/>
              </a:ext>
            </a:extLst>
          </p:cNvPr>
          <p:cNvPicPr>
            <a:picLocks noChangeAspect="1"/>
          </p:cNvPicPr>
          <p:nvPr/>
        </p:nvPicPr>
        <p:blipFill>
          <a:blip r:embed="rId3"/>
          <a:stretch>
            <a:fillRect/>
          </a:stretch>
        </p:blipFill>
        <p:spPr>
          <a:xfrm>
            <a:off x="5478343" y="3165364"/>
            <a:ext cx="5992254" cy="2276793"/>
          </a:xfrm>
          <a:prstGeom prst="rect">
            <a:avLst/>
          </a:prstGeom>
        </p:spPr>
      </p:pic>
      <p:graphicFrame>
        <p:nvGraphicFramePr>
          <p:cNvPr id="9" name="Table 9">
            <a:extLst>
              <a:ext uri="{FF2B5EF4-FFF2-40B4-BE49-F238E27FC236}">
                <a16:creationId xmlns:a16="http://schemas.microsoft.com/office/drawing/2014/main" id="{50846A7D-1B05-1123-2AA2-17D3DDD7D0F9}"/>
              </a:ext>
            </a:extLst>
          </p:cNvPr>
          <p:cNvGraphicFramePr>
            <a:graphicFrameLocks noGrp="1"/>
          </p:cNvGraphicFramePr>
          <p:nvPr>
            <p:extLst>
              <p:ext uri="{D42A27DB-BD31-4B8C-83A1-F6EECF244321}">
                <p14:modId xmlns:p14="http://schemas.microsoft.com/office/powerpoint/2010/main" val="3836703356"/>
              </p:ext>
            </p:extLst>
          </p:nvPr>
        </p:nvGraphicFramePr>
        <p:xfrm>
          <a:off x="5511210" y="764704"/>
          <a:ext cx="5959387" cy="2400660"/>
        </p:xfrm>
        <a:graphic>
          <a:graphicData uri="http://schemas.openxmlformats.org/drawingml/2006/table">
            <a:tbl>
              <a:tblPr firstRow="1" bandRow="1">
                <a:tableStyleId>{21E4AEA4-8DFA-4A89-87EB-49C32662AFE0}</a:tableStyleId>
              </a:tblPr>
              <a:tblGrid>
                <a:gridCol w="2905439">
                  <a:extLst>
                    <a:ext uri="{9D8B030D-6E8A-4147-A177-3AD203B41FA5}">
                      <a16:colId xmlns:a16="http://schemas.microsoft.com/office/drawing/2014/main" val="219638525"/>
                    </a:ext>
                  </a:extLst>
                </a:gridCol>
                <a:gridCol w="3053948">
                  <a:extLst>
                    <a:ext uri="{9D8B030D-6E8A-4147-A177-3AD203B41FA5}">
                      <a16:colId xmlns:a16="http://schemas.microsoft.com/office/drawing/2014/main" val="2028128845"/>
                    </a:ext>
                  </a:extLst>
                </a:gridCol>
              </a:tblGrid>
              <a:tr h="600165">
                <a:tc>
                  <a:txBody>
                    <a:bodyPr/>
                    <a:lstStyle/>
                    <a:p>
                      <a:r>
                        <a:rPr lang="en-US" dirty="0"/>
                        <a:t>Statistic</a:t>
                      </a:r>
                      <a:endParaRPr lang="en-AU" dirty="0"/>
                    </a:p>
                  </a:txBody>
                  <a:tcPr/>
                </a:tc>
                <a:tc>
                  <a:txBody>
                    <a:bodyPr/>
                    <a:lstStyle/>
                    <a:p>
                      <a:r>
                        <a:rPr lang="en-US" dirty="0"/>
                        <a:t>Value</a:t>
                      </a:r>
                      <a:endParaRPr lang="en-AU" dirty="0"/>
                    </a:p>
                  </a:txBody>
                  <a:tcPr/>
                </a:tc>
                <a:extLst>
                  <a:ext uri="{0D108BD9-81ED-4DB2-BD59-A6C34878D82A}">
                    <a16:rowId xmlns:a16="http://schemas.microsoft.com/office/drawing/2014/main" val="3243644883"/>
                  </a:ext>
                </a:extLst>
              </a:tr>
              <a:tr h="600165">
                <a:tc>
                  <a:txBody>
                    <a:bodyPr/>
                    <a:lstStyle/>
                    <a:p>
                      <a:r>
                        <a:rPr lang="en-US" dirty="0"/>
                        <a:t>Adj R Squared Value</a:t>
                      </a:r>
                      <a:endParaRPr lang="en-AU" dirty="0"/>
                    </a:p>
                  </a:txBody>
                  <a:tcPr/>
                </a:tc>
                <a:tc>
                  <a:txBody>
                    <a:bodyPr/>
                    <a:lstStyle/>
                    <a:p>
                      <a:r>
                        <a:rPr lang="en-US" dirty="0"/>
                        <a:t>.953</a:t>
                      </a:r>
                      <a:endParaRPr lang="en-AU" dirty="0"/>
                    </a:p>
                  </a:txBody>
                  <a:tcPr/>
                </a:tc>
                <a:extLst>
                  <a:ext uri="{0D108BD9-81ED-4DB2-BD59-A6C34878D82A}">
                    <a16:rowId xmlns:a16="http://schemas.microsoft.com/office/drawing/2014/main" val="3296189787"/>
                  </a:ext>
                </a:extLst>
              </a:tr>
              <a:tr h="600165">
                <a:tc>
                  <a:txBody>
                    <a:bodyPr/>
                    <a:lstStyle/>
                    <a:p>
                      <a:r>
                        <a:rPr lang="en-US" dirty="0"/>
                        <a:t>F Statistic </a:t>
                      </a:r>
                      <a:endParaRPr lang="en-AU" dirty="0"/>
                    </a:p>
                  </a:txBody>
                  <a:tcPr/>
                </a:tc>
                <a:tc>
                  <a:txBody>
                    <a:bodyPr/>
                    <a:lstStyle/>
                    <a:p>
                      <a:r>
                        <a:rPr lang="en-US" dirty="0"/>
                        <a:t>1.033</a:t>
                      </a:r>
                      <a:endParaRPr lang="en-AU" dirty="0"/>
                    </a:p>
                  </a:txBody>
                  <a:tcPr/>
                </a:tc>
                <a:extLst>
                  <a:ext uri="{0D108BD9-81ED-4DB2-BD59-A6C34878D82A}">
                    <a16:rowId xmlns:a16="http://schemas.microsoft.com/office/drawing/2014/main" val="634883149"/>
                  </a:ext>
                </a:extLst>
              </a:tr>
              <a:tr h="600165">
                <a:tc>
                  <a:txBody>
                    <a:bodyPr/>
                    <a:lstStyle/>
                    <a:p>
                      <a:r>
                        <a:rPr lang="en-US" dirty="0"/>
                        <a:t>P-Value</a:t>
                      </a:r>
                      <a:endParaRPr lang="en-AU" dirty="0"/>
                    </a:p>
                  </a:txBody>
                  <a:tcPr/>
                </a:tc>
                <a:tc>
                  <a:txBody>
                    <a:bodyPr/>
                    <a:lstStyle/>
                    <a:p>
                      <a:r>
                        <a:rPr lang="en-US" dirty="0"/>
                        <a:t>.201</a:t>
                      </a:r>
                      <a:endParaRPr lang="en-AU" dirty="0"/>
                    </a:p>
                  </a:txBody>
                  <a:tcPr/>
                </a:tc>
                <a:extLst>
                  <a:ext uri="{0D108BD9-81ED-4DB2-BD59-A6C34878D82A}">
                    <a16:rowId xmlns:a16="http://schemas.microsoft.com/office/drawing/2014/main" val="4276520115"/>
                  </a:ext>
                </a:extLst>
              </a:tr>
            </a:tbl>
          </a:graphicData>
        </a:graphic>
      </p:graphicFrame>
    </p:spTree>
    <p:extLst>
      <p:ext uri="{BB962C8B-B14F-4D97-AF65-F5344CB8AC3E}">
        <p14:creationId xmlns:p14="http://schemas.microsoft.com/office/powerpoint/2010/main" val="303350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Business marketing glass cube presentation (widescreen).potx" id="{454792B9-F7C6-4CDD-89A0-89451A081408}" vid="{E847D748-0CA0-4BC8-838F-3216ECA80016}"/>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marketing glass cube presentation (widescreen)</Template>
  <TotalTime>330</TotalTime>
  <Words>874</Words>
  <Application>Microsoft Office PowerPoint</Application>
  <PresentationFormat>Custom</PresentationFormat>
  <Paragraphs>95</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Helvetica Neue</vt:lpstr>
      <vt:lpstr>Marketing 16x9</vt:lpstr>
      <vt:lpstr>Used Car Analysis</vt:lpstr>
      <vt:lpstr>Overview</vt:lpstr>
      <vt:lpstr>Business Problem</vt:lpstr>
      <vt:lpstr>Discussion Points </vt:lpstr>
      <vt:lpstr>PowerPoint Presentation</vt:lpstr>
      <vt:lpstr>PowerPoint Presentation</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Carla Kirby</dc:creator>
  <cp:lastModifiedBy>Carla Kirby</cp:lastModifiedBy>
  <cp:revision>8</cp:revision>
  <dcterms:created xsi:type="dcterms:W3CDTF">2022-06-09T08:35:46Z</dcterms:created>
  <dcterms:modified xsi:type="dcterms:W3CDTF">2022-06-11T09:58:04Z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