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66" r:id="rId5"/>
    <p:sldId id="309" r:id="rId6"/>
    <p:sldId id="312" r:id="rId7"/>
    <p:sldId id="313" r:id="rId8"/>
    <p:sldId id="319" r:id="rId9"/>
    <p:sldId id="315" r:id="rId10"/>
    <p:sldId id="320" r:id="rId11"/>
    <p:sldId id="308" r:id="rId12"/>
    <p:sldId id="31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AD5DD8-3FD0-4494-ADF0-60804F756797}">
          <p14:sldIdLst>
            <p14:sldId id="266"/>
            <p14:sldId id="309"/>
            <p14:sldId id="312"/>
            <p14:sldId id="313"/>
            <p14:sldId id="319"/>
            <p14:sldId id="315"/>
            <p14:sldId id="320"/>
            <p14:sldId id="308"/>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68878" autoAdjust="0"/>
  </p:normalViewPr>
  <p:slideViewPr>
    <p:cSldViewPr snapToGrid="0">
      <p:cViewPr varScale="1">
        <p:scale>
          <a:sx n="85" d="100"/>
          <a:sy n="85" d="100"/>
        </p:scale>
        <p:origin x="586" y="53"/>
      </p:cViewPr>
      <p:guideLst/>
    </p:cSldViewPr>
  </p:slideViewPr>
  <p:outlineViewPr>
    <p:cViewPr>
      <p:scale>
        <a:sx n="33" d="100"/>
        <a:sy n="33" d="100"/>
      </p:scale>
      <p:origin x="0" y="-83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9225C73-1633-42F1-AB3B-7CB183E5F8B8}">
      <dgm:prSet/>
      <dgm:spPr/>
      <dgm:t>
        <a:bodyPr/>
        <a:lstStyle/>
        <a:p>
          <a:pPr>
            <a:lnSpc>
              <a:spcPct val="100000"/>
            </a:lnSpc>
            <a:defRPr cap="all"/>
          </a:pPr>
          <a:r>
            <a:rPr lang="en-US" dirty="0"/>
            <a:t>2. </a:t>
          </a:r>
          <a:r>
            <a:rPr lang="en-US" b="1" dirty="0"/>
            <a:t>ADVENTURE FILMS ARE THE SECOND MOST WATCHED FILMS, OFTEN COUPLED WITH ACTION GENRES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40FC4FFE-8987-4A26-B7F4-8A516F18ADAE}">
      <dgm:prSet/>
      <dgm:spPr/>
      <dgm:t>
        <a:bodyPr/>
        <a:lstStyle/>
        <a:p>
          <a:pPr>
            <a:lnSpc>
              <a:spcPct val="100000"/>
            </a:lnSpc>
            <a:defRPr cap="all"/>
          </a:pPr>
          <a:r>
            <a:rPr lang="en-US" dirty="0"/>
            <a:t>1. Action Films grossed higher than frequently cited dramas</a:t>
          </a:r>
        </a:p>
      </dgm:t>
    </dgm:pt>
    <dgm:pt modelId="{5B62599A-5C9B-48E7-896E-EA782AC60C8B}" type="sibTrans" cxnId="{C7AD8469-3C68-4AF9-AB82-79B0043AA120}">
      <dgm:prSet/>
      <dgm:spPr/>
      <dgm:t>
        <a:bodyPr/>
        <a:lstStyle/>
        <a:p>
          <a:endParaRPr lang="en-US"/>
        </a:p>
      </dgm:t>
    </dgm:pt>
    <dgm:pt modelId="{CAD7EF86-FB23-41F6-BF42-040B36DEFDB1}" type="parTrans" cxnId="{C7AD8469-3C68-4AF9-AB82-79B0043AA120}">
      <dgm:prSet/>
      <dgm:spPr/>
      <dgm:t>
        <a:bodyPr/>
        <a:lstStyle/>
        <a:p>
          <a:endParaRPr lang="en-US"/>
        </a:p>
      </dgm:t>
    </dgm:pt>
    <dgm:pt modelId="{1C383F32-22E8-4F62-A3E0-BDC3D5F48992}">
      <dgm:prSet/>
      <dgm:spPr/>
      <dgm:t>
        <a:bodyPr/>
        <a:lstStyle/>
        <a:p>
          <a:pPr>
            <a:lnSpc>
              <a:spcPct val="100000"/>
            </a:lnSpc>
            <a:defRPr cap="all"/>
          </a:pPr>
          <a:r>
            <a:rPr lang="en-US" dirty="0"/>
            <a:t>3. </a:t>
          </a:r>
          <a:r>
            <a:rPr lang="en-US" b="1" dirty="0"/>
            <a:t>SCI-FI FILMS PLACE THIRD AND ARE CONSIDERED A TOP PERFORMING GENRE</a:t>
          </a:r>
        </a:p>
      </dgm:t>
    </dgm:pt>
    <dgm:pt modelId="{8500F72A-2C6D-4FDF-9C1D-CA691380EB0B}" type="sibTrans" cxnId="{C4CCE57E-E871-46D6-BAD5-880252C95D22}">
      <dgm:prSet/>
      <dgm:spPr/>
      <dgm:t>
        <a:bodyPr/>
        <a:lstStyle/>
        <a:p>
          <a:endParaRPr lang="en-US"/>
        </a:p>
      </dgm:t>
    </dgm:pt>
    <dgm:pt modelId="{A7920A2F-3244-4159-AF04-6A1D38B7B317}" type="par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1. Action Films grossed higher than frequently cited dramas</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2. </a:t>
          </a:r>
          <a:r>
            <a:rPr lang="en-US" sz="1400" b="1" kern="1200" dirty="0"/>
            <a:t>ADVENTURE FILMS ARE THE SECOND MOST WATCHED FILMS, OFTEN COUPLED WITH ACTION GENRES </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3. </a:t>
          </a:r>
          <a:r>
            <a:rPr lang="en-US" sz="1400" b="1" kern="1200" dirty="0"/>
            <a:t>SCI-FI FILMS PLACE THIRD AND ARE CONSIDERED A TOP PERFORMING GENRE</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1589D8-FA85-41ED-A9C6-E1F5B0669190}" type="datetimeFigureOut">
              <a:rPr lang="en-AU" smtClean="0"/>
              <a:t>24/04/2022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3F190C-59ED-4CEB-9570-1CA9C5097548}" type="slidenum">
              <a:rPr lang="en-AU" smtClean="0"/>
              <a:t>‹#›</a:t>
            </a:fld>
            <a:endParaRPr lang="en-AU" dirty="0"/>
          </a:p>
        </p:txBody>
      </p:sp>
    </p:spTree>
    <p:extLst>
      <p:ext uri="{BB962C8B-B14F-4D97-AF65-F5344CB8AC3E}">
        <p14:creationId xmlns:p14="http://schemas.microsoft.com/office/powerpoint/2010/main" val="247439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Microsoft Movie Analysis Presentation, my name is Carla Kirby and thank you so much for joining me today.  Today we are presenting some analytical findings to the Microsoft Studio Stakeholders for consideration and implementation into their newest innovative idea Microsoft film studio’s. </a:t>
            </a:r>
            <a:endParaRPr lang="en-AU" dirty="0"/>
          </a:p>
        </p:txBody>
      </p:sp>
      <p:sp>
        <p:nvSpPr>
          <p:cNvPr id="4" name="Slide Number Placeholder 3"/>
          <p:cNvSpPr>
            <a:spLocks noGrp="1"/>
          </p:cNvSpPr>
          <p:nvPr>
            <p:ph type="sldNum" sz="quarter" idx="5"/>
          </p:nvPr>
        </p:nvSpPr>
        <p:spPr/>
        <p:txBody>
          <a:bodyPr/>
          <a:lstStyle/>
          <a:p>
            <a:fld id="{863F190C-59ED-4CEB-9570-1CA9C5097548}" type="slidenum">
              <a:rPr lang="en-AU" smtClean="0"/>
              <a:t>1</a:t>
            </a:fld>
            <a:endParaRPr lang="en-AU" dirty="0"/>
          </a:p>
        </p:txBody>
      </p:sp>
    </p:spTree>
    <p:extLst>
      <p:ext uri="{BB962C8B-B14F-4D97-AF65-F5344CB8AC3E}">
        <p14:creationId xmlns:p14="http://schemas.microsoft.com/office/powerpoint/2010/main" val="689678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begin by outlining the presentation just so everyone on the same page. We will discuss the business problem, review some interesting findings , discuss the methods used to filter that information, the results and finally summarize the conclusion of those findings. </a:t>
            </a:r>
            <a:endParaRPr lang="en-AU" dirty="0"/>
          </a:p>
        </p:txBody>
      </p:sp>
      <p:sp>
        <p:nvSpPr>
          <p:cNvPr id="4" name="Slide Number Placeholder 3"/>
          <p:cNvSpPr>
            <a:spLocks noGrp="1"/>
          </p:cNvSpPr>
          <p:nvPr>
            <p:ph type="sldNum" sz="quarter" idx="5"/>
          </p:nvPr>
        </p:nvSpPr>
        <p:spPr/>
        <p:txBody>
          <a:bodyPr/>
          <a:lstStyle/>
          <a:p>
            <a:fld id="{863F190C-59ED-4CEB-9570-1CA9C5097548}" type="slidenum">
              <a:rPr lang="en-AU" smtClean="0"/>
              <a:t>2</a:t>
            </a:fld>
            <a:endParaRPr lang="en-AU" dirty="0"/>
          </a:p>
        </p:txBody>
      </p:sp>
    </p:spTree>
    <p:extLst>
      <p:ext uri="{BB962C8B-B14F-4D97-AF65-F5344CB8AC3E}">
        <p14:creationId xmlns:p14="http://schemas.microsoft.com/office/powerpoint/2010/main" val="2085263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Microsoft sees all the big companies creating original video content and they want to get in on the fun.</a:t>
            </a:r>
          </a:p>
          <a:p>
            <a:pPr marL="228600" indent="-228600">
              <a:buAutoNum type="arabicPeriod"/>
            </a:pPr>
            <a:r>
              <a:rPr lang="en-US" b="0" i="0" dirty="0">
                <a:solidFill>
                  <a:srgbClr val="2D3B45"/>
                </a:solidFill>
                <a:effectLst/>
                <a:latin typeface="Lato Extended"/>
              </a:rPr>
              <a:t>create a new movie studio </a:t>
            </a:r>
          </a:p>
          <a:p>
            <a:pPr marL="228600" indent="-228600">
              <a:buAutoNum type="arabicPeriod"/>
            </a:pPr>
            <a:r>
              <a:rPr lang="en-US" b="0" i="0" dirty="0">
                <a:solidFill>
                  <a:srgbClr val="2D3B45"/>
                </a:solidFill>
                <a:effectLst/>
                <a:latin typeface="Lato Extended"/>
              </a:rPr>
              <a:t>don’t know anything about creating movies. – context for the video content</a:t>
            </a:r>
          </a:p>
          <a:p>
            <a:pPr marL="228600" indent="-228600">
              <a:buAutoNum type="arabicPeriod"/>
            </a:pPr>
            <a:r>
              <a:rPr lang="en-US" b="0" i="0" dirty="0">
                <a:solidFill>
                  <a:srgbClr val="2D3B45"/>
                </a:solidFill>
                <a:effectLst/>
                <a:latin typeface="Lato Extended"/>
              </a:rPr>
              <a:t>exploring what types of films are currently doing the best at the box office.</a:t>
            </a:r>
          </a:p>
          <a:p>
            <a:pPr marL="228600" indent="-228600">
              <a:buAutoNum type="arabicPeriod"/>
            </a:pPr>
            <a:r>
              <a:rPr lang="en-US" b="0" i="0" dirty="0">
                <a:solidFill>
                  <a:srgbClr val="2D3B45"/>
                </a:solidFill>
                <a:effectLst/>
                <a:latin typeface="Lato Extended"/>
              </a:rPr>
              <a:t>We intend on translating those findings into actionable insights that Microsoft stakeholders will consider, - What are the top grossing genres, basically. </a:t>
            </a:r>
            <a:endParaRPr lang="en-AU" b="1" dirty="0"/>
          </a:p>
        </p:txBody>
      </p:sp>
      <p:sp>
        <p:nvSpPr>
          <p:cNvPr id="4" name="Slide Number Placeholder 3"/>
          <p:cNvSpPr>
            <a:spLocks noGrp="1"/>
          </p:cNvSpPr>
          <p:nvPr>
            <p:ph type="sldNum" sz="quarter" idx="5"/>
          </p:nvPr>
        </p:nvSpPr>
        <p:spPr/>
        <p:txBody>
          <a:bodyPr/>
          <a:lstStyle/>
          <a:p>
            <a:fld id="{863F190C-59ED-4CEB-9570-1CA9C5097548}" type="slidenum">
              <a:rPr lang="en-AU" smtClean="0"/>
              <a:t>3</a:t>
            </a:fld>
            <a:endParaRPr lang="en-AU" dirty="0"/>
          </a:p>
        </p:txBody>
      </p:sp>
    </p:spTree>
    <p:extLst>
      <p:ext uri="{BB962C8B-B14F-4D97-AF65-F5344CB8AC3E}">
        <p14:creationId xmlns:p14="http://schemas.microsoft.com/office/powerpoint/2010/main" val="890777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600"/>
              </a:spcAft>
            </a:pPr>
            <a:endParaRPr lang="en-US" sz="1200" b="0" i="0" u="none" strike="noStrike" dirty="0">
              <a:solidFill>
                <a:srgbClr val="616161"/>
              </a:solidFill>
              <a:effectLst/>
              <a:latin typeface="+mj-lt"/>
            </a:endParaRPr>
          </a:p>
          <a:p>
            <a:pPr rtl="0">
              <a:spcBef>
                <a:spcPts val="0"/>
              </a:spcBef>
              <a:spcAft>
                <a:spcPts val="1600"/>
              </a:spcAft>
            </a:pPr>
            <a:r>
              <a:rPr lang="en-US" sz="1200" b="0" i="0" u="none" strike="noStrike" dirty="0">
                <a:solidFill>
                  <a:srgbClr val="616161"/>
                </a:solidFill>
                <a:effectLst/>
                <a:latin typeface="+mj-lt"/>
              </a:rPr>
              <a:t>Just a little information on the data –courtesy of IMDb and BOM have some credible content on their website. We were able to imbed that into our report. </a:t>
            </a:r>
          </a:p>
          <a:p>
            <a:pPr rtl="0">
              <a:spcBef>
                <a:spcPts val="0"/>
              </a:spcBef>
              <a:spcAft>
                <a:spcPts val="1600"/>
              </a:spcAft>
            </a:pPr>
            <a:r>
              <a:rPr lang="en-US" sz="1200" b="0" i="0" u="none" strike="noStrike" dirty="0">
                <a:solidFill>
                  <a:srgbClr val="616161"/>
                </a:solidFill>
                <a:effectLst/>
                <a:latin typeface="+mj-lt"/>
              </a:rPr>
              <a:t>IMDB and BOM have extreme amounts of information related to movies and we have chose data that is critical to the business problem that we endeavor to help solve. Which is genre based and obviously with profitability in mind for Microsoft. Plus we want to select the movie types that people would prefer to see at the theatre. </a:t>
            </a:r>
          </a:p>
          <a:p>
            <a:pPr rtl="0">
              <a:spcBef>
                <a:spcPts val="0"/>
              </a:spcBef>
              <a:spcAft>
                <a:spcPts val="1600"/>
              </a:spcAft>
            </a:pPr>
            <a:endParaRPr lang="en-AU" dirty="0"/>
          </a:p>
        </p:txBody>
      </p:sp>
      <p:sp>
        <p:nvSpPr>
          <p:cNvPr id="4" name="Slide Number Placeholder 3"/>
          <p:cNvSpPr>
            <a:spLocks noGrp="1"/>
          </p:cNvSpPr>
          <p:nvPr>
            <p:ph type="sldNum" sz="quarter" idx="5"/>
          </p:nvPr>
        </p:nvSpPr>
        <p:spPr/>
        <p:txBody>
          <a:bodyPr/>
          <a:lstStyle/>
          <a:p>
            <a:fld id="{863F190C-59ED-4CEB-9570-1CA9C5097548}" type="slidenum">
              <a:rPr lang="en-AU" smtClean="0"/>
              <a:t>4</a:t>
            </a:fld>
            <a:endParaRPr lang="en-AU" dirty="0"/>
          </a:p>
        </p:txBody>
      </p:sp>
    </p:spTree>
    <p:extLst>
      <p:ext uri="{BB962C8B-B14F-4D97-AF65-F5344CB8AC3E}">
        <p14:creationId xmlns:p14="http://schemas.microsoft.com/office/powerpoint/2010/main" val="421350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600"/>
              </a:spcAft>
            </a:pPr>
            <a:endParaRPr lang="en-US" sz="1200" b="0" i="0" u="none" strike="noStrike" dirty="0">
              <a:solidFill>
                <a:srgbClr val="616161"/>
              </a:solidFill>
              <a:effectLst/>
              <a:latin typeface="+mj-lt"/>
            </a:endParaRPr>
          </a:p>
          <a:p>
            <a:pPr rtl="0">
              <a:spcBef>
                <a:spcPts val="0"/>
              </a:spcBef>
              <a:spcAft>
                <a:spcPts val="1600"/>
              </a:spcAft>
            </a:pPr>
            <a:r>
              <a:rPr lang="en-US" sz="1200" b="0" i="0" u="none" strike="noStrike" dirty="0">
                <a:solidFill>
                  <a:srgbClr val="616161"/>
                </a:solidFill>
                <a:effectLst/>
                <a:latin typeface="+mj-lt"/>
              </a:rPr>
              <a:t>Just a little information on the data –courtesy of IMDb and BOM have some credible content on their website. We were able to imbed that into our report. </a:t>
            </a:r>
          </a:p>
          <a:p>
            <a:pPr rtl="0">
              <a:spcBef>
                <a:spcPts val="0"/>
              </a:spcBef>
              <a:spcAft>
                <a:spcPts val="1600"/>
              </a:spcAft>
            </a:pPr>
            <a:r>
              <a:rPr lang="en-US" sz="1200" b="0" i="0" u="none" strike="noStrike" dirty="0">
                <a:solidFill>
                  <a:srgbClr val="616161"/>
                </a:solidFill>
                <a:effectLst/>
                <a:latin typeface="+mj-lt"/>
              </a:rPr>
              <a:t>IMDB and BOM have extreme amounts of information related to movies and we have chose data that is critical to the business problem that we endeavor to help solve. Which is genre based and obviously with profitability in mind for Microsoft. Plus we want to select the movie types that people would prefer to see at the theatre. </a:t>
            </a:r>
          </a:p>
          <a:p>
            <a:pPr rtl="0">
              <a:spcBef>
                <a:spcPts val="0"/>
              </a:spcBef>
              <a:spcAft>
                <a:spcPts val="1600"/>
              </a:spcAft>
            </a:pPr>
            <a:endParaRPr lang="en-AU" dirty="0"/>
          </a:p>
        </p:txBody>
      </p:sp>
      <p:sp>
        <p:nvSpPr>
          <p:cNvPr id="4" name="Slide Number Placeholder 3"/>
          <p:cNvSpPr>
            <a:spLocks noGrp="1"/>
          </p:cNvSpPr>
          <p:nvPr>
            <p:ph type="sldNum" sz="quarter" idx="5"/>
          </p:nvPr>
        </p:nvSpPr>
        <p:spPr/>
        <p:txBody>
          <a:bodyPr/>
          <a:lstStyle/>
          <a:p>
            <a:fld id="{863F190C-59ED-4CEB-9570-1CA9C5097548}" type="slidenum">
              <a:rPr lang="en-AU" smtClean="0"/>
              <a:t>5</a:t>
            </a:fld>
            <a:endParaRPr lang="en-AU" dirty="0"/>
          </a:p>
        </p:txBody>
      </p:sp>
    </p:spTree>
    <p:extLst>
      <p:ext uri="{BB962C8B-B14F-4D97-AF65-F5344CB8AC3E}">
        <p14:creationId xmlns:p14="http://schemas.microsoft.com/office/powerpoint/2010/main" val="4111118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j-lt"/>
              </a:rPr>
              <a:t>Our top 3 box office hits are Black Panther, Avengers Infinity War and Jurassic World. Buena Vista produced the Black panther and infinity war and Jurassic world was produced by universal studios. </a:t>
            </a:r>
            <a:endParaRPr lang="en-AU" dirty="0"/>
          </a:p>
        </p:txBody>
      </p:sp>
      <p:sp>
        <p:nvSpPr>
          <p:cNvPr id="4" name="Slide Number Placeholder 3"/>
          <p:cNvSpPr>
            <a:spLocks noGrp="1"/>
          </p:cNvSpPr>
          <p:nvPr>
            <p:ph type="sldNum" sz="quarter" idx="5"/>
          </p:nvPr>
        </p:nvSpPr>
        <p:spPr/>
        <p:txBody>
          <a:bodyPr/>
          <a:lstStyle/>
          <a:p>
            <a:fld id="{863F190C-59ED-4CEB-9570-1CA9C5097548}" type="slidenum">
              <a:rPr lang="en-AU" smtClean="0"/>
              <a:t>6</a:t>
            </a:fld>
            <a:endParaRPr lang="en-AU" dirty="0"/>
          </a:p>
        </p:txBody>
      </p:sp>
    </p:spTree>
    <p:extLst>
      <p:ext uri="{BB962C8B-B14F-4D97-AF65-F5344CB8AC3E}">
        <p14:creationId xmlns:p14="http://schemas.microsoft.com/office/powerpoint/2010/main" val="85157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63F190C-59ED-4CEB-9570-1CA9C5097548}" type="slidenum">
              <a:rPr lang="en-AU" smtClean="0"/>
              <a:t>7</a:t>
            </a:fld>
            <a:endParaRPr lang="en-AU" dirty="0"/>
          </a:p>
        </p:txBody>
      </p:sp>
    </p:spTree>
    <p:extLst>
      <p:ext uri="{BB962C8B-B14F-4D97-AF65-F5344CB8AC3E}">
        <p14:creationId xmlns:p14="http://schemas.microsoft.com/office/powerpoint/2010/main" val="2443917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AU" dirty="0"/>
          </a:p>
        </p:txBody>
      </p:sp>
      <p:sp>
        <p:nvSpPr>
          <p:cNvPr id="4" name="Slide Number Placeholder 3"/>
          <p:cNvSpPr>
            <a:spLocks noGrp="1"/>
          </p:cNvSpPr>
          <p:nvPr>
            <p:ph type="sldNum" sz="quarter" idx="5"/>
          </p:nvPr>
        </p:nvSpPr>
        <p:spPr/>
        <p:txBody>
          <a:bodyPr/>
          <a:lstStyle/>
          <a:p>
            <a:fld id="{863F190C-59ED-4CEB-9570-1CA9C5097548}" type="slidenum">
              <a:rPr lang="en-AU" smtClean="0"/>
              <a:t>8</a:t>
            </a:fld>
            <a:endParaRPr lang="en-AU" dirty="0"/>
          </a:p>
        </p:txBody>
      </p:sp>
    </p:spTree>
    <p:extLst>
      <p:ext uri="{BB962C8B-B14F-4D97-AF65-F5344CB8AC3E}">
        <p14:creationId xmlns:p14="http://schemas.microsoft.com/office/powerpoint/2010/main" val="74859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63F190C-59ED-4CEB-9570-1CA9C5097548}" type="slidenum">
              <a:rPr lang="en-AU" smtClean="0"/>
              <a:t>9</a:t>
            </a:fld>
            <a:endParaRPr lang="en-AU" dirty="0"/>
          </a:p>
        </p:txBody>
      </p:sp>
    </p:spTree>
    <p:extLst>
      <p:ext uri="{BB962C8B-B14F-4D97-AF65-F5344CB8AC3E}">
        <p14:creationId xmlns:p14="http://schemas.microsoft.com/office/powerpoint/2010/main" val="627504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8.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29999" y="111558"/>
            <a:ext cx="4813072" cy="3494791"/>
          </a:xfrm>
          <a:solidFill>
            <a:schemeClr val="accent1">
              <a:lumMod val="40000"/>
              <a:lumOff val="60000"/>
            </a:schemeClr>
          </a:solidFill>
        </p:spPr>
        <p:txBody>
          <a:bodyPr>
            <a:normAutofit/>
          </a:bodyPr>
          <a:lstStyle/>
          <a:p>
            <a:pPr algn="ctr"/>
            <a:r>
              <a:rPr lang="en-US" dirty="0">
                <a:solidFill>
                  <a:schemeClr val="accent1"/>
                </a:solidFill>
              </a:rPr>
              <a:t>Microsoft Movie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13970" y="3717907"/>
            <a:ext cx="4829101" cy="1238616"/>
          </a:xfrm>
          <a:solidFill>
            <a:schemeClr val="accent1">
              <a:lumMod val="40000"/>
              <a:lumOff val="60000"/>
            </a:schemeClr>
          </a:solidFill>
        </p:spPr>
        <p:txBody>
          <a:bodyPr>
            <a:normAutofit/>
          </a:bodyPr>
          <a:lstStyle/>
          <a:p>
            <a:pPr algn="ctr"/>
            <a:r>
              <a:rPr lang="en-US" b="1" dirty="0">
                <a:solidFill>
                  <a:schemeClr val="accent1"/>
                </a:solidFill>
                <a:latin typeface="+mj-lt"/>
              </a:rPr>
              <a:t>Phase 1 Project </a:t>
            </a:r>
          </a:p>
          <a:p>
            <a:pPr algn="ctr"/>
            <a:r>
              <a:rPr lang="en-US" b="1" dirty="0">
                <a:solidFill>
                  <a:schemeClr val="accent1"/>
                </a:solidFill>
                <a:latin typeface="+mj-lt"/>
              </a:rPr>
              <a:t> Author: Carla Kirby</a:t>
            </a:r>
            <a:endParaRPr lang="en-AU" b="1" dirty="0">
              <a:solidFill>
                <a:schemeClr val="accent1"/>
              </a:solidFill>
              <a:latin typeface="+mj-lt"/>
            </a:endParaRP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8112-6D38-4DA8-BEF8-E7F0A3C77429}"/>
              </a:ext>
            </a:extLst>
          </p:cNvPr>
          <p:cNvSpPr>
            <a:spLocks noGrp="1"/>
          </p:cNvSpPr>
          <p:nvPr>
            <p:ph type="title"/>
          </p:nvPr>
        </p:nvSpPr>
        <p:spPr/>
        <p:txBody>
          <a:bodyPr/>
          <a:lstStyle/>
          <a:p>
            <a:r>
              <a:rPr lang="en-US" dirty="0">
                <a:solidFill>
                  <a:schemeClr val="tx1"/>
                </a:solidFill>
              </a:rPr>
              <a:t>Presentation Outline</a:t>
            </a:r>
            <a:endParaRPr lang="en-AU" dirty="0">
              <a:solidFill>
                <a:schemeClr val="tx1"/>
              </a:solidFill>
            </a:endParaRPr>
          </a:p>
        </p:txBody>
      </p:sp>
      <p:sp>
        <p:nvSpPr>
          <p:cNvPr id="3" name="Content Placeholder 2">
            <a:extLst>
              <a:ext uri="{FF2B5EF4-FFF2-40B4-BE49-F238E27FC236}">
                <a16:creationId xmlns:a16="http://schemas.microsoft.com/office/drawing/2014/main" id="{8C452CEF-F4E3-4E82-833B-33910DBDD742}"/>
              </a:ext>
            </a:extLst>
          </p:cNvPr>
          <p:cNvSpPr>
            <a:spLocks noGrp="1"/>
          </p:cNvSpPr>
          <p:nvPr>
            <p:ph idx="1"/>
          </p:nvPr>
        </p:nvSpPr>
        <p:spPr>
          <a:xfrm>
            <a:off x="1097280" y="2086430"/>
            <a:ext cx="4380155" cy="3760891"/>
          </a:xfrm>
        </p:spPr>
        <p:txBody>
          <a:bodyPr>
            <a:normAutofit fontScale="92500" lnSpcReduction="10000"/>
          </a:bodyPr>
          <a:lstStyle/>
          <a:p>
            <a:pPr>
              <a:buFont typeface="Wingdings" panose="05000000000000000000" pitchFamily="2" charset="2"/>
              <a:buChar char="v"/>
            </a:pPr>
            <a:r>
              <a:rPr lang="en-US" sz="4000" dirty="0">
                <a:solidFill>
                  <a:schemeClr val="tx1"/>
                </a:solidFill>
                <a:latin typeface="+mj-lt"/>
              </a:rPr>
              <a:t>Business Problem </a:t>
            </a:r>
          </a:p>
          <a:p>
            <a:pPr>
              <a:buFont typeface="Wingdings" panose="05000000000000000000" pitchFamily="2" charset="2"/>
              <a:buChar char="v"/>
            </a:pPr>
            <a:r>
              <a:rPr lang="en-US" sz="4000" dirty="0">
                <a:solidFill>
                  <a:schemeClr val="tx1"/>
                </a:solidFill>
                <a:latin typeface="+mj-lt"/>
              </a:rPr>
              <a:t>Data </a:t>
            </a:r>
          </a:p>
          <a:p>
            <a:pPr>
              <a:buFont typeface="Wingdings" panose="05000000000000000000" pitchFamily="2" charset="2"/>
              <a:buChar char="v"/>
            </a:pPr>
            <a:r>
              <a:rPr lang="en-US" sz="4000" dirty="0">
                <a:solidFill>
                  <a:schemeClr val="tx1"/>
                </a:solidFill>
                <a:latin typeface="+mj-lt"/>
              </a:rPr>
              <a:t>Methods </a:t>
            </a:r>
          </a:p>
          <a:p>
            <a:pPr>
              <a:buFont typeface="Wingdings" panose="05000000000000000000" pitchFamily="2" charset="2"/>
              <a:buChar char="v"/>
            </a:pPr>
            <a:r>
              <a:rPr lang="en-US" sz="4000" dirty="0">
                <a:solidFill>
                  <a:schemeClr val="tx1"/>
                </a:solidFill>
                <a:latin typeface="+mj-lt"/>
              </a:rPr>
              <a:t>Results </a:t>
            </a:r>
          </a:p>
          <a:p>
            <a:pPr>
              <a:buFont typeface="Wingdings" panose="05000000000000000000" pitchFamily="2" charset="2"/>
              <a:buChar char="v"/>
            </a:pPr>
            <a:r>
              <a:rPr lang="en-US" sz="4000" dirty="0">
                <a:solidFill>
                  <a:schemeClr val="tx1"/>
                </a:solidFill>
                <a:latin typeface="+mj-lt"/>
              </a:rPr>
              <a:t>Conclusions </a:t>
            </a:r>
          </a:p>
          <a:p>
            <a:pPr marL="0" indent="0">
              <a:buNone/>
            </a:pPr>
            <a:endParaRPr lang="en-AU" dirty="0">
              <a:solidFill>
                <a:schemeClr val="tx1"/>
              </a:solidFill>
            </a:endParaRPr>
          </a:p>
        </p:txBody>
      </p:sp>
      <p:pic>
        <p:nvPicPr>
          <p:cNvPr id="7" name="Picture 6">
            <a:extLst>
              <a:ext uri="{FF2B5EF4-FFF2-40B4-BE49-F238E27FC236}">
                <a16:creationId xmlns:a16="http://schemas.microsoft.com/office/drawing/2014/main" id="{5A853EEF-5A57-465A-8590-0720756BF75E}"/>
              </a:ext>
            </a:extLst>
          </p:cNvPr>
          <p:cNvPicPr>
            <a:picLocks noChangeAspect="1"/>
          </p:cNvPicPr>
          <p:nvPr/>
        </p:nvPicPr>
        <p:blipFill>
          <a:blip r:embed="rId3"/>
          <a:stretch>
            <a:fillRect/>
          </a:stretch>
        </p:blipFill>
        <p:spPr>
          <a:xfrm rot="1988971">
            <a:off x="7730735" y="1140710"/>
            <a:ext cx="3667637" cy="36295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3281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ats with people at the movies">
            <a:extLst>
              <a:ext uri="{FF2B5EF4-FFF2-40B4-BE49-F238E27FC236}">
                <a16:creationId xmlns:a16="http://schemas.microsoft.com/office/drawing/2014/main" id="{DDEF0FD6-935E-4646-BA31-330B9EE3D1E0}"/>
              </a:ext>
            </a:extLst>
          </p:cNvPr>
          <p:cNvPicPr>
            <a:picLocks noChangeAspect="1"/>
          </p:cNvPicPr>
          <p:nvPr/>
        </p:nvPicPr>
        <p:blipFill>
          <a:blip r:embed="rId3"/>
          <a:stretch>
            <a:fillRect/>
          </a:stretch>
        </p:blipFill>
        <p:spPr>
          <a:xfrm>
            <a:off x="7945977" y="2364979"/>
            <a:ext cx="3658195" cy="24399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ACBDEE92-712F-4454-97D6-7B819A72D954}"/>
              </a:ext>
            </a:extLst>
          </p:cNvPr>
          <p:cNvSpPr>
            <a:spLocks noGrp="1"/>
          </p:cNvSpPr>
          <p:nvPr>
            <p:ph type="title"/>
          </p:nvPr>
        </p:nvSpPr>
        <p:spPr/>
        <p:txBody>
          <a:bodyPr/>
          <a:lstStyle/>
          <a:p>
            <a:r>
              <a:rPr lang="en-US" dirty="0"/>
              <a:t>Business Problem </a:t>
            </a:r>
            <a:endParaRPr lang="en-AU" dirty="0"/>
          </a:p>
        </p:txBody>
      </p:sp>
      <p:sp>
        <p:nvSpPr>
          <p:cNvPr id="3" name="Content Placeholder 2">
            <a:extLst>
              <a:ext uri="{FF2B5EF4-FFF2-40B4-BE49-F238E27FC236}">
                <a16:creationId xmlns:a16="http://schemas.microsoft.com/office/drawing/2014/main" id="{07A2E192-9105-4869-8B1F-13BB0B256CF8}"/>
              </a:ext>
            </a:extLst>
          </p:cNvPr>
          <p:cNvSpPr>
            <a:spLocks noGrp="1"/>
          </p:cNvSpPr>
          <p:nvPr>
            <p:ph idx="1"/>
          </p:nvPr>
        </p:nvSpPr>
        <p:spPr>
          <a:xfrm>
            <a:off x="1204473" y="2061242"/>
            <a:ext cx="6565750" cy="4168588"/>
          </a:xfrm>
        </p:spPr>
        <p:txBody>
          <a:bodyPr>
            <a:normAutofit fontScale="85000" lnSpcReduction="10000"/>
          </a:bodyPr>
          <a:lstStyle/>
          <a:p>
            <a:pPr rtl="0">
              <a:spcBef>
                <a:spcPts val="1200"/>
              </a:spcBef>
              <a:spcAft>
                <a:spcPts val="1200"/>
              </a:spcAft>
            </a:pPr>
            <a:r>
              <a:rPr lang="en-US" sz="3100" b="0" i="0" u="none" strike="noStrike" dirty="0">
                <a:solidFill>
                  <a:srgbClr val="2D3B45"/>
                </a:solidFill>
                <a:effectLst/>
                <a:latin typeface="+mj-lt"/>
              </a:rPr>
              <a:t>Microsoft Movie Studios requires critical intel on the types of films frequent movie goers prefer watching at the box office. </a:t>
            </a:r>
          </a:p>
          <a:p>
            <a:pPr rtl="0">
              <a:spcBef>
                <a:spcPts val="1200"/>
              </a:spcBef>
              <a:spcAft>
                <a:spcPts val="1200"/>
              </a:spcAft>
            </a:pPr>
            <a:r>
              <a:rPr lang="en-US" sz="3100" dirty="0">
                <a:solidFill>
                  <a:srgbClr val="2D3B45"/>
                </a:solidFill>
                <a:latin typeface="+mj-lt"/>
              </a:rPr>
              <a:t>This presentation will </a:t>
            </a:r>
            <a:r>
              <a:rPr lang="en-US" sz="3100" b="0" i="0" u="none" strike="noStrike" dirty="0">
                <a:solidFill>
                  <a:srgbClr val="2D3B45"/>
                </a:solidFill>
                <a:effectLst/>
                <a:latin typeface="+mj-lt"/>
              </a:rPr>
              <a:t>provide clarity on the </a:t>
            </a:r>
            <a:r>
              <a:rPr lang="en-US" sz="3100" b="1" i="0" u="none" strike="noStrike" dirty="0">
                <a:solidFill>
                  <a:srgbClr val="2D3B45"/>
                </a:solidFill>
                <a:effectLst/>
                <a:latin typeface="+mj-lt"/>
              </a:rPr>
              <a:t>genres</a:t>
            </a:r>
            <a:r>
              <a:rPr lang="en-US" sz="3100" b="0" i="0" u="none" strike="noStrike" dirty="0">
                <a:solidFill>
                  <a:srgbClr val="2D3B45"/>
                </a:solidFill>
                <a:effectLst/>
                <a:latin typeface="+mj-lt"/>
              </a:rPr>
              <a:t> doing the best </a:t>
            </a:r>
            <a:r>
              <a:rPr lang="en-US" sz="3100" b="1" i="0" u="none" strike="noStrike" dirty="0">
                <a:solidFill>
                  <a:srgbClr val="2D3B45"/>
                </a:solidFill>
                <a:effectLst/>
                <a:latin typeface="+mj-lt"/>
              </a:rPr>
              <a:t>financially</a:t>
            </a:r>
            <a:r>
              <a:rPr lang="en-US" sz="3100" b="0" i="0" u="none" strike="noStrike" dirty="0">
                <a:solidFill>
                  <a:srgbClr val="2D3B45"/>
                </a:solidFill>
                <a:effectLst/>
                <a:latin typeface="+mj-lt"/>
              </a:rPr>
              <a:t> at the box office on a </a:t>
            </a:r>
            <a:r>
              <a:rPr lang="en-US" sz="3100" b="1" i="0" u="none" strike="noStrike" dirty="0">
                <a:solidFill>
                  <a:srgbClr val="2D3B45"/>
                </a:solidFill>
                <a:effectLst/>
                <a:latin typeface="+mj-lt"/>
              </a:rPr>
              <a:t>domestic level. </a:t>
            </a:r>
            <a:endParaRPr lang="en-US" sz="3100" b="1" dirty="0">
              <a:effectLst/>
              <a:latin typeface="+mj-lt"/>
            </a:endParaRPr>
          </a:p>
          <a:p>
            <a:pPr rtl="0">
              <a:spcBef>
                <a:spcPts val="1200"/>
              </a:spcBef>
              <a:spcAft>
                <a:spcPts val="1200"/>
              </a:spcAft>
            </a:pPr>
            <a:r>
              <a:rPr lang="en-US" sz="3100" b="0" i="0" u="none" strike="noStrike" dirty="0">
                <a:solidFill>
                  <a:srgbClr val="2D3B45"/>
                </a:solidFill>
                <a:effectLst/>
                <a:latin typeface="+mj-lt"/>
              </a:rPr>
              <a:t>Microsoft intends to utilize this data to determine what types of films to produce</a:t>
            </a:r>
            <a:r>
              <a:rPr lang="en-US" sz="3100" dirty="0">
                <a:solidFill>
                  <a:srgbClr val="2D3B45"/>
                </a:solidFill>
                <a:latin typeface="+mj-lt"/>
              </a:rPr>
              <a:t> for their new studio.</a:t>
            </a:r>
            <a:br>
              <a:rPr lang="en-US" b="0" dirty="0">
                <a:effectLst/>
                <a:latin typeface="+mj-lt"/>
              </a:rPr>
            </a:br>
            <a:endParaRPr lang="en-AU" dirty="0">
              <a:latin typeface="+mj-lt"/>
            </a:endParaRPr>
          </a:p>
        </p:txBody>
      </p:sp>
    </p:spTree>
    <p:extLst>
      <p:ext uri="{BB962C8B-B14F-4D97-AF65-F5344CB8AC3E}">
        <p14:creationId xmlns:p14="http://schemas.microsoft.com/office/powerpoint/2010/main" val="388855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1D9F-8111-4678-9269-A2DCB567B920}"/>
              </a:ext>
            </a:extLst>
          </p:cNvPr>
          <p:cNvSpPr>
            <a:spLocks noGrp="1"/>
          </p:cNvSpPr>
          <p:nvPr>
            <p:ph type="title"/>
          </p:nvPr>
        </p:nvSpPr>
        <p:spPr>
          <a:noFill/>
          <a:ln>
            <a:noFill/>
          </a:ln>
        </p:spPr>
        <p:txBody>
          <a:bodyPr/>
          <a:lstStyle/>
          <a:p>
            <a:r>
              <a:rPr lang="en-US" dirty="0"/>
              <a:t>Data</a:t>
            </a:r>
            <a:endParaRPr lang="en-AU" dirty="0"/>
          </a:p>
        </p:txBody>
      </p:sp>
      <p:sp>
        <p:nvSpPr>
          <p:cNvPr id="3" name="Content Placeholder 2">
            <a:extLst>
              <a:ext uri="{FF2B5EF4-FFF2-40B4-BE49-F238E27FC236}">
                <a16:creationId xmlns:a16="http://schemas.microsoft.com/office/drawing/2014/main" id="{545861FD-0C97-4E13-AAD0-30E50463274D}"/>
              </a:ext>
            </a:extLst>
          </p:cNvPr>
          <p:cNvSpPr>
            <a:spLocks noGrp="1"/>
          </p:cNvSpPr>
          <p:nvPr>
            <p:ph idx="1"/>
          </p:nvPr>
        </p:nvSpPr>
        <p:spPr>
          <a:xfrm>
            <a:off x="1097280" y="2140858"/>
            <a:ext cx="10572206" cy="3628571"/>
          </a:xfrm>
          <a:noFill/>
        </p:spPr>
        <p:txBody>
          <a:bodyPr>
            <a:noAutofit/>
          </a:bodyPr>
          <a:lstStyle/>
          <a:p>
            <a:pPr marL="0" indent="0" rtl="0">
              <a:spcBef>
                <a:spcPts val="0"/>
              </a:spcBef>
              <a:spcAft>
                <a:spcPts val="1600"/>
              </a:spcAft>
              <a:buNone/>
            </a:pPr>
            <a:r>
              <a:rPr lang="en-AU" sz="2800" b="1" dirty="0">
                <a:solidFill>
                  <a:schemeClr val="tx1"/>
                </a:solidFill>
                <a:effectLst/>
                <a:latin typeface="+mj-lt"/>
              </a:rPr>
              <a:t>Courtesy of IMDb </a:t>
            </a:r>
            <a:endParaRPr lang="en-AU" sz="2800" b="1" dirty="0">
              <a:solidFill>
                <a:schemeClr val="tx1"/>
              </a:solidFill>
              <a:latin typeface="+mj-lt"/>
            </a:endParaRPr>
          </a:p>
          <a:p>
            <a:pPr marL="0" indent="0" rtl="0">
              <a:spcBef>
                <a:spcPts val="0"/>
              </a:spcBef>
              <a:spcAft>
                <a:spcPts val="1600"/>
              </a:spcAft>
              <a:buNone/>
            </a:pPr>
            <a:endParaRPr lang="en-US" sz="2800" dirty="0">
              <a:latin typeface="+mj-lt"/>
            </a:endParaRPr>
          </a:p>
          <a:p>
            <a:pPr marL="0" indent="0" rtl="0">
              <a:spcBef>
                <a:spcPts val="0"/>
              </a:spcBef>
              <a:spcAft>
                <a:spcPts val="1600"/>
              </a:spcAft>
              <a:buNone/>
            </a:pPr>
            <a:r>
              <a:rPr lang="en-US" sz="2800" dirty="0">
                <a:latin typeface="+mj-lt"/>
              </a:rPr>
              <a:t>In order to maintain data quality and consistency null values were removed, csv data sets were combined via movie title, and relevant data points were selected to focus on the business problem. </a:t>
            </a:r>
          </a:p>
          <a:p>
            <a:pPr marL="0" indent="0" rtl="0">
              <a:spcBef>
                <a:spcPts val="0"/>
              </a:spcBef>
              <a:spcAft>
                <a:spcPts val="1600"/>
              </a:spcAft>
              <a:buNone/>
            </a:pPr>
            <a:r>
              <a:rPr lang="en-US" sz="2800" dirty="0">
                <a:latin typeface="+mj-lt"/>
              </a:rPr>
              <a:t>No irrelevant or erroneous data was utilized. </a:t>
            </a:r>
          </a:p>
          <a:p>
            <a:pPr marL="0" indent="0" algn="ctr" rtl="0">
              <a:spcBef>
                <a:spcPts val="0"/>
              </a:spcBef>
              <a:spcAft>
                <a:spcPts val="1600"/>
              </a:spcAft>
              <a:buNone/>
            </a:pPr>
            <a:endParaRPr lang="en-US" sz="2800" dirty="0">
              <a:latin typeface="+mj-lt"/>
            </a:endParaRPr>
          </a:p>
          <a:p>
            <a:pPr marL="0" indent="0" rtl="0">
              <a:spcBef>
                <a:spcPts val="0"/>
              </a:spcBef>
              <a:spcAft>
                <a:spcPts val="1600"/>
              </a:spcAft>
              <a:buNone/>
            </a:pPr>
            <a:endParaRPr lang="en-US" sz="2800" b="0" dirty="0">
              <a:effectLst/>
              <a:latin typeface="+mj-lt"/>
            </a:endParaRPr>
          </a:p>
          <a:p>
            <a:br>
              <a:rPr lang="en-US" sz="2800" b="0" dirty="0">
                <a:effectLst/>
              </a:rPr>
            </a:br>
            <a:endParaRPr lang="en-AU" sz="2800" dirty="0"/>
          </a:p>
        </p:txBody>
      </p:sp>
      <p:pic>
        <p:nvPicPr>
          <p:cNvPr id="5" name="Picture 4">
            <a:extLst>
              <a:ext uri="{FF2B5EF4-FFF2-40B4-BE49-F238E27FC236}">
                <a16:creationId xmlns:a16="http://schemas.microsoft.com/office/drawing/2014/main" id="{14CA49CD-A649-40FB-AF7B-A53FFB3389EF}"/>
              </a:ext>
            </a:extLst>
          </p:cNvPr>
          <p:cNvPicPr>
            <a:picLocks noChangeAspect="1"/>
          </p:cNvPicPr>
          <p:nvPr/>
        </p:nvPicPr>
        <p:blipFill rotWithShape="1">
          <a:blip r:embed="rId3"/>
          <a:srcRect l="10132" t="3624" r="13180" b="6617"/>
          <a:stretch/>
        </p:blipFill>
        <p:spPr>
          <a:xfrm>
            <a:off x="9056914" y="688744"/>
            <a:ext cx="2362201" cy="2740256"/>
          </a:xfrm>
          <a:prstGeom prst="rect">
            <a:avLst/>
          </a:prstGeom>
        </p:spPr>
      </p:pic>
    </p:spTree>
    <p:extLst>
      <p:ext uri="{BB962C8B-B14F-4D97-AF65-F5344CB8AC3E}">
        <p14:creationId xmlns:p14="http://schemas.microsoft.com/office/powerpoint/2010/main" val="58957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1D9F-8111-4678-9269-A2DCB567B920}"/>
              </a:ext>
            </a:extLst>
          </p:cNvPr>
          <p:cNvSpPr>
            <a:spLocks noGrp="1"/>
          </p:cNvSpPr>
          <p:nvPr>
            <p:ph type="title"/>
          </p:nvPr>
        </p:nvSpPr>
        <p:spPr>
          <a:noFill/>
          <a:ln>
            <a:noFill/>
          </a:ln>
        </p:spPr>
        <p:txBody>
          <a:bodyPr/>
          <a:lstStyle/>
          <a:p>
            <a:r>
              <a:rPr lang="en-US" dirty="0"/>
              <a:t>Methods</a:t>
            </a:r>
            <a:endParaRPr lang="en-AU" dirty="0"/>
          </a:p>
        </p:txBody>
      </p:sp>
      <p:sp>
        <p:nvSpPr>
          <p:cNvPr id="3" name="Content Placeholder 2">
            <a:extLst>
              <a:ext uri="{FF2B5EF4-FFF2-40B4-BE49-F238E27FC236}">
                <a16:creationId xmlns:a16="http://schemas.microsoft.com/office/drawing/2014/main" id="{545861FD-0C97-4E13-AAD0-30E50463274D}"/>
              </a:ext>
            </a:extLst>
          </p:cNvPr>
          <p:cNvSpPr>
            <a:spLocks noGrp="1"/>
          </p:cNvSpPr>
          <p:nvPr>
            <p:ph idx="1"/>
          </p:nvPr>
        </p:nvSpPr>
        <p:spPr>
          <a:xfrm>
            <a:off x="1097279" y="2140858"/>
            <a:ext cx="9827896" cy="2612117"/>
          </a:xfrm>
          <a:noFill/>
        </p:spPr>
        <p:txBody>
          <a:bodyPr>
            <a:noAutofit/>
          </a:bodyPr>
          <a:lstStyle/>
          <a:p>
            <a:pPr marL="0" indent="0">
              <a:spcBef>
                <a:spcPts val="0"/>
              </a:spcBef>
              <a:spcAft>
                <a:spcPts val="1600"/>
              </a:spcAft>
              <a:buFont typeface="Calibri" panose="020F0502020204030204" pitchFamily="34" charset="0"/>
              <a:buNone/>
            </a:pPr>
            <a:r>
              <a:rPr lang="en-US" dirty="0">
                <a:solidFill>
                  <a:schemeClr val="tx1"/>
                </a:solidFill>
                <a:latin typeface="+mj-lt"/>
              </a:rPr>
              <a:t>The methods used to prepared the data are listed below: </a:t>
            </a:r>
          </a:p>
          <a:p>
            <a:pPr marL="0" indent="0" fontAlgn="base">
              <a:spcBef>
                <a:spcPts val="0"/>
              </a:spcBef>
              <a:spcAft>
                <a:spcPts val="0"/>
              </a:spcAft>
              <a:buNone/>
            </a:pPr>
            <a:r>
              <a:rPr lang="en-US" dirty="0">
                <a:solidFill>
                  <a:schemeClr val="tx1"/>
                </a:solidFill>
                <a:latin typeface="+mj-lt"/>
              </a:rPr>
              <a:t>Importation of relevant packages to map data frames</a:t>
            </a:r>
          </a:p>
          <a:p>
            <a:pPr marL="0" indent="0" fontAlgn="base">
              <a:spcBef>
                <a:spcPts val="0"/>
              </a:spcBef>
              <a:spcAft>
                <a:spcPts val="0"/>
              </a:spcAft>
              <a:buFont typeface="Calibri" panose="020F0502020204030204" pitchFamily="34" charset="0"/>
              <a:buNone/>
            </a:pPr>
            <a:r>
              <a:rPr lang="en-US" dirty="0">
                <a:solidFill>
                  <a:schemeClr val="tx1"/>
                </a:solidFill>
                <a:latin typeface="+mj-lt"/>
              </a:rPr>
              <a:t>Merged datasets to gain a further insight</a:t>
            </a:r>
          </a:p>
          <a:p>
            <a:pPr marL="0" indent="0" fontAlgn="base">
              <a:spcBef>
                <a:spcPts val="0"/>
              </a:spcBef>
              <a:spcAft>
                <a:spcPts val="0"/>
              </a:spcAft>
              <a:buFont typeface="Calibri" panose="020F0502020204030204" pitchFamily="34" charset="0"/>
              <a:buNone/>
            </a:pPr>
            <a:r>
              <a:rPr lang="en-US" dirty="0">
                <a:solidFill>
                  <a:schemeClr val="tx1"/>
                </a:solidFill>
                <a:latin typeface="+mj-lt"/>
              </a:rPr>
              <a:t>Data exploration and manipulation methods to obtain mean and unique values</a:t>
            </a:r>
          </a:p>
          <a:p>
            <a:pPr marL="0" indent="0" fontAlgn="base">
              <a:spcBef>
                <a:spcPts val="0"/>
              </a:spcBef>
              <a:spcAft>
                <a:spcPts val="0"/>
              </a:spcAft>
              <a:buFont typeface="Calibri" panose="020F0502020204030204" pitchFamily="34" charset="0"/>
              <a:buNone/>
            </a:pPr>
            <a:r>
              <a:rPr lang="en-US" dirty="0">
                <a:solidFill>
                  <a:schemeClr val="tx1"/>
                </a:solidFill>
                <a:latin typeface="+mj-lt"/>
              </a:rPr>
              <a:t>Sorted “Top Ten” films via highest domestic gross value and production studio </a:t>
            </a:r>
          </a:p>
          <a:p>
            <a:pPr marL="0" indent="0" fontAlgn="base">
              <a:spcBef>
                <a:spcPts val="0"/>
              </a:spcBef>
              <a:spcAft>
                <a:spcPts val="0"/>
              </a:spcAft>
              <a:buFont typeface="Calibri" panose="020F0502020204030204" pitchFamily="34" charset="0"/>
              <a:buNone/>
            </a:pPr>
            <a:r>
              <a:rPr lang="en-US" dirty="0">
                <a:solidFill>
                  <a:schemeClr val="tx1"/>
                </a:solidFill>
                <a:latin typeface="+mj-lt"/>
              </a:rPr>
              <a:t>Visualized findings based on connections relevant to the business query</a:t>
            </a:r>
          </a:p>
          <a:p>
            <a:pPr marL="0" indent="0" algn="ctr" rtl="0">
              <a:spcBef>
                <a:spcPts val="0"/>
              </a:spcBef>
              <a:spcAft>
                <a:spcPts val="1600"/>
              </a:spcAft>
              <a:buNone/>
            </a:pPr>
            <a:endParaRPr lang="en-US" dirty="0">
              <a:latin typeface="+mj-lt"/>
            </a:endParaRPr>
          </a:p>
          <a:p>
            <a:pPr marL="0" indent="0" rtl="0">
              <a:spcBef>
                <a:spcPts val="0"/>
              </a:spcBef>
              <a:spcAft>
                <a:spcPts val="1600"/>
              </a:spcAft>
              <a:buNone/>
            </a:pPr>
            <a:endParaRPr lang="en-US" sz="2800" b="0" dirty="0">
              <a:effectLst/>
              <a:latin typeface="+mj-lt"/>
            </a:endParaRPr>
          </a:p>
          <a:p>
            <a:br>
              <a:rPr lang="en-US" sz="2800" b="0" dirty="0">
                <a:effectLst/>
              </a:rPr>
            </a:br>
            <a:endParaRPr lang="en-AU" sz="2800" dirty="0"/>
          </a:p>
        </p:txBody>
      </p:sp>
    </p:spTree>
    <p:extLst>
      <p:ext uri="{BB962C8B-B14F-4D97-AF65-F5344CB8AC3E}">
        <p14:creationId xmlns:p14="http://schemas.microsoft.com/office/powerpoint/2010/main" val="43076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CAE1825-6B2A-4277-8330-626DCCA14EAF}"/>
              </a:ext>
            </a:extLst>
          </p:cNvPr>
          <p:cNvPicPr>
            <a:picLocks noChangeAspect="1"/>
          </p:cNvPicPr>
          <p:nvPr/>
        </p:nvPicPr>
        <p:blipFill>
          <a:blip r:embed="rId3"/>
          <a:stretch>
            <a:fillRect/>
          </a:stretch>
        </p:blipFill>
        <p:spPr>
          <a:xfrm>
            <a:off x="7789790" y="97971"/>
            <a:ext cx="2172003" cy="3080861"/>
          </a:xfrm>
          <a:prstGeom prst="rect">
            <a:avLst/>
          </a:prstGeom>
        </p:spPr>
      </p:pic>
      <p:sp>
        <p:nvSpPr>
          <p:cNvPr id="2" name="Title 1">
            <a:extLst>
              <a:ext uri="{FF2B5EF4-FFF2-40B4-BE49-F238E27FC236}">
                <a16:creationId xmlns:a16="http://schemas.microsoft.com/office/drawing/2014/main" id="{B63C7CA8-2326-4FB0-BC44-FD9141DFF570}"/>
              </a:ext>
            </a:extLst>
          </p:cNvPr>
          <p:cNvSpPr>
            <a:spLocks noGrp="1"/>
          </p:cNvSpPr>
          <p:nvPr>
            <p:ph type="title"/>
          </p:nvPr>
        </p:nvSpPr>
        <p:spPr/>
        <p:txBody>
          <a:bodyPr/>
          <a:lstStyle/>
          <a:p>
            <a:r>
              <a:rPr lang="en-US" dirty="0"/>
              <a:t>Results </a:t>
            </a:r>
            <a:endParaRPr lang="en-AU" dirty="0"/>
          </a:p>
        </p:txBody>
      </p:sp>
      <p:pic>
        <p:nvPicPr>
          <p:cNvPr id="5" name="Content Placeholder 4">
            <a:extLst>
              <a:ext uri="{FF2B5EF4-FFF2-40B4-BE49-F238E27FC236}">
                <a16:creationId xmlns:a16="http://schemas.microsoft.com/office/drawing/2014/main" id="{41FF9785-36EE-41BD-85FC-E446E9B8B75D}"/>
              </a:ext>
            </a:extLst>
          </p:cNvPr>
          <p:cNvPicPr>
            <a:picLocks noGrp="1" noChangeAspect="1"/>
          </p:cNvPicPr>
          <p:nvPr>
            <p:ph idx="1"/>
          </p:nvPr>
        </p:nvPicPr>
        <p:blipFill>
          <a:blip r:embed="rId4"/>
          <a:stretch>
            <a:fillRect/>
          </a:stretch>
        </p:blipFill>
        <p:spPr>
          <a:xfrm>
            <a:off x="10234818" y="97971"/>
            <a:ext cx="1957181" cy="3080861"/>
          </a:xfrm>
        </p:spPr>
      </p:pic>
      <p:sp>
        <p:nvSpPr>
          <p:cNvPr id="15" name="TextBox 14">
            <a:extLst>
              <a:ext uri="{FF2B5EF4-FFF2-40B4-BE49-F238E27FC236}">
                <a16:creationId xmlns:a16="http://schemas.microsoft.com/office/drawing/2014/main" id="{83E8428B-5328-4BBD-AC54-BC0200BEA50A}"/>
              </a:ext>
            </a:extLst>
          </p:cNvPr>
          <p:cNvSpPr txBox="1"/>
          <p:nvPr/>
        </p:nvSpPr>
        <p:spPr>
          <a:xfrm>
            <a:off x="1" y="5449957"/>
            <a:ext cx="8153400" cy="707886"/>
          </a:xfrm>
          <a:prstGeom prst="rect">
            <a:avLst/>
          </a:prstGeom>
          <a:noFill/>
        </p:spPr>
        <p:txBody>
          <a:bodyPr wrap="square" rtlCol="0">
            <a:spAutoFit/>
          </a:bodyPr>
          <a:lstStyle/>
          <a:p>
            <a:pPr algn="ctr"/>
            <a:r>
              <a:rPr lang="en-US" sz="2000" b="1" dirty="0">
                <a:latin typeface="+mj-lt"/>
              </a:rPr>
              <a:t>Black Panther, Avengers – Infinity War and Jurassic World </a:t>
            </a:r>
          </a:p>
          <a:p>
            <a:pPr algn="ctr"/>
            <a:r>
              <a:rPr lang="en-US" sz="2000" b="1" dirty="0">
                <a:latin typeface="+mj-lt"/>
              </a:rPr>
              <a:t>grossed the highest domestically </a:t>
            </a:r>
            <a:endParaRPr lang="en-AU" sz="2000" b="1" dirty="0">
              <a:latin typeface="+mj-lt"/>
            </a:endParaRPr>
          </a:p>
        </p:txBody>
      </p:sp>
      <p:pic>
        <p:nvPicPr>
          <p:cNvPr id="17" name="Picture 16">
            <a:extLst>
              <a:ext uri="{FF2B5EF4-FFF2-40B4-BE49-F238E27FC236}">
                <a16:creationId xmlns:a16="http://schemas.microsoft.com/office/drawing/2014/main" id="{7772E9BE-99E7-4558-8688-21663CBDB63C}"/>
              </a:ext>
            </a:extLst>
          </p:cNvPr>
          <p:cNvPicPr>
            <a:picLocks noChangeAspect="1"/>
          </p:cNvPicPr>
          <p:nvPr/>
        </p:nvPicPr>
        <p:blipFill>
          <a:blip r:embed="rId5"/>
          <a:stretch>
            <a:fillRect/>
          </a:stretch>
        </p:blipFill>
        <p:spPr>
          <a:xfrm>
            <a:off x="7785533" y="3266877"/>
            <a:ext cx="2172003" cy="3080861"/>
          </a:xfrm>
          <a:prstGeom prst="rect">
            <a:avLst/>
          </a:prstGeom>
        </p:spPr>
      </p:pic>
      <p:pic>
        <p:nvPicPr>
          <p:cNvPr id="4" name="Picture 3">
            <a:extLst>
              <a:ext uri="{FF2B5EF4-FFF2-40B4-BE49-F238E27FC236}">
                <a16:creationId xmlns:a16="http://schemas.microsoft.com/office/drawing/2014/main" id="{2781A4C7-D77E-4BFA-81D0-320E6B4453EF}"/>
              </a:ext>
            </a:extLst>
          </p:cNvPr>
          <p:cNvPicPr>
            <a:picLocks noChangeAspect="1"/>
          </p:cNvPicPr>
          <p:nvPr/>
        </p:nvPicPr>
        <p:blipFill>
          <a:blip r:embed="rId6"/>
          <a:stretch>
            <a:fillRect/>
          </a:stretch>
        </p:blipFill>
        <p:spPr>
          <a:xfrm>
            <a:off x="1142537" y="1997998"/>
            <a:ext cx="6506483" cy="3191320"/>
          </a:xfrm>
          <a:prstGeom prst="rect">
            <a:avLst/>
          </a:prstGeom>
        </p:spPr>
      </p:pic>
      <p:sp>
        <p:nvSpPr>
          <p:cNvPr id="6" name="Rectangle 5">
            <a:extLst>
              <a:ext uri="{FF2B5EF4-FFF2-40B4-BE49-F238E27FC236}">
                <a16:creationId xmlns:a16="http://schemas.microsoft.com/office/drawing/2014/main" id="{A0074EB9-2229-4ADA-BDAE-88B91D8E3F12}"/>
              </a:ext>
            </a:extLst>
          </p:cNvPr>
          <p:cNvSpPr/>
          <p:nvPr/>
        </p:nvSpPr>
        <p:spPr>
          <a:xfrm>
            <a:off x="735106" y="1997998"/>
            <a:ext cx="6913914" cy="326206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2674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11C8E6-6E82-4FAD-BEA6-159F5FED641A}"/>
              </a:ext>
            </a:extLst>
          </p:cNvPr>
          <p:cNvPicPr>
            <a:picLocks noChangeAspect="1"/>
          </p:cNvPicPr>
          <p:nvPr/>
        </p:nvPicPr>
        <p:blipFill rotWithShape="1">
          <a:blip r:embed="rId3"/>
          <a:srcRect r="5319"/>
          <a:stretch/>
        </p:blipFill>
        <p:spPr>
          <a:xfrm>
            <a:off x="0" y="170409"/>
            <a:ext cx="4103914" cy="2934109"/>
          </a:xfrm>
          <a:prstGeom prst="rect">
            <a:avLst/>
          </a:prstGeom>
        </p:spPr>
      </p:pic>
      <p:pic>
        <p:nvPicPr>
          <p:cNvPr id="5" name="Picture 4">
            <a:extLst>
              <a:ext uri="{FF2B5EF4-FFF2-40B4-BE49-F238E27FC236}">
                <a16:creationId xmlns:a16="http://schemas.microsoft.com/office/drawing/2014/main" id="{65F19532-75AD-4687-ACDD-FD03852DC575}"/>
              </a:ext>
            </a:extLst>
          </p:cNvPr>
          <p:cNvPicPr>
            <a:picLocks noChangeAspect="1"/>
          </p:cNvPicPr>
          <p:nvPr/>
        </p:nvPicPr>
        <p:blipFill>
          <a:blip r:embed="rId4"/>
          <a:stretch>
            <a:fillRect/>
          </a:stretch>
        </p:blipFill>
        <p:spPr>
          <a:xfrm>
            <a:off x="6045" y="3015928"/>
            <a:ext cx="4439270" cy="2981741"/>
          </a:xfrm>
          <a:prstGeom prst="rect">
            <a:avLst/>
          </a:prstGeom>
        </p:spPr>
      </p:pic>
      <p:pic>
        <p:nvPicPr>
          <p:cNvPr id="7" name="Picture 6">
            <a:extLst>
              <a:ext uri="{FF2B5EF4-FFF2-40B4-BE49-F238E27FC236}">
                <a16:creationId xmlns:a16="http://schemas.microsoft.com/office/drawing/2014/main" id="{D0088467-2DFE-429D-8423-1969C3FA9C96}"/>
              </a:ext>
            </a:extLst>
          </p:cNvPr>
          <p:cNvPicPr>
            <a:picLocks noChangeAspect="1"/>
          </p:cNvPicPr>
          <p:nvPr/>
        </p:nvPicPr>
        <p:blipFill rotWithShape="1">
          <a:blip r:embed="rId5"/>
          <a:srcRect l="7514" r="7307" b="3376"/>
          <a:stretch/>
        </p:blipFill>
        <p:spPr>
          <a:xfrm>
            <a:off x="4138744" y="126868"/>
            <a:ext cx="3984172" cy="2956794"/>
          </a:xfrm>
          <a:prstGeom prst="rect">
            <a:avLst/>
          </a:prstGeom>
        </p:spPr>
      </p:pic>
      <p:pic>
        <p:nvPicPr>
          <p:cNvPr id="9" name="Picture 8">
            <a:extLst>
              <a:ext uri="{FF2B5EF4-FFF2-40B4-BE49-F238E27FC236}">
                <a16:creationId xmlns:a16="http://schemas.microsoft.com/office/drawing/2014/main" id="{0FD36499-1F45-4BFB-AF24-FBF89F4620F0}"/>
              </a:ext>
            </a:extLst>
          </p:cNvPr>
          <p:cNvPicPr>
            <a:picLocks noChangeAspect="1"/>
          </p:cNvPicPr>
          <p:nvPr/>
        </p:nvPicPr>
        <p:blipFill rotWithShape="1">
          <a:blip r:embed="rId6"/>
          <a:srcRect l="2085" r="5831"/>
          <a:stretch/>
        </p:blipFill>
        <p:spPr>
          <a:xfrm>
            <a:off x="8104143" y="149878"/>
            <a:ext cx="4087857" cy="2933784"/>
          </a:xfrm>
          <a:prstGeom prst="rect">
            <a:avLst/>
          </a:prstGeom>
        </p:spPr>
      </p:pic>
      <p:pic>
        <p:nvPicPr>
          <p:cNvPr id="13" name="Picture 12">
            <a:extLst>
              <a:ext uri="{FF2B5EF4-FFF2-40B4-BE49-F238E27FC236}">
                <a16:creationId xmlns:a16="http://schemas.microsoft.com/office/drawing/2014/main" id="{551C8BC6-A5F1-4C34-8B0F-9617441A96CF}"/>
              </a:ext>
            </a:extLst>
          </p:cNvPr>
          <p:cNvPicPr>
            <a:picLocks noChangeAspect="1"/>
          </p:cNvPicPr>
          <p:nvPr/>
        </p:nvPicPr>
        <p:blipFill>
          <a:blip r:embed="rId7"/>
          <a:stretch>
            <a:fillRect/>
          </a:stretch>
        </p:blipFill>
        <p:spPr>
          <a:xfrm>
            <a:off x="4226680" y="2990522"/>
            <a:ext cx="5001986" cy="3007147"/>
          </a:xfrm>
          <a:prstGeom prst="rect">
            <a:avLst/>
          </a:prstGeom>
        </p:spPr>
      </p:pic>
    </p:spTree>
    <p:extLst>
      <p:ext uri="{BB962C8B-B14F-4D97-AF65-F5344CB8AC3E}">
        <p14:creationId xmlns:p14="http://schemas.microsoft.com/office/powerpoint/2010/main" val="281851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66800" y="219928"/>
            <a:ext cx="10058400" cy="1450757"/>
          </a:xfrm>
        </p:spPr>
        <p:txBody>
          <a:bodyPr>
            <a:normAutofit/>
          </a:bodyPr>
          <a:lstStyle/>
          <a:p>
            <a:r>
              <a:rPr lang="en-US" dirty="0"/>
              <a:t>Conclusions with Recommendations</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179671374"/>
              </p:ext>
            </p:extLst>
          </p:nvPr>
        </p:nvGraphicFramePr>
        <p:xfrm>
          <a:off x="1097280" y="1737360"/>
          <a:ext cx="10058400" cy="3786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9A00379A-9352-48F4-BA8C-9A075B55E6F1}"/>
              </a:ext>
            </a:extLst>
          </p:cNvPr>
          <p:cNvSpPr txBox="1"/>
          <p:nvPr/>
        </p:nvSpPr>
        <p:spPr>
          <a:xfrm>
            <a:off x="304800" y="5421086"/>
            <a:ext cx="9305925" cy="923330"/>
          </a:xfrm>
          <a:prstGeom prst="rect">
            <a:avLst/>
          </a:prstGeom>
          <a:solidFill>
            <a:schemeClr val="bg1"/>
          </a:solidFill>
          <a:ln>
            <a:solidFill>
              <a:schemeClr val="accent4">
                <a:lumMod val="75000"/>
              </a:schemeClr>
            </a:solidFill>
          </a:ln>
        </p:spPr>
        <p:txBody>
          <a:bodyPr wrap="square" rtlCol="0">
            <a:spAutoFit/>
          </a:bodyPr>
          <a:lstStyle/>
          <a:p>
            <a:pPr algn="ctr"/>
            <a:r>
              <a:rPr lang="en-US" b="1" dirty="0">
                <a:solidFill>
                  <a:schemeClr val="accent1"/>
                </a:solidFill>
              </a:rPr>
              <a:t>I HIGHLY RECOMMEND RESEARCHING Marvel Studios’(BV) METHODS OF PRODUCING MOVIES. </a:t>
            </a:r>
          </a:p>
          <a:p>
            <a:pPr algn="ctr"/>
            <a:r>
              <a:rPr lang="en-US" b="1" dirty="0">
                <a:solidFill>
                  <a:schemeClr val="accent1"/>
                </a:solidFill>
              </a:rPr>
              <a:t>THE DATA INDICATES THEY ARE A TOP PERFORMER IN THE INDUSTRY </a:t>
            </a:r>
          </a:p>
          <a:p>
            <a:pPr algn="ctr"/>
            <a:r>
              <a:rPr lang="en-US" b="1" dirty="0">
                <a:solidFill>
                  <a:schemeClr val="accent1"/>
                </a:solidFill>
              </a:rPr>
              <a:t>AND PRODUCE THE HIGHEST GROSSING BOX OFFICE HITS.</a:t>
            </a:r>
            <a:endParaRPr lang="en-AU" b="1" dirty="0">
              <a:solidFill>
                <a:schemeClr val="accent1"/>
              </a:solidFill>
            </a:endParaRPr>
          </a:p>
        </p:txBody>
      </p:sp>
    </p:spTree>
    <p:extLst>
      <p:ext uri="{BB962C8B-B14F-4D97-AF65-F5344CB8AC3E}">
        <p14:creationId xmlns:p14="http://schemas.microsoft.com/office/powerpoint/2010/main" val="26552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268419-DA1E-4C3A-A199-88977DDF83CF}"/>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10800000">
            <a:off x="6866708" y="0"/>
            <a:ext cx="5325292" cy="6424472"/>
          </a:xfrm>
          <a:prstGeom prst="rect">
            <a:avLst/>
          </a:prstGeom>
        </p:spPr>
      </p:pic>
      <p:sp>
        <p:nvSpPr>
          <p:cNvPr id="2" name="Title 1">
            <a:extLst>
              <a:ext uri="{FF2B5EF4-FFF2-40B4-BE49-F238E27FC236}">
                <a16:creationId xmlns:a16="http://schemas.microsoft.com/office/drawing/2014/main" id="{A67A8BA7-95C9-42E1-97A6-68A412608E33}"/>
              </a:ext>
            </a:extLst>
          </p:cNvPr>
          <p:cNvSpPr>
            <a:spLocks noGrp="1"/>
          </p:cNvSpPr>
          <p:nvPr>
            <p:ph type="title"/>
          </p:nvPr>
        </p:nvSpPr>
        <p:spPr/>
        <p:txBody>
          <a:bodyPr/>
          <a:lstStyle/>
          <a:p>
            <a:r>
              <a:rPr lang="en-US" dirty="0"/>
              <a:t>Conclusion</a:t>
            </a:r>
            <a:endParaRPr lang="en-AU" dirty="0"/>
          </a:p>
        </p:txBody>
      </p:sp>
      <p:sp>
        <p:nvSpPr>
          <p:cNvPr id="3" name="Content Placeholder 2">
            <a:extLst>
              <a:ext uri="{FF2B5EF4-FFF2-40B4-BE49-F238E27FC236}">
                <a16:creationId xmlns:a16="http://schemas.microsoft.com/office/drawing/2014/main" id="{DFD87678-07B1-44FD-B990-A842739C5236}"/>
              </a:ext>
            </a:extLst>
          </p:cNvPr>
          <p:cNvSpPr>
            <a:spLocks noGrp="1"/>
          </p:cNvSpPr>
          <p:nvPr>
            <p:ph idx="1"/>
          </p:nvPr>
        </p:nvSpPr>
        <p:spPr>
          <a:xfrm>
            <a:off x="1097280" y="2108201"/>
            <a:ext cx="5325291" cy="3760891"/>
          </a:xfr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spcBef>
                <a:spcPts val="0"/>
              </a:spcBef>
              <a:spcAft>
                <a:spcPts val="1600"/>
              </a:spcAft>
            </a:pPr>
            <a:br>
              <a:rPr lang="en-US" b="0" dirty="0">
                <a:effectLst/>
              </a:rPr>
            </a:br>
            <a:r>
              <a:rPr lang="en-US" dirty="0">
                <a:solidFill>
                  <a:srgbClr val="616161"/>
                </a:solidFill>
                <a:latin typeface="+mj-lt"/>
              </a:rPr>
              <a:t>After analyzing the dataset, I have arrived at the conclusion that the types of films that do the best in the box office domestically are </a:t>
            </a:r>
            <a:r>
              <a:rPr lang="en-US" b="1" dirty="0">
                <a:solidFill>
                  <a:srgbClr val="616161"/>
                </a:solidFill>
                <a:latin typeface="+mj-lt"/>
              </a:rPr>
              <a:t>Action, Adventure, </a:t>
            </a:r>
            <a:r>
              <a:rPr lang="en-US" dirty="0">
                <a:solidFill>
                  <a:srgbClr val="616161"/>
                </a:solidFill>
                <a:latin typeface="+mj-lt"/>
              </a:rPr>
              <a:t>and </a:t>
            </a:r>
            <a:r>
              <a:rPr lang="en-US" b="1" dirty="0">
                <a:solidFill>
                  <a:srgbClr val="616161"/>
                </a:solidFill>
                <a:latin typeface="+mj-lt"/>
              </a:rPr>
              <a:t>Sci-Fi </a:t>
            </a:r>
            <a:r>
              <a:rPr lang="en-US" dirty="0">
                <a:solidFill>
                  <a:srgbClr val="616161"/>
                </a:solidFill>
                <a:latin typeface="+mj-lt"/>
              </a:rPr>
              <a:t>films. </a:t>
            </a:r>
          </a:p>
          <a:p>
            <a:pPr>
              <a:spcBef>
                <a:spcPts val="0"/>
              </a:spcBef>
              <a:spcAft>
                <a:spcPts val="1600"/>
              </a:spcAft>
            </a:pPr>
            <a:r>
              <a:rPr lang="en-US" dirty="0">
                <a:latin typeface="+mj-lt"/>
              </a:rPr>
              <a:t>I highly recommend that Microsoft do some further research on </a:t>
            </a:r>
            <a:r>
              <a:rPr lang="en-US">
                <a:latin typeface="+mj-lt"/>
              </a:rPr>
              <a:t>the </a:t>
            </a:r>
            <a:r>
              <a:rPr lang="en-US" dirty="0">
                <a:latin typeface="+mj-lt"/>
              </a:rPr>
              <a:t>M</a:t>
            </a:r>
            <a:r>
              <a:rPr lang="en-US">
                <a:latin typeface="+mj-lt"/>
              </a:rPr>
              <a:t>arvel </a:t>
            </a:r>
            <a:r>
              <a:rPr lang="en-US" dirty="0">
                <a:latin typeface="+mj-lt"/>
              </a:rPr>
              <a:t>Studios (BV) methods of producing as they provide high grossing box office films. </a:t>
            </a:r>
          </a:p>
          <a:p>
            <a:endParaRPr lang="en-AU" dirty="0"/>
          </a:p>
        </p:txBody>
      </p:sp>
    </p:spTree>
    <p:extLst>
      <p:ext uri="{BB962C8B-B14F-4D97-AF65-F5344CB8AC3E}">
        <p14:creationId xmlns:p14="http://schemas.microsoft.com/office/powerpoint/2010/main" val="349211872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{87D0C520-FE1C-42BB-A74A-AA85787BB6C3}tf11437505_win32</Template>
  <TotalTime>1156</TotalTime>
  <Words>752</Words>
  <Application>Microsoft Office PowerPoint</Application>
  <PresentationFormat>Widescreen</PresentationFormat>
  <Paragraphs>68</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Calibri Light</vt:lpstr>
      <vt:lpstr>Georgia Pro Cond Light</vt:lpstr>
      <vt:lpstr>Lato Extended</vt:lpstr>
      <vt:lpstr>Speak Pro</vt:lpstr>
      <vt:lpstr>Wingdings</vt:lpstr>
      <vt:lpstr>RetrospectVTI</vt:lpstr>
      <vt:lpstr>Microsoft Movie Analysis</vt:lpstr>
      <vt:lpstr>Presentation Outline</vt:lpstr>
      <vt:lpstr>Business Problem </vt:lpstr>
      <vt:lpstr>Data</vt:lpstr>
      <vt:lpstr>Methods</vt:lpstr>
      <vt:lpstr>Results </vt:lpstr>
      <vt:lpstr>PowerPoint Presentation</vt:lpstr>
      <vt:lpstr>Conclusions with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Analysis</dc:title>
  <dc:creator>Carla Kirby</dc:creator>
  <cp:lastModifiedBy>Carla Kirby</cp:lastModifiedBy>
  <cp:revision>30</cp:revision>
  <dcterms:created xsi:type="dcterms:W3CDTF">2022-04-22T03:33:32Z</dcterms:created>
  <dcterms:modified xsi:type="dcterms:W3CDTF">2022-04-24T06:00:53Z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