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9"/>
  </p:notesMasterIdLst>
  <p:handoutMasterIdLst>
    <p:handoutMasterId r:id="rId20"/>
  </p:handoutMasterIdLst>
  <p:sldIdLst>
    <p:sldId id="277" r:id="rId4"/>
    <p:sldId id="399" r:id="rId5"/>
    <p:sldId id="400" r:id="rId6"/>
    <p:sldId id="408" r:id="rId7"/>
    <p:sldId id="401" r:id="rId8"/>
    <p:sldId id="402" r:id="rId9"/>
    <p:sldId id="403" r:id="rId10"/>
    <p:sldId id="409" r:id="rId11"/>
    <p:sldId id="404" r:id="rId12"/>
    <p:sldId id="411" r:id="rId13"/>
    <p:sldId id="405" r:id="rId14"/>
    <p:sldId id="406" r:id="rId15"/>
    <p:sldId id="407" r:id="rId16"/>
    <p:sldId id="412" r:id="rId17"/>
    <p:sldId id="4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4660" autoAdjust="0"/>
  </p:normalViewPr>
  <p:slideViewPr>
    <p:cSldViewPr snapToGrid="0">
      <p:cViewPr varScale="1">
        <p:scale>
          <a:sx n="127" d="100"/>
          <a:sy n="127" d="100"/>
        </p:scale>
        <p:origin x="2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201354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Computer Science and Engineering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719988" marR="478155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Hybrid AI Framework for Crop Yield Prediction: Enhancing Generalization, Explainability, and Real-Time Adaptability</a:t>
            </a:r>
            <a:endParaRPr lang="en-US" sz="4400" b="0" dirty="0">
              <a:effectLst/>
            </a:endParaRPr>
          </a:p>
          <a:p>
            <a:br>
              <a:rPr lang="en-US" sz="3600" b="0" dirty="0">
                <a:effectLst/>
              </a:rPr>
            </a:b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072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M J Akshaya(22BAI70114)</a:t>
            </a:r>
          </a:p>
          <a:p>
            <a:r>
              <a:rPr lang="en-US" sz="2000" dirty="0" err="1"/>
              <a:t>Nihar</a:t>
            </a:r>
            <a:r>
              <a:rPr lang="en-US" sz="2000" dirty="0"/>
              <a:t> Shetty S(22BAI70090)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Harjot</a:t>
            </a:r>
            <a:r>
              <a:rPr lang="en-US" sz="2000" dirty="0"/>
              <a:t> Singh</a:t>
            </a:r>
          </a:p>
          <a:p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1A4411-63FE-A246-84CF-2ED5862A5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40841"/>
            <a:ext cx="410561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7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9FF0FA-26D7-EC4B-BD14-95EDBB58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249942"/>
            <a:ext cx="99738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E0A2-E189-5D49-88BD-33A725A0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612"/>
            <a:ext cx="10515600" cy="1459576"/>
          </a:xfrm>
        </p:spPr>
        <p:txBody>
          <a:bodyPr/>
          <a:lstStyle/>
          <a:p>
            <a:r>
              <a:rPr lang="en-US" dirty="0"/>
              <a:t>Real-Time Deployment and Key 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2AA3-3D50-5148-879C-C283BFB0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829113"/>
            <a:ext cx="1095186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Real-Time Deployment and Farmer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Real-time alerts for </a:t>
            </a:r>
            <a:r>
              <a:rPr lang="en-US" sz="2200" b="1" dirty="0"/>
              <a:t>crop health changes</a:t>
            </a:r>
            <a:r>
              <a:rPr lang="en-US" sz="2200" dirty="0"/>
              <a:t> and </a:t>
            </a:r>
            <a:r>
              <a:rPr lang="en-US" sz="2200" b="1" dirty="0"/>
              <a:t>yield estimations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Early intervention for </a:t>
            </a:r>
            <a:r>
              <a:rPr lang="en-US" sz="2200" b="1" dirty="0"/>
              <a:t>irrigation</a:t>
            </a:r>
            <a:r>
              <a:rPr lang="en-US" sz="2200" dirty="0"/>
              <a:t>, </a:t>
            </a:r>
            <a:r>
              <a:rPr lang="en-US" sz="2200" b="1" dirty="0"/>
              <a:t>pest control</a:t>
            </a:r>
            <a:r>
              <a:rPr lang="en-US" sz="2200" dirty="0"/>
              <a:t>, and </a:t>
            </a:r>
            <a:r>
              <a:rPr lang="en-US" sz="2200" b="1" dirty="0"/>
              <a:t>nutrient management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System proved </a:t>
            </a:r>
            <a:r>
              <a:rPr lang="en-US" sz="2200" b="1" dirty="0"/>
              <a:t>cost-effective and scalable</a:t>
            </a:r>
            <a:r>
              <a:rPr lang="en-US" sz="2200" dirty="0"/>
              <a:t> for both small and large farms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Transformer Model</a:t>
            </a:r>
            <a:r>
              <a:rPr lang="en-US" sz="2200" dirty="0"/>
              <a:t> achieved </a:t>
            </a:r>
            <a:r>
              <a:rPr lang="en-US" sz="2200" b="1" dirty="0"/>
              <a:t>highest accuracy</a:t>
            </a:r>
            <a:r>
              <a:rPr lang="en-US" sz="2200" dirty="0"/>
              <a:t> and </a:t>
            </a:r>
            <a:r>
              <a:rPr lang="en-US" sz="2200" b="1" dirty="0"/>
              <a:t>lowest RMSE</a:t>
            </a:r>
            <a:r>
              <a:rPr lang="en-US" sz="2200" dirty="0"/>
              <a:t> among all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IoT microclimate monitoring</a:t>
            </a:r>
            <a:r>
              <a:rPr lang="en-US" sz="2200" dirty="0"/>
              <a:t> significantly boosted prediction 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System validated as a </a:t>
            </a:r>
            <a:r>
              <a:rPr lang="en-US" sz="2200" b="1" dirty="0"/>
              <a:t>real-time, practical solution</a:t>
            </a:r>
            <a:r>
              <a:rPr lang="en-US" sz="2200" dirty="0"/>
              <a:t> for farmers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A9D14-6135-5344-9CF8-62DD6D8D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889090"/>
            <a:ext cx="10861431" cy="474004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Hybrid AI Framework</a:t>
            </a:r>
            <a:r>
              <a:rPr lang="en-US" sz="2200" dirty="0"/>
              <a:t> (LSTM, CNN, Transformer models) combined with </a:t>
            </a:r>
            <a:r>
              <a:rPr lang="en-US" sz="2200" b="1" dirty="0"/>
              <a:t>IoT-based real-time monitoring</a:t>
            </a:r>
            <a:r>
              <a:rPr lang="en-US" sz="2200" dirty="0"/>
              <a:t> has significantly improved </a:t>
            </a:r>
            <a:r>
              <a:rPr lang="en-US" sz="2200" b="1" dirty="0"/>
              <a:t>crop yield prediction accuracy</a:t>
            </a:r>
            <a:r>
              <a:rPr lang="en-US" sz="2200" dirty="0"/>
              <a:t>.</a:t>
            </a:r>
          </a:p>
          <a:p>
            <a:r>
              <a:rPr lang="en-US" sz="2200" dirty="0"/>
              <a:t>Outperformed traditional </a:t>
            </a:r>
            <a:r>
              <a:rPr lang="en-US" sz="2200" b="1" dirty="0"/>
              <a:t>regression</a:t>
            </a:r>
            <a:r>
              <a:rPr lang="en-US" sz="2200" dirty="0"/>
              <a:t> and </a:t>
            </a:r>
            <a:r>
              <a:rPr lang="en-US" sz="2200" b="1" dirty="0"/>
              <a:t>satellite-only</a:t>
            </a:r>
            <a:r>
              <a:rPr lang="en-US" sz="2200" dirty="0"/>
              <a:t> methods in </a:t>
            </a:r>
            <a:r>
              <a:rPr lang="en-US" sz="2200" b="1" dirty="0"/>
              <a:t>accuracy</a:t>
            </a:r>
            <a:r>
              <a:rPr lang="en-US" sz="2200" dirty="0"/>
              <a:t>, </a:t>
            </a:r>
            <a:r>
              <a:rPr lang="en-US" sz="2200" b="1" dirty="0"/>
              <a:t>RMSE</a:t>
            </a:r>
            <a:r>
              <a:rPr lang="en-US" sz="2200" dirty="0"/>
              <a:t>, and </a:t>
            </a:r>
            <a:r>
              <a:rPr lang="en-US" sz="2200" b="1" dirty="0"/>
              <a:t>adaptability</a:t>
            </a:r>
            <a:r>
              <a:rPr lang="en-US" sz="2200" dirty="0"/>
              <a:t>.</a:t>
            </a:r>
          </a:p>
          <a:p>
            <a:r>
              <a:rPr lang="en-US" sz="2200" dirty="0"/>
              <a:t>Demonstrated the </a:t>
            </a:r>
            <a:r>
              <a:rPr lang="en-US" sz="2200" b="1" dirty="0"/>
              <a:t>robustness</a:t>
            </a:r>
            <a:r>
              <a:rPr lang="en-US" sz="2200" dirty="0"/>
              <a:t> of </a:t>
            </a:r>
            <a:r>
              <a:rPr lang="en-US" sz="2200" b="1" dirty="0"/>
              <a:t>microclimate-driven AI models</a:t>
            </a:r>
            <a:r>
              <a:rPr lang="en-US" sz="2200" dirty="0"/>
              <a:t> for precision agriculture.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Real-time microclimate data</a:t>
            </a:r>
            <a:r>
              <a:rPr lang="en-US" sz="2200" dirty="0"/>
              <a:t> greatly enhances forecasting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AI + IoT integration</a:t>
            </a:r>
            <a:r>
              <a:rPr lang="en-US" sz="2200" dirty="0"/>
              <a:t> enables smarter, faster, and more reliable agricultural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Continuous innovation in </a:t>
            </a:r>
            <a:r>
              <a:rPr lang="en-US" sz="2200" b="1" dirty="0"/>
              <a:t>sensor technology</a:t>
            </a:r>
            <a:r>
              <a:rPr lang="en-US" sz="2200" dirty="0"/>
              <a:t> and </a:t>
            </a:r>
            <a:r>
              <a:rPr lang="en-US" sz="2200" b="1" dirty="0"/>
              <a:t>AI methods</a:t>
            </a:r>
            <a:r>
              <a:rPr lang="en-US" sz="2200" dirty="0"/>
              <a:t> will further improve predictive models.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96" y="1646446"/>
            <a:ext cx="11022204" cy="4709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Expansion of Environmental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Integrate additional sensors for </a:t>
            </a:r>
            <a:r>
              <a:rPr lang="en-US" sz="2200" b="1" dirty="0"/>
              <a:t>CO₂ levels</a:t>
            </a:r>
            <a:r>
              <a:rPr lang="en-US" sz="2200" dirty="0"/>
              <a:t>, </a:t>
            </a:r>
            <a:r>
              <a:rPr lang="en-US" sz="2200" b="1" dirty="0"/>
              <a:t>soil nutrient composition</a:t>
            </a:r>
            <a:r>
              <a:rPr lang="en-US" sz="2200" dirty="0"/>
              <a:t>, </a:t>
            </a:r>
            <a:r>
              <a:rPr lang="en-US" sz="2200" b="1" dirty="0"/>
              <a:t>pest infestations</a:t>
            </a:r>
            <a:r>
              <a:rPr lang="en-US" sz="2200" dirty="0"/>
              <a:t>, and </a:t>
            </a:r>
            <a:r>
              <a:rPr lang="en-US" sz="2200" b="1" dirty="0"/>
              <a:t>soil </a:t>
            </a:r>
            <a:r>
              <a:rPr lang="en-US" sz="2200" b="1" dirty="0" err="1"/>
              <a:t>pH</a:t>
            </a:r>
            <a:r>
              <a:rPr lang="en-US" sz="2200" dirty="0" err="1"/>
              <a:t>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 a </a:t>
            </a:r>
            <a:r>
              <a:rPr lang="en-US" sz="2200" b="1" dirty="0"/>
              <a:t>richer feature set</a:t>
            </a:r>
            <a:r>
              <a:rPr lang="en-US" sz="2200" dirty="0"/>
              <a:t> for more accurate and holistic yield predictions.</a:t>
            </a:r>
          </a:p>
          <a:p>
            <a:pPr marL="0" indent="0">
              <a:buNone/>
            </a:pPr>
            <a:r>
              <a:rPr lang="en-US" sz="2200" b="1" dirty="0"/>
              <a:t>Real-Time Edge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Deploy </a:t>
            </a:r>
            <a:r>
              <a:rPr lang="en-US" sz="2200" b="1" dirty="0"/>
              <a:t>Edge AI</a:t>
            </a:r>
            <a:r>
              <a:rPr lang="en-US" sz="2200" dirty="0"/>
              <a:t> devices for </a:t>
            </a:r>
            <a:r>
              <a:rPr lang="en-US" sz="2200" b="1" dirty="0"/>
              <a:t>on-field data processing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Reduce dependency on cloud infrastructure, improving </a:t>
            </a:r>
            <a:r>
              <a:rPr lang="en-US" sz="2200" b="1" dirty="0"/>
              <a:t>latency</a:t>
            </a:r>
            <a:r>
              <a:rPr lang="en-US" sz="2200" dirty="0"/>
              <a:t> and </a:t>
            </a:r>
            <a:r>
              <a:rPr lang="en-US" sz="2200" b="1" dirty="0"/>
              <a:t>real-time decision-making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Mobile Application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Create </a:t>
            </a:r>
            <a:r>
              <a:rPr lang="en-US" sz="2200" b="1" dirty="0"/>
              <a:t>user-friendly mobile apps</a:t>
            </a:r>
            <a:r>
              <a:rPr lang="en-US" sz="2200" dirty="0"/>
              <a:t> for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Provide </a:t>
            </a:r>
            <a:r>
              <a:rPr lang="en-US" sz="2200" b="1" dirty="0"/>
              <a:t>real-time alerts</a:t>
            </a:r>
            <a:r>
              <a:rPr lang="en-US" sz="2200" dirty="0"/>
              <a:t>, </a:t>
            </a:r>
            <a:r>
              <a:rPr lang="en-US" sz="2200" b="1" dirty="0"/>
              <a:t>crop health updates</a:t>
            </a:r>
            <a:r>
              <a:rPr lang="en-US" sz="2200" dirty="0"/>
              <a:t>, and </a:t>
            </a:r>
            <a:r>
              <a:rPr lang="en-US" sz="2200" b="1" dirty="0"/>
              <a:t>actionable recommendations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416818"/>
            <a:ext cx="11234057" cy="4760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[1]. Patel, A., Sharma, R., &amp; Verma, S. (2023). IoT and AI-Based Crop Yield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Prediction Model: A Precision Agriculture Approach. *IEEE Transactions 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Agriculture and Data Science*, 15(3), 102-115.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[2]. Kumar, V., Singh, P., &amp; Rao, M. (2022). Machine Learning Models for Crop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Yield Prediction: A Comparative Study. *International Journal of Artificial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Intelligence and Agriculture*, 10(4), 87-95.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[3]. Chen, L., Wang, X., &amp; Zhang, H. (2021). Enhancing Agricultural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Forecasting with Deep Learning: A Microclimate-Based Analysis. *IEEE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 on Smart Farming*, 8(2), 76-89.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[4]. Gupta, S., Mehta, D., &amp; Roy, P. (2023). Integrating IoT and AI for Smart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Agriculture: Challenges and Opportunities. *Proceedings of the IEEE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Conference on Agricultural Data Science*, 5(1), 54-62.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[5]. Zhao, J., Li, F., &amp; Yang, Q. (2022). A Hybrid AI Framework for Real-Time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Crop Yield Prediction Using IoT and Satellite Data. *IEEE Transactions 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Computational Agriculture*, 12(5), 198-209.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FA26-C1AE-0144-8D81-330E56EF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30" y="1113674"/>
            <a:ext cx="10911673" cy="54252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[6]. Raj, K., &amp; Banerjee, T. (2023). Leveraging Transformer Networks for Crop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Yield Prediction in Dynamic Weather Conditions. *Journal of Intelligent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Agricultural Systems*, 11(6), 112-128.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[7]. Das, R., &amp; Mukherjee, P. (2022). Application of Convolutional Neural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Networks in Agricultural Data Analysis. *IEEE Symposium on AI in Precision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Farming*, 7(3), 33-41.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[8]. Smith, J., &amp; Kumar, A. (2021). Predictive Analytics in Agriculture: The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Role of IoT and Deep Learning. *IEEE Transactions on Agricultural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Informatics*, 9(2), 23-38.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[9]. Liu, Y., &amp; Sun, X. (2020). Real-Time Monitoring of Crop Conditions Using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IoT Sensors and AI. *Proceedings of the International Conference on Smart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Farming Technologies*, 6(1), 19-27.[10]. Wang, R., &amp; Patel, M. (2021). Cloud-Based IoT Solutions for Scalable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Crop Yield Prediction. *IEEE Journal of Smart Agricultural Systems*, 10(3),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92-104.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6582-985B-8944-9ED4-1A1F4430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949A-1DE0-C34E-A1E0-E7B97B5D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13" y="440644"/>
            <a:ext cx="10921721" cy="49108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[11]. Park, C., &amp; Kim, J. (2019). Microclimate Variability and Its Impact on AI-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Driven Crop Yield Predictions. *International Journal of Agricultural AI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Research*, 8(4), 55-67.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[12]. Ahmed, S., &amp; Khan, T. (2020). A Data-Driven Approach to Precision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Agriculture Using IoT and Machine Learning. *IEEE Conference on AI in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Sustainable Farming*, 4(2), 78-89.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[13]. Rodrigues, L., &amp; Silva, P. (2018). Comparative Analysis of AI Models for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Yield Estimation. *IEEE Transactions on Precision Agriculture and AI*, 7(1),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34-47.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[14]. Verma, P., &amp; Gupta, A. (2017). Satellite Image Processing for Agricultural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Predictions: A Deep Learning Perspective. *IEEE Journal on Remote Sensing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Agriculture*, 6(3), 111-123.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[15]. Chen, B., &amp; Zhao, H. (2016). AI-Based Forecasting Models in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Agricultural Economics. *International Conference on AI Applications in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Farming*, 3(2), 65-77.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[16]. Nelson, J., &amp; Roberts, D. (2015). The Evolution of AI in Agricultural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Decision-Making. *IEEE Transactions on Smart Farming*, 5(4), 201-214.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D4F3-2E0E-C44A-9174-6B6E0C46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0" y="1547446"/>
            <a:ext cx="11525459" cy="51740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1. Traditional Crop Yield Prediction: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Relies on </a:t>
            </a:r>
            <a:r>
              <a:rPr lang="en-US" b="1" dirty="0"/>
              <a:t>statistical regression</a:t>
            </a:r>
            <a:r>
              <a:rPr lang="en-US" dirty="0"/>
              <a:t> and </a:t>
            </a:r>
            <a:r>
              <a:rPr lang="en-US" b="1" dirty="0"/>
              <a:t>broad satellite/weather datasets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Fails to capture </a:t>
            </a:r>
            <a:r>
              <a:rPr lang="en-US" b="1" dirty="0"/>
              <a:t>microclimate variations</a:t>
            </a:r>
            <a:r>
              <a:rPr lang="en-US" dirty="0"/>
              <a:t> at </a:t>
            </a:r>
            <a:r>
              <a:rPr lang="en-US" b="1" dirty="0"/>
              <a:t>individual farm level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Leads to </a:t>
            </a:r>
            <a:r>
              <a:rPr lang="en-US" b="1" dirty="0"/>
              <a:t>inefficiencies</a:t>
            </a:r>
            <a:r>
              <a:rPr lang="en-US" dirty="0"/>
              <a:t> in resource allocation and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Proposed 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Microclimate-Based Yield Prediction Model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</a:t>
            </a:r>
            <a:r>
              <a:rPr lang="en-US" b="1" dirty="0"/>
              <a:t>IoT sensors</a:t>
            </a:r>
            <a:r>
              <a:rPr lang="en-US" dirty="0"/>
              <a:t> (temperature, humidity, soil moisture) with </a:t>
            </a:r>
            <a:r>
              <a:rPr lang="en-US" b="1" dirty="0"/>
              <a:t>AI 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NDVI satellite data</a:t>
            </a:r>
            <a:r>
              <a:rPr lang="en-US" dirty="0"/>
              <a:t> for enhanced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Machine Learning Techniques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 Short Term Memory (LSTM)</a:t>
            </a:r>
            <a:r>
              <a:rPr lang="en-US" dirty="0"/>
              <a:t>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Convolutional Neural Networks (CNN)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Transformer Models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1B54-C234-3246-BE74-35BB0B4A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8" y="1504541"/>
            <a:ext cx="10841333" cy="4705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4. Key Contributions: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Enhanced Accuracy</a:t>
            </a:r>
            <a:r>
              <a:rPr lang="en-US" sz="2200" dirty="0"/>
              <a:t> through real-time, localized microclimate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Overcoming Limitations</a:t>
            </a:r>
            <a:r>
              <a:rPr lang="en-US" sz="2200" dirty="0"/>
              <a:t> of satellite-only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Cost-Effective and Scalable</a:t>
            </a:r>
            <a:r>
              <a:rPr lang="en-US" sz="2200" dirty="0"/>
              <a:t> using affordable IoT and cloud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Climate Adaptation</a:t>
            </a:r>
            <a:r>
              <a:rPr lang="en-US" sz="2200" dirty="0"/>
              <a:t> via dynamic, real-time AI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Proactive Farm Management</a:t>
            </a:r>
            <a:r>
              <a:rPr lang="en-US" sz="2200" dirty="0"/>
              <a:t> with early alerts and interventions.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5. Research 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Create a </a:t>
            </a:r>
            <a:r>
              <a:rPr lang="en-US" sz="2200" b="1" dirty="0"/>
              <a:t>cost-efficient</a:t>
            </a:r>
            <a:r>
              <a:rPr lang="en-US" sz="2200" dirty="0"/>
              <a:t>, </a:t>
            </a:r>
            <a:r>
              <a:rPr lang="en-US" sz="2200" b="1" dirty="0"/>
              <a:t>scalable</a:t>
            </a:r>
            <a:r>
              <a:rPr lang="en-US" sz="2200" dirty="0"/>
              <a:t>, and </a:t>
            </a:r>
            <a:r>
              <a:rPr lang="en-US" sz="2200" b="1" dirty="0"/>
              <a:t>adaptive</a:t>
            </a:r>
            <a:r>
              <a:rPr lang="en-US" sz="2200" dirty="0"/>
              <a:t>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Optimize farm productivity</a:t>
            </a:r>
            <a:r>
              <a:rPr lang="en-US" sz="2200" dirty="0"/>
              <a:t> and </a:t>
            </a:r>
            <a:r>
              <a:rPr lang="en-US" sz="2200" b="1" dirty="0"/>
              <a:t>support sustainability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F2515-E54A-6F42-A6D5-DB6613CE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9" y="1892474"/>
            <a:ext cx="10982011" cy="48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Existing Challenges in Crop Yield Prediction: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Low Granularity</a:t>
            </a:r>
            <a:r>
              <a:rPr lang="en-US" sz="2200" dirty="0"/>
              <a:t>: Traditional models fail to capture </a:t>
            </a:r>
            <a:r>
              <a:rPr lang="en-US" sz="2200" b="1" dirty="0"/>
              <a:t>field-level microclimate</a:t>
            </a:r>
            <a:r>
              <a:rPr lang="en-US" sz="2200" dirty="0"/>
              <a:t>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Macro-Scale Dependence</a:t>
            </a:r>
            <a:r>
              <a:rPr lang="en-US" sz="2200" dirty="0"/>
              <a:t>: Reliance on </a:t>
            </a:r>
            <a:r>
              <a:rPr lang="en-US" sz="2200" b="1" dirty="0"/>
              <a:t>satellite and broad weather data</a:t>
            </a:r>
            <a:r>
              <a:rPr lang="en-US" sz="2200" dirty="0"/>
              <a:t> misses local farm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Static Predictions</a:t>
            </a:r>
            <a:r>
              <a:rPr lang="en-US" sz="2200" dirty="0"/>
              <a:t>: Conventional models </a:t>
            </a:r>
            <a:r>
              <a:rPr lang="en-US" sz="2200" b="1" dirty="0"/>
              <a:t>cannot adapt</a:t>
            </a:r>
            <a:r>
              <a:rPr lang="en-US" sz="2200" dirty="0"/>
              <a:t> dynamically to </a:t>
            </a:r>
            <a:r>
              <a:rPr lang="en-US" sz="2200" b="1" dirty="0"/>
              <a:t>real-time environmental changes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Resource Inefficiency</a:t>
            </a:r>
            <a:r>
              <a:rPr lang="en-US" sz="2200" dirty="0"/>
              <a:t>: Poor predictions cause </a:t>
            </a:r>
            <a:r>
              <a:rPr lang="en-US" sz="2200" b="1" dirty="0"/>
              <a:t>wastage</a:t>
            </a:r>
            <a:r>
              <a:rPr lang="en-US" sz="2200" dirty="0"/>
              <a:t> of water, fertilizers, and other inputs.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Formulated Problem Statement:</a:t>
            </a:r>
          </a:p>
          <a:p>
            <a:r>
              <a:rPr lang="en-US" sz="2200" b="1" dirty="0"/>
              <a:t>"How can we build a real-time, microclimate-aware, AI-based yield prediction system that accurately forecasts crop production at the individual farm level?"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9" y="1789356"/>
            <a:ext cx="10921721" cy="47500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Main 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Build a </a:t>
            </a:r>
            <a:r>
              <a:rPr lang="en-US" sz="2600" b="1" dirty="0"/>
              <a:t>real-time, microclimate-aware</a:t>
            </a:r>
            <a:r>
              <a:rPr lang="en-US" sz="2600" dirty="0"/>
              <a:t> AI model for </a:t>
            </a:r>
            <a:r>
              <a:rPr lang="en-US" sz="2600" b="1" dirty="0"/>
              <a:t>accurate crop yield prediction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Specific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Collect</a:t>
            </a:r>
            <a:r>
              <a:rPr lang="en-US" sz="2600" dirty="0"/>
              <a:t> localized data using </a:t>
            </a:r>
            <a:r>
              <a:rPr lang="en-US" sz="2600" b="1" dirty="0"/>
              <a:t>IoT sensors</a:t>
            </a:r>
            <a:r>
              <a:rPr lang="en-US" sz="2600" dirty="0"/>
              <a:t> (temperature, humidity, soil moisture).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Integrate</a:t>
            </a:r>
            <a:r>
              <a:rPr lang="en-US" sz="2600" dirty="0"/>
              <a:t> IoT data with </a:t>
            </a:r>
            <a:r>
              <a:rPr lang="en-US" sz="2600" b="1" dirty="0"/>
              <a:t>historical yield</a:t>
            </a:r>
            <a:r>
              <a:rPr lang="en-US" sz="2600" dirty="0"/>
              <a:t> and </a:t>
            </a:r>
            <a:r>
              <a:rPr lang="en-US" sz="2600" b="1" dirty="0"/>
              <a:t>NDVI satellite imagery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Apply advanced ML models</a:t>
            </a:r>
            <a:r>
              <a:rPr lang="en-US" sz="2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Long Short Term Memory (LSTM)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Convolutional Neural Networks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Transformer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Adapt dynamically</a:t>
            </a:r>
            <a:r>
              <a:rPr lang="en-US" sz="2600" dirty="0"/>
              <a:t> to </a:t>
            </a:r>
            <a:r>
              <a:rPr lang="en-US" sz="2600" b="1" dirty="0"/>
              <a:t>real-time climate variations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Reduce resource wastage</a:t>
            </a:r>
            <a:r>
              <a:rPr lang="en-US" sz="2600" dirty="0"/>
              <a:t> and </a:t>
            </a:r>
            <a:r>
              <a:rPr lang="en-US" sz="2600" b="1" dirty="0"/>
              <a:t>enhance decision-making</a:t>
            </a:r>
            <a:r>
              <a:rPr lang="en-US" sz="2600" dirty="0"/>
              <a:t> with early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Design a scalable, cost-effective, and sustainable framework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843261"/>
            <a:ext cx="11182978" cy="46496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1" dirty="0"/>
              <a:t>Step 1: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b="1" dirty="0"/>
              <a:t>IoT Sensors</a:t>
            </a:r>
            <a:r>
              <a:rPr lang="en-US" sz="3500" dirty="0"/>
              <a:t>: Real-time data (Temperature, Humidity, Soil Moisture)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b="1" dirty="0"/>
              <a:t>Historical Yield Data</a:t>
            </a:r>
            <a:r>
              <a:rPr lang="en-US" sz="3500" dirty="0"/>
              <a:t>: From agricultural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b="1" dirty="0"/>
              <a:t>Satellite Data</a:t>
            </a:r>
            <a:r>
              <a:rPr lang="en-US" sz="3500" dirty="0"/>
              <a:t>: NDVI values for vegetation health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Step 2: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Handle missing values and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b="1" dirty="0"/>
              <a:t>Normalize features</a:t>
            </a:r>
            <a:r>
              <a:rPr lang="en-US" sz="3500" dirty="0"/>
              <a:t> (Min-Max Scaling)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b="1" dirty="0"/>
              <a:t>Combine</a:t>
            </a:r>
            <a:r>
              <a:rPr lang="en-US" sz="3500" dirty="0"/>
              <a:t> IoT, historical, and satellite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Step 3: Model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Build </a:t>
            </a:r>
            <a:r>
              <a:rPr lang="en-US" sz="3500" b="1" dirty="0"/>
              <a:t>LSTM</a:t>
            </a:r>
            <a:r>
              <a:rPr lang="en-US" sz="3500" dirty="0"/>
              <a:t>, </a:t>
            </a:r>
            <a:r>
              <a:rPr lang="en-US" sz="3500" b="1" dirty="0"/>
              <a:t>CNN</a:t>
            </a:r>
            <a:r>
              <a:rPr lang="en-US" sz="3500" dirty="0"/>
              <a:t>, and </a:t>
            </a:r>
            <a:r>
              <a:rPr lang="en-US" sz="3500" b="1" dirty="0"/>
              <a:t>Transformer</a:t>
            </a:r>
            <a:r>
              <a:rPr lang="en-US" sz="3500" dirty="0"/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Train models on combined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Tune hyperparameters for best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C13C-4464-B44C-B95E-88E9909E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" y="1778558"/>
            <a:ext cx="11022204" cy="4139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Step 4: 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 metrics like </a:t>
            </a:r>
            <a:r>
              <a:rPr lang="en-US" sz="2200" b="1" dirty="0"/>
              <a:t>Accuracy</a:t>
            </a:r>
            <a:r>
              <a:rPr lang="en-US" sz="2200" dirty="0"/>
              <a:t>, </a:t>
            </a:r>
            <a:r>
              <a:rPr lang="en-US" sz="2200" b="1" dirty="0"/>
              <a:t>Precision</a:t>
            </a:r>
            <a:r>
              <a:rPr lang="en-US" sz="2200" dirty="0"/>
              <a:t>, </a:t>
            </a:r>
            <a:r>
              <a:rPr lang="en-US" sz="2200" b="1" dirty="0"/>
              <a:t>Recall</a:t>
            </a:r>
            <a:r>
              <a:rPr lang="en-US" sz="2200" dirty="0"/>
              <a:t>, </a:t>
            </a:r>
            <a:r>
              <a:rPr lang="en-US" sz="2200" b="1" dirty="0"/>
              <a:t>F1 Score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Discretize yield predictions into classes (Low, Medium, High)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Step 5: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Save trained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 </a:t>
            </a:r>
            <a:r>
              <a:rPr lang="en-US" sz="2200" b="1" dirty="0"/>
              <a:t>real-time prediction</a:t>
            </a:r>
            <a:r>
              <a:rPr lang="en-US" sz="2200" dirty="0"/>
              <a:t> based on incoming IoT sensor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Trigger alerts and recommendations for farmers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A949-3FC2-804F-B4AF-194FDDCE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537396"/>
            <a:ext cx="10931769" cy="5451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Dataset and Experimental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 Sources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Historical crop yield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IoT sensor data (temperature, humidity, soil moisture, light intensity)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Satellite-based NDVI imagery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Tools Used</a:t>
            </a:r>
            <a:r>
              <a:rPr lang="en-US" sz="1800" dirty="0"/>
              <a:t>: TensorFlow, </a:t>
            </a:r>
            <a:r>
              <a:rPr lang="en-US" sz="1800" dirty="0" err="1"/>
              <a:t>PyTorch</a:t>
            </a:r>
            <a:r>
              <a:rPr lang="en-US" sz="1800" dirty="0"/>
              <a:t>, Scikit-learn (Python frameworks)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Deployment</a:t>
            </a:r>
            <a:r>
              <a:rPr lang="en-US" sz="1800" dirty="0"/>
              <a:t>: Cloud-based environment for real-time analysis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Model 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Models Tested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Long Short Term Memory (LSTM)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Convolutional Neural Networks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Transformer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Evaluation Metrics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Accuracy</a:t>
            </a:r>
            <a:r>
              <a:rPr lang="en-US" sz="1800" dirty="0"/>
              <a:t>, </a:t>
            </a:r>
            <a:r>
              <a:rPr lang="en-US" sz="1800" b="1" dirty="0"/>
              <a:t>Precision</a:t>
            </a:r>
            <a:r>
              <a:rPr lang="en-US" sz="1800" dirty="0"/>
              <a:t>, </a:t>
            </a:r>
            <a:r>
              <a:rPr lang="en-US" sz="1800" b="1" dirty="0"/>
              <a:t>Recall</a:t>
            </a:r>
            <a:r>
              <a:rPr lang="en-US" sz="1800" dirty="0"/>
              <a:t>, </a:t>
            </a:r>
            <a:r>
              <a:rPr lang="en-US" sz="1800" b="1" dirty="0"/>
              <a:t>F1-Score</a:t>
            </a:r>
            <a:r>
              <a:rPr lang="en-US" sz="1800" dirty="0"/>
              <a:t>, </a:t>
            </a:r>
            <a:r>
              <a:rPr lang="en-US" sz="1800" b="1" dirty="0"/>
              <a:t>Root Mean Squared Error (RMSE)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7071</TotalTime>
  <Words>1571</Words>
  <Application>Microsoft Macintosh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Casper</vt:lpstr>
      <vt:lpstr>King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Problem Formulation</vt:lpstr>
      <vt:lpstr>Objectives of the Work</vt:lpstr>
      <vt:lpstr>Methodology used</vt:lpstr>
      <vt:lpstr>PowerPoint Presentation</vt:lpstr>
      <vt:lpstr>Results and Outputs</vt:lpstr>
      <vt:lpstr>Real-Time Deployment and Key Findings </vt:lpstr>
      <vt:lpstr>Conclusion</vt:lpstr>
      <vt:lpstr>Future Scope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mjakshay22@gmail.com</cp:lastModifiedBy>
  <cp:revision>494</cp:revision>
  <dcterms:created xsi:type="dcterms:W3CDTF">2019-01-09T10:33:58Z</dcterms:created>
  <dcterms:modified xsi:type="dcterms:W3CDTF">2025-04-29T06:50:15Z</dcterms:modified>
</cp:coreProperties>
</file>