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7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CFDA8-470F-D048-9EF0-72A4F80C9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66ACA4-AB0E-D445-9D28-38FF815E7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93A614-B854-9F4F-8DCE-0C9C9BD6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58AC-A625-3547-A7BA-D2AAA114B83B}" type="datetimeFigureOut">
              <a:rPr kumimoji="1" lang="zh-CN" altLang="en-US" smtClean="0"/>
              <a:t>2018/5/1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FF408D-C6E8-0D44-9B04-B12F022A3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D35AF686-B76B-C844-B527-BC2E4FB1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26DA-7CF0-B545-AF31-96A4691843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197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F7D88-D4C6-B349-AB58-538E8163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38B827D6-FCAE-6548-81E2-6EDC39449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907820-906F-EC46-AD8D-EA8E3B94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58AC-A625-3547-A7BA-D2AAA114B83B}" type="datetimeFigureOut">
              <a:rPr kumimoji="1" lang="zh-CN" altLang="en-US" smtClean="0"/>
              <a:t>2018/5/1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14B6CD-6392-0B45-8E40-5AC3BD8A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DDC1768-FFE9-024D-9DDF-A60FA7D5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26DA-7CF0-B545-AF31-96A4691843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656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A8D636-45DB-5C4E-8C26-05AB2394D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62CFD81C-1589-1D4E-AEF5-C8A1644AA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FF569B-01B9-9647-80A3-8D0F8BBC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58AC-A625-3547-A7BA-D2AAA114B83B}" type="datetimeFigureOut">
              <a:rPr kumimoji="1" lang="zh-CN" altLang="en-US" smtClean="0"/>
              <a:t>2018/5/1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217E4-8AE2-2947-8215-15D133A2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8024712-E677-0D41-A38F-77789DD0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26DA-7CF0-B545-AF31-96A4691843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709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D9A01-E9F8-274B-BDAE-9AE60E72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7A8E4E-49FB-2540-BCBF-F1DCFD44A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FAC2A-F0AA-BC4A-B031-A47F32EE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58AC-A625-3547-A7BA-D2AAA114B83B}" type="datetimeFigureOut">
              <a:rPr kumimoji="1" lang="zh-CN" altLang="en-US" smtClean="0"/>
              <a:t>2018/5/1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DE32F-92B8-9A4D-BC71-39D7E6C5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60F6F71-BD08-1B4C-B6EC-C607DA50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26DA-7CF0-B545-AF31-96A4691843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303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ADD47-09F3-A646-877B-EC6E1FD82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F67CBD-6DE4-5D4E-9A35-E703DB6B5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E4C49A-13F8-CE49-BDEC-7F6F031D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58AC-A625-3547-A7BA-D2AAA114B83B}" type="datetimeFigureOut">
              <a:rPr kumimoji="1" lang="zh-CN" altLang="en-US" smtClean="0"/>
              <a:t>2018/5/1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23AD12-986E-EF44-AC18-F0ABD3C1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2DAFFFD-A76E-2F46-B29B-DE7C642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26DA-7CF0-B545-AF31-96A4691843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23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5B79E-7E1C-294A-AEB2-9827555C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D66EA6-0E62-D74E-BB93-3D7C76CC8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137D17-A804-FD43-8A42-DE17B4DD9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F5551D-C78C-C14A-9214-06993692C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58AC-A625-3547-A7BA-D2AAA114B83B}" type="datetimeFigureOut">
              <a:rPr kumimoji="1" lang="zh-CN" altLang="en-US" smtClean="0"/>
              <a:t>2018/5/1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DEFABF-EB46-B04B-A143-A48A5837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0E371898-4D29-CA48-A507-26B151F5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26DA-7CF0-B545-AF31-96A4691843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928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B34A1-470A-BF45-83D1-6C2514B2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66565D-56E5-FD4F-8200-621B0228A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A9D984-67EA-4E41-9286-F210D7A1F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9C132C-5E67-D447-A6F6-C8CA2ED2F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47A661-2834-2D40-90FE-E5C4E90E0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BFB799-075E-CC4C-B882-3226947E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58AC-A625-3547-A7BA-D2AAA114B83B}" type="datetimeFigureOut">
              <a:rPr kumimoji="1" lang="zh-CN" altLang="en-US" smtClean="0"/>
              <a:t>2018/5/1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44CF92-9AE4-C048-A880-BDD9EE5E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628B626F-D943-2441-B9F5-CE6C58FC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26DA-7CF0-B545-AF31-96A4691843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678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C1C5A-06DC-F640-8200-57A7F27D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E499E4-7263-4B49-8C74-E7D019FB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58AC-A625-3547-A7BA-D2AAA114B83B}" type="datetimeFigureOut">
              <a:rPr kumimoji="1" lang="zh-CN" altLang="en-US" smtClean="0"/>
              <a:t>2018/5/1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44A1B1-D1D8-3142-B54F-7C8DE688D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23F19CD8-683C-704E-BFEE-55C6DF90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26DA-7CF0-B545-AF31-96A4691843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640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8DD876-ED89-F841-B189-682D968B0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58AC-A625-3547-A7BA-D2AAA114B83B}" type="datetimeFigureOut">
              <a:rPr kumimoji="1" lang="zh-CN" altLang="en-US" smtClean="0"/>
              <a:t>2018/5/1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B109D6-621C-BA4B-A488-40B8339C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567B0BA-8343-2A49-91E4-FD677E12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26DA-7CF0-B545-AF31-96A4691843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131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9288F-D614-BF4B-B166-882AFB9A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F800DF-9998-EA4C-B9BC-51CE37D58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696798-E738-B244-970D-24CE684D4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34DE97-72A5-DD47-9816-23017118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58AC-A625-3547-A7BA-D2AAA114B83B}" type="datetimeFigureOut">
              <a:rPr kumimoji="1" lang="zh-CN" altLang="en-US" smtClean="0"/>
              <a:t>2018/5/1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A78ED0-E95D-BD40-BC1F-FBD09960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F0184EA4-EBEF-224B-9C09-A56F3BE5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26DA-7CF0-B545-AF31-96A4691843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661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A14B4-84E9-964C-AD8C-FC123474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F58ED7-A32D-3A40-AC81-C39B4D7E2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FB6246-3483-6E48-90EB-D540E29F2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B04136-1146-FD47-A25E-423A3CED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58AC-A625-3547-A7BA-D2AAA114B83B}" type="datetimeFigureOut">
              <a:rPr kumimoji="1" lang="zh-CN" altLang="en-US" smtClean="0"/>
              <a:t>2018/5/1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9C505F-7C01-ED4E-8F0C-0F09B0C4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B65B9EA2-607B-4F48-A8D6-9EC1FA27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26DA-7CF0-B545-AF31-96A4691843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560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4CA927-0E7A-7F43-B322-A1BBFD0BE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4F55D3-DD49-794A-8775-A29A2A8E7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9067BD-7350-8742-B3EE-5B28EBAB2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258AC-A625-3547-A7BA-D2AAA114B83B}" type="datetimeFigureOut">
              <a:rPr kumimoji="1" lang="zh-CN" altLang="en-US" smtClean="0"/>
              <a:t>2018/5/1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3AA20C-E589-384C-9260-3E9B88365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5D946B1-A83C-6149-8770-8D748E9BD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326DA-7CF0-B545-AF31-96A4691843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181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C3A4C99-9D7B-3147-A6F0-447395640B8B}"/>
              </a:ext>
            </a:extLst>
          </p:cNvPr>
          <p:cNvCxnSpPr>
            <a:cxnSpLocks/>
          </p:cNvCxnSpPr>
          <p:nvPr/>
        </p:nvCxnSpPr>
        <p:spPr>
          <a:xfrm>
            <a:off x="0" y="1028700"/>
            <a:ext cx="12192000" cy="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38891AE-E678-5C4B-81B2-AAF0C9FB64CF}"/>
              </a:ext>
            </a:extLst>
          </p:cNvPr>
          <p:cNvGrpSpPr/>
          <p:nvPr/>
        </p:nvGrpSpPr>
        <p:grpSpPr>
          <a:xfrm>
            <a:off x="1911063" y="202269"/>
            <a:ext cx="1787817" cy="1497321"/>
            <a:chOff x="460572" y="202270"/>
            <a:chExt cx="1787817" cy="1497321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EAC1E50B-4554-6D42-83B8-9C55C85B62E5}"/>
                </a:ext>
              </a:extLst>
            </p:cNvPr>
            <p:cNvGrpSpPr/>
            <p:nvPr/>
          </p:nvGrpSpPr>
          <p:grpSpPr>
            <a:xfrm>
              <a:off x="1235307" y="864428"/>
              <a:ext cx="371475" cy="835163"/>
              <a:chOff x="1235307" y="864428"/>
              <a:chExt cx="371475" cy="835163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690E7026-F4B5-5841-9215-90FEFBD521E1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1F22D67C-4E77-2C45-9731-8AA4860F60C2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2" name="直线箭头连接符 11">
                <a:extLst>
                  <a:ext uri="{FF2B5EF4-FFF2-40B4-BE49-F238E27FC236}">
                    <a16:creationId xmlns:a16="http://schemas.microsoft.com/office/drawing/2014/main" id="{961E478F-8ECF-B640-A96F-40950B4F81C1}"/>
                  </a:ext>
                </a:extLst>
              </p:cNvPr>
              <p:cNvCxnSpPr>
                <a:cxnSpLocks/>
                <a:stCxn id="10" idx="4"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BFB7F9B2-A842-F54B-9850-99379F6A4B29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F9652E5-767C-0748-B7E7-C734D86F7C5D}"/>
                </a:ext>
              </a:extLst>
            </p:cNvPr>
            <p:cNvSpPr txBox="1"/>
            <p:nvPr/>
          </p:nvSpPr>
          <p:spPr>
            <a:xfrm>
              <a:off x="460572" y="51113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-10</a:t>
              </a:r>
              <a:r>
                <a:rPr kumimoji="1" lang="en-US" altLang="zh-Hant" dirty="0">
                  <a:latin typeface="Arial" panose="020B0604020202020204" pitchFamily="34" charset="0"/>
                  <a:cs typeface="Arial" panose="020B0604020202020204" pitchFamily="34" charset="0"/>
                </a:rPr>
                <a:t>46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1B80374-47CB-8B42-B337-8821B484F136}"/>
                </a:ext>
              </a:extLst>
            </p:cNvPr>
            <p:cNvSpPr txBox="1"/>
            <p:nvPr/>
          </p:nvSpPr>
          <p:spPr>
            <a:xfrm>
              <a:off x="1602058" y="49101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-7</a:t>
              </a:r>
              <a:r>
                <a:rPr kumimoji="1" lang="en-US" altLang="zh-Hant" dirty="0">
                  <a:latin typeface="Arial" panose="020B0604020202020204" pitchFamily="34" charset="0"/>
                  <a:cs typeface="Arial" panose="020B0604020202020204" pitchFamily="34" charset="0"/>
                </a:rPr>
                <a:t>71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AB229502-BC5A-0843-BC71-311AE9855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347" y="202270"/>
              <a:ext cx="657395" cy="657395"/>
            </a:xfrm>
            <a:prstGeom prst="rect">
              <a:avLst/>
            </a:prstGeom>
          </p:spPr>
        </p:pic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AFBB38A-D9E3-F246-B4C3-8E68B76437D7}"/>
              </a:ext>
            </a:extLst>
          </p:cNvPr>
          <p:cNvGrpSpPr/>
          <p:nvPr/>
        </p:nvGrpSpPr>
        <p:grpSpPr>
          <a:xfrm>
            <a:off x="5782043" y="202269"/>
            <a:ext cx="1664139" cy="1497322"/>
            <a:chOff x="2437652" y="202269"/>
            <a:chExt cx="1664139" cy="1497322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DE916F7-3855-C040-87C2-2B9052E62C39}"/>
                </a:ext>
              </a:extLst>
            </p:cNvPr>
            <p:cNvGrpSpPr/>
            <p:nvPr/>
          </p:nvGrpSpPr>
          <p:grpSpPr>
            <a:xfrm>
              <a:off x="3083985" y="864428"/>
              <a:ext cx="371475" cy="835163"/>
              <a:chOff x="1235307" y="864428"/>
              <a:chExt cx="371475" cy="835163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C5A97002-C45E-0D48-8CF9-D341E565D859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F8AD7CC7-F69C-E347-A175-1D127FCAB89A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7" name="直线箭头连接符 26">
                <a:extLst>
                  <a:ext uri="{FF2B5EF4-FFF2-40B4-BE49-F238E27FC236}">
                    <a16:creationId xmlns:a16="http://schemas.microsoft.com/office/drawing/2014/main" id="{70A7231D-AD78-0244-911C-42796D7BAE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56EF25A0-DF4F-374A-9181-6FE088B5E8C2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3350A73-8149-1D45-8E58-5C6BCE380A15}"/>
                </a:ext>
              </a:extLst>
            </p:cNvPr>
            <p:cNvSpPr txBox="1"/>
            <p:nvPr/>
          </p:nvSpPr>
          <p:spPr>
            <a:xfrm>
              <a:off x="2437652" y="49270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kumimoji="1" lang="en-US" altLang="zh-Hant" dirty="0">
                  <a:latin typeface="Arial" panose="020B0604020202020204" pitchFamily="34" charset="0"/>
                  <a:cs typeface="Arial" panose="020B0604020202020204" pitchFamily="34" charset="0"/>
                </a:rPr>
                <a:t>230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4BD9EDB-092C-6F4C-97E6-EACA231DCCA9}"/>
                </a:ext>
              </a:extLst>
            </p:cNvPr>
            <p:cNvSpPr txBox="1"/>
            <p:nvPr/>
          </p:nvSpPr>
          <p:spPr>
            <a:xfrm>
              <a:off x="3455460" y="48698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kumimoji="1" lang="en-US" altLang="zh-Hant" dirty="0">
                  <a:latin typeface="Arial" panose="020B0604020202020204" pitchFamily="34" charset="0"/>
                  <a:cs typeface="Arial" panose="020B0604020202020204" pitchFamily="34" charset="0"/>
                </a:rPr>
                <a:t>221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9B943DC1-7D12-AE49-A243-474622FBB3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483" b="48043"/>
            <a:stretch/>
          </p:blipFill>
          <p:spPr>
            <a:xfrm>
              <a:off x="2979296" y="202269"/>
              <a:ext cx="580851" cy="690667"/>
            </a:xfrm>
            <a:prstGeom prst="rect">
              <a:avLst/>
            </a:prstGeom>
          </p:spPr>
        </p:pic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2D98E75B-C259-9246-B6CB-85F73E042555}"/>
              </a:ext>
            </a:extLst>
          </p:cNvPr>
          <p:cNvGrpSpPr/>
          <p:nvPr/>
        </p:nvGrpSpPr>
        <p:grpSpPr>
          <a:xfrm>
            <a:off x="9529344" y="205615"/>
            <a:ext cx="1593605" cy="1493976"/>
            <a:chOff x="4431863" y="205615"/>
            <a:chExt cx="1593605" cy="1493976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7DEC76D0-5C3B-7E49-ADB4-6EA65814A730}"/>
                </a:ext>
              </a:extLst>
            </p:cNvPr>
            <p:cNvGrpSpPr/>
            <p:nvPr/>
          </p:nvGrpSpPr>
          <p:grpSpPr>
            <a:xfrm>
              <a:off x="5078194" y="864428"/>
              <a:ext cx="371475" cy="835163"/>
              <a:chOff x="1235307" y="864428"/>
              <a:chExt cx="371475" cy="835163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7BE6B05D-2F81-FD40-96E7-38752888EB56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570CE32D-6B8F-194A-9C8A-B14D57BC4FD0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3" name="直线箭头连接符 42">
                <a:extLst>
                  <a:ext uri="{FF2B5EF4-FFF2-40B4-BE49-F238E27FC236}">
                    <a16:creationId xmlns:a16="http://schemas.microsoft.com/office/drawing/2014/main" id="{BD1AB6A1-B8CE-5948-89DC-032EAD905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8914FF26-79A7-D148-A978-16D1498259B2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49D744A-E8CB-3F4D-942C-4BDE0F885BC0}"/>
                </a:ext>
              </a:extLst>
            </p:cNvPr>
            <p:cNvSpPr txBox="1"/>
            <p:nvPr/>
          </p:nvSpPr>
          <p:spPr>
            <a:xfrm>
              <a:off x="4431863" y="4903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kumimoji="1" lang="en-US" altLang="zh-Hant" dirty="0">
                  <a:latin typeface="Arial" panose="020B0604020202020204" pitchFamily="34" charset="0"/>
                  <a:cs typeface="Arial" panose="020B0604020202020204" pitchFamily="34" charset="0"/>
                </a:rPr>
                <a:t>202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49186DF-6799-D24A-9DA0-FDAB8D3A99DB}"/>
                </a:ext>
              </a:extLst>
            </p:cNvPr>
            <p:cNvSpPr txBox="1"/>
            <p:nvPr/>
          </p:nvSpPr>
          <p:spPr>
            <a:xfrm>
              <a:off x="5449669" y="490333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Hant" dirty="0">
                  <a:latin typeface="Arial" panose="020B0604020202020204" pitchFamily="34" charset="0"/>
                  <a:cs typeface="Arial" panose="020B0604020202020204" pitchFamily="34" charset="0"/>
                </a:rPr>
                <a:t>+25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D9DCB495-8FB8-4245-900F-3FE290AA4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982" b="49498"/>
            <a:stretch/>
          </p:blipFill>
          <p:spPr>
            <a:xfrm>
              <a:off x="4983117" y="205615"/>
              <a:ext cx="561629" cy="687321"/>
            </a:xfrm>
            <a:prstGeom prst="rect">
              <a:avLst/>
            </a:prstGeom>
          </p:spPr>
        </p:pic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6DC7EEE7-42B6-0A4E-A88F-6A9AFB6BBC7D}"/>
              </a:ext>
            </a:extLst>
          </p:cNvPr>
          <p:cNvGrpSpPr/>
          <p:nvPr/>
        </p:nvGrpSpPr>
        <p:grpSpPr>
          <a:xfrm>
            <a:off x="400165" y="3410370"/>
            <a:ext cx="10399827" cy="646331"/>
            <a:chOff x="400165" y="3026573"/>
            <a:chExt cx="10399827" cy="646331"/>
          </a:xfrm>
        </p:grpSpPr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8A195523-FA94-8445-A687-F8359D322574}"/>
                </a:ext>
              </a:extLst>
            </p:cNvPr>
            <p:cNvSpPr txBox="1"/>
            <p:nvPr/>
          </p:nvSpPr>
          <p:spPr>
            <a:xfrm>
              <a:off x="400165" y="316507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人事</a:t>
              </a:r>
              <a:endParaRPr kumimoji="1"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3056FDD7-F293-AC43-A507-3799FD03084B}"/>
                </a:ext>
              </a:extLst>
            </p:cNvPr>
            <p:cNvSpPr txBox="1"/>
            <p:nvPr/>
          </p:nvSpPr>
          <p:spPr>
            <a:xfrm>
              <a:off x="1746064" y="3026573"/>
              <a:ext cx="22509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王族、功臣，可世襲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  <a:p>
              <a:pPr algn="ctr"/>
              <a:r>
                <a:rPr kumimoji="1" lang="zh-Hant" altLang="en-US" b="1" dirty="0">
                  <a:latin typeface="Kaiti SC" panose="02010600040101010101" pitchFamily="2" charset="-122"/>
                  <a:ea typeface="Kaiti SC" panose="02010600040101010101" pitchFamily="2" charset="-122"/>
                </a:rPr>
                <a:t>世官制</a:t>
              </a:r>
              <a:endParaRPr kumimoji="1" lang="zh-CN" altLang="en-US" b="1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9134A14B-E79D-804B-A493-F5A80DF1F199}"/>
                </a:ext>
              </a:extLst>
            </p:cNvPr>
            <p:cNvSpPr txBox="1"/>
            <p:nvPr/>
          </p:nvSpPr>
          <p:spPr>
            <a:xfrm>
              <a:off x="5598449" y="3165072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皇帝任免地方官員</a:t>
              </a:r>
              <a:endPara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363491DF-B8FD-C847-8935-F988180ED6B8}"/>
                </a:ext>
              </a:extLst>
            </p:cNvPr>
            <p:cNvSpPr txBox="1"/>
            <p:nvPr/>
          </p:nvSpPr>
          <p:spPr>
            <a:xfrm>
              <a:off x="9922829" y="316507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b="1" dirty="0">
                  <a:latin typeface="Kaiti SC" panose="02010600040101010101" pitchFamily="2" charset="-122"/>
                  <a:ea typeface="Kaiti SC" panose="02010600040101010101" pitchFamily="2" charset="-122"/>
                </a:rPr>
                <a:t>察舉制</a:t>
              </a:r>
              <a:endParaRPr kumimoji="1" lang="zh-CN" altLang="en-US" b="1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0B6C385D-C7D2-B943-BD81-597D11D1CB9A}"/>
              </a:ext>
            </a:extLst>
          </p:cNvPr>
          <p:cNvGrpSpPr/>
          <p:nvPr/>
        </p:nvGrpSpPr>
        <p:grpSpPr>
          <a:xfrm>
            <a:off x="191831" y="1919319"/>
            <a:ext cx="11791177" cy="738664"/>
            <a:chOff x="191831" y="1919319"/>
            <a:chExt cx="11791177" cy="738664"/>
          </a:xfrm>
        </p:grpSpPr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96F00B70-CA49-DE4C-B964-69A3FF9FCCD1}"/>
                </a:ext>
              </a:extLst>
            </p:cNvPr>
            <p:cNvSpPr txBox="1"/>
            <p:nvPr/>
          </p:nvSpPr>
          <p:spPr>
            <a:xfrm>
              <a:off x="191831" y="210398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縱向分權</a:t>
              </a:r>
              <a:endParaRPr kumimoji="1"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C5379D53-8AF4-484D-BB3A-2C026280D592}"/>
                </a:ext>
              </a:extLst>
            </p:cNvPr>
            <p:cNvSpPr txBox="1"/>
            <p:nvPr/>
          </p:nvSpPr>
          <p:spPr>
            <a:xfrm>
              <a:off x="2432950" y="210398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b="1" dirty="0">
                  <a:latin typeface="Kaiti SC" panose="02010600040101010101" pitchFamily="2" charset="-122"/>
                  <a:ea typeface="Kaiti SC" panose="02010600040101010101" pitchFamily="2" charset="-122"/>
                </a:rPr>
                <a:t>分封制</a:t>
              </a:r>
              <a:endParaRPr kumimoji="1" lang="zh-CN" altLang="en-US" b="1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CDF9BAEC-645D-8C41-BC75-53EE4D81DFE9}"/>
                </a:ext>
              </a:extLst>
            </p:cNvPr>
            <p:cNvGrpSpPr/>
            <p:nvPr/>
          </p:nvGrpSpPr>
          <p:grpSpPr>
            <a:xfrm>
              <a:off x="8739812" y="2011652"/>
              <a:ext cx="3243196" cy="553998"/>
              <a:chOff x="8573320" y="1915187"/>
              <a:chExt cx="3243196" cy="553998"/>
            </a:xfrm>
          </p:grpSpPr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0E0C1210-527F-E640-A35A-94F94D569322}"/>
                  </a:ext>
                </a:extLst>
              </p:cNvPr>
              <p:cNvSpPr txBox="1"/>
              <p:nvPr/>
            </p:nvSpPr>
            <p:spPr>
              <a:xfrm>
                <a:off x="8573320" y="2099853"/>
                <a:ext cx="3243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Hant" altLang="en-US" b="1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郡國並行制</a:t>
                </a:r>
                <a:r>
                  <a:rPr kumimoji="1" lang="en-US" altLang="zh-Hant" spc="-15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————→</a:t>
                </a:r>
                <a:r>
                  <a:rPr kumimoji="1" lang="zh-Hant" altLang="en-US" spc="-15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中央集權</a:t>
                </a:r>
                <a:endParaRPr kumimoji="1" lang="en-US" altLang="zh-Hant" spc="-15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46BAD01-7440-744C-BCDE-402B29B5025D}"/>
                  </a:ext>
                </a:extLst>
              </p:cNvPr>
              <p:cNvSpPr txBox="1"/>
              <p:nvPr/>
            </p:nvSpPr>
            <p:spPr>
              <a:xfrm>
                <a:off x="9918108" y="1915187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Hant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推恩令</a:t>
                </a:r>
                <a:endParaRPr kumimoji="1" lang="zh-CN" altLang="en-US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</p:grp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3B11F734-EEC8-E94B-9900-CC035709A94D}"/>
                </a:ext>
              </a:extLst>
            </p:cNvPr>
            <p:cNvGrpSpPr/>
            <p:nvPr/>
          </p:nvGrpSpPr>
          <p:grpSpPr>
            <a:xfrm>
              <a:off x="5090296" y="1919319"/>
              <a:ext cx="3047629" cy="738664"/>
              <a:chOff x="5090296" y="1919319"/>
              <a:chExt cx="3047629" cy="738664"/>
            </a:xfrm>
          </p:grpSpPr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D858C21E-BACB-8D43-B0A1-18D8DB6638C6}"/>
                  </a:ext>
                </a:extLst>
              </p:cNvPr>
              <p:cNvSpPr txBox="1"/>
              <p:nvPr/>
            </p:nvSpPr>
            <p:spPr>
              <a:xfrm>
                <a:off x="6175528" y="1919319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Hant" altLang="en-US" b="1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郡縣制</a:t>
                </a:r>
                <a:endParaRPr kumimoji="1" lang="zh-CN" altLang="en-US" b="1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8F9AAB73-D298-FC47-8784-78D401B1B4EA}"/>
                  </a:ext>
                </a:extLst>
              </p:cNvPr>
              <p:cNvSpPr txBox="1"/>
              <p:nvPr/>
            </p:nvSpPr>
            <p:spPr>
              <a:xfrm>
                <a:off x="5090296" y="2288651"/>
                <a:ext cx="304762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zh-Hant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古代地方行政制度基本格局</a:t>
                </a:r>
                <a:endParaRPr kumimoji="1" lang="zh-CN" altLang="en-US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</p:grp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3F4190F0-3FD6-234E-8E11-BD95E67A630D}"/>
              </a:ext>
            </a:extLst>
          </p:cNvPr>
          <p:cNvGrpSpPr/>
          <p:nvPr/>
        </p:nvGrpSpPr>
        <p:grpSpPr>
          <a:xfrm>
            <a:off x="169333" y="4809088"/>
            <a:ext cx="8054351" cy="1661994"/>
            <a:chOff x="169333" y="4330432"/>
            <a:chExt cx="8054351" cy="1661994"/>
          </a:xfrm>
        </p:grpSpPr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500B61A-4DF0-384F-9C45-D1412337186E}"/>
                </a:ext>
              </a:extLst>
            </p:cNvPr>
            <p:cNvSpPr txBox="1"/>
            <p:nvPr/>
          </p:nvSpPr>
          <p:spPr>
            <a:xfrm>
              <a:off x="169333" y="497676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橫向分權</a:t>
              </a:r>
              <a:endParaRPr kumimoji="1"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C872671B-4DC8-4C46-8DCB-B59C1A0D3BFA}"/>
                </a:ext>
              </a:extLst>
            </p:cNvPr>
            <p:cNvSpPr txBox="1"/>
            <p:nvPr/>
          </p:nvSpPr>
          <p:spPr>
            <a:xfrm>
              <a:off x="1509622" y="4699764"/>
              <a:ext cx="27238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b="1" dirty="0">
                  <a:latin typeface="Kaiti SC" panose="02010600040101010101" pitchFamily="2" charset="-122"/>
                  <a:ea typeface="Kaiti SC" panose="02010600040101010101" pitchFamily="2" charset="-122"/>
                </a:rPr>
                <a:t>宗法制</a:t>
              </a:r>
              <a:endParaRPr kumimoji="1" lang="en-US" altLang="zh-Hant" b="1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按血緣關係分配政治權利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  <a:p>
              <a:pPr algn="ctr"/>
              <a:r>
                <a:rPr kumimoji="1" lang="zh-Hant" altLang="en-US" b="1" dirty="0">
                  <a:latin typeface="Kaiti SC" panose="02010600040101010101" pitchFamily="2" charset="-122"/>
                  <a:ea typeface="Kaiti SC" panose="02010600040101010101" pitchFamily="2" charset="-122"/>
                </a:rPr>
                <a:t>嫡長子繼承制</a:t>
              </a:r>
              <a:endParaRPr kumimoji="1" lang="zh-CN" altLang="en-US" b="1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5D3BB0FA-433E-044F-B7DA-A0D25240D8C5}"/>
                </a:ext>
              </a:extLst>
            </p:cNvPr>
            <p:cNvGrpSpPr/>
            <p:nvPr/>
          </p:nvGrpSpPr>
          <p:grpSpPr>
            <a:xfrm>
              <a:off x="5004534" y="4330432"/>
              <a:ext cx="3219150" cy="1661994"/>
              <a:chOff x="5004534" y="4330432"/>
              <a:chExt cx="3219150" cy="1661994"/>
            </a:xfrm>
          </p:grpSpPr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8E9FE823-F69E-1E43-A6E1-BA951B08C299}"/>
                  </a:ext>
                </a:extLst>
              </p:cNvPr>
              <p:cNvSpPr txBox="1"/>
              <p:nvPr/>
            </p:nvSpPr>
            <p:spPr>
              <a:xfrm>
                <a:off x="6060115" y="4330432"/>
                <a:ext cx="11079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Hant" altLang="en-US" b="1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皇帝制</a:t>
                </a:r>
                <a:endParaRPr kumimoji="1" lang="en-US" altLang="zh-Hant" b="1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algn="ctr"/>
                <a:r>
                  <a:rPr kumimoji="1" lang="zh-Hant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皇權至上</a:t>
                </a:r>
                <a:endParaRPr kumimoji="1" lang="zh-CN" altLang="en-US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E53DC44D-CDD7-074D-8E80-B4927F1EB5D5}"/>
                  </a:ext>
                </a:extLst>
              </p:cNvPr>
              <p:cNvSpPr txBox="1"/>
              <p:nvPr/>
            </p:nvSpPr>
            <p:spPr>
              <a:xfrm>
                <a:off x="5367614" y="4976763"/>
                <a:ext cx="249299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zh-Hant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被沿用，影響兩千多年</a:t>
                </a:r>
                <a:endParaRPr kumimoji="1" lang="zh-CN" altLang="en-US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EC9BB01E-295F-B04E-AB07-EAEC36F1E07B}"/>
                  </a:ext>
                </a:extLst>
              </p:cNvPr>
              <p:cNvSpPr txBox="1"/>
              <p:nvPr/>
            </p:nvSpPr>
            <p:spPr>
              <a:xfrm>
                <a:off x="5004534" y="5346095"/>
                <a:ext cx="32191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Hant" altLang="en-US" b="1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三公九卿制</a:t>
                </a:r>
                <a:endParaRPr kumimoji="1" lang="en-US" altLang="zh-Hant" b="1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algn="ctr"/>
                <a:r>
                  <a:rPr kumimoji="1" lang="zh-Hant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三公：丞相，太尉，御史大夫</a:t>
                </a:r>
                <a:endParaRPr kumimoji="1" lang="zh-CN" altLang="en-US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</p:grpSp>
      </p:grpSp>
      <p:sp>
        <p:nvSpPr>
          <p:cNvPr id="123" name="文本框 122">
            <a:extLst>
              <a:ext uri="{FF2B5EF4-FFF2-40B4-BE49-F238E27FC236}">
                <a16:creationId xmlns:a16="http://schemas.microsoft.com/office/drawing/2014/main" id="{2845BE28-5DB3-AC40-A8DF-34310D22B4BE}"/>
              </a:ext>
            </a:extLst>
          </p:cNvPr>
          <p:cNvSpPr txBox="1"/>
          <p:nvPr/>
        </p:nvSpPr>
        <p:spPr>
          <a:xfrm>
            <a:off x="103948" y="8557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中國</a:t>
            </a:r>
            <a:r>
              <a:rPr kumimoji="1" lang="en-US" altLang="zh-Hant" dirty="0">
                <a:latin typeface="Heiti SC Medium" pitchFamily="2" charset="-128"/>
                <a:ea typeface="Heiti SC Medium" pitchFamily="2" charset="-128"/>
              </a:rPr>
              <a:t>·</a:t>
            </a:r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上古</a:t>
            </a:r>
            <a:r>
              <a:rPr kumimoji="1" lang="en-US" altLang="zh-Hant" dirty="0">
                <a:latin typeface="Heiti SC Medium" pitchFamily="2" charset="-128"/>
                <a:ea typeface="Heiti SC Medium" pitchFamily="2" charset="-128"/>
              </a:rPr>
              <a:t>·</a:t>
            </a:r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公法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0306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85A366AB-513E-AD4E-885B-A9082D4CD24A}"/>
              </a:ext>
            </a:extLst>
          </p:cNvPr>
          <p:cNvCxnSpPr>
            <a:cxnSpLocks/>
          </p:cNvCxnSpPr>
          <p:nvPr/>
        </p:nvCxnSpPr>
        <p:spPr>
          <a:xfrm>
            <a:off x="0" y="1028700"/>
            <a:ext cx="12192000" cy="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F88C26B-EC57-7C41-B63D-F53523C65E2A}"/>
              </a:ext>
            </a:extLst>
          </p:cNvPr>
          <p:cNvSpPr txBox="1"/>
          <p:nvPr/>
        </p:nvSpPr>
        <p:spPr>
          <a:xfrm>
            <a:off x="103948" y="8557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中國</a:t>
            </a:r>
            <a:r>
              <a:rPr kumimoji="1" lang="en-US" altLang="zh-Hant" dirty="0">
                <a:latin typeface="Heiti SC Medium" pitchFamily="2" charset="-128"/>
                <a:ea typeface="Heiti SC Medium" pitchFamily="2" charset="-128"/>
              </a:rPr>
              <a:t>·</a:t>
            </a:r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經濟法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B8CD5280-5DF1-E74E-87A4-19B21FFD5C1A}"/>
              </a:ext>
            </a:extLst>
          </p:cNvPr>
          <p:cNvGrpSpPr/>
          <p:nvPr/>
        </p:nvGrpSpPr>
        <p:grpSpPr>
          <a:xfrm>
            <a:off x="3321622" y="493156"/>
            <a:ext cx="1287532" cy="1203089"/>
            <a:chOff x="6452744" y="493156"/>
            <a:chExt cx="1287532" cy="1203089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A883AB55-A688-ED47-B801-2E5E57434B67}"/>
                </a:ext>
              </a:extLst>
            </p:cNvPr>
            <p:cNvGrpSpPr/>
            <p:nvPr/>
          </p:nvGrpSpPr>
          <p:grpSpPr>
            <a:xfrm>
              <a:off x="6910772" y="861082"/>
              <a:ext cx="371475" cy="835163"/>
              <a:chOff x="1235307" y="864428"/>
              <a:chExt cx="371475" cy="835163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C4DFBC28-B9D0-0542-95DD-61BA6D8E654B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5BED50D7-1F4A-784B-8C59-AB575FD11AF2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81" name="直线箭头连接符 80">
                <a:extLst>
                  <a:ext uri="{FF2B5EF4-FFF2-40B4-BE49-F238E27FC236}">
                    <a16:creationId xmlns:a16="http://schemas.microsoft.com/office/drawing/2014/main" id="{2BF3C302-ECF2-D04D-9630-53FDFB34B9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BD32FFAA-F722-3A4D-9184-67262CB8A6A0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B3C2996C-8FDB-2C47-B67B-8D2763D85E7C}"/>
                </a:ext>
              </a:extLst>
            </p:cNvPr>
            <p:cNvSpPr txBox="1"/>
            <p:nvPr/>
          </p:nvSpPr>
          <p:spPr>
            <a:xfrm>
              <a:off x="6452744" y="493156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ant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1953-1956</a:t>
              </a:r>
              <a:endParaRPr kumimoji="1" lang="zh-CN" altLang="en-US" sz="36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48B08234-1E2D-324F-8553-ABD2C9C1C86D}"/>
              </a:ext>
            </a:extLst>
          </p:cNvPr>
          <p:cNvGrpSpPr/>
          <p:nvPr/>
        </p:nvGrpSpPr>
        <p:grpSpPr>
          <a:xfrm>
            <a:off x="6154132" y="493156"/>
            <a:ext cx="697627" cy="1203089"/>
            <a:chOff x="6747698" y="493156"/>
            <a:chExt cx="697627" cy="1203089"/>
          </a:xfrm>
        </p:grpSpPr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3CCEDA31-55D9-5245-8E6F-4187AE77E2F4}"/>
                </a:ext>
              </a:extLst>
            </p:cNvPr>
            <p:cNvGrpSpPr/>
            <p:nvPr/>
          </p:nvGrpSpPr>
          <p:grpSpPr>
            <a:xfrm>
              <a:off x="6910772" y="861082"/>
              <a:ext cx="371475" cy="835163"/>
              <a:chOff x="1235307" y="864428"/>
              <a:chExt cx="371475" cy="835163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D8F5E81C-97B8-854C-A1A3-5C147985A1E9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7D5AFA10-5FAC-5947-953E-5AF463387203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88" name="直线箭头连接符 87">
                <a:extLst>
                  <a:ext uri="{FF2B5EF4-FFF2-40B4-BE49-F238E27FC236}">
                    <a16:creationId xmlns:a16="http://schemas.microsoft.com/office/drawing/2014/main" id="{3010D645-E479-0542-BBAE-A847FC72DC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AC6EED39-2781-F942-BA67-E31FFA66D656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88A5A785-E6C6-8E47-A6B6-A9199E30F059}"/>
                </a:ext>
              </a:extLst>
            </p:cNvPr>
            <p:cNvSpPr txBox="1"/>
            <p:nvPr/>
          </p:nvSpPr>
          <p:spPr>
            <a:xfrm>
              <a:off x="6747698" y="49315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ant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1958</a:t>
              </a:r>
              <a:endParaRPr kumimoji="1" lang="zh-CN" altLang="en-US" sz="36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458FAFE1-3487-3942-8EB2-857234E29091}"/>
              </a:ext>
            </a:extLst>
          </p:cNvPr>
          <p:cNvGrpSpPr/>
          <p:nvPr/>
        </p:nvGrpSpPr>
        <p:grpSpPr>
          <a:xfrm>
            <a:off x="1792238" y="493156"/>
            <a:ext cx="697627" cy="1203089"/>
            <a:chOff x="6747697" y="493156"/>
            <a:chExt cx="697627" cy="1203089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D8DF38BD-2A4E-C94A-B780-396755402F3B}"/>
                </a:ext>
              </a:extLst>
            </p:cNvPr>
            <p:cNvGrpSpPr/>
            <p:nvPr/>
          </p:nvGrpSpPr>
          <p:grpSpPr>
            <a:xfrm>
              <a:off x="6910772" y="861082"/>
              <a:ext cx="371475" cy="835163"/>
              <a:chOff x="1235307" y="864428"/>
              <a:chExt cx="371475" cy="835163"/>
            </a:xfrm>
          </p:grpSpPr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CE0B9CF7-25CD-1A46-BA04-EB6551BE2CB5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ABE5708D-7E65-2147-BA31-6749EC6FFB78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95" name="直线箭头连接符 94">
                <a:extLst>
                  <a:ext uri="{FF2B5EF4-FFF2-40B4-BE49-F238E27FC236}">
                    <a16:creationId xmlns:a16="http://schemas.microsoft.com/office/drawing/2014/main" id="{569A8232-6A8C-314E-903E-E322B8598E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D4F7A415-24FA-1443-A43A-37C340B11F33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37506C1F-E696-434E-BA99-2390ACD9FFCC}"/>
                </a:ext>
              </a:extLst>
            </p:cNvPr>
            <p:cNvSpPr txBox="1"/>
            <p:nvPr/>
          </p:nvSpPr>
          <p:spPr>
            <a:xfrm>
              <a:off x="6747697" y="49315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ant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1950</a:t>
              </a:r>
              <a:endParaRPr kumimoji="1" lang="zh-CN" altLang="en-US" sz="36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956B6B8A-D881-3C45-B177-FAE2113D949F}"/>
              </a:ext>
            </a:extLst>
          </p:cNvPr>
          <p:cNvGrpSpPr/>
          <p:nvPr/>
        </p:nvGrpSpPr>
        <p:grpSpPr>
          <a:xfrm>
            <a:off x="10589226" y="493156"/>
            <a:ext cx="697627" cy="1203089"/>
            <a:chOff x="6747696" y="493156"/>
            <a:chExt cx="697627" cy="1203089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8FBC3E6E-D17E-B340-8061-2955A1B7E12F}"/>
                </a:ext>
              </a:extLst>
            </p:cNvPr>
            <p:cNvGrpSpPr/>
            <p:nvPr/>
          </p:nvGrpSpPr>
          <p:grpSpPr>
            <a:xfrm>
              <a:off x="6910772" y="861082"/>
              <a:ext cx="371475" cy="835163"/>
              <a:chOff x="1235307" y="864428"/>
              <a:chExt cx="371475" cy="835163"/>
            </a:xfrm>
          </p:grpSpPr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E9C6209C-A9F5-A143-82EA-0A73E290F190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034269AE-4F1D-C14E-BD5C-2FF75383593B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02" name="直线箭头连接符 101">
                <a:extLst>
                  <a:ext uri="{FF2B5EF4-FFF2-40B4-BE49-F238E27FC236}">
                    <a16:creationId xmlns:a16="http://schemas.microsoft.com/office/drawing/2014/main" id="{077DCA99-93D7-0645-8520-834F3C31B9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EB906586-E0C8-7E47-9566-E814847BC2B2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2C479AED-FB79-6444-A8D0-FF04DCE88674}"/>
                </a:ext>
              </a:extLst>
            </p:cNvPr>
            <p:cNvSpPr txBox="1"/>
            <p:nvPr/>
          </p:nvSpPr>
          <p:spPr>
            <a:xfrm>
              <a:off x="6747696" y="49315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ant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1992</a:t>
              </a:r>
              <a:endParaRPr kumimoji="1" lang="zh-CN" altLang="en-US" sz="36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9C70A5F5-9039-F54A-A63B-A760A71001CA}"/>
              </a:ext>
            </a:extLst>
          </p:cNvPr>
          <p:cNvGrpSpPr/>
          <p:nvPr/>
        </p:nvGrpSpPr>
        <p:grpSpPr>
          <a:xfrm>
            <a:off x="9194608" y="493156"/>
            <a:ext cx="774571" cy="1203089"/>
            <a:chOff x="6709224" y="493156"/>
            <a:chExt cx="774571" cy="1203089"/>
          </a:xfrm>
        </p:grpSpPr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D53AF5E1-B182-B94B-9662-60449174F5BE}"/>
                </a:ext>
              </a:extLst>
            </p:cNvPr>
            <p:cNvGrpSpPr/>
            <p:nvPr/>
          </p:nvGrpSpPr>
          <p:grpSpPr>
            <a:xfrm>
              <a:off x="6910772" y="861082"/>
              <a:ext cx="371475" cy="835163"/>
              <a:chOff x="1235307" y="864428"/>
              <a:chExt cx="371475" cy="835163"/>
            </a:xfrm>
          </p:grpSpPr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B383F619-8626-554F-A4E2-6D110B7C6813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FCF83DEC-C957-3E45-851F-100CA410127D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09" name="直线箭头连接符 108">
                <a:extLst>
                  <a:ext uri="{FF2B5EF4-FFF2-40B4-BE49-F238E27FC236}">
                    <a16:creationId xmlns:a16="http://schemas.microsoft.com/office/drawing/2014/main" id="{5ED9B1DE-A340-284B-9124-0464F72E79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63F921E1-806F-9A42-91EE-426F4D89042F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9D90D0B7-49C9-A243-B6B8-D76D9E65FB55}"/>
                </a:ext>
              </a:extLst>
            </p:cNvPr>
            <p:cNvSpPr txBox="1"/>
            <p:nvPr/>
          </p:nvSpPr>
          <p:spPr>
            <a:xfrm>
              <a:off x="6709224" y="493156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ant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1980-</a:t>
              </a:r>
              <a:endParaRPr kumimoji="1" lang="zh-CN" altLang="en-US" sz="36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5E472D8C-0466-2C48-8978-9369327D06F1}"/>
              </a:ext>
            </a:extLst>
          </p:cNvPr>
          <p:cNvGrpSpPr/>
          <p:nvPr/>
        </p:nvGrpSpPr>
        <p:grpSpPr>
          <a:xfrm>
            <a:off x="7735395" y="493156"/>
            <a:ext cx="697627" cy="1203089"/>
            <a:chOff x="6747698" y="493156"/>
            <a:chExt cx="697627" cy="1203089"/>
          </a:xfrm>
        </p:grpSpPr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CE3A097D-4D59-2E4A-8812-3B2526265AED}"/>
                </a:ext>
              </a:extLst>
            </p:cNvPr>
            <p:cNvGrpSpPr/>
            <p:nvPr/>
          </p:nvGrpSpPr>
          <p:grpSpPr>
            <a:xfrm>
              <a:off x="6910772" y="861082"/>
              <a:ext cx="371475" cy="835163"/>
              <a:chOff x="1235307" y="864428"/>
              <a:chExt cx="371475" cy="835163"/>
            </a:xfrm>
          </p:grpSpPr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AFFC737B-84F4-4A48-A638-A6FA14678298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7E223C75-7F61-994F-8082-BD05F2517E3A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6" name="直线箭头连接符 115">
                <a:extLst>
                  <a:ext uri="{FF2B5EF4-FFF2-40B4-BE49-F238E27FC236}">
                    <a16:creationId xmlns:a16="http://schemas.microsoft.com/office/drawing/2014/main" id="{4BACFDC1-FAA3-154D-BE8C-FEE830CDF9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B156D8CD-971E-E343-998A-8551FF43D804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39275C1E-B8F7-3541-8518-B409D6CD9B4E}"/>
                </a:ext>
              </a:extLst>
            </p:cNvPr>
            <p:cNvSpPr txBox="1"/>
            <p:nvPr/>
          </p:nvSpPr>
          <p:spPr>
            <a:xfrm>
              <a:off x="6747698" y="49315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ant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1978</a:t>
              </a:r>
              <a:endParaRPr kumimoji="1" lang="zh-CN" altLang="en-US" sz="36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7301F52-6C95-244B-9A3E-741C0B835D21}"/>
              </a:ext>
            </a:extLst>
          </p:cNvPr>
          <p:cNvGrpSpPr/>
          <p:nvPr/>
        </p:nvGrpSpPr>
        <p:grpSpPr>
          <a:xfrm>
            <a:off x="225669" y="4450075"/>
            <a:ext cx="4572640" cy="646331"/>
            <a:chOff x="225669" y="3817340"/>
            <a:chExt cx="4572640" cy="646331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3C7D61B0-4E8C-684A-BDB9-9F2B4505219D}"/>
                </a:ext>
              </a:extLst>
            </p:cNvPr>
            <p:cNvSpPr txBox="1"/>
            <p:nvPr/>
          </p:nvSpPr>
          <p:spPr>
            <a:xfrm>
              <a:off x="1135007" y="3817340"/>
              <a:ext cx="20120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地主土地私有制</a:t>
              </a:r>
              <a:r>
                <a:rPr kumimoji="1" lang="en-US" altLang="zh-Hant" spc="-150" dirty="0">
                  <a:latin typeface="Kaiti SC" panose="02010600040101010101" pitchFamily="2" charset="-122"/>
                  <a:ea typeface="Kaiti SC" panose="02010600040101010101" pitchFamily="2" charset="-122"/>
                </a:rPr>
                <a:t>→</a:t>
              </a:r>
            </a:p>
            <a:p>
              <a:pPr algn="ctr"/>
              <a:r>
                <a:rPr kumimoji="1" lang="zh-Hant" altLang="en-US" spc="-150" dirty="0">
                  <a:latin typeface="Kaiti SC" panose="02010600040101010101" pitchFamily="2" charset="-122"/>
                  <a:ea typeface="Kaiti SC" panose="02010600040101010101" pitchFamily="2" charset="-122"/>
                </a:rPr>
                <a:t>農民土地私有制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23CF08C1-F534-7742-B40A-30C5B91FAD8C}"/>
                </a:ext>
              </a:extLst>
            </p:cNvPr>
            <p:cNvSpPr txBox="1"/>
            <p:nvPr/>
          </p:nvSpPr>
          <p:spPr>
            <a:xfrm>
              <a:off x="225669" y="395583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所有制</a:t>
              </a:r>
              <a:endParaRPr kumimoji="1"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750AD828-E760-334C-9E12-472A676092F4}"/>
                </a:ext>
              </a:extLst>
            </p:cNvPr>
            <p:cNvSpPr txBox="1"/>
            <p:nvPr/>
          </p:nvSpPr>
          <p:spPr>
            <a:xfrm>
              <a:off x="3132468" y="3817340"/>
              <a:ext cx="16658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私有制</a:t>
              </a:r>
              <a:r>
                <a:rPr kumimoji="1" lang="en-US" altLang="zh-Hant" spc="-150" dirty="0">
                  <a:latin typeface="Kaiti SC" panose="02010600040101010101" pitchFamily="2" charset="-122"/>
                  <a:ea typeface="Kaiti SC" panose="02010600040101010101" pitchFamily="2" charset="-122"/>
                </a:rPr>
                <a:t>→</a:t>
              </a:r>
            </a:p>
            <a:p>
              <a:pPr algn="ctr"/>
              <a:r>
                <a:rPr kumimoji="1" lang="zh-Hant" altLang="en-US" spc="-150" dirty="0">
                  <a:latin typeface="Kaiti SC" panose="02010600040101010101" pitchFamily="2" charset="-122"/>
                  <a:ea typeface="Kaiti SC" panose="02010600040101010101" pitchFamily="2" charset="-122"/>
                </a:rPr>
                <a:t>社會主義公有制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5F748045-D0EE-7049-B330-2687E9A7B8DF}"/>
              </a:ext>
            </a:extLst>
          </p:cNvPr>
          <p:cNvGrpSpPr/>
          <p:nvPr/>
        </p:nvGrpSpPr>
        <p:grpSpPr>
          <a:xfrm>
            <a:off x="4998392" y="493156"/>
            <a:ext cx="697627" cy="1203089"/>
            <a:chOff x="6747698" y="493156"/>
            <a:chExt cx="697627" cy="1203089"/>
          </a:xfrm>
        </p:grpSpPr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6473867D-ECA6-9842-8F5C-543D951BE27B}"/>
                </a:ext>
              </a:extLst>
            </p:cNvPr>
            <p:cNvGrpSpPr/>
            <p:nvPr/>
          </p:nvGrpSpPr>
          <p:grpSpPr>
            <a:xfrm>
              <a:off x="6910772" y="861082"/>
              <a:ext cx="371475" cy="835163"/>
              <a:chOff x="1235307" y="864428"/>
              <a:chExt cx="371475" cy="835163"/>
            </a:xfrm>
          </p:grpSpPr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3F496533-5C6D-C749-A7F7-FD601D19E3FC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FBB10B43-65AF-054B-ABD1-D2A603FEA56D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40" name="直线箭头连接符 139">
                <a:extLst>
                  <a:ext uri="{FF2B5EF4-FFF2-40B4-BE49-F238E27FC236}">
                    <a16:creationId xmlns:a16="http://schemas.microsoft.com/office/drawing/2014/main" id="{CB931B5D-E849-A24B-A85F-714863E994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E3C1E404-74B6-EE49-93B2-00CAFBB3780E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D731E689-83B8-BA45-B5FD-0F707E7B900A}"/>
                </a:ext>
              </a:extLst>
            </p:cNvPr>
            <p:cNvSpPr txBox="1"/>
            <p:nvPr/>
          </p:nvSpPr>
          <p:spPr>
            <a:xfrm>
              <a:off x="6747698" y="49315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ant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1956</a:t>
              </a:r>
              <a:endParaRPr kumimoji="1" lang="zh-CN" altLang="en-US" sz="36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4EF069D-342B-114B-8B37-23C064A00368}"/>
              </a:ext>
            </a:extLst>
          </p:cNvPr>
          <p:cNvGrpSpPr/>
          <p:nvPr/>
        </p:nvGrpSpPr>
        <p:grpSpPr>
          <a:xfrm>
            <a:off x="341085" y="5435730"/>
            <a:ext cx="6600442" cy="369332"/>
            <a:chOff x="341085" y="5092366"/>
            <a:chExt cx="6600442" cy="369332"/>
          </a:xfrm>
        </p:grpSpPr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8A3674FA-75BB-0A42-B0E2-DEC6D252D112}"/>
                </a:ext>
              </a:extLst>
            </p:cNvPr>
            <p:cNvSpPr txBox="1"/>
            <p:nvPr/>
          </p:nvSpPr>
          <p:spPr>
            <a:xfrm>
              <a:off x="341085" y="50923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焦點</a:t>
              </a:r>
              <a:endParaRPr kumimoji="1"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8C8EA19A-BBAD-FB45-A56A-7692F9479017}"/>
                </a:ext>
              </a:extLst>
            </p:cNvPr>
            <p:cNvSpPr txBox="1"/>
            <p:nvPr/>
          </p:nvSpPr>
          <p:spPr>
            <a:xfrm>
              <a:off x="3526807" y="509236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重工業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637428EE-BC7B-0444-888D-CF83E5543F67}"/>
                </a:ext>
              </a:extLst>
            </p:cNvPr>
            <p:cNvSpPr txBox="1"/>
            <p:nvPr/>
          </p:nvSpPr>
          <p:spPr>
            <a:xfrm>
              <a:off x="6064364" y="509236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大躍進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B79450DB-AE07-A543-82F3-1C1450D2500D}"/>
                </a:ext>
              </a:extLst>
            </p:cNvPr>
            <p:cNvSpPr txBox="1"/>
            <p:nvPr/>
          </p:nvSpPr>
          <p:spPr>
            <a:xfrm>
              <a:off x="4793207" y="509236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主要矛盾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EFB9DA7-63DF-FF47-95CE-8A5D668DA10B}"/>
              </a:ext>
            </a:extLst>
          </p:cNvPr>
          <p:cNvGrpSpPr/>
          <p:nvPr/>
        </p:nvGrpSpPr>
        <p:grpSpPr>
          <a:xfrm>
            <a:off x="341085" y="1647768"/>
            <a:ext cx="11259155" cy="1200329"/>
            <a:chOff x="341085" y="1647768"/>
            <a:chExt cx="11259155" cy="1200329"/>
          </a:xfrm>
        </p:grpSpPr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72307C11-C1A4-E34B-8578-98609D3D6178}"/>
                </a:ext>
              </a:extLst>
            </p:cNvPr>
            <p:cNvSpPr txBox="1"/>
            <p:nvPr/>
          </p:nvSpPr>
          <p:spPr>
            <a:xfrm>
              <a:off x="341085" y="20632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模式</a:t>
              </a:r>
              <a:endParaRPr kumimoji="1"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72ED384-05A7-8A43-8314-C1AB8B6721B9}"/>
                </a:ext>
              </a:extLst>
            </p:cNvPr>
            <p:cNvSpPr txBox="1"/>
            <p:nvPr/>
          </p:nvSpPr>
          <p:spPr>
            <a:xfrm>
              <a:off x="3295974" y="1924767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生產合作社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公私合營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F15A5E6-B3D8-0642-BB8C-CA0A6CD2D7EB}"/>
                </a:ext>
              </a:extLst>
            </p:cNvPr>
            <p:cNvSpPr txBox="1"/>
            <p:nvPr/>
          </p:nvSpPr>
          <p:spPr>
            <a:xfrm>
              <a:off x="5948947" y="206326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人民公社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087F6CEB-6532-744D-A51B-669D91C51BE3}"/>
                </a:ext>
              </a:extLst>
            </p:cNvPr>
            <p:cNvSpPr txBox="1"/>
            <p:nvPr/>
          </p:nvSpPr>
          <p:spPr>
            <a:xfrm>
              <a:off x="6946717" y="1647768"/>
              <a:ext cx="227498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家庭聯產承包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責任制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鄉</a:t>
              </a:r>
              <a:r>
                <a: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rPr>
                <a:t>’</a:t>
              </a:r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企</a:t>
              </a:r>
              <a:r>
                <a: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rPr>
                <a:t>’</a:t>
              </a:r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結構調整</a:t>
              </a:r>
              <a:r>
                <a: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rPr>
                <a:t>(1984)</a:t>
              </a:r>
            </a:p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國企改革</a:t>
              </a:r>
              <a:r>
                <a: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rPr>
                <a:t>(1984)</a:t>
              </a: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1AD51AC5-4366-324F-B730-1BDA09CD5923}"/>
                </a:ext>
              </a:extLst>
            </p:cNvPr>
            <p:cNvSpPr txBox="1"/>
            <p:nvPr/>
          </p:nvSpPr>
          <p:spPr>
            <a:xfrm>
              <a:off x="10275838" y="1924767"/>
              <a:ext cx="13244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市場經濟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  <a:p>
              <a:pPr algn="ctr"/>
              <a:r>
                <a: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rPr>
                <a:t>(2000s)</a:t>
              </a:r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形成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8FB3193-0F3A-8F4D-86EE-6E86B5196607}"/>
              </a:ext>
            </a:extLst>
          </p:cNvPr>
          <p:cNvGrpSpPr/>
          <p:nvPr/>
        </p:nvGrpSpPr>
        <p:grpSpPr>
          <a:xfrm>
            <a:off x="59758" y="6144386"/>
            <a:ext cx="11727232" cy="646331"/>
            <a:chOff x="59758" y="5851159"/>
            <a:chExt cx="11727232" cy="646331"/>
          </a:xfrm>
        </p:grpSpPr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1235CC36-D870-1B44-8E4C-EF6E7ED0413D}"/>
                </a:ext>
              </a:extLst>
            </p:cNvPr>
            <p:cNvSpPr txBox="1"/>
            <p:nvPr/>
          </p:nvSpPr>
          <p:spPr>
            <a:xfrm>
              <a:off x="59758" y="5989658"/>
              <a:ext cx="1208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文件</a:t>
              </a:r>
              <a:r>
                <a:rPr kumimoji="1" lang="en-US" altLang="zh-Hant" dirty="0">
                  <a:latin typeface="Heiti SC Medium" pitchFamily="2" charset="-128"/>
                  <a:ea typeface="Heiti SC Medium" pitchFamily="2" charset="-128"/>
                </a:rPr>
                <a:t>/</a:t>
              </a:r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會議</a:t>
              </a:r>
              <a:endParaRPr kumimoji="1"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0C836F5E-68FE-E84D-8527-AA1B236088D1}"/>
                </a:ext>
              </a:extLst>
            </p:cNvPr>
            <p:cNvSpPr txBox="1"/>
            <p:nvPr/>
          </p:nvSpPr>
          <p:spPr>
            <a:xfrm>
              <a:off x="3411390" y="598965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一五計畫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84DE71A9-6D4B-174B-92A8-D4054243BE84}"/>
                </a:ext>
              </a:extLst>
            </p:cNvPr>
            <p:cNvSpPr txBox="1"/>
            <p:nvPr/>
          </p:nvSpPr>
          <p:spPr>
            <a:xfrm>
              <a:off x="4793207" y="598965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中共八大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5627076A-6F4A-2446-955C-90FD528490EF}"/>
                </a:ext>
              </a:extLst>
            </p:cNvPr>
            <p:cNvSpPr txBox="1"/>
            <p:nvPr/>
          </p:nvSpPr>
          <p:spPr>
            <a:xfrm>
              <a:off x="7385940" y="5989658"/>
              <a:ext cx="1396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十一屆三中’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CDEE7AF3-4C1D-FE49-BCF1-5A2FFCB02CFE}"/>
                </a:ext>
              </a:extLst>
            </p:cNvPr>
            <p:cNvSpPr txBox="1"/>
            <p:nvPr/>
          </p:nvSpPr>
          <p:spPr>
            <a:xfrm>
              <a:off x="10089088" y="5851159"/>
              <a:ext cx="1697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南方談話</a:t>
              </a:r>
              <a:r>
                <a: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rPr>
                <a:t>(1992)</a:t>
              </a:r>
            </a:p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十五大</a:t>
              </a:r>
              <a:r>
                <a: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rPr>
                <a:t>(1997)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99638E24-4A8C-BF4C-AEA8-BB38AC1DF19F}"/>
              </a:ext>
            </a:extLst>
          </p:cNvPr>
          <p:cNvGrpSpPr/>
          <p:nvPr/>
        </p:nvGrpSpPr>
        <p:grpSpPr>
          <a:xfrm>
            <a:off x="341085" y="3187421"/>
            <a:ext cx="10133841" cy="923330"/>
            <a:chOff x="341085" y="3004958"/>
            <a:chExt cx="10133841" cy="923330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79A84182-4E0E-9246-9458-C3329A556E4C}"/>
                </a:ext>
              </a:extLst>
            </p:cNvPr>
            <p:cNvSpPr txBox="1"/>
            <p:nvPr/>
          </p:nvSpPr>
          <p:spPr>
            <a:xfrm>
              <a:off x="1817886" y="328195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土地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B55E328-A97B-F74E-A115-2B7E5B77FACA}"/>
                </a:ext>
              </a:extLst>
            </p:cNvPr>
            <p:cNvSpPr txBox="1"/>
            <p:nvPr/>
          </p:nvSpPr>
          <p:spPr>
            <a:xfrm>
              <a:off x="341085" y="328195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對象</a:t>
              </a:r>
              <a:endParaRPr kumimoji="1"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B774FA44-A080-504C-9164-90312FB3DFC7}"/>
                </a:ext>
              </a:extLst>
            </p:cNvPr>
            <p:cNvSpPr txBox="1"/>
            <p:nvPr/>
          </p:nvSpPr>
          <p:spPr>
            <a:xfrm>
              <a:off x="3238266" y="3143458"/>
              <a:ext cx="1454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農業</a:t>
              </a:r>
              <a:r>
                <a: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rPr>
                <a:t>/</a:t>
              </a:r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手工業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資’工商業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6DFDE3F9-725F-4C4C-9715-FDB92E346052}"/>
                </a:ext>
              </a:extLst>
            </p:cNvPr>
            <p:cNvSpPr txBox="1"/>
            <p:nvPr/>
          </p:nvSpPr>
          <p:spPr>
            <a:xfrm>
              <a:off x="8688860" y="3004958"/>
              <a:ext cx="178606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沿海港口</a:t>
              </a:r>
              <a:r>
                <a: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rPr>
                <a:t>(1984)</a:t>
              </a:r>
            </a:p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南方五區</a:t>
              </a:r>
              <a:r>
                <a: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rPr>
                <a:t>(1988)</a:t>
              </a:r>
            </a:p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上海浦東</a:t>
              </a:r>
              <a:r>
                <a: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rPr>
                <a:t>(1990s)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3439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4F88C26B-EC57-7C41-B63D-F53523C65E2A}"/>
              </a:ext>
            </a:extLst>
          </p:cNvPr>
          <p:cNvSpPr txBox="1"/>
          <p:nvPr/>
        </p:nvSpPr>
        <p:spPr>
          <a:xfrm>
            <a:off x="103948" y="8557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蘇聯</a:t>
            </a:r>
            <a:r>
              <a:rPr kumimoji="1" lang="en-US" altLang="zh-Hant" dirty="0">
                <a:latin typeface="Heiti SC Medium" pitchFamily="2" charset="-128"/>
                <a:ea typeface="Heiti SC Medium" pitchFamily="2" charset="-128"/>
              </a:rPr>
              <a:t>·</a:t>
            </a:r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經濟法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BFB416DA-F727-4547-86B1-79D6100EAD23}"/>
              </a:ext>
            </a:extLst>
          </p:cNvPr>
          <p:cNvCxnSpPr>
            <a:cxnSpLocks/>
          </p:cNvCxnSpPr>
          <p:nvPr/>
        </p:nvCxnSpPr>
        <p:spPr>
          <a:xfrm>
            <a:off x="0" y="1028700"/>
            <a:ext cx="12192000" cy="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9B0E53D2-5E50-4A44-BFBA-9C5A242E5522}"/>
              </a:ext>
            </a:extLst>
          </p:cNvPr>
          <p:cNvGrpSpPr/>
          <p:nvPr/>
        </p:nvGrpSpPr>
        <p:grpSpPr>
          <a:xfrm>
            <a:off x="2757139" y="16352"/>
            <a:ext cx="1499257" cy="1679893"/>
            <a:chOff x="6346879" y="16352"/>
            <a:chExt cx="1499257" cy="1679893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00232034-2246-E844-8178-4D5EE8691403}"/>
                </a:ext>
              </a:extLst>
            </p:cNvPr>
            <p:cNvGrpSpPr/>
            <p:nvPr/>
          </p:nvGrpSpPr>
          <p:grpSpPr>
            <a:xfrm>
              <a:off x="6910772" y="861082"/>
              <a:ext cx="371475" cy="835163"/>
              <a:chOff x="1235307" y="864428"/>
              <a:chExt cx="371475" cy="835163"/>
            </a:xfrm>
          </p:grpSpPr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477B6FAB-2281-994E-8BD8-345B72EF3D24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AE509B3C-8635-8E40-B593-864FA86F91B4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82" name="直线箭头连接符 81">
                <a:extLst>
                  <a:ext uri="{FF2B5EF4-FFF2-40B4-BE49-F238E27FC236}">
                    <a16:creationId xmlns:a16="http://schemas.microsoft.com/office/drawing/2014/main" id="{069B8EC9-FF6C-E14F-9FD4-3459C618EF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80F7329A-6E51-8141-A5BD-FD87D53567C4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49E44E80-0E95-1E48-9604-4C9DFB282661}"/>
                </a:ext>
              </a:extLst>
            </p:cNvPr>
            <p:cNvSpPr txBox="1"/>
            <p:nvPr/>
          </p:nvSpPr>
          <p:spPr>
            <a:xfrm>
              <a:off x="6346879" y="16352"/>
              <a:ext cx="149925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az-Cyrl-AZ" altLang="zh-CN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Ле́нин</a:t>
              </a:r>
              <a:r>
                <a:rPr kumimoji="1" lang="en-US" altLang="zh-CN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,</a:t>
              </a:r>
              <a:r>
                <a:rPr kumimoji="1" lang="zh-Hant" altLang="en-US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kumimoji="1" lang="en-US" altLang="zh-Hant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1918</a:t>
              </a:r>
              <a:endParaRPr kumimoji="1" lang="en-US" altLang="zh-CN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  <a:p>
              <a:pPr algn="ctr"/>
              <a:r>
                <a:rPr kumimoji="1" lang="zh-Hant" altLang="en-US" sz="3600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列寧</a:t>
              </a:r>
              <a:endParaRPr kumimoji="1" lang="zh-CN" altLang="en-US" sz="36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0352B145-4FE9-CF4E-AF64-909425E96B0C}"/>
              </a:ext>
            </a:extLst>
          </p:cNvPr>
          <p:cNvGrpSpPr/>
          <p:nvPr/>
        </p:nvGrpSpPr>
        <p:grpSpPr>
          <a:xfrm>
            <a:off x="8927960" y="21135"/>
            <a:ext cx="1614545" cy="1679893"/>
            <a:chOff x="6289234" y="16352"/>
            <a:chExt cx="1614545" cy="1679893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B77E787C-46E0-2348-A91C-9B1C5C7338CD}"/>
                </a:ext>
              </a:extLst>
            </p:cNvPr>
            <p:cNvGrpSpPr/>
            <p:nvPr/>
          </p:nvGrpSpPr>
          <p:grpSpPr>
            <a:xfrm>
              <a:off x="6910772" y="861082"/>
              <a:ext cx="371475" cy="835163"/>
              <a:chOff x="1235307" y="864428"/>
              <a:chExt cx="371475" cy="835163"/>
            </a:xfrm>
          </p:grpSpPr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2DF88D35-20FE-0440-BBF2-82978236436C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047AAD10-9AB9-3F4B-904E-5E2EB3DFD014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89" name="直线箭头连接符 88">
                <a:extLst>
                  <a:ext uri="{FF2B5EF4-FFF2-40B4-BE49-F238E27FC236}">
                    <a16:creationId xmlns:a16="http://schemas.microsoft.com/office/drawing/2014/main" id="{AE4960E0-3BA9-254A-8617-17CC864D72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65AC437B-EA1D-D849-888C-23B8ED42DF27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DB6C5DFD-50E5-EC41-A993-EA2DAE1C1291}"/>
                </a:ext>
              </a:extLst>
            </p:cNvPr>
            <p:cNvSpPr txBox="1"/>
            <p:nvPr/>
          </p:nvSpPr>
          <p:spPr>
            <a:xfrm>
              <a:off x="6289234" y="16352"/>
              <a:ext cx="1614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az-Cyrl-AZ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Сталин</a:t>
              </a:r>
              <a:r>
                <a:rPr kumimoji="1" lang="en-US" altLang="zh-CN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,</a:t>
              </a:r>
              <a:r>
                <a:rPr kumimoji="1" lang="zh-Hant" altLang="en-US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kumimoji="1" lang="en-US" altLang="zh-Hant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1936</a:t>
              </a:r>
              <a:endParaRPr kumimoji="1" lang="en-US" altLang="zh-CN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  <a:p>
              <a:pPr algn="ctr"/>
              <a:r>
                <a:rPr kumimoji="1" lang="zh-Hant" altLang="en-US" sz="3600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斯大林</a:t>
              </a:r>
              <a:endParaRPr kumimoji="1" lang="zh-CN" altLang="en-US" sz="36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2E3BC6BB-8B27-0947-83D7-021B6F6955F0}"/>
              </a:ext>
            </a:extLst>
          </p:cNvPr>
          <p:cNvGrpSpPr/>
          <p:nvPr/>
        </p:nvGrpSpPr>
        <p:grpSpPr>
          <a:xfrm>
            <a:off x="5744948" y="16352"/>
            <a:ext cx="1499258" cy="1679893"/>
            <a:chOff x="6346879" y="16352"/>
            <a:chExt cx="1499258" cy="1679893"/>
          </a:xfrm>
        </p:grpSpPr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049C5D67-C2A3-614C-9F52-30D25FF26F3B}"/>
                </a:ext>
              </a:extLst>
            </p:cNvPr>
            <p:cNvGrpSpPr/>
            <p:nvPr/>
          </p:nvGrpSpPr>
          <p:grpSpPr>
            <a:xfrm>
              <a:off x="6910772" y="861082"/>
              <a:ext cx="371475" cy="835163"/>
              <a:chOff x="1235307" y="864428"/>
              <a:chExt cx="371475" cy="835163"/>
            </a:xfrm>
          </p:grpSpPr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DDD78A46-01FE-9949-9ACD-EFA10957EF13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295A4F15-2286-C340-9734-0850C65ABAD5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08" name="直线箭头连接符 107">
                <a:extLst>
                  <a:ext uri="{FF2B5EF4-FFF2-40B4-BE49-F238E27FC236}">
                    <a16:creationId xmlns:a16="http://schemas.microsoft.com/office/drawing/2014/main" id="{997DB5FE-2E46-6347-B6C5-AD4C084300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椭圆 108">
                <a:extLst>
                  <a:ext uri="{FF2B5EF4-FFF2-40B4-BE49-F238E27FC236}">
                    <a16:creationId xmlns:a16="http://schemas.microsoft.com/office/drawing/2014/main" id="{FB748AE7-017C-0148-BC97-BE5B7FD18CB5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6FDC76FC-1277-BE48-814F-C44F0C5C628D}"/>
                </a:ext>
              </a:extLst>
            </p:cNvPr>
            <p:cNvSpPr txBox="1"/>
            <p:nvPr/>
          </p:nvSpPr>
          <p:spPr>
            <a:xfrm>
              <a:off x="6346879" y="16352"/>
              <a:ext cx="149925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az-Cyrl-AZ" altLang="zh-CN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Ле́нин</a:t>
              </a:r>
              <a:r>
                <a:rPr kumimoji="1" lang="en-US" altLang="zh-CN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,</a:t>
              </a:r>
              <a:r>
                <a:rPr kumimoji="1" lang="zh-Hant" altLang="en-US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kumimoji="1" lang="en-US" altLang="zh-Hant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1921</a:t>
              </a:r>
              <a:endParaRPr kumimoji="1" lang="en-US" altLang="zh-CN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  <a:p>
              <a:pPr algn="ctr"/>
              <a:r>
                <a:rPr kumimoji="1" lang="zh-Hant" altLang="en-US" sz="3600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列寧</a:t>
              </a:r>
              <a:endParaRPr kumimoji="1" lang="zh-CN" altLang="en-US" sz="36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6D685D01-B190-EB4E-8B8E-7791753B52F2}"/>
              </a:ext>
            </a:extLst>
          </p:cNvPr>
          <p:cNvCxnSpPr>
            <a:cxnSpLocks/>
          </p:cNvCxnSpPr>
          <p:nvPr/>
        </p:nvCxnSpPr>
        <p:spPr>
          <a:xfrm>
            <a:off x="0" y="4427918"/>
            <a:ext cx="12192000" cy="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53956225-6D6E-8440-B887-D434D825F8B8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241766C-93A7-AB40-8034-3102ABFC90D4}"/>
              </a:ext>
            </a:extLst>
          </p:cNvPr>
          <p:cNvSpPr txBox="1"/>
          <p:nvPr/>
        </p:nvSpPr>
        <p:spPr>
          <a:xfrm>
            <a:off x="103948" y="348478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蘇聯</a:t>
            </a:r>
            <a:r>
              <a:rPr kumimoji="1" lang="en-US" altLang="zh-Hant" dirty="0">
                <a:latin typeface="Heiti SC Medium" pitchFamily="2" charset="-128"/>
                <a:ea typeface="Heiti SC Medium" pitchFamily="2" charset="-128"/>
              </a:rPr>
              <a:t>·</a:t>
            </a:r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經濟法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ACA62ABA-3F9D-B749-B552-59F6A52B800A}"/>
              </a:ext>
            </a:extLst>
          </p:cNvPr>
          <p:cNvGrpSpPr/>
          <p:nvPr/>
        </p:nvGrpSpPr>
        <p:grpSpPr>
          <a:xfrm>
            <a:off x="2325762" y="3410787"/>
            <a:ext cx="2300631" cy="1679893"/>
            <a:chOff x="5946194" y="16352"/>
            <a:chExt cx="2300631" cy="1679893"/>
          </a:xfrm>
        </p:grpSpPr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385A6758-49BD-D44E-8CA1-36D93B7C1DFC}"/>
                </a:ext>
              </a:extLst>
            </p:cNvPr>
            <p:cNvGrpSpPr/>
            <p:nvPr/>
          </p:nvGrpSpPr>
          <p:grpSpPr>
            <a:xfrm>
              <a:off x="6910772" y="861082"/>
              <a:ext cx="371475" cy="835163"/>
              <a:chOff x="1235307" y="864428"/>
              <a:chExt cx="371475" cy="835163"/>
            </a:xfrm>
          </p:grpSpPr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D6173DC8-D649-9648-B377-EF15579C1414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30B9F876-0B89-F040-8A9C-2927CBCBDB4C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39" name="直线箭头连接符 138">
                <a:extLst>
                  <a:ext uri="{FF2B5EF4-FFF2-40B4-BE49-F238E27FC236}">
                    <a16:creationId xmlns:a16="http://schemas.microsoft.com/office/drawing/2014/main" id="{97029397-910A-064C-892B-23D4899493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C2D4FD12-CA29-E244-BF09-766DE1D3C033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F8517F4C-3483-1C44-99F6-1B602280BDB1}"/>
                </a:ext>
              </a:extLst>
            </p:cNvPr>
            <p:cNvSpPr txBox="1"/>
            <p:nvPr/>
          </p:nvSpPr>
          <p:spPr>
            <a:xfrm>
              <a:off x="5946194" y="16352"/>
              <a:ext cx="23006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ant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1953,</a:t>
              </a:r>
              <a:r>
                <a:rPr kumimoji="1" lang="zh-Hant" altLang="en-US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kumimoji="1" lang="az-Cyrl-AZ" altLang="zh-CN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Хрущёв</a:t>
              </a:r>
              <a:r>
                <a:rPr kumimoji="1" lang="en-US" altLang="zh-CN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,</a:t>
              </a:r>
              <a:r>
                <a:rPr kumimoji="1" lang="zh-Hant" altLang="en-US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kumimoji="1" lang="en-US" altLang="zh-Hant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1964</a:t>
              </a:r>
              <a:endParaRPr kumimoji="1" lang="en-US" altLang="zh-CN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  <a:p>
              <a:pPr algn="ctr"/>
              <a:r>
                <a:rPr kumimoji="1" lang="zh-Hant" altLang="en-US" sz="3600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赫魯曉夫</a:t>
              </a:r>
              <a:endParaRPr kumimoji="1" lang="zh-CN" altLang="en-US" sz="36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592E69C1-D1DB-5D45-B381-019B3C9A7EF7}"/>
              </a:ext>
            </a:extLst>
          </p:cNvPr>
          <p:cNvGrpSpPr/>
          <p:nvPr/>
        </p:nvGrpSpPr>
        <p:grpSpPr>
          <a:xfrm>
            <a:off x="8462930" y="3415570"/>
            <a:ext cx="2492990" cy="1679893"/>
            <a:chOff x="5850016" y="16352"/>
            <a:chExt cx="2492990" cy="1679893"/>
          </a:xfrm>
        </p:grpSpPr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43913951-AE68-AD4F-B3CE-92F48DF2DB0F}"/>
                </a:ext>
              </a:extLst>
            </p:cNvPr>
            <p:cNvGrpSpPr/>
            <p:nvPr/>
          </p:nvGrpSpPr>
          <p:grpSpPr>
            <a:xfrm>
              <a:off x="6910772" y="861082"/>
              <a:ext cx="371475" cy="835163"/>
              <a:chOff x="1235307" y="864428"/>
              <a:chExt cx="371475" cy="835163"/>
            </a:xfrm>
          </p:grpSpPr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855841A0-438B-4544-87CF-63D1A9931C9A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563360FA-CB4C-0F42-A81B-15923CD87B67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46" name="直线箭头连接符 145">
                <a:extLst>
                  <a:ext uri="{FF2B5EF4-FFF2-40B4-BE49-F238E27FC236}">
                    <a16:creationId xmlns:a16="http://schemas.microsoft.com/office/drawing/2014/main" id="{3CF37577-777C-5341-8CBC-9426F810D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id="{41282078-D7F2-1D41-9B9B-C318EFC4FE38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D32330FF-177B-8440-A5BA-1BECDC11E13F}"/>
                </a:ext>
              </a:extLst>
            </p:cNvPr>
            <p:cNvSpPr txBox="1"/>
            <p:nvPr/>
          </p:nvSpPr>
          <p:spPr>
            <a:xfrm>
              <a:off x="5850016" y="16352"/>
              <a:ext cx="24929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1985, </a:t>
              </a:r>
              <a:r>
                <a:rPr lang="az-Cyrl-AZ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Горбачёв</a:t>
              </a:r>
              <a:r>
                <a:rPr kumimoji="1" lang="en-US" altLang="zh-CN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, 1991</a:t>
              </a:r>
            </a:p>
            <a:p>
              <a:pPr algn="ctr"/>
              <a:r>
                <a:rPr kumimoji="1" lang="zh-Hant" altLang="en-US" sz="3600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戈爾巴喬夫</a:t>
              </a:r>
              <a:endParaRPr kumimoji="1" lang="zh-CN" altLang="en-US" sz="36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C5DF45BA-852E-4543-B707-94F0E92EA03A}"/>
              </a:ext>
            </a:extLst>
          </p:cNvPr>
          <p:cNvGrpSpPr/>
          <p:nvPr/>
        </p:nvGrpSpPr>
        <p:grpSpPr>
          <a:xfrm>
            <a:off x="5255814" y="3410787"/>
            <a:ext cx="2492990" cy="1679893"/>
            <a:chOff x="5850012" y="16352"/>
            <a:chExt cx="2492990" cy="1679893"/>
          </a:xfrm>
        </p:grpSpPr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AAF44FFB-3081-C344-941C-51BD1B7C16B8}"/>
                </a:ext>
              </a:extLst>
            </p:cNvPr>
            <p:cNvGrpSpPr/>
            <p:nvPr/>
          </p:nvGrpSpPr>
          <p:grpSpPr>
            <a:xfrm>
              <a:off x="6910772" y="861082"/>
              <a:ext cx="371475" cy="835163"/>
              <a:chOff x="1235307" y="864428"/>
              <a:chExt cx="371475" cy="835163"/>
            </a:xfrm>
          </p:grpSpPr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21FA29B9-49E0-6D4B-8E36-24D72B3D8A37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168098E2-3670-5047-9E8B-0F646738145F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53" name="直线箭头连接符 152">
                <a:extLst>
                  <a:ext uri="{FF2B5EF4-FFF2-40B4-BE49-F238E27FC236}">
                    <a16:creationId xmlns:a16="http://schemas.microsoft.com/office/drawing/2014/main" id="{08632988-E3ED-3C42-949C-8CAFE4FA3A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02245C4E-4466-1E40-83B1-D02604C79EFA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8CECAA93-462C-D747-AFC9-AE4459875E6B}"/>
                </a:ext>
              </a:extLst>
            </p:cNvPr>
            <p:cNvSpPr txBox="1"/>
            <p:nvPr/>
          </p:nvSpPr>
          <p:spPr>
            <a:xfrm>
              <a:off x="5850012" y="16352"/>
              <a:ext cx="24929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1965, </a:t>
              </a:r>
              <a:r>
                <a:rPr kumimoji="1" lang="az-Cyrl-AZ" altLang="zh-CN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Брежнєв</a:t>
              </a:r>
              <a:r>
                <a:rPr kumimoji="1" lang="en-US" altLang="zh-CN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,</a:t>
              </a:r>
              <a:r>
                <a:rPr kumimoji="1" lang="zh-Hant" altLang="en-US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kumimoji="1" lang="en-US" altLang="zh-Hant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1982</a:t>
              </a:r>
              <a:endParaRPr kumimoji="1" lang="en-US" altLang="zh-CN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  <a:p>
              <a:pPr algn="ctr"/>
              <a:r>
                <a:rPr kumimoji="1" lang="zh-Hant" altLang="en-US" sz="3600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勃列日涅夫</a:t>
              </a:r>
              <a:endParaRPr kumimoji="1" lang="zh-CN" altLang="en-US" sz="36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55" name="文本框 154">
            <a:extLst>
              <a:ext uri="{FF2B5EF4-FFF2-40B4-BE49-F238E27FC236}">
                <a16:creationId xmlns:a16="http://schemas.microsoft.com/office/drawing/2014/main" id="{D2E479E9-C740-9F41-A796-BAF83DDD7AB3}"/>
              </a:ext>
            </a:extLst>
          </p:cNvPr>
          <p:cNvSpPr txBox="1"/>
          <p:nvPr/>
        </p:nvSpPr>
        <p:spPr>
          <a:xfrm>
            <a:off x="99599" y="3853220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t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順序：</a:t>
            </a:r>
            <a:r>
              <a:rPr kumimoji="1" lang="en-US" altLang="zh-Hant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H</a:t>
            </a:r>
            <a:r>
              <a:rPr kumimoji="1" lang="en-US" altLang="zh-Hant" baseline="-250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AM</a:t>
            </a:r>
            <a:r>
              <a:rPr kumimoji="1" lang="en-US" altLang="zh-Hant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B</a:t>
            </a:r>
            <a:r>
              <a:rPr kumimoji="1" lang="en-US" altLang="zh-Hant" baseline="-250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UR</a:t>
            </a:r>
            <a:r>
              <a:rPr kumimoji="1" lang="en-US" altLang="zh-Hant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G</a:t>
            </a:r>
            <a:r>
              <a:rPr kumimoji="1" lang="en-US" altLang="zh-Hant" baseline="-250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ER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A1A3161-1EAF-3C43-A3A4-7F9D162FF245}"/>
              </a:ext>
            </a:extLst>
          </p:cNvPr>
          <p:cNvGrpSpPr/>
          <p:nvPr/>
        </p:nvGrpSpPr>
        <p:grpSpPr>
          <a:xfrm>
            <a:off x="581701" y="1853567"/>
            <a:ext cx="9822945" cy="369332"/>
            <a:chOff x="581701" y="1853567"/>
            <a:chExt cx="9822945" cy="369332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BF5AC3D-E82C-F541-88C8-FD4E0A728946}"/>
                </a:ext>
              </a:extLst>
            </p:cNvPr>
            <p:cNvSpPr txBox="1"/>
            <p:nvPr/>
          </p:nvSpPr>
          <p:spPr>
            <a:xfrm>
              <a:off x="581701" y="185356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策略</a:t>
              </a:r>
              <a:endParaRPr kumimoji="1"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5E9BACE-C8E0-EA43-83F5-E3960771E120}"/>
                </a:ext>
              </a:extLst>
            </p:cNvPr>
            <p:cNvSpPr txBox="1"/>
            <p:nvPr/>
          </p:nvSpPr>
          <p:spPr>
            <a:xfrm>
              <a:off x="2721937" y="1853567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戰時共產主義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44B6013-FCA7-954D-83C6-52AD3FC2DB69}"/>
                </a:ext>
              </a:extLst>
            </p:cNvPr>
            <p:cNvSpPr txBox="1"/>
            <p:nvPr/>
          </p:nvSpPr>
          <p:spPr>
            <a:xfrm>
              <a:off x="5825163" y="185356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新經濟政策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B646A3C2-139E-1540-8CDB-D765AA0685AD}"/>
                </a:ext>
              </a:extLst>
            </p:cNvPr>
            <p:cNvSpPr txBox="1"/>
            <p:nvPr/>
          </p:nvSpPr>
          <p:spPr>
            <a:xfrm>
              <a:off x="9065818" y="185356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斯大林模式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B3087890-C4C6-2648-ACBB-2DC47CC44763}"/>
              </a:ext>
            </a:extLst>
          </p:cNvPr>
          <p:cNvSpPr txBox="1"/>
          <p:nvPr/>
        </p:nvSpPr>
        <p:spPr>
          <a:xfrm>
            <a:off x="89666" y="23978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內容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F3398ED-0792-6F46-9417-D26E16B172EC}"/>
              </a:ext>
            </a:extLst>
          </p:cNvPr>
          <p:cNvGrpSpPr/>
          <p:nvPr/>
        </p:nvGrpSpPr>
        <p:grpSpPr>
          <a:xfrm>
            <a:off x="921443" y="2223164"/>
            <a:ext cx="9701212" cy="369332"/>
            <a:chOff x="921443" y="2207188"/>
            <a:chExt cx="9701212" cy="369332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15B88200-AFF8-FC4C-81E7-948F19A44393}"/>
                </a:ext>
              </a:extLst>
            </p:cNvPr>
            <p:cNvSpPr txBox="1"/>
            <p:nvPr/>
          </p:nvSpPr>
          <p:spPr>
            <a:xfrm>
              <a:off x="2144856" y="2207188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b="1" dirty="0">
                  <a:latin typeface="Kaiti SC" panose="02010600040101010101" pitchFamily="2" charset="-122"/>
                  <a:ea typeface="Kaiti SC" panose="02010600040101010101" pitchFamily="2" charset="-122"/>
                </a:rPr>
                <a:t>餘糧收集制</a:t>
              </a:r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，</a:t>
              </a:r>
              <a:r>
                <a:rPr kumimoji="1" lang="zh-Hant" altLang="en-US" b="1" dirty="0">
                  <a:latin typeface="Kaiti SC" panose="02010600040101010101" pitchFamily="2" charset="-122"/>
                  <a:ea typeface="Kaiti SC" panose="02010600040101010101" pitchFamily="2" charset="-122"/>
                </a:rPr>
                <a:t>實物配給制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D092B45C-88A9-0249-8A7A-7EE20308DB3F}"/>
                </a:ext>
              </a:extLst>
            </p:cNvPr>
            <p:cNvSpPr txBox="1"/>
            <p:nvPr/>
          </p:nvSpPr>
          <p:spPr>
            <a:xfrm>
              <a:off x="921443" y="220718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方式</a:t>
              </a:r>
              <a:endParaRPr kumimoji="1"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51765F33-2623-E247-93CE-0209C7D69DC8}"/>
                </a:ext>
              </a:extLst>
            </p:cNvPr>
            <p:cNvSpPr txBox="1"/>
            <p:nvPr/>
          </p:nvSpPr>
          <p:spPr>
            <a:xfrm>
              <a:off x="6055996" y="220718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糧食稅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D5FFBF0B-752F-6441-B1C9-6FEAE5A1F141}"/>
                </a:ext>
              </a:extLst>
            </p:cNvPr>
            <p:cNvSpPr txBox="1"/>
            <p:nvPr/>
          </p:nvSpPr>
          <p:spPr>
            <a:xfrm>
              <a:off x="8847810" y="2207188"/>
              <a:ext cx="1774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「</a:t>
              </a:r>
              <a:r>
                <a: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rPr>
                <a:t>1936</a:t>
              </a:r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年憲法」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E93A81D9-9CD3-AB4B-993A-D5C1EBE7D17A}"/>
              </a:ext>
            </a:extLst>
          </p:cNvPr>
          <p:cNvGrpSpPr/>
          <p:nvPr/>
        </p:nvGrpSpPr>
        <p:grpSpPr>
          <a:xfrm>
            <a:off x="806027" y="2592761"/>
            <a:ext cx="9944868" cy="369332"/>
            <a:chOff x="806027" y="2572068"/>
            <a:chExt cx="9944868" cy="369332"/>
          </a:xfrm>
        </p:grpSpPr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672193D-DB39-7B4D-8CDE-DE89CFA2C76B}"/>
                </a:ext>
              </a:extLst>
            </p:cNvPr>
            <p:cNvSpPr txBox="1"/>
            <p:nvPr/>
          </p:nvSpPr>
          <p:spPr>
            <a:xfrm>
              <a:off x="806027" y="257206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所有制</a:t>
              </a:r>
              <a:endParaRPr kumimoji="1"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34131A06-3E66-1A4A-B6E3-1A24CF6C520B}"/>
                </a:ext>
              </a:extLst>
            </p:cNvPr>
            <p:cNvSpPr txBox="1"/>
            <p:nvPr/>
          </p:nvSpPr>
          <p:spPr>
            <a:xfrm>
              <a:off x="2260272" y="2572068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國有制，取消自由貿易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0137641-A128-7342-961A-48CF39AE0A96}"/>
                </a:ext>
              </a:extLst>
            </p:cNvPr>
            <p:cNvSpPr txBox="1"/>
            <p:nvPr/>
          </p:nvSpPr>
          <p:spPr>
            <a:xfrm>
              <a:off x="5363498" y="2572068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恢復企業，自由貿易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13B6E4DE-8BF8-2649-8C46-136415A9D298}"/>
                </a:ext>
              </a:extLst>
            </p:cNvPr>
            <p:cNvSpPr txBox="1"/>
            <p:nvPr/>
          </p:nvSpPr>
          <p:spPr>
            <a:xfrm>
              <a:off x="8719570" y="2572068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公有制，計劃經濟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FA818F3D-7B9A-6746-B246-075D3314EF00}"/>
              </a:ext>
            </a:extLst>
          </p:cNvPr>
          <p:cNvGrpSpPr/>
          <p:nvPr/>
        </p:nvGrpSpPr>
        <p:grpSpPr>
          <a:xfrm>
            <a:off x="581699" y="2961192"/>
            <a:ext cx="10624449" cy="370497"/>
            <a:chOff x="581699" y="2961192"/>
            <a:chExt cx="10624449" cy="370497"/>
          </a:xfrm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2AF91542-CFCF-9F4C-B407-FAC18D7E246C}"/>
                </a:ext>
              </a:extLst>
            </p:cNvPr>
            <p:cNvSpPr txBox="1"/>
            <p:nvPr/>
          </p:nvSpPr>
          <p:spPr>
            <a:xfrm>
              <a:off x="581699" y="296119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影響</a:t>
              </a:r>
              <a:endParaRPr kumimoji="1"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8F5753C-4732-6D48-BF4B-6D60303C6A13}"/>
                </a:ext>
              </a:extLst>
            </p:cNvPr>
            <p:cNvSpPr txBox="1"/>
            <p:nvPr/>
          </p:nvSpPr>
          <p:spPr>
            <a:xfrm>
              <a:off x="2952769" y="296235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戰爭勝利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931E76B8-6185-1B4C-B262-17634986D67D}"/>
                </a:ext>
              </a:extLst>
            </p:cNvPr>
            <p:cNvSpPr txBox="1"/>
            <p:nvPr/>
          </p:nvSpPr>
          <p:spPr>
            <a:xfrm>
              <a:off x="5017250" y="2962357"/>
              <a:ext cx="2954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過渡到社會主義的正確道路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8F99B3D3-7186-BC4F-B822-A253FF33B354}"/>
                </a:ext>
              </a:extLst>
            </p:cNvPr>
            <p:cNvSpPr txBox="1"/>
            <p:nvPr/>
          </p:nvSpPr>
          <p:spPr>
            <a:xfrm>
              <a:off x="8264317" y="2962357"/>
              <a:ext cx="2941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工業化，打敗法西斯的基礎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B36F130-754B-464C-A603-80D3891B5E81}"/>
              </a:ext>
            </a:extLst>
          </p:cNvPr>
          <p:cNvGrpSpPr/>
          <p:nvPr/>
        </p:nvGrpSpPr>
        <p:grpSpPr>
          <a:xfrm>
            <a:off x="565612" y="5032811"/>
            <a:ext cx="6606111" cy="369332"/>
            <a:chOff x="565612" y="5032811"/>
            <a:chExt cx="6606111" cy="369332"/>
          </a:xfrm>
        </p:grpSpPr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4702AC86-2062-0C42-A685-32B55B92EC75}"/>
                </a:ext>
              </a:extLst>
            </p:cNvPr>
            <p:cNvSpPr txBox="1"/>
            <p:nvPr/>
          </p:nvSpPr>
          <p:spPr>
            <a:xfrm>
              <a:off x="2336182" y="5032811"/>
              <a:ext cx="22797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收購制，允許自留地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44CC5555-E8F6-434B-B21C-DFAF9B072132}"/>
                </a:ext>
              </a:extLst>
            </p:cNvPr>
            <p:cNvSpPr txBox="1"/>
            <p:nvPr/>
          </p:nvSpPr>
          <p:spPr>
            <a:xfrm>
              <a:off x="5832895" y="5032811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擴大自主權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96B48617-372A-184D-BF24-C8F1C068C68D}"/>
                </a:ext>
              </a:extLst>
            </p:cNvPr>
            <p:cNvSpPr txBox="1"/>
            <p:nvPr/>
          </p:nvSpPr>
          <p:spPr>
            <a:xfrm>
              <a:off x="565612" y="503281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農業</a:t>
              </a:r>
              <a:endParaRPr kumimoji="1"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45C2DCE-B29B-2B4E-A9F1-ED586F7D36EA}"/>
              </a:ext>
            </a:extLst>
          </p:cNvPr>
          <p:cNvGrpSpPr/>
          <p:nvPr/>
        </p:nvGrpSpPr>
        <p:grpSpPr>
          <a:xfrm>
            <a:off x="581700" y="5503763"/>
            <a:ext cx="10867144" cy="369332"/>
            <a:chOff x="581700" y="5555726"/>
            <a:chExt cx="10867144" cy="369332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668453D3-AF6C-CA44-89F4-A5FE542B553D}"/>
                </a:ext>
              </a:extLst>
            </p:cNvPr>
            <p:cNvSpPr txBox="1"/>
            <p:nvPr/>
          </p:nvSpPr>
          <p:spPr>
            <a:xfrm>
              <a:off x="2806663" y="555572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管理權下放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91BE32FB-2988-9847-B364-A3A18BB3251C}"/>
                </a:ext>
              </a:extLst>
            </p:cNvPr>
            <p:cNvSpPr txBox="1"/>
            <p:nvPr/>
          </p:nvSpPr>
          <p:spPr>
            <a:xfrm>
              <a:off x="581700" y="555572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工業</a:t>
              </a:r>
              <a:endParaRPr kumimoji="1"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A2EC8DC9-2DF8-5A42-A89A-49ABF72CD302}"/>
                </a:ext>
              </a:extLst>
            </p:cNvPr>
            <p:cNvSpPr txBox="1"/>
            <p:nvPr/>
          </p:nvSpPr>
          <p:spPr>
            <a:xfrm>
              <a:off x="5255814" y="5555726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擴大自主權，降低指標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72C1233F-58FC-7148-8996-13DA056C38C4}"/>
                </a:ext>
              </a:extLst>
            </p:cNvPr>
            <p:cNvSpPr txBox="1"/>
            <p:nvPr/>
          </p:nvSpPr>
          <p:spPr>
            <a:xfrm>
              <a:off x="7970007" y="5555726"/>
              <a:ext cx="3478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打破單一公有制，允許個體經濟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  <p:sp>
        <p:nvSpPr>
          <p:cNvPr id="96" name="文本框 95">
            <a:extLst>
              <a:ext uri="{FF2B5EF4-FFF2-40B4-BE49-F238E27FC236}">
                <a16:creationId xmlns:a16="http://schemas.microsoft.com/office/drawing/2014/main" id="{D5483BE1-BECA-CB49-AA87-02C37085243C}"/>
              </a:ext>
            </a:extLst>
          </p:cNvPr>
          <p:cNvSpPr txBox="1"/>
          <p:nvPr/>
        </p:nvSpPr>
        <p:spPr>
          <a:xfrm>
            <a:off x="89666" y="62011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影響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5321F01-0B6B-7048-8C91-3A39F784E394}"/>
              </a:ext>
            </a:extLst>
          </p:cNvPr>
          <p:cNvGrpSpPr/>
          <p:nvPr/>
        </p:nvGrpSpPr>
        <p:grpSpPr>
          <a:xfrm>
            <a:off x="921443" y="5974715"/>
            <a:ext cx="9919061" cy="369332"/>
            <a:chOff x="921443" y="6044031"/>
            <a:chExt cx="9919061" cy="369332"/>
          </a:xfrm>
        </p:grpSpPr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E8A231BD-5B0D-A047-BBAA-2ED9BCD5F079}"/>
                </a:ext>
              </a:extLst>
            </p:cNvPr>
            <p:cNvSpPr txBox="1"/>
            <p:nvPr/>
          </p:nvSpPr>
          <p:spPr>
            <a:xfrm>
              <a:off x="5371230" y="6044031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一定效果，實力增強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0D368FDB-C9F7-D94C-8B44-43D141FED5C1}"/>
                </a:ext>
              </a:extLst>
            </p:cNvPr>
            <p:cNvSpPr txBox="1"/>
            <p:nvPr/>
          </p:nvSpPr>
          <p:spPr>
            <a:xfrm>
              <a:off x="8578346" y="6044031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根本上觸動經濟體制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48BD1EF8-46FB-8A41-8196-50872BA478AD}"/>
                </a:ext>
              </a:extLst>
            </p:cNvPr>
            <p:cNvSpPr txBox="1"/>
            <p:nvPr/>
          </p:nvSpPr>
          <p:spPr>
            <a:xfrm>
              <a:off x="2114166" y="6044031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部分衝破束縛，一定成效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48046FD4-9C31-2F4D-92F3-73D6D08CA735}"/>
                </a:ext>
              </a:extLst>
            </p:cNvPr>
            <p:cNvSpPr txBox="1"/>
            <p:nvPr/>
          </p:nvSpPr>
          <p:spPr>
            <a:xfrm>
              <a:off x="921443" y="604403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正面</a:t>
              </a:r>
              <a:endParaRPr kumimoji="1"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01EE16E-94C4-3F4A-8B5C-9BE16FC01173}"/>
              </a:ext>
            </a:extLst>
          </p:cNvPr>
          <p:cNvGrpSpPr/>
          <p:nvPr/>
        </p:nvGrpSpPr>
        <p:grpSpPr>
          <a:xfrm>
            <a:off x="921443" y="6445668"/>
            <a:ext cx="10380726" cy="369332"/>
            <a:chOff x="921443" y="6445668"/>
            <a:chExt cx="10380726" cy="369332"/>
          </a:xfrm>
        </p:grpSpPr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4BD7EF3D-094C-0C4A-91CB-F0E8ECDE08FC}"/>
                </a:ext>
              </a:extLst>
            </p:cNvPr>
            <p:cNvSpPr txBox="1"/>
            <p:nvPr/>
          </p:nvSpPr>
          <p:spPr>
            <a:xfrm>
              <a:off x="5813659" y="6445668"/>
              <a:ext cx="1377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框架未突破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07FEF4DE-3338-9D4B-B783-E65478CCB057}"/>
                </a:ext>
              </a:extLst>
            </p:cNvPr>
            <p:cNvSpPr txBox="1"/>
            <p:nvPr/>
          </p:nvSpPr>
          <p:spPr>
            <a:xfrm>
              <a:off x="8116682" y="6445668"/>
              <a:ext cx="3185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背離社會主義方向，蘇聯解體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A4592D80-7A87-C04A-8F72-F3C0B2DA90DF}"/>
                </a:ext>
              </a:extLst>
            </p:cNvPr>
            <p:cNvSpPr txBox="1"/>
            <p:nvPr/>
          </p:nvSpPr>
          <p:spPr>
            <a:xfrm>
              <a:off x="921443" y="64456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負面</a:t>
              </a:r>
              <a:endParaRPr kumimoji="1"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EC11D109-C02F-E34A-92D7-530C97C6F501}"/>
                </a:ext>
              </a:extLst>
            </p:cNvPr>
            <p:cNvSpPr txBox="1"/>
            <p:nvPr/>
          </p:nvSpPr>
          <p:spPr>
            <a:xfrm>
              <a:off x="2787427" y="6445668"/>
              <a:ext cx="1377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理論未突破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4628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85A366AB-513E-AD4E-885B-A9082D4CD24A}"/>
              </a:ext>
            </a:extLst>
          </p:cNvPr>
          <p:cNvCxnSpPr>
            <a:cxnSpLocks/>
          </p:cNvCxnSpPr>
          <p:nvPr/>
        </p:nvCxnSpPr>
        <p:spPr>
          <a:xfrm>
            <a:off x="0" y="1028700"/>
            <a:ext cx="12192000" cy="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F88C26B-EC57-7C41-B63D-F53523C65E2A}"/>
              </a:ext>
            </a:extLst>
          </p:cNvPr>
          <p:cNvSpPr txBox="1"/>
          <p:nvPr/>
        </p:nvSpPr>
        <p:spPr>
          <a:xfrm>
            <a:off x="103948" y="8557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歐美</a:t>
            </a:r>
            <a:r>
              <a:rPr kumimoji="1" lang="en-US" altLang="zh-Hant" dirty="0">
                <a:latin typeface="Heiti SC Medium" pitchFamily="2" charset="-128"/>
                <a:ea typeface="Heiti SC Medium" pitchFamily="2" charset="-128"/>
              </a:rPr>
              <a:t>·</a:t>
            </a:r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經濟法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E512049-F28C-6D43-87A9-673817726B92}"/>
              </a:ext>
            </a:extLst>
          </p:cNvPr>
          <p:cNvSpPr txBox="1"/>
          <p:nvPr/>
        </p:nvSpPr>
        <p:spPr>
          <a:xfrm>
            <a:off x="291766" y="37115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對策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5747BC3-209C-5C44-BCEB-5F21432E6566}"/>
              </a:ext>
            </a:extLst>
          </p:cNvPr>
          <p:cNvSpPr txBox="1"/>
          <p:nvPr/>
        </p:nvSpPr>
        <p:spPr>
          <a:xfrm>
            <a:off x="291766" y="21562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危機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0D93C631-4087-714F-981A-446AEF69F717}"/>
              </a:ext>
            </a:extLst>
          </p:cNvPr>
          <p:cNvGrpSpPr/>
          <p:nvPr/>
        </p:nvGrpSpPr>
        <p:grpSpPr>
          <a:xfrm>
            <a:off x="9699313" y="493156"/>
            <a:ext cx="697627" cy="1203089"/>
            <a:chOff x="6747698" y="493156"/>
            <a:chExt cx="697627" cy="1203089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17B704FD-E733-2D40-8A4C-46071F623DD5}"/>
                </a:ext>
              </a:extLst>
            </p:cNvPr>
            <p:cNvGrpSpPr/>
            <p:nvPr/>
          </p:nvGrpSpPr>
          <p:grpSpPr>
            <a:xfrm>
              <a:off x="6910772" y="861082"/>
              <a:ext cx="371475" cy="835163"/>
              <a:chOff x="1235307" y="864428"/>
              <a:chExt cx="371475" cy="835163"/>
            </a:xfrm>
          </p:grpSpPr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A91BFF98-C260-1948-93B1-924A6EEFC328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ADC91AAD-B739-564B-9B08-AF8D0848C054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07" name="直线箭头连接符 106">
                <a:extLst>
                  <a:ext uri="{FF2B5EF4-FFF2-40B4-BE49-F238E27FC236}">
                    <a16:creationId xmlns:a16="http://schemas.microsoft.com/office/drawing/2014/main" id="{BF670E35-0644-C940-A760-90FFA2BD81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26A86036-BA1A-7246-BB35-2D1A0FC5747B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4484803B-682B-D34B-B1E5-0E05B8131FCA}"/>
                </a:ext>
              </a:extLst>
            </p:cNvPr>
            <p:cNvSpPr txBox="1"/>
            <p:nvPr/>
          </p:nvSpPr>
          <p:spPr>
            <a:xfrm>
              <a:off x="6747698" y="49315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ant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1973</a:t>
              </a:r>
              <a:endParaRPr kumimoji="1" lang="zh-CN" altLang="en-US" sz="36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85F337C4-2670-1B45-A061-80D1E0A9F0E0}"/>
              </a:ext>
            </a:extLst>
          </p:cNvPr>
          <p:cNvGrpSpPr/>
          <p:nvPr/>
        </p:nvGrpSpPr>
        <p:grpSpPr>
          <a:xfrm>
            <a:off x="3219236" y="493156"/>
            <a:ext cx="1287532" cy="1203089"/>
            <a:chOff x="6452747" y="493156"/>
            <a:chExt cx="1287532" cy="1203089"/>
          </a:xfrm>
        </p:grpSpPr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3341569E-C399-B946-80C4-2EE8C9915AAE}"/>
                </a:ext>
              </a:extLst>
            </p:cNvPr>
            <p:cNvGrpSpPr/>
            <p:nvPr/>
          </p:nvGrpSpPr>
          <p:grpSpPr>
            <a:xfrm>
              <a:off x="6910772" y="861082"/>
              <a:ext cx="371475" cy="835163"/>
              <a:chOff x="1235307" y="864428"/>
              <a:chExt cx="371475" cy="835163"/>
            </a:xfrm>
          </p:grpSpPr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05E0DFE5-D8A4-C446-A7C0-6F3B62CAB5E1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75537C2F-12CC-CD41-A353-FC03A75CE2BB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21" name="直线箭头连接符 120">
                <a:extLst>
                  <a:ext uri="{FF2B5EF4-FFF2-40B4-BE49-F238E27FC236}">
                    <a16:creationId xmlns:a16="http://schemas.microsoft.com/office/drawing/2014/main" id="{013215E7-937F-9D45-8521-ABC4BE7ACE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EB893780-5407-F84B-9A90-8E60E7689DE8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9A335BDB-CCBE-8445-BA2D-6043C5DC3EAF}"/>
                </a:ext>
              </a:extLst>
            </p:cNvPr>
            <p:cNvSpPr txBox="1"/>
            <p:nvPr/>
          </p:nvSpPr>
          <p:spPr>
            <a:xfrm>
              <a:off x="6452747" y="493156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ant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1929-1933</a:t>
              </a:r>
              <a:endParaRPr kumimoji="1" lang="zh-CN" altLang="en-US" sz="36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52" name="文本框 151">
            <a:extLst>
              <a:ext uri="{FF2B5EF4-FFF2-40B4-BE49-F238E27FC236}">
                <a16:creationId xmlns:a16="http://schemas.microsoft.com/office/drawing/2014/main" id="{1F81F2EA-EECA-1F4F-8B0C-B2E2321929FE}"/>
              </a:ext>
            </a:extLst>
          </p:cNvPr>
          <p:cNvSpPr txBox="1"/>
          <p:nvPr/>
        </p:nvSpPr>
        <p:spPr>
          <a:xfrm>
            <a:off x="614931" y="62905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思想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3D58466-82F5-A14B-9F6E-6BEF7416EE13}"/>
              </a:ext>
            </a:extLst>
          </p:cNvPr>
          <p:cNvGrpSpPr/>
          <p:nvPr/>
        </p:nvGrpSpPr>
        <p:grpSpPr>
          <a:xfrm>
            <a:off x="1587054" y="6290561"/>
            <a:ext cx="5145079" cy="369332"/>
            <a:chOff x="1587054" y="6105895"/>
            <a:chExt cx="5145079" cy="369332"/>
          </a:xfrm>
        </p:grpSpPr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76A062CE-E22C-C14D-ABF5-97459C4303E8}"/>
                </a:ext>
              </a:extLst>
            </p:cNvPr>
            <p:cNvSpPr txBox="1"/>
            <p:nvPr/>
          </p:nvSpPr>
          <p:spPr>
            <a:xfrm>
              <a:off x="1587054" y="610589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凱恩斯主義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D6879704-0977-DA42-862D-4B88A2F57C8A}"/>
                </a:ext>
              </a:extLst>
            </p:cNvPr>
            <p:cNvSpPr txBox="1"/>
            <p:nvPr/>
          </p:nvSpPr>
          <p:spPr>
            <a:xfrm>
              <a:off x="3621986" y="6105895"/>
              <a:ext cx="3110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自由放任</a:t>
              </a:r>
              <a:r>
                <a:rPr kumimoji="1" lang="en-US" altLang="zh-Hant" spc="-150" dirty="0">
                  <a:latin typeface="Kaiti SC" panose="02010600040101010101" pitchFamily="2" charset="-122"/>
                  <a:ea typeface="Kaiti SC" panose="02010600040101010101" pitchFamily="2" charset="-122"/>
                </a:rPr>
                <a:t>————→</a:t>
              </a:r>
              <a:r>
                <a:rPr kumimoji="1" lang="zh-Hant" altLang="en-US" spc="-150" dirty="0">
                  <a:latin typeface="Kaiti SC" panose="02010600040101010101" pitchFamily="2" charset="-122"/>
                  <a:ea typeface="Kaiti SC" panose="02010600040101010101" pitchFamily="2" charset="-122"/>
                </a:rPr>
                <a:t>國家干預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1EF937FB-9BFC-A244-A15E-C7C63190C8DF}"/>
              </a:ext>
            </a:extLst>
          </p:cNvPr>
          <p:cNvGrpSpPr/>
          <p:nvPr/>
        </p:nvGrpSpPr>
        <p:grpSpPr>
          <a:xfrm>
            <a:off x="6657612" y="493156"/>
            <a:ext cx="889987" cy="1203089"/>
            <a:chOff x="6651519" y="493156"/>
            <a:chExt cx="889987" cy="1203089"/>
          </a:xfrm>
        </p:grpSpPr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8D97B4EB-4A0D-4447-A0D2-6722F9B3F30F}"/>
                </a:ext>
              </a:extLst>
            </p:cNvPr>
            <p:cNvGrpSpPr/>
            <p:nvPr/>
          </p:nvGrpSpPr>
          <p:grpSpPr>
            <a:xfrm>
              <a:off x="6910772" y="861082"/>
              <a:ext cx="371475" cy="835163"/>
              <a:chOff x="1235307" y="864428"/>
              <a:chExt cx="371475" cy="835163"/>
            </a:xfrm>
          </p:grpSpPr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EDE9CFD5-725C-FF4E-8E3A-4DAE20C69155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C0514A1E-3C82-8347-BFC2-5B9EE0EFCFD6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60" name="直线箭头连接符 159">
                <a:extLst>
                  <a:ext uri="{FF2B5EF4-FFF2-40B4-BE49-F238E27FC236}">
                    <a16:creationId xmlns:a16="http://schemas.microsoft.com/office/drawing/2014/main" id="{641462D0-90EB-BD49-B188-469529BAE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8C9EBC60-B4FF-F441-B38C-96969A6805A8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273F1A5A-3AD0-1A4E-B4A4-AADFC907E0C1}"/>
                </a:ext>
              </a:extLst>
            </p:cNvPr>
            <p:cNvSpPr txBox="1"/>
            <p:nvPr/>
          </p:nvSpPr>
          <p:spPr>
            <a:xfrm>
              <a:off x="6651519" y="493156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ant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1940s-</a:t>
              </a:r>
              <a:endParaRPr kumimoji="1" lang="zh-CN" altLang="en-US" sz="36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6AD1D62-156F-B947-BB36-E38944203B06}"/>
              </a:ext>
            </a:extLst>
          </p:cNvPr>
          <p:cNvGrpSpPr/>
          <p:nvPr/>
        </p:nvGrpSpPr>
        <p:grpSpPr>
          <a:xfrm>
            <a:off x="1004919" y="1707350"/>
            <a:ext cx="10289702" cy="1074381"/>
            <a:chOff x="1004919" y="1707350"/>
            <a:chExt cx="10289702" cy="1074381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16B16256-69DB-0847-9F0E-D7AE5992AB2A}"/>
                </a:ext>
              </a:extLst>
            </p:cNvPr>
            <p:cNvGrpSpPr/>
            <p:nvPr/>
          </p:nvGrpSpPr>
          <p:grpSpPr>
            <a:xfrm>
              <a:off x="1004919" y="2412399"/>
              <a:ext cx="4335411" cy="369332"/>
              <a:chOff x="1004919" y="2412399"/>
              <a:chExt cx="4335411" cy="369332"/>
            </a:xfrm>
          </p:grpSpPr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50BB20ED-58E4-5C43-A539-2BCEBC2E3136}"/>
                  </a:ext>
                </a:extLst>
              </p:cNvPr>
              <p:cNvSpPr txBox="1"/>
              <p:nvPr/>
            </p:nvSpPr>
            <p:spPr>
              <a:xfrm>
                <a:off x="1004919" y="2412399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Hant" altLang="en-US" dirty="0">
                    <a:latin typeface="Heiti SC Medium" pitchFamily="2" charset="-128"/>
                    <a:ea typeface="Heiti SC Medium" pitchFamily="2" charset="-128"/>
                  </a:rPr>
                  <a:t>原因</a:t>
                </a:r>
                <a:endParaRPr kumimoji="1" lang="zh-CN" altLang="en-US" dirty="0"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0D4237E-33A7-7942-9A33-138C9060DDB5}"/>
                  </a:ext>
                </a:extLst>
              </p:cNvPr>
              <p:cNvSpPr txBox="1"/>
              <p:nvPr/>
            </p:nvSpPr>
            <p:spPr>
              <a:xfrm>
                <a:off x="2385675" y="2412399"/>
                <a:ext cx="2954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Hant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市場經濟自身無法解決矛盾</a:t>
                </a:r>
                <a:endPara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</p:grp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76527899-5206-524C-BFAA-8934749D8A76}"/>
                </a:ext>
              </a:extLst>
            </p:cNvPr>
            <p:cNvGrpSpPr/>
            <p:nvPr/>
          </p:nvGrpSpPr>
          <p:grpSpPr>
            <a:xfrm>
              <a:off x="1004919" y="1707350"/>
              <a:ext cx="10289702" cy="649452"/>
              <a:chOff x="1004919" y="1707350"/>
              <a:chExt cx="10289702" cy="649452"/>
            </a:xfrm>
          </p:grpSpPr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0AC712E6-9758-5B4F-9DFE-EEEA679A3DB9}"/>
                  </a:ext>
                </a:extLst>
              </p:cNvPr>
              <p:cNvSpPr txBox="1"/>
              <p:nvPr/>
            </p:nvSpPr>
            <p:spPr>
              <a:xfrm>
                <a:off x="3014052" y="1710471"/>
                <a:ext cx="16979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Hant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股市崩盤</a:t>
                </a:r>
                <a:r>
                  <a:rPr kumimoji="1" lang="en-US" altLang="zh-Hant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(1929)</a:t>
                </a:r>
              </a:p>
              <a:p>
                <a:pPr algn="ctr"/>
                <a:r>
                  <a:rPr kumimoji="1" lang="zh-Hant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破產、失業</a:t>
                </a:r>
                <a:endPara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67B287E1-B5C9-AE45-9CA2-2CFDCC9AC6FD}"/>
                  </a:ext>
                </a:extLst>
              </p:cNvPr>
              <p:cNvSpPr txBox="1"/>
              <p:nvPr/>
            </p:nvSpPr>
            <p:spPr>
              <a:xfrm>
                <a:off x="1004919" y="184897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Hant" altLang="en-US" dirty="0">
                    <a:latin typeface="Heiti SC Medium" pitchFamily="2" charset="-128"/>
                    <a:ea typeface="Heiti SC Medium" pitchFamily="2" charset="-128"/>
                  </a:rPr>
                  <a:t>現象</a:t>
                </a:r>
                <a:endParaRPr kumimoji="1" lang="zh-CN" altLang="en-US" dirty="0"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734E7879-EC52-B541-BBC7-6E0F1817E3B0}"/>
                  </a:ext>
                </a:extLst>
              </p:cNvPr>
              <p:cNvSpPr txBox="1"/>
              <p:nvPr/>
            </p:nvSpPr>
            <p:spPr>
              <a:xfrm>
                <a:off x="8801631" y="1707350"/>
                <a:ext cx="24929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Hant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滯脹危機</a:t>
                </a:r>
                <a:endPara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algn="ctr"/>
                <a:r>
                  <a:rPr kumimoji="1" lang="zh-Hant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失業率與物價同時上漲</a:t>
                </a:r>
                <a:endPara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053B8CE-36E4-5D46-BFC8-2592C4788151}"/>
              </a:ext>
            </a:extLst>
          </p:cNvPr>
          <p:cNvGrpSpPr/>
          <p:nvPr/>
        </p:nvGrpSpPr>
        <p:grpSpPr>
          <a:xfrm>
            <a:off x="1004919" y="2786244"/>
            <a:ext cx="9828037" cy="1999103"/>
            <a:chOff x="1004919" y="2786244"/>
            <a:chExt cx="9828037" cy="1999103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6151C403-11FD-BB4E-ACA7-362AB5F0CB9C}"/>
                </a:ext>
              </a:extLst>
            </p:cNvPr>
            <p:cNvGrpSpPr/>
            <p:nvPr/>
          </p:nvGrpSpPr>
          <p:grpSpPr>
            <a:xfrm>
              <a:off x="1004919" y="4139016"/>
              <a:ext cx="7344181" cy="646331"/>
              <a:chOff x="1004919" y="4335366"/>
              <a:chExt cx="7344181" cy="646331"/>
            </a:xfrm>
          </p:grpSpPr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A50B6DAB-543C-1940-A4DF-0A4CF61DA095}"/>
                  </a:ext>
                </a:extLst>
              </p:cNvPr>
              <p:cNvSpPr txBox="1"/>
              <p:nvPr/>
            </p:nvSpPr>
            <p:spPr>
              <a:xfrm>
                <a:off x="3309004" y="4335366"/>
                <a:ext cx="11079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Hant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走出危機</a:t>
                </a:r>
                <a:endPara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algn="ctr"/>
                <a:r>
                  <a:rPr kumimoji="1" lang="zh-Hant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借鑑</a:t>
                </a:r>
                <a:endPara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6C4DD9B5-3941-C14B-8A15-08D3E104D01E}"/>
                  </a:ext>
                </a:extLst>
              </p:cNvPr>
              <p:cNvSpPr txBox="1"/>
              <p:nvPr/>
            </p:nvSpPr>
            <p:spPr>
              <a:xfrm>
                <a:off x="1004919" y="44738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Hant" altLang="en-US" dirty="0">
                    <a:latin typeface="Heiti SC Medium" pitchFamily="2" charset="-128"/>
                    <a:ea typeface="Heiti SC Medium" pitchFamily="2" charset="-128"/>
                  </a:rPr>
                  <a:t>影響</a:t>
                </a:r>
                <a:endParaRPr kumimoji="1" lang="zh-CN" altLang="en-US" dirty="0"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D38976D4-8573-214D-B86D-294D916AB7D3}"/>
                  </a:ext>
                </a:extLst>
              </p:cNvPr>
              <p:cNvSpPr txBox="1"/>
              <p:nvPr/>
            </p:nvSpPr>
            <p:spPr>
              <a:xfrm>
                <a:off x="5856110" y="4473865"/>
                <a:ext cx="2492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Hant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福利國家緩解社會矛盾</a:t>
                </a:r>
                <a:endPara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AE630F33-5B7B-1745-864C-FC5264E07380}"/>
                </a:ext>
              </a:extLst>
            </p:cNvPr>
            <p:cNvGrpSpPr/>
            <p:nvPr/>
          </p:nvGrpSpPr>
          <p:grpSpPr>
            <a:xfrm>
              <a:off x="1004919" y="2786244"/>
              <a:ext cx="9828037" cy="923330"/>
              <a:chOff x="1004919" y="3258466"/>
              <a:chExt cx="9828037" cy="923330"/>
            </a:xfrm>
          </p:grpSpPr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C6CA4472-E7C2-8B41-93FF-6383A962F4EF}"/>
                  </a:ext>
                </a:extLst>
              </p:cNvPr>
              <p:cNvSpPr txBox="1"/>
              <p:nvPr/>
            </p:nvSpPr>
            <p:spPr>
              <a:xfrm>
                <a:off x="6548607" y="3258466"/>
                <a:ext cx="110799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Hant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國有化</a:t>
                </a:r>
                <a:endPara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algn="ctr"/>
                <a:r>
                  <a:rPr kumimoji="1" lang="zh-Hant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經濟計畫</a:t>
                </a:r>
                <a:endPara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algn="ctr"/>
                <a:r>
                  <a:rPr kumimoji="1" lang="zh-Hant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福利國家</a:t>
                </a:r>
                <a:endPara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C5DB7719-6293-DF4F-8AAE-2549A56611B3}"/>
                  </a:ext>
                </a:extLst>
              </p:cNvPr>
              <p:cNvSpPr txBox="1"/>
              <p:nvPr/>
            </p:nvSpPr>
            <p:spPr>
              <a:xfrm>
                <a:off x="1004919" y="35354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Hant" altLang="en-US" dirty="0">
                    <a:latin typeface="Heiti SC Medium" pitchFamily="2" charset="-128"/>
                    <a:ea typeface="Heiti SC Medium" pitchFamily="2" charset="-128"/>
                  </a:rPr>
                  <a:t>內容</a:t>
                </a:r>
                <a:endParaRPr kumimoji="1" lang="zh-CN" altLang="en-US" dirty="0"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E84FB843-0E99-1D4D-B372-933ABB0FD214}"/>
                  </a:ext>
                </a:extLst>
              </p:cNvPr>
              <p:cNvSpPr txBox="1"/>
              <p:nvPr/>
            </p:nvSpPr>
            <p:spPr>
              <a:xfrm>
                <a:off x="2962756" y="3258466"/>
                <a:ext cx="180049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Hant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羅斯福新政</a:t>
                </a:r>
                <a:endPara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algn="ctr"/>
                <a:r>
                  <a:rPr kumimoji="1" lang="zh-Hant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「工業復興法」</a:t>
                </a:r>
                <a:endPara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algn="ctr"/>
                <a:r>
                  <a:rPr kumimoji="1" lang="zh-Hant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「社會保障法」</a:t>
                </a:r>
                <a:endPara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BE7EAB63-69F8-374C-B07F-210BEEF19029}"/>
                  </a:ext>
                </a:extLst>
              </p:cNvPr>
              <p:cNvSpPr txBox="1"/>
              <p:nvPr/>
            </p:nvSpPr>
            <p:spPr>
              <a:xfrm>
                <a:off x="9263296" y="3396966"/>
                <a:ext cx="15696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Hant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減少國家干預</a:t>
                </a:r>
                <a:endPara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algn="ctr"/>
                <a:r>
                  <a:rPr kumimoji="1" lang="zh-Hant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減少福利開支</a:t>
                </a:r>
                <a:endPara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C9B2822-8243-C04B-987B-B48689E181B7}"/>
              </a:ext>
            </a:extLst>
          </p:cNvPr>
          <p:cNvGrpSpPr/>
          <p:nvPr/>
        </p:nvGrpSpPr>
        <p:grpSpPr>
          <a:xfrm>
            <a:off x="2847340" y="5214789"/>
            <a:ext cx="8216449" cy="646331"/>
            <a:chOff x="2847340" y="5170279"/>
            <a:chExt cx="8216449" cy="646331"/>
          </a:xfrm>
        </p:grpSpPr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540A993E-C7BF-2041-89B5-0D3965DEE0D1}"/>
                </a:ext>
              </a:extLst>
            </p:cNvPr>
            <p:cNvSpPr txBox="1"/>
            <p:nvPr/>
          </p:nvSpPr>
          <p:spPr>
            <a:xfrm>
              <a:off x="2847340" y="5170279"/>
              <a:ext cx="203132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生產關係局部調整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資’自我調節完善</a:t>
              </a:r>
              <a:endPara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31088BA3-58B8-BE4E-B50C-5AE3B4F5F19F}"/>
                </a:ext>
              </a:extLst>
            </p:cNvPr>
            <p:cNvSpPr txBox="1"/>
            <p:nvPr/>
          </p:nvSpPr>
          <p:spPr>
            <a:xfrm>
              <a:off x="9032464" y="5170279"/>
              <a:ext cx="203132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生產關係局部調整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資’自我調節完善</a:t>
              </a:r>
              <a:endPara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029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76D5937E-2905-3348-B80C-0D88F80A762C}"/>
              </a:ext>
            </a:extLst>
          </p:cNvPr>
          <p:cNvCxnSpPr>
            <a:cxnSpLocks/>
          </p:cNvCxnSpPr>
          <p:nvPr/>
        </p:nvCxnSpPr>
        <p:spPr>
          <a:xfrm>
            <a:off x="0" y="1028700"/>
            <a:ext cx="12192000" cy="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9D0C052F-FAAC-AF4C-8A3F-3C4EFFF7573F}"/>
              </a:ext>
            </a:extLst>
          </p:cNvPr>
          <p:cNvGrpSpPr/>
          <p:nvPr/>
        </p:nvGrpSpPr>
        <p:grpSpPr>
          <a:xfrm>
            <a:off x="6729976" y="142777"/>
            <a:ext cx="1779881" cy="1553468"/>
            <a:chOff x="6206405" y="142777"/>
            <a:chExt cx="1779881" cy="155346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ED1FF26-851E-464E-98C3-42F6784A0256}"/>
                </a:ext>
              </a:extLst>
            </p:cNvPr>
            <p:cNvGrpSpPr/>
            <p:nvPr/>
          </p:nvGrpSpPr>
          <p:grpSpPr>
            <a:xfrm>
              <a:off x="6206405" y="486987"/>
              <a:ext cx="1779881" cy="1209258"/>
              <a:chOff x="4373827" y="490333"/>
              <a:chExt cx="1779881" cy="1209258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CC574143-D477-8847-A3E0-1B44D900BB4C}"/>
                  </a:ext>
                </a:extLst>
              </p:cNvPr>
              <p:cNvGrpSpPr/>
              <p:nvPr/>
            </p:nvGrpSpPr>
            <p:grpSpPr>
              <a:xfrm>
                <a:off x="5078194" y="864428"/>
                <a:ext cx="371475" cy="835163"/>
                <a:chOff x="1235307" y="864428"/>
                <a:chExt cx="371475" cy="835163"/>
              </a:xfrm>
            </p:grpSpPr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8528A94A-8319-BD44-A00E-92D400781E00}"/>
                    </a:ext>
                  </a:extLst>
                </p:cNvPr>
                <p:cNvSpPr/>
                <p:nvPr/>
              </p:nvSpPr>
              <p:spPr>
                <a:xfrm>
                  <a:off x="1235307" y="864428"/>
                  <a:ext cx="371475" cy="371475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2DC60492-7D47-A84B-95D1-AA158719E500}"/>
                    </a:ext>
                  </a:extLst>
                </p:cNvPr>
                <p:cNvSpPr/>
                <p:nvPr/>
              </p:nvSpPr>
              <p:spPr>
                <a:xfrm>
                  <a:off x="1306744" y="935865"/>
                  <a:ext cx="228600" cy="228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424DA556-EEA8-E649-ADAA-757163AD83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21044" y="1164465"/>
                  <a:ext cx="0" cy="53512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EF88A36D-9D32-9444-80D2-F1F3E5EBFBAB}"/>
                    </a:ext>
                  </a:extLst>
                </p:cNvPr>
                <p:cNvSpPr/>
                <p:nvPr/>
              </p:nvSpPr>
              <p:spPr>
                <a:xfrm>
                  <a:off x="1366308" y="995429"/>
                  <a:ext cx="109471" cy="1094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36AD8DB-5ED0-2E43-855F-04B74755BDF8}"/>
                  </a:ext>
                </a:extLst>
              </p:cNvPr>
              <p:cNvSpPr txBox="1"/>
              <p:nvPr/>
            </p:nvSpPr>
            <p:spPr>
              <a:xfrm>
                <a:off x="4373827" y="490333"/>
                <a:ext cx="70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Hant" dirty="0">
                    <a:latin typeface="Arial" panose="020B0604020202020204" pitchFamily="34" charset="0"/>
                    <a:cs typeface="Arial" panose="020B0604020202020204" pitchFamily="34" charset="0"/>
                  </a:rPr>
                  <a:t>+618</a:t>
                </a:r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88D5B9E-31A8-8743-A346-D7BB77931EAD}"/>
                  </a:ext>
                </a:extLst>
              </p:cNvPr>
              <p:cNvSpPr txBox="1"/>
              <p:nvPr/>
            </p:nvSpPr>
            <p:spPr>
              <a:xfrm>
                <a:off x="5449669" y="490333"/>
                <a:ext cx="70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Hant" dirty="0">
                    <a:latin typeface="Arial" panose="020B0604020202020204" pitchFamily="34" charset="0"/>
                    <a:cs typeface="Arial" panose="020B0604020202020204" pitchFamily="34" charset="0"/>
                  </a:rPr>
                  <a:t>+907</a:t>
                </a:r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B42D5E5-AA3F-7640-BE59-535D5CDE5F38}"/>
                </a:ext>
              </a:extLst>
            </p:cNvPr>
            <p:cNvSpPr txBox="1"/>
            <p:nvPr/>
          </p:nvSpPr>
          <p:spPr>
            <a:xfrm>
              <a:off x="6696398" y="142777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sz="4800" dirty="0">
                  <a:latin typeface="Kaiti SC" panose="02010600040101010101" pitchFamily="2" charset="-122"/>
                  <a:ea typeface="Kaiti SC" panose="02010600040101010101" pitchFamily="2" charset="-122"/>
                </a:rPr>
                <a:t>唐</a:t>
              </a:r>
              <a:endParaRPr kumimoji="1" lang="zh-CN" altLang="en-US" sz="4800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EE8DFF1-63F4-6748-B991-20EEE24EADD8}"/>
              </a:ext>
            </a:extLst>
          </p:cNvPr>
          <p:cNvGrpSpPr/>
          <p:nvPr/>
        </p:nvGrpSpPr>
        <p:grpSpPr>
          <a:xfrm>
            <a:off x="9330469" y="142777"/>
            <a:ext cx="1907797" cy="1553468"/>
            <a:chOff x="6206729" y="142777"/>
            <a:chExt cx="1907797" cy="1553468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FD62C34-2F04-5A45-A040-93BD7582C83A}"/>
                </a:ext>
              </a:extLst>
            </p:cNvPr>
            <p:cNvGrpSpPr/>
            <p:nvPr/>
          </p:nvGrpSpPr>
          <p:grpSpPr>
            <a:xfrm>
              <a:off x="6206729" y="486987"/>
              <a:ext cx="1907797" cy="1209258"/>
              <a:chOff x="4374151" y="490333"/>
              <a:chExt cx="1907797" cy="1209258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4DD47691-B526-2E42-A00D-176D46244D41}"/>
                  </a:ext>
                </a:extLst>
              </p:cNvPr>
              <p:cNvGrpSpPr/>
              <p:nvPr/>
            </p:nvGrpSpPr>
            <p:grpSpPr>
              <a:xfrm>
                <a:off x="5078194" y="864428"/>
                <a:ext cx="371475" cy="835163"/>
                <a:chOff x="1235307" y="864428"/>
                <a:chExt cx="371475" cy="83516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C1A46FF7-D1C1-0746-A0C4-72CAFA56DD88}"/>
                    </a:ext>
                  </a:extLst>
                </p:cNvPr>
                <p:cNvSpPr/>
                <p:nvPr/>
              </p:nvSpPr>
              <p:spPr>
                <a:xfrm>
                  <a:off x="1235307" y="864428"/>
                  <a:ext cx="371475" cy="371475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EA3DE718-57F2-984D-BC07-F700848AB79A}"/>
                    </a:ext>
                  </a:extLst>
                </p:cNvPr>
                <p:cNvSpPr/>
                <p:nvPr/>
              </p:nvSpPr>
              <p:spPr>
                <a:xfrm>
                  <a:off x="1306744" y="935865"/>
                  <a:ext cx="228600" cy="228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22" name="直线箭头连接符 21">
                  <a:extLst>
                    <a:ext uri="{FF2B5EF4-FFF2-40B4-BE49-F238E27FC236}">
                      <a16:creationId xmlns:a16="http://schemas.microsoft.com/office/drawing/2014/main" id="{244CDD51-B85B-2143-8176-C009626A1D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21044" y="1164465"/>
                  <a:ext cx="0" cy="53512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7CC11FA0-2F6D-2F44-863A-87BA611D3632}"/>
                    </a:ext>
                  </a:extLst>
                </p:cNvPr>
                <p:cNvSpPr/>
                <p:nvPr/>
              </p:nvSpPr>
              <p:spPr>
                <a:xfrm>
                  <a:off x="1366308" y="995429"/>
                  <a:ext cx="109471" cy="1094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2C3B41F-5CFF-3D46-93F0-DE71AE1D2B53}"/>
                  </a:ext>
                </a:extLst>
              </p:cNvPr>
              <p:cNvSpPr txBox="1"/>
              <p:nvPr/>
            </p:nvSpPr>
            <p:spPr>
              <a:xfrm>
                <a:off x="4374151" y="490333"/>
                <a:ext cx="70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Hant" dirty="0">
                    <a:latin typeface="Arial" panose="020B0604020202020204" pitchFamily="34" charset="0"/>
                    <a:cs typeface="Arial" panose="020B0604020202020204" pitchFamily="34" charset="0"/>
                  </a:rPr>
                  <a:t>+960</a:t>
                </a:r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628F26B-D7E9-C542-AEA5-B45BC04F40B6}"/>
                  </a:ext>
                </a:extLst>
              </p:cNvPr>
              <p:cNvSpPr txBox="1"/>
              <p:nvPr/>
            </p:nvSpPr>
            <p:spPr>
              <a:xfrm>
                <a:off x="5449669" y="490333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Hant" dirty="0">
                    <a:latin typeface="Arial" panose="020B0604020202020204" pitchFamily="34" charset="0"/>
                    <a:cs typeface="Arial" panose="020B0604020202020204" pitchFamily="34" charset="0"/>
                  </a:rPr>
                  <a:t>+1279</a:t>
                </a:r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ED9D63C-CA1B-6548-934A-4F7D7155451A}"/>
                </a:ext>
              </a:extLst>
            </p:cNvPr>
            <p:cNvSpPr txBox="1"/>
            <p:nvPr/>
          </p:nvSpPr>
          <p:spPr>
            <a:xfrm>
              <a:off x="6696398" y="142777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sz="4800" dirty="0">
                  <a:latin typeface="Kaiti SC" panose="02010600040101010101" pitchFamily="2" charset="-122"/>
                  <a:ea typeface="Kaiti SC" panose="02010600040101010101" pitchFamily="2" charset="-122"/>
                </a:rPr>
                <a:t>宋</a:t>
              </a:r>
              <a:endParaRPr kumimoji="1" lang="zh-CN" altLang="en-US" sz="4800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83F353EC-CF83-CA42-9765-3EB725F2D4AA}"/>
              </a:ext>
            </a:extLst>
          </p:cNvPr>
          <p:cNvSpPr txBox="1"/>
          <p:nvPr/>
        </p:nvSpPr>
        <p:spPr>
          <a:xfrm>
            <a:off x="103948" y="8557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中國</a:t>
            </a:r>
            <a:r>
              <a:rPr kumimoji="1" lang="en-US" altLang="zh-Hant" dirty="0">
                <a:latin typeface="Heiti SC Medium" pitchFamily="2" charset="-128"/>
                <a:ea typeface="Heiti SC Medium" pitchFamily="2" charset="-128"/>
              </a:rPr>
              <a:t>·</a:t>
            </a:r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中古</a:t>
            </a:r>
            <a:r>
              <a:rPr kumimoji="1" lang="en-US" altLang="zh-Hant" dirty="0">
                <a:latin typeface="Heiti SC Medium" pitchFamily="2" charset="-128"/>
                <a:ea typeface="Heiti SC Medium" pitchFamily="2" charset="-128"/>
              </a:rPr>
              <a:t>·</a:t>
            </a:r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公法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A4500C26-7264-2644-A5B6-080939D08C0B}"/>
              </a:ext>
            </a:extLst>
          </p:cNvPr>
          <p:cNvGrpSpPr/>
          <p:nvPr/>
        </p:nvGrpSpPr>
        <p:grpSpPr>
          <a:xfrm>
            <a:off x="1528992" y="281575"/>
            <a:ext cx="1779881" cy="1414670"/>
            <a:chOff x="1528992" y="281575"/>
            <a:chExt cx="1779881" cy="1414670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8CC0D92E-2A02-7C45-B97B-A87552C881EE}"/>
                </a:ext>
              </a:extLst>
            </p:cNvPr>
            <p:cNvGrpSpPr/>
            <p:nvPr/>
          </p:nvGrpSpPr>
          <p:grpSpPr>
            <a:xfrm>
              <a:off x="2233359" y="861082"/>
              <a:ext cx="371475" cy="835163"/>
              <a:chOff x="1235307" y="864428"/>
              <a:chExt cx="371475" cy="835163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17B435DC-ECDA-3144-8C3C-29DCB08BB2DD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2BD63F1C-F6D5-334B-9FF0-C85045B262F1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54" name="直线箭头连接符 53">
                <a:extLst>
                  <a:ext uri="{FF2B5EF4-FFF2-40B4-BE49-F238E27FC236}">
                    <a16:creationId xmlns:a16="http://schemas.microsoft.com/office/drawing/2014/main" id="{603E2EE8-9AE2-9B47-B711-3E6AAA07E5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4B6E974F-9301-1549-B835-14A002EDC514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F246334-9B2C-1B48-89D3-62C5F0F6A976}"/>
                </a:ext>
              </a:extLst>
            </p:cNvPr>
            <p:cNvSpPr txBox="1"/>
            <p:nvPr/>
          </p:nvSpPr>
          <p:spPr>
            <a:xfrm>
              <a:off x="1528992" y="486987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Hant" dirty="0">
                  <a:latin typeface="Arial" panose="020B0604020202020204" pitchFamily="34" charset="0"/>
                  <a:cs typeface="Arial" panose="020B0604020202020204" pitchFamily="34" charset="0"/>
                </a:rPr>
                <a:t>+220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35A6E24-2D38-E042-91CD-EBF3691F6486}"/>
                </a:ext>
              </a:extLst>
            </p:cNvPr>
            <p:cNvSpPr txBox="1"/>
            <p:nvPr/>
          </p:nvSpPr>
          <p:spPr>
            <a:xfrm>
              <a:off x="2604834" y="486987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Hant" dirty="0">
                  <a:latin typeface="Arial" panose="020B0604020202020204" pitchFamily="34" charset="0"/>
                  <a:cs typeface="Arial" panose="020B0604020202020204" pitchFamily="34" charset="0"/>
                </a:rPr>
                <a:t>+589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44141C92-0E4B-E44D-9D7B-3F5F770E3278}"/>
                </a:ext>
              </a:extLst>
            </p:cNvPr>
            <p:cNvSpPr txBox="1"/>
            <p:nvPr/>
          </p:nvSpPr>
          <p:spPr>
            <a:xfrm>
              <a:off x="2114559" y="281575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sz="1600" dirty="0">
                  <a:latin typeface="Kaiti SC" panose="02010600040101010101" pitchFamily="2" charset="-122"/>
                  <a:ea typeface="Kaiti SC" panose="02010600040101010101" pitchFamily="2" charset="-122"/>
                </a:rPr>
                <a:t>北魏</a:t>
              </a:r>
              <a:endParaRPr kumimoji="1" lang="en-US" altLang="zh-Hant" sz="1600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  <a:p>
              <a:r>
                <a:rPr kumimoji="1" lang="zh-Hant" altLang="en-US" sz="1600" dirty="0">
                  <a:latin typeface="Kaiti SC" panose="02010600040101010101" pitchFamily="2" charset="-122"/>
                  <a:ea typeface="Kaiti SC" panose="02010600040101010101" pitchFamily="2" charset="-122"/>
                </a:rPr>
                <a:t>南晉</a:t>
              </a:r>
              <a:endParaRPr kumimoji="1" lang="zh-CN" altLang="en-US" sz="1600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DA680448-5DAF-8344-BC34-DF7B3C49B839}"/>
              </a:ext>
            </a:extLst>
          </p:cNvPr>
          <p:cNvGrpSpPr/>
          <p:nvPr/>
        </p:nvGrpSpPr>
        <p:grpSpPr>
          <a:xfrm>
            <a:off x="4129484" y="142777"/>
            <a:ext cx="1779881" cy="1553468"/>
            <a:chOff x="6206405" y="142777"/>
            <a:chExt cx="1779881" cy="1553468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17CC8CEF-66C6-BB4B-8BEE-27FB9956F996}"/>
                </a:ext>
              </a:extLst>
            </p:cNvPr>
            <p:cNvGrpSpPr/>
            <p:nvPr/>
          </p:nvGrpSpPr>
          <p:grpSpPr>
            <a:xfrm>
              <a:off x="6206405" y="486987"/>
              <a:ext cx="1779881" cy="1209258"/>
              <a:chOff x="4373827" y="490333"/>
              <a:chExt cx="1779881" cy="1209258"/>
            </a:xfrm>
          </p:grpSpPr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D4CD1D7E-2630-6842-AA29-5E9CFA9271E5}"/>
                  </a:ext>
                </a:extLst>
              </p:cNvPr>
              <p:cNvGrpSpPr/>
              <p:nvPr/>
            </p:nvGrpSpPr>
            <p:grpSpPr>
              <a:xfrm>
                <a:off x="5078194" y="864428"/>
                <a:ext cx="371475" cy="835163"/>
                <a:chOff x="1235307" y="864428"/>
                <a:chExt cx="371475" cy="835163"/>
              </a:xfrm>
            </p:grpSpPr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54B4CEEB-27F7-6A4F-8FD6-6CD0015D0D6D}"/>
                    </a:ext>
                  </a:extLst>
                </p:cNvPr>
                <p:cNvSpPr/>
                <p:nvPr/>
              </p:nvSpPr>
              <p:spPr>
                <a:xfrm>
                  <a:off x="1235307" y="864428"/>
                  <a:ext cx="371475" cy="371475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0" name="椭圆 69">
                  <a:extLst>
                    <a:ext uri="{FF2B5EF4-FFF2-40B4-BE49-F238E27FC236}">
                      <a16:creationId xmlns:a16="http://schemas.microsoft.com/office/drawing/2014/main" id="{310FC1D1-F521-5E4A-99A8-0A994FAB8C9A}"/>
                    </a:ext>
                  </a:extLst>
                </p:cNvPr>
                <p:cNvSpPr/>
                <p:nvPr/>
              </p:nvSpPr>
              <p:spPr>
                <a:xfrm>
                  <a:off x="1306744" y="935865"/>
                  <a:ext cx="228600" cy="228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71" name="直线箭头连接符 70">
                  <a:extLst>
                    <a:ext uri="{FF2B5EF4-FFF2-40B4-BE49-F238E27FC236}">
                      <a16:creationId xmlns:a16="http://schemas.microsoft.com/office/drawing/2014/main" id="{F19E1429-97C6-8D43-90B0-F105C95BD8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21044" y="1164465"/>
                  <a:ext cx="0" cy="53512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382C453A-1E17-E04D-9B8E-E0F3DC9F1D76}"/>
                    </a:ext>
                  </a:extLst>
                </p:cNvPr>
                <p:cNvSpPr/>
                <p:nvPr/>
              </p:nvSpPr>
              <p:spPr>
                <a:xfrm>
                  <a:off x="1366308" y="995429"/>
                  <a:ext cx="109471" cy="1094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F622EB8-934A-A34B-BADF-8C41B5092AB7}"/>
                  </a:ext>
                </a:extLst>
              </p:cNvPr>
              <p:cNvSpPr txBox="1"/>
              <p:nvPr/>
            </p:nvSpPr>
            <p:spPr>
              <a:xfrm>
                <a:off x="4373827" y="490333"/>
                <a:ext cx="70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Hant" dirty="0">
                    <a:latin typeface="Arial" panose="020B0604020202020204" pitchFamily="34" charset="0"/>
                    <a:cs typeface="Arial" panose="020B0604020202020204" pitchFamily="34" charset="0"/>
                  </a:rPr>
                  <a:t>+581</a:t>
                </a:r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E378A2F8-2AB7-2244-80B3-5289AA55F520}"/>
                  </a:ext>
                </a:extLst>
              </p:cNvPr>
              <p:cNvSpPr txBox="1"/>
              <p:nvPr/>
            </p:nvSpPr>
            <p:spPr>
              <a:xfrm>
                <a:off x="5449669" y="490333"/>
                <a:ext cx="70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Hant" dirty="0">
                    <a:latin typeface="Arial" panose="020B0604020202020204" pitchFamily="34" charset="0"/>
                    <a:cs typeface="Arial" panose="020B0604020202020204" pitchFamily="34" charset="0"/>
                  </a:rPr>
                  <a:t>+619</a:t>
                </a:r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D36FCF59-2FCC-C047-9715-8E933859E4ED}"/>
                </a:ext>
              </a:extLst>
            </p:cNvPr>
            <p:cNvSpPr txBox="1"/>
            <p:nvPr/>
          </p:nvSpPr>
          <p:spPr>
            <a:xfrm>
              <a:off x="6696398" y="142777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sz="4800" dirty="0">
                  <a:latin typeface="Kaiti SC" panose="02010600040101010101" pitchFamily="2" charset="-122"/>
                  <a:ea typeface="Kaiti SC" panose="02010600040101010101" pitchFamily="2" charset="-122"/>
                </a:rPr>
                <a:t>隋</a:t>
              </a:r>
              <a:endParaRPr kumimoji="1" lang="zh-CN" altLang="en-US" sz="4800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1CF9BC3C-1796-3440-9A83-C168D63AC13C}"/>
              </a:ext>
            </a:extLst>
          </p:cNvPr>
          <p:cNvGrpSpPr/>
          <p:nvPr/>
        </p:nvGrpSpPr>
        <p:grpSpPr>
          <a:xfrm>
            <a:off x="400165" y="2304751"/>
            <a:ext cx="5058002" cy="646331"/>
            <a:chOff x="400165" y="2923062"/>
            <a:chExt cx="5058002" cy="646331"/>
          </a:xfrm>
        </p:grpSpPr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1E19CC6-730B-A54C-8A5A-A3A81DF5104B}"/>
                </a:ext>
              </a:extLst>
            </p:cNvPr>
            <p:cNvSpPr txBox="1"/>
            <p:nvPr/>
          </p:nvSpPr>
          <p:spPr>
            <a:xfrm>
              <a:off x="400165" y="306156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人事</a:t>
              </a:r>
              <a:endParaRPr kumimoji="1"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F38E816A-2DC7-8B42-837F-C7D1010747EC}"/>
                </a:ext>
              </a:extLst>
            </p:cNvPr>
            <p:cNvSpPr txBox="1"/>
            <p:nvPr/>
          </p:nvSpPr>
          <p:spPr>
            <a:xfrm>
              <a:off x="1746064" y="2923062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b="1" dirty="0">
                  <a:latin typeface="Kaiti SC" panose="02010600040101010101" pitchFamily="2" charset="-122"/>
                  <a:ea typeface="Kaiti SC" panose="02010600040101010101" pitchFamily="2" charset="-122"/>
                </a:rPr>
                <a:t>九品中正制</a:t>
              </a:r>
              <a:endParaRPr kumimoji="1" lang="en-US" altLang="zh-Hant" b="1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世族壟斷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29EB8692-EF7D-CD42-A0A2-ED27EB8B65AF}"/>
                </a:ext>
              </a:extLst>
            </p:cNvPr>
            <p:cNvSpPr txBox="1"/>
            <p:nvPr/>
          </p:nvSpPr>
          <p:spPr>
            <a:xfrm>
              <a:off x="4581004" y="306156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b="1" dirty="0">
                  <a:latin typeface="Kaiti SC" panose="02010600040101010101" pitchFamily="2" charset="-122"/>
                  <a:ea typeface="Kaiti SC" panose="02010600040101010101" pitchFamily="2" charset="-122"/>
                </a:rPr>
                <a:t>科舉制</a:t>
              </a:r>
              <a:endParaRPr kumimoji="1" lang="en-US" altLang="zh-Hant" b="1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8243C7B7-F34B-0049-B165-16D5A51A6EBE}"/>
              </a:ext>
            </a:extLst>
          </p:cNvPr>
          <p:cNvGrpSpPr/>
          <p:nvPr/>
        </p:nvGrpSpPr>
        <p:grpSpPr>
          <a:xfrm>
            <a:off x="169333" y="1699951"/>
            <a:ext cx="11528241" cy="646331"/>
            <a:chOff x="169333" y="1993876"/>
            <a:chExt cx="11528241" cy="646331"/>
          </a:xfrm>
        </p:grpSpPr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1381F985-B329-E640-87FC-C0AF78626406}"/>
                </a:ext>
              </a:extLst>
            </p:cNvPr>
            <p:cNvSpPr txBox="1"/>
            <p:nvPr/>
          </p:nvSpPr>
          <p:spPr>
            <a:xfrm>
              <a:off x="169333" y="213237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橫向分權</a:t>
              </a:r>
              <a:endParaRPr kumimoji="1"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C7256674-4C31-6644-9F62-514275A81DCA}"/>
                </a:ext>
              </a:extLst>
            </p:cNvPr>
            <p:cNvSpPr txBox="1"/>
            <p:nvPr/>
          </p:nvSpPr>
          <p:spPr>
            <a:xfrm>
              <a:off x="6488999" y="1993876"/>
              <a:ext cx="22621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b="1" dirty="0">
                  <a:latin typeface="Kaiti SC" panose="02010600040101010101" pitchFamily="2" charset="-122"/>
                  <a:ea typeface="Kaiti SC" panose="02010600040101010101" pitchFamily="2" charset="-122"/>
                </a:rPr>
                <a:t>三省六部制</a:t>
              </a:r>
              <a:endParaRPr kumimoji="1" lang="en-US" altLang="zh-Hant" b="1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相權三分，效率提升</a:t>
              </a:r>
              <a:endPara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77151E93-C284-B44F-9899-9C6BA5DCD00E}"/>
                </a:ext>
              </a:extLst>
            </p:cNvPr>
            <p:cNvSpPr txBox="1"/>
            <p:nvPr/>
          </p:nvSpPr>
          <p:spPr>
            <a:xfrm>
              <a:off x="8742919" y="1993876"/>
              <a:ext cx="2954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分割相權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參知政事，樞密使，三司使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E941A529-FD93-924D-B0A5-868E64043014}"/>
              </a:ext>
            </a:extLst>
          </p:cNvPr>
          <p:cNvCxnSpPr>
            <a:cxnSpLocks/>
          </p:cNvCxnSpPr>
          <p:nvPr/>
        </p:nvCxnSpPr>
        <p:spPr>
          <a:xfrm>
            <a:off x="0" y="4427918"/>
            <a:ext cx="12192000" cy="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0DB278CE-F7E6-D74F-B2AE-36DCF6A5E9E9}"/>
              </a:ext>
            </a:extLst>
          </p:cNvPr>
          <p:cNvGrpSpPr/>
          <p:nvPr/>
        </p:nvGrpSpPr>
        <p:grpSpPr>
          <a:xfrm>
            <a:off x="2520534" y="3541995"/>
            <a:ext cx="2036698" cy="1553468"/>
            <a:chOff x="6077828" y="142777"/>
            <a:chExt cx="2036698" cy="1553468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0A3340A5-E0AF-DF49-A61F-525CD41F88B2}"/>
                </a:ext>
              </a:extLst>
            </p:cNvPr>
            <p:cNvGrpSpPr/>
            <p:nvPr/>
          </p:nvGrpSpPr>
          <p:grpSpPr>
            <a:xfrm>
              <a:off x="6077828" y="486987"/>
              <a:ext cx="2036698" cy="1209258"/>
              <a:chOff x="4245250" y="490333"/>
              <a:chExt cx="2036698" cy="1209258"/>
            </a:xfrm>
          </p:grpSpPr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2A1F585F-6891-244D-AC5E-7CB46FFE23AB}"/>
                  </a:ext>
                </a:extLst>
              </p:cNvPr>
              <p:cNvGrpSpPr/>
              <p:nvPr/>
            </p:nvGrpSpPr>
            <p:grpSpPr>
              <a:xfrm>
                <a:off x="5078194" y="864428"/>
                <a:ext cx="371475" cy="835163"/>
                <a:chOff x="1235307" y="864428"/>
                <a:chExt cx="371475" cy="835163"/>
              </a:xfrm>
            </p:grpSpPr>
            <p:sp>
              <p:nvSpPr>
                <p:cNvPr id="97" name="椭圆 96">
                  <a:extLst>
                    <a:ext uri="{FF2B5EF4-FFF2-40B4-BE49-F238E27FC236}">
                      <a16:creationId xmlns:a16="http://schemas.microsoft.com/office/drawing/2014/main" id="{BA84D33B-0A5E-8343-A15D-D0D5EDA2FAF8}"/>
                    </a:ext>
                  </a:extLst>
                </p:cNvPr>
                <p:cNvSpPr/>
                <p:nvPr/>
              </p:nvSpPr>
              <p:spPr>
                <a:xfrm>
                  <a:off x="1235307" y="864428"/>
                  <a:ext cx="371475" cy="371475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8" name="椭圆 97">
                  <a:extLst>
                    <a:ext uri="{FF2B5EF4-FFF2-40B4-BE49-F238E27FC236}">
                      <a16:creationId xmlns:a16="http://schemas.microsoft.com/office/drawing/2014/main" id="{6B18F404-AF24-0144-AF5F-47C9637FA22B}"/>
                    </a:ext>
                  </a:extLst>
                </p:cNvPr>
                <p:cNvSpPr/>
                <p:nvPr/>
              </p:nvSpPr>
              <p:spPr>
                <a:xfrm>
                  <a:off x="1306744" y="935865"/>
                  <a:ext cx="228600" cy="228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99" name="直线箭头连接符 98">
                  <a:extLst>
                    <a:ext uri="{FF2B5EF4-FFF2-40B4-BE49-F238E27FC236}">
                      <a16:creationId xmlns:a16="http://schemas.microsoft.com/office/drawing/2014/main" id="{0E5FB883-E6E1-E541-8245-E302B55FA5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21044" y="1164465"/>
                  <a:ext cx="0" cy="53512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8ECFD6F0-98BF-F646-B8D6-EDD6D6E9E06A}"/>
                    </a:ext>
                  </a:extLst>
                </p:cNvPr>
                <p:cNvSpPr/>
                <p:nvPr/>
              </p:nvSpPr>
              <p:spPr>
                <a:xfrm>
                  <a:off x="1366308" y="995429"/>
                  <a:ext cx="109471" cy="1094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B86F9F5B-58E3-7945-A5F7-A09A4183D557}"/>
                  </a:ext>
                </a:extLst>
              </p:cNvPr>
              <p:cNvSpPr txBox="1"/>
              <p:nvPr/>
            </p:nvSpPr>
            <p:spPr>
              <a:xfrm>
                <a:off x="4245250" y="490333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Hant" dirty="0">
                    <a:latin typeface="Arial" panose="020B0604020202020204" pitchFamily="34" charset="0"/>
                    <a:cs typeface="Arial" panose="020B0604020202020204" pitchFamily="34" charset="0"/>
                  </a:rPr>
                  <a:t>+1368</a:t>
                </a:r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F36C5ABC-E44A-2D4F-AA7B-EE52381E1372}"/>
                  </a:ext>
                </a:extLst>
              </p:cNvPr>
              <p:cNvSpPr txBox="1"/>
              <p:nvPr/>
            </p:nvSpPr>
            <p:spPr>
              <a:xfrm>
                <a:off x="5449669" y="490333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Hant" dirty="0">
                    <a:latin typeface="Arial" panose="020B0604020202020204" pitchFamily="34" charset="0"/>
                    <a:cs typeface="Arial" panose="020B0604020202020204" pitchFamily="34" charset="0"/>
                  </a:rPr>
                  <a:t>+1644</a:t>
                </a:r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3267B2EF-FD84-AA4F-A44A-64604901475D}"/>
                </a:ext>
              </a:extLst>
            </p:cNvPr>
            <p:cNvSpPr txBox="1"/>
            <p:nvPr/>
          </p:nvSpPr>
          <p:spPr>
            <a:xfrm>
              <a:off x="6696398" y="142777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sz="4800" dirty="0">
                  <a:latin typeface="Kaiti SC" panose="02010600040101010101" pitchFamily="2" charset="-122"/>
                  <a:ea typeface="Kaiti SC" panose="02010600040101010101" pitchFamily="2" charset="-122"/>
                </a:rPr>
                <a:t>明</a:t>
              </a:r>
              <a:endParaRPr kumimoji="1" lang="zh-CN" altLang="en-US" sz="4800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CE0669A8-9A78-6346-9E1B-A72F137A18E7}"/>
              </a:ext>
            </a:extLst>
          </p:cNvPr>
          <p:cNvGrpSpPr/>
          <p:nvPr/>
        </p:nvGrpSpPr>
        <p:grpSpPr>
          <a:xfrm>
            <a:off x="8363452" y="3541995"/>
            <a:ext cx="2036698" cy="1553468"/>
            <a:chOff x="6077828" y="142777"/>
            <a:chExt cx="2036698" cy="1553468"/>
          </a:xfrm>
        </p:grpSpPr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529FCC78-1C67-B047-8E2C-AEF6AB23DE37}"/>
                </a:ext>
              </a:extLst>
            </p:cNvPr>
            <p:cNvGrpSpPr/>
            <p:nvPr/>
          </p:nvGrpSpPr>
          <p:grpSpPr>
            <a:xfrm>
              <a:off x="6077828" y="486987"/>
              <a:ext cx="2036698" cy="1209258"/>
              <a:chOff x="4245250" y="490333"/>
              <a:chExt cx="2036698" cy="1209258"/>
            </a:xfrm>
          </p:grpSpPr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9928DFCB-0597-E641-AD6E-2A23A9B2EBCA}"/>
                  </a:ext>
                </a:extLst>
              </p:cNvPr>
              <p:cNvGrpSpPr/>
              <p:nvPr/>
            </p:nvGrpSpPr>
            <p:grpSpPr>
              <a:xfrm>
                <a:off x="5078194" y="864428"/>
                <a:ext cx="371475" cy="835163"/>
                <a:chOff x="1235307" y="864428"/>
                <a:chExt cx="371475" cy="835163"/>
              </a:xfrm>
            </p:grpSpPr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04349200-2BD6-6943-86A9-29995E9F50C8}"/>
                    </a:ext>
                  </a:extLst>
                </p:cNvPr>
                <p:cNvSpPr/>
                <p:nvPr/>
              </p:nvSpPr>
              <p:spPr>
                <a:xfrm>
                  <a:off x="1235307" y="864428"/>
                  <a:ext cx="371475" cy="371475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8" name="椭圆 107">
                  <a:extLst>
                    <a:ext uri="{FF2B5EF4-FFF2-40B4-BE49-F238E27FC236}">
                      <a16:creationId xmlns:a16="http://schemas.microsoft.com/office/drawing/2014/main" id="{5D1F3119-9A18-AF41-BCAC-C69BBBC53112}"/>
                    </a:ext>
                  </a:extLst>
                </p:cNvPr>
                <p:cNvSpPr/>
                <p:nvPr/>
              </p:nvSpPr>
              <p:spPr>
                <a:xfrm>
                  <a:off x="1306744" y="935865"/>
                  <a:ext cx="228600" cy="228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09" name="直线箭头连接符 108">
                  <a:extLst>
                    <a:ext uri="{FF2B5EF4-FFF2-40B4-BE49-F238E27FC236}">
                      <a16:creationId xmlns:a16="http://schemas.microsoft.com/office/drawing/2014/main" id="{F4AC8D34-7E6C-3D4C-91CD-EFC2D726AD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21044" y="1164465"/>
                  <a:ext cx="0" cy="53512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6E9E3646-E55F-F943-918F-5F87E9E6589D}"/>
                    </a:ext>
                  </a:extLst>
                </p:cNvPr>
                <p:cNvSpPr/>
                <p:nvPr/>
              </p:nvSpPr>
              <p:spPr>
                <a:xfrm>
                  <a:off x="1366308" y="995429"/>
                  <a:ext cx="109471" cy="1094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1D1EA78-8583-574B-B923-0645E454BE1D}"/>
                  </a:ext>
                </a:extLst>
              </p:cNvPr>
              <p:cNvSpPr txBox="1"/>
              <p:nvPr/>
            </p:nvSpPr>
            <p:spPr>
              <a:xfrm>
                <a:off x="4245250" y="490333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Hant" dirty="0">
                    <a:latin typeface="Arial" panose="020B0604020202020204" pitchFamily="34" charset="0"/>
                    <a:cs typeface="Arial" panose="020B0604020202020204" pitchFamily="34" charset="0"/>
                  </a:rPr>
                  <a:t>+1644</a:t>
                </a:r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FDAEBAD-8973-BD44-A353-8BE52AD9A347}"/>
                  </a:ext>
                </a:extLst>
              </p:cNvPr>
              <p:cNvSpPr txBox="1"/>
              <p:nvPr/>
            </p:nvSpPr>
            <p:spPr>
              <a:xfrm>
                <a:off x="5449669" y="490333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Hant" dirty="0">
                    <a:latin typeface="Arial" panose="020B0604020202020204" pitchFamily="34" charset="0"/>
                    <a:cs typeface="Arial" panose="020B0604020202020204" pitchFamily="34" charset="0"/>
                  </a:rPr>
                  <a:t>+1912</a:t>
                </a:r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533947C7-CA6B-D14F-AB82-CC0231DEF1A0}"/>
                </a:ext>
              </a:extLst>
            </p:cNvPr>
            <p:cNvSpPr txBox="1"/>
            <p:nvPr/>
          </p:nvSpPr>
          <p:spPr>
            <a:xfrm>
              <a:off x="6696398" y="142777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sz="4800" dirty="0">
                  <a:latin typeface="Kaiti SC" panose="02010600040101010101" pitchFamily="2" charset="-122"/>
                  <a:ea typeface="Kaiti SC" panose="02010600040101010101" pitchFamily="2" charset="-122"/>
                </a:rPr>
                <a:t>清</a:t>
              </a:r>
              <a:endParaRPr kumimoji="1" lang="zh-CN" altLang="en-US" sz="4800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04ACC08-12BB-FE4A-A468-634CA03040DF}"/>
              </a:ext>
            </a:extLst>
          </p:cNvPr>
          <p:cNvSpPr txBox="1"/>
          <p:nvPr/>
        </p:nvSpPr>
        <p:spPr>
          <a:xfrm>
            <a:off x="103948" y="348478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中國</a:t>
            </a:r>
            <a:r>
              <a:rPr kumimoji="1" lang="en-US" altLang="zh-Hant" dirty="0">
                <a:latin typeface="Heiti SC Medium" pitchFamily="2" charset="-128"/>
                <a:ea typeface="Heiti SC Medium" pitchFamily="2" charset="-128"/>
              </a:rPr>
              <a:t>·</a:t>
            </a:r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近古</a:t>
            </a:r>
            <a:r>
              <a:rPr kumimoji="1" lang="en-US" altLang="zh-Hant" dirty="0">
                <a:latin typeface="Heiti SC Medium" pitchFamily="2" charset="-128"/>
                <a:ea typeface="Heiti SC Medium" pitchFamily="2" charset="-128"/>
              </a:rPr>
              <a:t>·</a:t>
            </a:r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公法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FFFDC656-A788-5D44-A208-052B2C2564CD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FC6DB896-FAE2-174D-AD34-7C88E727DD98}"/>
              </a:ext>
            </a:extLst>
          </p:cNvPr>
          <p:cNvSpPr txBox="1"/>
          <p:nvPr/>
        </p:nvSpPr>
        <p:spPr>
          <a:xfrm>
            <a:off x="169333" y="52792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橫向分權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2B4E54C4-54E0-9E40-B0B5-2FB41CCF57D9}"/>
              </a:ext>
            </a:extLst>
          </p:cNvPr>
          <p:cNvSpPr txBox="1"/>
          <p:nvPr/>
        </p:nvSpPr>
        <p:spPr>
          <a:xfrm>
            <a:off x="2544872" y="5140728"/>
            <a:ext cx="1810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Hant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太祖：廢除丞相</a:t>
            </a:r>
            <a:endParaRPr kumimoji="1" lang="en-US" altLang="zh-Hant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algn="ctr"/>
            <a:r>
              <a:rPr kumimoji="1" lang="zh-Hant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成祖：</a:t>
            </a:r>
            <a:r>
              <a:rPr kumimoji="1" lang="zh-Hant" altLang="en-US" b="1" dirty="0">
                <a:latin typeface="Kaiti SC" panose="02010600040101010101" pitchFamily="2" charset="-122"/>
                <a:ea typeface="Kaiti SC" panose="02010600040101010101" pitchFamily="2" charset="-122"/>
              </a:rPr>
              <a:t>內閣制度</a:t>
            </a:r>
            <a:endParaRPr kumimoji="1" lang="zh-CN" altLang="en-US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EB1CB17-DF5D-1B46-B3D7-9D158B941183}"/>
              </a:ext>
            </a:extLst>
          </p:cNvPr>
          <p:cNvSpPr txBox="1"/>
          <p:nvPr/>
        </p:nvSpPr>
        <p:spPr>
          <a:xfrm>
            <a:off x="8311734" y="514072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Hant" altLang="en-US" b="1" dirty="0">
                <a:latin typeface="Kaiti SC" panose="02010600040101010101" pitchFamily="2" charset="-122"/>
                <a:ea typeface="Kaiti SC" panose="02010600040101010101" pitchFamily="2" charset="-122"/>
              </a:rPr>
              <a:t>軍機處</a:t>
            </a:r>
            <a:endParaRPr kumimoji="1" lang="en-US" altLang="zh-Hant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algn="ctr"/>
            <a:r>
              <a:rPr kumimoji="1" lang="zh-Hant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簡速秘，橡皮圖章</a:t>
            </a:r>
            <a:endParaRPr kumimoji="1" lang="en-US" altLang="zh-Hant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EF92E146-A073-A740-B4AE-3CC5842C3629}"/>
              </a:ext>
            </a:extLst>
          </p:cNvPr>
          <p:cNvSpPr txBox="1"/>
          <p:nvPr/>
        </p:nvSpPr>
        <p:spPr>
          <a:xfrm>
            <a:off x="400165" y="60744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人事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D7473A57-8B7B-0C47-A324-A4BB00B68EF5}"/>
              </a:ext>
            </a:extLst>
          </p:cNvPr>
          <p:cNvGrpSpPr/>
          <p:nvPr/>
        </p:nvGrpSpPr>
        <p:grpSpPr>
          <a:xfrm>
            <a:off x="4857783" y="5888632"/>
            <a:ext cx="3262432" cy="740924"/>
            <a:chOff x="4857783" y="5888632"/>
            <a:chExt cx="3262432" cy="740924"/>
          </a:xfrm>
        </p:grpSpPr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ADB96408-87C1-1247-981B-5CD39C0453A5}"/>
                </a:ext>
              </a:extLst>
            </p:cNvPr>
            <p:cNvSpPr txBox="1"/>
            <p:nvPr/>
          </p:nvSpPr>
          <p:spPr>
            <a:xfrm>
              <a:off x="5357920" y="5888632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科舉制淪為八股取士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4BDABE17-5256-CD4E-9CE0-F738B2A7B084}"/>
                </a:ext>
              </a:extLst>
            </p:cNvPr>
            <p:cNvSpPr txBox="1"/>
            <p:nvPr/>
          </p:nvSpPr>
          <p:spPr>
            <a:xfrm>
              <a:off x="4857783" y="6260224"/>
              <a:ext cx="32624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制約科技文化發展與社會進步</a:t>
              </a:r>
              <a:endPara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  <p:sp>
        <p:nvSpPr>
          <p:cNvPr id="128" name="文本框 127">
            <a:extLst>
              <a:ext uri="{FF2B5EF4-FFF2-40B4-BE49-F238E27FC236}">
                <a16:creationId xmlns:a16="http://schemas.microsoft.com/office/drawing/2014/main" id="{7F4F0232-EB78-2847-8EA5-B533F46EA28A}"/>
              </a:ext>
            </a:extLst>
          </p:cNvPr>
          <p:cNvSpPr txBox="1"/>
          <p:nvPr/>
        </p:nvSpPr>
        <p:spPr>
          <a:xfrm>
            <a:off x="4779805" y="5140728"/>
            <a:ext cx="341311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Hant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君主專制加強，阻礙商品經濟與</a:t>
            </a:r>
            <a:endParaRPr kumimoji="1" lang="en-US" altLang="zh-Hant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r>
              <a:rPr kumimoji="1" lang="zh-Hant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資本主義萌芽，束縛社會生產力</a:t>
            </a:r>
            <a:endParaRPr kumimoji="1" lang="zh-CN" altLang="en-US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599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1147F7B2-5239-6544-AA17-9F56ABEBD12C}"/>
              </a:ext>
            </a:extLst>
          </p:cNvPr>
          <p:cNvCxnSpPr>
            <a:cxnSpLocks/>
          </p:cNvCxnSpPr>
          <p:nvPr/>
        </p:nvCxnSpPr>
        <p:spPr>
          <a:xfrm>
            <a:off x="0" y="1028700"/>
            <a:ext cx="12192000" cy="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BA554C4-D684-8F42-A9D8-10355EE323EC}"/>
              </a:ext>
            </a:extLst>
          </p:cNvPr>
          <p:cNvGrpSpPr/>
          <p:nvPr/>
        </p:nvGrpSpPr>
        <p:grpSpPr>
          <a:xfrm>
            <a:off x="2919181" y="16352"/>
            <a:ext cx="1447960" cy="1679893"/>
            <a:chOff x="6372527" y="16352"/>
            <a:chExt cx="1447960" cy="1679893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BDF4B380-1910-364A-AED2-0654664C9A65}"/>
                </a:ext>
              </a:extLst>
            </p:cNvPr>
            <p:cNvGrpSpPr/>
            <p:nvPr/>
          </p:nvGrpSpPr>
          <p:grpSpPr>
            <a:xfrm>
              <a:off x="6910772" y="861082"/>
              <a:ext cx="371475" cy="835163"/>
              <a:chOff x="1235307" y="864428"/>
              <a:chExt cx="371475" cy="835163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0746E000-163C-5146-821C-DFC9DFB1977F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4F24CC7E-602F-574C-868A-CF79EDC9C236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2" name="直线箭头连接符 31">
                <a:extLst>
                  <a:ext uri="{FF2B5EF4-FFF2-40B4-BE49-F238E27FC236}">
                    <a16:creationId xmlns:a16="http://schemas.microsoft.com/office/drawing/2014/main" id="{2384051D-0CC1-2444-A7F1-59E7F1E11F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F3CAB3BB-5938-1C43-A952-27B155B4B0D2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29F965F-05A4-7D4D-A33E-83D2EDDAFD0F}"/>
                </a:ext>
              </a:extLst>
            </p:cNvPr>
            <p:cNvSpPr txBox="1"/>
            <p:nvPr/>
          </p:nvSpPr>
          <p:spPr>
            <a:xfrm>
              <a:off x="6372527" y="16352"/>
              <a:ext cx="14479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l-GR" altLang="zh-CN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Σόλων</a:t>
              </a:r>
              <a:r>
                <a:rPr kumimoji="1" lang="en-US" altLang="zh-CN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,</a:t>
              </a:r>
              <a:r>
                <a:rPr kumimoji="1" lang="zh-Hant" altLang="en-US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kumimoji="1" lang="en-US" altLang="zh-Hant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-594</a:t>
              </a:r>
              <a:endParaRPr kumimoji="1" lang="en-US" altLang="zh-CN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  <a:p>
              <a:pPr algn="ctr"/>
              <a:r>
                <a:rPr kumimoji="1" lang="zh-Hant" altLang="en-US" sz="3600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梭倫</a:t>
              </a:r>
              <a:endParaRPr kumimoji="1" lang="zh-CN" altLang="en-US" sz="36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93ED0581-6B81-AE48-9245-3DA6588D4273}"/>
              </a:ext>
            </a:extLst>
          </p:cNvPr>
          <p:cNvSpPr txBox="1"/>
          <p:nvPr/>
        </p:nvSpPr>
        <p:spPr>
          <a:xfrm>
            <a:off x="103948" y="8557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歐美</a:t>
            </a:r>
            <a:r>
              <a:rPr kumimoji="1" lang="en-US" altLang="zh-Hant" dirty="0">
                <a:latin typeface="Heiti SC Medium" pitchFamily="2" charset="-128"/>
                <a:ea typeface="Heiti SC Medium" pitchFamily="2" charset="-128"/>
              </a:rPr>
              <a:t>·</a:t>
            </a:r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古代</a:t>
            </a:r>
            <a:r>
              <a:rPr kumimoji="1" lang="en-US" altLang="zh-Hant" dirty="0">
                <a:latin typeface="Heiti SC Medium" pitchFamily="2" charset="-128"/>
                <a:ea typeface="Heiti SC Medium" pitchFamily="2" charset="-128"/>
              </a:rPr>
              <a:t>·</a:t>
            </a:r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公法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84AB5DA6-B5BE-9542-AC6A-AA23B69B2BC7}"/>
              </a:ext>
            </a:extLst>
          </p:cNvPr>
          <p:cNvGrpSpPr/>
          <p:nvPr/>
        </p:nvGrpSpPr>
        <p:grpSpPr>
          <a:xfrm>
            <a:off x="5371871" y="21135"/>
            <a:ext cx="2492990" cy="1679893"/>
            <a:chOff x="5850012" y="16352"/>
            <a:chExt cx="2492990" cy="1679893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7AE6BC2D-D076-AC48-849D-3EFD170AB550}"/>
                </a:ext>
              </a:extLst>
            </p:cNvPr>
            <p:cNvGrpSpPr/>
            <p:nvPr/>
          </p:nvGrpSpPr>
          <p:grpSpPr>
            <a:xfrm>
              <a:off x="6910772" y="861082"/>
              <a:ext cx="371475" cy="835163"/>
              <a:chOff x="1235307" y="864428"/>
              <a:chExt cx="371475" cy="835163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E0D4E2FA-AA29-EF44-BFFE-CE1730957970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60BCD3F2-7B16-184E-BA61-DBC90477E287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58" name="直线箭头连接符 57">
                <a:extLst>
                  <a:ext uri="{FF2B5EF4-FFF2-40B4-BE49-F238E27FC236}">
                    <a16:creationId xmlns:a16="http://schemas.microsoft.com/office/drawing/2014/main" id="{A2F06A36-8742-C042-AB10-BD1F73EA78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8C6AABAD-ACD5-1145-9B1E-248DAF2FD27D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9533E756-25B3-5B4E-B4EC-E55F6E7A5DC1}"/>
                </a:ext>
              </a:extLst>
            </p:cNvPr>
            <p:cNvSpPr txBox="1"/>
            <p:nvPr/>
          </p:nvSpPr>
          <p:spPr>
            <a:xfrm>
              <a:off x="5850012" y="16352"/>
              <a:ext cx="24929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l-GR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Κλεισθένης</a:t>
              </a:r>
              <a:r>
                <a:rPr kumimoji="1" lang="en-US" altLang="zh-CN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,</a:t>
              </a:r>
              <a:r>
                <a:rPr kumimoji="1" lang="zh-Hant" altLang="en-US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kumimoji="1" lang="en-US" altLang="zh-Hant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-508</a:t>
              </a:r>
              <a:endParaRPr kumimoji="1" lang="en-US" altLang="zh-CN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  <a:p>
              <a:pPr algn="ctr"/>
              <a:r>
                <a:rPr kumimoji="1" lang="zh-CN" altLang="en-US" sz="3600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克里斯提尼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2D005083-B127-1141-A356-651B5C82A49E}"/>
              </a:ext>
            </a:extLst>
          </p:cNvPr>
          <p:cNvGrpSpPr/>
          <p:nvPr/>
        </p:nvGrpSpPr>
        <p:grpSpPr>
          <a:xfrm>
            <a:off x="8869591" y="16352"/>
            <a:ext cx="2286203" cy="1679893"/>
            <a:chOff x="5953403" y="16352"/>
            <a:chExt cx="2286203" cy="1679893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A9390DCD-3F10-DA49-AF1A-E8CB6573C164}"/>
                </a:ext>
              </a:extLst>
            </p:cNvPr>
            <p:cNvGrpSpPr/>
            <p:nvPr/>
          </p:nvGrpSpPr>
          <p:grpSpPr>
            <a:xfrm>
              <a:off x="6910772" y="861082"/>
              <a:ext cx="371475" cy="835163"/>
              <a:chOff x="1235307" y="864428"/>
              <a:chExt cx="371475" cy="835163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C936929E-9075-4E42-985E-1F3F2F3462E5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44BE8CF3-54A9-9C45-9407-7E9F67631072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65" name="直线箭头连接符 64">
                <a:extLst>
                  <a:ext uri="{FF2B5EF4-FFF2-40B4-BE49-F238E27FC236}">
                    <a16:creationId xmlns:a16="http://schemas.microsoft.com/office/drawing/2014/main" id="{EF462262-48C3-0141-89BB-B537D7FB90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C180CC25-5002-4041-B112-542901B49356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8EE337A9-1A11-E645-9586-BDB3E9BBB824}"/>
                </a:ext>
              </a:extLst>
            </p:cNvPr>
            <p:cNvSpPr txBox="1"/>
            <p:nvPr/>
          </p:nvSpPr>
          <p:spPr>
            <a:xfrm>
              <a:off x="5953403" y="16352"/>
              <a:ext cx="228620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-433, </a:t>
              </a:r>
              <a:r>
                <a:rPr lang="el-GR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Περικλής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, -429</a:t>
              </a:r>
              <a:endParaRPr kumimoji="1" lang="en-US" altLang="zh-CN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  <a:p>
              <a:pPr algn="ctr"/>
              <a:r>
                <a:rPr kumimoji="1" lang="zh-CN" altLang="en-US" sz="3600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伯利克里</a:t>
              </a:r>
            </a:p>
          </p:txBody>
        </p:sp>
      </p:grp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EDFBBC90-5D53-0848-9DF8-C2A5F91E3959}"/>
              </a:ext>
            </a:extLst>
          </p:cNvPr>
          <p:cNvCxnSpPr>
            <a:cxnSpLocks/>
          </p:cNvCxnSpPr>
          <p:nvPr/>
        </p:nvCxnSpPr>
        <p:spPr>
          <a:xfrm>
            <a:off x="0" y="4677541"/>
            <a:ext cx="12192000" cy="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0C3B750F-28C6-A449-A614-E6279EBE7348}"/>
              </a:ext>
            </a:extLst>
          </p:cNvPr>
          <p:cNvGrpSpPr/>
          <p:nvPr/>
        </p:nvGrpSpPr>
        <p:grpSpPr>
          <a:xfrm>
            <a:off x="9184958" y="4509923"/>
            <a:ext cx="371475" cy="835163"/>
            <a:chOff x="1235307" y="864428"/>
            <a:chExt cx="371475" cy="835163"/>
          </a:xfrm>
        </p:grpSpPr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3B66ADED-B38A-4F4F-AACA-830BFCF7CFCC}"/>
                </a:ext>
              </a:extLst>
            </p:cNvPr>
            <p:cNvSpPr/>
            <p:nvPr/>
          </p:nvSpPr>
          <p:spPr>
            <a:xfrm>
              <a:off x="1235307" y="864428"/>
              <a:ext cx="371475" cy="3714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554A6B07-D995-D146-9F54-BCDC878D4A67}"/>
                </a:ext>
              </a:extLst>
            </p:cNvPr>
            <p:cNvSpPr/>
            <p:nvPr/>
          </p:nvSpPr>
          <p:spPr>
            <a:xfrm>
              <a:off x="1306744" y="935865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6" name="直线箭头连接符 85">
              <a:extLst>
                <a:ext uri="{FF2B5EF4-FFF2-40B4-BE49-F238E27FC236}">
                  <a16:creationId xmlns:a16="http://schemas.microsoft.com/office/drawing/2014/main" id="{614B1FD6-5558-1744-B7E6-BADF06E1E414}"/>
                </a:ext>
              </a:extLst>
            </p:cNvPr>
            <p:cNvCxnSpPr>
              <a:cxnSpLocks/>
            </p:cNvCxnSpPr>
            <p:nvPr/>
          </p:nvCxnSpPr>
          <p:spPr>
            <a:xfrm>
              <a:off x="1421044" y="1164465"/>
              <a:ext cx="0" cy="5351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877C0B83-7921-9C4B-8E0E-A4F3585DA5EE}"/>
                </a:ext>
              </a:extLst>
            </p:cNvPr>
            <p:cNvSpPr/>
            <p:nvPr/>
          </p:nvSpPr>
          <p:spPr>
            <a:xfrm>
              <a:off x="1366308" y="995429"/>
              <a:ext cx="109471" cy="1094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F2B45D27-B80F-0947-825C-37DDD5D1CC0E}"/>
              </a:ext>
            </a:extLst>
          </p:cNvPr>
          <p:cNvSpPr txBox="1"/>
          <p:nvPr/>
        </p:nvSpPr>
        <p:spPr>
          <a:xfrm>
            <a:off x="98609" y="413115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歐美</a:t>
            </a:r>
            <a:r>
              <a:rPr kumimoji="1" lang="en-US" altLang="zh-Hant" dirty="0">
                <a:latin typeface="Heiti SC Medium" pitchFamily="2" charset="-128"/>
                <a:ea typeface="Heiti SC Medium" pitchFamily="2" charset="-128"/>
              </a:rPr>
              <a:t>·</a:t>
            </a:r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古代</a:t>
            </a:r>
            <a:r>
              <a:rPr kumimoji="1" lang="en-US" altLang="zh-Hant" dirty="0">
                <a:latin typeface="Heiti SC Medium" pitchFamily="2" charset="-128"/>
                <a:ea typeface="Heiti SC Medium" pitchFamily="2" charset="-128"/>
              </a:rPr>
              <a:t>·</a:t>
            </a:r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公法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97CBCDB5-D954-474D-A62F-299BC8116CF7}"/>
              </a:ext>
            </a:extLst>
          </p:cNvPr>
          <p:cNvCxnSpPr>
            <a:cxnSpLocks/>
          </p:cNvCxnSpPr>
          <p:nvPr/>
        </p:nvCxnSpPr>
        <p:spPr>
          <a:xfrm>
            <a:off x="0" y="4075367"/>
            <a:ext cx="1219200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013A0A04-2D37-EB4A-B2D0-DC6D3B5A14B9}"/>
              </a:ext>
            </a:extLst>
          </p:cNvPr>
          <p:cNvSpPr txBox="1"/>
          <p:nvPr/>
        </p:nvSpPr>
        <p:spPr>
          <a:xfrm>
            <a:off x="103948" y="486737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t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順序：</a:t>
            </a:r>
            <a:r>
              <a:rPr kumimoji="1" lang="en-US" altLang="zh-Hant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SKIP(</a:t>
            </a:r>
            <a:r>
              <a:rPr kumimoji="1" lang="el-GR" altLang="zh-CN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rPr>
              <a:t>Σ</a:t>
            </a:r>
            <a:r>
              <a:rPr lang="el-GR" altLang="zh-CN" dirty="0">
                <a:latin typeface="Arial" panose="020B0604020202020204" pitchFamily="34" charset="0"/>
                <a:cs typeface="Arial" panose="020B0604020202020204" pitchFamily="34" charset="0"/>
              </a:rPr>
              <a:t>ΚΠ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en-US" altLang="zh-Hant" dirty="0">
              <a:latin typeface="Arial" panose="020B0604020202020204" pitchFamily="34" charset="0"/>
              <a:ea typeface="Kaiti SC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77211B6F-68B7-D744-BE3B-11EC7D6B2266}"/>
              </a:ext>
            </a:extLst>
          </p:cNvPr>
          <p:cNvSpPr txBox="1"/>
          <p:nvPr/>
        </p:nvSpPr>
        <p:spPr>
          <a:xfrm>
            <a:off x="98609" y="20273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橫向分權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ADDEB478-20D3-9845-A1E6-06B1127FC2A3}"/>
              </a:ext>
            </a:extLst>
          </p:cNvPr>
          <p:cNvGrpSpPr/>
          <p:nvPr/>
        </p:nvGrpSpPr>
        <p:grpSpPr>
          <a:xfrm>
            <a:off x="1206605" y="2465833"/>
            <a:ext cx="6889087" cy="369332"/>
            <a:chOff x="1206605" y="2465833"/>
            <a:chExt cx="6889087" cy="369332"/>
          </a:xfrm>
        </p:grpSpPr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7A8933A0-1792-8A4E-8BC9-A59F1D483E88}"/>
                </a:ext>
              </a:extLst>
            </p:cNvPr>
            <p:cNvSpPr txBox="1"/>
            <p:nvPr/>
          </p:nvSpPr>
          <p:spPr>
            <a:xfrm>
              <a:off x="1206605" y="246583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行政機關</a:t>
              </a:r>
              <a:endParaRPr kumimoji="1"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CF137E53-6F1A-DC49-9EDD-6AF0792DFFC3}"/>
                </a:ext>
              </a:extLst>
            </p:cNvPr>
            <p:cNvSpPr txBox="1"/>
            <p:nvPr/>
          </p:nvSpPr>
          <p:spPr>
            <a:xfrm>
              <a:off x="2973747" y="2465833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四百人會議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53560209-5D55-734B-86EE-0BBF83951AE2}"/>
                </a:ext>
              </a:extLst>
            </p:cNvPr>
            <p:cNvSpPr txBox="1"/>
            <p:nvPr/>
          </p:nvSpPr>
          <p:spPr>
            <a:xfrm>
              <a:off x="5141037" y="2465833"/>
              <a:ext cx="2954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五百人會議，</a:t>
              </a:r>
              <a:r>
                <a:rPr kumimoji="1" lang="zh-CN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十將軍委員會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4121C95B-C282-0744-AA73-9F06B7F538C4}"/>
              </a:ext>
            </a:extLst>
          </p:cNvPr>
          <p:cNvGrpSpPr/>
          <p:nvPr/>
        </p:nvGrpSpPr>
        <p:grpSpPr>
          <a:xfrm>
            <a:off x="1224019" y="2027378"/>
            <a:ext cx="10439124" cy="369332"/>
            <a:chOff x="1224019" y="2064453"/>
            <a:chExt cx="10439124" cy="369332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1727C9E2-053D-AB41-9082-EF0CB2D48A20}"/>
                </a:ext>
              </a:extLst>
            </p:cNvPr>
            <p:cNvSpPr txBox="1"/>
            <p:nvPr/>
          </p:nvSpPr>
          <p:spPr>
            <a:xfrm>
              <a:off x="1224019" y="206445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司法機關</a:t>
              </a:r>
              <a:endParaRPr kumimoji="1"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2CDC615A-45AE-5C40-853E-B6840C348B4B}"/>
                </a:ext>
              </a:extLst>
            </p:cNvPr>
            <p:cNvSpPr txBox="1"/>
            <p:nvPr/>
          </p:nvSpPr>
          <p:spPr>
            <a:xfrm>
              <a:off x="3110276" y="206445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陪審法庭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42BE47B8-EDEF-464D-AAE8-AA4C405D9B6C}"/>
                </a:ext>
              </a:extLst>
            </p:cNvPr>
            <p:cNvSpPr txBox="1"/>
            <p:nvPr/>
          </p:nvSpPr>
          <p:spPr>
            <a:xfrm>
              <a:off x="8362239" y="2064453"/>
              <a:ext cx="3300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陪審法庭成最高司法</a:t>
              </a:r>
              <a:r>
                <a: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rPr>
                <a:t>/</a:t>
              </a:r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監察機關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855F2FFA-7FF5-504A-AC2F-0A633FC89689}"/>
              </a:ext>
            </a:extLst>
          </p:cNvPr>
          <p:cNvGrpSpPr/>
          <p:nvPr/>
        </p:nvGrpSpPr>
        <p:grpSpPr>
          <a:xfrm>
            <a:off x="1224019" y="1588923"/>
            <a:ext cx="10266000" cy="369332"/>
            <a:chOff x="1224019" y="1588923"/>
            <a:chExt cx="10266000" cy="369332"/>
          </a:xfrm>
        </p:grpSpPr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B134F8E4-E151-BF41-A01D-BE4C54EBC3A1}"/>
                </a:ext>
              </a:extLst>
            </p:cNvPr>
            <p:cNvSpPr txBox="1"/>
            <p:nvPr/>
          </p:nvSpPr>
          <p:spPr>
            <a:xfrm>
              <a:off x="1224019" y="158892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權力機關</a:t>
              </a:r>
              <a:endParaRPr kumimoji="1"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2F795460-F12B-D44C-BDF0-7D57BFC5C7B8}"/>
                </a:ext>
              </a:extLst>
            </p:cNvPr>
            <p:cNvSpPr txBox="1"/>
            <p:nvPr/>
          </p:nvSpPr>
          <p:spPr>
            <a:xfrm>
              <a:off x="3106092" y="158892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b="1" dirty="0">
                  <a:latin typeface="Kaiti SC" panose="02010600040101010101" pitchFamily="2" charset="-122"/>
                  <a:ea typeface="Kaiti SC" panose="02010600040101010101" pitchFamily="2" charset="-122"/>
                </a:rPr>
                <a:t>公民大會</a:t>
              </a:r>
              <a:endParaRPr kumimoji="1" lang="en-US" altLang="zh-Hant" b="1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3A335A9F-9838-C44A-87C9-6772CF7ABFBC}"/>
                </a:ext>
              </a:extLst>
            </p:cNvPr>
            <p:cNvSpPr txBox="1"/>
            <p:nvPr/>
          </p:nvSpPr>
          <p:spPr>
            <a:xfrm>
              <a:off x="5602703" y="1588923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公民大會權力擴大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8377D0AD-004B-894D-9488-5EF426379760}"/>
                </a:ext>
              </a:extLst>
            </p:cNvPr>
            <p:cNvSpPr txBox="1"/>
            <p:nvPr/>
          </p:nvSpPr>
          <p:spPr>
            <a:xfrm>
              <a:off x="8535364" y="1588923"/>
              <a:ext cx="2954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公民大會成為最高權力機關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183B4B6D-A338-244F-A738-EB5E7004D094}"/>
              </a:ext>
            </a:extLst>
          </p:cNvPr>
          <p:cNvGrpSpPr/>
          <p:nvPr/>
        </p:nvGrpSpPr>
        <p:grpSpPr>
          <a:xfrm>
            <a:off x="579078" y="2904288"/>
            <a:ext cx="11488021" cy="369332"/>
            <a:chOff x="579078" y="2845989"/>
            <a:chExt cx="11488021" cy="369332"/>
          </a:xfrm>
        </p:grpSpPr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1E5CD344-46C3-FB44-A041-773CF91C477D}"/>
                </a:ext>
              </a:extLst>
            </p:cNvPr>
            <p:cNvSpPr txBox="1"/>
            <p:nvPr/>
          </p:nvSpPr>
          <p:spPr>
            <a:xfrm>
              <a:off x="579078" y="2845989"/>
              <a:ext cx="1221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人事</a:t>
              </a:r>
              <a:r>
                <a:rPr kumimoji="1" lang="en-US" altLang="zh-Hant" dirty="0">
                  <a:latin typeface="Heiti SC Medium" pitchFamily="2" charset="-128"/>
                  <a:ea typeface="Heiti SC Medium" pitchFamily="2" charset="-128"/>
                </a:rPr>
                <a:t>/</a:t>
              </a:r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法律</a:t>
              </a:r>
              <a:endParaRPr kumimoji="1"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669C9397-14C4-D64F-A3DE-376C40BD136C}"/>
                </a:ext>
              </a:extLst>
            </p:cNvPr>
            <p:cNvSpPr txBox="1"/>
            <p:nvPr/>
          </p:nvSpPr>
          <p:spPr>
            <a:xfrm>
              <a:off x="2858331" y="2845989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財產劃分等級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7F813E66-E57E-FE4A-A187-70FBFA7BA8FA}"/>
                </a:ext>
              </a:extLst>
            </p:cNvPr>
            <p:cNvSpPr txBox="1"/>
            <p:nvPr/>
          </p:nvSpPr>
          <p:spPr>
            <a:xfrm>
              <a:off x="5948950" y="2845989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陶片放逐法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2F233624-A606-3243-A0CD-91E26AA6697D}"/>
                </a:ext>
              </a:extLst>
            </p:cNvPr>
            <p:cNvSpPr txBox="1"/>
            <p:nvPr/>
          </p:nvSpPr>
          <p:spPr>
            <a:xfrm>
              <a:off x="7958282" y="2845989"/>
              <a:ext cx="41088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官職向所有公民開放，津貼，鼓勵參政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6D0CB83F-6CA1-604A-9133-BCD6F217CF4F}"/>
              </a:ext>
            </a:extLst>
          </p:cNvPr>
          <p:cNvGrpSpPr/>
          <p:nvPr/>
        </p:nvGrpSpPr>
        <p:grpSpPr>
          <a:xfrm>
            <a:off x="2644427" y="3342743"/>
            <a:ext cx="8153093" cy="647345"/>
            <a:chOff x="2644427" y="3342743"/>
            <a:chExt cx="8153093" cy="647345"/>
          </a:xfrm>
        </p:grpSpPr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EAC4BD82-06DA-9E40-A629-05EBC18A04B9}"/>
                </a:ext>
              </a:extLst>
            </p:cNvPr>
            <p:cNvSpPr txBox="1"/>
            <p:nvPr/>
          </p:nvSpPr>
          <p:spPr>
            <a:xfrm>
              <a:off x="2644427" y="3342743"/>
              <a:ext cx="203132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動搖貴族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建立民主政治</a:t>
              </a:r>
              <a:r>
                <a:rPr kumimoji="1" lang="zh-Hant" altLang="en-US" b="1" dirty="0">
                  <a:latin typeface="Kaiti SC" panose="02010600040101010101" pitchFamily="2" charset="-122"/>
                  <a:ea typeface="Kaiti SC" panose="02010600040101010101" pitchFamily="2" charset="-122"/>
                </a:rPr>
                <a:t>基礎</a:t>
              </a:r>
              <a:endParaRPr kumimoji="1" lang="zh-CN" altLang="en-US" b="1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5A6D5CA4-B533-C844-8A2B-44AB34D14C37}"/>
                </a:ext>
              </a:extLst>
            </p:cNvPr>
            <p:cNvSpPr txBox="1"/>
            <p:nvPr/>
          </p:nvSpPr>
          <p:spPr>
            <a:xfrm>
              <a:off x="5833534" y="3343757"/>
              <a:ext cx="15696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剷除貴族特權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  <a:p>
              <a:pPr algn="ctr"/>
              <a:r>
                <a:rPr kumimoji="1" lang="zh-Hant" altLang="en-US" b="1" dirty="0">
                  <a:latin typeface="Kaiti SC" panose="02010600040101010101" pitchFamily="2" charset="-122"/>
                  <a:ea typeface="Kaiti SC" panose="02010600040101010101" pitchFamily="2" charset="-122"/>
                </a:rPr>
                <a:t>確立</a:t>
              </a:r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民主政治</a:t>
              </a:r>
              <a:endPara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9C50DA8D-D636-654C-8140-1612D1954DFB}"/>
                </a:ext>
              </a:extLst>
            </p:cNvPr>
            <p:cNvSpPr txBox="1"/>
            <p:nvPr/>
          </p:nvSpPr>
          <p:spPr>
            <a:xfrm>
              <a:off x="9227860" y="3342743"/>
              <a:ext cx="15696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民主政治</a:t>
              </a:r>
              <a:r>
                <a:rPr kumimoji="1" lang="zh-Hant" altLang="en-US" b="1" dirty="0">
                  <a:latin typeface="Kaiti SC" panose="02010600040101010101" pitchFamily="2" charset="-122"/>
                  <a:ea typeface="Kaiti SC" panose="02010600040101010101" pitchFamily="2" charset="-122"/>
                </a:rPr>
                <a:t>頂峰</a:t>
              </a:r>
              <a:endParaRPr kumimoji="1" lang="en-US" altLang="zh-Hant" b="1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黃金時代</a:t>
              </a:r>
              <a:endPara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94EBB8A-AF8B-3546-BDBF-7A443476562C}"/>
              </a:ext>
            </a:extLst>
          </p:cNvPr>
          <p:cNvSpPr txBox="1"/>
          <p:nvPr/>
        </p:nvSpPr>
        <p:spPr>
          <a:xfrm>
            <a:off x="5609459" y="413106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-3 cent. M.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35B03560-74B0-9940-A4EC-DA5E49FEF04B}"/>
              </a:ext>
            </a:extLst>
          </p:cNvPr>
          <p:cNvSpPr txBox="1"/>
          <p:nvPr/>
        </p:nvSpPr>
        <p:spPr>
          <a:xfrm>
            <a:off x="3169486" y="413381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-5 cent. M.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7FE9EEA-4583-4B40-B887-FE918DEFFCAA}"/>
              </a:ext>
            </a:extLst>
          </p:cNvPr>
          <p:cNvSpPr txBox="1"/>
          <p:nvPr/>
        </p:nvSpPr>
        <p:spPr>
          <a:xfrm>
            <a:off x="2343954" y="41358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-509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CFA276B2-E3D7-8F42-A6A0-CA34F068DCCB}"/>
              </a:ext>
            </a:extLst>
          </p:cNvPr>
          <p:cNvSpPr txBox="1"/>
          <p:nvPr/>
        </p:nvSpPr>
        <p:spPr>
          <a:xfrm>
            <a:off x="329441" y="55759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法律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204EAD77-4981-B04D-A081-EFBA5533D7C0}"/>
              </a:ext>
            </a:extLst>
          </p:cNvPr>
          <p:cNvGrpSpPr/>
          <p:nvPr/>
        </p:nvGrpSpPr>
        <p:grpSpPr>
          <a:xfrm>
            <a:off x="1345503" y="5324750"/>
            <a:ext cx="8463774" cy="369332"/>
            <a:chOff x="1345503" y="5324750"/>
            <a:chExt cx="8463774" cy="369332"/>
          </a:xfrm>
        </p:grpSpPr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806CE570-EFAE-5544-ABD3-0AD77A88BF87}"/>
                </a:ext>
              </a:extLst>
            </p:cNvPr>
            <p:cNvSpPr txBox="1"/>
            <p:nvPr/>
          </p:nvSpPr>
          <p:spPr>
            <a:xfrm>
              <a:off x="1345503" y="532475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管轄權</a:t>
              </a:r>
              <a:endParaRPr kumimoji="1"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BD7106D6-0E11-EF42-A166-C0CD5211E433}"/>
                </a:ext>
              </a:extLst>
            </p:cNvPr>
            <p:cNvSpPr txBox="1"/>
            <p:nvPr/>
          </p:nvSpPr>
          <p:spPr>
            <a:xfrm>
              <a:off x="4060349" y="532475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公民法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0EAED714-26CD-AD4C-8064-56CAF4995359}"/>
                </a:ext>
              </a:extLst>
            </p:cNvPr>
            <p:cNvSpPr txBox="1"/>
            <p:nvPr/>
          </p:nvSpPr>
          <p:spPr>
            <a:xfrm>
              <a:off x="8932114" y="532475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萬民法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C2182986-86E0-4A49-BD1F-B6B15C30121D}"/>
              </a:ext>
            </a:extLst>
          </p:cNvPr>
          <p:cNvGrpSpPr/>
          <p:nvPr/>
        </p:nvGrpSpPr>
        <p:grpSpPr>
          <a:xfrm>
            <a:off x="1454851" y="5821901"/>
            <a:ext cx="9624004" cy="369332"/>
            <a:chOff x="1454851" y="5795933"/>
            <a:chExt cx="9624004" cy="369332"/>
          </a:xfrm>
        </p:grpSpPr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6DD0BCDE-D892-5841-814B-CF86F77FFCD1}"/>
                </a:ext>
              </a:extLst>
            </p:cNvPr>
            <p:cNvSpPr txBox="1"/>
            <p:nvPr/>
          </p:nvSpPr>
          <p:spPr>
            <a:xfrm>
              <a:off x="1454851" y="57959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內容</a:t>
              </a:r>
              <a:endParaRPr kumimoji="1"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E2EC7C33-0607-D14E-8EC6-B0AED9FC9615}"/>
                </a:ext>
              </a:extLst>
            </p:cNvPr>
            <p:cNvSpPr txBox="1"/>
            <p:nvPr/>
          </p:nvSpPr>
          <p:spPr>
            <a:xfrm>
              <a:off x="2790770" y="5795933"/>
              <a:ext cx="3416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「十二銅表法」，限制貴族特權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E1ACA1BF-F85C-5140-90EB-F07668F9A558}"/>
                </a:ext>
              </a:extLst>
            </p:cNvPr>
            <p:cNvSpPr txBox="1"/>
            <p:nvPr/>
          </p:nvSpPr>
          <p:spPr>
            <a:xfrm>
              <a:off x="7662535" y="5795933"/>
              <a:ext cx="3416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奴隸制，私有財產，</a:t>
              </a:r>
              <a:r>
                <a:rPr kumimoji="1" lang="zh-Hant" altLang="en-US" i="1" dirty="0">
                  <a:latin typeface="Kaiti SC" panose="02010600040101010101" pitchFamily="2" charset="-122"/>
                  <a:ea typeface="Kaiti SC" panose="02010600040101010101" pitchFamily="2" charset="-122"/>
                </a:rPr>
                <a:t>自由民</a:t>
              </a:r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平等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5A772E2E-5B8D-274B-8CD0-BB579BE9DEC8}"/>
              </a:ext>
            </a:extLst>
          </p:cNvPr>
          <p:cNvGrpSpPr/>
          <p:nvPr/>
        </p:nvGrpSpPr>
        <p:grpSpPr>
          <a:xfrm>
            <a:off x="2829242" y="6319051"/>
            <a:ext cx="8203961" cy="369332"/>
            <a:chOff x="2829242" y="6319051"/>
            <a:chExt cx="8203961" cy="369332"/>
          </a:xfrm>
        </p:grpSpPr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27D4FB3-9DE6-F549-801D-64B22052A7EB}"/>
                </a:ext>
              </a:extLst>
            </p:cNvPr>
            <p:cNvSpPr txBox="1"/>
            <p:nvPr/>
          </p:nvSpPr>
          <p:spPr>
            <a:xfrm>
              <a:off x="2829242" y="6319051"/>
              <a:ext cx="333937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Hant" altLang="en-US" b="1" dirty="0">
                  <a:latin typeface="Kaiti SC" panose="02010600040101010101" pitchFamily="2" charset="-122"/>
                  <a:ea typeface="Kaiti SC" panose="02010600040101010101" pitchFamily="2" charset="-122"/>
                </a:rPr>
                <a:t>成文法</a:t>
              </a:r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誕生</a:t>
              </a:r>
              <a:r>
                <a:rPr kumimoji="1" lang="zh-Hant" altLang="en-US" spc="-600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← </a:t>
              </a:r>
              <a:r>
                <a:rPr kumimoji="1" lang="zh-Hant" altLang="en-US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→維護奴隸主利益</a:t>
              </a:r>
              <a:endParaRPr kumimoji="1" lang="zh-CN" altLang="en-US" b="1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37A7A8AF-2F97-754D-BFFD-A42E4BBA4148}"/>
                </a:ext>
              </a:extLst>
            </p:cNvPr>
            <p:cNvGrpSpPr/>
            <p:nvPr/>
          </p:nvGrpSpPr>
          <p:grpSpPr>
            <a:xfrm>
              <a:off x="7708188" y="6319051"/>
              <a:ext cx="3325015" cy="369332"/>
              <a:chOff x="7741078" y="6345035"/>
              <a:chExt cx="3325015" cy="369332"/>
            </a:xfrm>
          </p:grpSpPr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DE6DC71-0FE9-3E48-B02D-1849BC4CEA5E}"/>
                  </a:ext>
                </a:extLst>
              </p:cNvPr>
              <p:cNvSpPr txBox="1"/>
              <p:nvPr/>
            </p:nvSpPr>
            <p:spPr>
              <a:xfrm>
                <a:off x="7741078" y="6345035"/>
                <a:ext cx="15696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zh-Hant" altLang="en-US" dirty="0">
                    <a:latin typeface="Kaiti SC" panose="02010600040101010101" pitchFamily="2" charset="-122"/>
                    <a:ea typeface="Kaiti SC" panose="02010600040101010101" pitchFamily="2" charset="-122"/>
                    <a:cs typeface="Arial" panose="020B0604020202020204" pitchFamily="34" charset="0"/>
                  </a:rPr>
                  <a:t>版圖擴張需要</a:t>
                </a:r>
                <a:endParaRPr kumimoji="1" lang="zh-CN" altLang="en-US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5AE6F07E-CC06-9245-AF6C-E7C509C0219C}"/>
                  </a:ext>
                </a:extLst>
              </p:cNvPr>
              <p:cNvSpPr txBox="1"/>
              <p:nvPr/>
            </p:nvSpPr>
            <p:spPr>
              <a:xfrm>
                <a:off x="9496433" y="6345035"/>
                <a:ext cx="15696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zh-Hant" altLang="en-US" dirty="0">
                    <a:latin typeface="Kaiti SC" panose="02010600040101010101" pitchFamily="2" charset="-122"/>
                    <a:ea typeface="Kaiti SC" panose="02010600040101010101" pitchFamily="2" charset="-122"/>
                    <a:cs typeface="Arial" panose="020B0604020202020204" pitchFamily="34" charset="0"/>
                  </a:rPr>
                  <a:t>思想影響近代</a:t>
                </a:r>
                <a:endParaRPr kumimoji="1" lang="zh-CN" altLang="en-US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6AB9CB05-F871-A44F-9FC7-80BE0A74D437}"/>
              </a:ext>
            </a:extLst>
          </p:cNvPr>
          <p:cNvGrpSpPr/>
          <p:nvPr/>
        </p:nvGrpSpPr>
        <p:grpSpPr>
          <a:xfrm>
            <a:off x="4313193" y="4509923"/>
            <a:ext cx="371475" cy="835163"/>
            <a:chOff x="1235307" y="864428"/>
            <a:chExt cx="371475" cy="835163"/>
          </a:xfrm>
        </p:grpSpPr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6D6314AE-8DA7-0548-B157-2904C6FD33A6}"/>
                </a:ext>
              </a:extLst>
            </p:cNvPr>
            <p:cNvSpPr/>
            <p:nvPr/>
          </p:nvSpPr>
          <p:spPr>
            <a:xfrm>
              <a:off x="1235307" y="864428"/>
              <a:ext cx="371475" cy="3714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F19A1351-D44C-3740-B6EC-9FA6517C14EE}"/>
                </a:ext>
              </a:extLst>
            </p:cNvPr>
            <p:cNvSpPr/>
            <p:nvPr/>
          </p:nvSpPr>
          <p:spPr>
            <a:xfrm>
              <a:off x="1306744" y="935865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37" name="直线箭头连接符 136">
              <a:extLst>
                <a:ext uri="{FF2B5EF4-FFF2-40B4-BE49-F238E27FC236}">
                  <a16:creationId xmlns:a16="http://schemas.microsoft.com/office/drawing/2014/main" id="{C1C5D952-385A-5849-80D7-0315DE4341BA}"/>
                </a:ext>
              </a:extLst>
            </p:cNvPr>
            <p:cNvCxnSpPr>
              <a:cxnSpLocks/>
            </p:cNvCxnSpPr>
            <p:nvPr/>
          </p:nvCxnSpPr>
          <p:spPr>
            <a:xfrm>
              <a:off x="1421044" y="1164465"/>
              <a:ext cx="0" cy="5351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58D43E18-16C0-E840-A439-D2B74853877F}"/>
                </a:ext>
              </a:extLst>
            </p:cNvPr>
            <p:cNvSpPr/>
            <p:nvPr/>
          </p:nvSpPr>
          <p:spPr>
            <a:xfrm>
              <a:off x="1366308" y="995429"/>
              <a:ext cx="109471" cy="1094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904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85A366AB-513E-AD4E-885B-A9082D4CD24A}"/>
              </a:ext>
            </a:extLst>
          </p:cNvPr>
          <p:cNvCxnSpPr>
            <a:cxnSpLocks/>
          </p:cNvCxnSpPr>
          <p:nvPr/>
        </p:nvCxnSpPr>
        <p:spPr>
          <a:xfrm>
            <a:off x="0" y="1028700"/>
            <a:ext cx="12192000" cy="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C61617F2-EA88-1144-B04C-04CBC3BEC8A1}"/>
              </a:ext>
            </a:extLst>
          </p:cNvPr>
          <p:cNvGrpSpPr/>
          <p:nvPr/>
        </p:nvGrpSpPr>
        <p:grpSpPr>
          <a:xfrm>
            <a:off x="5770196" y="142777"/>
            <a:ext cx="2062304" cy="1553468"/>
            <a:chOff x="6052222" y="142777"/>
            <a:chExt cx="2062304" cy="155346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094F8CF-A22D-DE46-8D4B-6E3D313300F2}"/>
                </a:ext>
              </a:extLst>
            </p:cNvPr>
            <p:cNvGrpSpPr/>
            <p:nvPr/>
          </p:nvGrpSpPr>
          <p:grpSpPr>
            <a:xfrm>
              <a:off x="6052222" y="486987"/>
              <a:ext cx="2062304" cy="1209258"/>
              <a:chOff x="4219644" y="490333"/>
              <a:chExt cx="2062304" cy="1209258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656856A5-F20A-B04F-9984-8B10F9A9D190}"/>
                  </a:ext>
                </a:extLst>
              </p:cNvPr>
              <p:cNvGrpSpPr/>
              <p:nvPr/>
            </p:nvGrpSpPr>
            <p:grpSpPr>
              <a:xfrm>
                <a:off x="5078194" y="864428"/>
                <a:ext cx="371475" cy="835163"/>
                <a:chOff x="1235307" y="864428"/>
                <a:chExt cx="371475" cy="835163"/>
              </a:xfrm>
            </p:grpSpPr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B8703DF0-805A-B145-85A8-066153C8BB76}"/>
                    </a:ext>
                  </a:extLst>
                </p:cNvPr>
                <p:cNvSpPr/>
                <p:nvPr/>
              </p:nvSpPr>
              <p:spPr>
                <a:xfrm>
                  <a:off x="1235307" y="864428"/>
                  <a:ext cx="371475" cy="371475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68CBD590-607B-0343-8478-88A8BECECEFA}"/>
                    </a:ext>
                  </a:extLst>
                </p:cNvPr>
                <p:cNvSpPr/>
                <p:nvPr/>
              </p:nvSpPr>
              <p:spPr>
                <a:xfrm>
                  <a:off x="1306744" y="935865"/>
                  <a:ext cx="228600" cy="228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3" name="直线箭头连接符 12">
                  <a:extLst>
                    <a:ext uri="{FF2B5EF4-FFF2-40B4-BE49-F238E27FC236}">
                      <a16:creationId xmlns:a16="http://schemas.microsoft.com/office/drawing/2014/main" id="{20E048F0-02A3-9440-9342-A24A291B9F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21044" y="1164465"/>
                  <a:ext cx="0" cy="53512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6F27B7F7-A695-A949-AE8F-25E161875801}"/>
                    </a:ext>
                  </a:extLst>
                </p:cNvPr>
                <p:cNvSpPr/>
                <p:nvPr/>
              </p:nvSpPr>
              <p:spPr>
                <a:xfrm>
                  <a:off x="1366308" y="995429"/>
                  <a:ext cx="109471" cy="1094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3097595-18C8-404B-BE81-487EF91921B5}"/>
                  </a:ext>
                </a:extLst>
              </p:cNvPr>
              <p:cNvSpPr txBox="1"/>
              <p:nvPr/>
            </p:nvSpPr>
            <p:spPr>
              <a:xfrm>
                <a:off x="4219644" y="490333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Hant" dirty="0">
                    <a:latin typeface="Arial" panose="020B0604020202020204" pitchFamily="34" charset="0"/>
                    <a:cs typeface="Arial" panose="020B0604020202020204" pitchFamily="34" charset="0"/>
                  </a:rPr>
                  <a:t>+1776</a:t>
                </a:r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BD8ED6E-FCF8-3F4E-8FCF-37771D332040}"/>
                  </a:ext>
                </a:extLst>
              </p:cNvPr>
              <p:cNvSpPr txBox="1"/>
              <p:nvPr/>
            </p:nvSpPr>
            <p:spPr>
              <a:xfrm>
                <a:off x="5449669" y="490333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Hant" dirty="0">
                    <a:latin typeface="Arial" panose="020B0604020202020204" pitchFamily="34" charset="0"/>
                    <a:cs typeface="Arial" panose="020B0604020202020204" pitchFamily="34" charset="0"/>
                  </a:rPr>
                  <a:t>+1787</a:t>
                </a:r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5D669E3-0E9D-104C-ADA9-AAA5476B7721}"/>
                </a:ext>
              </a:extLst>
            </p:cNvPr>
            <p:cNvSpPr txBox="1"/>
            <p:nvPr/>
          </p:nvSpPr>
          <p:spPr>
            <a:xfrm>
              <a:off x="6696398" y="142777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sz="4800" dirty="0">
                  <a:latin typeface="Kaiti SC" panose="02010600040101010101" pitchFamily="2" charset="-122"/>
                  <a:ea typeface="Kaiti SC" panose="02010600040101010101" pitchFamily="2" charset="-122"/>
                </a:rPr>
                <a:t>美</a:t>
              </a:r>
              <a:endParaRPr kumimoji="1" lang="zh-CN" altLang="en-US" sz="4800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E907720-E1C6-1042-82D6-1584E1A8B243}"/>
              </a:ext>
            </a:extLst>
          </p:cNvPr>
          <p:cNvGrpSpPr/>
          <p:nvPr/>
        </p:nvGrpSpPr>
        <p:grpSpPr>
          <a:xfrm>
            <a:off x="9250745" y="142777"/>
            <a:ext cx="2074489" cy="1553468"/>
            <a:chOff x="6040037" y="142777"/>
            <a:chExt cx="2074489" cy="1553468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007B934E-3B06-B142-97EF-89C071D47A58}"/>
                </a:ext>
              </a:extLst>
            </p:cNvPr>
            <p:cNvGrpSpPr/>
            <p:nvPr/>
          </p:nvGrpSpPr>
          <p:grpSpPr>
            <a:xfrm>
              <a:off x="6040037" y="486987"/>
              <a:ext cx="2074489" cy="1209258"/>
              <a:chOff x="4207459" y="490333"/>
              <a:chExt cx="2074489" cy="1209258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8BA8FB4E-7EC5-7549-A71E-36195B106171}"/>
                  </a:ext>
                </a:extLst>
              </p:cNvPr>
              <p:cNvGrpSpPr/>
              <p:nvPr/>
            </p:nvGrpSpPr>
            <p:grpSpPr>
              <a:xfrm>
                <a:off x="5078194" y="864428"/>
                <a:ext cx="371475" cy="835163"/>
                <a:chOff x="1235307" y="864428"/>
                <a:chExt cx="371475" cy="835163"/>
              </a:xfrm>
            </p:grpSpPr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7B680FAD-A913-2B47-88A2-4ED3FEB48384}"/>
                    </a:ext>
                  </a:extLst>
                </p:cNvPr>
                <p:cNvSpPr/>
                <p:nvPr/>
              </p:nvSpPr>
              <p:spPr>
                <a:xfrm>
                  <a:off x="1235307" y="864428"/>
                  <a:ext cx="371475" cy="371475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83C0E95C-27D2-8948-B692-56A25A043393}"/>
                    </a:ext>
                  </a:extLst>
                </p:cNvPr>
                <p:cNvSpPr/>
                <p:nvPr/>
              </p:nvSpPr>
              <p:spPr>
                <a:xfrm>
                  <a:off x="1306744" y="935865"/>
                  <a:ext cx="228600" cy="228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23" name="直线箭头连接符 22">
                  <a:extLst>
                    <a:ext uri="{FF2B5EF4-FFF2-40B4-BE49-F238E27FC236}">
                      <a16:creationId xmlns:a16="http://schemas.microsoft.com/office/drawing/2014/main" id="{0877247A-14E3-454E-996E-B640F3F76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21044" y="1164465"/>
                  <a:ext cx="0" cy="53512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7FB4103F-F64C-8349-9541-403B382B5B10}"/>
                    </a:ext>
                  </a:extLst>
                </p:cNvPr>
                <p:cNvSpPr/>
                <p:nvPr/>
              </p:nvSpPr>
              <p:spPr>
                <a:xfrm>
                  <a:off x="1366308" y="995429"/>
                  <a:ext cx="109471" cy="1094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182B204-0DE2-A344-9939-8441B4584EBA}"/>
                  </a:ext>
                </a:extLst>
              </p:cNvPr>
              <p:cNvSpPr txBox="1"/>
              <p:nvPr/>
            </p:nvSpPr>
            <p:spPr>
              <a:xfrm>
                <a:off x="4207459" y="490333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Hant" dirty="0">
                    <a:latin typeface="Arial" panose="020B0604020202020204" pitchFamily="34" charset="0"/>
                    <a:cs typeface="Arial" panose="020B0604020202020204" pitchFamily="34" charset="0"/>
                  </a:rPr>
                  <a:t>+1871</a:t>
                </a:r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E66EFFA-AC4E-BC4D-A357-0A422E550473}"/>
                  </a:ext>
                </a:extLst>
              </p:cNvPr>
              <p:cNvSpPr txBox="1"/>
              <p:nvPr/>
            </p:nvSpPr>
            <p:spPr>
              <a:xfrm>
                <a:off x="5449669" y="490333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Hant" dirty="0">
                    <a:latin typeface="Arial" panose="020B0604020202020204" pitchFamily="34" charset="0"/>
                    <a:cs typeface="Arial" panose="020B0604020202020204" pitchFamily="34" charset="0"/>
                  </a:rPr>
                  <a:t>+1871</a:t>
                </a:r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B7355E7-880C-FA47-A649-2B9199613BEE}"/>
                </a:ext>
              </a:extLst>
            </p:cNvPr>
            <p:cNvSpPr txBox="1"/>
            <p:nvPr/>
          </p:nvSpPr>
          <p:spPr>
            <a:xfrm>
              <a:off x="6696398" y="142777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sz="4800" dirty="0">
                  <a:latin typeface="Kaiti SC" panose="02010600040101010101" pitchFamily="2" charset="-122"/>
                  <a:ea typeface="Kaiti SC" panose="02010600040101010101" pitchFamily="2" charset="-122"/>
                </a:rPr>
                <a:t>德</a:t>
              </a:r>
              <a:endParaRPr kumimoji="1" lang="zh-CN" altLang="en-US" sz="4800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4F88C26B-EC57-7C41-B63D-F53523C65E2A}"/>
              </a:ext>
            </a:extLst>
          </p:cNvPr>
          <p:cNvSpPr txBox="1"/>
          <p:nvPr/>
        </p:nvSpPr>
        <p:spPr>
          <a:xfrm>
            <a:off x="103948" y="8557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歐美</a:t>
            </a:r>
            <a:r>
              <a:rPr kumimoji="1" lang="en-US" altLang="zh-Hant" dirty="0">
                <a:latin typeface="Heiti SC Medium" pitchFamily="2" charset="-128"/>
                <a:ea typeface="Heiti SC Medium" pitchFamily="2" charset="-128"/>
              </a:rPr>
              <a:t>·</a:t>
            </a:r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近代</a:t>
            </a:r>
            <a:r>
              <a:rPr kumimoji="1" lang="en-US" altLang="zh-Hant" dirty="0">
                <a:latin typeface="Heiti SC Medium" pitchFamily="2" charset="-128"/>
                <a:ea typeface="Heiti SC Medium" pitchFamily="2" charset="-128"/>
              </a:rPr>
              <a:t>·</a:t>
            </a:r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公法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A23AE8B-69E2-254D-A179-1427D98651A2}"/>
              </a:ext>
            </a:extLst>
          </p:cNvPr>
          <p:cNvGrpSpPr/>
          <p:nvPr/>
        </p:nvGrpSpPr>
        <p:grpSpPr>
          <a:xfrm>
            <a:off x="2304712" y="142777"/>
            <a:ext cx="2036361" cy="1553468"/>
            <a:chOff x="6078165" y="142777"/>
            <a:chExt cx="2036361" cy="1553468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4F55BFDF-BFCC-8544-94D1-83E094B2CD42}"/>
                </a:ext>
              </a:extLst>
            </p:cNvPr>
            <p:cNvGrpSpPr/>
            <p:nvPr/>
          </p:nvGrpSpPr>
          <p:grpSpPr>
            <a:xfrm>
              <a:off x="6078165" y="486987"/>
              <a:ext cx="2036361" cy="1209258"/>
              <a:chOff x="4245587" y="490333"/>
              <a:chExt cx="2036361" cy="1209258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581FB022-A8A5-8845-8B77-4C72424771EC}"/>
                  </a:ext>
                </a:extLst>
              </p:cNvPr>
              <p:cNvGrpSpPr/>
              <p:nvPr/>
            </p:nvGrpSpPr>
            <p:grpSpPr>
              <a:xfrm>
                <a:off x="5078194" y="864428"/>
                <a:ext cx="371475" cy="835163"/>
                <a:chOff x="1235307" y="864428"/>
                <a:chExt cx="371475" cy="835163"/>
              </a:xfrm>
            </p:grpSpPr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34AB709A-F843-E849-866C-B6767A3AC591}"/>
                    </a:ext>
                  </a:extLst>
                </p:cNvPr>
                <p:cNvSpPr/>
                <p:nvPr/>
              </p:nvSpPr>
              <p:spPr>
                <a:xfrm>
                  <a:off x="1235307" y="864428"/>
                  <a:ext cx="371475" cy="371475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89C4FE8D-A6DB-1140-A07A-F0E33C7A2E81}"/>
                    </a:ext>
                  </a:extLst>
                </p:cNvPr>
                <p:cNvSpPr/>
                <p:nvPr/>
              </p:nvSpPr>
              <p:spPr>
                <a:xfrm>
                  <a:off x="1306744" y="935865"/>
                  <a:ext cx="228600" cy="228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43" name="直线箭头连接符 42">
                  <a:extLst>
                    <a:ext uri="{FF2B5EF4-FFF2-40B4-BE49-F238E27FC236}">
                      <a16:creationId xmlns:a16="http://schemas.microsoft.com/office/drawing/2014/main" id="{648119E4-6B7E-B441-A3E7-3C48D1B110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21044" y="1164465"/>
                  <a:ext cx="0" cy="53512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BA8C15F7-B3BD-4E4A-8D63-D0BF1315F4FA}"/>
                    </a:ext>
                  </a:extLst>
                </p:cNvPr>
                <p:cNvSpPr/>
                <p:nvPr/>
              </p:nvSpPr>
              <p:spPr>
                <a:xfrm>
                  <a:off x="1366308" y="995429"/>
                  <a:ext cx="109471" cy="1094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E167D7E-B780-7C4D-8DD7-623534B4064A}"/>
                  </a:ext>
                </a:extLst>
              </p:cNvPr>
              <p:cNvSpPr txBox="1"/>
              <p:nvPr/>
            </p:nvSpPr>
            <p:spPr>
              <a:xfrm>
                <a:off x="4245587" y="490333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Hant" dirty="0">
                    <a:latin typeface="Arial" panose="020B0604020202020204" pitchFamily="34" charset="0"/>
                    <a:cs typeface="Arial" panose="020B0604020202020204" pitchFamily="34" charset="0"/>
                  </a:rPr>
                  <a:t>+1640</a:t>
                </a:r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F12EC4B-A4BB-C54E-8F9E-1C85952730E8}"/>
                  </a:ext>
                </a:extLst>
              </p:cNvPr>
              <p:cNvSpPr txBox="1"/>
              <p:nvPr/>
            </p:nvSpPr>
            <p:spPr>
              <a:xfrm>
                <a:off x="5449669" y="490333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Hant" dirty="0">
                    <a:latin typeface="Arial" panose="020B0604020202020204" pitchFamily="34" charset="0"/>
                    <a:cs typeface="Arial" panose="020B0604020202020204" pitchFamily="34" charset="0"/>
                  </a:rPr>
                  <a:t>+1721</a:t>
                </a:r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78C7DC4-33AF-C346-AB22-8B82C676A8DD}"/>
                </a:ext>
              </a:extLst>
            </p:cNvPr>
            <p:cNvSpPr txBox="1"/>
            <p:nvPr/>
          </p:nvSpPr>
          <p:spPr>
            <a:xfrm>
              <a:off x="6696398" y="142777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sz="4800" dirty="0">
                  <a:latin typeface="Kaiti SC" panose="02010600040101010101" pitchFamily="2" charset="-122"/>
                  <a:ea typeface="Kaiti SC" panose="02010600040101010101" pitchFamily="2" charset="-122"/>
                </a:rPr>
                <a:t>英</a:t>
              </a:r>
              <a:endParaRPr kumimoji="1" lang="zh-CN" altLang="en-US" sz="4800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BD9B24A3-9602-944D-ACAA-378FFAF6A134}"/>
              </a:ext>
            </a:extLst>
          </p:cNvPr>
          <p:cNvGrpSpPr/>
          <p:nvPr/>
        </p:nvGrpSpPr>
        <p:grpSpPr>
          <a:xfrm>
            <a:off x="337273" y="1661224"/>
            <a:ext cx="7567102" cy="646331"/>
            <a:chOff x="337273" y="1661224"/>
            <a:chExt cx="7567102" cy="646331"/>
          </a:xfrm>
        </p:grpSpPr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72307C11-C1A4-E34B-8578-98609D3D6178}"/>
                </a:ext>
              </a:extLst>
            </p:cNvPr>
            <p:cNvSpPr txBox="1"/>
            <p:nvPr/>
          </p:nvSpPr>
          <p:spPr>
            <a:xfrm>
              <a:off x="337273" y="1799723"/>
              <a:ext cx="1208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手段</a:t>
              </a:r>
              <a:r>
                <a:rPr kumimoji="1" lang="en-US" altLang="zh-Hant" dirty="0">
                  <a:latin typeface="Heiti SC Medium" pitchFamily="2" charset="-128"/>
                  <a:ea typeface="Heiti SC Medium" pitchFamily="2" charset="-128"/>
                </a:rPr>
                <a:t>/</a:t>
              </a:r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基礎</a:t>
              </a:r>
              <a:endParaRPr kumimoji="1"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3C7D61B0-4E8C-684A-BDB9-9F2B4505219D}"/>
                </a:ext>
              </a:extLst>
            </p:cNvPr>
            <p:cNvSpPr txBox="1"/>
            <p:nvPr/>
          </p:nvSpPr>
          <p:spPr>
            <a:xfrm>
              <a:off x="2473942" y="1799723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光榮革命</a:t>
              </a:r>
              <a:r>
                <a: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rPr>
                <a:t>(1688)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72ED384-05A7-8A43-8314-C1AB8B6721B9}"/>
                </a:ext>
              </a:extLst>
            </p:cNvPr>
            <p:cNvSpPr txBox="1"/>
            <p:nvPr/>
          </p:nvSpPr>
          <p:spPr>
            <a:xfrm>
              <a:off x="5698322" y="1661224"/>
              <a:ext cx="22060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獨立戰爭</a:t>
              </a:r>
              <a:r>
                <a: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rPr>
                <a:t>(1775-1783)</a:t>
              </a:r>
            </a:p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「獨立宣言」</a:t>
              </a:r>
              <a:r>
                <a: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rPr>
                <a:t>(1776)</a:t>
              </a: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598162ED-3319-4642-AA61-35960E5D3DFE}"/>
              </a:ext>
            </a:extLst>
          </p:cNvPr>
          <p:cNvGrpSpPr/>
          <p:nvPr/>
        </p:nvGrpSpPr>
        <p:grpSpPr>
          <a:xfrm>
            <a:off x="386419" y="3882043"/>
            <a:ext cx="10340152" cy="369332"/>
            <a:chOff x="386419" y="3882043"/>
            <a:chExt cx="10340152" cy="369332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23CF08C1-F534-7742-B40A-30C5B91FAD8C}"/>
                </a:ext>
              </a:extLst>
            </p:cNvPr>
            <p:cNvSpPr txBox="1"/>
            <p:nvPr/>
          </p:nvSpPr>
          <p:spPr>
            <a:xfrm>
              <a:off x="386419" y="388204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縱向分權</a:t>
              </a:r>
              <a:endParaRPr kumimoji="1"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A3300236-73BC-F34D-A0B0-74FE2BBB263F}"/>
                </a:ext>
              </a:extLst>
            </p:cNvPr>
            <p:cNvSpPr txBox="1"/>
            <p:nvPr/>
          </p:nvSpPr>
          <p:spPr>
            <a:xfrm>
              <a:off x="6362767" y="388204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b="1" dirty="0">
                  <a:latin typeface="Kaiti SC" panose="02010600040101010101" pitchFamily="2" charset="-122"/>
                  <a:ea typeface="Kaiti SC" panose="02010600040101010101" pitchFamily="2" charset="-122"/>
                </a:rPr>
                <a:t>聯邦制</a:t>
              </a:r>
              <a:endParaRPr kumimoji="1" lang="en-US" altLang="zh-Hant" b="1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81811D13-FCBE-E84F-A8A9-BF3CA4328CE2}"/>
                </a:ext>
              </a:extLst>
            </p:cNvPr>
            <p:cNvSpPr txBox="1"/>
            <p:nvPr/>
          </p:nvSpPr>
          <p:spPr>
            <a:xfrm>
              <a:off x="9849408" y="388204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b="1" dirty="0">
                  <a:latin typeface="Kaiti SC" panose="02010600040101010101" pitchFamily="2" charset="-122"/>
                  <a:ea typeface="Kaiti SC" panose="02010600040101010101" pitchFamily="2" charset="-122"/>
                </a:rPr>
                <a:t>聯邦制</a:t>
              </a:r>
              <a:endParaRPr kumimoji="1" lang="en-US" altLang="zh-Hant" b="1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CE2AD170-4A3D-1F4D-AC35-188B0D77A603}"/>
              </a:ext>
            </a:extLst>
          </p:cNvPr>
          <p:cNvGrpSpPr/>
          <p:nvPr/>
        </p:nvGrpSpPr>
        <p:grpSpPr>
          <a:xfrm>
            <a:off x="386419" y="2633134"/>
            <a:ext cx="11494314" cy="923330"/>
            <a:chOff x="386419" y="2532366"/>
            <a:chExt cx="11494314" cy="923330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79A84182-4E0E-9246-9458-C3329A556E4C}"/>
                </a:ext>
              </a:extLst>
            </p:cNvPr>
            <p:cNvSpPr txBox="1"/>
            <p:nvPr/>
          </p:nvSpPr>
          <p:spPr>
            <a:xfrm>
              <a:off x="2357724" y="2532366"/>
              <a:ext cx="193033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b="1" dirty="0">
                  <a:latin typeface="Kaiti SC" panose="02010600040101010101" pitchFamily="2" charset="-122"/>
                  <a:ea typeface="Kaiti SC" panose="02010600040101010101" pitchFamily="2" charset="-122"/>
                </a:rPr>
                <a:t>君主立憲制</a:t>
              </a:r>
              <a:endParaRPr kumimoji="1" lang="en-US" altLang="zh-Hant" b="1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  <a:p>
              <a:pPr algn="ctr"/>
              <a:r>
                <a:rPr kumimoji="1" lang="zh-Hant" altLang="en-US" b="1" dirty="0">
                  <a:latin typeface="Kaiti SC" panose="02010600040101010101" pitchFamily="2" charset="-122"/>
                  <a:ea typeface="Kaiti SC" panose="02010600040101010101" pitchFamily="2" charset="-122"/>
                </a:rPr>
                <a:t>責任內閣制</a:t>
              </a:r>
              <a:r>
                <a: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rPr>
                <a:t>(1721)</a:t>
              </a:r>
            </a:p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國王失去行政權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B55E328-A97B-F74E-A115-2B7E5B77FACA}"/>
                </a:ext>
              </a:extLst>
            </p:cNvPr>
            <p:cNvSpPr txBox="1"/>
            <p:nvPr/>
          </p:nvSpPr>
          <p:spPr>
            <a:xfrm>
              <a:off x="386419" y="280936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橫向分權</a:t>
              </a:r>
              <a:endParaRPr kumimoji="1"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F15A5E6-B3D8-0642-BB8C-CA0A6CD2D7EB}"/>
                </a:ext>
              </a:extLst>
            </p:cNvPr>
            <p:cNvSpPr txBox="1"/>
            <p:nvPr/>
          </p:nvSpPr>
          <p:spPr>
            <a:xfrm>
              <a:off x="5785686" y="2809365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三權分立的</a:t>
              </a:r>
              <a:r>
                <a:rPr kumimoji="1" lang="zh-Hant" altLang="en-US" b="1" dirty="0">
                  <a:latin typeface="Kaiti SC" panose="02010600040101010101" pitchFamily="2" charset="-122"/>
                  <a:ea typeface="Kaiti SC" panose="02010600040101010101" pitchFamily="2" charset="-122"/>
                </a:rPr>
                <a:t>共和制</a:t>
              </a:r>
              <a:endParaRPr kumimoji="1" lang="en-US" altLang="zh-Hant" b="1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4477234F-DA4A-B245-932E-0114F9BDCE66}"/>
                </a:ext>
              </a:extLst>
            </p:cNvPr>
            <p:cNvSpPr txBox="1"/>
            <p:nvPr/>
          </p:nvSpPr>
          <p:spPr>
            <a:xfrm>
              <a:off x="8695245" y="2532366"/>
              <a:ext cx="31854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b="1" dirty="0">
                  <a:latin typeface="Kaiti SC" panose="02010600040101010101" pitchFamily="2" charset="-122"/>
                  <a:ea typeface="Kaiti SC" panose="02010600040101010101" pitchFamily="2" charset="-122"/>
                </a:rPr>
                <a:t>君主立憲制</a:t>
              </a:r>
              <a:endParaRPr kumimoji="1" lang="en-US" altLang="zh-Hant" b="1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宰相為內閣首腦，對皇帝負責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聯邦議會為最高權力機構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589921E2-3BA6-3B4A-BD46-C3B7BA7F3DB3}"/>
              </a:ext>
            </a:extLst>
          </p:cNvPr>
          <p:cNvGrpSpPr/>
          <p:nvPr/>
        </p:nvGrpSpPr>
        <p:grpSpPr>
          <a:xfrm>
            <a:off x="610839" y="5641197"/>
            <a:ext cx="11173702" cy="646331"/>
            <a:chOff x="610839" y="5127205"/>
            <a:chExt cx="11173702" cy="646331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21DEB2F6-A800-2342-8121-E4C2A0594A3D}"/>
                </a:ext>
              </a:extLst>
            </p:cNvPr>
            <p:cNvSpPr txBox="1"/>
            <p:nvPr/>
          </p:nvSpPr>
          <p:spPr>
            <a:xfrm>
              <a:off x="610839" y="526570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人事</a:t>
              </a:r>
              <a:endParaRPr kumimoji="1"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08BC9DF4-9168-B540-B131-195F7B423DD0}"/>
                </a:ext>
              </a:extLst>
            </p:cNvPr>
            <p:cNvSpPr txBox="1"/>
            <p:nvPr/>
          </p:nvSpPr>
          <p:spPr>
            <a:xfrm>
              <a:off x="1730149" y="5127205"/>
              <a:ext cx="31854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rPr>
                <a:t>1832</a:t>
              </a:r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年議會選舉改革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工業資產階級獲更多政治權力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EC6B4E45-F4CB-1F42-BB4F-EA529D339820}"/>
                </a:ext>
              </a:extLst>
            </p:cNvPr>
            <p:cNvSpPr txBox="1"/>
            <p:nvPr/>
          </p:nvSpPr>
          <p:spPr>
            <a:xfrm>
              <a:off x="5554853" y="5127205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總統、議員由選舉產生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法官由</a:t>
              </a:r>
              <a:r>
                <a:rPr kumimoji="1" lang="zh-Hant" altLang="en-US" i="1" dirty="0">
                  <a:latin typeface="Kaiti SC" panose="02010600040101010101" pitchFamily="2" charset="-122"/>
                  <a:ea typeface="Kaiti SC" panose="02010600040101010101" pitchFamily="2" charset="-122"/>
                </a:rPr>
                <a:t>總統提名</a:t>
              </a:r>
              <a:endParaRPr kumimoji="1" lang="en-US" altLang="zh-Hant" i="1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7249F16-3834-F14A-BC73-080C31F61836}"/>
                </a:ext>
              </a:extLst>
            </p:cNvPr>
            <p:cNvSpPr txBox="1"/>
            <p:nvPr/>
          </p:nvSpPr>
          <p:spPr>
            <a:xfrm>
              <a:off x="8829886" y="5265704"/>
              <a:ext cx="2954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成年男子選舉帝國議會議員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4A0B5212-2AE4-FD4C-849D-EE6377C1048C}"/>
              </a:ext>
            </a:extLst>
          </p:cNvPr>
          <p:cNvGrpSpPr/>
          <p:nvPr/>
        </p:nvGrpSpPr>
        <p:grpSpPr>
          <a:xfrm>
            <a:off x="610839" y="4576954"/>
            <a:ext cx="11122407" cy="738664"/>
            <a:chOff x="610839" y="4610298"/>
            <a:chExt cx="11122407" cy="738664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21196CE1-D249-1942-931B-5838F599CCA5}"/>
                </a:ext>
              </a:extLst>
            </p:cNvPr>
            <p:cNvSpPr txBox="1"/>
            <p:nvPr/>
          </p:nvSpPr>
          <p:spPr>
            <a:xfrm>
              <a:off x="610839" y="4794964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法律</a:t>
              </a:r>
              <a:endParaRPr kumimoji="1"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7F50014A-5C2C-5A41-B600-64DFB82F8238}"/>
                </a:ext>
              </a:extLst>
            </p:cNvPr>
            <p:cNvSpPr txBox="1"/>
            <p:nvPr/>
          </p:nvSpPr>
          <p:spPr>
            <a:xfrm>
              <a:off x="2243109" y="4794964"/>
              <a:ext cx="215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「權利法案」</a:t>
              </a:r>
              <a:r>
                <a: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rPr>
                <a:t>(1689)</a:t>
              </a:r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9A24921A-D313-194C-AAF3-B626EFB5388E}"/>
                </a:ext>
              </a:extLst>
            </p:cNvPr>
            <p:cNvGrpSpPr/>
            <p:nvPr/>
          </p:nvGrpSpPr>
          <p:grpSpPr>
            <a:xfrm>
              <a:off x="5093188" y="4610298"/>
              <a:ext cx="3416320" cy="738664"/>
              <a:chOff x="5093188" y="4205690"/>
              <a:chExt cx="3416320" cy="738664"/>
            </a:xfrm>
          </p:grpSpPr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2AFF1848-1213-8A49-88E2-775C829B1B48}"/>
                  </a:ext>
                </a:extLst>
              </p:cNvPr>
              <p:cNvSpPr txBox="1"/>
              <p:nvPr/>
            </p:nvSpPr>
            <p:spPr>
              <a:xfrm>
                <a:off x="5619282" y="4205690"/>
                <a:ext cx="2390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Hant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「合眾國憲法」</a:t>
                </a:r>
                <a:r>
                  <a:rPr kumimoji="1" lang="en-US" altLang="zh-Hant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(1787)</a:t>
                </a: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09AE4C5-30EE-5745-9AC5-AE4744C201C3}"/>
                  </a:ext>
                </a:extLst>
              </p:cNvPr>
              <p:cNvSpPr txBox="1"/>
              <p:nvPr/>
            </p:nvSpPr>
            <p:spPr>
              <a:xfrm>
                <a:off x="5093188" y="4575022"/>
                <a:ext cx="341632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Hant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成文憲法，奴隸制、黑人不平等</a:t>
                </a:r>
                <a:endPara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</p:grp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747E6B9A-A871-1E4D-9459-064649B0AA19}"/>
                </a:ext>
              </a:extLst>
            </p:cNvPr>
            <p:cNvSpPr txBox="1"/>
            <p:nvPr/>
          </p:nvSpPr>
          <p:spPr>
            <a:xfrm>
              <a:off x="8881183" y="4794964"/>
              <a:ext cx="2852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「德意志帝國憲法」</a:t>
              </a:r>
              <a:r>
                <a: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rPr>
                <a:t>(1871)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306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85A366AB-513E-AD4E-885B-A9082D4CD24A}"/>
              </a:ext>
            </a:extLst>
          </p:cNvPr>
          <p:cNvCxnSpPr>
            <a:cxnSpLocks/>
          </p:cNvCxnSpPr>
          <p:nvPr/>
        </p:nvCxnSpPr>
        <p:spPr>
          <a:xfrm>
            <a:off x="0" y="1028700"/>
            <a:ext cx="12192000" cy="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C61617F2-EA88-1144-B04C-04CBC3BEC8A1}"/>
              </a:ext>
            </a:extLst>
          </p:cNvPr>
          <p:cNvGrpSpPr/>
          <p:nvPr/>
        </p:nvGrpSpPr>
        <p:grpSpPr>
          <a:xfrm>
            <a:off x="8856173" y="142777"/>
            <a:ext cx="2062304" cy="1553468"/>
            <a:chOff x="6052222" y="142777"/>
            <a:chExt cx="2062304" cy="155346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094F8CF-A22D-DE46-8D4B-6E3D313300F2}"/>
                </a:ext>
              </a:extLst>
            </p:cNvPr>
            <p:cNvGrpSpPr/>
            <p:nvPr/>
          </p:nvGrpSpPr>
          <p:grpSpPr>
            <a:xfrm>
              <a:off x="6052222" y="486987"/>
              <a:ext cx="2062304" cy="1209258"/>
              <a:chOff x="4219644" y="490333"/>
              <a:chExt cx="2062304" cy="1209258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656856A5-F20A-B04F-9984-8B10F9A9D190}"/>
                  </a:ext>
                </a:extLst>
              </p:cNvPr>
              <p:cNvGrpSpPr/>
              <p:nvPr/>
            </p:nvGrpSpPr>
            <p:grpSpPr>
              <a:xfrm>
                <a:off x="5078194" y="864428"/>
                <a:ext cx="371475" cy="835163"/>
                <a:chOff x="1235307" y="864428"/>
                <a:chExt cx="371475" cy="835163"/>
              </a:xfrm>
            </p:grpSpPr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B8703DF0-805A-B145-85A8-066153C8BB76}"/>
                    </a:ext>
                  </a:extLst>
                </p:cNvPr>
                <p:cNvSpPr/>
                <p:nvPr/>
              </p:nvSpPr>
              <p:spPr>
                <a:xfrm>
                  <a:off x="1235307" y="864428"/>
                  <a:ext cx="371475" cy="371475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68CBD590-607B-0343-8478-88A8BECECEFA}"/>
                    </a:ext>
                  </a:extLst>
                </p:cNvPr>
                <p:cNvSpPr/>
                <p:nvPr/>
              </p:nvSpPr>
              <p:spPr>
                <a:xfrm>
                  <a:off x="1306744" y="935865"/>
                  <a:ext cx="228600" cy="228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3" name="直线箭头连接符 12">
                  <a:extLst>
                    <a:ext uri="{FF2B5EF4-FFF2-40B4-BE49-F238E27FC236}">
                      <a16:creationId xmlns:a16="http://schemas.microsoft.com/office/drawing/2014/main" id="{20E048F0-02A3-9440-9342-A24A291B9F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21044" y="1164465"/>
                  <a:ext cx="0" cy="53512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6F27B7F7-A695-A949-AE8F-25E161875801}"/>
                    </a:ext>
                  </a:extLst>
                </p:cNvPr>
                <p:cNvSpPr/>
                <p:nvPr/>
              </p:nvSpPr>
              <p:spPr>
                <a:xfrm>
                  <a:off x="1366308" y="995429"/>
                  <a:ext cx="109471" cy="1094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3097595-18C8-404B-BE81-487EF91921B5}"/>
                  </a:ext>
                </a:extLst>
              </p:cNvPr>
              <p:cNvSpPr txBox="1"/>
              <p:nvPr/>
            </p:nvSpPr>
            <p:spPr>
              <a:xfrm>
                <a:off x="4219644" y="490333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Hant" dirty="0">
                    <a:latin typeface="Arial" panose="020B0604020202020204" pitchFamily="34" charset="0"/>
                    <a:cs typeface="Arial" panose="020B0604020202020204" pitchFamily="34" charset="0"/>
                  </a:rPr>
                  <a:t>+1917</a:t>
                </a:r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BD8ED6E-FCF8-3F4E-8FCF-37771D332040}"/>
                  </a:ext>
                </a:extLst>
              </p:cNvPr>
              <p:cNvSpPr txBox="1"/>
              <p:nvPr/>
            </p:nvSpPr>
            <p:spPr>
              <a:xfrm>
                <a:off x="5449669" y="490333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Hant" dirty="0">
                    <a:latin typeface="Arial" panose="020B0604020202020204" pitchFamily="34" charset="0"/>
                    <a:cs typeface="Arial" panose="020B0604020202020204" pitchFamily="34" charset="0"/>
                  </a:rPr>
                  <a:t>+1917</a:t>
                </a:r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5D669E3-0E9D-104C-ADA9-AAA5476B7721}"/>
                </a:ext>
              </a:extLst>
            </p:cNvPr>
            <p:cNvSpPr txBox="1"/>
            <p:nvPr/>
          </p:nvSpPr>
          <p:spPr>
            <a:xfrm>
              <a:off x="6696398" y="142777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sz="4800" dirty="0">
                  <a:latin typeface="Kaiti SC" panose="02010600040101010101" pitchFamily="2" charset="-122"/>
                  <a:ea typeface="Kaiti SC" panose="02010600040101010101" pitchFamily="2" charset="-122"/>
                </a:rPr>
                <a:t>俄</a:t>
              </a:r>
              <a:endParaRPr kumimoji="1" lang="zh-CN" altLang="en-US" sz="4800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4F88C26B-EC57-7C41-B63D-F53523C65E2A}"/>
              </a:ext>
            </a:extLst>
          </p:cNvPr>
          <p:cNvSpPr txBox="1"/>
          <p:nvPr/>
        </p:nvSpPr>
        <p:spPr>
          <a:xfrm>
            <a:off x="103948" y="8557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歐美</a:t>
            </a:r>
            <a:r>
              <a:rPr kumimoji="1" lang="en-US" altLang="zh-Hant" dirty="0">
                <a:latin typeface="Heiti SC Medium" pitchFamily="2" charset="-128"/>
                <a:ea typeface="Heiti SC Medium" pitchFamily="2" charset="-128"/>
              </a:rPr>
              <a:t>·</a:t>
            </a:r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近代</a:t>
            </a:r>
            <a:r>
              <a:rPr kumimoji="1" lang="en-US" altLang="zh-Hant" dirty="0">
                <a:latin typeface="Heiti SC Medium" pitchFamily="2" charset="-128"/>
                <a:ea typeface="Heiti SC Medium" pitchFamily="2" charset="-128"/>
              </a:rPr>
              <a:t>·</a:t>
            </a:r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公法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A23AE8B-69E2-254D-A179-1427D98651A2}"/>
              </a:ext>
            </a:extLst>
          </p:cNvPr>
          <p:cNvGrpSpPr/>
          <p:nvPr/>
        </p:nvGrpSpPr>
        <p:grpSpPr>
          <a:xfrm>
            <a:off x="5057535" y="142777"/>
            <a:ext cx="2036361" cy="1553468"/>
            <a:chOff x="6078165" y="142777"/>
            <a:chExt cx="2036361" cy="1553468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4F55BFDF-BFCC-8544-94D1-83E094B2CD42}"/>
                </a:ext>
              </a:extLst>
            </p:cNvPr>
            <p:cNvGrpSpPr/>
            <p:nvPr/>
          </p:nvGrpSpPr>
          <p:grpSpPr>
            <a:xfrm>
              <a:off x="6078165" y="486987"/>
              <a:ext cx="2036361" cy="1209258"/>
              <a:chOff x="4245587" y="490333"/>
              <a:chExt cx="2036361" cy="1209258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581FB022-A8A5-8845-8B77-4C72424771EC}"/>
                  </a:ext>
                </a:extLst>
              </p:cNvPr>
              <p:cNvGrpSpPr/>
              <p:nvPr/>
            </p:nvGrpSpPr>
            <p:grpSpPr>
              <a:xfrm>
                <a:off x="5078194" y="864428"/>
                <a:ext cx="371475" cy="835163"/>
                <a:chOff x="1235307" y="864428"/>
                <a:chExt cx="371475" cy="835163"/>
              </a:xfrm>
            </p:grpSpPr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34AB709A-F843-E849-866C-B6767A3AC591}"/>
                    </a:ext>
                  </a:extLst>
                </p:cNvPr>
                <p:cNvSpPr/>
                <p:nvPr/>
              </p:nvSpPr>
              <p:spPr>
                <a:xfrm>
                  <a:off x="1235307" y="864428"/>
                  <a:ext cx="371475" cy="371475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89C4FE8D-A6DB-1140-A07A-F0E33C7A2E81}"/>
                    </a:ext>
                  </a:extLst>
                </p:cNvPr>
                <p:cNvSpPr/>
                <p:nvPr/>
              </p:nvSpPr>
              <p:spPr>
                <a:xfrm>
                  <a:off x="1306744" y="935865"/>
                  <a:ext cx="228600" cy="228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43" name="直线箭头连接符 42">
                  <a:extLst>
                    <a:ext uri="{FF2B5EF4-FFF2-40B4-BE49-F238E27FC236}">
                      <a16:creationId xmlns:a16="http://schemas.microsoft.com/office/drawing/2014/main" id="{648119E4-6B7E-B441-A3E7-3C48D1B110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21044" y="1164465"/>
                  <a:ext cx="0" cy="53512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BA8C15F7-B3BD-4E4A-8D63-D0BF1315F4FA}"/>
                    </a:ext>
                  </a:extLst>
                </p:cNvPr>
                <p:cNvSpPr/>
                <p:nvPr/>
              </p:nvSpPr>
              <p:spPr>
                <a:xfrm>
                  <a:off x="1366308" y="995429"/>
                  <a:ext cx="109471" cy="1094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E167D7E-B780-7C4D-8DD7-623534B4064A}"/>
                  </a:ext>
                </a:extLst>
              </p:cNvPr>
              <p:cNvSpPr txBox="1"/>
              <p:nvPr/>
            </p:nvSpPr>
            <p:spPr>
              <a:xfrm>
                <a:off x="4245587" y="490333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Hant" dirty="0">
                    <a:latin typeface="Arial" panose="020B0604020202020204" pitchFamily="34" charset="0"/>
                    <a:cs typeface="Arial" panose="020B0604020202020204" pitchFamily="34" charset="0"/>
                  </a:rPr>
                  <a:t>+1871</a:t>
                </a:r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F12EC4B-A4BB-C54E-8F9E-1C85952730E8}"/>
                  </a:ext>
                </a:extLst>
              </p:cNvPr>
              <p:cNvSpPr txBox="1"/>
              <p:nvPr/>
            </p:nvSpPr>
            <p:spPr>
              <a:xfrm>
                <a:off x="5449669" y="490333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Hant" dirty="0">
                    <a:latin typeface="Arial" panose="020B0604020202020204" pitchFamily="34" charset="0"/>
                    <a:cs typeface="Arial" panose="020B0604020202020204" pitchFamily="34" charset="0"/>
                  </a:rPr>
                  <a:t>+1875</a:t>
                </a:r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78C7DC4-33AF-C346-AB22-8B82C676A8DD}"/>
                </a:ext>
              </a:extLst>
            </p:cNvPr>
            <p:cNvSpPr txBox="1"/>
            <p:nvPr/>
          </p:nvSpPr>
          <p:spPr>
            <a:xfrm>
              <a:off x="6696398" y="142777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sz="4800" dirty="0">
                  <a:latin typeface="Kaiti SC" panose="02010600040101010101" pitchFamily="2" charset="-122"/>
                  <a:ea typeface="Kaiti SC" panose="02010600040101010101" pitchFamily="2" charset="-122"/>
                </a:rPr>
                <a:t>法</a:t>
              </a:r>
              <a:endParaRPr kumimoji="1" lang="zh-CN" altLang="en-US" sz="4800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6E0E2D7-0682-3944-86DE-315D47F60D68}"/>
              </a:ext>
            </a:extLst>
          </p:cNvPr>
          <p:cNvGrpSpPr/>
          <p:nvPr/>
        </p:nvGrpSpPr>
        <p:grpSpPr>
          <a:xfrm>
            <a:off x="337273" y="4626414"/>
            <a:ext cx="11366033" cy="727060"/>
            <a:chOff x="337273" y="4626414"/>
            <a:chExt cx="11366033" cy="727060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21196CE1-D249-1942-931B-5838F599CCA5}"/>
                </a:ext>
              </a:extLst>
            </p:cNvPr>
            <p:cNvSpPr txBox="1"/>
            <p:nvPr/>
          </p:nvSpPr>
          <p:spPr>
            <a:xfrm>
              <a:off x="337273" y="4805278"/>
              <a:ext cx="1208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法律</a:t>
              </a:r>
              <a:r>
                <a:rPr kumimoji="1" lang="en-US" altLang="zh-Hant" dirty="0">
                  <a:latin typeface="Heiti SC Medium" pitchFamily="2" charset="-128"/>
                  <a:ea typeface="Heiti SC Medium" pitchFamily="2" charset="-128"/>
                </a:rPr>
                <a:t>/</a:t>
              </a:r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文件</a:t>
              </a:r>
              <a:endParaRPr kumimoji="1"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AFF1848-1213-8A49-88E2-775C829B1B48}"/>
                </a:ext>
              </a:extLst>
            </p:cNvPr>
            <p:cNvSpPr txBox="1"/>
            <p:nvPr/>
          </p:nvSpPr>
          <p:spPr>
            <a:xfrm>
              <a:off x="6107708" y="4666779"/>
              <a:ext cx="22621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「法蘭西第三共和國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憲法」</a:t>
              </a:r>
              <a:r>
                <a: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rPr>
                <a:t>(1875)</a:t>
              </a: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3DBB8297-80DE-0A4A-8BED-B690CC5A2706}"/>
                </a:ext>
              </a:extLst>
            </p:cNvPr>
            <p:cNvGrpSpPr/>
            <p:nvPr/>
          </p:nvGrpSpPr>
          <p:grpSpPr>
            <a:xfrm>
              <a:off x="1586403" y="4626414"/>
              <a:ext cx="2390398" cy="727060"/>
              <a:chOff x="1586403" y="4761620"/>
              <a:chExt cx="2390398" cy="727060"/>
            </a:xfrm>
          </p:grpSpPr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F50014A-5C2C-5A41-B600-64DFB82F8238}"/>
                  </a:ext>
                </a:extLst>
              </p:cNvPr>
              <p:cNvSpPr txBox="1"/>
              <p:nvPr/>
            </p:nvSpPr>
            <p:spPr>
              <a:xfrm>
                <a:off x="1586403" y="4761620"/>
                <a:ext cx="2390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Hant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「共產黨宣言」</a:t>
                </a:r>
                <a:r>
                  <a:rPr kumimoji="1" lang="en-US" altLang="zh-Hant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(1848)</a:t>
                </a: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09AE4C5-30EE-5745-9AC5-AE4744C201C3}"/>
                  </a:ext>
                </a:extLst>
              </p:cNvPr>
              <p:cNvSpPr txBox="1"/>
              <p:nvPr/>
            </p:nvSpPr>
            <p:spPr>
              <a:xfrm>
                <a:off x="1881356" y="5119348"/>
                <a:ext cx="180049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Hant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馬克思主義誕生</a:t>
                </a:r>
                <a:endPara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</p:grp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747E6B9A-A871-1E4D-9459-064649B0AA19}"/>
                </a:ext>
              </a:extLst>
            </p:cNvPr>
            <p:cNvSpPr txBox="1"/>
            <p:nvPr/>
          </p:nvSpPr>
          <p:spPr>
            <a:xfrm>
              <a:off x="10133646" y="4666779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「和平法令」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  <a:p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「土地法令」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4E693EF-129C-4C43-A649-CB8021E1352C}"/>
              </a:ext>
            </a:extLst>
          </p:cNvPr>
          <p:cNvGrpSpPr/>
          <p:nvPr/>
        </p:nvGrpSpPr>
        <p:grpSpPr>
          <a:xfrm>
            <a:off x="1767414" y="314606"/>
            <a:ext cx="1688510" cy="1381639"/>
            <a:chOff x="2105910" y="314606"/>
            <a:chExt cx="1688510" cy="1381639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E0529AFC-1D77-1F4B-AFF3-350F88EACD08}"/>
                </a:ext>
              </a:extLst>
            </p:cNvPr>
            <p:cNvGrpSpPr/>
            <p:nvPr/>
          </p:nvGrpSpPr>
          <p:grpSpPr>
            <a:xfrm>
              <a:off x="2938517" y="861082"/>
              <a:ext cx="371475" cy="835163"/>
              <a:chOff x="1235307" y="864428"/>
              <a:chExt cx="371475" cy="835163"/>
            </a:xfrm>
          </p:grpSpPr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C1D6DEFA-B2B5-D545-846C-E34ED186606B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70AF8F68-55C6-2949-B4D8-D3BA929EBD08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86" name="直线箭头连接符 85">
                <a:extLst>
                  <a:ext uri="{FF2B5EF4-FFF2-40B4-BE49-F238E27FC236}">
                    <a16:creationId xmlns:a16="http://schemas.microsoft.com/office/drawing/2014/main" id="{D5479F64-DC9B-4B4F-98DA-517FFCC9AB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AA8CE26B-106C-3742-9C52-E4803FF5BC22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1AD92874-8105-9F4D-A316-C8F26C03D056}"/>
                </a:ext>
              </a:extLst>
            </p:cNvPr>
            <p:cNvSpPr txBox="1"/>
            <p:nvPr/>
          </p:nvSpPr>
          <p:spPr>
            <a:xfrm>
              <a:off x="2105910" y="486987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Hant" dirty="0">
                  <a:latin typeface="Arial" panose="020B0604020202020204" pitchFamily="34" charset="0"/>
                  <a:cs typeface="Arial" panose="020B0604020202020204" pitchFamily="34" charset="0"/>
                </a:rPr>
                <a:t>+1848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AB2F1A75-5C69-114E-A697-7D0BDD1657CB}"/>
                </a:ext>
              </a:extLst>
            </p:cNvPr>
            <p:cNvSpPr txBox="1"/>
            <p:nvPr/>
          </p:nvSpPr>
          <p:spPr>
            <a:xfrm>
              <a:off x="3309992" y="486987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Hant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kumimoji="1" lang="zh-Hant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∞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EE2470F-8FB1-FD4A-A8B4-631F9F0CE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2920" y="314606"/>
              <a:ext cx="542667" cy="542667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5408F13-4C45-5C42-90B2-493F4F53CC14}"/>
              </a:ext>
            </a:extLst>
          </p:cNvPr>
          <p:cNvGrpSpPr/>
          <p:nvPr/>
        </p:nvGrpSpPr>
        <p:grpSpPr>
          <a:xfrm>
            <a:off x="337273" y="1797405"/>
            <a:ext cx="11741137" cy="923330"/>
            <a:chOff x="337273" y="1797405"/>
            <a:chExt cx="11741137" cy="923330"/>
          </a:xfrm>
        </p:grpSpPr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72307C11-C1A4-E34B-8578-98609D3D6178}"/>
                </a:ext>
              </a:extLst>
            </p:cNvPr>
            <p:cNvSpPr txBox="1"/>
            <p:nvPr/>
          </p:nvSpPr>
          <p:spPr>
            <a:xfrm>
              <a:off x="337273" y="2074404"/>
              <a:ext cx="1208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手段</a:t>
              </a:r>
              <a:r>
                <a:rPr kumimoji="1" lang="en-US" altLang="zh-Hant" dirty="0">
                  <a:latin typeface="Heiti SC Medium" pitchFamily="2" charset="-128"/>
                  <a:ea typeface="Heiti SC Medium" pitchFamily="2" charset="-128"/>
                </a:rPr>
                <a:t>/</a:t>
              </a:r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基礎</a:t>
              </a:r>
              <a:endParaRPr kumimoji="1"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72ED384-05A7-8A43-8314-C1AB8B6721B9}"/>
                </a:ext>
              </a:extLst>
            </p:cNvPr>
            <p:cNvSpPr txBox="1"/>
            <p:nvPr/>
          </p:nvSpPr>
          <p:spPr>
            <a:xfrm>
              <a:off x="4103348" y="2074404"/>
              <a:ext cx="1858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巴黎公社</a:t>
              </a:r>
              <a:r>
                <a: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rPr>
                <a:t>(1871.3)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0D908EDE-55AD-B049-A4B8-DAF7291F293F}"/>
                </a:ext>
              </a:extLst>
            </p:cNvPr>
            <p:cNvSpPr txBox="1"/>
            <p:nvPr/>
          </p:nvSpPr>
          <p:spPr>
            <a:xfrm>
              <a:off x="9758543" y="1935905"/>
              <a:ext cx="23198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「四月提綱」</a:t>
              </a:r>
              <a:r>
                <a: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rPr>
                <a:t>(1917.4)</a:t>
              </a:r>
            </a:p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十月革命</a:t>
              </a:r>
              <a:r>
                <a: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rPr>
                <a:t>(1917.11)</a:t>
              </a: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CB4E740F-94C5-1A44-B652-AA4AAC8BF740}"/>
                </a:ext>
              </a:extLst>
            </p:cNvPr>
            <p:cNvSpPr txBox="1"/>
            <p:nvPr/>
          </p:nvSpPr>
          <p:spPr>
            <a:xfrm>
              <a:off x="8084264" y="2074404"/>
              <a:ext cx="1858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二月革命</a:t>
              </a:r>
              <a:r>
                <a: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rPr>
                <a:t>(1917.3)</a:t>
              </a: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6E736A2F-8AEC-BB44-8301-A6D33D6CD819}"/>
                </a:ext>
              </a:extLst>
            </p:cNvPr>
            <p:cNvSpPr txBox="1"/>
            <p:nvPr/>
          </p:nvSpPr>
          <p:spPr>
            <a:xfrm>
              <a:off x="1881356" y="1797405"/>
              <a:ext cx="18004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英法空想’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英國古典政’經’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德意志古典哲學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8D4F2777-51E4-3E48-BBA5-4B5994FD0F6D}"/>
              </a:ext>
            </a:extLst>
          </p:cNvPr>
          <p:cNvGrpSpPr/>
          <p:nvPr/>
        </p:nvGrpSpPr>
        <p:grpSpPr>
          <a:xfrm>
            <a:off x="386419" y="3008459"/>
            <a:ext cx="11576574" cy="1330231"/>
            <a:chOff x="386419" y="3008459"/>
            <a:chExt cx="11576574" cy="1330231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B55E328-A97B-F74E-A115-2B7E5B77FACA}"/>
                </a:ext>
              </a:extLst>
            </p:cNvPr>
            <p:cNvSpPr txBox="1"/>
            <p:nvPr/>
          </p:nvSpPr>
          <p:spPr>
            <a:xfrm>
              <a:off x="386419" y="348890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橫向分權</a:t>
              </a:r>
              <a:endParaRPr kumimoji="1"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4358E096-EDE8-4C46-BF4B-D36BB58B9803}"/>
                </a:ext>
              </a:extLst>
            </p:cNvPr>
            <p:cNvSpPr txBox="1"/>
            <p:nvPr/>
          </p:nvSpPr>
          <p:spPr>
            <a:xfrm>
              <a:off x="6225529" y="3350409"/>
              <a:ext cx="20265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b="1" dirty="0">
                  <a:latin typeface="Kaiti SC" panose="02010600040101010101" pitchFamily="2" charset="-122"/>
                  <a:ea typeface="Kaiti SC" panose="02010600040101010101" pitchFamily="2" charset="-122"/>
                </a:rPr>
                <a:t>共和制</a:t>
              </a:r>
              <a:endParaRPr kumimoji="1" lang="en-US" altLang="zh-Hant" b="1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內閣對參議院負責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1CF25ABB-4C6D-6149-AFA8-1910F958395F}"/>
                </a:ext>
              </a:extLst>
            </p:cNvPr>
            <p:cNvGrpSpPr/>
            <p:nvPr/>
          </p:nvGrpSpPr>
          <p:grpSpPr>
            <a:xfrm>
              <a:off x="4016787" y="3110742"/>
              <a:ext cx="2031325" cy="1125664"/>
              <a:chOff x="4016787" y="3257588"/>
              <a:chExt cx="2031325" cy="1125664"/>
            </a:xfrm>
          </p:grpSpPr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2F15A5E6-B3D8-0642-BB8C-CA0A6CD2D7EB}"/>
                  </a:ext>
                </a:extLst>
              </p:cNvPr>
              <p:cNvSpPr txBox="1"/>
              <p:nvPr/>
            </p:nvSpPr>
            <p:spPr>
              <a:xfrm>
                <a:off x="4247619" y="3257588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Hant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無產階級政權</a:t>
                </a:r>
                <a:endPara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300748E1-DE33-8240-A349-13270C6EA352}"/>
                  </a:ext>
                </a:extLst>
              </p:cNvPr>
              <p:cNvSpPr txBox="1"/>
              <p:nvPr/>
            </p:nvSpPr>
            <p:spPr>
              <a:xfrm>
                <a:off x="4016787" y="3736921"/>
                <a:ext cx="203132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Hant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無產階級首次嘗試</a:t>
                </a:r>
                <a:endPara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algn="ctr"/>
                <a:r>
                  <a:rPr kumimoji="1" lang="zh-Hant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理論走向實踐</a:t>
                </a:r>
                <a:endPara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</p:grp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A9C89FBE-B7AB-954C-84EB-FB0FDD8BA49C}"/>
                </a:ext>
              </a:extLst>
            </p:cNvPr>
            <p:cNvSpPr txBox="1"/>
            <p:nvPr/>
          </p:nvSpPr>
          <p:spPr>
            <a:xfrm>
              <a:off x="8228535" y="3488908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兩個政權並存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05F43DC7-FC3A-F545-8178-A60AA3193193}"/>
                </a:ext>
              </a:extLst>
            </p:cNvPr>
            <p:cNvGrpSpPr/>
            <p:nvPr/>
          </p:nvGrpSpPr>
          <p:grpSpPr>
            <a:xfrm>
              <a:off x="9873960" y="3008459"/>
              <a:ext cx="2089033" cy="1330231"/>
              <a:chOff x="9873960" y="3287451"/>
              <a:chExt cx="2089033" cy="1330231"/>
            </a:xfrm>
          </p:grpSpPr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C8F11824-A9C1-FD43-B6BD-92372B520BCB}"/>
                  </a:ext>
                </a:extLst>
              </p:cNvPr>
              <p:cNvSpPr txBox="1"/>
              <p:nvPr/>
            </p:nvSpPr>
            <p:spPr>
              <a:xfrm>
                <a:off x="10018230" y="3287451"/>
                <a:ext cx="180049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Hant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無產階級領導的</a:t>
                </a:r>
                <a:endPara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algn="ctr"/>
                <a:r>
                  <a:rPr kumimoji="1" lang="zh-Hant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社會主義國家</a:t>
                </a:r>
                <a:endPara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51C67B67-04B3-AE40-825A-9C301408BDBC}"/>
                  </a:ext>
                </a:extLst>
              </p:cNvPr>
              <p:cNvSpPr txBox="1"/>
              <p:nvPr/>
            </p:nvSpPr>
            <p:spPr>
              <a:xfrm>
                <a:off x="9873960" y="3971351"/>
                <a:ext cx="208903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Hant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第一個無’社’國家</a:t>
                </a:r>
                <a:endPara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algn="ctr"/>
                <a:r>
                  <a:rPr kumimoji="1" lang="zh-Hant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第一次勝利社’革命</a:t>
                </a:r>
                <a:endPara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</p:grp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3EF277A4-8683-7949-A584-EFEE86B46A5C}"/>
              </a:ext>
            </a:extLst>
          </p:cNvPr>
          <p:cNvGrpSpPr/>
          <p:nvPr/>
        </p:nvGrpSpPr>
        <p:grpSpPr>
          <a:xfrm>
            <a:off x="610839" y="5641197"/>
            <a:ext cx="10977051" cy="646331"/>
            <a:chOff x="610839" y="5641197"/>
            <a:chExt cx="10977051" cy="646331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21DEB2F6-A800-2342-8121-E4C2A0594A3D}"/>
                </a:ext>
              </a:extLst>
            </p:cNvPr>
            <p:cNvSpPr txBox="1"/>
            <p:nvPr/>
          </p:nvSpPr>
          <p:spPr>
            <a:xfrm>
              <a:off x="610839" y="577969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人事</a:t>
              </a:r>
              <a:endParaRPr kumimoji="1"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EC6B4E45-F4CB-1F42-BB4F-EA529D339820}"/>
                </a:ext>
              </a:extLst>
            </p:cNvPr>
            <p:cNvSpPr txBox="1"/>
            <p:nvPr/>
          </p:nvSpPr>
          <p:spPr>
            <a:xfrm>
              <a:off x="6107708" y="5641197"/>
              <a:ext cx="22621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眾議院成年男子直選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參議院間接選舉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78DABB3C-8044-084B-B46D-62DE0621D0C2}"/>
                </a:ext>
              </a:extLst>
            </p:cNvPr>
            <p:cNvSpPr txBox="1"/>
            <p:nvPr/>
          </p:nvSpPr>
          <p:spPr>
            <a:xfrm>
              <a:off x="10249062" y="5641197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列寧為首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工農蘇維埃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136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CBC134D6-B24B-AF46-8C6E-123086E048C4}"/>
              </a:ext>
            </a:extLst>
          </p:cNvPr>
          <p:cNvCxnSpPr>
            <a:cxnSpLocks/>
          </p:cNvCxnSpPr>
          <p:nvPr/>
        </p:nvCxnSpPr>
        <p:spPr>
          <a:xfrm>
            <a:off x="0" y="1028700"/>
            <a:ext cx="12192000" cy="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9838FE25-473C-2449-9A55-1EF9539F257C}"/>
              </a:ext>
            </a:extLst>
          </p:cNvPr>
          <p:cNvGrpSpPr/>
          <p:nvPr/>
        </p:nvGrpSpPr>
        <p:grpSpPr>
          <a:xfrm>
            <a:off x="1442776" y="293351"/>
            <a:ext cx="3057247" cy="1402894"/>
            <a:chOff x="5567886" y="293351"/>
            <a:chExt cx="3057247" cy="140289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754263B-FC97-6A43-8000-3F2550A68B87}"/>
                </a:ext>
              </a:extLst>
            </p:cNvPr>
            <p:cNvGrpSpPr/>
            <p:nvPr/>
          </p:nvGrpSpPr>
          <p:grpSpPr>
            <a:xfrm>
              <a:off x="6910772" y="861082"/>
              <a:ext cx="371475" cy="835163"/>
              <a:chOff x="1235307" y="864428"/>
              <a:chExt cx="371475" cy="835163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DB520E14-CA11-4744-AC69-32A97DBA4E2B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B5DE283-0F1F-2E4E-A264-0ED07D084832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0" name="直线箭头连接符 9">
                <a:extLst>
                  <a:ext uri="{FF2B5EF4-FFF2-40B4-BE49-F238E27FC236}">
                    <a16:creationId xmlns:a16="http://schemas.microsoft.com/office/drawing/2014/main" id="{94368FB8-1EBE-D440-9BD6-AF1C0F7C1E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2064E0F0-B18C-5144-B61E-341A9EBDA680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6C62C64-81BD-6344-94B0-3E73E5D0EC67}"/>
                </a:ext>
              </a:extLst>
            </p:cNvPr>
            <p:cNvSpPr txBox="1"/>
            <p:nvPr/>
          </p:nvSpPr>
          <p:spPr>
            <a:xfrm>
              <a:off x="5567886" y="293351"/>
              <a:ext cx="30572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ant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1851</a:t>
              </a:r>
              <a:r>
                <a:rPr kumimoji="1" lang="zh-Hant" altLang="en-US" sz="3600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太平天國</a:t>
              </a:r>
              <a:r>
                <a:rPr kumimoji="1" lang="en-US" altLang="zh-Hant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1864</a:t>
              </a:r>
              <a:endParaRPr kumimoji="1" lang="zh-CN" altLang="en-US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399E4BC1-0834-6542-A2FF-BDA2724A4049}"/>
              </a:ext>
            </a:extLst>
          </p:cNvPr>
          <p:cNvSpPr txBox="1"/>
          <p:nvPr/>
        </p:nvSpPr>
        <p:spPr>
          <a:xfrm>
            <a:off x="103948" y="8557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中國</a:t>
            </a:r>
            <a:r>
              <a:rPr kumimoji="1" lang="en-US" altLang="zh-Hant" dirty="0">
                <a:latin typeface="Heiti SC Medium" pitchFamily="2" charset="-128"/>
                <a:ea typeface="Heiti SC Medium" pitchFamily="2" charset="-128"/>
              </a:rPr>
              <a:t>·</a:t>
            </a:r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近現代</a:t>
            </a:r>
            <a:r>
              <a:rPr kumimoji="1" lang="en-US" altLang="zh-Hant" dirty="0">
                <a:latin typeface="Heiti SC Medium" pitchFamily="2" charset="-128"/>
                <a:ea typeface="Heiti SC Medium" pitchFamily="2" charset="-128"/>
              </a:rPr>
              <a:t>·</a:t>
            </a:r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公法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81A8A3E-C0F8-0740-8326-C2B9F6C044E6}"/>
              </a:ext>
            </a:extLst>
          </p:cNvPr>
          <p:cNvGrpSpPr/>
          <p:nvPr/>
        </p:nvGrpSpPr>
        <p:grpSpPr>
          <a:xfrm>
            <a:off x="4962308" y="290636"/>
            <a:ext cx="2544286" cy="1402894"/>
            <a:chOff x="5824368" y="293351"/>
            <a:chExt cx="2544286" cy="1402894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48784654-75DD-0A41-AAA0-1AA0AA30F2A0}"/>
                </a:ext>
              </a:extLst>
            </p:cNvPr>
            <p:cNvGrpSpPr/>
            <p:nvPr/>
          </p:nvGrpSpPr>
          <p:grpSpPr>
            <a:xfrm>
              <a:off x="6910772" y="861082"/>
              <a:ext cx="371475" cy="835163"/>
              <a:chOff x="1235307" y="864428"/>
              <a:chExt cx="371475" cy="835163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09EF35F6-A2FB-FB49-8084-ACDD33CA6873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2ED20C1E-3872-B347-BDDF-017C4ED0E303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3" name="直线箭头连接符 32">
                <a:extLst>
                  <a:ext uri="{FF2B5EF4-FFF2-40B4-BE49-F238E27FC236}">
                    <a16:creationId xmlns:a16="http://schemas.microsoft.com/office/drawing/2014/main" id="{6DF35EE7-9E2B-A04A-905E-C353D21B94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E6122DFF-709D-D34E-948C-5EFA1DD5AEF5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A92D1EF-F25C-9340-B1C2-C6EB8A10C8D3}"/>
                </a:ext>
              </a:extLst>
            </p:cNvPr>
            <p:cNvSpPr txBox="1"/>
            <p:nvPr/>
          </p:nvSpPr>
          <p:spPr>
            <a:xfrm>
              <a:off x="5824368" y="293351"/>
              <a:ext cx="25442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ant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1912</a:t>
              </a:r>
              <a:r>
                <a:rPr kumimoji="1" lang="zh-Hant" altLang="en-US" sz="3600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中華民國</a:t>
              </a:r>
              <a:endParaRPr kumimoji="1" lang="zh-CN" altLang="en-US" sz="36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69DC4A85-190C-A940-B88C-41D39F5E3255}"/>
              </a:ext>
            </a:extLst>
          </p:cNvPr>
          <p:cNvGrpSpPr/>
          <p:nvPr/>
        </p:nvGrpSpPr>
        <p:grpSpPr>
          <a:xfrm>
            <a:off x="422715" y="1627853"/>
            <a:ext cx="10194607" cy="1013167"/>
            <a:chOff x="422715" y="1667609"/>
            <a:chExt cx="10194607" cy="1013167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99E95068-B03F-3B4C-97BD-FD134D530695}"/>
                </a:ext>
              </a:extLst>
            </p:cNvPr>
            <p:cNvSpPr txBox="1"/>
            <p:nvPr/>
          </p:nvSpPr>
          <p:spPr>
            <a:xfrm>
              <a:off x="422715" y="198952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社會團體</a:t>
              </a:r>
              <a:endParaRPr kumimoji="1"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EB9DF3A-65DB-BE45-87E9-E420D0169253}"/>
                </a:ext>
              </a:extLst>
            </p:cNvPr>
            <p:cNvSpPr txBox="1"/>
            <p:nvPr/>
          </p:nvSpPr>
          <p:spPr>
            <a:xfrm>
              <a:off x="2417401" y="198952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拜上帝教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A8D7ACE-886A-AA47-A125-766BBECF0ED1}"/>
                </a:ext>
              </a:extLst>
            </p:cNvPr>
            <p:cNvSpPr txBox="1"/>
            <p:nvPr/>
          </p:nvSpPr>
          <p:spPr>
            <a:xfrm>
              <a:off x="9278494" y="198952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中國共產黨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0CAF003C-5A12-BE44-9D76-0232BBD95C05}"/>
                </a:ext>
              </a:extLst>
            </p:cNvPr>
            <p:cNvGrpSpPr/>
            <p:nvPr/>
          </p:nvGrpSpPr>
          <p:grpSpPr>
            <a:xfrm>
              <a:off x="5116196" y="1667609"/>
              <a:ext cx="2262158" cy="1013167"/>
              <a:chOff x="4907558" y="1702873"/>
              <a:chExt cx="2262158" cy="1013167"/>
            </a:xfrm>
          </p:grpSpPr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5E5D0FA9-4175-9F47-9D06-B6214EB432C7}"/>
                  </a:ext>
                </a:extLst>
              </p:cNvPr>
              <p:cNvSpPr txBox="1"/>
              <p:nvPr/>
            </p:nvSpPr>
            <p:spPr>
              <a:xfrm>
                <a:off x="5061447" y="1702873"/>
                <a:ext cx="1928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Hant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中國同盟會</a:t>
                </a:r>
                <a:r>
                  <a:rPr kumimoji="1" lang="en-US" altLang="zh-Hant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(1905)</a:t>
                </a: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E22CBBCA-02B3-E74D-8AFC-A9AFD32E9235}"/>
                  </a:ext>
                </a:extLst>
              </p:cNvPr>
              <p:cNvSpPr txBox="1"/>
              <p:nvPr/>
            </p:nvSpPr>
            <p:spPr>
              <a:xfrm>
                <a:off x="4907558" y="2069709"/>
                <a:ext cx="2262158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Hant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全國第一個資產階級</a:t>
                </a:r>
                <a:endPara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algn="ctr"/>
                <a:r>
                  <a:rPr kumimoji="1" lang="zh-Hant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革命性政黨</a:t>
                </a:r>
                <a:endPara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BCCEABD9-D360-5D4C-A032-58CEB2E71D11}"/>
              </a:ext>
            </a:extLst>
          </p:cNvPr>
          <p:cNvGrpSpPr/>
          <p:nvPr/>
        </p:nvGrpSpPr>
        <p:grpSpPr>
          <a:xfrm>
            <a:off x="8983542" y="97016"/>
            <a:ext cx="1928733" cy="1593799"/>
            <a:chOff x="6132142" y="102446"/>
            <a:chExt cx="1928733" cy="1593799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9CB730D5-21A7-B045-B999-DDBC434CC853}"/>
                </a:ext>
              </a:extLst>
            </p:cNvPr>
            <p:cNvGrpSpPr/>
            <p:nvPr/>
          </p:nvGrpSpPr>
          <p:grpSpPr>
            <a:xfrm>
              <a:off x="6910772" y="861082"/>
              <a:ext cx="371475" cy="835163"/>
              <a:chOff x="1235307" y="864428"/>
              <a:chExt cx="371475" cy="835163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5A64AE5D-EC87-1343-A723-864AFE24D8C4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D368257F-F383-0241-9468-0E27AA80083E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61" name="直线箭头连接符 60">
                <a:extLst>
                  <a:ext uri="{FF2B5EF4-FFF2-40B4-BE49-F238E27FC236}">
                    <a16:creationId xmlns:a16="http://schemas.microsoft.com/office/drawing/2014/main" id="{14DE8D07-F850-1F4D-8AC0-46C0FC58A7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352EDADC-BED8-8E42-BBC5-B2B434923508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50454DCA-E71D-D44D-9B5D-7033D3DD9EE9}"/>
                </a:ext>
              </a:extLst>
            </p:cNvPr>
            <p:cNvSpPr txBox="1"/>
            <p:nvPr/>
          </p:nvSpPr>
          <p:spPr>
            <a:xfrm>
              <a:off x="6132142" y="102446"/>
              <a:ext cx="192873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ant" dirty="0">
                  <a:solidFill>
                    <a:prstClr val="black"/>
                  </a:solidFill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1949</a:t>
              </a:r>
              <a:r>
                <a:rPr kumimoji="1" lang="zh-Hant" altLang="en-US" sz="2400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中華人民</a:t>
              </a:r>
              <a:endParaRPr kumimoji="1" lang="en-US" altLang="zh-Hant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  <a:p>
              <a:pPr algn="ctr"/>
              <a:r>
                <a:rPr kumimoji="1" lang="zh-Hant" altLang="en-US" sz="2400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共和國</a:t>
              </a:r>
              <a:endParaRPr kumimoji="1" lang="zh-CN" altLang="en-US" sz="24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9784B186-FEF4-5040-8BE9-4A76BDA2AE77}"/>
              </a:ext>
            </a:extLst>
          </p:cNvPr>
          <p:cNvGrpSpPr/>
          <p:nvPr/>
        </p:nvGrpSpPr>
        <p:grpSpPr>
          <a:xfrm>
            <a:off x="337273" y="5277134"/>
            <a:ext cx="11570467" cy="1465724"/>
            <a:chOff x="337273" y="5003711"/>
            <a:chExt cx="11570467" cy="1465724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1DE353D-EC08-734D-96D1-EF6DAD1A7211}"/>
                </a:ext>
              </a:extLst>
            </p:cNvPr>
            <p:cNvSpPr txBox="1"/>
            <p:nvPr/>
          </p:nvSpPr>
          <p:spPr>
            <a:xfrm>
              <a:off x="337273" y="5551907"/>
              <a:ext cx="1208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法律</a:t>
              </a:r>
              <a:r>
                <a:rPr kumimoji="1" lang="en-US" altLang="zh-Hant" dirty="0">
                  <a:latin typeface="Heiti SC Medium" pitchFamily="2" charset="-128"/>
                  <a:ea typeface="Heiti SC Medium" pitchFamily="2" charset="-128"/>
                </a:rPr>
                <a:t>/</a:t>
              </a:r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文件</a:t>
              </a:r>
              <a:endParaRPr kumimoji="1"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24F2D7B-12D3-024A-BE03-0577BF14D94C}"/>
                </a:ext>
              </a:extLst>
            </p:cNvPr>
            <p:cNvSpPr txBox="1"/>
            <p:nvPr/>
          </p:nvSpPr>
          <p:spPr>
            <a:xfrm>
              <a:off x="4612853" y="5551907"/>
              <a:ext cx="3243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「中華民國臨時約法」</a:t>
              </a:r>
              <a:r>
                <a: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rPr>
                <a:t>(1912.3)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FE245F6-5C35-5740-AB20-ACC1523778E5}"/>
                </a:ext>
              </a:extLst>
            </p:cNvPr>
            <p:cNvSpPr txBox="1"/>
            <p:nvPr/>
          </p:nvSpPr>
          <p:spPr>
            <a:xfrm>
              <a:off x="7988076" y="5413408"/>
              <a:ext cx="3919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「共同綱領」</a:t>
              </a:r>
              <a:r>
                <a: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rPr>
                <a:t>(1949</a:t>
              </a:r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政協</a:t>
              </a:r>
              <a:r>
                <a: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rPr>
                <a:t>)</a:t>
              </a:r>
            </a:p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「中華人民共和國憲法」</a:t>
              </a:r>
              <a:r>
                <a: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rPr>
                <a:t>(1954</a:t>
              </a:r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人大</a:t>
              </a:r>
              <a:r>
                <a: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rPr>
                <a:t>)</a:t>
              </a: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725BCE3D-8C66-4446-BEE5-0DF4BA6F1825}"/>
                </a:ext>
              </a:extLst>
            </p:cNvPr>
            <p:cNvGrpSpPr/>
            <p:nvPr/>
          </p:nvGrpSpPr>
          <p:grpSpPr>
            <a:xfrm>
              <a:off x="1891616" y="5003711"/>
              <a:ext cx="2159566" cy="1465724"/>
              <a:chOff x="1891616" y="5003711"/>
              <a:chExt cx="2159566" cy="1465724"/>
            </a:xfrm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DD2E123-FDD5-EB4E-8C1A-7E6B42506F7A}"/>
                  </a:ext>
                </a:extLst>
              </p:cNvPr>
              <p:cNvSpPr txBox="1"/>
              <p:nvPr/>
            </p:nvSpPr>
            <p:spPr>
              <a:xfrm>
                <a:off x="1955737" y="5003711"/>
                <a:ext cx="2031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Hant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「天朝田畝制度」</a:t>
                </a:r>
                <a:endPara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E8D9D8F-7F1D-1648-96BE-8EBB0450EAD9}"/>
                  </a:ext>
                </a:extLst>
              </p:cNvPr>
              <p:cNvSpPr txBox="1"/>
              <p:nvPr/>
            </p:nvSpPr>
            <p:spPr>
              <a:xfrm>
                <a:off x="2186569" y="5373043"/>
                <a:ext cx="15696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Hant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絕對平均主義</a:t>
                </a:r>
                <a:endPara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826787D-858A-A046-B52A-2F14EE114F5B}"/>
                  </a:ext>
                </a:extLst>
              </p:cNvPr>
              <p:cNvSpPr txBox="1"/>
              <p:nvPr/>
            </p:nvSpPr>
            <p:spPr>
              <a:xfrm>
                <a:off x="1891616" y="5742375"/>
                <a:ext cx="2159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Hant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「資政新篇」</a:t>
                </a:r>
                <a:r>
                  <a:rPr kumimoji="1" lang="en-US" altLang="zh-Hant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(1859)</a:t>
                </a: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59EDA389-54A5-E743-9137-ECA575CB6EE7}"/>
                  </a:ext>
                </a:extLst>
              </p:cNvPr>
              <p:cNvSpPr txBox="1"/>
              <p:nvPr/>
            </p:nvSpPr>
            <p:spPr>
              <a:xfrm>
                <a:off x="2186569" y="6100103"/>
                <a:ext cx="15696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Hant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資本主義色彩</a:t>
                </a:r>
                <a:endPara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</p:grp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B0125B50-3506-2041-B92F-D3AC6A8C4596}"/>
              </a:ext>
            </a:extLst>
          </p:cNvPr>
          <p:cNvGrpSpPr/>
          <p:nvPr/>
        </p:nvGrpSpPr>
        <p:grpSpPr>
          <a:xfrm>
            <a:off x="337273" y="2688227"/>
            <a:ext cx="10713662" cy="1017164"/>
            <a:chOff x="337273" y="2895068"/>
            <a:chExt cx="10713662" cy="1017164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45EEE84-C538-AF4D-A372-B9A37E3F7663}"/>
                </a:ext>
              </a:extLst>
            </p:cNvPr>
            <p:cNvSpPr txBox="1"/>
            <p:nvPr/>
          </p:nvSpPr>
          <p:spPr>
            <a:xfrm>
              <a:off x="337273" y="3218984"/>
              <a:ext cx="1208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手段</a:t>
              </a:r>
              <a:r>
                <a:rPr kumimoji="1" lang="en-US" altLang="zh-Hant" dirty="0">
                  <a:latin typeface="Heiti SC Medium" pitchFamily="2" charset="-128"/>
                  <a:ea typeface="Heiti SC Medium" pitchFamily="2" charset="-128"/>
                </a:rPr>
                <a:t>/</a:t>
              </a:r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背景</a:t>
              </a:r>
              <a:endParaRPr kumimoji="1"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6942D4A-2357-0D4C-9181-16EB86C0D348}"/>
                </a:ext>
              </a:extLst>
            </p:cNvPr>
            <p:cNvSpPr txBox="1"/>
            <p:nvPr/>
          </p:nvSpPr>
          <p:spPr>
            <a:xfrm>
              <a:off x="1724904" y="3080485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鴉片戰爭後的階級矛盾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金田起義</a:t>
              </a:r>
              <a:r>
                <a: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rPr>
                <a:t>(1851)</a:t>
              </a:r>
            </a:p>
          </p:txBody>
        </p: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4CE95F9-991A-4445-B711-2DB7B2FBDBE6}"/>
                </a:ext>
              </a:extLst>
            </p:cNvPr>
            <p:cNvGrpSpPr/>
            <p:nvPr/>
          </p:nvGrpSpPr>
          <p:grpSpPr>
            <a:xfrm>
              <a:off x="4547766" y="2895068"/>
              <a:ext cx="3390672" cy="1017164"/>
              <a:chOff x="4547766" y="3149054"/>
              <a:chExt cx="3390672" cy="1017164"/>
            </a:xfrm>
          </p:grpSpPr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D56318C-FE8B-D349-8425-6765074312BC}"/>
                  </a:ext>
                </a:extLst>
              </p:cNvPr>
              <p:cNvSpPr txBox="1"/>
              <p:nvPr/>
            </p:nvSpPr>
            <p:spPr>
              <a:xfrm>
                <a:off x="4547766" y="3149054"/>
                <a:ext cx="339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Hant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辛亥革命，武昌起義</a:t>
                </a:r>
                <a:r>
                  <a:rPr kumimoji="1" lang="en-US" altLang="zh-Hant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(1911.10.10)</a:t>
                </a: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D78663D-844A-9049-898E-552B70F406AD}"/>
                  </a:ext>
                </a:extLst>
              </p:cNvPr>
              <p:cNvSpPr txBox="1"/>
              <p:nvPr/>
            </p:nvSpPr>
            <p:spPr>
              <a:xfrm>
                <a:off x="4650359" y="3519887"/>
                <a:ext cx="318548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Hant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資產階級民主革命，推翻帝制</a:t>
                </a:r>
                <a:endPara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 algn="ctr"/>
                <a:r>
                  <a:rPr kumimoji="1" lang="zh-Hant" altLang="en-US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沒有完成反帝反封建</a:t>
                </a:r>
                <a:endPara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B6378D40-1421-0D4E-B983-D4CC09BD8EF5}"/>
                </a:ext>
              </a:extLst>
            </p:cNvPr>
            <p:cNvSpPr txBox="1"/>
            <p:nvPr/>
          </p:nvSpPr>
          <p:spPr>
            <a:xfrm>
              <a:off x="8844882" y="3218984"/>
              <a:ext cx="220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解放戰爭</a:t>
              </a:r>
              <a:r>
                <a: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rPr>
                <a:t>(1945-1949)</a:t>
              </a: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C332DF48-B2EE-E142-9A6D-C151D7E7FE90}"/>
              </a:ext>
            </a:extLst>
          </p:cNvPr>
          <p:cNvGrpSpPr/>
          <p:nvPr/>
        </p:nvGrpSpPr>
        <p:grpSpPr>
          <a:xfrm>
            <a:off x="387767" y="3752598"/>
            <a:ext cx="11101589" cy="1477328"/>
            <a:chOff x="387767" y="3764362"/>
            <a:chExt cx="11101589" cy="1477328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CF1AA175-658A-9C40-AC40-D365B8EB7F06}"/>
                </a:ext>
              </a:extLst>
            </p:cNvPr>
            <p:cNvSpPr txBox="1"/>
            <p:nvPr/>
          </p:nvSpPr>
          <p:spPr>
            <a:xfrm>
              <a:off x="387767" y="4179861"/>
              <a:ext cx="12089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橫向分權</a:t>
              </a:r>
              <a:r>
                <a:rPr kumimoji="1" lang="en-US" altLang="zh-Hant" dirty="0">
                  <a:latin typeface="Heiti SC Medium" pitchFamily="2" charset="-128"/>
                  <a:ea typeface="Heiti SC Medium" pitchFamily="2" charset="-128"/>
                </a:rPr>
                <a:t>/</a:t>
              </a:r>
            </a:p>
            <a:p>
              <a:pPr algn="ctr"/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縱向分權</a:t>
              </a:r>
              <a:endParaRPr kumimoji="1"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DDCD100-D286-A54A-8092-5C723B8DE9A8}"/>
                </a:ext>
              </a:extLst>
            </p:cNvPr>
            <p:cNvSpPr txBox="1"/>
            <p:nvPr/>
          </p:nvSpPr>
          <p:spPr>
            <a:xfrm>
              <a:off x="5103372" y="4179861"/>
              <a:ext cx="22621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b="1" dirty="0">
                  <a:latin typeface="Kaiti SC" panose="02010600040101010101" pitchFamily="2" charset="-122"/>
                  <a:ea typeface="Kaiti SC" panose="02010600040101010101" pitchFamily="2" charset="-122"/>
                </a:rPr>
                <a:t>責任內閣制</a:t>
              </a:r>
              <a:endParaRPr kumimoji="1" lang="en-US" altLang="zh-Hant" b="1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三權分立，主權在民</a:t>
              </a:r>
              <a:endParaRPr kumimoji="1" lang="en-US" altLang="zh-Hant" b="1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095DD7EE-7D55-FF4C-AC76-15CCBE33C665}"/>
                </a:ext>
              </a:extLst>
            </p:cNvPr>
            <p:cNvSpPr txBox="1"/>
            <p:nvPr/>
          </p:nvSpPr>
          <p:spPr>
            <a:xfrm>
              <a:off x="8406461" y="3764362"/>
              <a:ext cx="3082895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政協會議</a:t>
              </a:r>
              <a:r>
                <a: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rPr>
                <a:t>(1949-)</a:t>
              </a:r>
            </a:p>
            <a:p>
              <a:pPr algn="ctr"/>
              <a:r>
                <a:rPr kumimoji="1" lang="zh-Hant" altLang="en-US" b="1" dirty="0">
                  <a:latin typeface="Kaiti SC" panose="02010600040101010101" pitchFamily="2" charset="-122"/>
                  <a:ea typeface="Kaiti SC" panose="02010600040101010101" pitchFamily="2" charset="-122"/>
                </a:rPr>
                <a:t>人民代表大會制度</a:t>
              </a:r>
              <a:r>
                <a: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rPr>
                <a:t>(1954</a:t>
              </a:r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憲法</a:t>
              </a:r>
              <a:r>
                <a: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rPr>
                <a:t>)</a:t>
              </a:r>
            </a:p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複雜單一制（半聯邦制）：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民族區域自治</a:t>
              </a:r>
              <a:r>
                <a: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rPr>
                <a:t>(1954</a:t>
              </a:r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憲法</a:t>
              </a:r>
              <a:r>
                <a: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rPr>
                <a:t>)</a:t>
              </a:r>
            </a:p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一國兩制</a:t>
              </a:r>
              <a:r>
                <a: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rPr>
                <a:t>(1984, 1997-, 1999-)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053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CBC134D6-B24B-AF46-8C6E-123086E048C4}"/>
              </a:ext>
            </a:extLst>
          </p:cNvPr>
          <p:cNvCxnSpPr>
            <a:cxnSpLocks/>
          </p:cNvCxnSpPr>
          <p:nvPr/>
        </p:nvCxnSpPr>
        <p:spPr>
          <a:xfrm>
            <a:off x="0" y="1028700"/>
            <a:ext cx="12192000" cy="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99E4BC1-0834-6542-A2FF-BDA2724A4049}"/>
              </a:ext>
            </a:extLst>
          </p:cNvPr>
          <p:cNvSpPr txBox="1"/>
          <p:nvPr/>
        </p:nvSpPr>
        <p:spPr>
          <a:xfrm>
            <a:off x="103948" y="8557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中國</a:t>
            </a:r>
            <a:r>
              <a:rPr kumimoji="1" lang="en-US" altLang="zh-Hant" dirty="0">
                <a:latin typeface="Heiti SC Medium" pitchFamily="2" charset="-128"/>
                <a:ea typeface="Heiti SC Medium" pitchFamily="2" charset="-128"/>
              </a:rPr>
              <a:t>·</a:t>
            </a:r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國際法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F3A18A5-F479-2146-B4C5-85A563962A51}"/>
              </a:ext>
            </a:extLst>
          </p:cNvPr>
          <p:cNvGrpSpPr/>
          <p:nvPr/>
        </p:nvGrpSpPr>
        <p:grpSpPr>
          <a:xfrm>
            <a:off x="657906" y="1694198"/>
            <a:ext cx="10912571" cy="646331"/>
            <a:chOff x="657906" y="1694198"/>
            <a:chExt cx="10912571" cy="646331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45EEE84-C538-AF4D-A372-B9A37E3F7663}"/>
                </a:ext>
              </a:extLst>
            </p:cNvPr>
            <p:cNvSpPr txBox="1"/>
            <p:nvPr/>
          </p:nvSpPr>
          <p:spPr>
            <a:xfrm>
              <a:off x="657906" y="183269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手段</a:t>
              </a:r>
              <a:endParaRPr kumimoji="1"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6942D4A-2357-0D4C-9181-16EB86C0D348}"/>
                </a:ext>
              </a:extLst>
            </p:cNvPr>
            <p:cNvSpPr txBox="1"/>
            <p:nvPr/>
          </p:nvSpPr>
          <p:spPr>
            <a:xfrm>
              <a:off x="2215344" y="183269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鴉片戰爭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9D56318C-FE8B-D349-8425-6765074312BC}"/>
                </a:ext>
              </a:extLst>
            </p:cNvPr>
            <p:cNvSpPr txBox="1"/>
            <p:nvPr/>
          </p:nvSpPr>
          <p:spPr>
            <a:xfrm>
              <a:off x="4348837" y="1694198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第二次鴉片戰爭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第一次圓明園被燒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B6378D40-1421-0D4E-B983-D4CC09BD8EF5}"/>
                </a:ext>
              </a:extLst>
            </p:cNvPr>
            <p:cNvSpPr txBox="1"/>
            <p:nvPr/>
          </p:nvSpPr>
          <p:spPr>
            <a:xfrm>
              <a:off x="9539152" y="1694198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八國聯軍侵華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第二次圓明園被搶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20278249-185F-AC45-8601-B8F8E5DC12EF}"/>
                </a:ext>
              </a:extLst>
            </p:cNvPr>
            <p:cNvSpPr txBox="1"/>
            <p:nvPr/>
          </p:nvSpPr>
          <p:spPr>
            <a:xfrm>
              <a:off x="7405659" y="183269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甲午戰爭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01B1C5A-15B8-194C-A5AE-53639B5F3D90}"/>
              </a:ext>
            </a:extLst>
          </p:cNvPr>
          <p:cNvGrpSpPr/>
          <p:nvPr/>
        </p:nvGrpSpPr>
        <p:grpSpPr>
          <a:xfrm>
            <a:off x="669095" y="2959654"/>
            <a:ext cx="8185989" cy="523220"/>
            <a:chOff x="669095" y="2824982"/>
            <a:chExt cx="8185989" cy="523220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CF1AA175-658A-9C40-AC40-D365B8EB7F06}"/>
                </a:ext>
              </a:extLst>
            </p:cNvPr>
            <p:cNvSpPr txBox="1"/>
            <p:nvPr/>
          </p:nvSpPr>
          <p:spPr>
            <a:xfrm>
              <a:off x="669095" y="290192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內容</a:t>
              </a:r>
              <a:endParaRPr kumimoji="1"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DDCD100-D286-A54A-8092-5C723B8DE9A8}"/>
                </a:ext>
              </a:extLst>
            </p:cNvPr>
            <p:cNvSpPr txBox="1"/>
            <p:nvPr/>
          </p:nvSpPr>
          <p:spPr>
            <a:xfrm>
              <a:off x="4348837" y="2901926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俄國強佔北方領土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0185E601-38F5-4F41-8AC4-A85BDBBFDC0A}"/>
                </a:ext>
              </a:extLst>
            </p:cNvPr>
            <p:cNvSpPr txBox="1"/>
            <p:nvPr/>
          </p:nvSpPr>
          <p:spPr>
            <a:xfrm>
              <a:off x="1869096" y="2901926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香港，五口通商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541C796E-914E-9C42-8E8B-E9183B736526}"/>
                </a:ext>
              </a:extLst>
            </p:cNvPr>
            <p:cNvSpPr txBox="1"/>
            <p:nvPr/>
          </p:nvSpPr>
          <p:spPr>
            <a:xfrm>
              <a:off x="7054591" y="2824982"/>
              <a:ext cx="18004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dirty="0">
                  <a:latin typeface="Kaiti SC" panose="02010600040101010101" pitchFamily="2" charset="-122"/>
                  <a:ea typeface="Kaiti SC" panose="02010600040101010101" pitchFamily="2" charset="-122"/>
                </a:rPr>
                <a:t>タイワン</a:t>
              </a:r>
              <a:endParaRPr kumimoji="1" lang="en-US" altLang="ja-JP" sz="1000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  <a:p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台灣，允許建廠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24A2F177-8C8C-4648-A104-878E9C467A73}"/>
              </a:ext>
            </a:extLst>
          </p:cNvPr>
          <p:cNvGrpSpPr/>
          <p:nvPr/>
        </p:nvGrpSpPr>
        <p:grpSpPr>
          <a:xfrm>
            <a:off x="337273" y="2326926"/>
            <a:ext cx="11002371" cy="646331"/>
            <a:chOff x="337273" y="2320876"/>
            <a:chExt cx="11002371" cy="646331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1DE353D-EC08-734D-96D1-EF6DAD1A7211}"/>
                </a:ext>
              </a:extLst>
            </p:cNvPr>
            <p:cNvSpPr txBox="1"/>
            <p:nvPr/>
          </p:nvSpPr>
          <p:spPr>
            <a:xfrm>
              <a:off x="337273" y="2459375"/>
              <a:ext cx="1208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法律</a:t>
              </a:r>
              <a:r>
                <a:rPr kumimoji="1" lang="en-US" altLang="zh-Hant" dirty="0">
                  <a:latin typeface="Heiti SC Medium" pitchFamily="2" charset="-128"/>
                  <a:ea typeface="Heiti SC Medium" pitchFamily="2" charset="-128"/>
                </a:rPr>
                <a:t>/</a:t>
              </a:r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文件</a:t>
              </a:r>
              <a:endParaRPr kumimoji="1"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DD2E123-FDD5-EB4E-8C1A-7E6B42506F7A}"/>
                </a:ext>
              </a:extLst>
            </p:cNvPr>
            <p:cNvSpPr txBox="1"/>
            <p:nvPr/>
          </p:nvSpPr>
          <p:spPr>
            <a:xfrm>
              <a:off x="1984512" y="245937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「南京條約」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1C4322E5-C8C2-C941-BC66-F5E8A2859058}"/>
                </a:ext>
              </a:extLst>
            </p:cNvPr>
            <p:cNvSpPr txBox="1"/>
            <p:nvPr/>
          </p:nvSpPr>
          <p:spPr>
            <a:xfrm>
              <a:off x="9769984" y="245937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「辛醜條約」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0448A13C-B4B1-834A-8168-3390BB8C8A90}"/>
                </a:ext>
              </a:extLst>
            </p:cNvPr>
            <p:cNvSpPr txBox="1"/>
            <p:nvPr/>
          </p:nvSpPr>
          <p:spPr>
            <a:xfrm>
              <a:off x="4579669" y="2320876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「天津條約」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「北京條約」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B4964E45-6EA2-9A4E-B1C6-01C498044BD2}"/>
                </a:ext>
              </a:extLst>
            </p:cNvPr>
            <p:cNvSpPr txBox="1"/>
            <p:nvPr/>
          </p:nvSpPr>
          <p:spPr>
            <a:xfrm>
              <a:off x="7170008" y="245937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「馬關條約」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686466F8-B936-F54D-8752-AD82E60C7F19}"/>
              </a:ext>
            </a:extLst>
          </p:cNvPr>
          <p:cNvGrpSpPr/>
          <p:nvPr/>
        </p:nvGrpSpPr>
        <p:grpSpPr>
          <a:xfrm>
            <a:off x="2420529" y="16352"/>
            <a:ext cx="697627" cy="1679893"/>
            <a:chOff x="6747693" y="16352"/>
            <a:chExt cx="697627" cy="1679893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EA7B49BF-456F-A140-B8C3-EDE163BEDB6C}"/>
                </a:ext>
              </a:extLst>
            </p:cNvPr>
            <p:cNvGrpSpPr/>
            <p:nvPr/>
          </p:nvGrpSpPr>
          <p:grpSpPr>
            <a:xfrm>
              <a:off x="6910772" y="861082"/>
              <a:ext cx="371475" cy="835163"/>
              <a:chOff x="1235307" y="864428"/>
              <a:chExt cx="371475" cy="835163"/>
            </a:xfrm>
          </p:grpSpPr>
          <p:sp>
            <p:nvSpPr>
              <p:cNvPr id="109" name="椭圆 108">
                <a:extLst>
                  <a:ext uri="{FF2B5EF4-FFF2-40B4-BE49-F238E27FC236}">
                    <a16:creationId xmlns:a16="http://schemas.microsoft.com/office/drawing/2014/main" id="{425B0164-4D3D-8844-95B1-0B6FAD3C85A1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A06E86AF-7F0B-9B46-B74E-39564F01ABC5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1" name="直线箭头连接符 110">
                <a:extLst>
                  <a:ext uri="{FF2B5EF4-FFF2-40B4-BE49-F238E27FC236}">
                    <a16:creationId xmlns:a16="http://schemas.microsoft.com/office/drawing/2014/main" id="{692DACAA-2E6C-704F-8B48-803CBCC0A5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2B962CB6-4B21-7B4F-BE71-B09F1AC838F8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EF844FB0-FB20-3E4B-AA2C-0F71C3F533B4}"/>
                </a:ext>
              </a:extLst>
            </p:cNvPr>
            <p:cNvSpPr txBox="1"/>
            <p:nvPr/>
          </p:nvSpPr>
          <p:spPr>
            <a:xfrm>
              <a:off x="6747693" y="16352"/>
              <a:ext cx="6976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1842</a:t>
              </a:r>
            </a:p>
            <a:p>
              <a:pPr algn="ctr"/>
              <a:r>
                <a:rPr kumimoji="1" lang="zh-Hant" altLang="en-US" sz="3600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英</a:t>
              </a:r>
              <a:endParaRPr kumimoji="1" lang="zh-CN" altLang="en-US" sz="36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72F4B510-1683-ED4D-911A-CE2E753E4354}"/>
              </a:ext>
            </a:extLst>
          </p:cNvPr>
          <p:cNvGrpSpPr/>
          <p:nvPr/>
        </p:nvGrpSpPr>
        <p:grpSpPr>
          <a:xfrm>
            <a:off x="4810502" y="21135"/>
            <a:ext cx="1107996" cy="1679893"/>
            <a:chOff x="6542507" y="16352"/>
            <a:chExt cx="1107996" cy="1679893"/>
          </a:xfrm>
        </p:grpSpPr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01BE3184-FBEA-634B-8F66-958B8F66CEFF}"/>
                </a:ext>
              </a:extLst>
            </p:cNvPr>
            <p:cNvGrpSpPr/>
            <p:nvPr/>
          </p:nvGrpSpPr>
          <p:grpSpPr>
            <a:xfrm>
              <a:off x="6910772" y="861082"/>
              <a:ext cx="371475" cy="835163"/>
              <a:chOff x="1235307" y="864428"/>
              <a:chExt cx="371475" cy="835163"/>
            </a:xfrm>
          </p:grpSpPr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4A1FE74B-FEEC-BD4D-B6F3-7DA663609088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E9EEF27F-FA0B-5742-88A0-7FA914E21EA6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8" name="直线箭头连接符 117">
                <a:extLst>
                  <a:ext uri="{FF2B5EF4-FFF2-40B4-BE49-F238E27FC236}">
                    <a16:creationId xmlns:a16="http://schemas.microsoft.com/office/drawing/2014/main" id="{D0E2382A-0F07-7C45-8FD0-5E0FA33E3D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29F25AFC-1EDF-4A41-8438-25354AC0FEB1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4D53CCBD-1A26-6B4E-B021-D7291B9F3F26}"/>
                </a:ext>
              </a:extLst>
            </p:cNvPr>
            <p:cNvSpPr txBox="1"/>
            <p:nvPr/>
          </p:nvSpPr>
          <p:spPr>
            <a:xfrm>
              <a:off x="6542507" y="16352"/>
              <a:ext cx="11079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ant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1860</a:t>
              </a:r>
            </a:p>
            <a:p>
              <a:pPr algn="ctr"/>
              <a:r>
                <a:rPr kumimoji="1" lang="zh-Hant" altLang="en-US" sz="3600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英法</a:t>
              </a:r>
              <a:endParaRPr kumimoji="1" lang="zh-CN" altLang="en-US" sz="36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0E4629E7-3FD8-E74B-8A67-33F7224C34FE}"/>
              </a:ext>
            </a:extLst>
          </p:cNvPr>
          <p:cNvGrpSpPr/>
          <p:nvPr/>
        </p:nvGrpSpPr>
        <p:grpSpPr>
          <a:xfrm>
            <a:off x="7610844" y="16352"/>
            <a:ext cx="697627" cy="1679893"/>
            <a:chOff x="6747690" y="16352"/>
            <a:chExt cx="697627" cy="1679893"/>
          </a:xfrm>
        </p:grpSpPr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EB6F4739-6547-3E41-B881-A594E1242E63}"/>
                </a:ext>
              </a:extLst>
            </p:cNvPr>
            <p:cNvGrpSpPr/>
            <p:nvPr/>
          </p:nvGrpSpPr>
          <p:grpSpPr>
            <a:xfrm>
              <a:off x="6910772" y="861082"/>
              <a:ext cx="371475" cy="835163"/>
              <a:chOff x="1235307" y="864428"/>
              <a:chExt cx="371475" cy="835163"/>
            </a:xfrm>
          </p:grpSpPr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8EA0C4F5-94C0-C248-882E-50A8C2A9D414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C448BEC8-CF0F-A847-B528-09D031CCEA74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25" name="直线箭头连接符 124">
                <a:extLst>
                  <a:ext uri="{FF2B5EF4-FFF2-40B4-BE49-F238E27FC236}">
                    <a16:creationId xmlns:a16="http://schemas.microsoft.com/office/drawing/2014/main" id="{3D2406BE-676E-2F43-A717-2C7C8BE63C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8F81A0EA-0F10-E14C-BEAF-52EB56DE767D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EF25A583-8D26-BF41-91AC-92B12AD4277F}"/>
                </a:ext>
              </a:extLst>
            </p:cNvPr>
            <p:cNvSpPr txBox="1"/>
            <p:nvPr/>
          </p:nvSpPr>
          <p:spPr>
            <a:xfrm>
              <a:off x="6747690" y="16352"/>
              <a:ext cx="6976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ant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1895</a:t>
              </a:r>
              <a:endParaRPr kumimoji="1" lang="en-US" altLang="zh-CN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  <a:p>
              <a:pPr algn="ctr"/>
              <a:r>
                <a:rPr kumimoji="1" lang="zh-Hant" altLang="en-US" sz="3600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日</a:t>
              </a:r>
              <a:endParaRPr kumimoji="1" lang="zh-CN" altLang="en-US" sz="36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A92F906F-01D5-6C43-95F5-346808FD1014}"/>
              </a:ext>
            </a:extLst>
          </p:cNvPr>
          <p:cNvGrpSpPr/>
          <p:nvPr/>
        </p:nvGrpSpPr>
        <p:grpSpPr>
          <a:xfrm>
            <a:off x="10000817" y="13529"/>
            <a:ext cx="1107996" cy="1679893"/>
            <a:chOff x="6542506" y="16352"/>
            <a:chExt cx="1107996" cy="1679893"/>
          </a:xfrm>
        </p:grpSpPr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D71496A5-AFF3-1F48-910C-E8CBFAA33B14}"/>
                </a:ext>
              </a:extLst>
            </p:cNvPr>
            <p:cNvGrpSpPr/>
            <p:nvPr/>
          </p:nvGrpSpPr>
          <p:grpSpPr>
            <a:xfrm>
              <a:off x="6910772" y="861082"/>
              <a:ext cx="371475" cy="835163"/>
              <a:chOff x="1235307" y="864428"/>
              <a:chExt cx="371475" cy="835163"/>
            </a:xfrm>
          </p:grpSpPr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4E6F69D0-AA67-2942-B077-EB871FC5BE83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2D1E0E26-02AB-4149-AAC1-75FE079FD06C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32" name="直线箭头连接符 131">
                <a:extLst>
                  <a:ext uri="{FF2B5EF4-FFF2-40B4-BE49-F238E27FC236}">
                    <a16:creationId xmlns:a16="http://schemas.microsoft.com/office/drawing/2014/main" id="{5E9FF66C-7852-714F-9BF2-3205674899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9C2E100D-44F5-5841-AA13-6975DB53B076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DFFD5DAE-9CCC-784D-8F9F-675AFBE7E43F}"/>
                </a:ext>
              </a:extLst>
            </p:cNvPr>
            <p:cNvSpPr txBox="1"/>
            <p:nvPr/>
          </p:nvSpPr>
          <p:spPr>
            <a:xfrm>
              <a:off x="6542506" y="16352"/>
              <a:ext cx="11079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1901</a:t>
              </a:r>
            </a:p>
            <a:p>
              <a:pPr algn="ctr"/>
              <a:r>
                <a:rPr kumimoji="1" lang="zh-Hant" altLang="en-US" sz="3600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八國</a:t>
              </a:r>
              <a:endParaRPr kumimoji="1" lang="zh-CN" altLang="en-US" sz="36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134" name="直线箭头连接符 133">
            <a:extLst>
              <a:ext uri="{FF2B5EF4-FFF2-40B4-BE49-F238E27FC236}">
                <a16:creationId xmlns:a16="http://schemas.microsoft.com/office/drawing/2014/main" id="{3AD7726B-8FBB-0C40-A9CB-397868993486}"/>
              </a:ext>
            </a:extLst>
          </p:cNvPr>
          <p:cNvCxnSpPr>
            <a:cxnSpLocks/>
          </p:cNvCxnSpPr>
          <p:nvPr/>
        </p:nvCxnSpPr>
        <p:spPr>
          <a:xfrm>
            <a:off x="0" y="4498639"/>
            <a:ext cx="12192000" cy="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A43A07A2-88AF-E94E-9271-B45947CB675F}"/>
              </a:ext>
            </a:extLst>
          </p:cNvPr>
          <p:cNvSpPr txBox="1"/>
          <p:nvPr/>
        </p:nvSpPr>
        <p:spPr>
          <a:xfrm>
            <a:off x="98609" y="39522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中國</a:t>
            </a:r>
            <a:r>
              <a:rPr kumimoji="1" lang="en-US" altLang="zh-Hant" dirty="0">
                <a:latin typeface="Heiti SC Medium" pitchFamily="2" charset="-128"/>
                <a:ea typeface="Heiti SC Medium" pitchFamily="2" charset="-128"/>
              </a:rPr>
              <a:t>·</a:t>
            </a:r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國際法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47361BF4-9AA9-BD43-85EB-32A35567D47F}"/>
              </a:ext>
            </a:extLst>
          </p:cNvPr>
          <p:cNvCxnSpPr>
            <a:cxnSpLocks/>
          </p:cNvCxnSpPr>
          <p:nvPr/>
        </p:nvCxnSpPr>
        <p:spPr>
          <a:xfrm>
            <a:off x="0" y="3896465"/>
            <a:ext cx="1219200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文本框 147">
            <a:extLst>
              <a:ext uri="{FF2B5EF4-FFF2-40B4-BE49-F238E27FC236}">
                <a16:creationId xmlns:a16="http://schemas.microsoft.com/office/drawing/2014/main" id="{B26ED694-6FC2-B04A-938B-D109CF0C4C63}"/>
              </a:ext>
            </a:extLst>
          </p:cNvPr>
          <p:cNvSpPr txBox="1"/>
          <p:nvPr/>
        </p:nvSpPr>
        <p:spPr>
          <a:xfrm>
            <a:off x="1756287" y="5209737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t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另起爐灶</a:t>
            </a:r>
            <a:endParaRPr kumimoji="1" lang="en-US" altLang="zh-Hant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r>
              <a:rPr kumimoji="1" lang="zh-Hant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一邊倒</a:t>
            </a:r>
            <a:endParaRPr kumimoji="1" lang="en-US" altLang="zh-Hant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r>
              <a:rPr kumimoji="1" lang="zh-Hant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打掃’</a:t>
            </a:r>
            <a:endParaRPr kumimoji="1" lang="en-US" altLang="zh-Hant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1991AB4A-FE0E-4B40-891F-405DD75F1E4C}"/>
              </a:ext>
            </a:extLst>
          </p:cNvPr>
          <p:cNvSpPr txBox="1"/>
          <p:nvPr/>
        </p:nvSpPr>
        <p:spPr>
          <a:xfrm>
            <a:off x="6340082" y="5209737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Hant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「中美建交公報」</a:t>
            </a:r>
            <a:endParaRPr kumimoji="1" lang="en-US" altLang="zh-Hant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algn="ctr"/>
            <a:r>
              <a: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rPr>
              <a:t>(1978)</a:t>
            </a:r>
          </a:p>
          <a:p>
            <a:pPr algn="ctr"/>
            <a:r>
              <a:rPr kumimoji="1" lang="zh-Hant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中美建交</a:t>
            </a:r>
            <a:endParaRPr kumimoji="1" lang="en-US" altLang="zh-Hant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3974892-3DE2-3A43-8661-293D0A4BE4E3}"/>
              </a:ext>
            </a:extLst>
          </p:cNvPr>
          <p:cNvGrpSpPr/>
          <p:nvPr/>
        </p:nvGrpSpPr>
        <p:grpSpPr>
          <a:xfrm>
            <a:off x="10269342" y="3956926"/>
            <a:ext cx="697627" cy="1209258"/>
            <a:chOff x="10269342" y="3956926"/>
            <a:chExt cx="697627" cy="1209258"/>
          </a:xfrm>
        </p:grpSpPr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2E59C009-9310-E044-BFFD-D50838E51EF4}"/>
                </a:ext>
              </a:extLst>
            </p:cNvPr>
            <p:cNvSpPr txBox="1"/>
            <p:nvPr/>
          </p:nvSpPr>
          <p:spPr>
            <a:xfrm>
              <a:off x="10269342" y="395692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Hant" dirty="0">
                  <a:latin typeface="Arial" panose="020B0604020202020204" pitchFamily="34" charset="0"/>
                  <a:cs typeface="Arial" panose="020B0604020202020204" pitchFamily="34" charset="0"/>
                </a:rPr>
                <a:t>1992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A5BA2F5A-82EA-5148-9786-544C8134D415}"/>
                </a:ext>
              </a:extLst>
            </p:cNvPr>
            <p:cNvGrpSpPr/>
            <p:nvPr/>
          </p:nvGrpSpPr>
          <p:grpSpPr>
            <a:xfrm>
              <a:off x="10432418" y="4331021"/>
              <a:ext cx="371475" cy="835163"/>
              <a:chOff x="1260953" y="864428"/>
              <a:chExt cx="371475" cy="835163"/>
            </a:xfrm>
          </p:grpSpPr>
          <p:sp>
            <p:nvSpPr>
              <p:cNvPr id="160" name="椭圆 159">
                <a:extLst>
                  <a:ext uri="{FF2B5EF4-FFF2-40B4-BE49-F238E27FC236}">
                    <a16:creationId xmlns:a16="http://schemas.microsoft.com/office/drawing/2014/main" id="{78D76545-A578-1448-A720-824BE5DB48AE}"/>
                  </a:ext>
                </a:extLst>
              </p:cNvPr>
              <p:cNvSpPr/>
              <p:nvPr/>
            </p:nvSpPr>
            <p:spPr>
              <a:xfrm>
                <a:off x="1260953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F8EB7878-48CA-3B46-85C1-7C993AAF3949}"/>
                  </a:ext>
                </a:extLst>
              </p:cNvPr>
              <p:cNvSpPr/>
              <p:nvPr/>
            </p:nvSpPr>
            <p:spPr>
              <a:xfrm>
                <a:off x="1332390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62" name="直线箭头连接符 161">
                <a:extLst>
                  <a:ext uri="{FF2B5EF4-FFF2-40B4-BE49-F238E27FC236}">
                    <a16:creationId xmlns:a16="http://schemas.microsoft.com/office/drawing/2014/main" id="{A606B867-CC58-C549-811E-FD00F8EAB7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6690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8969EA52-96DF-4048-9043-A177C8BFC9D0}"/>
                  </a:ext>
                </a:extLst>
              </p:cNvPr>
              <p:cNvSpPr/>
              <p:nvPr/>
            </p:nvSpPr>
            <p:spPr>
              <a:xfrm>
                <a:off x="1391955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79F3C82D-58C0-A545-AF0B-3E4FDEA32909}"/>
              </a:ext>
            </a:extLst>
          </p:cNvPr>
          <p:cNvGrpSpPr/>
          <p:nvPr/>
        </p:nvGrpSpPr>
        <p:grpSpPr>
          <a:xfrm>
            <a:off x="1984512" y="3469270"/>
            <a:ext cx="9353265" cy="369332"/>
            <a:chOff x="1984512" y="3469270"/>
            <a:chExt cx="9353265" cy="369332"/>
          </a:xfrm>
        </p:grpSpPr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03DFF915-49F2-8A44-947F-57CA45338535}"/>
                </a:ext>
              </a:extLst>
            </p:cNvPr>
            <p:cNvSpPr txBox="1"/>
            <p:nvPr/>
          </p:nvSpPr>
          <p:spPr>
            <a:xfrm>
              <a:off x="1984512" y="3469270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開始淪為兩半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4D895EC7-335C-FE4B-83A8-CF3EC061784A}"/>
                </a:ext>
              </a:extLst>
            </p:cNvPr>
            <p:cNvSpPr txBox="1"/>
            <p:nvPr/>
          </p:nvSpPr>
          <p:spPr>
            <a:xfrm>
              <a:off x="4810501" y="3469270"/>
              <a:ext cx="1107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兩半加深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959F1BB2-DCB4-3540-AA90-38BFD4319DBC}"/>
                </a:ext>
              </a:extLst>
            </p:cNvPr>
            <p:cNvSpPr txBox="1"/>
            <p:nvPr/>
          </p:nvSpPr>
          <p:spPr>
            <a:xfrm>
              <a:off x="7180309" y="3469270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兩半大大加深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0433E90C-29D9-3F4F-B7D7-AB0B3658DE21}"/>
                </a:ext>
              </a:extLst>
            </p:cNvPr>
            <p:cNvSpPr txBox="1"/>
            <p:nvPr/>
          </p:nvSpPr>
          <p:spPr>
            <a:xfrm>
              <a:off x="9768117" y="3469270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完全淪為兩半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7A09F3FB-2910-FE48-A225-CC03F4D75571}"/>
              </a:ext>
            </a:extLst>
          </p:cNvPr>
          <p:cNvGrpSpPr/>
          <p:nvPr/>
        </p:nvGrpSpPr>
        <p:grpSpPr>
          <a:xfrm>
            <a:off x="1961473" y="3952254"/>
            <a:ext cx="697627" cy="1209258"/>
            <a:chOff x="10269342" y="3956926"/>
            <a:chExt cx="697627" cy="1209258"/>
          </a:xfrm>
        </p:grpSpPr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9B867D99-84BB-254A-90A9-1F0E6EC7694E}"/>
                </a:ext>
              </a:extLst>
            </p:cNvPr>
            <p:cNvSpPr txBox="1"/>
            <p:nvPr/>
          </p:nvSpPr>
          <p:spPr>
            <a:xfrm>
              <a:off x="10269342" y="395692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Hant" dirty="0">
                  <a:latin typeface="Arial" panose="020B0604020202020204" pitchFamily="34" charset="0"/>
                  <a:cs typeface="Arial" panose="020B0604020202020204" pitchFamily="34" charset="0"/>
                </a:rPr>
                <a:t>1949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BA209C59-EE14-F84A-805A-8B584D645758}"/>
                </a:ext>
              </a:extLst>
            </p:cNvPr>
            <p:cNvGrpSpPr/>
            <p:nvPr/>
          </p:nvGrpSpPr>
          <p:grpSpPr>
            <a:xfrm>
              <a:off x="10432418" y="4331021"/>
              <a:ext cx="371475" cy="835163"/>
              <a:chOff x="1260953" y="864428"/>
              <a:chExt cx="371475" cy="835163"/>
            </a:xfrm>
          </p:grpSpPr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B47B4D84-D057-4A42-BF83-1F9E4CC739BE}"/>
                  </a:ext>
                </a:extLst>
              </p:cNvPr>
              <p:cNvSpPr/>
              <p:nvPr/>
            </p:nvSpPr>
            <p:spPr>
              <a:xfrm>
                <a:off x="1260953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8C70667F-E292-A54A-8E11-216200F48CB0}"/>
                  </a:ext>
                </a:extLst>
              </p:cNvPr>
              <p:cNvSpPr/>
              <p:nvPr/>
            </p:nvSpPr>
            <p:spPr>
              <a:xfrm>
                <a:off x="1332390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73" name="直线箭头连接符 172">
                <a:extLst>
                  <a:ext uri="{FF2B5EF4-FFF2-40B4-BE49-F238E27FC236}">
                    <a16:creationId xmlns:a16="http://schemas.microsoft.com/office/drawing/2014/main" id="{CDE90385-7107-E94B-82C3-0F37C90D7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6690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7E5956E6-ABEB-6147-B41B-98FAF61D89AB}"/>
                  </a:ext>
                </a:extLst>
              </p:cNvPr>
              <p:cNvSpPr/>
              <p:nvPr/>
            </p:nvSpPr>
            <p:spPr>
              <a:xfrm>
                <a:off x="1391955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93D41E5C-6494-5640-8069-FADAC189F6F9}"/>
              </a:ext>
            </a:extLst>
          </p:cNvPr>
          <p:cNvGrpSpPr/>
          <p:nvPr/>
        </p:nvGrpSpPr>
        <p:grpSpPr>
          <a:xfrm>
            <a:off x="8731005" y="3952254"/>
            <a:ext cx="697627" cy="1209258"/>
            <a:chOff x="10269342" y="3956926"/>
            <a:chExt cx="697627" cy="1209258"/>
          </a:xfrm>
        </p:grpSpPr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8E155D21-CA99-7F41-848B-098E59DBB101}"/>
                </a:ext>
              </a:extLst>
            </p:cNvPr>
            <p:cNvSpPr txBox="1"/>
            <p:nvPr/>
          </p:nvSpPr>
          <p:spPr>
            <a:xfrm>
              <a:off x="10269342" y="395692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Hant" dirty="0">
                  <a:latin typeface="Arial" panose="020B0604020202020204" pitchFamily="34" charset="0"/>
                  <a:cs typeface="Arial" panose="020B0604020202020204" pitchFamily="34" charset="0"/>
                </a:rPr>
                <a:t>1979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DBE1F8D2-D8EE-9845-BB00-567E7681B6C1}"/>
                </a:ext>
              </a:extLst>
            </p:cNvPr>
            <p:cNvGrpSpPr/>
            <p:nvPr/>
          </p:nvGrpSpPr>
          <p:grpSpPr>
            <a:xfrm>
              <a:off x="10432418" y="4331021"/>
              <a:ext cx="371475" cy="835163"/>
              <a:chOff x="1260953" y="864428"/>
              <a:chExt cx="371475" cy="835163"/>
            </a:xfrm>
          </p:grpSpPr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70FB73E6-A406-ED4A-AA15-DD6A5490DDBA}"/>
                  </a:ext>
                </a:extLst>
              </p:cNvPr>
              <p:cNvSpPr/>
              <p:nvPr/>
            </p:nvSpPr>
            <p:spPr>
              <a:xfrm>
                <a:off x="1260953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B510A401-B8AC-6D4B-A614-383CA3A15D77}"/>
                  </a:ext>
                </a:extLst>
              </p:cNvPr>
              <p:cNvSpPr/>
              <p:nvPr/>
            </p:nvSpPr>
            <p:spPr>
              <a:xfrm>
                <a:off x="1332390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87" name="直线箭头连接符 186">
                <a:extLst>
                  <a:ext uri="{FF2B5EF4-FFF2-40B4-BE49-F238E27FC236}">
                    <a16:creationId xmlns:a16="http://schemas.microsoft.com/office/drawing/2014/main" id="{D7CE96E7-A9B8-E947-80E9-7FC8579BA1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6690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31DA6F05-3991-B746-B75F-68D5AE5B5130}"/>
                  </a:ext>
                </a:extLst>
              </p:cNvPr>
              <p:cNvSpPr/>
              <p:nvPr/>
            </p:nvSpPr>
            <p:spPr>
              <a:xfrm>
                <a:off x="1391955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8624B637-6218-DD4E-9366-CB94C3A01D78}"/>
              </a:ext>
            </a:extLst>
          </p:cNvPr>
          <p:cNvGrpSpPr/>
          <p:nvPr/>
        </p:nvGrpSpPr>
        <p:grpSpPr>
          <a:xfrm>
            <a:off x="4999683" y="3952234"/>
            <a:ext cx="697627" cy="1209258"/>
            <a:chOff x="10269342" y="3956926"/>
            <a:chExt cx="697627" cy="1209258"/>
          </a:xfrm>
        </p:grpSpPr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BECF3C03-1ACD-7A47-BB0F-E6F5B92E847D}"/>
                </a:ext>
              </a:extLst>
            </p:cNvPr>
            <p:cNvSpPr txBox="1"/>
            <p:nvPr/>
          </p:nvSpPr>
          <p:spPr>
            <a:xfrm>
              <a:off x="10269342" y="395692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Hant" dirty="0">
                  <a:latin typeface="Arial" panose="020B0604020202020204" pitchFamily="34" charset="0"/>
                  <a:cs typeface="Arial" panose="020B0604020202020204" pitchFamily="34" charset="0"/>
                </a:rPr>
                <a:t>1972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1" name="组合 190">
              <a:extLst>
                <a:ext uri="{FF2B5EF4-FFF2-40B4-BE49-F238E27FC236}">
                  <a16:creationId xmlns:a16="http://schemas.microsoft.com/office/drawing/2014/main" id="{31DAEC73-C867-A849-9877-3883DC88E338}"/>
                </a:ext>
              </a:extLst>
            </p:cNvPr>
            <p:cNvGrpSpPr/>
            <p:nvPr/>
          </p:nvGrpSpPr>
          <p:grpSpPr>
            <a:xfrm>
              <a:off x="10432418" y="4331021"/>
              <a:ext cx="371475" cy="835163"/>
              <a:chOff x="1260953" y="864428"/>
              <a:chExt cx="371475" cy="835163"/>
            </a:xfrm>
          </p:grpSpPr>
          <p:sp>
            <p:nvSpPr>
              <p:cNvPr id="192" name="椭圆 191">
                <a:extLst>
                  <a:ext uri="{FF2B5EF4-FFF2-40B4-BE49-F238E27FC236}">
                    <a16:creationId xmlns:a16="http://schemas.microsoft.com/office/drawing/2014/main" id="{32402BB0-ABDE-9343-AEDA-41D47F019705}"/>
                  </a:ext>
                </a:extLst>
              </p:cNvPr>
              <p:cNvSpPr/>
              <p:nvPr/>
            </p:nvSpPr>
            <p:spPr>
              <a:xfrm>
                <a:off x="1260953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椭圆 192">
                <a:extLst>
                  <a:ext uri="{FF2B5EF4-FFF2-40B4-BE49-F238E27FC236}">
                    <a16:creationId xmlns:a16="http://schemas.microsoft.com/office/drawing/2014/main" id="{3968498E-2FB0-2349-8CB7-029F3F48B7D8}"/>
                  </a:ext>
                </a:extLst>
              </p:cNvPr>
              <p:cNvSpPr/>
              <p:nvPr/>
            </p:nvSpPr>
            <p:spPr>
              <a:xfrm>
                <a:off x="1332390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94" name="直线箭头连接符 193">
                <a:extLst>
                  <a:ext uri="{FF2B5EF4-FFF2-40B4-BE49-F238E27FC236}">
                    <a16:creationId xmlns:a16="http://schemas.microsoft.com/office/drawing/2014/main" id="{C10F6EF2-5C6A-474E-A380-6F09D63E0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6690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A6AD4E51-BCCB-0643-85D2-2C62905AC2BD}"/>
                  </a:ext>
                </a:extLst>
              </p:cNvPr>
              <p:cNvSpPr/>
              <p:nvPr/>
            </p:nvSpPr>
            <p:spPr>
              <a:xfrm>
                <a:off x="1391955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739F7D8C-B6BF-9840-B85F-8EACE40A7FA7}"/>
              </a:ext>
            </a:extLst>
          </p:cNvPr>
          <p:cNvGrpSpPr/>
          <p:nvPr/>
        </p:nvGrpSpPr>
        <p:grpSpPr>
          <a:xfrm>
            <a:off x="3377986" y="3947211"/>
            <a:ext cx="697627" cy="1209258"/>
            <a:chOff x="10269342" y="3956926"/>
            <a:chExt cx="697627" cy="1209258"/>
          </a:xfrm>
        </p:grpSpPr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1EBBF11D-4990-9F43-9E7A-D3749144D080}"/>
                </a:ext>
              </a:extLst>
            </p:cNvPr>
            <p:cNvSpPr txBox="1"/>
            <p:nvPr/>
          </p:nvSpPr>
          <p:spPr>
            <a:xfrm>
              <a:off x="10269342" y="395692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Hant" dirty="0">
                  <a:latin typeface="Arial" panose="020B0604020202020204" pitchFamily="34" charset="0"/>
                  <a:cs typeface="Arial" panose="020B0604020202020204" pitchFamily="34" charset="0"/>
                </a:rPr>
                <a:t>1953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8" name="组合 197">
              <a:extLst>
                <a:ext uri="{FF2B5EF4-FFF2-40B4-BE49-F238E27FC236}">
                  <a16:creationId xmlns:a16="http://schemas.microsoft.com/office/drawing/2014/main" id="{C02A4BEA-AA4C-5E41-925A-22208F69BC2B}"/>
                </a:ext>
              </a:extLst>
            </p:cNvPr>
            <p:cNvGrpSpPr/>
            <p:nvPr/>
          </p:nvGrpSpPr>
          <p:grpSpPr>
            <a:xfrm>
              <a:off x="10432418" y="4331021"/>
              <a:ext cx="371475" cy="835163"/>
              <a:chOff x="1260953" y="864428"/>
              <a:chExt cx="371475" cy="835163"/>
            </a:xfrm>
          </p:grpSpPr>
          <p:sp>
            <p:nvSpPr>
              <p:cNvPr id="199" name="椭圆 198">
                <a:extLst>
                  <a:ext uri="{FF2B5EF4-FFF2-40B4-BE49-F238E27FC236}">
                    <a16:creationId xmlns:a16="http://schemas.microsoft.com/office/drawing/2014/main" id="{8B1F1DAE-4910-934D-8463-041BF4F79C4A}"/>
                  </a:ext>
                </a:extLst>
              </p:cNvPr>
              <p:cNvSpPr/>
              <p:nvPr/>
            </p:nvSpPr>
            <p:spPr>
              <a:xfrm>
                <a:off x="1260953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0" name="椭圆 199">
                <a:extLst>
                  <a:ext uri="{FF2B5EF4-FFF2-40B4-BE49-F238E27FC236}">
                    <a16:creationId xmlns:a16="http://schemas.microsoft.com/office/drawing/2014/main" id="{D668F542-22CD-2149-9BFB-B8D2EB9CA46C}"/>
                  </a:ext>
                </a:extLst>
              </p:cNvPr>
              <p:cNvSpPr/>
              <p:nvPr/>
            </p:nvSpPr>
            <p:spPr>
              <a:xfrm>
                <a:off x="1332390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01" name="直线箭头连接符 200">
                <a:extLst>
                  <a:ext uri="{FF2B5EF4-FFF2-40B4-BE49-F238E27FC236}">
                    <a16:creationId xmlns:a16="http://schemas.microsoft.com/office/drawing/2014/main" id="{EC95111F-2AFE-C340-A8BA-323C6AC5DE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6690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椭圆 201">
                <a:extLst>
                  <a:ext uri="{FF2B5EF4-FFF2-40B4-BE49-F238E27FC236}">
                    <a16:creationId xmlns:a16="http://schemas.microsoft.com/office/drawing/2014/main" id="{DDC62675-E73B-FB41-9C23-FBBC9AE2C0B7}"/>
                  </a:ext>
                </a:extLst>
              </p:cNvPr>
              <p:cNvSpPr/>
              <p:nvPr/>
            </p:nvSpPr>
            <p:spPr>
              <a:xfrm>
                <a:off x="1391955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511399DA-8D49-AC48-BD3F-C8201192F09D}"/>
              </a:ext>
            </a:extLst>
          </p:cNvPr>
          <p:cNvGrpSpPr/>
          <p:nvPr/>
        </p:nvGrpSpPr>
        <p:grpSpPr>
          <a:xfrm>
            <a:off x="7006932" y="3947211"/>
            <a:ext cx="697627" cy="1209258"/>
            <a:chOff x="10269342" y="3956926"/>
            <a:chExt cx="697627" cy="1209258"/>
          </a:xfrm>
        </p:grpSpPr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DB2F75C1-4DDE-A74F-B43F-7B87D9486E4A}"/>
                </a:ext>
              </a:extLst>
            </p:cNvPr>
            <p:cNvSpPr txBox="1"/>
            <p:nvPr/>
          </p:nvSpPr>
          <p:spPr>
            <a:xfrm>
              <a:off x="10269342" y="395692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Hant" dirty="0">
                  <a:latin typeface="Arial" panose="020B0604020202020204" pitchFamily="34" charset="0"/>
                  <a:cs typeface="Arial" panose="020B0604020202020204" pitchFamily="34" charset="0"/>
                </a:rPr>
                <a:t>1979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ABEFA420-648E-494C-8494-F3392B100750}"/>
                </a:ext>
              </a:extLst>
            </p:cNvPr>
            <p:cNvGrpSpPr/>
            <p:nvPr/>
          </p:nvGrpSpPr>
          <p:grpSpPr>
            <a:xfrm>
              <a:off x="10432418" y="4331021"/>
              <a:ext cx="371475" cy="835163"/>
              <a:chOff x="1260953" y="864428"/>
              <a:chExt cx="371475" cy="835163"/>
            </a:xfrm>
          </p:grpSpPr>
          <p:sp>
            <p:nvSpPr>
              <p:cNvPr id="206" name="椭圆 205">
                <a:extLst>
                  <a:ext uri="{FF2B5EF4-FFF2-40B4-BE49-F238E27FC236}">
                    <a16:creationId xmlns:a16="http://schemas.microsoft.com/office/drawing/2014/main" id="{4C451121-EBD4-7A4B-9B23-3FA317587F7B}"/>
                  </a:ext>
                </a:extLst>
              </p:cNvPr>
              <p:cNvSpPr/>
              <p:nvPr/>
            </p:nvSpPr>
            <p:spPr>
              <a:xfrm>
                <a:off x="1260953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7" name="椭圆 206">
                <a:extLst>
                  <a:ext uri="{FF2B5EF4-FFF2-40B4-BE49-F238E27FC236}">
                    <a16:creationId xmlns:a16="http://schemas.microsoft.com/office/drawing/2014/main" id="{BB00546A-0AFD-AD48-8AC3-805392892880}"/>
                  </a:ext>
                </a:extLst>
              </p:cNvPr>
              <p:cNvSpPr/>
              <p:nvPr/>
            </p:nvSpPr>
            <p:spPr>
              <a:xfrm>
                <a:off x="1332390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08" name="直线箭头连接符 207">
                <a:extLst>
                  <a:ext uri="{FF2B5EF4-FFF2-40B4-BE49-F238E27FC236}">
                    <a16:creationId xmlns:a16="http://schemas.microsoft.com/office/drawing/2014/main" id="{1D388EA3-741F-5F43-8DFF-F07ECC32C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6690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椭圆 208">
                <a:extLst>
                  <a:ext uri="{FF2B5EF4-FFF2-40B4-BE49-F238E27FC236}">
                    <a16:creationId xmlns:a16="http://schemas.microsoft.com/office/drawing/2014/main" id="{E5D55874-C501-CB45-870C-F9AFF0E5D79A}"/>
                  </a:ext>
                </a:extLst>
              </p:cNvPr>
              <p:cNvSpPr/>
              <p:nvPr/>
            </p:nvSpPr>
            <p:spPr>
              <a:xfrm>
                <a:off x="1391955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210" name="文本框 209">
            <a:extLst>
              <a:ext uri="{FF2B5EF4-FFF2-40B4-BE49-F238E27FC236}">
                <a16:creationId xmlns:a16="http://schemas.microsoft.com/office/drawing/2014/main" id="{5D7983EE-2074-CA4C-8BD1-6C0321AE9AEE}"/>
              </a:ext>
            </a:extLst>
          </p:cNvPr>
          <p:cNvSpPr txBox="1"/>
          <p:nvPr/>
        </p:nvSpPr>
        <p:spPr>
          <a:xfrm>
            <a:off x="613598" y="5209737"/>
            <a:ext cx="747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原則</a:t>
            </a:r>
            <a:r>
              <a:rPr kumimoji="1" lang="en-US" altLang="zh-Hant" dirty="0">
                <a:latin typeface="Heiti SC Medium" pitchFamily="2" charset="-128"/>
                <a:ea typeface="Heiti SC Medium" pitchFamily="2" charset="-128"/>
              </a:rPr>
              <a:t>/</a:t>
            </a:r>
          </a:p>
          <a:p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文件</a:t>
            </a:r>
            <a:r>
              <a:rPr kumimoji="1" lang="en-US" altLang="zh-Hant" dirty="0">
                <a:latin typeface="Heiti SC Medium" pitchFamily="2" charset="-128"/>
                <a:ea typeface="Heiti SC Medium" pitchFamily="2" charset="-128"/>
              </a:rPr>
              <a:t>/</a:t>
            </a:r>
          </a:p>
          <a:p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內容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C15F88C1-3BE9-5842-81E1-5164133A1DB8}"/>
              </a:ext>
            </a:extLst>
          </p:cNvPr>
          <p:cNvSpPr txBox="1"/>
          <p:nvPr/>
        </p:nvSpPr>
        <p:spPr>
          <a:xfrm>
            <a:off x="3172801" y="534823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t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和平共處</a:t>
            </a:r>
            <a:endParaRPr kumimoji="1" lang="en-US" altLang="zh-Hant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r>
              <a:rPr kumimoji="1" lang="zh-Hant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五項原則</a:t>
            </a:r>
            <a:endParaRPr kumimoji="1" lang="en-US" altLang="zh-Hant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3D6B7511-6692-3D43-9F65-9C0B067DE6A2}"/>
              </a:ext>
            </a:extLst>
          </p:cNvPr>
          <p:cNvSpPr txBox="1"/>
          <p:nvPr/>
        </p:nvSpPr>
        <p:spPr>
          <a:xfrm>
            <a:off x="4327290" y="5209737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Hant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「中美聯合公報」</a:t>
            </a:r>
            <a:endParaRPr kumimoji="1" lang="en-US" altLang="zh-Hant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algn="ctr"/>
            <a:r>
              <a:rPr kumimoji="1" lang="zh-Hant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「中日聯合聲明」</a:t>
            </a:r>
            <a:endParaRPr kumimoji="1" lang="en-US" altLang="zh-Hant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algn="ctr"/>
            <a:r>
              <a:rPr kumimoji="1" lang="zh-Hant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中日建交</a:t>
            </a:r>
            <a:endParaRPr kumimoji="1" lang="en-US" altLang="zh-Hant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CF7C87E1-E9E6-CD46-B75A-3C5E583A8054}"/>
              </a:ext>
            </a:extLst>
          </p:cNvPr>
          <p:cNvSpPr txBox="1"/>
          <p:nvPr/>
        </p:nvSpPr>
        <p:spPr>
          <a:xfrm>
            <a:off x="8525820" y="5209737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Hant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「吿台灣</a:t>
            </a:r>
            <a:endParaRPr kumimoji="1" lang="en-US" altLang="zh-Hant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algn="ctr"/>
            <a:r>
              <a:rPr kumimoji="1" lang="zh-Hant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同胞書」</a:t>
            </a:r>
            <a:endParaRPr kumimoji="1" lang="en-US" altLang="zh-Hant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algn="ctr"/>
            <a:r>
              <a:rPr kumimoji="1" lang="zh-Hant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三通</a:t>
            </a:r>
            <a:endParaRPr kumimoji="1" lang="en-US" altLang="zh-Hant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03BC395A-9E9D-3749-91F0-3932FDE31360}"/>
              </a:ext>
            </a:extLst>
          </p:cNvPr>
          <p:cNvSpPr txBox="1"/>
          <p:nvPr/>
        </p:nvSpPr>
        <p:spPr>
          <a:xfrm>
            <a:off x="9833325" y="534823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Hant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「九二共識」</a:t>
            </a:r>
            <a:endParaRPr kumimoji="1" lang="en-US" altLang="zh-Hant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algn="ctr"/>
            <a:r>
              <a:rPr kumimoji="1" lang="zh-Hant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一個中國</a:t>
            </a:r>
            <a:endParaRPr kumimoji="1" lang="en-US" altLang="zh-Hant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F03F27FF-65FF-F549-BB82-F1B4651E1B3D}"/>
              </a:ext>
            </a:extLst>
          </p:cNvPr>
          <p:cNvSpPr txBox="1"/>
          <p:nvPr/>
        </p:nvSpPr>
        <p:spPr>
          <a:xfrm>
            <a:off x="387767" y="62225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建交趨勢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6926267F-8345-954D-841C-C9B0F9F9CA9C}"/>
              </a:ext>
            </a:extLst>
          </p:cNvPr>
          <p:cNvSpPr txBox="1"/>
          <p:nvPr/>
        </p:nvSpPr>
        <p:spPr>
          <a:xfrm>
            <a:off x="2128238" y="62225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t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社會主義國家</a:t>
            </a:r>
            <a:endParaRPr kumimoji="1" lang="en-US" altLang="zh-Hant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1B5494FA-78EC-E84C-9845-EC0FC6C37C15}"/>
              </a:ext>
            </a:extLst>
          </p:cNvPr>
          <p:cNvSpPr txBox="1"/>
          <p:nvPr/>
        </p:nvSpPr>
        <p:spPr>
          <a:xfrm>
            <a:off x="4126284" y="622254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t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亞非拉國家</a:t>
            </a:r>
            <a:endParaRPr kumimoji="1" lang="en-US" altLang="zh-Hant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0BAEEC4F-81D3-4042-A113-98311A0587B0}"/>
              </a:ext>
            </a:extLst>
          </p:cNvPr>
          <p:cNvSpPr txBox="1"/>
          <p:nvPr/>
        </p:nvSpPr>
        <p:spPr>
          <a:xfrm>
            <a:off x="6104898" y="62225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t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資本主義國家</a:t>
            </a:r>
            <a:endParaRPr kumimoji="1" lang="en-US" altLang="zh-Hant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2382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直线箭头连接符 134">
            <a:extLst>
              <a:ext uri="{FF2B5EF4-FFF2-40B4-BE49-F238E27FC236}">
                <a16:creationId xmlns:a16="http://schemas.microsoft.com/office/drawing/2014/main" id="{9FA1AA2A-B654-5542-8544-236EA1F970BD}"/>
              </a:ext>
            </a:extLst>
          </p:cNvPr>
          <p:cNvCxnSpPr>
            <a:cxnSpLocks/>
          </p:cNvCxnSpPr>
          <p:nvPr/>
        </p:nvCxnSpPr>
        <p:spPr>
          <a:xfrm>
            <a:off x="0" y="1028700"/>
            <a:ext cx="12192000" cy="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BE39E179-F7B9-8148-BD98-C237820094BD}"/>
              </a:ext>
            </a:extLst>
          </p:cNvPr>
          <p:cNvSpPr txBox="1"/>
          <p:nvPr/>
        </p:nvSpPr>
        <p:spPr>
          <a:xfrm>
            <a:off x="103948" y="8557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中國</a:t>
            </a:r>
            <a:r>
              <a:rPr kumimoji="1" lang="en-US" altLang="zh-Hant" dirty="0">
                <a:latin typeface="Heiti SC Medium" pitchFamily="2" charset="-128"/>
                <a:ea typeface="Heiti SC Medium" pitchFamily="2" charset="-128"/>
              </a:rPr>
              <a:t>·</a:t>
            </a:r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國際法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68ADB44E-2EC6-4947-B76E-4C2E59D15814}"/>
              </a:ext>
            </a:extLst>
          </p:cNvPr>
          <p:cNvGrpSpPr/>
          <p:nvPr/>
        </p:nvGrpSpPr>
        <p:grpSpPr>
          <a:xfrm>
            <a:off x="2260963" y="493156"/>
            <a:ext cx="697627" cy="1203089"/>
            <a:chOff x="6747694" y="493156"/>
            <a:chExt cx="697627" cy="1203089"/>
          </a:xfrm>
        </p:grpSpPr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E0D3F611-4EFD-BA42-8409-311CD0B7743C}"/>
                </a:ext>
              </a:extLst>
            </p:cNvPr>
            <p:cNvGrpSpPr/>
            <p:nvPr/>
          </p:nvGrpSpPr>
          <p:grpSpPr>
            <a:xfrm>
              <a:off x="6910772" y="861082"/>
              <a:ext cx="371475" cy="835163"/>
              <a:chOff x="1235307" y="864428"/>
              <a:chExt cx="371475" cy="835163"/>
            </a:xfrm>
          </p:grpSpPr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8DB9026A-5554-4D4B-A249-A57B5FB24C46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6D8F8400-3B03-BF44-8A9A-88855480C784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45" name="直线箭头连接符 144">
                <a:extLst>
                  <a:ext uri="{FF2B5EF4-FFF2-40B4-BE49-F238E27FC236}">
                    <a16:creationId xmlns:a16="http://schemas.microsoft.com/office/drawing/2014/main" id="{A20F7403-3BCF-324F-9EF7-BA27C23DE0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03953E78-A36F-3842-88F7-5EF0E22044F7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56367D68-80FB-5448-93FE-8D4782EBF6E1}"/>
                </a:ext>
              </a:extLst>
            </p:cNvPr>
            <p:cNvSpPr txBox="1"/>
            <p:nvPr/>
          </p:nvSpPr>
          <p:spPr>
            <a:xfrm>
              <a:off x="6747694" y="49315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ant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1954</a:t>
              </a:r>
              <a:endParaRPr kumimoji="1" lang="zh-CN" altLang="en-US" sz="36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23" name="组合 222">
            <a:extLst>
              <a:ext uri="{FF2B5EF4-FFF2-40B4-BE49-F238E27FC236}">
                <a16:creationId xmlns:a16="http://schemas.microsoft.com/office/drawing/2014/main" id="{43012A2E-5E7C-D34D-9FA5-3382ECF13B9F}"/>
              </a:ext>
            </a:extLst>
          </p:cNvPr>
          <p:cNvGrpSpPr/>
          <p:nvPr/>
        </p:nvGrpSpPr>
        <p:grpSpPr>
          <a:xfrm>
            <a:off x="3903261" y="493156"/>
            <a:ext cx="697627" cy="1203089"/>
            <a:chOff x="6747694" y="493156"/>
            <a:chExt cx="697627" cy="1203089"/>
          </a:xfrm>
        </p:grpSpPr>
        <p:grpSp>
          <p:nvGrpSpPr>
            <p:cNvPr id="224" name="组合 223">
              <a:extLst>
                <a:ext uri="{FF2B5EF4-FFF2-40B4-BE49-F238E27FC236}">
                  <a16:creationId xmlns:a16="http://schemas.microsoft.com/office/drawing/2014/main" id="{9B4CAD68-2155-8D48-AF2D-19A671EDA4F1}"/>
                </a:ext>
              </a:extLst>
            </p:cNvPr>
            <p:cNvGrpSpPr/>
            <p:nvPr/>
          </p:nvGrpSpPr>
          <p:grpSpPr>
            <a:xfrm>
              <a:off x="6910772" y="861082"/>
              <a:ext cx="371475" cy="835163"/>
              <a:chOff x="1235307" y="864428"/>
              <a:chExt cx="371475" cy="835163"/>
            </a:xfrm>
          </p:grpSpPr>
          <p:sp>
            <p:nvSpPr>
              <p:cNvPr id="226" name="椭圆 225">
                <a:extLst>
                  <a:ext uri="{FF2B5EF4-FFF2-40B4-BE49-F238E27FC236}">
                    <a16:creationId xmlns:a16="http://schemas.microsoft.com/office/drawing/2014/main" id="{C1A3162B-AC48-DF48-92D3-C7E4B81588C7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7" name="椭圆 226">
                <a:extLst>
                  <a:ext uri="{FF2B5EF4-FFF2-40B4-BE49-F238E27FC236}">
                    <a16:creationId xmlns:a16="http://schemas.microsoft.com/office/drawing/2014/main" id="{229537D2-C0F0-FF44-9D76-E50632D8AA25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28" name="直线箭头连接符 227">
                <a:extLst>
                  <a:ext uri="{FF2B5EF4-FFF2-40B4-BE49-F238E27FC236}">
                    <a16:creationId xmlns:a16="http://schemas.microsoft.com/office/drawing/2014/main" id="{1C1A5DB1-2E29-AD43-AB9B-DE433CD1E2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椭圆 228">
                <a:extLst>
                  <a:ext uri="{FF2B5EF4-FFF2-40B4-BE49-F238E27FC236}">
                    <a16:creationId xmlns:a16="http://schemas.microsoft.com/office/drawing/2014/main" id="{6C18447B-FF31-F643-8518-54C49A68081E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25" name="文本框 224">
              <a:extLst>
                <a:ext uri="{FF2B5EF4-FFF2-40B4-BE49-F238E27FC236}">
                  <a16:creationId xmlns:a16="http://schemas.microsoft.com/office/drawing/2014/main" id="{A895FEF3-0810-934C-9716-68B9061F211E}"/>
                </a:ext>
              </a:extLst>
            </p:cNvPr>
            <p:cNvSpPr txBox="1"/>
            <p:nvPr/>
          </p:nvSpPr>
          <p:spPr>
            <a:xfrm>
              <a:off x="6747694" y="49315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ant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1955</a:t>
              </a:r>
              <a:endParaRPr kumimoji="1" lang="zh-CN" altLang="en-US" sz="36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30" name="组合 229">
            <a:extLst>
              <a:ext uri="{FF2B5EF4-FFF2-40B4-BE49-F238E27FC236}">
                <a16:creationId xmlns:a16="http://schemas.microsoft.com/office/drawing/2014/main" id="{9CD813FD-7144-6B46-B15A-424093E0FE75}"/>
              </a:ext>
            </a:extLst>
          </p:cNvPr>
          <p:cNvGrpSpPr/>
          <p:nvPr/>
        </p:nvGrpSpPr>
        <p:grpSpPr>
          <a:xfrm>
            <a:off x="5545559" y="493156"/>
            <a:ext cx="697627" cy="1203089"/>
            <a:chOff x="6747694" y="493156"/>
            <a:chExt cx="697627" cy="1203089"/>
          </a:xfrm>
        </p:grpSpPr>
        <p:grpSp>
          <p:nvGrpSpPr>
            <p:cNvPr id="231" name="组合 230">
              <a:extLst>
                <a:ext uri="{FF2B5EF4-FFF2-40B4-BE49-F238E27FC236}">
                  <a16:creationId xmlns:a16="http://schemas.microsoft.com/office/drawing/2014/main" id="{009ED15A-84B6-2546-B5F9-25B38CA7117E}"/>
                </a:ext>
              </a:extLst>
            </p:cNvPr>
            <p:cNvGrpSpPr/>
            <p:nvPr/>
          </p:nvGrpSpPr>
          <p:grpSpPr>
            <a:xfrm>
              <a:off x="6910772" y="861082"/>
              <a:ext cx="371475" cy="835163"/>
              <a:chOff x="1235307" y="864428"/>
              <a:chExt cx="371475" cy="835163"/>
            </a:xfrm>
          </p:grpSpPr>
          <p:sp>
            <p:nvSpPr>
              <p:cNvPr id="233" name="椭圆 232">
                <a:extLst>
                  <a:ext uri="{FF2B5EF4-FFF2-40B4-BE49-F238E27FC236}">
                    <a16:creationId xmlns:a16="http://schemas.microsoft.com/office/drawing/2014/main" id="{479EBD61-6E64-7F4D-82FA-5146DA45E892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4" name="椭圆 233">
                <a:extLst>
                  <a:ext uri="{FF2B5EF4-FFF2-40B4-BE49-F238E27FC236}">
                    <a16:creationId xmlns:a16="http://schemas.microsoft.com/office/drawing/2014/main" id="{385EFA4D-7383-6745-B619-556FB0172C8E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35" name="直线箭头连接符 234">
                <a:extLst>
                  <a:ext uri="{FF2B5EF4-FFF2-40B4-BE49-F238E27FC236}">
                    <a16:creationId xmlns:a16="http://schemas.microsoft.com/office/drawing/2014/main" id="{FB36996F-1AC9-E54B-89AD-FAEA23A954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椭圆 235">
                <a:extLst>
                  <a:ext uri="{FF2B5EF4-FFF2-40B4-BE49-F238E27FC236}">
                    <a16:creationId xmlns:a16="http://schemas.microsoft.com/office/drawing/2014/main" id="{A64E1998-F87A-204E-88B9-B33BD505764D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32" name="文本框 231">
              <a:extLst>
                <a:ext uri="{FF2B5EF4-FFF2-40B4-BE49-F238E27FC236}">
                  <a16:creationId xmlns:a16="http://schemas.microsoft.com/office/drawing/2014/main" id="{A90ABE5A-1927-5141-9A9D-F30E6037C123}"/>
                </a:ext>
              </a:extLst>
            </p:cNvPr>
            <p:cNvSpPr txBox="1"/>
            <p:nvPr/>
          </p:nvSpPr>
          <p:spPr>
            <a:xfrm>
              <a:off x="6747694" y="49315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ant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1971</a:t>
              </a:r>
              <a:endParaRPr kumimoji="1" lang="zh-CN" altLang="en-US" sz="36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B4C7F84A-44C8-DB4B-BBAA-5A4ECC3AB052}"/>
              </a:ext>
            </a:extLst>
          </p:cNvPr>
          <p:cNvGrpSpPr/>
          <p:nvPr/>
        </p:nvGrpSpPr>
        <p:grpSpPr>
          <a:xfrm>
            <a:off x="7187857" y="493156"/>
            <a:ext cx="697627" cy="1203089"/>
            <a:chOff x="6747694" y="493156"/>
            <a:chExt cx="697627" cy="1203089"/>
          </a:xfrm>
        </p:grpSpPr>
        <p:grpSp>
          <p:nvGrpSpPr>
            <p:cNvPr id="238" name="组合 237">
              <a:extLst>
                <a:ext uri="{FF2B5EF4-FFF2-40B4-BE49-F238E27FC236}">
                  <a16:creationId xmlns:a16="http://schemas.microsoft.com/office/drawing/2014/main" id="{BF78C930-D3D3-9540-A27B-9B748C077FF3}"/>
                </a:ext>
              </a:extLst>
            </p:cNvPr>
            <p:cNvGrpSpPr/>
            <p:nvPr/>
          </p:nvGrpSpPr>
          <p:grpSpPr>
            <a:xfrm>
              <a:off x="6910772" y="861082"/>
              <a:ext cx="371475" cy="835163"/>
              <a:chOff x="1235307" y="864428"/>
              <a:chExt cx="371475" cy="835163"/>
            </a:xfrm>
          </p:grpSpPr>
          <p:sp>
            <p:nvSpPr>
              <p:cNvPr id="240" name="椭圆 239">
                <a:extLst>
                  <a:ext uri="{FF2B5EF4-FFF2-40B4-BE49-F238E27FC236}">
                    <a16:creationId xmlns:a16="http://schemas.microsoft.com/office/drawing/2014/main" id="{52AB09A4-6A21-A347-8DA5-1506202E03E3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1" name="椭圆 240">
                <a:extLst>
                  <a:ext uri="{FF2B5EF4-FFF2-40B4-BE49-F238E27FC236}">
                    <a16:creationId xmlns:a16="http://schemas.microsoft.com/office/drawing/2014/main" id="{F0DF23CC-3C1B-2E4D-A446-06B5229E718A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42" name="直线箭头连接符 241">
                <a:extLst>
                  <a:ext uri="{FF2B5EF4-FFF2-40B4-BE49-F238E27FC236}">
                    <a16:creationId xmlns:a16="http://schemas.microsoft.com/office/drawing/2014/main" id="{C40556D3-F0C1-CE48-B70C-6E425B898A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椭圆 242">
                <a:extLst>
                  <a:ext uri="{FF2B5EF4-FFF2-40B4-BE49-F238E27FC236}">
                    <a16:creationId xmlns:a16="http://schemas.microsoft.com/office/drawing/2014/main" id="{7412B0ED-1C9D-7B46-B821-13CC66AFC873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D5937B19-C85C-7544-9D5E-B28A84F7788E}"/>
                </a:ext>
              </a:extLst>
            </p:cNvPr>
            <p:cNvSpPr txBox="1"/>
            <p:nvPr/>
          </p:nvSpPr>
          <p:spPr>
            <a:xfrm>
              <a:off x="6747694" y="49315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ant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1991</a:t>
              </a:r>
              <a:endParaRPr kumimoji="1" lang="zh-CN" altLang="en-US" sz="36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44" name="组合 243">
            <a:extLst>
              <a:ext uri="{FF2B5EF4-FFF2-40B4-BE49-F238E27FC236}">
                <a16:creationId xmlns:a16="http://schemas.microsoft.com/office/drawing/2014/main" id="{D093DB3C-5BF5-0144-88FB-FE8B0B09788C}"/>
              </a:ext>
            </a:extLst>
          </p:cNvPr>
          <p:cNvGrpSpPr/>
          <p:nvPr/>
        </p:nvGrpSpPr>
        <p:grpSpPr>
          <a:xfrm>
            <a:off x="8830155" y="493156"/>
            <a:ext cx="697627" cy="1203089"/>
            <a:chOff x="6747695" y="493156"/>
            <a:chExt cx="697627" cy="1203089"/>
          </a:xfrm>
        </p:grpSpPr>
        <p:grpSp>
          <p:nvGrpSpPr>
            <p:cNvPr id="245" name="组合 244">
              <a:extLst>
                <a:ext uri="{FF2B5EF4-FFF2-40B4-BE49-F238E27FC236}">
                  <a16:creationId xmlns:a16="http://schemas.microsoft.com/office/drawing/2014/main" id="{91F503EE-A5EA-3040-AF36-0AB49946DF96}"/>
                </a:ext>
              </a:extLst>
            </p:cNvPr>
            <p:cNvGrpSpPr/>
            <p:nvPr/>
          </p:nvGrpSpPr>
          <p:grpSpPr>
            <a:xfrm>
              <a:off x="6910772" y="861082"/>
              <a:ext cx="371475" cy="835163"/>
              <a:chOff x="1235307" y="864428"/>
              <a:chExt cx="371475" cy="835163"/>
            </a:xfrm>
          </p:grpSpPr>
          <p:sp>
            <p:nvSpPr>
              <p:cNvPr id="247" name="椭圆 246">
                <a:extLst>
                  <a:ext uri="{FF2B5EF4-FFF2-40B4-BE49-F238E27FC236}">
                    <a16:creationId xmlns:a16="http://schemas.microsoft.com/office/drawing/2014/main" id="{61911E7C-ED40-0648-9E3B-F5CA7A4AC191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8" name="椭圆 247">
                <a:extLst>
                  <a:ext uri="{FF2B5EF4-FFF2-40B4-BE49-F238E27FC236}">
                    <a16:creationId xmlns:a16="http://schemas.microsoft.com/office/drawing/2014/main" id="{44D76AA8-5B0B-0B4B-B2D9-BEB151482148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49" name="直线箭头连接符 248">
                <a:extLst>
                  <a:ext uri="{FF2B5EF4-FFF2-40B4-BE49-F238E27FC236}">
                    <a16:creationId xmlns:a16="http://schemas.microsoft.com/office/drawing/2014/main" id="{9B2F343A-51CF-0D47-BDD3-D47D21F96F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椭圆 249">
                <a:extLst>
                  <a:ext uri="{FF2B5EF4-FFF2-40B4-BE49-F238E27FC236}">
                    <a16:creationId xmlns:a16="http://schemas.microsoft.com/office/drawing/2014/main" id="{12CD542F-8D0B-2C4C-86EA-02DF8B51F093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46" name="文本框 245">
              <a:extLst>
                <a:ext uri="{FF2B5EF4-FFF2-40B4-BE49-F238E27FC236}">
                  <a16:creationId xmlns:a16="http://schemas.microsoft.com/office/drawing/2014/main" id="{DCDEEA0E-55A7-F64A-AB68-D8461323DE78}"/>
                </a:ext>
              </a:extLst>
            </p:cNvPr>
            <p:cNvSpPr txBox="1"/>
            <p:nvPr/>
          </p:nvSpPr>
          <p:spPr>
            <a:xfrm>
              <a:off x="6747695" y="49315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ant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2001</a:t>
              </a:r>
              <a:endParaRPr kumimoji="1" lang="zh-CN" altLang="en-US" sz="36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51" name="组合 250">
            <a:extLst>
              <a:ext uri="{FF2B5EF4-FFF2-40B4-BE49-F238E27FC236}">
                <a16:creationId xmlns:a16="http://schemas.microsoft.com/office/drawing/2014/main" id="{0724B293-3A02-DA40-9A74-862C46321882}"/>
              </a:ext>
            </a:extLst>
          </p:cNvPr>
          <p:cNvGrpSpPr/>
          <p:nvPr/>
        </p:nvGrpSpPr>
        <p:grpSpPr>
          <a:xfrm>
            <a:off x="10472453" y="493156"/>
            <a:ext cx="697627" cy="1203089"/>
            <a:chOff x="6747695" y="493156"/>
            <a:chExt cx="697627" cy="1203089"/>
          </a:xfrm>
        </p:grpSpPr>
        <p:grpSp>
          <p:nvGrpSpPr>
            <p:cNvPr id="252" name="组合 251">
              <a:extLst>
                <a:ext uri="{FF2B5EF4-FFF2-40B4-BE49-F238E27FC236}">
                  <a16:creationId xmlns:a16="http://schemas.microsoft.com/office/drawing/2014/main" id="{99F513B4-C0E7-0E4E-BD19-EB9E7648484F}"/>
                </a:ext>
              </a:extLst>
            </p:cNvPr>
            <p:cNvGrpSpPr/>
            <p:nvPr/>
          </p:nvGrpSpPr>
          <p:grpSpPr>
            <a:xfrm>
              <a:off x="6910772" y="861082"/>
              <a:ext cx="371475" cy="835163"/>
              <a:chOff x="1235307" y="864428"/>
              <a:chExt cx="371475" cy="835163"/>
            </a:xfrm>
          </p:grpSpPr>
          <p:sp>
            <p:nvSpPr>
              <p:cNvPr id="254" name="椭圆 253">
                <a:extLst>
                  <a:ext uri="{FF2B5EF4-FFF2-40B4-BE49-F238E27FC236}">
                    <a16:creationId xmlns:a16="http://schemas.microsoft.com/office/drawing/2014/main" id="{77CECF18-9E2A-C04E-9A9B-98A6661F57D6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5" name="椭圆 254">
                <a:extLst>
                  <a:ext uri="{FF2B5EF4-FFF2-40B4-BE49-F238E27FC236}">
                    <a16:creationId xmlns:a16="http://schemas.microsoft.com/office/drawing/2014/main" id="{10404DD6-0CF6-B14B-8A95-E2AB40E5CC7B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56" name="直线箭头连接符 255">
                <a:extLst>
                  <a:ext uri="{FF2B5EF4-FFF2-40B4-BE49-F238E27FC236}">
                    <a16:creationId xmlns:a16="http://schemas.microsoft.com/office/drawing/2014/main" id="{70C61ACF-361B-B441-9469-D9109C097B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7" name="椭圆 256">
                <a:extLst>
                  <a:ext uri="{FF2B5EF4-FFF2-40B4-BE49-F238E27FC236}">
                    <a16:creationId xmlns:a16="http://schemas.microsoft.com/office/drawing/2014/main" id="{25FF9ACE-6B8F-5F40-B967-066C748C5164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53" name="文本框 252">
              <a:extLst>
                <a:ext uri="{FF2B5EF4-FFF2-40B4-BE49-F238E27FC236}">
                  <a16:creationId xmlns:a16="http://schemas.microsoft.com/office/drawing/2014/main" id="{3A8D4840-5E87-5F4D-A084-BAF05E4B4721}"/>
                </a:ext>
              </a:extLst>
            </p:cNvPr>
            <p:cNvSpPr txBox="1"/>
            <p:nvPr/>
          </p:nvSpPr>
          <p:spPr>
            <a:xfrm>
              <a:off x="6747695" y="49315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ant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2002</a:t>
              </a:r>
              <a:endParaRPr kumimoji="1" lang="zh-CN" altLang="en-US" sz="36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260" name="直线箭头连接符 259">
            <a:extLst>
              <a:ext uri="{FF2B5EF4-FFF2-40B4-BE49-F238E27FC236}">
                <a16:creationId xmlns:a16="http://schemas.microsoft.com/office/drawing/2014/main" id="{60E02A26-F0C1-B04B-8F01-9A947853C739}"/>
              </a:ext>
            </a:extLst>
          </p:cNvPr>
          <p:cNvCxnSpPr>
            <a:cxnSpLocks/>
          </p:cNvCxnSpPr>
          <p:nvPr/>
        </p:nvCxnSpPr>
        <p:spPr>
          <a:xfrm>
            <a:off x="0" y="4427918"/>
            <a:ext cx="12192000" cy="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文本框 280">
            <a:extLst>
              <a:ext uri="{FF2B5EF4-FFF2-40B4-BE49-F238E27FC236}">
                <a16:creationId xmlns:a16="http://schemas.microsoft.com/office/drawing/2014/main" id="{4467B7D9-ECF3-6948-BFF7-4D2EE8F75160}"/>
              </a:ext>
            </a:extLst>
          </p:cNvPr>
          <p:cNvSpPr txBox="1"/>
          <p:nvPr/>
        </p:nvSpPr>
        <p:spPr>
          <a:xfrm>
            <a:off x="103948" y="348478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歐洲</a:t>
            </a:r>
            <a:r>
              <a:rPr kumimoji="1" lang="en-US" altLang="zh-Hant" dirty="0">
                <a:latin typeface="Heiti SC Medium" pitchFamily="2" charset="-128"/>
                <a:ea typeface="Heiti SC Medium" pitchFamily="2" charset="-128"/>
              </a:rPr>
              <a:t>·</a:t>
            </a:r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國際法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82" name="直线连接符 281">
            <a:extLst>
              <a:ext uri="{FF2B5EF4-FFF2-40B4-BE49-F238E27FC236}">
                <a16:creationId xmlns:a16="http://schemas.microsoft.com/office/drawing/2014/main" id="{7333D2E2-B7C3-6944-B1EC-572D7BD1F01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文本框 290">
            <a:extLst>
              <a:ext uri="{FF2B5EF4-FFF2-40B4-BE49-F238E27FC236}">
                <a16:creationId xmlns:a16="http://schemas.microsoft.com/office/drawing/2014/main" id="{9AA52AB7-C10D-C64E-8B3D-20CD94CB2186}"/>
              </a:ext>
            </a:extLst>
          </p:cNvPr>
          <p:cNvSpPr txBox="1"/>
          <p:nvPr/>
        </p:nvSpPr>
        <p:spPr>
          <a:xfrm>
            <a:off x="385273" y="56034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組織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308" name="组合 307">
            <a:extLst>
              <a:ext uri="{FF2B5EF4-FFF2-40B4-BE49-F238E27FC236}">
                <a16:creationId xmlns:a16="http://schemas.microsoft.com/office/drawing/2014/main" id="{31ED71F7-42FD-E54D-A96D-68B41457285E}"/>
              </a:ext>
            </a:extLst>
          </p:cNvPr>
          <p:cNvGrpSpPr/>
          <p:nvPr/>
        </p:nvGrpSpPr>
        <p:grpSpPr>
          <a:xfrm>
            <a:off x="1970481" y="3900294"/>
            <a:ext cx="1274709" cy="1203089"/>
            <a:chOff x="6459154" y="493156"/>
            <a:chExt cx="1274709" cy="1203089"/>
          </a:xfrm>
        </p:grpSpPr>
        <p:grpSp>
          <p:nvGrpSpPr>
            <p:cNvPr id="309" name="组合 308">
              <a:extLst>
                <a:ext uri="{FF2B5EF4-FFF2-40B4-BE49-F238E27FC236}">
                  <a16:creationId xmlns:a16="http://schemas.microsoft.com/office/drawing/2014/main" id="{4C20C7B7-6AAD-BA47-A627-817AF033D314}"/>
                </a:ext>
              </a:extLst>
            </p:cNvPr>
            <p:cNvGrpSpPr/>
            <p:nvPr/>
          </p:nvGrpSpPr>
          <p:grpSpPr>
            <a:xfrm>
              <a:off x="6910772" y="861082"/>
              <a:ext cx="371475" cy="835163"/>
              <a:chOff x="1235307" y="864428"/>
              <a:chExt cx="371475" cy="835163"/>
            </a:xfrm>
          </p:grpSpPr>
          <p:sp>
            <p:nvSpPr>
              <p:cNvPr id="311" name="椭圆 310">
                <a:extLst>
                  <a:ext uri="{FF2B5EF4-FFF2-40B4-BE49-F238E27FC236}">
                    <a16:creationId xmlns:a16="http://schemas.microsoft.com/office/drawing/2014/main" id="{BE8316EF-DC6C-2248-AC64-42819E6C9C49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2" name="椭圆 311">
                <a:extLst>
                  <a:ext uri="{FF2B5EF4-FFF2-40B4-BE49-F238E27FC236}">
                    <a16:creationId xmlns:a16="http://schemas.microsoft.com/office/drawing/2014/main" id="{E2009C3C-CDAC-1641-8AF7-9FEDB4792A16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13" name="直线箭头连接符 312">
                <a:extLst>
                  <a:ext uri="{FF2B5EF4-FFF2-40B4-BE49-F238E27FC236}">
                    <a16:creationId xmlns:a16="http://schemas.microsoft.com/office/drawing/2014/main" id="{AAA24C3D-5EB9-2445-84B8-FC30FB7191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椭圆 313">
                <a:extLst>
                  <a:ext uri="{FF2B5EF4-FFF2-40B4-BE49-F238E27FC236}">
                    <a16:creationId xmlns:a16="http://schemas.microsoft.com/office/drawing/2014/main" id="{99530D38-0A6F-9446-B76D-B9B4DF8BA924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10" name="文本框 309">
              <a:extLst>
                <a:ext uri="{FF2B5EF4-FFF2-40B4-BE49-F238E27FC236}">
                  <a16:creationId xmlns:a16="http://schemas.microsoft.com/office/drawing/2014/main" id="{BE6C7C4D-4FAA-5F46-8665-C3748C45FDD8}"/>
                </a:ext>
              </a:extLst>
            </p:cNvPr>
            <p:cNvSpPr txBox="1"/>
            <p:nvPr/>
          </p:nvSpPr>
          <p:spPr>
            <a:xfrm>
              <a:off x="6459154" y="493156"/>
              <a:ext cx="1274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ant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1951/1952</a:t>
              </a:r>
              <a:endParaRPr kumimoji="1" lang="zh-CN" altLang="en-US" sz="36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15" name="组合 314">
            <a:extLst>
              <a:ext uri="{FF2B5EF4-FFF2-40B4-BE49-F238E27FC236}">
                <a16:creationId xmlns:a16="http://schemas.microsoft.com/office/drawing/2014/main" id="{3D76AD80-AC04-C44D-837A-2186F51FA2DB}"/>
              </a:ext>
            </a:extLst>
          </p:cNvPr>
          <p:cNvGrpSpPr/>
          <p:nvPr/>
        </p:nvGrpSpPr>
        <p:grpSpPr>
          <a:xfrm>
            <a:off x="5189193" y="3900294"/>
            <a:ext cx="697627" cy="1203089"/>
            <a:chOff x="6747695" y="493156"/>
            <a:chExt cx="697627" cy="1203089"/>
          </a:xfrm>
        </p:grpSpPr>
        <p:grpSp>
          <p:nvGrpSpPr>
            <p:cNvPr id="316" name="组合 315">
              <a:extLst>
                <a:ext uri="{FF2B5EF4-FFF2-40B4-BE49-F238E27FC236}">
                  <a16:creationId xmlns:a16="http://schemas.microsoft.com/office/drawing/2014/main" id="{D2D3EFD5-3147-8B46-91A6-BB560E5AB34C}"/>
                </a:ext>
              </a:extLst>
            </p:cNvPr>
            <p:cNvGrpSpPr/>
            <p:nvPr/>
          </p:nvGrpSpPr>
          <p:grpSpPr>
            <a:xfrm>
              <a:off x="6910772" y="861082"/>
              <a:ext cx="371475" cy="835163"/>
              <a:chOff x="1235307" y="864428"/>
              <a:chExt cx="371475" cy="835163"/>
            </a:xfrm>
          </p:grpSpPr>
          <p:sp>
            <p:nvSpPr>
              <p:cNvPr id="318" name="椭圆 317">
                <a:extLst>
                  <a:ext uri="{FF2B5EF4-FFF2-40B4-BE49-F238E27FC236}">
                    <a16:creationId xmlns:a16="http://schemas.microsoft.com/office/drawing/2014/main" id="{863D4B93-C8F3-874D-B9E5-E2BB922DCC0D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9" name="椭圆 318">
                <a:extLst>
                  <a:ext uri="{FF2B5EF4-FFF2-40B4-BE49-F238E27FC236}">
                    <a16:creationId xmlns:a16="http://schemas.microsoft.com/office/drawing/2014/main" id="{335B965A-854A-6144-9292-98BBCBD7ACAD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20" name="直线箭头连接符 319">
                <a:extLst>
                  <a:ext uri="{FF2B5EF4-FFF2-40B4-BE49-F238E27FC236}">
                    <a16:creationId xmlns:a16="http://schemas.microsoft.com/office/drawing/2014/main" id="{C87108F7-3EE8-4045-8B15-B6A21A6B8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1" name="椭圆 320">
                <a:extLst>
                  <a:ext uri="{FF2B5EF4-FFF2-40B4-BE49-F238E27FC236}">
                    <a16:creationId xmlns:a16="http://schemas.microsoft.com/office/drawing/2014/main" id="{A266EEAE-6E99-3846-86CA-560E193008F3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17" name="文本框 316">
              <a:extLst>
                <a:ext uri="{FF2B5EF4-FFF2-40B4-BE49-F238E27FC236}">
                  <a16:creationId xmlns:a16="http://schemas.microsoft.com/office/drawing/2014/main" id="{A82993D0-3918-8D4F-A46D-1A0D6635D685}"/>
                </a:ext>
              </a:extLst>
            </p:cNvPr>
            <p:cNvSpPr txBox="1"/>
            <p:nvPr/>
          </p:nvSpPr>
          <p:spPr>
            <a:xfrm>
              <a:off x="6747695" y="49315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ant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1958</a:t>
              </a:r>
              <a:endParaRPr kumimoji="1" lang="zh-CN" altLang="en-US" sz="36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22" name="组合 321">
            <a:extLst>
              <a:ext uri="{FF2B5EF4-FFF2-40B4-BE49-F238E27FC236}">
                <a16:creationId xmlns:a16="http://schemas.microsoft.com/office/drawing/2014/main" id="{C2822187-3BFA-E249-9120-1EB1BB1A9147}"/>
              </a:ext>
            </a:extLst>
          </p:cNvPr>
          <p:cNvGrpSpPr/>
          <p:nvPr/>
        </p:nvGrpSpPr>
        <p:grpSpPr>
          <a:xfrm>
            <a:off x="7830823" y="3900294"/>
            <a:ext cx="697627" cy="1203089"/>
            <a:chOff x="6747695" y="493156"/>
            <a:chExt cx="697627" cy="1203089"/>
          </a:xfrm>
        </p:grpSpPr>
        <p:grpSp>
          <p:nvGrpSpPr>
            <p:cNvPr id="323" name="组合 322">
              <a:extLst>
                <a:ext uri="{FF2B5EF4-FFF2-40B4-BE49-F238E27FC236}">
                  <a16:creationId xmlns:a16="http://schemas.microsoft.com/office/drawing/2014/main" id="{9CE37F3E-97CB-174B-A941-C7A33257F8BD}"/>
                </a:ext>
              </a:extLst>
            </p:cNvPr>
            <p:cNvGrpSpPr/>
            <p:nvPr/>
          </p:nvGrpSpPr>
          <p:grpSpPr>
            <a:xfrm>
              <a:off x="6910772" y="861082"/>
              <a:ext cx="371475" cy="835163"/>
              <a:chOff x="1235307" y="864428"/>
              <a:chExt cx="371475" cy="835163"/>
            </a:xfrm>
          </p:grpSpPr>
          <p:sp>
            <p:nvSpPr>
              <p:cNvPr id="325" name="椭圆 324">
                <a:extLst>
                  <a:ext uri="{FF2B5EF4-FFF2-40B4-BE49-F238E27FC236}">
                    <a16:creationId xmlns:a16="http://schemas.microsoft.com/office/drawing/2014/main" id="{977DFA7C-1727-AE4C-8B29-309B030326C6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6" name="椭圆 325">
                <a:extLst>
                  <a:ext uri="{FF2B5EF4-FFF2-40B4-BE49-F238E27FC236}">
                    <a16:creationId xmlns:a16="http://schemas.microsoft.com/office/drawing/2014/main" id="{52E1D7F7-FFEA-2749-9896-EBBB81ED4FCB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27" name="直线箭头连接符 326">
                <a:extLst>
                  <a:ext uri="{FF2B5EF4-FFF2-40B4-BE49-F238E27FC236}">
                    <a16:creationId xmlns:a16="http://schemas.microsoft.com/office/drawing/2014/main" id="{DAAB0ED7-95BD-F94B-9E9D-2E92E9CEEA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8" name="椭圆 327">
                <a:extLst>
                  <a:ext uri="{FF2B5EF4-FFF2-40B4-BE49-F238E27FC236}">
                    <a16:creationId xmlns:a16="http://schemas.microsoft.com/office/drawing/2014/main" id="{6CA66ADE-11A6-574B-A1EB-CC6F4B2B13F9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24" name="文本框 323">
              <a:extLst>
                <a:ext uri="{FF2B5EF4-FFF2-40B4-BE49-F238E27FC236}">
                  <a16:creationId xmlns:a16="http://schemas.microsoft.com/office/drawing/2014/main" id="{676574C1-ABFD-E14C-80C2-CE595F953F6A}"/>
                </a:ext>
              </a:extLst>
            </p:cNvPr>
            <p:cNvSpPr txBox="1"/>
            <p:nvPr/>
          </p:nvSpPr>
          <p:spPr>
            <a:xfrm>
              <a:off x="6747695" y="49315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ant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1967</a:t>
              </a:r>
              <a:endParaRPr kumimoji="1" lang="zh-CN" altLang="en-US" sz="36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29" name="组合 328">
            <a:extLst>
              <a:ext uri="{FF2B5EF4-FFF2-40B4-BE49-F238E27FC236}">
                <a16:creationId xmlns:a16="http://schemas.microsoft.com/office/drawing/2014/main" id="{3B319BD5-49BA-9E40-BA9B-04153A655A28}"/>
              </a:ext>
            </a:extLst>
          </p:cNvPr>
          <p:cNvGrpSpPr/>
          <p:nvPr/>
        </p:nvGrpSpPr>
        <p:grpSpPr>
          <a:xfrm>
            <a:off x="10472452" y="3897672"/>
            <a:ext cx="697627" cy="1203089"/>
            <a:chOff x="6747696" y="493156"/>
            <a:chExt cx="697627" cy="1203089"/>
          </a:xfrm>
        </p:grpSpPr>
        <p:grpSp>
          <p:nvGrpSpPr>
            <p:cNvPr id="330" name="组合 329">
              <a:extLst>
                <a:ext uri="{FF2B5EF4-FFF2-40B4-BE49-F238E27FC236}">
                  <a16:creationId xmlns:a16="http://schemas.microsoft.com/office/drawing/2014/main" id="{1B334532-5DC3-104A-A7A1-B8AD896C3F05}"/>
                </a:ext>
              </a:extLst>
            </p:cNvPr>
            <p:cNvGrpSpPr/>
            <p:nvPr/>
          </p:nvGrpSpPr>
          <p:grpSpPr>
            <a:xfrm>
              <a:off x="6910772" y="861082"/>
              <a:ext cx="371475" cy="835163"/>
              <a:chOff x="1235307" y="864428"/>
              <a:chExt cx="371475" cy="835163"/>
            </a:xfrm>
          </p:grpSpPr>
          <p:sp>
            <p:nvSpPr>
              <p:cNvPr id="332" name="椭圆 331">
                <a:extLst>
                  <a:ext uri="{FF2B5EF4-FFF2-40B4-BE49-F238E27FC236}">
                    <a16:creationId xmlns:a16="http://schemas.microsoft.com/office/drawing/2014/main" id="{959B370D-F796-2F4E-9063-739AA42624A9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3" name="椭圆 332">
                <a:extLst>
                  <a:ext uri="{FF2B5EF4-FFF2-40B4-BE49-F238E27FC236}">
                    <a16:creationId xmlns:a16="http://schemas.microsoft.com/office/drawing/2014/main" id="{62A59239-C94E-2D41-AA25-51D367C1D97E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34" name="直线箭头连接符 333">
                <a:extLst>
                  <a:ext uri="{FF2B5EF4-FFF2-40B4-BE49-F238E27FC236}">
                    <a16:creationId xmlns:a16="http://schemas.microsoft.com/office/drawing/2014/main" id="{C18BD501-8529-AB41-A09A-7D231A936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5" name="椭圆 334">
                <a:extLst>
                  <a:ext uri="{FF2B5EF4-FFF2-40B4-BE49-F238E27FC236}">
                    <a16:creationId xmlns:a16="http://schemas.microsoft.com/office/drawing/2014/main" id="{34831075-D725-804A-9063-0B22B5B60082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31" name="文本框 330">
              <a:extLst>
                <a:ext uri="{FF2B5EF4-FFF2-40B4-BE49-F238E27FC236}">
                  <a16:creationId xmlns:a16="http://schemas.microsoft.com/office/drawing/2014/main" id="{BEA0EC44-CE79-CA49-B554-5E4EBE819237}"/>
                </a:ext>
              </a:extLst>
            </p:cNvPr>
            <p:cNvSpPr txBox="1"/>
            <p:nvPr/>
          </p:nvSpPr>
          <p:spPr>
            <a:xfrm>
              <a:off x="6747696" y="49315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ant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1991</a:t>
              </a:r>
              <a:endParaRPr kumimoji="1" lang="zh-CN" altLang="en-US" sz="36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85BB3C0-1A0A-9945-B9B8-632DCED9D7DB}"/>
              </a:ext>
            </a:extLst>
          </p:cNvPr>
          <p:cNvGrpSpPr/>
          <p:nvPr/>
        </p:nvGrpSpPr>
        <p:grpSpPr>
          <a:xfrm>
            <a:off x="103948" y="1850953"/>
            <a:ext cx="11343451" cy="646331"/>
            <a:chOff x="103948" y="1850953"/>
            <a:chExt cx="11343451" cy="646331"/>
          </a:xfrm>
        </p:grpSpPr>
        <p:sp>
          <p:nvSpPr>
            <p:cNvPr id="258" name="文本框 257">
              <a:extLst>
                <a:ext uri="{FF2B5EF4-FFF2-40B4-BE49-F238E27FC236}">
                  <a16:creationId xmlns:a16="http://schemas.microsoft.com/office/drawing/2014/main" id="{AA339388-CA0A-434C-82A5-697B8A303C64}"/>
                </a:ext>
              </a:extLst>
            </p:cNvPr>
            <p:cNvSpPr txBox="1"/>
            <p:nvPr/>
          </p:nvSpPr>
          <p:spPr>
            <a:xfrm>
              <a:off x="103948" y="1989452"/>
              <a:ext cx="1208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會議</a:t>
              </a:r>
              <a:r>
                <a:rPr kumimoji="1" lang="en-US" altLang="zh-Hant" dirty="0">
                  <a:latin typeface="Heiti SC Medium" pitchFamily="2" charset="-128"/>
                  <a:ea typeface="Heiti SC Medium" pitchFamily="2" charset="-128"/>
                </a:rPr>
                <a:t>/</a:t>
              </a:r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組織</a:t>
              </a:r>
              <a:endParaRPr kumimoji="1"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9F7B7AA9-7B73-C04E-8623-13DE63FC636F}"/>
                </a:ext>
              </a:extLst>
            </p:cNvPr>
            <p:cNvSpPr txBox="1"/>
            <p:nvPr/>
          </p:nvSpPr>
          <p:spPr>
            <a:xfrm>
              <a:off x="1940362" y="198945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日內瓦會議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5F914AED-C8FA-AE4B-883A-01BE4FFAD80E}"/>
                </a:ext>
              </a:extLst>
            </p:cNvPr>
            <p:cNvSpPr txBox="1"/>
            <p:nvPr/>
          </p:nvSpPr>
          <p:spPr>
            <a:xfrm>
              <a:off x="3692225" y="198945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萬隆會議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6322A392-2C5F-1B47-B333-595B6BF6CAD6}"/>
                </a:ext>
              </a:extLst>
            </p:cNvPr>
            <p:cNvSpPr txBox="1"/>
            <p:nvPr/>
          </p:nvSpPr>
          <p:spPr>
            <a:xfrm>
              <a:off x="5455790" y="198945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聯合國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50CCEE18-49F5-5848-9642-67DE26B48E66}"/>
                </a:ext>
              </a:extLst>
            </p:cNvPr>
            <p:cNvSpPr txBox="1"/>
            <p:nvPr/>
          </p:nvSpPr>
          <p:spPr>
            <a:xfrm>
              <a:off x="6943087" y="1850953"/>
              <a:ext cx="11801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亞太經濟</a:t>
              </a:r>
              <a:r>
                <a: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rPr>
                <a:t>-</a:t>
              </a:r>
            </a:p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合作組織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733012A6-E2D3-3F4F-A8B2-A09B6E694876}"/>
                </a:ext>
              </a:extLst>
            </p:cNvPr>
            <p:cNvSpPr txBox="1"/>
            <p:nvPr/>
          </p:nvSpPr>
          <p:spPr>
            <a:xfrm>
              <a:off x="8394404" y="1850953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上海合作組織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世貿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EBF7CB10-AE88-7246-8AD7-F0490EA8B658}"/>
                </a:ext>
              </a:extLst>
            </p:cNvPr>
            <p:cNvSpPr txBox="1"/>
            <p:nvPr/>
          </p:nvSpPr>
          <p:spPr>
            <a:xfrm>
              <a:off x="10195133" y="1850953"/>
              <a:ext cx="12522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中國</a:t>
              </a:r>
              <a:r>
                <a: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rPr>
                <a:t>-</a:t>
              </a:r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東盟</a:t>
              </a:r>
              <a:r>
                <a: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rPr>
                <a:t>-</a:t>
              </a:r>
            </a:p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自貿區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4437CBC-00E7-4045-977E-19FE2B7B3B4E}"/>
              </a:ext>
            </a:extLst>
          </p:cNvPr>
          <p:cNvGrpSpPr/>
          <p:nvPr/>
        </p:nvGrpSpPr>
        <p:grpSpPr>
          <a:xfrm>
            <a:off x="103947" y="2593850"/>
            <a:ext cx="9629019" cy="646331"/>
            <a:chOff x="103947" y="2593850"/>
            <a:chExt cx="9629019" cy="646331"/>
          </a:xfrm>
        </p:grpSpPr>
        <p:sp>
          <p:nvSpPr>
            <p:cNvPr id="259" name="文本框 258">
              <a:extLst>
                <a:ext uri="{FF2B5EF4-FFF2-40B4-BE49-F238E27FC236}">
                  <a16:creationId xmlns:a16="http://schemas.microsoft.com/office/drawing/2014/main" id="{3E0625EA-241F-C547-86E1-EF2FA15E99AF}"/>
                </a:ext>
              </a:extLst>
            </p:cNvPr>
            <p:cNvSpPr txBox="1"/>
            <p:nvPr/>
          </p:nvSpPr>
          <p:spPr>
            <a:xfrm>
              <a:off x="103947" y="2732349"/>
              <a:ext cx="1208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內容</a:t>
              </a:r>
              <a:r>
                <a:rPr kumimoji="1" lang="en-US" altLang="zh-Hant" dirty="0">
                  <a:latin typeface="Heiti SC Medium" pitchFamily="2" charset="-128"/>
                  <a:ea typeface="Heiti SC Medium" pitchFamily="2" charset="-128"/>
                </a:rPr>
                <a:t>/</a:t>
              </a:r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目的</a:t>
              </a:r>
              <a:endParaRPr kumimoji="1"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EF79C30B-B6FB-E840-B183-1E025675A956}"/>
                </a:ext>
              </a:extLst>
            </p:cNvPr>
            <p:cNvSpPr txBox="1"/>
            <p:nvPr/>
          </p:nvSpPr>
          <p:spPr>
            <a:xfrm>
              <a:off x="1824946" y="2732349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印度支那問題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FF9896E3-464B-2C43-B9F7-76A88B21B98F}"/>
                </a:ext>
              </a:extLst>
            </p:cNvPr>
            <p:cNvSpPr txBox="1"/>
            <p:nvPr/>
          </p:nvSpPr>
          <p:spPr>
            <a:xfrm>
              <a:off x="3431175" y="2593850"/>
              <a:ext cx="16417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「求同存異」</a:t>
              </a:r>
              <a:r>
                <a: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rPr>
                <a:t>-</a:t>
              </a:r>
            </a:p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方針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B95F7750-6881-DB4E-85CB-51D14219AF29}"/>
                </a:ext>
              </a:extLst>
            </p:cNvPr>
            <p:cNvSpPr txBox="1"/>
            <p:nvPr/>
          </p:nvSpPr>
          <p:spPr>
            <a:xfrm>
              <a:off x="5340373" y="273234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合法席位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D824C456-253E-C14C-A1CD-88CB3CAA2104}"/>
                </a:ext>
              </a:extLst>
            </p:cNvPr>
            <p:cNvSpPr txBox="1"/>
            <p:nvPr/>
          </p:nvSpPr>
          <p:spPr>
            <a:xfrm>
              <a:off x="8624970" y="273234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周邊合作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3E63AEE-217B-8F44-8B13-483B12386BA6}"/>
              </a:ext>
            </a:extLst>
          </p:cNvPr>
          <p:cNvSpPr txBox="1"/>
          <p:nvPr/>
        </p:nvSpPr>
        <p:spPr>
          <a:xfrm>
            <a:off x="4637759" y="560343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Hant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歐洲煤鋼共同體</a:t>
            </a:r>
            <a:endParaRPr kumimoji="1" lang="en-US" altLang="zh-Hant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77D44CC7-B42E-8344-9489-C6622702E6DA}"/>
              </a:ext>
            </a:extLst>
          </p:cNvPr>
          <p:cNvSpPr txBox="1"/>
          <p:nvPr/>
        </p:nvSpPr>
        <p:spPr>
          <a:xfrm>
            <a:off x="1592172" y="546493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Hant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歐洲經濟共同體</a:t>
            </a:r>
            <a:r>
              <a: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rPr>
              <a:t>/</a:t>
            </a:r>
          </a:p>
          <a:p>
            <a:pPr algn="ctr"/>
            <a:r>
              <a:rPr kumimoji="1" lang="zh-Hant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歐洲原子能共同體</a:t>
            </a:r>
            <a:endParaRPr kumimoji="1" lang="en-US" altLang="zh-Hant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080B3B4-B59D-CA4A-8A54-2895EB26B096}"/>
              </a:ext>
            </a:extLst>
          </p:cNvPr>
          <p:cNvSpPr txBox="1"/>
          <p:nvPr/>
        </p:nvSpPr>
        <p:spPr>
          <a:xfrm>
            <a:off x="7739381" y="56034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Hant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歐共體</a:t>
            </a:r>
            <a:endParaRPr kumimoji="1" lang="en-US" altLang="zh-Hant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CF383B28-B21E-7E4C-89A5-963EC53505E0}"/>
              </a:ext>
            </a:extLst>
          </p:cNvPr>
          <p:cNvSpPr txBox="1"/>
          <p:nvPr/>
        </p:nvSpPr>
        <p:spPr>
          <a:xfrm>
            <a:off x="10498098" y="56034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Hant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歐盟</a:t>
            </a:r>
            <a:endParaRPr kumimoji="1" lang="en-US" altLang="zh-Hant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0071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直线箭头连接符 134">
            <a:extLst>
              <a:ext uri="{FF2B5EF4-FFF2-40B4-BE49-F238E27FC236}">
                <a16:creationId xmlns:a16="http://schemas.microsoft.com/office/drawing/2014/main" id="{9FA1AA2A-B654-5542-8544-236EA1F970BD}"/>
              </a:ext>
            </a:extLst>
          </p:cNvPr>
          <p:cNvCxnSpPr>
            <a:cxnSpLocks/>
          </p:cNvCxnSpPr>
          <p:nvPr/>
        </p:nvCxnSpPr>
        <p:spPr>
          <a:xfrm>
            <a:off x="0" y="1028700"/>
            <a:ext cx="12192000" cy="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BE39E179-F7B9-8148-BD98-C237820094BD}"/>
              </a:ext>
            </a:extLst>
          </p:cNvPr>
          <p:cNvSpPr txBox="1"/>
          <p:nvPr/>
        </p:nvSpPr>
        <p:spPr>
          <a:xfrm>
            <a:off x="103948" y="8557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美日</a:t>
            </a:r>
            <a:r>
              <a:rPr kumimoji="1" lang="en-US" altLang="zh-Hant" dirty="0">
                <a:latin typeface="Heiti SC Medium" pitchFamily="2" charset="-128"/>
                <a:ea typeface="Heiti SC Medium" pitchFamily="2" charset="-128"/>
              </a:rPr>
              <a:t>·</a:t>
            </a:r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國際法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68ADB44E-2EC6-4947-B76E-4C2E59D15814}"/>
              </a:ext>
            </a:extLst>
          </p:cNvPr>
          <p:cNvGrpSpPr/>
          <p:nvPr/>
        </p:nvGrpSpPr>
        <p:grpSpPr>
          <a:xfrm>
            <a:off x="2444184" y="493156"/>
            <a:ext cx="697627" cy="1203089"/>
            <a:chOff x="6747695" y="493156"/>
            <a:chExt cx="697627" cy="1203089"/>
          </a:xfrm>
        </p:grpSpPr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E0D3F611-4EFD-BA42-8409-311CD0B7743C}"/>
                </a:ext>
              </a:extLst>
            </p:cNvPr>
            <p:cNvGrpSpPr/>
            <p:nvPr/>
          </p:nvGrpSpPr>
          <p:grpSpPr>
            <a:xfrm>
              <a:off x="6910772" y="861082"/>
              <a:ext cx="371475" cy="835163"/>
              <a:chOff x="1235307" y="864428"/>
              <a:chExt cx="371475" cy="835163"/>
            </a:xfrm>
          </p:grpSpPr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8DB9026A-5554-4D4B-A249-A57B5FB24C46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6D8F8400-3B03-BF44-8A9A-88855480C784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45" name="直线箭头连接符 144">
                <a:extLst>
                  <a:ext uri="{FF2B5EF4-FFF2-40B4-BE49-F238E27FC236}">
                    <a16:creationId xmlns:a16="http://schemas.microsoft.com/office/drawing/2014/main" id="{A20F7403-3BCF-324F-9EF7-BA27C23DE0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03953E78-A36F-3842-88F7-5EF0E22044F7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56367D68-80FB-5448-93FE-8D4782EBF6E1}"/>
                </a:ext>
              </a:extLst>
            </p:cNvPr>
            <p:cNvSpPr txBox="1"/>
            <p:nvPr/>
          </p:nvSpPr>
          <p:spPr>
            <a:xfrm>
              <a:off x="6747695" y="49315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ant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1944</a:t>
              </a:r>
              <a:endParaRPr kumimoji="1" lang="zh-CN" altLang="en-US" sz="36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23" name="组合 222">
            <a:extLst>
              <a:ext uri="{FF2B5EF4-FFF2-40B4-BE49-F238E27FC236}">
                <a16:creationId xmlns:a16="http://schemas.microsoft.com/office/drawing/2014/main" id="{43012A2E-5E7C-D34D-9FA5-3382ECF13B9F}"/>
              </a:ext>
            </a:extLst>
          </p:cNvPr>
          <p:cNvGrpSpPr/>
          <p:nvPr/>
        </p:nvGrpSpPr>
        <p:grpSpPr>
          <a:xfrm>
            <a:off x="4246898" y="493156"/>
            <a:ext cx="889987" cy="1203089"/>
            <a:chOff x="6651517" y="493156"/>
            <a:chExt cx="889987" cy="1203089"/>
          </a:xfrm>
        </p:grpSpPr>
        <p:grpSp>
          <p:nvGrpSpPr>
            <p:cNvPr id="224" name="组合 223">
              <a:extLst>
                <a:ext uri="{FF2B5EF4-FFF2-40B4-BE49-F238E27FC236}">
                  <a16:creationId xmlns:a16="http://schemas.microsoft.com/office/drawing/2014/main" id="{9B4CAD68-2155-8D48-AF2D-19A671EDA4F1}"/>
                </a:ext>
              </a:extLst>
            </p:cNvPr>
            <p:cNvGrpSpPr/>
            <p:nvPr/>
          </p:nvGrpSpPr>
          <p:grpSpPr>
            <a:xfrm>
              <a:off x="6910772" y="861082"/>
              <a:ext cx="371475" cy="835163"/>
              <a:chOff x="1235307" y="864428"/>
              <a:chExt cx="371475" cy="835163"/>
            </a:xfrm>
          </p:grpSpPr>
          <p:sp>
            <p:nvSpPr>
              <p:cNvPr id="226" name="椭圆 225">
                <a:extLst>
                  <a:ext uri="{FF2B5EF4-FFF2-40B4-BE49-F238E27FC236}">
                    <a16:creationId xmlns:a16="http://schemas.microsoft.com/office/drawing/2014/main" id="{C1A3162B-AC48-DF48-92D3-C7E4B81588C7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7" name="椭圆 226">
                <a:extLst>
                  <a:ext uri="{FF2B5EF4-FFF2-40B4-BE49-F238E27FC236}">
                    <a16:creationId xmlns:a16="http://schemas.microsoft.com/office/drawing/2014/main" id="{229537D2-C0F0-FF44-9D76-E50632D8AA25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28" name="直线箭头连接符 227">
                <a:extLst>
                  <a:ext uri="{FF2B5EF4-FFF2-40B4-BE49-F238E27FC236}">
                    <a16:creationId xmlns:a16="http://schemas.microsoft.com/office/drawing/2014/main" id="{1C1A5DB1-2E29-AD43-AB9B-DE433CD1E2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椭圆 228">
                <a:extLst>
                  <a:ext uri="{FF2B5EF4-FFF2-40B4-BE49-F238E27FC236}">
                    <a16:creationId xmlns:a16="http://schemas.microsoft.com/office/drawing/2014/main" id="{6C18447B-FF31-F643-8518-54C49A68081E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25" name="文本框 224">
              <a:extLst>
                <a:ext uri="{FF2B5EF4-FFF2-40B4-BE49-F238E27FC236}">
                  <a16:creationId xmlns:a16="http://schemas.microsoft.com/office/drawing/2014/main" id="{A895FEF3-0810-934C-9716-68B9061F211E}"/>
                </a:ext>
              </a:extLst>
            </p:cNvPr>
            <p:cNvSpPr txBox="1"/>
            <p:nvPr/>
          </p:nvSpPr>
          <p:spPr>
            <a:xfrm>
              <a:off x="6651517" y="493156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ant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1947.3</a:t>
              </a:r>
              <a:endParaRPr kumimoji="1" lang="zh-CN" altLang="en-US" sz="36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30" name="组合 229">
            <a:extLst>
              <a:ext uri="{FF2B5EF4-FFF2-40B4-BE49-F238E27FC236}">
                <a16:creationId xmlns:a16="http://schemas.microsoft.com/office/drawing/2014/main" id="{9CD813FD-7144-6B46-B15A-424093E0FE75}"/>
              </a:ext>
            </a:extLst>
          </p:cNvPr>
          <p:cNvGrpSpPr/>
          <p:nvPr/>
        </p:nvGrpSpPr>
        <p:grpSpPr>
          <a:xfrm>
            <a:off x="7222116" y="493156"/>
            <a:ext cx="1018228" cy="1203089"/>
            <a:chOff x="6587395" y="493156"/>
            <a:chExt cx="1018228" cy="1203089"/>
          </a:xfrm>
        </p:grpSpPr>
        <p:grpSp>
          <p:nvGrpSpPr>
            <p:cNvPr id="231" name="组合 230">
              <a:extLst>
                <a:ext uri="{FF2B5EF4-FFF2-40B4-BE49-F238E27FC236}">
                  <a16:creationId xmlns:a16="http://schemas.microsoft.com/office/drawing/2014/main" id="{009ED15A-84B6-2546-B5F9-25B38CA7117E}"/>
                </a:ext>
              </a:extLst>
            </p:cNvPr>
            <p:cNvGrpSpPr/>
            <p:nvPr/>
          </p:nvGrpSpPr>
          <p:grpSpPr>
            <a:xfrm>
              <a:off x="6910772" y="861082"/>
              <a:ext cx="371475" cy="835163"/>
              <a:chOff x="1235307" y="864428"/>
              <a:chExt cx="371475" cy="835163"/>
            </a:xfrm>
          </p:grpSpPr>
          <p:sp>
            <p:nvSpPr>
              <p:cNvPr id="233" name="椭圆 232">
                <a:extLst>
                  <a:ext uri="{FF2B5EF4-FFF2-40B4-BE49-F238E27FC236}">
                    <a16:creationId xmlns:a16="http://schemas.microsoft.com/office/drawing/2014/main" id="{479EBD61-6E64-7F4D-82FA-5146DA45E892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4" name="椭圆 233">
                <a:extLst>
                  <a:ext uri="{FF2B5EF4-FFF2-40B4-BE49-F238E27FC236}">
                    <a16:creationId xmlns:a16="http://schemas.microsoft.com/office/drawing/2014/main" id="{385EFA4D-7383-6745-B619-556FB0172C8E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35" name="直线箭头连接符 234">
                <a:extLst>
                  <a:ext uri="{FF2B5EF4-FFF2-40B4-BE49-F238E27FC236}">
                    <a16:creationId xmlns:a16="http://schemas.microsoft.com/office/drawing/2014/main" id="{FB36996F-1AC9-E54B-89AD-FAEA23A954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椭圆 235">
                <a:extLst>
                  <a:ext uri="{FF2B5EF4-FFF2-40B4-BE49-F238E27FC236}">
                    <a16:creationId xmlns:a16="http://schemas.microsoft.com/office/drawing/2014/main" id="{A64E1998-F87A-204E-88B9-B33BD505764D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32" name="文本框 231">
              <a:extLst>
                <a:ext uri="{FF2B5EF4-FFF2-40B4-BE49-F238E27FC236}">
                  <a16:creationId xmlns:a16="http://schemas.microsoft.com/office/drawing/2014/main" id="{A90ABE5A-1927-5141-9A9D-F30E6037C123}"/>
                </a:ext>
              </a:extLst>
            </p:cNvPr>
            <p:cNvSpPr txBox="1"/>
            <p:nvPr/>
          </p:nvSpPr>
          <p:spPr>
            <a:xfrm>
              <a:off x="6587395" y="493156"/>
              <a:ext cx="1018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ant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1947.10</a:t>
              </a:r>
              <a:endParaRPr kumimoji="1" lang="zh-CN" altLang="en-US" sz="36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B4C7F84A-44C8-DB4B-BBAA-5A4ECC3AB052}"/>
              </a:ext>
            </a:extLst>
          </p:cNvPr>
          <p:cNvGrpSpPr/>
          <p:nvPr/>
        </p:nvGrpSpPr>
        <p:grpSpPr>
          <a:xfrm>
            <a:off x="8828370" y="493156"/>
            <a:ext cx="697627" cy="1203089"/>
            <a:chOff x="6747695" y="493156"/>
            <a:chExt cx="697627" cy="1203089"/>
          </a:xfrm>
        </p:grpSpPr>
        <p:grpSp>
          <p:nvGrpSpPr>
            <p:cNvPr id="238" name="组合 237">
              <a:extLst>
                <a:ext uri="{FF2B5EF4-FFF2-40B4-BE49-F238E27FC236}">
                  <a16:creationId xmlns:a16="http://schemas.microsoft.com/office/drawing/2014/main" id="{BF78C930-D3D3-9540-A27B-9B748C077FF3}"/>
                </a:ext>
              </a:extLst>
            </p:cNvPr>
            <p:cNvGrpSpPr/>
            <p:nvPr/>
          </p:nvGrpSpPr>
          <p:grpSpPr>
            <a:xfrm>
              <a:off x="6910772" y="861082"/>
              <a:ext cx="371475" cy="835163"/>
              <a:chOff x="1235307" y="864428"/>
              <a:chExt cx="371475" cy="835163"/>
            </a:xfrm>
          </p:grpSpPr>
          <p:sp>
            <p:nvSpPr>
              <p:cNvPr id="240" name="椭圆 239">
                <a:extLst>
                  <a:ext uri="{FF2B5EF4-FFF2-40B4-BE49-F238E27FC236}">
                    <a16:creationId xmlns:a16="http://schemas.microsoft.com/office/drawing/2014/main" id="{52AB09A4-6A21-A347-8DA5-1506202E03E3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1" name="椭圆 240">
                <a:extLst>
                  <a:ext uri="{FF2B5EF4-FFF2-40B4-BE49-F238E27FC236}">
                    <a16:creationId xmlns:a16="http://schemas.microsoft.com/office/drawing/2014/main" id="{F0DF23CC-3C1B-2E4D-A446-06B5229E718A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42" name="直线箭头连接符 241">
                <a:extLst>
                  <a:ext uri="{FF2B5EF4-FFF2-40B4-BE49-F238E27FC236}">
                    <a16:creationId xmlns:a16="http://schemas.microsoft.com/office/drawing/2014/main" id="{C40556D3-F0C1-CE48-B70C-6E425B898A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椭圆 242">
                <a:extLst>
                  <a:ext uri="{FF2B5EF4-FFF2-40B4-BE49-F238E27FC236}">
                    <a16:creationId xmlns:a16="http://schemas.microsoft.com/office/drawing/2014/main" id="{7412B0ED-1C9D-7B46-B821-13CC66AFC873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D5937B19-C85C-7544-9D5E-B28A84F7788E}"/>
                </a:ext>
              </a:extLst>
            </p:cNvPr>
            <p:cNvSpPr txBox="1"/>
            <p:nvPr/>
          </p:nvSpPr>
          <p:spPr>
            <a:xfrm>
              <a:off x="6747695" y="49315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ant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1949</a:t>
              </a:r>
              <a:endParaRPr kumimoji="1" lang="zh-CN" altLang="en-US" sz="36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51" name="组合 250">
            <a:extLst>
              <a:ext uri="{FF2B5EF4-FFF2-40B4-BE49-F238E27FC236}">
                <a16:creationId xmlns:a16="http://schemas.microsoft.com/office/drawing/2014/main" id="{0724B293-3A02-DA40-9A74-862C46321882}"/>
              </a:ext>
            </a:extLst>
          </p:cNvPr>
          <p:cNvGrpSpPr/>
          <p:nvPr/>
        </p:nvGrpSpPr>
        <p:grpSpPr>
          <a:xfrm>
            <a:off x="10361270" y="493156"/>
            <a:ext cx="813043" cy="1203089"/>
            <a:chOff x="6689988" y="493156"/>
            <a:chExt cx="813043" cy="1203089"/>
          </a:xfrm>
        </p:grpSpPr>
        <p:grpSp>
          <p:nvGrpSpPr>
            <p:cNvPr id="252" name="组合 251">
              <a:extLst>
                <a:ext uri="{FF2B5EF4-FFF2-40B4-BE49-F238E27FC236}">
                  <a16:creationId xmlns:a16="http://schemas.microsoft.com/office/drawing/2014/main" id="{99F513B4-C0E7-0E4E-BD19-EB9E7648484F}"/>
                </a:ext>
              </a:extLst>
            </p:cNvPr>
            <p:cNvGrpSpPr/>
            <p:nvPr/>
          </p:nvGrpSpPr>
          <p:grpSpPr>
            <a:xfrm>
              <a:off x="6910772" y="861082"/>
              <a:ext cx="371475" cy="835163"/>
              <a:chOff x="1235307" y="864428"/>
              <a:chExt cx="371475" cy="835163"/>
            </a:xfrm>
          </p:grpSpPr>
          <p:sp>
            <p:nvSpPr>
              <p:cNvPr id="254" name="椭圆 253">
                <a:extLst>
                  <a:ext uri="{FF2B5EF4-FFF2-40B4-BE49-F238E27FC236}">
                    <a16:creationId xmlns:a16="http://schemas.microsoft.com/office/drawing/2014/main" id="{77CECF18-9E2A-C04E-9A9B-98A6661F57D6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5" name="椭圆 254">
                <a:extLst>
                  <a:ext uri="{FF2B5EF4-FFF2-40B4-BE49-F238E27FC236}">
                    <a16:creationId xmlns:a16="http://schemas.microsoft.com/office/drawing/2014/main" id="{10404DD6-0CF6-B14B-8A95-E2AB40E5CC7B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56" name="直线箭头连接符 255">
                <a:extLst>
                  <a:ext uri="{FF2B5EF4-FFF2-40B4-BE49-F238E27FC236}">
                    <a16:creationId xmlns:a16="http://schemas.microsoft.com/office/drawing/2014/main" id="{70C61ACF-361B-B441-9469-D9109C097B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7" name="椭圆 256">
                <a:extLst>
                  <a:ext uri="{FF2B5EF4-FFF2-40B4-BE49-F238E27FC236}">
                    <a16:creationId xmlns:a16="http://schemas.microsoft.com/office/drawing/2014/main" id="{25FF9ACE-6B8F-5F40-B967-066C748C5164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53" name="文本框 252">
              <a:extLst>
                <a:ext uri="{FF2B5EF4-FFF2-40B4-BE49-F238E27FC236}">
                  <a16:creationId xmlns:a16="http://schemas.microsoft.com/office/drawing/2014/main" id="{3A8D4840-5E87-5F4D-A084-BAF05E4B4721}"/>
                </a:ext>
              </a:extLst>
            </p:cNvPr>
            <p:cNvSpPr txBox="1"/>
            <p:nvPr/>
          </p:nvSpPr>
          <p:spPr>
            <a:xfrm>
              <a:off x="6689988" y="493156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ant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1980s</a:t>
              </a:r>
              <a:endParaRPr kumimoji="1" lang="zh-CN" altLang="en-US" sz="36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260" name="直线箭头连接符 259">
            <a:extLst>
              <a:ext uri="{FF2B5EF4-FFF2-40B4-BE49-F238E27FC236}">
                <a16:creationId xmlns:a16="http://schemas.microsoft.com/office/drawing/2014/main" id="{60E02A26-F0C1-B04B-8F01-9A947853C739}"/>
              </a:ext>
            </a:extLst>
          </p:cNvPr>
          <p:cNvCxnSpPr>
            <a:cxnSpLocks/>
          </p:cNvCxnSpPr>
          <p:nvPr/>
        </p:nvCxnSpPr>
        <p:spPr>
          <a:xfrm>
            <a:off x="0" y="4427918"/>
            <a:ext cx="12192000" cy="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文本框 280">
            <a:extLst>
              <a:ext uri="{FF2B5EF4-FFF2-40B4-BE49-F238E27FC236}">
                <a16:creationId xmlns:a16="http://schemas.microsoft.com/office/drawing/2014/main" id="{4467B7D9-ECF3-6948-BFF7-4D2EE8F75160}"/>
              </a:ext>
            </a:extLst>
          </p:cNvPr>
          <p:cNvSpPr txBox="1"/>
          <p:nvPr/>
        </p:nvSpPr>
        <p:spPr>
          <a:xfrm>
            <a:off x="103948" y="348478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東歐</a:t>
            </a:r>
            <a:r>
              <a:rPr kumimoji="1" lang="en-US" altLang="zh-Hant" dirty="0">
                <a:latin typeface="Heiti SC Medium" pitchFamily="2" charset="-128"/>
                <a:ea typeface="Heiti SC Medium" pitchFamily="2" charset="-128"/>
              </a:rPr>
              <a:t>·</a:t>
            </a:r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亞非拉</a:t>
            </a:r>
            <a:r>
              <a:rPr kumimoji="1" lang="en-US" altLang="zh-Hant" dirty="0">
                <a:latin typeface="Heiti SC Medium" pitchFamily="2" charset="-128"/>
                <a:ea typeface="Heiti SC Medium" pitchFamily="2" charset="-128"/>
              </a:rPr>
              <a:t>·</a:t>
            </a:r>
            <a:r>
              <a:rPr kumimoji="1" lang="zh-Hant" altLang="en-US" dirty="0">
                <a:latin typeface="Heiti SC Medium" pitchFamily="2" charset="-128"/>
                <a:ea typeface="Heiti SC Medium" pitchFamily="2" charset="-128"/>
              </a:rPr>
              <a:t>國際法</a:t>
            </a:r>
            <a:endParaRPr kumimoji="1"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82" name="直线连接符 281">
            <a:extLst>
              <a:ext uri="{FF2B5EF4-FFF2-40B4-BE49-F238E27FC236}">
                <a16:creationId xmlns:a16="http://schemas.microsoft.com/office/drawing/2014/main" id="{7333D2E2-B7C3-6944-B1EC-572D7BD1F01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1" name="组合 300">
            <a:extLst>
              <a:ext uri="{FF2B5EF4-FFF2-40B4-BE49-F238E27FC236}">
                <a16:creationId xmlns:a16="http://schemas.microsoft.com/office/drawing/2014/main" id="{095DA89D-8EF2-A541-9E00-534C3908D8A1}"/>
              </a:ext>
            </a:extLst>
          </p:cNvPr>
          <p:cNvGrpSpPr/>
          <p:nvPr/>
        </p:nvGrpSpPr>
        <p:grpSpPr>
          <a:xfrm>
            <a:off x="4147857" y="3900294"/>
            <a:ext cx="697627" cy="1203089"/>
            <a:chOff x="6747696" y="493156"/>
            <a:chExt cx="697627" cy="1203089"/>
          </a:xfrm>
        </p:grpSpPr>
        <p:grpSp>
          <p:nvGrpSpPr>
            <p:cNvPr id="302" name="组合 301">
              <a:extLst>
                <a:ext uri="{FF2B5EF4-FFF2-40B4-BE49-F238E27FC236}">
                  <a16:creationId xmlns:a16="http://schemas.microsoft.com/office/drawing/2014/main" id="{46333CAD-9298-0D4E-8566-3F6F2DE2929A}"/>
                </a:ext>
              </a:extLst>
            </p:cNvPr>
            <p:cNvGrpSpPr/>
            <p:nvPr/>
          </p:nvGrpSpPr>
          <p:grpSpPr>
            <a:xfrm>
              <a:off x="6910772" y="861082"/>
              <a:ext cx="371475" cy="835163"/>
              <a:chOff x="1235307" y="864428"/>
              <a:chExt cx="371475" cy="835163"/>
            </a:xfrm>
          </p:grpSpPr>
          <p:sp>
            <p:nvSpPr>
              <p:cNvPr id="304" name="椭圆 303">
                <a:extLst>
                  <a:ext uri="{FF2B5EF4-FFF2-40B4-BE49-F238E27FC236}">
                    <a16:creationId xmlns:a16="http://schemas.microsoft.com/office/drawing/2014/main" id="{F1D94172-FC0F-1242-A60D-36028AEA099A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5" name="椭圆 304">
                <a:extLst>
                  <a:ext uri="{FF2B5EF4-FFF2-40B4-BE49-F238E27FC236}">
                    <a16:creationId xmlns:a16="http://schemas.microsoft.com/office/drawing/2014/main" id="{AF6240A0-BE7A-B143-A04B-759384C185A2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06" name="直线箭头连接符 305">
                <a:extLst>
                  <a:ext uri="{FF2B5EF4-FFF2-40B4-BE49-F238E27FC236}">
                    <a16:creationId xmlns:a16="http://schemas.microsoft.com/office/drawing/2014/main" id="{2D4DED43-DC4F-1946-A0C1-9EB3101BB4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" name="椭圆 306">
                <a:extLst>
                  <a:ext uri="{FF2B5EF4-FFF2-40B4-BE49-F238E27FC236}">
                    <a16:creationId xmlns:a16="http://schemas.microsoft.com/office/drawing/2014/main" id="{60A6FF0E-7293-9A43-8F66-83DB02D25543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03" name="文本框 302">
              <a:extLst>
                <a:ext uri="{FF2B5EF4-FFF2-40B4-BE49-F238E27FC236}">
                  <a16:creationId xmlns:a16="http://schemas.microsoft.com/office/drawing/2014/main" id="{66912A2B-72D3-094D-97C2-8FF571B3C207}"/>
                </a:ext>
              </a:extLst>
            </p:cNvPr>
            <p:cNvSpPr txBox="1"/>
            <p:nvPr/>
          </p:nvSpPr>
          <p:spPr>
            <a:xfrm>
              <a:off x="6747696" y="49315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ant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1955</a:t>
              </a:r>
              <a:endParaRPr kumimoji="1" lang="zh-CN" altLang="en-US" sz="36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08" name="组合 307">
            <a:extLst>
              <a:ext uri="{FF2B5EF4-FFF2-40B4-BE49-F238E27FC236}">
                <a16:creationId xmlns:a16="http://schemas.microsoft.com/office/drawing/2014/main" id="{31ED71F7-42FD-E54D-A96D-68B41457285E}"/>
              </a:ext>
            </a:extLst>
          </p:cNvPr>
          <p:cNvGrpSpPr/>
          <p:nvPr/>
        </p:nvGrpSpPr>
        <p:grpSpPr>
          <a:xfrm>
            <a:off x="2440550" y="3900294"/>
            <a:ext cx="697627" cy="1203089"/>
            <a:chOff x="6747694" y="493156"/>
            <a:chExt cx="697627" cy="1203089"/>
          </a:xfrm>
        </p:grpSpPr>
        <p:grpSp>
          <p:nvGrpSpPr>
            <p:cNvPr id="309" name="组合 308">
              <a:extLst>
                <a:ext uri="{FF2B5EF4-FFF2-40B4-BE49-F238E27FC236}">
                  <a16:creationId xmlns:a16="http://schemas.microsoft.com/office/drawing/2014/main" id="{4C20C7B7-6AAD-BA47-A627-817AF033D314}"/>
                </a:ext>
              </a:extLst>
            </p:cNvPr>
            <p:cNvGrpSpPr/>
            <p:nvPr/>
          </p:nvGrpSpPr>
          <p:grpSpPr>
            <a:xfrm>
              <a:off x="6910772" y="861082"/>
              <a:ext cx="371475" cy="835163"/>
              <a:chOff x="1235307" y="864428"/>
              <a:chExt cx="371475" cy="835163"/>
            </a:xfrm>
          </p:grpSpPr>
          <p:sp>
            <p:nvSpPr>
              <p:cNvPr id="311" name="椭圆 310">
                <a:extLst>
                  <a:ext uri="{FF2B5EF4-FFF2-40B4-BE49-F238E27FC236}">
                    <a16:creationId xmlns:a16="http://schemas.microsoft.com/office/drawing/2014/main" id="{BE8316EF-DC6C-2248-AC64-42819E6C9C49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2" name="椭圆 311">
                <a:extLst>
                  <a:ext uri="{FF2B5EF4-FFF2-40B4-BE49-F238E27FC236}">
                    <a16:creationId xmlns:a16="http://schemas.microsoft.com/office/drawing/2014/main" id="{E2009C3C-CDAC-1641-8AF7-9FEDB4792A16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13" name="直线箭头连接符 312">
                <a:extLst>
                  <a:ext uri="{FF2B5EF4-FFF2-40B4-BE49-F238E27FC236}">
                    <a16:creationId xmlns:a16="http://schemas.microsoft.com/office/drawing/2014/main" id="{AAA24C3D-5EB9-2445-84B8-FC30FB7191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椭圆 313">
                <a:extLst>
                  <a:ext uri="{FF2B5EF4-FFF2-40B4-BE49-F238E27FC236}">
                    <a16:creationId xmlns:a16="http://schemas.microsoft.com/office/drawing/2014/main" id="{99530D38-0A6F-9446-B76D-B9B4DF8BA924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10" name="文本框 309">
              <a:extLst>
                <a:ext uri="{FF2B5EF4-FFF2-40B4-BE49-F238E27FC236}">
                  <a16:creationId xmlns:a16="http://schemas.microsoft.com/office/drawing/2014/main" id="{BE6C7C4D-4FAA-5F46-8665-C3748C45FDD8}"/>
                </a:ext>
              </a:extLst>
            </p:cNvPr>
            <p:cNvSpPr txBox="1"/>
            <p:nvPr/>
          </p:nvSpPr>
          <p:spPr>
            <a:xfrm>
              <a:off x="6747694" y="49315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ant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1949</a:t>
              </a:r>
              <a:endParaRPr kumimoji="1" lang="zh-CN" altLang="en-US" sz="36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15" name="组合 314">
            <a:extLst>
              <a:ext uri="{FF2B5EF4-FFF2-40B4-BE49-F238E27FC236}">
                <a16:creationId xmlns:a16="http://schemas.microsoft.com/office/drawing/2014/main" id="{3D76AD80-AC04-C44D-837A-2186F51FA2DB}"/>
              </a:ext>
            </a:extLst>
          </p:cNvPr>
          <p:cNvGrpSpPr/>
          <p:nvPr/>
        </p:nvGrpSpPr>
        <p:grpSpPr>
          <a:xfrm>
            <a:off x="5761358" y="3900294"/>
            <a:ext cx="697627" cy="1203089"/>
            <a:chOff x="6747696" y="493156"/>
            <a:chExt cx="697627" cy="1203089"/>
          </a:xfrm>
        </p:grpSpPr>
        <p:grpSp>
          <p:nvGrpSpPr>
            <p:cNvPr id="316" name="组合 315">
              <a:extLst>
                <a:ext uri="{FF2B5EF4-FFF2-40B4-BE49-F238E27FC236}">
                  <a16:creationId xmlns:a16="http://schemas.microsoft.com/office/drawing/2014/main" id="{D2D3EFD5-3147-8B46-91A6-BB560E5AB34C}"/>
                </a:ext>
              </a:extLst>
            </p:cNvPr>
            <p:cNvGrpSpPr/>
            <p:nvPr/>
          </p:nvGrpSpPr>
          <p:grpSpPr>
            <a:xfrm>
              <a:off x="6910772" y="861082"/>
              <a:ext cx="371475" cy="835163"/>
              <a:chOff x="1235307" y="864428"/>
              <a:chExt cx="371475" cy="835163"/>
            </a:xfrm>
          </p:grpSpPr>
          <p:sp>
            <p:nvSpPr>
              <p:cNvPr id="318" name="椭圆 317">
                <a:extLst>
                  <a:ext uri="{FF2B5EF4-FFF2-40B4-BE49-F238E27FC236}">
                    <a16:creationId xmlns:a16="http://schemas.microsoft.com/office/drawing/2014/main" id="{863D4B93-C8F3-874D-B9E5-E2BB922DCC0D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9" name="椭圆 318">
                <a:extLst>
                  <a:ext uri="{FF2B5EF4-FFF2-40B4-BE49-F238E27FC236}">
                    <a16:creationId xmlns:a16="http://schemas.microsoft.com/office/drawing/2014/main" id="{335B965A-854A-6144-9292-98BBCBD7ACAD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20" name="直线箭头连接符 319">
                <a:extLst>
                  <a:ext uri="{FF2B5EF4-FFF2-40B4-BE49-F238E27FC236}">
                    <a16:creationId xmlns:a16="http://schemas.microsoft.com/office/drawing/2014/main" id="{C87108F7-3EE8-4045-8B15-B6A21A6B8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1" name="椭圆 320">
                <a:extLst>
                  <a:ext uri="{FF2B5EF4-FFF2-40B4-BE49-F238E27FC236}">
                    <a16:creationId xmlns:a16="http://schemas.microsoft.com/office/drawing/2014/main" id="{A266EEAE-6E99-3846-86CA-560E193008F3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17" name="文本框 316">
              <a:extLst>
                <a:ext uri="{FF2B5EF4-FFF2-40B4-BE49-F238E27FC236}">
                  <a16:creationId xmlns:a16="http://schemas.microsoft.com/office/drawing/2014/main" id="{A82993D0-3918-8D4F-A46D-1A0D6635D685}"/>
                </a:ext>
              </a:extLst>
            </p:cNvPr>
            <p:cNvSpPr txBox="1"/>
            <p:nvPr/>
          </p:nvSpPr>
          <p:spPr>
            <a:xfrm>
              <a:off x="6747696" y="49315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ant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1961</a:t>
              </a:r>
              <a:endParaRPr kumimoji="1" lang="zh-CN" altLang="en-US" sz="36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22" name="组合 321">
            <a:extLst>
              <a:ext uri="{FF2B5EF4-FFF2-40B4-BE49-F238E27FC236}">
                <a16:creationId xmlns:a16="http://schemas.microsoft.com/office/drawing/2014/main" id="{C2822187-3BFA-E249-9120-1EB1BB1A9147}"/>
              </a:ext>
            </a:extLst>
          </p:cNvPr>
          <p:cNvGrpSpPr/>
          <p:nvPr/>
        </p:nvGrpSpPr>
        <p:grpSpPr>
          <a:xfrm>
            <a:off x="7551679" y="3900294"/>
            <a:ext cx="697627" cy="1203089"/>
            <a:chOff x="6747695" y="493156"/>
            <a:chExt cx="697627" cy="1203089"/>
          </a:xfrm>
        </p:grpSpPr>
        <p:grpSp>
          <p:nvGrpSpPr>
            <p:cNvPr id="323" name="组合 322">
              <a:extLst>
                <a:ext uri="{FF2B5EF4-FFF2-40B4-BE49-F238E27FC236}">
                  <a16:creationId xmlns:a16="http://schemas.microsoft.com/office/drawing/2014/main" id="{9CE37F3E-97CB-174B-A941-C7A33257F8BD}"/>
                </a:ext>
              </a:extLst>
            </p:cNvPr>
            <p:cNvGrpSpPr/>
            <p:nvPr/>
          </p:nvGrpSpPr>
          <p:grpSpPr>
            <a:xfrm>
              <a:off x="6910772" y="861082"/>
              <a:ext cx="371475" cy="835163"/>
              <a:chOff x="1235307" y="864428"/>
              <a:chExt cx="371475" cy="835163"/>
            </a:xfrm>
          </p:grpSpPr>
          <p:sp>
            <p:nvSpPr>
              <p:cNvPr id="325" name="椭圆 324">
                <a:extLst>
                  <a:ext uri="{FF2B5EF4-FFF2-40B4-BE49-F238E27FC236}">
                    <a16:creationId xmlns:a16="http://schemas.microsoft.com/office/drawing/2014/main" id="{977DFA7C-1727-AE4C-8B29-309B030326C6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6" name="椭圆 325">
                <a:extLst>
                  <a:ext uri="{FF2B5EF4-FFF2-40B4-BE49-F238E27FC236}">
                    <a16:creationId xmlns:a16="http://schemas.microsoft.com/office/drawing/2014/main" id="{52E1D7F7-FFEA-2749-9896-EBBB81ED4FCB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27" name="直线箭头连接符 326">
                <a:extLst>
                  <a:ext uri="{FF2B5EF4-FFF2-40B4-BE49-F238E27FC236}">
                    <a16:creationId xmlns:a16="http://schemas.microsoft.com/office/drawing/2014/main" id="{DAAB0ED7-95BD-F94B-9E9D-2E92E9CEEA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8" name="椭圆 327">
                <a:extLst>
                  <a:ext uri="{FF2B5EF4-FFF2-40B4-BE49-F238E27FC236}">
                    <a16:creationId xmlns:a16="http://schemas.microsoft.com/office/drawing/2014/main" id="{6CA66ADE-11A6-574B-A1EB-CC6F4B2B13F9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24" name="文本框 323">
              <a:extLst>
                <a:ext uri="{FF2B5EF4-FFF2-40B4-BE49-F238E27FC236}">
                  <a16:creationId xmlns:a16="http://schemas.microsoft.com/office/drawing/2014/main" id="{676574C1-ABFD-E14C-80C2-CE595F953F6A}"/>
                </a:ext>
              </a:extLst>
            </p:cNvPr>
            <p:cNvSpPr txBox="1"/>
            <p:nvPr/>
          </p:nvSpPr>
          <p:spPr>
            <a:xfrm>
              <a:off x="6747695" y="49315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ant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1962</a:t>
              </a:r>
              <a:endParaRPr kumimoji="1" lang="zh-CN" altLang="en-US" sz="36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36" name="组合 335">
            <a:extLst>
              <a:ext uri="{FF2B5EF4-FFF2-40B4-BE49-F238E27FC236}">
                <a16:creationId xmlns:a16="http://schemas.microsoft.com/office/drawing/2014/main" id="{4DFDBAAB-6015-7549-8915-08DEBEBFB641}"/>
              </a:ext>
            </a:extLst>
          </p:cNvPr>
          <p:cNvGrpSpPr/>
          <p:nvPr/>
        </p:nvGrpSpPr>
        <p:grpSpPr>
          <a:xfrm>
            <a:off x="10418500" y="3900294"/>
            <a:ext cx="697627" cy="1203089"/>
            <a:chOff x="6747696" y="493156"/>
            <a:chExt cx="697627" cy="1203089"/>
          </a:xfrm>
        </p:grpSpPr>
        <p:grpSp>
          <p:nvGrpSpPr>
            <p:cNvPr id="337" name="组合 336">
              <a:extLst>
                <a:ext uri="{FF2B5EF4-FFF2-40B4-BE49-F238E27FC236}">
                  <a16:creationId xmlns:a16="http://schemas.microsoft.com/office/drawing/2014/main" id="{F83EA618-5C31-CF45-94B8-8A2D5836FBDB}"/>
                </a:ext>
              </a:extLst>
            </p:cNvPr>
            <p:cNvGrpSpPr/>
            <p:nvPr/>
          </p:nvGrpSpPr>
          <p:grpSpPr>
            <a:xfrm>
              <a:off x="6910772" y="861082"/>
              <a:ext cx="371475" cy="835163"/>
              <a:chOff x="1235307" y="864428"/>
              <a:chExt cx="371475" cy="835163"/>
            </a:xfrm>
          </p:grpSpPr>
          <p:sp>
            <p:nvSpPr>
              <p:cNvPr id="339" name="椭圆 338">
                <a:extLst>
                  <a:ext uri="{FF2B5EF4-FFF2-40B4-BE49-F238E27FC236}">
                    <a16:creationId xmlns:a16="http://schemas.microsoft.com/office/drawing/2014/main" id="{B20B7877-45D8-BE4A-840B-7F0B1FDB1C3C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0" name="椭圆 339">
                <a:extLst>
                  <a:ext uri="{FF2B5EF4-FFF2-40B4-BE49-F238E27FC236}">
                    <a16:creationId xmlns:a16="http://schemas.microsoft.com/office/drawing/2014/main" id="{D6A22DE9-41E0-834A-A0EF-8BA3AAAA6657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41" name="直线箭头连接符 340">
                <a:extLst>
                  <a:ext uri="{FF2B5EF4-FFF2-40B4-BE49-F238E27FC236}">
                    <a16:creationId xmlns:a16="http://schemas.microsoft.com/office/drawing/2014/main" id="{10390550-38E2-B343-AD12-52097EB35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2" name="椭圆 341">
                <a:extLst>
                  <a:ext uri="{FF2B5EF4-FFF2-40B4-BE49-F238E27FC236}">
                    <a16:creationId xmlns:a16="http://schemas.microsoft.com/office/drawing/2014/main" id="{90D12884-582A-C54E-84C4-67880830F3A0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38" name="文本框 337">
              <a:extLst>
                <a:ext uri="{FF2B5EF4-FFF2-40B4-BE49-F238E27FC236}">
                  <a16:creationId xmlns:a16="http://schemas.microsoft.com/office/drawing/2014/main" id="{DDF502C0-E384-6E41-9C3D-3EB9151F400F}"/>
                </a:ext>
              </a:extLst>
            </p:cNvPr>
            <p:cNvSpPr txBox="1"/>
            <p:nvPr/>
          </p:nvSpPr>
          <p:spPr>
            <a:xfrm>
              <a:off x="6747696" y="49315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ant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1993</a:t>
              </a:r>
              <a:endParaRPr kumimoji="1" lang="zh-CN" altLang="en-US" sz="36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30802D14-142C-0143-AD13-2C4E474D8151}"/>
              </a:ext>
            </a:extLst>
          </p:cNvPr>
          <p:cNvGrpSpPr/>
          <p:nvPr/>
        </p:nvGrpSpPr>
        <p:grpSpPr>
          <a:xfrm>
            <a:off x="5675306" y="493156"/>
            <a:ext cx="889987" cy="1203089"/>
            <a:chOff x="6651517" y="493156"/>
            <a:chExt cx="889987" cy="1203089"/>
          </a:xfrm>
        </p:grpSpPr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A92D9778-F2E0-A846-AA86-FA9264ED77E7}"/>
                </a:ext>
              </a:extLst>
            </p:cNvPr>
            <p:cNvGrpSpPr/>
            <p:nvPr/>
          </p:nvGrpSpPr>
          <p:grpSpPr>
            <a:xfrm>
              <a:off x="6910772" y="861082"/>
              <a:ext cx="371475" cy="835163"/>
              <a:chOff x="1235307" y="864428"/>
              <a:chExt cx="371475" cy="835163"/>
            </a:xfrm>
          </p:grpSpPr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16DE128B-33A9-484B-97D7-2EBB71BF29C9}"/>
                  </a:ext>
                </a:extLst>
              </p:cNvPr>
              <p:cNvSpPr/>
              <p:nvPr/>
            </p:nvSpPr>
            <p:spPr>
              <a:xfrm>
                <a:off x="1235307" y="864428"/>
                <a:ext cx="371475" cy="3714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452D86B9-D0CA-1B45-95BD-794A9DDC083C}"/>
                  </a:ext>
                </a:extLst>
              </p:cNvPr>
              <p:cNvSpPr/>
              <p:nvPr/>
            </p:nvSpPr>
            <p:spPr>
              <a:xfrm>
                <a:off x="1306744" y="935865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08" name="直线箭头连接符 107">
                <a:extLst>
                  <a:ext uri="{FF2B5EF4-FFF2-40B4-BE49-F238E27FC236}">
                    <a16:creationId xmlns:a16="http://schemas.microsoft.com/office/drawing/2014/main" id="{CC13F615-7A7D-4B47-962C-27A95938DB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044" y="1164465"/>
                <a:ext cx="0" cy="535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椭圆 108">
                <a:extLst>
                  <a:ext uri="{FF2B5EF4-FFF2-40B4-BE49-F238E27FC236}">
                    <a16:creationId xmlns:a16="http://schemas.microsoft.com/office/drawing/2014/main" id="{A354891E-399D-C547-9DF8-F481ECD5113C}"/>
                  </a:ext>
                </a:extLst>
              </p:cNvPr>
              <p:cNvSpPr/>
              <p:nvPr/>
            </p:nvSpPr>
            <p:spPr>
              <a:xfrm>
                <a:off x="1366308" y="995429"/>
                <a:ext cx="109471" cy="1094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A1C1F50C-956C-B54B-9824-136EDB3E0E66}"/>
                </a:ext>
              </a:extLst>
            </p:cNvPr>
            <p:cNvSpPr txBox="1"/>
            <p:nvPr/>
          </p:nvSpPr>
          <p:spPr>
            <a:xfrm>
              <a:off x="6651517" y="493156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ant" dirty="0">
                  <a:latin typeface="Arial" panose="020B0604020202020204" pitchFamily="34" charset="0"/>
                  <a:ea typeface="Kaiti SC" panose="02010600040101010101" pitchFamily="2" charset="-122"/>
                  <a:cs typeface="Arial" panose="020B0604020202020204" pitchFamily="34" charset="0"/>
                </a:rPr>
                <a:t>1947.6</a:t>
              </a:r>
              <a:endParaRPr kumimoji="1" lang="zh-CN" altLang="en-US" sz="3600" dirty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8702753-8027-8644-AB04-A86CFDE03F91}"/>
              </a:ext>
            </a:extLst>
          </p:cNvPr>
          <p:cNvGrpSpPr/>
          <p:nvPr/>
        </p:nvGrpSpPr>
        <p:grpSpPr>
          <a:xfrm>
            <a:off x="565611" y="1650390"/>
            <a:ext cx="6224102" cy="369332"/>
            <a:chOff x="565611" y="1757265"/>
            <a:chExt cx="6224102" cy="369332"/>
          </a:xfrm>
        </p:grpSpPr>
        <p:sp>
          <p:nvSpPr>
            <p:cNvPr id="258" name="文本框 257">
              <a:extLst>
                <a:ext uri="{FF2B5EF4-FFF2-40B4-BE49-F238E27FC236}">
                  <a16:creationId xmlns:a16="http://schemas.microsoft.com/office/drawing/2014/main" id="{AA339388-CA0A-434C-82A5-697B8A303C64}"/>
                </a:ext>
              </a:extLst>
            </p:cNvPr>
            <p:cNvSpPr txBox="1"/>
            <p:nvPr/>
          </p:nvSpPr>
          <p:spPr>
            <a:xfrm>
              <a:off x="565611" y="175726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文件</a:t>
              </a:r>
              <a:endParaRPr kumimoji="1"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2B2EF43F-BA35-BB46-858B-808ED85CB6D7}"/>
                </a:ext>
              </a:extLst>
            </p:cNvPr>
            <p:cNvSpPr txBox="1"/>
            <p:nvPr/>
          </p:nvSpPr>
          <p:spPr>
            <a:xfrm>
              <a:off x="1661918" y="1757265"/>
              <a:ext cx="2262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「布雷頓森林協定」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3F3891A1-D3E6-CA4A-B4BE-6C8571AB1CDF}"/>
                </a:ext>
              </a:extLst>
            </p:cNvPr>
            <p:cNvSpPr txBox="1"/>
            <p:nvPr/>
          </p:nvSpPr>
          <p:spPr>
            <a:xfrm>
              <a:off x="4022477" y="175726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杜魯門主義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C2903B10-CBE2-5F42-BC48-D0F1D6F8D82A}"/>
                </a:ext>
              </a:extLst>
            </p:cNvPr>
            <p:cNvSpPr txBox="1"/>
            <p:nvPr/>
          </p:nvSpPr>
          <p:spPr>
            <a:xfrm>
              <a:off x="5450885" y="175726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馬歇爾計畫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551ED5D5-A136-0F4D-9726-BF11D04B0411}"/>
              </a:ext>
            </a:extLst>
          </p:cNvPr>
          <p:cNvGrpSpPr/>
          <p:nvPr/>
        </p:nvGrpSpPr>
        <p:grpSpPr>
          <a:xfrm>
            <a:off x="537278" y="2106454"/>
            <a:ext cx="8963071" cy="369332"/>
            <a:chOff x="537278" y="2254474"/>
            <a:chExt cx="8963071" cy="369332"/>
          </a:xfrm>
        </p:grpSpPr>
        <p:sp>
          <p:nvSpPr>
            <p:cNvPr id="259" name="文本框 258">
              <a:extLst>
                <a:ext uri="{FF2B5EF4-FFF2-40B4-BE49-F238E27FC236}">
                  <a16:creationId xmlns:a16="http://schemas.microsoft.com/office/drawing/2014/main" id="{3E0625EA-241F-C547-86E1-EF2FA15E99AF}"/>
                </a:ext>
              </a:extLst>
            </p:cNvPr>
            <p:cNvSpPr txBox="1"/>
            <p:nvPr/>
          </p:nvSpPr>
          <p:spPr>
            <a:xfrm>
              <a:off x="537278" y="225447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組織</a:t>
              </a:r>
              <a:endParaRPr kumimoji="1"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E0307742-50D8-1A4E-BF25-C90F62FF66FD}"/>
                </a:ext>
              </a:extLst>
            </p:cNvPr>
            <p:cNvSpPr txBox="1"/>
            <p:nvPr/>
          </p:nvSpPr>
          <p:spPr>
            <a:xfrm>
              <a:off x="1200253" y="2254474"/>
              <a:ext cx="3185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國際貨幣基金組織，世界銀行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16CAC165-BEB8-524E-9FB9-E4178E6F97E6}"/>
                </a:ext>
              </a:extLst>
            </p:cNvPr>
            <p:cNvSpPr txBox="1"/>
            <p:nvPr/>
          </p:nvSpPr>
          <p:spPr>
            <a:xfrm>
              <a:off x="7004108" y="2254474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關’貿’總協定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4C9CAFB6-B255-9F4D-BDED-8A14E8A62DD9}"/>
                </a:ext>
              </a:extLst>
            </p:cNvPr>
            <p:cNvSpPr txBox="1"/>
            <p:nvPr/>
          </p:nvSpPr>
          <p:spPr>
            <a:xfrm>
              <a:off x="8854018" y="225447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北約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AF0A539A-2FEA-CD45-8E68-2BD309A677D5}"/>
              </a:ext>
            </a:extLst>
          </p:cNvPr>
          <p:cNvGrpSpPr/>
          <p:nvPr/>
        </p:nvGrpSpPr>
        <p:grpSpPr>
          <a:xfrm>
            <a:off x="2238999" y="3018583"/>
            <a:ext cx="7495389" cy="369332"/>
            <a:chOff x="2238999" y="3101708"/>
            <a:chExt cx="7495389" cy="369332"/>
          </a:xfrm>
        </p:grpSpPr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A82F9746-C660-E641-923B-9344730DE078}"/>
                </a:ext>
              </a:extLst>
            </p:cNvPr>
            <p:cNvSpPr txBox="1"/>
            <p:nvPr/>
          </p:nvSpPr>
          <p:spPr>
            <a:xfrm>
              <a:off x="2238999" y="3101708"/>
              <a:ext cx="1107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冷戰開始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F0885BB8-15CF-BC43-8014-D08DF6D6C91C}"/>
                </a:ext>
              </a:extLst>
            </p:cNvPr>
            <p:cNvSpPr txBox="1"/>
            <p:nvPr/>
          </p:nvSpPr>
          <p:spPr>
            <a:xfrm>
              <a:off x="8619979" y="3101708"/>
              <a:ext cx="11144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冷戰加劇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B1EC9CD-A596-D144-9E15-DAE3998AFEBB}"/>
              </a:ext>
            </a:extLst>
          </p:cNvPr>
          <p:cNvGrpSpPr/>
          <p:nvPr/>
        </p:nvGrpSpPr>
        <p:grpSpPr>
          <a:xfrm>
            <a:off x="284285" y="2562518"/>
            <a:ext cx="11499169" cy="369332"/>
            <a:chOff x="284285" y="2729070"/>
            <a:chExt cx="11499169" cy="369332"/>
          </a:xfrm>
        </p:grpSpPr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F947A347-DFBB-C24C-A402-23C2177001B2}"/>
                </a:ext>
              </a:extLst>
            </p:cNvPr>
            <p:cNvSpPr txBox="1"/>
            <p:nvPr/>
          </p:nvSpPr>
          <p:spPr>
            <a:xfrm>
              <a:off x="284285" y="2729070"/>
              <a:ext cx="1208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內容</a:t>
              </a:r>
              <a:r>
                <a:rPr kumimoji="1" lang="en-US" altLang="zh-Hant" dirty="0">
                  <a:latin typeface="Heiti SC Medium" pitchFamily="2" charset="-128"/>
                  <a:ea typeface="Heiti SC Medium" pitchFamily="2" charset="-128"/>
                </a:rPr>
                <a:t>/</a:t>
              </a:r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目的</a:t>
              </a:r>
              <a:endParaRPr kumimoji="1"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36690065-4BB1-5142-AE5D-13FFBDC1F9D1}"/>
                </a:ext>
              </a:extLst>
            </p:cNvPr>
            <p:cNvSpPr txBox="1"/>
            <p:nvPr/>
          </p:nvSpPr>
          <p:spPr>
            <a:xfrm>
              <a:off x="1661918" y="2729070"/>
              <a:ext cx="2262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美元中心的貨幣體系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2D0694E-2EB5-9A49-BDEC-7BD9EBDBB0A7}"/>
                </a:ext>
              </a:extLst>
            </p:cNvPr>
            <p:cNvSpPr/>
            <p:nvPr/>
          </p:nvSpPr>
          <p:spPr>
            <a:xfrm>
              <a:off x="6600151" y="2729070"/>
              <a:ext cx="2262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美國主導的貿易體系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DAE00190-2CB8-274F-8D88-FFD8A198C949}"/>
                </a:ext>
              </a:extLst>
            </p:cNvPr>
            <p:cNvSpPr txBox="1"/>
            <p:nvPr/>
          </p:nvSpPr>
          <p:spPr>
            <a:xfrm>
              <a:off x="3907061" y="272907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遏止共產主義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FA938C50-0AAC-9D45-A6F1-799EE6EDFFA6}"/>
                </a:ext>
              </a:extLst>
            </p:cNvPr>
            <p:cNvSpPr txBox="1"/>
            <p:nvPr/>
          </p:nvSpPr>
          <p:spPr>
            <a:xfrm>
              <a:off x="5566301" y="272907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西歐經濟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95BF7F32-70B1-DE4A-A1C0-812732F2C891}"/>
                </a:ext>
              </a:extLst>
            </p:cNvPr>
            <p:cNvSpPr txBox="1"/>
            <p:nvPr/>
          </p:nvSpPr>
          <p:spPr>
            <a:xfrm>
              <a:off x="9752129" y="2729070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日本謀求政治大國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B1D453FF-E133-E94E-AFC2-E21FA1102648}"/>
                </a:ext>
              </a:extLst>
            </p:cNvPr>
            <p:cNvSpPr txBox="1"/>
            <p:nvPr/>
          </p:nvSpPr>
          <p:spPr>
            <a:xfrm>
              <a:off x="8854018" y="272907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軍事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9421334-41CC-D848-B3A6-19FA58D6F293}"/>
              </a:ext>
            </a:extLst>
          </p:cNvPr>
          <p:cNvGrpSpPr/>
          <p:nvPr/>
        </p:nvGrpSpPr>
        <p:grpSpPr>
          <a:xfrm>
            <a:off x="537278" y="5205776"/>
            <a:ext cx="10668617" cy="369332"/>
            <a:chOff x="537278" y="5360157"/>
            <a:chExt cx="10668617" cy="369332"/>
          </a:xfrm>
        </p:grpSpPr>
        <p:sp>
          <p:nvSpPr>
            <p:cNvPr id="291" name="文本框 290">
              <a:extLst>
                <a:ext uri="{FF2B5EF4-FFF2-40B4-BE49-F238E27FC236}">
                  <a16:creationId xmlns:a16="http://schemas.microsoft.com/office/drawing/2014/main" id="{9AA52AB7-C10D-C64E-8B3D-20CD94CB2186}"/>
                </a:ext>
              </a:extLst>
            </p:cNvPr>
            <p:cNvSpPr txBox="1"/>
            <p:nvPr/>
          </p:nvSpPr>
          <p:spPr>
            <a:xfrm>
              <a:off x="537278" y="536015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組織</a:t>
              </a:r>
              <a:endParaRPr kumimoji="1"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FEB62631-10FF-8141-B260-FD5E13FDB11E}"/>
                </a:ext>
              </a:extLst>
            </p:cNvPr>
            <p:cNvSpPr txBox="1"/>
            <p:nvPr/>
          </p:nvSpPr>
          <p:spPr>
            <a:xfrm>
              <a:off x="4173505" y="536015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華約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079EC908-8E5A-B741-B3BD-4DF1B996AD87}"/>
                </a:ext>
              </a:extLst>
            </p:cNvPr>
            <p:cNvSpPr txBox="1"/>
            <p:nvPr/>
          </p:nvSpPr>
          <p:spPr>
            <a:xfrm>
              <a:off x="5440757" y="536015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不結盟運動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1104CD91-BBC6-DB45-B7EA-5E8B459D7B1D}"/>
                </a:ext>
              </a:extLst>
            </p:cNvPr>
            <p:cNvSpPr txBox="1"/>
            <p:nvPr/>
          </p:nvSpPr>
          <p:spPr>
            <a:xfrm>
              <a:off x="10328732" y="536015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獨聯體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56D58984-92A2-1540-B377-06D840A3FC39}"/>
              </a:ext>
            </a:extLst>
          </p:cNvPr>
          <p:cNvGrpSpPr/>
          <p:nvPr/>
        </p:nvGrpSpPr>
        <p:grpSpPr>
          <a:xfrm>
            <a:off x="537278" y="5790708"/>
            <a:ext cx="10784033" cy="369332"/>
            <a:chOff x="537278" y="5726173"/>
            <a:chExt cx="10784033" cy="369332"/>
          </a:xfrm>
        </p:grpSpPr>
        <p:sp>
          <p:nvSpPr>
            <p:cNvPr id="292" name="文本框 291">
              <a:extLst>
                <a:ext uri="{FF2B5EF4-FFF2-40B4-BE49-F238E27FC236}">
                  <a16:creationId xmlns:a16="http://schemas.microsoft.com/office/drawing/2014/main" id="{8CB5E4A9-5E4A-B647-90F8-5EF7C4A8CB57}"/>
                </a:ext>
              </a:extLst>
            </p:cNvPr>
            <p:cNvSpPr txBox="1"/>
            <p:nvPr/>
          </p:nvSpPr>
          <p:spPr>
            <a:xfrm>
              <a:off x="537278" y="57261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t" altLang="en-US" dirty="0">
                  <a:latin typeface="Heiti SC Medium" pitchFamily="2" charset="-128"/>
                  <a:ea typeface="Heiti SC Medium" pitchFamily="2" charset="-128"/>
                </a:rPr>
                <a:t>內容</a:t>
              </a:r>
              <a:endParaRPr kumimoji="1"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1FA0BA43-1557-A149-BBD5-0EE886D7D33E}"/>
                </a:ext>
              </a:extLst>
            </p:cNvPr>
            <p:cNvSpPr txBox="1"/>
            <p:nvPr/>
          </p:nvSpPr>
          <p:spPr>
            <a:xfrm>
              <a:off x="2177657" y="5726173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西德</a:t>
              </a:r>
              <a:r>
                <a:rPr kumimoji="1" lang="en-US" altLang="zh-Hant" dirty="0">
                  <a:latin typeface="Kaiti SC" panose="02010600040101010101" pitchFamily="2" charset="-122"/>
                  <a:ea typeface="Kaiti SC" panose="02010600040101010101" pitchFamily="2" charset="-122"/>
                </a:rPr>
                <a:t>/</a:t>
              </a:r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東德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8E69F7F3-555C-FA4E-9887-135C5A7C40A0}"/>
                </a:ext>
              </a:extLst>
            </p:cNvPr>
            <p:cNvSpPr txBox="1"/>
            <p:nvPr/>
          </p:nvSpPr>
          <p:spPr>
            <a:xfrm>
              <a:off x="5325341" y="572617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反抗美蘇霸權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761287E9-EB9E-854C-BE40-6BAAF73260A8}"/>
                </a:ext>
              </a:extLst>
            </p:cNvPr>
            <p:cNvSpPr txBox="1"/>
            <p:nvPr/>
          </p:nvSpPr>
          <p:spPr>
            <a:xfrm>
              <a:off x="7115662" y="572617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古巴導彈危機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05F12DDB-5C27-514E-9DC8-236356495DBE}"/>
                </a:ext>
              </a:extLst>
            </p:cNvPr>
            <p:cNvSpPr txBox="1"/>
            <p:nvPr/>
          </p:nvSpPr>
          <p:spPr>
            <a:xfrm>
              <a:off x="10213315" y="572617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蘇聯解體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11D553E-377F-8C41-9009-1D0099B36EAB}"/>
              </a:ext>
            </a:extLst>
          </p:cNvPr>
          <p:cNvGrpSpPr/>
          <p:nvPr/>
        </p:nvGrpSpPr>
        <p:grpSpPr>
          <a:xfrm>
            <a:off x="3711840" y="6375640"/>
            <a:ext cx="8459864" cy="369332"/>
            <a:chOff x="3711840" y="6470640"/>
            <a:chExt cx="8459864" cy="369332"/>
          </a:xfrm>
        </p:grpSpPr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CD30C2F7-6B04-7B41-B9F3-1B0F0B0F67F1}"/>
                </a:ext>
              </a:extLst>
            </p:cNvPr>
            <p:cNvSpPr txBox="1"/>
            <p:nvPr/>
          </p:nvSpPr>
          <p:spPr>
            <a:xfrm>
              <a:off x="3711840" y="6470640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兩極格局形成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C3A9A378-3326-2547-9C7C-C0036D8FC5CA}"/>
                </a:ext>
              </a:extLst>
            </p:cNvPr>
            <p:cNvSpPr txBox="1"/>
            <p:nvPr/>
          </p:nvSpPr>
          <p:spPr>
            <a:xfrm>
              <a:off x="9362922" y="6470640"/>
              <a:ext cx="2808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Hant" altLang="en-US" dirty="0">
                  <a:latin typeface="Kaiti SC" panose="02010600040101010101" pitchFamily="2" charset="-122"/>
                  <a:ea typeface="Kaiti SC" panose="02010600040101010101" pitchFamily="2" charset="-122"/>
                </a:rPr>
                <a:t>冷戰結束，兩極格局瓦解</a:t>
              </a:r>
              <a:endParaRPr kumimoji="1" lang="en-US" altLang="zh-Han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429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1537</Words>
  <Application>Microsoft Macintosh PowerPoint</Application>
  <PresentationFormat>宽屏</PresentationFormat>
  <Paragraphs>478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Heiti SC Medium</vt:lpstr>
      <vt:lpstr>Kaiti SC</vt:lpstr>
      <vt:lpstr>新細明體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Happy</dc:creator>
  <cp:lastModifiedBy>Happy</cp:lastModifiedBy>
  <cp:revision>57</cp:revision>
  <dcterms:created xsi:type="dcterms:W3CDTF">2018-04-30T01:57:23Z</dcterms:created>
  <dcterms:modified xsi:type="dcterms:W3CDTF">2018-05-01T05:26:36Z</dcterms:modified>
</cp:coreProperties>
</file>