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5" r:id="rId4"/>
    <p:sldId id="274" r:id="rId5"/>
    <p:sldId id="264" r:id="rId6"/>
    <p:sldId id="276" r:id="rId7"/>
    <p:sldId id="262" r:id="rId8"/>
    <p:sldId id="263" r:id="rId9"/>
    <p:sldId id="268" r:id="rId10"/>
    <p:sldId id="265" r:id="rId11"/>
    <p:sldId id="266" r:id="rId12"/>
    <p:sldId id="27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6ABAEC"/>
    <a:srgbClr val="0C60C6"/>
    <a:srgbClr val="617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94529"/>
  </p:normalViewPr>
  <p:slideViewPr>
    <p:cSldViewPr snapToGrid="0" snapToObjects="1">
      <p:cViewPr varScale="1">
        <p:scale>
          <a:sx n="70" d="100"/>
          <a:sy n="70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C053B-2FBE-534B-A878-95CB9C0EF4B5}" type="doc">
      <dgm:prSet loTypeId="urn:microsoft.com/office/officeart/2005/8/layout/list1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3A77DED7-40F8-FC41-BA70-7D90CD0525EA}">
      <dgm:prSet phldrT="[Текст]"/>
      <dgm:spPr/>
      <dgm:t>
        <a:bodyPr/>
        <a:lstStyle/>
        <a:p>
          <a:r>
            <a:rPr lang="ru-RU" dirty="0">
              <a:latin typeface="Century Gothic" panose="020B0502020202020204" pitchFamily="34" charset="0"/>
            </a:rPr>
            <a:t>Средствами </a:t>
          </a:r>
          <a:r>
            <a:rPr lang="en-US" dirty="0">
              <a:latin typeface="Century Gothic" panose="020B0502020202020204" pitchFamily="34" charset="0"/>
            </a:rPr>
            <a:t>IDE</a:t>
          </a:r>
          <a:endParaRPr lang="ru-RU" dirty="0">
            <a:latin typeface="Century Gothic" panose="020B0502020202020204" pitchFamily="34" charset="0"/>
          </a:endParaRPr>
        </a:p>
      </dgm:t>
    </dgm:pt>
    <dgm:pt modelId="{F41F514F-E1D7-934E-B40A-B84225AFD1DF}" type="parTrans" cxnId="{C22618DF-17B4-2C45-AE46-3B968CDDAE8C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7534C13D-EE9D-3146-B3E4-A49CA95D14C0}" type="sibTrans" cxnId="{C22618DF-17B4-2C45-AE46-3B968CDDAE8C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AD7A8E36-5050-8248-B0DC-C69540939755}">
      <dgm:prSet phldrT="[Текст]"/>
      <dgm:spPr/>
      <dgm:t>
        <a:bodyPr/>
        <a:lstStyle/>
        <a:p>
          <a:r>
            <a:rPr lang="ru-RU" dirty="0">
              <a:latin typeface="Century Gothic" panose="020B0502020202020204" pitchFamily="34" charset="0"/>
            </a:rPr>
            <a:t>Вручную</a:t>
          </a:r>
        </a:p>
      </dgm:t>
    </dgm:pt>
    <dgm:pt modelId="{804780B7-A0B1-F940-B576-F3C837567AB4}" type="parTrans" cxnId="{4F5206A7-DB75-C349-801F-BD893DE6DD85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66092DD6-A077-6B44-B924-698066B7F8EF}" type="sibTrans" cxnId="{4F5206A7-DB75-C349-801F-BD893DE6DD85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E1777CA7-AEF2-C74B-B5B2-DB5A1159AF49}" type="pres">
      <dgm:prSet presAssocID="{649C053B-2FBE-534B-A878-95CB9C0EF4B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A515689-6005-9A46-B627-31D1A7BF63D3}" type="pres">
      <dgm:prSet presAssocID="{3A77DED7-40F8-FC41-BA70-7D90CD0525EA}" presName="parentLin" presStyleCnt="0"/>
      <dgm:spPr/>
    </dgm:pt>
    <dgm:pt modelId="{0C1DD65B-142D-7749-BE13-CDE47CB4FF24}" type="pres">
      <dgm:prSet presAssocID="{3A77DED7-40F8-FC41-BA70-7D90CD0525E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7F8AC249-0DA4-ED44-B2EC-D3BB9ED0A11F}" type="pres">
      <dgm:prSet presAssocID="{3A77DED7-40F8-FC41-BA70-7D90CD0525E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CFDB15-3EDE-4344-9B6B-9AA4CE648B19}" type="pres">
      <dgm:prSet presAssocID="{3A77DED7-40F8-FC41-BA70-7D90CD0525EA}" presName="negativeSpace" presStyleCnt="0"/>
      <dgm:spPr/>
    </dgm:pt>
    <dgm:pt modelId="{ABCA1BBB-4BA0-894E-A792-911BA1B629B7}" type="pres">
      <dgm:prSet presAssocID="{3A77DED7-40F8-FC41-BA70-7D90CD0525EA}" presName="childText" presStyleLbl="conFgAcc1" presStyleIdx="0" presStyleCnt="2">
        <dgm:presLayoutVars>
          <dgm:bulletEnabled val="1"/>
        </dgm:presLayoutVars>
      </dgm:prSet>
      <dgm:spPr/>
    </dgm:pt>
    <dgm:pt modelId="{F61FEBB7-5CCF-4648-94EF-F19BDBAF5183}" type="pres">
      <dgm:prSet presAssocID="{7534C13D-EE9D-3146-B3E4-A49CA95D14C0}" presName="spaceBetweenRectangles" presStyleCnt="0"/>
      <dgm:spPr/>
    </dgm:pt>
    <dgm:pt modelId="{7C47DBBB-0249-084D-8864-89105E8DC908}" type="pres">
      <dgm:prSet presAssocID="{AD7A8E36-5050-8248-B0DC-C69540939755}" presName="parentLin" presStyleCnt="0"/>
      <dgm:spPr/>
    </dgm:pt>
    <dgm:pt modelId="{20D12377-A6A6-0442-A3E3-8A543EDAA965}" type="pres">
      <dgm:prSet presAssocID="{AD7A8E36-5050-8248-B0DC-C69540939755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4B083287-A7B2-4440-A18A-5E3CA99A7B79}" type="pres">
      <dgm:prSet presAssocID="{AD7A8E36-5050-8248-B0DC-C6954093975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4039D6-0424-E442-8BF1-51CBAFE18E22}" type="pres">
      <dgm:prSet presAssocID="{AD7A8E36-5050-8248-B0DC-C69540939755}" presName="negativeSpace" presStyleCnt="0"/>
      <dgm:spPr/>
    </dgm:pt>
    <dgm:pt modelId="{FE986D3D-5D1F-F24B-A525-3567ABC2E2F9}" type="pres">
      <dgm:prSet presAssocID="{AD7A8E36-5050-8248-B0DC-C6954093975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1428737-EE86-4048-8EB9-769FC1804E35}" type="presOf" srcId="{649C053B-2FBE-534B-A878-95CB9C0EF4B5}" destId="{E1777CA7-AEF2-C74B-B5B2-DB5A1159AF49}" srcOrd="0" destOrd="0" presId="urn:microsoft.com/office/officeart/2005/8/layout/list1"/>
    <dgm:cxn modelId="{024CFDB9-21FF-4CF6-AA5D-6B3A8615E1F1}" type="presOf" srcId="{3A77DED7-40F8-FC41-BA70-7D90CD0525EA}" destId="{7F8AC249-0DA4-ED44-B2EC-D3BB9ED0A11F}" srcOrd="1" destOrd="0" presId="urn:microsoft.com/office/officeart/2005/8/layout/list1"/>
    <dgm:cxn modelId="{DC46B8E8-5529-4969-9217-D7EF1C239ADB}" type="presOf" srcId="{3A77DED7-40F8-FC41-BA70-7D90CD0525EA}" destId="{0C1DD65B-142D-7749-BE13-CDE47CB4FF24}" srcOrd="0" destOrd="0" presId="urn:microsoft.com/office/officeart/2005/8/layout/list1"/>
    <dgm:cxn modelId="{C22618DF-17B4-2C45-AE46-3B968CDDAE8C}" srcId="{649C053B-2FBE-534B-A878-95CB9C0EF4B5}" destId="{3A77DED7-40F8-FC41-BA70-7D90CD0525EA}" srcOrd="0" destOrd="0" parTransId="{F41F514F-E1D7-934E-B40A-B84225AFD1DF}" sibTransId="{7534C13D-EE9D-3146-B3E4-A49CA95D14C0}"/>
    <dgm:cxn modelId="{4F5206A7-DB75-C349-801F-BD893DE6DD85}" srcId="{649C053B-2FBE-534B-A878-95CB9C0EF4B5}" destId="{AD7A8E36-5050-8248-B0DC-C69540939755}" srcOrd="1" destOrd="0" parTransId="{804780B7-A0B1-F940-B576-F3C837567AB4}" sibTransId="{66092DD6-A077-6B44-B924-698066B7F8EF}"/>
    <dgm:cxn modelId="{E77FBA10-0315-4238-BE53-3BB41FB2975E}" type="presOf" srcId="{AD7A8E36-5050-8248-B0DC-C69540939755}" destId="{4B083287-A7B2-4440-A18A-5E3CA99A7B79}" srcOrd="1" destOrd="0" presId="urn:microsoft.com/office/officeart/2005/8/layout/list1"/>
    <dgm:cxn modelId="{B9ECB242-24E8-4038-A591-FD8506BE2C6D}" type="presOf" srcId="{AD7A8E36-5050-8248-B0DC-C69540939755}" destId="{20D12377-A6A6-0442-A3E3-8A543EDAA965}" srcOrd="0" destOrd="0" presId="urn:microsoft.com/office/officeart/2005/8/layout/list1"/>
    <dgm:cxn modelId="{628EDC31-6859-4441-A6FA-F99A90F7225C}" type="presParOf" srcId="{E1777CA7-AEF2-C74B-B5B2-DB5A1159AF49}" destId="{6A515689-6005-9A46-B627-31D1A7BF63D3}" srcOrd="0" destOrd="0" presId="urn:microsoft.com/office/officeart/2005/8/layout/list1"/>
    <dgm:cxn modelId="{FABEF926-6D8C-42AF-9763-D9F0D77EB4FC}" type="presParOf" srcId="{6A515689-6005-9A46-B627-31D1A7BF63D3}" destId="{0C1DD65B-142D-7749-BE13-CDE47CB4FF24}" srcOrd="0" destOrd="0" presId="urn:microsoft.com/office/officeart/2005/8/layout/list1"/>
    <dgm:cxn modelId="{BFF19D8A-1363-4DE3-BE62-5E13F9416C30}" type="presParOf" srcId="{6A515689-6005-9A46-B627-31D1A7BF63D3}" destId="{7F8AC249-0DA4-ED44-B2EC-D3BB9ED0A11F}" srcOrd="1" destOrd="0" presId="urn:microsoft.com/office/officeart/2005/8/layout/list1"/>
    <dgm:cxn modelId="{F5FA01BE-927D-4B0D-B23C-25CC2F2729DF}" type="presParOf" srcId="{E1777CA7-AEF2-C74B-B5B2-DB5A1159AF49}" destId="{3ECFDB15-3EDE-4344-9B6B-9AA4CE648B19}" srcOrd="1" destOrd="0" presId="urn:microsoft.com/office/officeart/2005/8/layout/list1"/>
    <dgm:cxn modelId="{9B17691C-E258-4A46-B0BC-717CD0AE9E4A}" type="presParOf" srcId="{E1777CA7-AEF2-C74B-B5B2-DB5A1159AF49}" destId="{ABCA1BBB-4BA0-894E-A792-911BA1B629B7}" srcOrd="2" destOrd="0" presId="urn:microsoft.com/office/officeart/2005/8/layout/list1"/>
    <dgm:cxn modelId="{4F474C92-78BC-45FE-937E-744231988D0B}" type="presParOf" srcId="{E1777CA7-AEF2-C74B-B5B2-DB5A1159AF49}" destId="{F61FEBB7-5CCF-4648-94EF-F19BDBAF5183}" srcOrd="3" destOrd="0" presId="urn:microsoft.com/office/officeart/2005/8/layout/list1"/>
    <dgm:cxn modelId="{9DF5B0C0-9B4A-47F6-A560-5433713C4B95}" type="presParOf" srcId="{E1777CA7-AEF2-C74B-B5B2-DB5A1159AF49}" destId="{7C47DBBB-0249-084D-8864-89105E8DC908}" srcOrd="4" destOrd="0" presId="urn:microsoft.com/office/officeart/2005/8/layout/list1"/>
    <dgm:cxn modelId="{AAA290F6-B6B2-4433-87CF-7B73CAC4F0B0}" type="presParOf" srcId="{7C47DBBB-0249-084D-8864-89105E8DC908}" destId="{20D12377-A6A6-0442-A3E3-8A543EDAA965}" srcOrd="0" destOrd="0" presId="urn:microsoft.com/office/officeart/2005/8/layout/list1"/>
    <dgm:cxn modelId="{C7F305FD-1F51-477B-80DF-B06B08BBDDF4}" type="presParOf" srcId="{7C47DBBB-0249-084D-8864-89105E8DC908}" destId="{4B083287-A7B2-4440-A18A-5E3CA99A7B79}" srcOrd="1" destOrd="0" presId="urn:microsoft.com/office/officeart/2005/8/layout/list1"/>
    <dgm:cxn modelId="{CFA2BF40-1E26-4045-B124-19877891482C}" type="presParOf" srcId="{E1777CA7-AEF2-C74B-B5B2-DB5A1159AF49}" destId="{564039D6-0424-E442-8BF1-51CBAFE18E22}" srcOrd="5" destOrd="0" presId="urn:microsoft.com/office/officeart/2005/8/layout/list1"/>
    <dgm:cxn modelId="{D8E79A82-13CE-46D2-A295-E21D17CC8942}" type="presParOf" srcId="{E1777CA7-AEF2-C74B-B5B2-DB5A1159AF49}" destId="{FE986D3D-5D1F-F24B-A525-3567ABC2E2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19DA09-69F2-8F49-B269-16CC89DE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7A0EC47-4E18-C74A-BC8A-6EAF5ECA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051DAB4-AEB3-3642-85EF-8A7B9968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80E9125-0FDA-574A-9EA3-4F83A626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AF4C273-D8D2-274E-9CD8-D58EA57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3A1827-2E34-1F4D-9E3E-87B7EDE2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C24A9CA-8256-944A-9DB5-67742E1D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3470956-CECA-2C4B-AE8A-6EBE8541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8E75C99-23D1-ED4E-9EE3-094CD1FA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0ECF909-C3A5-454F-9CC1-C7BA9547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0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EBB9D4A-E811-6449-83A2-6195CB84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7C28C03-2337-2B48-8AED-74314173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B035D8-C0DC-8143-95B2-375BFAD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46BAADA-99C9-F24A-BF89-C1A867A8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40BE13-F5BE-3448-9440-C8A6FC65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72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17863B-62E5-F64C-98DB-58C50487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CFE3D93-B23B-B942-983E-C56EF016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6B31548-12BA-1E46-8815-B6B2D078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4AE5511-CB7A-3E46-BB54-966205E8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41EF-F2A9-1E46-A6F7-2AF73766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8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EC87A2-66AD-6141-8286-EE556445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E51869F-9E2E-B74B-8E01-2012E840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2227E17-B1E3-DF46-B364-EF9E70C6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B9FA3EB-F7A0-E345-B9FC-3E0B7C9E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5D60F28-8BCA-6748-83DB-B89EA5EC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A7B4D1-083B-F94E-B9BF-1C7542C1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BF7B81-0FFF-3B47-95DE-96EF7E482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717DCE5-1DDB-9D43-8322-7C9AF672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0C314FA-0409-6846-8280-5225E879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848B53D-4F23-6944-9801-75434CB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9DB4409-1789-6345-AB11-83E232BD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8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1C847F-66EA-3D47-988C-19BFE1C1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7CF3195-D912-114C-AA30-493895D4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24FCAB7-C0C9-344B-A73D-5823238F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6ECCEA7-6557-1D45-8510-30816F49D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FE8FE2D-7752-CA43-878C-CCE0E786D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FF70240-E9A0-0F49-A35D-838A8745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67A9ED7-86D9-BF45-A2F1-BF59AC98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5E08EAC-A734-5F40-9357-66188B3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30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0E37BB-574A-BC49-97B3-A1735BEE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01C1299-F7F3-4F47-BB7F-B7B05BA6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987462F-75BD-584B-B6F3-CB9A0DAE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496FD3F-B1A2-8E48-B734-B508E33E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04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7336D0E-4F21-C445-A149-9D2A0F3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95AC452-A409-4D4A-BEE4-74BDAB44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09BB137-F5CB-B448-AA1E-711ED3C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AB7671-29C9-F348-9C85-8164B3F5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CCB7A6-5CFF-DE44-BD1B-D57B9C5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FC7A648-7149-EA48-9637-23530633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142E730-4346-2B42-A3F5-0684A779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F761704-292A-3845-9133-038EE9C3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7D5B272-34AA-FF40-B059-E14EEB20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32CADA-61DB-0043-A9E8-598F3725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E3BF28F-21E2-5341-9DBD-CCF59B92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0DB6289-0B63-AE44-B6BA-62CF5937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7D2D3FC-2521-A943-8476-2B64AD86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C187A56-D50E-064D-A002-C6F0C47E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624CA6D-04D2-F648-B40D-A90A3989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6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60F283-A34D-C74E-982A-D7BE464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5DBEEDB-C1A2-AD4A-BF14-05A82940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94EDD2-4BDB-F346-BBE0-1996EAF72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0DCC-387D-7D48-B040-2EC502328654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1EF05A8-820D-4148-91ED-5907C5E47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F340B74-BB27-BA46-86F9-DC48758EB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1.xml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ootstrap.pypa.io/get-pip.py" TargetMode="External"/><Relationship Id="rId5" Type="http://schemas.openxmlformats.org/officeDocument/2006/relationships/hyperlink" Target="https://pip.pypa.io/en/latest/installing.html" TargetMode="External"/><Relationship Id="rId4" Type="http://schemas.openxmlformats.org/officeDocument/2006/relationships/hyperlink" Target="https://pythonworld.ru/novosti-mira-python/python-340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0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3xLIbD_5s-g" TargetMode="External"/><Relationship Id="rId5" Type="http://schemas.openxmlformats.org/officeDocument/2006/relationships/hyperlink" Target="https://www.youtube.com/watch?v=rMp0JtliEsU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jpe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Наташа\корел\сувалкина\фото подборка\rpa-banner-carrie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Наташа\корел\сувалкина\презентация НЕЙРОНКИ\ДОД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" y="361"/>
            <a:ext cx="12220143" cy="68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1018026" y="235304"/>
            <a:ext cx="10737837" cy="3336264"/>
            <a:chOff x="1693718" y="459881"/>
            <a:chExt cx="9556173" cy="2969119"/>
          </a:xfrm>
        </p:grpSpPr>
        <p:pic>
          <p:nvPicPr>
            <p:cNvPr id="4100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1693718" y="459881"/>
              <a:ext cx="2601191" cy="2969119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8974"/>
            <a:stretch/>
          </p:blipFill>
          <p:spPr bwMode="auto">
            <a:xfrm>
              <a:off x="4294909" y="459881"/>
              <a:ext cx="6954982" cy="2969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Прямоугольник 7"/>
          <p:cNvSpPr/>
          <p:nvPr/>
        </p:nvSpPr>
        <p:spPr>
          <a:xfrm>
            <a:off x="5724337" y="2592839"/>
            <a:ext cx="479126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0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56964" r="34056" b="-4479"/>
          <a:stretch/>
        </p:blipFill>
        <p:spPr bwMode="auto">
          <a:xfrm>
            <a:off x="6890" y="816762"/>
            <a:ext cx="2164810" cy="15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1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52825" b="2264"/>
          <a:stretch/>
        </p:blipFill>
        <p:spPr bwMode="auto">
          <a:xfrm>
            <a:off x="10095469" y="11203"/>
            <a:ext cx="2096531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4202691" y="205782"/>
            <a:ext cx="378661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48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МОДУЛЕМ</a:t>
            </a:r>
            <a:endParaRPr lang="en-US" sz="48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-9" y="1905000"/>
            <a:ext cx="12192001" cy="46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25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9014" y="11203"/>
            <a:ext cx="1389439" cy="1389439"/>
          </a:xfrm>
          <a:prstGeom prst="rect">
            <a:avLst/>
          </a:prstGeom>
          <a:noFill/>
        </p:spPr>
      </p:pic>
      <p:sp>
        <p:nvSpPr>
          <p:cNvPr id="27" name="Google Shape;252;p33"/>
          <p:cNvSpPr txBox="1"/>
          <p:nvPr/>
        </p:nvSpPr>
        <p:spPr>
          <a:xfrm>
            <a:off x="2957379" y="774977"/>
            <a:ext cx="6277237" cy="10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80000"/>
              </a:lnSpc>
              <a:buClr>
                <a:schemeClr val="lt1"/>
              </a:buClr>
              <a:buSzPts val="5000"/>
            </a:pPr>
            <a:r>
              <a:rPr lang="ru-RU" sz="2800" dirty="0">
                <a:solidFill>
                  <a:srgbClr val="74778C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в </a:t>
            </a:r>
            <a:r>
              <a:rPr lang="ru-RU" sz="2800" dirty="0" err="1">
                <a:solidFill>
                  <a:srgbClr val="74778C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Python</a:t>
            </a:r>
            <a:r>
              <a:rPr lang="ru-RU" sz="2800" dirty="0">
                <a:solidFill>
                  <a:srgbClr val="74778C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 называется любой файл с программой</a:t>
            </a:r>
          </a:p>
        </p:txBody>
      </p:sp>
      <p:pic>
        <p:nvPicPr>
          <p:cNvPr id="28" name="Рисунок 2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77C6FA13-743E-E044-873B-9420785568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56" b="24269"/>
          <a:stretch/>
        </p:blipFill>
        <p:spPr>
          <a:xfrm>
            <a:off x="1359491" y="4541429"/>
            <a:ext cx="2804482" cy="1704400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889A9639-0B66-724E-B2FF-B3220AE09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460" y="3749355"/>
            <a:ext cx="4025821" cy="2516138"/>
          </a:xfrm>
          <a:prstGeom prst="rect">
            <a:avLst/>
          </a:prstGeom>
        </p:spPr>
      </p:pic>
      <p:pic>
        <p:nvPicPr>
          <p:cNvPr id="30" name="Рисунок 2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5A487C53-4E27-B84C-BC6D-A44F1AAC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872" y="2199102"/>
            <a:ext cx="2623406" cy="2342327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1F7FA093-B94D-6E4C-A201-F9C15D137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568" y="2910528"/>
            <a:ext cx="3955673" cy="1168504"/>
          </a:xfrm>
          <a:prstGeom prst="rect">
            <a:avLst/>
          </a:prstGeom>
        </p:spPr>
      </p:pic>
      <p:pic>
        <p:nvPicPr>
          <p:cNvPr id="26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12191996" cy="46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34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8081"/>
          <a:stretch/>
        </p:blipFill>
        <p:spPr bwMode="auto">
          <a:xfrm flipV="1">
            <a:off x="8907141" y="0"/>
            <a:ext cx="3284859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-1" y="1106822"/>
            <a:ext cx="12192000" cy="5324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" y="1106822"/>
            <a:ext cx="749244" cy="5324123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D8D5EF4D-757E-8F41-B380-95557EA509A2}"/>
              </a:ext>
            </a:extLst>
          </p:cNvPr>
          <p:cNvSpPr/>
          <p:nvPr/>
        </p:nvSpPr>
        <p:spPr>
          <a:xfrm>
            <a:off x="749245" y="214738"/>
            <a:ext cx="653416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Установка модулей</a:t>
            </a:r>
            <a:endParaRPr lang="en-US" sz="40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400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xmlns="" id="{D7F6EC84-20C7-F443-A555-2BBA5CBED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46595"/>
              </p:ext>
            </p:extLst>
          </p:nvPr>
        </p:nvGraphicFramePr>
        <p:xfrm>
          <a:off x="1123950" y="2038350"/>
          <a:ext cx="5346671" cy="385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Рисунок 20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C1B3F3A9-5949-884F-92E9-74B3BED94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3553" y="2668796"/>
            <a:ext cx="5513632" cy="2652504"/>
          </a:xfrm>
          <a:prstGeom prst="rect">
            <a:avLst/>
          </a:prstGeom>
        </p:spPr>
      </p:pic>
      <p:pic>
        <p:nvPicPr>
          <p:cNvPr id="19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" y="1106821"/>
            <a:ext cx="11442755" cy="53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8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8081"/>
          <a:stretch/>
        </p:blipFill>
        <p:spPr bwMode="auto">
          <a:xfrm flipV="1">
            <a:off x="8907141" y="0"/>
            <a:ext cx="3284859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-1" y="1106822"/>
            <a:ext cx="12192000" cy="5324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" y="1106822"/>
            <a:ext cx="749244" cy="5324123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D8D5EF4D-757E-8F41-B380-95557EA509A2}"/>
              </a:ext>
            </a:extLst>
          </p:cNvPr>
          <p:cNvSpPr/>
          <p:nvPr/>
        </p:nvSpPr>
        <p:spPr>
          <a:xfrm>
            <a:off x="749245" y="214738"/>
            <a:ext cx="487345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Установка </a:t>
            </a:r>
            <a:r>
              <a:rPr lang="en-US" sz="44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PIP</a:t>
            </a:r>
            <a:endParaRPr lang="en-US" sz="40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400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9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" y="1106821"/>
            <a:ext cx="11442755" cy="53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8F5FB33-4E10-C34F-81AB-5FB3BA5C8970}"/>
              </a:ext>
            </a:extLst>
          </p:cNvPr>
          <p:cNvSpPr/>
          <p:nvPr/>
        </p:nvSpPr>
        <p:spPr>
          <a:xfrm>
            <a:off x="1104900" y="1348621"/>
            <a:ext cx="6096000" cy="15491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454545"/>
                </a:solidFill>
                <a:latin typeface="Century Gothic" panose="020B0502020202020204" pitchFamily="34" charset="0"/>
              </a:rPr>
              <a:t>Python 3.4+</a:t>
            </a:r>
          </a:p>
          <a:p>
            <a:pPr>
              <a:spcAft>
                <a:spcPts val="800"/>
              </a:spcAft>
            </a:pPr>
            <a:r>
              <a:rPr lang="ru-RU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Начиная с </a:t>
            </a:r>
            <a:r>
              <a:rPr lang="en-US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Python </a:t>
            </a:r>
            <a:r>
              <a:rPr lang="ru-RU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версии </a:t>
            </a:r>
            <a:r>
              <a:rPr lang="ru-RU" sz="2200" dirty="0">
                <a:solidFill>
                  <a:srgbClr val="0000FF"/>
                </a:solidFill>
                <a:latin typeface="Century Gothic" panose="020B0502020202020204" pitchFamily="34" charset="0"/>
                <a:hlinkClick r:id="rId4"/>
              </a:rPr>
              <a:t>3.4</a:t>
            </a:r>
            <a:r>
              <a:rPr lang="ru-RU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, </a:t>
            </a:r>
            <a:r>
              <a:rPr lang="en-US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pip </a:t>
            </a:r>
            <a:r>
              <a:rPr lang="ru-RU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поставляется вместе с интерпретатором </a:t>
            </a:r>
            <a:r>
              <a:rPr lang="en-US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python.</a:t>
            </a:r>
            <a:endParaRPr lang="en-US" sz="2200" b="0" i="0" dirty="0">
              <a:solidFill>
                <a:srgbClr val="454545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0393F15-57B2-2945-9C62-5879F7E0B766}"/>
              </a:ext>
            </a:extLst>
          </p:cNvPr>
          <p:cNvSpPr/>
          <p:nvPr/>
        </p:nvSpPr>
        <p:spPr>
          <a:xfrm>
            <a:off x="1104900" y="3364492"/>
            <a:ext cx="66675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454545"/>
                </a:solidFill>
                <a:latin typeface="Century Gothic" panose="020B0502020202020204" pitchFamily="34" charset="0"/>
              </a:rPr>
              <a:t>Python &lt;</a:t>
            </a:r>
            <a:r>
              <a:rPr lang="ru-RU" sz="2200" b="1" dirty="0">
                <a:solidFill>
                  <a:srgbClr val="454545"/>
                </a:solidFill>
                <a:latin typeface="Century Gothic" panose="020B0502020202020204" pitchFamily="34" charset="0"/>
              </a:rPr>
              <a:t> </a:t>
            </a:r>
            <a:r>
              <a:rPr lang="en-US" sz="2200" b="1" dirty="0">
                <a:solidFill>
                  <a:srgbClr val="454545"/>
                </a:solidFill>
                <a:latin typeface="Century Gothic" panose="020B0502020202020204" pitchFamily="34" charset="0"/>
              </a:rPr>
              <a:t>3.4</a:t>
            </a:r>
          </a:p>
          <a:p>
            <a:pPr>
              <a:spcAft>
                <a:spcPts val="800"/>
              </a:spcAft>
            </a:pPr>
            <a:r>
              <a:rPr lang="ru-RU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Официальная инструкция ( </a:t>
            </a:r>
            <a:r>
              <a:rPr lang="en-US" sz="2200" dirty="0">
                <a:solidFill>
                  <a:srgbClr val="0000FF"/>
                </a:solidFill>
                <a:latin typeface="Century Gothic" panose="020B0502020202020204" pitchFamily="34" charset="0"/>
                <a:hlinkClick r:id="rId5"/>
              </a:rPr>
              <a:t>https://pip.pypa.io/en/latest/installing.html</a:t>
            </a:r>
            <a:r>
              <a:rPr lang="en-US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 ):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Загрузить </a:t>
            </a:r>
            <a:r>
              <a:rPr lang="en-US" sz="2200" dirty="0">
                <a:solidFill>
                  <a:srgbClr val="0000FF"/>
                </a:solidFill>
                <a:latin typeface="Century Gothic" panose="020B0502020202020204" pitchFamily="34" charset="0"/>
                <a:hlinkClick r:id="rId6"/>
              </a:rPr>
              <a:t>get-pip.py</a:t>
            </a:r>
            <a:r>
              <a:rPr lang="en-US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 (</a:t>
            </a:r>
            <a:r>
              <a:rPr lang="ru-RU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обязательно сохранив с расширением .</a:t>
            </a:r>
            <a:r>
              <a:rPr lang="en-US" sz="2200" dirty="0" err="1">
                <a:solidFill>
                  <a:srgbClr val="454545"/>
                </a:solidFill>
                <a:latin typeface="Century Gothic" panose="020B0502020202020204" pitchFamily="34" charset="0"/>
              </a:rPr>
              <a:t>py</a:t>
            </a:r>
            <a:r>
              <a:rPr lang="en-US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).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454545"/>
                </a:solidFill>
                <a:latin typeface="Century Gothic" panose="020B0502020202020204" pitchFamily="34" charset="0"/>
              </a:rPr>
              <a:t>Запустить этот файл (могут потребоваться права администратора).</a:t>
            </a:r>
            <a:endParaRPr lang="ru-RU" sz="2200" b="0" i="0" dirty="0">
              <a:solidFill>
                <a:srgbClr val="454545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7BDA18EE-9F3A-DB44-BCAF-233CD377BD1E}"/>
              </a:ext>
            </a:extLst>
          </p:cNvPr>
          <p:cNvSpPr/>
          <p:nvPr/>
        </p:nvSpPr>
        <p:spPr>
          <a:xfrm>
            <a:off x="8077200" y="1367671"/>
            <a:ext cx="369364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>
                <a:solidFill>
                  <a:srgbClr val="6ABAEC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пакета</a:t>
            </a:r>
          </a:p>
          <a:p>
            <a:pPr>
              <a:spcAft>
                <a:spcPts val="1200"/>
              </a:spcAft>
            </a:pPr>
            <a:endParaRPr lang="ru-RU" sz="2400" b="1" dirty="0">
              <a:solidFill>
                <a:srgbClr val="6ABAEC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 err="1">
                <a:solidFill>
                  <a:srgbClr val="6ABAEC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sudo</a:t>
            </a:r>
            <a:r>
              <a:rPr lang="en-US" sz="2400" b="1" dirty="0">
                <a:solidFill>
                  <a:srgbClr val="6ABAEC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pip3 install </a:t>
            </a:r>
            <a:r>
              <a:rPr lang="en-US" sz="2400" b="1" dirty="0" err="1">
                <a:solidFill>
                  <a:srgbClr val="6ABAEC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endParaRPr lang="ru-RU" sz="2400" b="1" dirty="0">
              <a:solidFill>
                <a:srgbClr val="6ABAEC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200"/>
              </a:spcAft>
            </a:pPr>
            <a:endParaRPr lang="ru-RU" sz="2400" b="1" dirty="0">
              <a:solidFill>
                <a:srgbClr val="6ABAEC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6ABAEC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pip3 install </a:t>
            </a:r>
            <a:r>
              <a:rPr lang="en-US" sz="2400" b="1" dirty="0" err="1">
                <a:solidFill>
                  <a:srgbClr val="6ABAEC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endParaRPr lang="ru-RU" sz="2400" b="1" dirty="0">
              <a:solidFill>
                <a:srgbClr val="6ABAEC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7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1;p15"/>
          <p:cNvSpPr/>
          <p:nvPr/>
        </p:nvSpPr>
        <p:spPr>
          <a:xfrm>
            <a:off x="2575939" y="5924485"/>
            <a:ext cx="7241085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СРЕДЫ </a:t>
            </a:r>
            <a:r>
              <a:rPr lang="en-US" sz="4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sz="4800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12;p15"/>
          <p:cNvSpPr/>
          <p:nvPr/>
        </p:nvSpPr>
        <p:spPr>
          <a:xfrm>
            <a:off x="3050318" y="5169240"/>
            <a:ext cx="6091365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solidFill>
                  <a:srgbClr val="1F57B3"/>
                </a:solidFill>
                <a:latin typeface="Verdana"/>
                <a:ea typeface="Verdana"/>
                <a:cs typeface="Verdana"/>
                <a:sym typeface="Verdana"/>
              </a:rPr>
              <a:t>ВИРТУАЛЬНЫЕ</a:t>
            </a:r>
            <a:endParaRPr sz="4800" b="1" dirty="0">
              <a:solidFill>
                <a:srgbClr val="1F5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" name="Google Shape;113;p15"/>
          <p:cNvGrpSpPr/>
          <p:nvPr/>
        </p:nvGrpSpPr>
        <p:grpSpPr>
          <a:xfrm>
            <a:off x="0" y="0"/>
            <a:ext cx="12192000" cy="710239"/>
            <a:chOff x="0" y="0"/>
            <a:chExt cx="12192000" cy="710239"/>
          </a:xfrm>
        </p:grpSpPr>
        <p:pic>
          <p:nvPicPr>
            <p:cNvPr id="10" name="Google Shape;114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5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16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17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18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20184" t="56963" r="11828" b="2262"/>
          <a:stretch/>
        </p:blipFill>
        <p:spPr>
          <a:xfrm>
            <a:off x="9958647" y="5518730"/>
            <a:ext cx="2233354" cy="133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4866" t="56963" r="-1" b="2262"/>
          <a:stretch/>
        </p:blipFill>
        <p:spPr>
          <a:xfrm flipH="1">
            <a:off x="-1" y="4496648"/>
            <a:ext cx="3125037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20;p15"/>
          <p:cNvSpPr/>
          <p:nvPr/>
        </p:nvSpPr>
        <p:spPr>
          <a:xfrm>
            <a:off x="0" y="487679"/>
            <a:ext cx="12192000" cy="45379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4" y="487680"/>
            <a:ext cx="10534482" cy="45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4" y="487680"/>
            <a:ext cx="10534482" cy="45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1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56964" r="15545" b="2263"/>
          <a:stretch/>
        </p:blipFill>
        <p:spPr bwMode="auto">
          <a:xfrm>
            <a:off x="6890" y="816762"/>
            <a:ext cx="2772886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52825" b="2264"/>
          <a:stretch/>
        </p:blipFill>
        <p:spPr bwMode="auto">
          <a:xfrm>
            <a:off x="10095469" y="11203"/>
            <a:ext cx="2096531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5037056" y="396647"/>
            <a:ext cx="2117888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dirty="0" err="1">
                <a:solidFill>
                  <a:srgbClr val="617085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Venv</a:t>
            </a:r>
            <a:endParaRPr lang="en-US" sz="5400" b="1" dirty="0">
              <a:solidFill>
                <a:srgbClr val="617085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H="1">
            <a:off x="-6" y="1400643"/>
            <a:ext cx="12192001" cy="511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19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9014" y="11203"/>
            <a:ext cx="1389439" cy="1389439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AB1913A-F76C-4D4E-B06D-2725DF583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25" y="1630902"/>
            <a:ext cx="8000999" cy="4760808"/>
          </a:xfrm>
          <a:prstGeom prst="rect">
            <a:avLst/>
          </a:prstGeom>
        </p:spPr>
      </p:pic>
      <p:pic>
        <p:nvPicPr>
          <p:cNvPr id="20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643"/>
            <a:ext cx="12191996" cy="511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5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5"/>
          <p:cNvSpPr/>
          <p:nvPr/>
        </p:nvSpPr>
        <p:spPr>
          <a:xfrm>
            <a:off x="533400" y="180238"/>
            <a:ext cx="11125200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ru-RU" sz="40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Простейшее </a:t>
            </a:r>
            <a:r>
              <a:rPr lang="en-US" sz="40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Web-</a:t>
            </a:r>
            <a:r>
              <a:rPr lang="ru-RU" sz="40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приложение,</a:t>
            </a:r>
            <a:endParaRPr sz="4000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12;p15"/>
          <p:cNvSpPr/>
          <p:nvPr/>
        </p:nvSpPr>
        <p:spPr>
          <a:xfrm>
            <a:off x="3050317" y="840383"/>
            <a:ext cx="6091365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1F57B3"/>
                </a:solidFill>
                <a:latin typeface="Verdana"/>
                <a:ea typeface="Verdana"/>
                <a:cs typeface="Verdana"/>
                <a:sym typeface="Verdana"/>
              </a:rPr>
              <a:t>GIT</a:t>
            </a:r>
            <a:endParaRPr sz="4800" b="1" dirty="0">
              <a:solidFill>
                <a:srgbClr val="1F5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" name="Google Shape;113;p15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id="9" name="Google Shape;114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15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6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17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Google Shape;118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37790" t="37560" r="11828" b="2262"/>
          <a:stretch/>
        </p:blipFill>
        <p:spPr>
          <a:xfrm>
            <a:off x="10537001" y="0"/>
            <a:ext cx="1654999" cy="197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4866" t="56963" r="-1" b="2262"/>
          <a:stretch/>
        </p:blipFill>
        <p:spPr>
          <a:xfrm flipH="1">
            <a:off x="0" y="812673"/>
            <a:ext cx="3125037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0;p15"/>
          <p:cNvSpPr/>
          <p:nvPr/>
        </p:nvSpPr>
        <p:spPr>
          <a:xfrm>
            <a:off x="0" y="1634834"/>
            <a:ext cx="12192000" cy="47987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D:\Наташа\корел\сувалкина\фото подборка\ai-dailylife1_resize_md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68" y="1634834"/>
            <a:ext cx="9177797" cy="47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6" t="56964" b="2263"/>
          <a:stretch/>
        </p:blipFill>
        <p:spPr bwMode="auto">
          <a:xfrm>
            <a:off x="9416487" y="0"/>
            <a:ext cx="2775513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3" t="56964" r="-1" b="2263"/>
          <a:stretch/>
        </p:blipFill>
        <p:spPr bwMode="auto">
          <a:xfrm>
            <a:off x="0" y="323493"/>
            <a:ext cx="1701816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5219799" y="130168"/>
            <a:ext cx="17524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GIT</a:t>
            </a:r>
            <a:endParaRPr lang="ru-RU" sz="60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7" name="Прямоугольник 16"/>
          <p:cNvSpPr/>
          <p:nvPr/>
        </p:nvSpPr>
        <p:spPr>
          <a:xfrm flipH="1">
            <a:off x="-3" y="1173892"/>
            <a:ext cx="12192001" cy="525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6B74803B-0A5D-D34E-B7B8-D4378A18C067}"/>
              </a:ext>
            </a:extLst>
          </p:cNvPr>
          <p:cNvSpPr/>
          <p:nvPr/>
        </p:nvSpPr>
        <p:spPr>
          <a:xfrm>
            <a:off x="1085113" y="3094218"/>
            <a:ext cx="637779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rgbClr val="5E6072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 err="1">
                <a:solidFill>
                  <a:srgbClr val="5E6072"/>
                </a:solidFill>
                <a:latin typeface="Century Gothic" panose="020B0502020202020204" pitchFamily="34" charset="0"/>
              </a:rPr>
              <a:t>Git</a:t>
            </a:r>
            <a:r>
              <a:rPr lang="en-US" sz="2400" b="1" dirty="0">
                <a:solidFill>
                  <a:srgbClr val="5E6072"/>
                </a:solidFill>
                <a:latin typeface="Century Gothic" panose="020B0502020202020204" pitchFamily="34" charset="0"/>
              </a:rPr>
              <a:t> – </a:t>
            </a:r>
            <a:r>
              <a:rPr lang="ru-RU" sz="2400" dirty="0">
                <a:solidFill>
                  <a:srgbClr val="5E6072"/>
                </a:solidFill>
                <a:latin typeface="Century Gothic" panose="020B0502020202020204" pitchFamily="34" charset="0"/>
              </a:rPr>
              <a:t>система </a:t>
            </a:r>
          </a:p>
          <a:p>
            <a:pPr>
              <a:spcAft>
                <a:spcPts val="1800"/>
              </a:spcAft>
            </a:pPr>
            <a:r>
              <a:rPr lang="ru-RU" sz="2400" dirty="0">
                <a:solidFill>
                  <a:srgbClr val="5E6072"/>
                </a:solidFill>
                <a:latin typeface="Century Gothic" panose="020B0502020202020204" pitchFamily="34" charset="0"/>
              </a:rPr>
              <a:t>контроля версия</a:t>
            </a:r>
          </a:p>
        </p:txBody>
      </p:sp>
      <p:pic>
        <p:nvPicPr>
          <p:cNvPr id="19" name="Рисунок 18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4D3E59B0-4D83-264D-B5BA-A5C6017B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13" y="1610261"/>
            <a:ext cx="2467428" cy="103105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8C170DA6-9CDD-BC49-BED9-976B4525E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437" y="1244703"/>
            <a:ext cx="5952066" cy="5016575"/>
          </a:xfrm>
          <a:prstGeom prst="rect">
            <a:avLst/>
          </a:prstGeom>
        </p:spPr>
      </p:pic>
      <p:pic>
        <p:nvPicPr>
          <p:cNvPr id="23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892"/>
            <a:ext cx="12192000" cy="518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8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414644" y="540667"/>
            <a:ext cx="5587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endParaRPr lang="ru-RU" sz="40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306137"/>
            <a:ext cx="1230284" cy="4182528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425933" y="1733479"/>
            <a:ext cx="6261717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0C60C6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kern="0" dirty="0" err="1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lang="ru-RU" sz="2600" kern="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1.0</a:t>
            </a:r>
            <a:br>
              <a:rPr lang="ru-RU" sz="2600" kern="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600" kern="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появился в январе 1994 года.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0C60C6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kern="0" dirty="0" err="1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lang="ru-RU" sz="2600" kern="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2.0</a:t>
            </a:r>
            <a:br>
              <a:rPr lang="ru-RU" sz="2600" kern="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600" kern="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появился 16 октября 2000 года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0C60C6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kern="0" dirty="0" err="1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lang="ru-RU" sz="2600" kern="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3.0</a:t>
            </a:r>
            <a:br>
              <a:rPr lang="ru-RU" sz="2600" kern="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-RU" sz="2600" kern="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появился 3 декабря 2008 года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0C60C6"/>
              </a:buClr>
              <a:buSzPct val="120000"/>
              <a:buFont typeface="Arial" panose="020B0604020202020204" pitchFamily="34" charset="0"/>
              <a:buChar char="•"/>
            </a:pPr>
            <a:endParaRPr lang="ru-RU" sz="2600" kern="0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0C60C6"/>
              </a:buClr>
              <a:buSzPct val="120000"/>
              <a:buFont typeface="Arial" panose="020B0604020202020204" pitchFamily="34" charset="0"/>
              <a:buChar char="•"/>
            </a:pPr>
            <a:endParaRPr lang="ru-RU" sz="2600" kern="0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2865" r="1" b="62423"/>
          <a:stretch/>
        </p:blipFill>
        <p:spPr bwMode="auto">
          <a:xfrm>
            <a:off x="8940800" y="1"/>
            <a:ext cx="3268685" cy="11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 descr="Изображение выглядит как человек, внутренний, мужчина, держит&#10;&#10;Автоматически созданное описание">
            <a:extLst>
              <a:ext uri="{FF2B5EF4-FFF2-40B4-BE49-F238E27FC236}">
                <a16:creationId xmlns:a16="http://schemas.microsoft.com/office/drawing/2014/main" xmlns="" id="{7554AD7C-F7F7-D14E-BD74-E52695002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26" y="575173"/>
            <a:ext cx="3894465" cy="5841698"/>
          </a:xfrm>
          <a:prstGeom prst="rect">
            <a:avLst/>
          </a:prstGeom>
        </p:spPr>
      </p:pic>
      <p:pic>
        <p:nvPicPr>
          <p:cNvPr id="13" name="Picture 3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25" y="575173"/>
            <a:ext cx="3894465" cy="58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E0A5D1FF-D7AE-E54A-A7C2-53291E4F8391}"/>
              </a:ext>
            </a:extLst>
          </p:cNvPr>
          <p:cNvSpPr/>
          <p:nvPr/>
        </p:nvSpPr>
        <p:spPr>
          <a:xfrm>
            <a:off x="5425933" y="6047539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C60C6"/>
                </a:solidFill>
                <a:latin typeface="Century Gothic" pitchFamily="34" charset="0"/>
              </a:rPr>
              <a:t>Гвидо Ван </a:t>
            </a:r>
            <a:r>
              <a:rPr lang="ru-RU" sz="2400" dirty="0" err="1">
                <a:solidFill>
                  <a:srgbClr val="0C60C6"/>
                </a:solidFill>
                <a:latin typeface="Century Gothic" pitchFamily="34" charset="0"/>
              </a:rPr>
              <a:t>Россум</a:t>
            </a:r>
            <a:endParaRPr lang="ru-RU" sz="2400" dirty="0">
              <a:solidFill>
                <a:srgbClr val="0C60C6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6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6D48E961-50FB-EF42-A1EC-962DEB87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35" b="42712"/>
          <a:stretch>
            <a:fillRect/>
          </a:stretch>
        </p:blipFill>
        <p:spPr>
          <a:xfrm>
            <a:off x="0" y="2536553"/>
            <a:ext cx="3268336" cy="146489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1769164"/>
            <a:ext cx="12192000" cy="710239"/>
            <a:chOff x="0" y="0"/>
            <a:chExt cx="12192000" cy="710239"/>
          </a:xfrm>
        </p:grpSpPr>
        <p:pic>
          <p:nvPicPr>
            <p:cNvPr id="10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Прямоугольник 13"/>
          <p:cNvSpPr/>
          <p:nvPr/>
        </p:nvSpPr>
        <p:spPr>
          <a:xfrm>
            <a:off x="0" y="0"/>
            <a:ext cx="12192000" cy="20574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3" descr="D:\Наташа\корел\сувалкина\фото подборка\от дмитрия\AHPehV59Zc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40" r="9723" b="15429"/>
          <a:stretch/>
        </p:blipFill>
        <p:spPr bwMode="auto">
          <a:xfrm>
            <a:off x="558836" y="397772"/>
            <a:ext cx="11074327" cy="219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7" y="397769"/>
            <a:ext cx="11074327" cy="21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811885" y="1611380"/>
            <a:ext cx="884232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ПОЧЕМУ </a:t>
            </a: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PYTHON?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3426137" y="3214568"/>
            <a:ext cx="5339725" cy="545863"/>
            <a:chOff x="3094453" y="2972769"/>
            <a:chExt cx="5339725" cy="545863"/>
          </a:xfrm>
        </p:grpSpPr>
        <p:grpSp>
          <p:nvGrpSpPr>
            <p:cNvPr id="19" name="Группа 40"/>
            <p:cNvGrpSpPr/>
            <p:nvPr/>
          </p:nvGrpSpPr>
          <p:grpSpPr>
            <a:xfrm>
              <a:off x="7907502" y="2972769"/>
              <a:ext cx="526676" cy="531668"/>
              <a:chOff x="1837028" y="3297008"/>
              <a:chExt cx="526676" cy="531668"/>
            </a:xfrm>
          </p:grpSpPr>
          <p:sp>
            <p:nvSpPr>
              <p:cNvPr id="23" name="Овал 22"/>
              <p:cNvSpPr/>
              <p:nvPr/>
            </p:nvSpPr>
            <p:spPr>
              <a:xfrm>
                <a:off x="1837028" y="3302000"/>
                <a:ext cx="526676" cy="526676"/>
              </a:xfrm>
              <a:prstGeom prst="ellipse">
                <a:avLst/>
              </a:prstGeom>
              <a:noFill/>
              <a:ln>
                <a:solidFill>
                  <a:srgbClr val="0F6F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1895829" y="3297008"/>
                <a:ext cx="3934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800" b="1" dirty="0">
                    <a:solidFill>
                      <a:srgbClr val="0F6FC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20" name="Группа 41"/>
            <p:cNvGrpSpPr/>
            <p:nvPr/>
          </p:nvGrpSpPr>
          <p:grpSpPr>
            <a:xfrm>
              <a:off x="3094453" y="2986964"/>
              <a:ext cx="526676" cy="531668"/>
              <a:chOff x="5040741" y="3297008"/>
              <a:chExt cx="526676" cy="53166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5040741" y="3302000"/>
                <a:ext cx="526676" cy="526676"/>
              </a:xfrm>
              <a:prstGeom prst="ellipse">
                <a:avLst/>
              </a:prstGeom>
              <a:noFill/>
              <a:ln>
                <a:solidFill>
                  <a:srgbClr val="0F6F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5099542" y="3297008"/>
                <a:ext cx="3934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800" b="1" dirty="0">
                    <a:solidFill>
                      <a:srgbClr val="0F6FC6"/>
                    </a:solidFill>
                    <a:latin typeface="Verdana" panose="020B0604030504040204" pitchFamily="34" charset="0"/>
                    <a:ea typeface="Verdana" panose="020B0604030504040204" pitchFamily="34" charset="0"/>
                    <a:sym typeface="Century Gothic"/>
                  </a:rPr>
                  <a:t>1</a:t>
                </a:r>
                <a:endParaRPr lang="ru-RU" sz="2800" b="1" dirty="0">
                  <a:solidFill>
                    <a:srgbClr val="0F6FC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5" name="Прямоугольник 34"/>
          <p:cNvSpPr/>
          <p:nvPr/>
        </p:nvSpPr>
        <p:spPr>
          <a:xfrm>
            <a:off x="2641612" y="3944293"/>
            <a:ext cx="2130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617085"/>
              </a:buClr>
              <a:buSzPct val="120000"/>
            </a:pPr>
            <a:r>
              <a:rPr lang="ru-RU" sz="2800" dirty="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ПРОСТОТА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613573" y="3944293"/>
            <a:ext cx="378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617085"/>
              </a:buClr>
              <a:buSzPct val="120000"/>
            </a:pPr>
            <a:r>
              <a:rPr lang="ru-RU" sz="2800" dirty="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УНИВЕРСАЛЬНОСТЬ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924826" y="5834784"/>
            <a:ext cx="834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617085"/>
              </a:buClr>
              <a:buSzPct val="120000"/>
            </a:pPr>
            <a:r>
              <a:rPr lang="ru-RU" sz="2800" dirty="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БЫСТРОРАСТУЩАЯ ФУНКЦИОНАЛЬНАЯ БАЗА</a:t>
            </a:r>
          </a:p>
        </p:txBody>
      </p:sp>
      <p:cxnSp>
        <p:nvCxnSpPr>
          <p:cNvPr id="40" name="Прямая соединительная линия 39"/>
          <p:cNvCxnSpPr>
            <a:stCxn id="23" idx="2"/>
            <a:endCxn id="21" idx="6"/>
          </p:cNvCxnSpPr>
          <p:nvPr/>
        </p:nvCxnSpPr>
        <p:spPr>
          <a:xfrm flipH="1">
            <a:off x="3952813" y="3482898"/>
            <a:ext cx="4286373" cy="1419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8765863" y="3456367"/>
            <a:ext cx="3426137" cy="1419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rot="10800000">
            <a:off x="1" y="5285767"/>
            <a:ext cx="5832663" cy="158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7"/>
          <p:cNvGrpSpPr/>
          <p:nvPr/>
        </p:nvGrpSpPr>
        <p:grpSpPr>
          <a:xfrm>
            <a:off x="5832662" y="5036487"/>
            <a:ext cx="526676" cy="531668"/>
            <a:chOff x="9514396" y="3300321"/>
            <a:chExt cx="526676" cy="531668"/>
          </a:xfrm>
        </p:grpSpPr>
        <p:sp>
          <p:nvSpPr>
            <p:cNvPr id="46" name="Овал 45"/>
            <p:cNvSpPr/>
            <p:nvPr/>
          </p:nvSpPr>
          <p:spPr>
            <a:xfrm>
              <a:off x="9514396" y="3305313"/>
              <a:ext cx="526676" cy="526676"/>
            </a:xfrm>
            <a:prstGeom prst="ellipse">
              <a:avLst/>
            </a:prstGeom>
            <a:noFill/>
            <a:ln>
              <a:solidFill>
                <a:srgbClr val="0F6F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9573197" y="3300321"/>
              <a:ext cx="3934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F6FC6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Century Gothic"/>
                </a:rPr>
                <a:t>3</a:t>
              </a:r>
              <a:endParaRPr lang="ru-RU" sz="2800" b="1" dirty="0">
                <a:solidFill>
                  <a:srgbClr val="0F6FC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50" name="Прямая соединительная линия 49"/>
          <p:cNvCxnSpPr/>
          <p:nvPr/>
        </p:nvCxnSpPr>
        <p:spPr>
          <a:xfrm rot="10800000" flipV="1">
            <a:off x="1809627" y="3478042"/>
            <a:ext cx="1616510" cy="1419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09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В\Desktop\Милашество\ейронки\ФОТО ПОДБОРКА\1787.jpg"/>
          <p:cNvPicPr>
            <a:picLocks noChangeAspect="1" noChangeArrowheads="1"/>
          </p:cNvPicPr>
          <p:nvPr/>
        </p:nvPicPr>
        <p:blipFill>
          <a:blip r:embed="rId2"/>
          <a:srcRect r="41683"/>
          <a:stretch>
            <a:fillRect/>
          </a:stretch>
        </p:blipFill>
        <p:spPr bwMode="auto">
          <a:xfrm>
            <a:off x="6199415" y="0"/>
            <a:ext cx="5992585" cy="685932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0324407" cy="6860534"/>
          </a:xfrm>
          <a:prstGeom prst="rect">
            <a:avLst/>
          </a:prstGeom>
          <a:solidFill>
            <a:srgbClr val="203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8D5EF4D-757E-8F41-B380-95557EA509A2}"/>
              </a:ext>
            </a:extLst>
          </p:cNvPr>
          <p:cNvSpPr/>
          <p:nvPr/>
        </p:nvSpPr>
        <p:spPr>
          <a:xfrm>
            <a:off x="322834" y="279847"/>
            <a:ext cx="696056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600" dirty="0">
                <a:solidFill>
                  <a:srgbClr val="6ABAEC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«The Zen of Python»</a:t>
            </a:r>
          </a:p>
          <a:p>
            <a:endParaRPr lang="ru-RU" sz="2400" spc="600" dirty="0">
              <a:solidFill>
                <a:srgbClr val="6ABAEC"/>
              </a:solidFill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Google Shape;252;p33"/>
          <p:cNvSpPr txBox="1"/>
          <p:nvPr/>
        </p:nvSpPr>
        <p:spPr>
          <a:xfrm>
            <a:off x="322834" y="1276350"/>
            <a:ext cx="4749973" cy="558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Красивое лучше, чем уродливое.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Явное лучше, чем неявное.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Простое лучше, чем сложное.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Сложное лучше, чем запутанное.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Плоское лучше, чем вложенное.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Разреженное лучше, чем плотное.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Читаемость имеет значение.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Особые случаи не настолько особые,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чтобы нарушать правила.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При этом практичность важнее безупречности.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Ошибки никогда не должны замалчиваться.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Если не замалчиваются явно.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252;p33"/>
          <p:cNvSpPr txBox="1"/>
          <p:nvPr/>
        </p:nvSpPr>
        <p:spPr>
          <a:xfrm>
            <a:off x="4958507" y="1276350"/>
            <a:ext cx="5251600" cy="423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Встретив двусмысленность, отбрось искушение угадать.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Хотя он поначалу может быть и не очевиден, если вы не голландец.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Сейчас лучше, чем никогда.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Хотя никогда зачастую лучше, чем прямо сейчас.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Если реализацию сложно объяснить — идея плоха.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Если реализацию легко объяснить — идея, возможно, хороша.</a:t>
            </a:r>
          </a:p>
          <a:p>
            <a:pPr marL="360000" lvl="0" indent="-360000">
              <a:spcAft>
                <a:spcPts val="1000"/>
              </a:spcAft>
              <a:buClr>
                <a:srgbClr val="6ABAE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Пространства имён — отличная вещь! Давайте будем делать их больше!</a:t>
            </a:r>
          </a:p>
        </p:txBody>
      </p:sp>
      <p:pic>
        <p:nvPicPr>
          <p:cNvPr id="1026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3394" y="0"/>
            <a:ext cx="1389439" cy="1389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82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Наташа\корел\сувалкина\фото подборка\Artificial-Intelligence-tren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5" b="26726"/>
          <a:stretch/>
        </p:blipFill>
        <p:spPr bwMode="auto">
          <a:xfrm>
            <a:off x="0" y="0"/>
            <a:ext cx="9810750" cy="32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21644" y="0"/>
            <a:ext cx="2381249" cy="3291652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252;p33"/>
          <p:cNvSpPr txBox="1"/>
          <p:nvPr/>
        </p:nvSpPr>
        <p:spPr>
          <a:xfrm>
            <a:off x="1012420" y="3735069"/>
            <a:ext cx="10646180" cy="10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120000"/>
              </a:lnSpc>
              <a:buClr>
                <a:schemeClr val="lt1"/>
              </a:buClr>
              <a:buSzPts val="5000"/>
            </a:pPr>
            <a:r>
              <a:rPr lang="ru-RU" sz="5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ИНТЕРПРЕТАТОР </a:t>
            </a:r>
            <a:r>
              <a:rPr lang="en-US" sz="5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PYTHON</a:t>
            </a:r>
            <a:r>
              <a:rPr lang="ru-RU" sz="5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,</a:t>
            </a:r>
          </a:p>
        </p:txBody>
      </p:sp>
      <p:sp>
        <p:nvSpPr>
          <p:cNvPr id="9" name="Google Shape;252;p33"/>
          <p:cNvSpPr txBox="1"/>
          <p:nvPr/>
        </p:nvSpPr>
        <p:spPr>
          <a:xfrm>
            <a:off x="994382" y="5352816"/>
            <a:ext cx="10315781" cy="10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chemeClr val="lt1"/>
              </a:buClr>
              <a:buSzPts val="5000"/>
            </a:pPr>
            <a:r>
              <a:rPr lang="en-US" sz="7200" dirty="0">
                <a:solidFill>
                  <a:srgbClr val="74778C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IDE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12000" y="4954866"/>
            <a:ext cx="1368000" cy="3600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D:\Наташа\корел\сувалкина\фото подборка\от дмитрия\smNt728QgL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0" b="5641"/>
          <a:stretch/>
        </p:blipFill>
        <p:spPr bwMode="auto">
          <a:xfrm>
            <a:off x="2359606" y="0"/>
            <a:ext cx="9832394" cy="32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83" y="0"/>
            <a:ext cx="9832017" cy="32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5">
            <a:lum bright="100000"/>
          </a:blip>
          <a:srcRect/>
          <a:stretch>
            <a:fillRect/>
          </a:stretch>
        </p:blipFill>
        <p:spPr bwMode="auto">
          <a:xfrm>
            <a:off x="109162" y="694719"/>
            <a:ext cx="2059943" cy="2059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118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7" t="2865" b="48081"/>
          <a:stretch/>
        </p:blipFill>
        <p:spPr bwMode="auto">
          <a:xfrm flipV="1">
            <a:off x="7620005" y="1611258"/>
            <a:ext cx="1287136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8081"/>
          <a:stretch/>
        </p:blipFill>
        <p:spPr bwMode="auto">
          <a:xfrm flipV="1">
            <a:off x="8907141" y="1611258"/>
            <a:ext cx="3284859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7" t="2865" b="48081"/>
          <a:stretch/>
        </p:blipFill>
        <p:spPr bwMode="auto">
          <a:xfrm flipV="1">
            <a:off x="7600950" y="-1"/>
            <a:ext cx="1287136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8081"/>
          <a:stretch/>
        </p:blipFill>
        <p:spPr bwMode="auto">
          <a:xfrm flipV="1">
            <a:off x="8888091" y="0"/>
            <a:ext cx="3284859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0" y="6093248"/>
            <a:ext cx="6560457" cy="764752"/>
            <a:chOff x="-740229" y="6014002"/>
            <a:chExt cx="7292335" cy="850067"/>
          </a:xfrm>
        </p:grpSpPr>
        <p:pic>
          <p:nvPicPr>
            <p:cNvPr id="11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" t="2864" b="73854"/>
            <a:stretch/>
          </p:blipFill>
          <p:spPr bwMode="auto">
            <a:xfrm>
              <a:off x="-740229" y="6014002"/>
              <a:ext cx="3641015" cy="850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4" b="73854"/>
            <a:stretch/>
          </p:blipFill>
          <p:spPr bwMode="auto">
            <a:xfrm>
              <a:off x="2900791" y="6014002"/>
              <a:ext cx="3651315" cy="850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Прямоугольник 12"/>
          <p:cNvSpPr/>
          <p:nvPr/>
        </p:nvSpPr>
        <p:spPr>
          <a:xfrm>
            <a:off x="5968315" y="3222516"/>
            <a:ext cx="6223685" cy="3635483"/>
          </a:xfrm>
          <a:prstGeom prst="rect">
            <a:avLst/>
          </a:prstGeom>
          <a:solidFill>
            <a:srgbClr val="0C6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-1"/>
            <a:ext cx="390719" cy="1371601"/>
          </a:xfrm>
          <a:prstGeom prst="rect">
            <a:avLst/>
          </a:prstGeom>
          <a:solidFill>
            <a:srgbClr val="0C6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Google Shape;252;p33"/>
          <p:cNvSpPr txBox="1"/>
          <p:nvPr/>
        </p:nvSpPr>
        <p:spPr>
          <a:xfrm>
            <a:off x="563404" y="633983"/>
            <a:ext cx="7551895" cy="91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1"/>
              </a:buClr>
              <a:buSzPts val="5000"/>
            </a:pPr>
            <a:r>
              <a:rPr lang="ru-RU" sz="60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Интерпретатор</a:t>
            </a:r>
            <a:endParaRPr lang="en-US" sz="60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19699" y="1866901"/>
            <a:ext cx="6480324" cy="45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49CF8617-CD1D-CF41-9DC9-9C5DE82783B4}"/>
              </a:ext>
            </a:extLst>
          </p:cNvPr>
          <p:cNvSpPr/>
          <p:nvPr/>
        </p:nvSpPr>
        <p:spPr>
          <a:xfrm>
            <a:off x="633109" y="1775192"/>
            <a:ext cx="45865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rgbClr val="617085"/>
                </a:solidFill>
                <a:latin typeface="Century Gothic" panose="020B0502020202020204" pitchFamily="34" charset="0"/>
              </a:rPr>
              <a:t>Интерпретатор </a:t>
            </a:r>
            <a:r>
              <a:rPr lang="ru-RU" sz="2200" dirty="0">
                <a:solidFill>
                  <a:srgbClr val="617085"/>
                </a:solidFill>
                <a:latin typeface="Century Gothic" panose="020B0502020202020204" pitchFamily="34" charset="0"/>
              </a:rPr>
              <a:t>- это слой программной логики между вашим программным кодом и аппаратурой вашего компьютера.</a:t>
            </a:r>
          </a:p>
        </p:txBody>
      </p:sp>
      <p:pic>
        <p:nvPicPr>
          <p:cNvPr id="22" name="Рисунок 21" descr="Изображение выглядит как снимок экран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6FD7FCC0-8AEB-5144-B773-D26E2298A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99" y="3086730"/>
            <a:ext cx="6480323" cy="2236932"/>
          </a:xfrm>
          <a:prstGeom prst="rect">
            <a:avLst/>
          </a:prstGeom>
        </p:spPr>
      </p:pic>
      <p:pic>
        <p:nvPicPr>
          <p:cNvPr id="21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866901"/>
            <a:ext cx="6480321" cy="45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B8858802-D5C5-B241-BB55-5861C005BB2A}"/>
              </a:ext>
            </a:extLst>
          </p:cNvPr>
          <p:cNvSpPr/>
          <p:nvPr/>
        </p:nvSpPr>
        <p:spPr>
          <a:xfrm>
            <a:off x="633109" y="3794225"/>
            <a:ext cx="458659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dirty="0">
                <a:solidFill>
                  <a:srgbClr val="617085"/>
                </a:solidFill>
                <a:latin typeface="Century Gothic" pitchFamily="34" charset="0"/>
              </a:rPr>
              <a:t>Установка </a:t>
            </a:r>
            <a:r>
              <a:rPr lang="en-US" sz="2200" dirty="0">
                <a:solidFill>
                  <a:srgbClr val="617085"/>
                </a:solidFill>
                <a:latin typeface="Century Gothic" pitchFamily="34" charset="0"/>
              </a:rPr>
              <a:t>python </a:t>
            </a:r>
            <a:r>
              <a:rPr lang="ru-RU" sz="2200" dirty="0">
                <a:solidFill>
                  <a:srgbClr val="617085"/>
                </a:solidFill>
                <a:latin typeface="Century Gothic" pitchFamily="34" charset="0"/>
              </a:rPr>
              <a:t>на </a:t>
            </a:r>
            <a:r>
              <a:rPr lang="en-US" sz="2200" dirty="0">
                <a:solidFill>
                  <a:srgbClr val="617085"/>
                </a:solidFill>
                <a:latin typeface="Century Gothic" pitchFamily="34" charset="0"/>
              </a:rPr>
              <a:t>windows: </a:t>
            </a:r>
            <a:r>
              <a:rPr lang="en-US" sz="2200" dirty="0">
                <a:solidFill>
                  <a:srgbClr val="617085"/>
                </a:solidFill>
                <a:latin typeface="Century Gothic" pitchFamily="34" charset="0"/>
                <a:hlinkClick r:id="rId5"/>
              </a:rPr>
              <a:t>https://www.youtube.com/watch?v=rMp0JtliEsU</a:t>
            </a:r>
            <a:endParaRPr lang="en-US" sz="2200" dirty="0">
              <a:solidFill>
                <a:srgbClr val="617085"/>
              </a:solidFill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200" dirty="0">
                <a:solidFill>
                  <a:srgbClr val="617085"/>
                </a:solidFill>
                <a:latin typeface="Century Gothic" pitchFamily="34" charset="0"/>
              </a:rPr>
              <a:t>Установка </a:t>
            </a:r>
            <a:r>
              <a:rPr lang="en-US" sz="2200" dirty="0">
                <a:solidFill>
                  <a:srgbClr val="617085"/>
                </a:solidFill>
                <a:latin typeface="Century Gothic" pitchFamily="34" charset="0"/>
              </a:rPr>
              <a:t>python </a:t>
            </a:r>
            <a:r>
              <a:rPr lang="ru-RU" sz="2200" dirty="0">
                <a:solidFill>
                  <a:srgbClr val="617085"/>
                </a:solidFill>
                <a:latin typeface="Century Gothic" pitchFamily="34" charset="0"/>
              </a:rPr>
              <a:t>на </a:t>
            </a:r>
            <a:r>
              <a:rPr lang="en-US" sz="2200" dirty="0">
                <a:solidFill>
                  <a:srgbClr val="617085"/>
                </a:solidFill>
                <a:latin typeface="Century Gothic" pitchFamily="34" charset="0"/>
              </a:rPr>
              <a:t>mac: </a:t>
            </a:r>
            <a:r>
              <a:rPr lang="en-US" sz="2200" dirty="0">
                <a:solidFill>
                  <a:srgbClr val="617085"/>
                </a:solidFill>
                <a:latin typeface="Century Gothic" pitchFamily="34" charset="0"/>
                <a:hlinkClick r:id="rId6"/>
              </a:rPr>
              <a:t>https://www.youtube.com/watch?v=3xLIbD_5s-g</a:t>
            </a:r>
            <a:endParaRPr lang="en-US" sz="2200" b="0" i="0" dirty="0">
              <a:solidFill>
                <a:srgbClr val="617085"/>
              </a:solidFill>
              <a:effectLst/>
              <a:latin typeface="Century Gothic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1D62CD6E-C7AF-DC48-BFD0-6A25D9AD6F03}"/>
              </a:ext>
            </a:extLst>
          </p:cNvPr>
          <p:cNvSpPr/>
          <p:nvPr/>
        </p:nvSpPr>
        <p:spPr>
          <a:xfrm>
            <a:off x="6006415" y="2170152"/>
            <a:ext cx="4674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itchFamily="34" charset="0"/>
                <a:hlinkClick r:id="rId7"/>
              </a:rPr>
              <a:t>https://</a:t>
            </a:r>
            <a:r>
              <a:rPr lang="en-US" sz="2000" dirty="0">
                <a:latin typeface="Century Gothic" pitchFamily="34" charset="0"/>
                <a:hlinkClick r:id="rId7"/>
              </a:rPr>
              <a:t>www.python.org/downloads</a:t>
            </a:r>
            <a:r>
              <a:rPr lang="en-US" dirty="0">
                <a:latin typeface="Century Gothic" pitchFamily="34" charset="0"/>
                <a:hlinkClick r:id="rId7"/>
              </a:rPr>
              <a:t>/</a:t>
            </a:r>
            <a:endParaRPr lang="ru-RU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2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6362947"/>
            <a:ext cx="6560457" cy="493900"/>
            <a:chOff x="-740229" y="6563001"/>
            <a:chExt cx="7292335" cy="548999"/>
          </a:xfrm>
        </p:grpSpPr>
        <p:pic>
          <p:nvPicPr>
            <p:cNvPr id="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" t="17901" b="67063"/>
            <a:stretch/>
          </p:blipFill>
          <p:spPr bwMode="auto">
            <a:xfrm>
              <a:off x="-740229" y="6563001"/>
              <a:ext cx="3641015" cy="548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01" b="67063"/>
            <a:stretch/>
          </p:blipFill>
          <p:spPr bwMode="auto">
            <a:xfrm>
              <a:off x="2900791" y="6563001"/>
              <a:ext cx="3651315" cy="548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Прямоугольник 9"/>
          <p:cNvSpPr/>
          <p:nvPr/>
        </p:nvSpPr>
        <p:spPr>
          <a:xfrm>
            <a:off x="6667500" y="2496063"/>
            <a:ext cx="5526650" cy="4361937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-2"/>
            <a:ext cx="382385" cy="3924302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b="21121"/>
          <a:stretch/>
        </p:blipFill>
        <p:spPr bwMode="auto">
          <a:xfrm>
            <a:off x="8909291" y="-784"/>
            <a:ext cx="3284859" cy="24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DD7D1F21-887B-3848-A358-F8D59A228F71}"/>
              </a:ext>
            </a:extLst>
          </p:cNvPr>
          <p:cNvSpPr txBox="1">
            <a:spLocks/>
          </p:cNvSpPr>
          <p:nvPr/>
        </p:nvSpPr>
        <p:spPr>
          <a:xfrm>
            <a:off x="729336" y="1056671"/>
            <a:ext cx="5006445" cy="24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0" b="1" dirty="0">
                <a:solidFill>
                  <a:srgbClr val="5E607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 - </a:t>
            </a:r>
            <a:r>
              <a:rPr lang="en-US" sz="4800" dirty="0">
                <a:solidFill>
                  <a:srgbClr val="5E6072"/>
                </a:solidFill>
                <a:latin typeface="Century Gothic" pitchFamily="34" charset="0"/>
                <a:ea typeface="Verdana" panose="020B0604030504040204" pitchFamily="34" charset="0"/>
              </a:rPr>
              <a:t>Integrated Development Environment</a:t>
            </a:r>
          </a:p>
        </p:txBody>
      </p:sp>
      <p:pic>
        <p:nvPicPr>
          <p:cNvPr id="16" name="Picture 3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515389"/>
            <a:ext cx="6073031" cy="59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5682453" y="516744"/>
            <a:ext cx="6017571" cy="5950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Изображение выглядит как игра&#10;&#10;Автоматически созданное описание">
            <a:extLst>
              <a:ext uri="{FF2B5EF4-FFF2-40B4-BE49-F238E27FC236}">
                <a16:creationId xmlns:a16="http://schemas.microsoft.com/office/drawing/2014/main" xmlns="" id="{95776F4C-CE1E-7442-9026-F2D4945F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806" y="1056366"/>
            <a:ext cx="5256069" cy="4926584"/>
          </a:xfrm>
          <a:prstGeom prst="rect">
            <a:avLst/>
          </a:prstGeom>
        </p:spPr>
      </p:pic>
      <p:pic>
        <p:nvPicPr>
          <p:cNvPr id="19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55" y="516745"/>
            <a:ext cx="6017568" cy="595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8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56964" r="16094" b="2263"/>
          <a:stretch/>
        </p:blipFill>
        <p:spPr bwMode="auto">
          <a:xfrm>
            <a:off x="6890" y="816762"/>
            <a:ext cx="2754842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11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52825" b="2264"/>
          <a:stretch/>
        </p:blipFill>
        <p:spPr bwMode="auto">
          <a:xfrm>
            <a:off x="10095469" y="11203"/>
            <a:ext cx="2096531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5290330" y="396647"/>
            <a:ext cx="1611340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dirty="0">
                <a:solidFill>
                  <a:srgbClr val="617085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IDE</a:t>
            </a:r>
          </a:p>
        </p:txBody>
      </p:sp>
      <p:sp>
        <p:nvSpPr>
          <p:cNvPr id="19" name="Прямоугольник 18"/>
          <p:cNvSpPr/>
          <p:nvPr/>
        </p:nvSpPr>
        <p:spPr>
          <a:xfrm flipH="1">
            <a:off x="-5" y="1503063"/>
            <a:ext cx="12192001" cy="5016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27" name="Рисунок 2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F65F3281-039D-3D47-9AC9-58F64CEA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702" y="2052741"/>
            <a:ext cx="5202581" cy="981713"/>
          </a:xfrm>
          <a:prstGeom prst="rect">
            <a:avLst/>
          </a:prstGeom>
        </p:spPr>
      </p:pic>
      <p:pic>
        <p:nvPicPr>
          <p:cNvPr id="28" name="Рисунок 27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ACFAAC7D-238F-A446-8DB6-FD84C51FE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916" y="3531721"/>
            <a:ext cx="2370745" cy="2746037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70EE05D9-7150-C945-B19D-D1C55880D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672" y="4000931"/>
            <a:ext cx="3843837" cy="1921919"/>
          </a:xfrm>
          <a:prstGeom prst="rect">
            <a:avLst/>
          </a:prstGeom>
        </p:spPr>
      </p:pic>
      <p:pic>
        <p:nvPicPr>
          <p:cNvPr id="30" name="Рисунок 2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FDFB388-24A3-EF44-854B-33FDFABDA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222" y="1957491"/>
            <a:ext cx="3857037" cy="1466004"/>
          </a:xfrm>
          <a:prstGeom prst="rect">
            <a:avLst/>
          </a:prstGeom>
        </p:spPr>
      </p:pic>
      <p:pic>
        <p:nvPicPr>
          <p:cNvPr id="32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49014" y="11203"/>
            <a:ext cx="1389439" cy="1389439"/>
          </a:xfrm>
          <a:prstGeom prst="rect">
            <a:avLst/>
          </a:prstGeom>
          <a:noFill/>
        </p:spPr>
      </p:pic>
      <p:pic>
        <p:nvPicPr>
          <p:cNvPr id="26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063"/>
            <a:ext cx="12191996" cy="50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0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47;p18"/>
          <p:cNvGrpSpPr/>
          <p:nvPr/>
        </p:nvGrpSpPr>
        <p:grpSpPr>
          <a:xfrm>
            <a:off x="0" y="4523232"/>
            <a:ext cx="12192000" cy="710239"/>
            <a:chOff x="0" y="0"/>
            <a:chExt cx="12192000" cy="710239"/>
          </a:xfrm>
        </p:grpSpPr>
        <p:pic>
          <p:nvPicPr>
            <p:cNvPr id="8" name="Google Shape;148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49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50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51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52;p18"/>
          <p:cNvSpPr/>
          <p:nvPr/>
        </p:nvSpPr>
        <p:spPr>
          <a:xfrm>
            <a:off x="0" y="0"/>
            <a:ext cx="12191999" cy="4693920"/>
          </a:xfrm>
          <a:prstGeom prst="rect">
            <a:avLst/>
          </a:prstGeom>
          <a:solidFill>
            <a:srgbClr val="203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53;p18"/>
          <p:cNvSpPr txBox="1"/>
          <p:nvPr/>
        </p:nvSpPr>
        <p:spPr>
          <a:xfrm>
            <a:off x="-1" y="4314844"/>
            <a:ext cx="12191999" cy="219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ru-RU" sz="52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Модули </a:t>
            </a:r>
            <a:r>
              <a:rPr lang="en-US" sz="52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Python</a:t>
            </a:r>
          </a:p>
        </p:txBody>
      </p:sp>
      <p:pic>
        <p:nvPicPr>
          <p:cNvPr id="15" name="Picture 2" descr="Картинки по запросу 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3" t="4477" r="1594" b="11848"/>
          <a:stretch/>
        </p:blipFill>
        <p:spPr bwMode="auto">
          <a:xfrm>
            <a:off x="530989" y="451104"/>
            <a:ext cx="11153643" cy="50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54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202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Tahoma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Ермолов</dc:creator>
  <cp:lastModifiedBy>AI_user</cp:lastModifiedBy>
  <cp:revision>25</cp:revision>
  <dcterms:created xsi:type="dcterms:W3CDTF">2019-10-05T08:26:02Z</dcterms:created>
  <dcterms:modified xsi:type="dcterms:W3CDTF">2020-03-15T13:08:18Z</dcterms:modified>
</cp:coreProperties>
</file>