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76" r:id="rId4"/>
    <p:sldId id="282" r:id="rId5"/>
    <p:sldId id="283" r:id="rId6"/>
    <p:sldId id="277" r:id="rId7"/>
    <p:sldId id="284" r:id="rId8"/>
    <p:sldId id="285" r:id="rId9"/>
    <p:sldId id="278" r:id="rId10"/>
    <p:sldId id="286" r:id="rId11"/>
    <p:sldId id="261" r:id="rId12"/>
    <p:sldId id="265" r:id="rId13"/>
    <p:sldId id="273" r:id="rId14"/>
    <p:sldId id="272" r:id="rId15"/>
    <p:sldId id="280" r:id="rId16"/>
    <p:sldId id="28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78C"/>
    <a:srgbClr val="0C6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470"/>
  </p:normalViewPr>
  <p:slideViewPr>
    <p:cSldViewPr snapToGrid="0" snapToObjects="1">
      <p:cViewPr>
        <p:scale>
          <a:sx n="89" d="100"/>
          <a:sy n="89" d="100"/>
        </p:scale>
        <p:origin x="-1188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F1586-80E2-9C4E-BB57-B13B45A031DA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CC31-0486-7A4E-80FF-0C524C92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6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19DA09-69F2-8F49-B269-16CC89DE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7A0EC47-4E18-C74A-BC8A-6EAF5ECA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51DAB4-AEB3-3642-85EF-8A7B9968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80E9125-0FDA-574A-9EA3-4F83A626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AF4C273-D8D2-274E-9CD8-D58EA57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3A1827-2E34-1F4D-9E3E-87B7EDE2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C24A9CA-8256-944A-9DB5-67742E1D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470956-CECA-2C4B-AE8A-6EBE8541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8E75C99-23D1-ED4E-9EE3-094CD1FA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0ECF909-C3A5-454F-9CC1-C7BA954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0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EBB9D4A-E811-6449-83A2-6195CB84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7C28C03-2337-2B48-8AED-74314173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B035D8-C0DC-8143-95B2-375BFAD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6BAADA-99C9-F24A-BF89-C1A867A8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40BE13-F5BE-3448-9440-C8A6FC65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7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17863B-62E5-F64C-98DB-58C50487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CFE3D93-B23B-B942-983E-C56EF016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6B31548-12BA-1E46-8815-B6B2D078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4AE5511-CB7A-3E46-BB54-966205E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41EF-F2A9-1E46-A6F7-2AF7376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8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EC87A2-66AD-6141-8286-EE556445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E51869F-9E2E-B74B-8E01-2012E840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2227E17-B1E3-DF46-B364-EF9E70C6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B9FA3EB-F7A0-E345-B9FC-3E0B7C9E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5D60F28-8BCA-6748-83DB-B89EA5EC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A7B4D1-083B-F94E-B9BF-1C7542C1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BF7B81-0FFF-3B47-95DE-96EF7E482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717DCE5-1DDB-9D43-8322-7C9AF672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0C314FA-0409-6846-8280-5225E879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848B53D-4F23-6944-9801-75434CB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9DB4409-1789-6345-AB11-83E232BD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8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1C847F-66EA-3D47-988C-19BFE1C1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7CF3195-D912-114C-AA30-493895D4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24FCAB7-C0C9-344B-A73D-5823238F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6ECCEA7-6557-1D45-8510-30816F49D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FE8FE2D-7752-CA43-878C-CCE0E786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FF70240-E9A0-0F49-A35D-838A8745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67A9ED7-86D9-BF45-A2F1-BF59AC98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5E08EAC-A734-5F40-9357-66188B3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0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0E37BB-574A-BC49-97B3-A1735BEE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01C1299-F7F3-4F47-BB7F-B7B05BA6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987462F-75BD-584B-B6F3-CB9A0DAE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96FD3F-B1A2-8E48-B734-B508E33E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04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7336D0E-4F21-C445-A149-9D2A0F3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95AC452-A409-4D4A-BEE4-74BDAB44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09BB137-F5CB-B448-AA1E-711ED3C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AB7671-29C9-F348-9C85-8164B3F5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CCB7A6-5CFF-DE44-BD1B-D57B9C5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FC7A648-7149-EA48-9637-23530633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142E730-4346-2B42-A3F5-0684A77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F761704-292A-3845-9133-038EE9C3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7D5B272-34AA-FF40-B059-E14EEB2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32CADA-61DB-0043-A9E8-598F3725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E3BF28F-21E2-5341-9DBD-CCF59B92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0DB6289-0B63-AE44-B6BA-62CF5937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7D2D3FC-2521-A943-8476-2B64AD8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C187A56-D50E-064D-A002-C6F0C47E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624CA6D-04D2-F648-B40D-A90A3989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6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60F283-A34D-C74E-982A-D7BE464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5DBEEDB-C1A2-AD4A-BF14-05A82940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94EDD2-4BDB-F346-BBE0-1996EAF7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0DCC-387D-7D48-B040-2EC502328654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1EF05A8-820D-4148-91ED-5907C5E47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340B74-BB27-BA46-86F9-DC48758E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D8BC-6637-FE4B-82B6-D3246E32D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Наташа\корел\сувалкина\фото подборка\rpa-banner-carri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Наташа\корел\сувалкина\презентация НЕЙРОНКИ\ДОД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"/>
            <a:ext cx="12220143" cy="68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18026" y="235304"/>
            <a:ext cx="10737837" cy="3336264"/>
            <a:chOff x="1693718" y="459881"/>
            <a:chExt cx="9556173" cy="2969119"/>
          </a:xfrm>
        </p:grpSpPr>
        <p:pic>
          <p:nvPicPr>
            <p:cNvPr id="9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1693718" y="459881"/>
              <a:ext cx="2601191" cy="2969119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8974"/>
            <a:stretch/>
          </p:blipFill>
          <p:spPr bwMode="auto">
            <a:xfrm>
              <a:off x="4294909" y="459881"/>
              <a:ext cx="6954982" cy="2969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Прямоугольник 10"/>
          <p:cNvSpPr/>
          <p:nvPr/>
        </p:nvSpPr>
        <p:spPr>
          <a:xfrm>
            <a:off x="5724336" y="2459152"/>
            <a:ext cx="47912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5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 С ФАЙЛАМИ</a:t>
            </a:r>
            <a:endParaRPr lang="ru-RU" sz="5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0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Наташа\корел\сувалкина\презентация НЕЙРОНКИ\ДО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21" y="0"/>
            <a:ext cx="50141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3;p47"/>
          <p:cNvSpPr/>
          <p:nvPr/>
        </p:nvSpPr>
        <p:spPr>
          <a:xfrm>
            <a:off x="6495394" y="0"/>
            <a:ext cx="5412827" cy="629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52;p33"/>
          <p:cNvSpPr txBox="1"/>
          <p:nvPr/>
        </p:nvSpPr>
        <p:spPr>
          <a:xfrm>
            <a:off x="896610" y="295455"/>
            <a:ext cx="4815768" cy="91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5000"/>
            </a:pPr>
            <a:r>
              <a:rPr lang="en-US" sz="4800" b="1" spc="300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CSV</a:t>
            </a:r>
            <a:endParaRPr lang="en-US" sz="4800" b="1" spc="300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24738" y="1707800"/>
            <a:ext cx="1340089" cy="36000"/>
          </a:xfrm>
          <a:prstGeom prst="rect">
            <a:avLst/>
          </a:prstGeom>
          <a:solidFill>
            <a:srgbClr val="A0A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Изображение выглядит как знак, читает, улица, столб&#10;&#10;Автоматически созданное описание">
            <a:extLst>
              <a:ext uri="{FF2B5EF4-FFF2-40B4-BE49-F238E27FC236}">
                <a16:creationId xmlns:a16="http://schemas.microsoft.com/office/drawing/2014/main" xmlns="" id="{4D8D5506-08A1-2D45-9FDF-82A52DC1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46" y="754097"/>
            <a:ext cx="4117101" cy="4117101"/>
          </a:xfrm>
          <a:prstGeom prst="rect">
            <a:avLst/>
          </a:prstGeom>
        </p:spPr>
      </p:pic>
      <p:pic>
        <p:nvPicPr>
          <p:cNvPr id="22" name="Picture 3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94" y="0"/>
            <a:ext cx="5696606" cy="62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Наташа\корел\сувалкина\презентация НЕЙРОНКИ\ДО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94" y="5312979"/>
            <a:ext cx="5696606" cy="9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27F70E7F-840F-2747-8B14-AE92575C8EF9}"/>
              </a:ext>
            </a:extLst>
          </p:cNvPr>
          <p:cNvSpPr/>
          <p:nvPr/>
        </p:nvSpPr>
        <p:spPr>
          <a:xfrm>
            <a:off x="896610" y="2197269"/>
            <a:ext cx="4740397" cy="418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74778C"/>
                </a:solidFill>
                <a:latin typeface="Century Gothic" panose="020B0502020202020204" pitchFamily="34" charset="0"/>
              </a:rPr>
              <a:t>CSV 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(от англ. </a:t>
            </a:r>
            <a:r>
              <a:rPr lang="ru-RU" sz="2000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Comma-Separated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Values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 — значения, разделённые запятыми) — текстовый формат, предназначенный для представления табличных данных. Строка таблицы соответствует строке текста, которая содержит одно или несколько полей, разделенных запятыми.</a:t>
            </a:r>
          </a:p>
        </p:txBody>
      </p:sp>
      <p:pic>
        <p:nvPicPr>
          <p:cNvPr id="24" name="Picture 2" descr="D:\Наташа\корел\сувалкина\презентация НЕЙРОНКИ\ДО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94" y="5312979"/>
            <a:ext cx="5696606" cy="9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7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56964" r="9606" b="2263"/>
          <a:stretch/>
        </p:blipFill>
        <p:spPr bwMode="auto">
          <a:xfrm>
            <a:off x="6890" y="484142"/>
            <a:ext cx="2967958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11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7" t="52825" b="2264"/>
          <a:stretch/>
        </p:blipFill>
        <p:spPr bwMode="auto">
          <a:xfrm>
            <a:off x="10095469" y="11203"/>
            <a:ext cx="2096531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 flipH="1">
            <a:off x="-7" y="1292352"/>
            <a:ext cx="12192001" cy="5227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21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9014" y="11203"/>
            <a:ext cx="1389439" cy="1389439"/>
          </a:xfrm>
          <a:prstGeom prst="rect">
            <a:avLst/>
          </a:prstGeom>
          <a:noFill/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3D0E54DC-FCE3-5F4D-889D-FB4FCB48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369" y="1589062"/>
            <a:ext cx="9915364" cy="4349158"/>
          </a:xfrm>
          <a:prstGeom prst="rect">
            <a:avLst/>
          </a:prstGeom>
        </p:spPr>
      </p:pic>
      <p:pic>
        <p:nvPicPr>
          <p:cNvPr id="28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" y="1292352"/>
            <a:ext cx="12192005" cy="51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112;p15"/>
          <p:cNvSpPr/>
          <p:nvPr/>
        </p:nvSpPr>
        <p:spPr>
          <a:xfrm>
            <a:off x="2991117" y="231159"/>
            <a:ext cx="6091365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5400" b="1" spc="600" dirty="0" smtClean="0">
                <a:solidFill>
                  <a:srgbClr val="1F57B3"/>
                </a:solidFill>
                <a:latin typeface="Verdana"/>
                <a:ea typeface="Verdana"/>
                <a:cs typeface="Verdana"/>
                <a:sym typeface="Verdana"/>
              </a:rPr>
              <a:t>CSV</a:t>
            </a:r>
            <a:endParaRPr lang="en-US" sz="5400" b="1" spc="600" dirty="0">
              <a:solidFill>
                <a:srgbClr val="1F5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1496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8081"/>
          <a:stretch/>
        </p:blipFill>
        <p:spPr bwMode="auto">
          <a:xfrm flipV="1">
            <a:off x="8907141" y="53790"/>
            <a:ext cx="3284859" cy="1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-1" y="1215615"/>
            <a:ext cx="12192000" cy="5215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" y="1215615"/>
            <a:ext cx="749244" cy="521533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ABAEC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D8D5EF4D-757E-8F41-B380-95557EA509A2}"/>
              </a:ext>
            </a:extLst>
          </p:cNvPr>
          <p:cNvSpPr/>
          <p:nvPr/>
        </p:nvSpPr>
        <p:spPr>
          <a:xfrm>
            <a:off x="749245" y="214738"/>
            <a:ext cx="417133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Csv modules</a:t>
            </a:r>
          </a:p>
          <a:p>
            <a:endParaRPr lang="ru-RU" sz="2400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2" name="Рисунок 41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51BDD470-C348-CD4C-A8C7-CE820E4AC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81759"/>
            <a:ext cx="5240108" cy="3265842"/>
          </a:xfrm>
          <a:prstGeom prst="rect">
            <a:avLst/>
          </a:prstGeom>
        </p:spPr>
      </p:pic>
      <p:pic>
        <p:nvPicPr>
          <p:cNvPr id="43" name="Рисунок 42" descr="Изображение выглядит как знак, читает, улица, столб&#10;&#10;Автоматически созданное описание">
            <a:extLst>
              <a:ext uri="{FF2B5EF4-FFF2-40B4-BE49-F238E27FC236}">
                <a16:creationId xmlns:a16="http://schemas.microsoft.com/office/drawing/2014/main" xmlns="" id="{B849564D-7A87-DC4E-B584-159A3F2C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48" y="2146046"/>
            <a:ext cx="3387803" cy="3387803"/>
          </a:xfrm>
          <a:prstGeom prst="rect">
            <a:avLst/>
          </a:prstGeom>
        </p:spPr>
      </p:pic>
      <p:pic>
        <p:nvPicPr>
          <p:cNvPr id="20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4" y="1215614"/>
            <a:ext cx="11442755" cy="521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7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Наташа\корел\сувалкина\фото подборка\RPA-banner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41"/>
          <a:stretch/>
        </p:blipFill>
        <p:spPr bwMode="auto">
          <a:xfrm>
            <a:off x="2359605" y="3566161"/>
            <a:ext cx="9832396" cy="32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BC81431D-8655-EA4B-B4B8-19CFFA8377F1}"/>
              </a:ext>
            </a:extLst>
          </p:cNvPr>
          <p:cNvSpPr/>
          <p:nvPr/>
        </p:nvSpPr>
        <p:spPr>
          <a:xfrm>
            <a:off x="1531991" y="1928303"/>
            <a:ext cx="9128017" cy="130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solidFill>
                  <a:srgbClr val="74778C"/>
                </a:solidFill>
                <a:latin typeface="Century Gothic" panose="020B0502020202020204" pitchFamily="34" charset="0"/>
              </a:rPr>
              <a:t>JSON — текстовый формат обмена данными, основанный на </a:t>
            </a:r>
            <a:r>
              <a:rPr lang="ru-RU" sz="2800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JavaScript</a:t>
            </a:r>
            <a:r>
              <a:rPr lang="ru-RU" sz="2800" dirty="0">
                <a:solidFill>
                  <a:srgbClr val="74778C"/>
                </a:solidFill>
                <a:latin typeface="Century Gothic" panose="020B0502020202020204" pitchFamily="34" charset="0"/>
              </a:rPr>
              <a:t>. </a:t>
            </a:r>
          </a:p>
        </p:txBody>
      </p:sp>
      <p:sp>
        <p:nvSpPr>
          <p:cNvPr id="22" name="Google Shape;196;p22"/>
          <p:cNvSpPr/>
          <p:nvPr/>
        </p:nvSpPr>
        <p:spPr>
          <a:xfrm>
            <a:off x="-21644" y="3566160"/>
            <a:ext cx="2381249" cy="3291652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97;p22"/>
          <p:cNvSpPr txBox="1"/>
          <p:nvPr/>
        </p:nvSpPr>
        <p:spPr>
          <a:xfrm>
            <a:off x="1012420" y="348305"/>
            <a:ext cx="10167160" cy="10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sz="4800" b="1" dirty="0" smtClean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endParaRPr lang="en-US" sz="4800" b="1" dirty="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199;p22"/>
          <p:cNvSpPr/>
          <p:nvPr/>
        </p:nvSpPr>
        <p:spPr>
          <a:xfrm>
            <a:off x="5412000" y="1761193"/>
            <a:ext cx="1368000" cy="3600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Picture 2" descr="D:\Наташа\корел\сувалкина\презентация НЕЙРОНКИ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04" y="3566162"/>
            <a:ext cx="9832396" cy="32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Группа 27"/>
          <p:cNvGrpSpPr/>
          <p:nvPr/>
        </p:nvGrpSpPr>
        <p:grpSpPr>
          <a:xfrm>
            <a:off x="3315312" y="3927466"/>
            <a:ext cx="7864268" cy="2751736"/>
            <a:chOff x="2087453" y="1458770"/>
            <a:chExt cx="7864268" cy="2751736"/>
          </a:xfrm>
        </p:grpSpPr>
        <p:pic>
          <p:nvPicPr>
            <p:cNvPr id="29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2087453" y="1458770"/>
              <a:ext cx="2422155" cy="2751736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19553"/>
            <a:stretch/>
          </p:blipFill>
          <p:spPr bwMode="auto">
            <a:xfrm>
              <a:off x="4509609" y="1458770"/>
              <a:ext cx="5442112" cy="275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93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b="67063"/>
          <a:stretch/>
        </p:blipFill>
        <p:spPr bwMode="auto">
          <a:xfrm>
            <a:off x="0" y="5873034"/>
            <a:ext cx="3284859" cy="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0" y="1"/>
            <a:ext cx="1581665" cy="685800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63F9"/>
              </a:solidFill>
            </a:endParaRPr>
          </a:p>
        </p:txBody>
      </p:sp>
      <p:sp>
        <p:nvSpPr>
          <p:cNvPr id="14" name="Google Shape;252;p33"/>
          <p:cNvSpPr txBox="1"/>
          <p:nvPr/>
        </p:nvSpPr>
        <p:spPr>
          <a:xfrm>
            <a:off x="1795236" y="97536"/>
            <a:ext cx="6821640" cy="91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5000"/>
            </a:pPr>
            <a:r>
              <a:rPr lang="en-US" sz="48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JSON</a:t>
            </a:r>
            <a:endParaRPr lang="en-US" sz="48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07598" y="1175527"/>
            <a:ext cx="1287423" cy="45719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43479" y="1492596"/>
            <a:ext cx="4211401" cy="488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63F9"/>
              </a:solidFill>
            </a:endParaRPr>
          </a:p>
        </p:txBody>
      </p:sp>
      <p:pic>
        <p:nvPicPr>
          <p:cNvPr id="22" name="Рисунок 21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D127143A-F671-0A43-8E7E-B7393C5A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79" y="1554859"/>
            <a:ext cx="5852185" cy="4761100"/>
          </a:xfrm>
          <a:prstGeom prst="rect">
            <a:avLst/>
          </a:prstGeom>
        </p:spPr>
      </p:pic>
      <p:pic>
        <p:nvPicPr>
          <p:cNvPr id="18" name="Picture 2" descr="D:\Наташа\корел\сувалкина\презентация НЕЙРОНКИ\ДОД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9" y="1492596"/>
            <a:ext cx="7015561" cy="48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224CF979-9C2E-7C42-BBE6-5AB7D9A5CB49}"/>
              </a:ext>
            </a:extLst>
          </p:cNvPr>
          <p:cNvSpPr/>
          <p:nvPr/>
        </p:nvSpPr>
        <p:spPr>
          <a:xfrm>
            <a:off x="8017424" y="1912578"/>
            <a:ext cx="3508628" cy="366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>
                <a:solidFill>
                  <a:srgbClr val="666666"/>
                </a:solidFill>
                <a:latin typeface="Century Gothic" panose="020B0502020202020204" pitchFamily="34" charset="0"/>
              </a:rPr>
              <a:t>JSON </a:t>
            </a:r>
            <a:r>
              <a:rPr lang="ru-RU" sz="2400" dirty="0">
                <a:solidFill>
                  <a:srgbClr val="666666"/>
                </a:solidFill>
                <a:latin typeface="Century Gothic" panose="020B0502020202020204" pitchFamily="34" charset="0"/>
              </a:rPr>
              <a:t>— текстовый формат обмена данными, основанный на </a:t>
            </a:r>
            <a:r>
              <a:rPr lang="ru-RU" sz="2400" dirty="0" err="1">
                <a:solidFill>
                  <a:srgbClr val="666666"/>
                </a:solidFill>
                <a:latin typeface="Century Gothic" panose="020B0502020202020204" pitchFamily="34" charset="0"/>
              </a:rPr>
              <a:t>JavaScript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2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47;p18"/>
          <p:cNvGrpSpPr/>
          <p:nvPr/>
        </p:nvGrpSpPr>
        <p:grpSpPr>
          <a:xfrm>
            <a:off x="0" y="4523232"/>
            <a:ext cx="12192000" cy="710239"/>
            <a:chOff x="0" y="0"/>
            <a:chExt cx="12192000" cy="710239"/>
          </a:xfrm>
        </p:grpSpPr>
        <p:pic>
          <p:nvPicPr>
            <p:cNvPr id="14" name="Google Shape;148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49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50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51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52;p18"/>
          <p:cNvSpPr/>
          <p:nvPr/>
        </p:nvSpPr>
        <p:spPr>
          <a:xfrm>
            <a:off x="0" y="0"/>
            <a:ext cx="12191999" cy="4693920"/>
          </a:xfrm>
          <a:prstGeom prst="rect">
            <a:avLst/>
          </a:prstGeom>
          <a:solidFill>
            <a:srgbClr val="203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53;p18"/>
          <p:cNvSpPr txBox="1"/>
          <p:nvPr/>
        </p:nvSpPr>
        <p:spPr>
          <a:xfrm>
            <a:off x="-1" y="4314844"/>
            <a:ext cx="12191999" cy="219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sz="5200" b="1" dirty="0" smtClean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PICKLE</a:t>
            </a:r>
            <a:endParaRPr lang="en-US" sz="5200" b="1" dirty="0">
              <a:solidFill>
                <a:srgbClr val="0C60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Picture 2" descr="D:\Наташа\корел\сувалкина\фото подборка\от дмитрия\smNt728QgL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0" b="5217"/>
          <a:stretch/>
        </p:blipFill>
        <p:spPr bwMode="auto">
          <a:xfrm>
            <a:off x="530989" y="451104"/>
            <a:ext cx="11153643" cy="50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Наташа\корел\сувалкина\презентация НЕЙРОНКИ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8" y="451104"/>
            <a:ext cx="11153643" cy="506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Группа 21"/>
          <p:cNvGrpSpPr/>
          <p:nvPr/>
        </p:nvGrpSpPr>
        <p:grpSpPr>
          <a:xfrm>
            <a:off x="1980982" y="1715381"/>
            <a:ext cx="7864268" cy="2751736"/>
            <a:chOff x="2087453" y="1458770"/>
            <a:chExt cx="7864268" cy="2751736"/>
          </a:xfrm>
        </p:grpSpPr>
        <p:pic>
          <p:nvPicPr>
            <p:cNvPr id="23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2087453" y="1458770"/>
              <a:ext cx="2422155" cy="2751736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19553"/>
            <a:stretch/>
          </p:blipFill>
          <p:spPr bwMode="auto">
            <a:xfrm>
              <a:off x="4509609" y="1458770"/>
              <a:ext cx="5442112" cy="275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775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47;p18"/>
          <p:cNvGrpSpPr/>
          <p:nvPr/>
        </p:nvGrpSpPr>
        <p:grpSpPr>
          <a:xfrm>
            <a:off x="0" y="4523232"/>
            <a:ext cx="12192000" cy="710239"/>
            <a:chOff x="0" y="0"/>
            <a:chExt cx="12192000" cy="710239"/>
          </a:xfrm>
        </p:grpSpPr>
        <p:pic>
          <p:nvPicPr>
            <p:cNvPr id="14" name="Google Shape;148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49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50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51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52;p18"/>
          <p:cNvSpPr/>
          <p:nvPr/>
        </p:nvSpPr>
        <p:spPr>
          <a:xfrm>
            <a:off x="0" y="0"/>
            <a:ext cx="12191999" cy="4693920"/>
          </a:xfrm>
          <a:prstGeom prst="rect">
            <a:avLst/>
          </a:prstGeom>
          <a:solidFill>
            <a:srgbClr val="203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53;p18"/>
          <p:cNvSpPr txBox="1"/>
          <p:nvPr/>
        </p:nvSpPr>
        <p:spPr>
          <a:xfrm>
            <a:off x="-1" y="4314844"/>
            <a:ext cx="12191999" cy="219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sz="5200" b="1" dirty="0" smtClean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PICKLE</a:t>
            </a:r>
            <a:endParaRPr lang="en-US" sz="5200" b="1" dirty="0">
              <a:solidFill>
                <a:srgbClr val="0C60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152;p18"/>
          <p:cNvSpPr/>
          <p:nvPr/>
        </p:nvSpPr>
        <p:spPr>
          <a:xfrm>
            <a:off x="530988" y="451103"/>
            <a:ext cx="11153643" cy="5067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Рисунок 28" descr="Изображение выглядит как снимок экрана, часы&#10;&#10;Автоматически созданное описание">
            <a:extLst>
              <a:ext uri="{FF2B5EF4-FFF2-40B4-BE49-F238E27FC236}">
                <a16:creationId xmlns:a16="http://schemas.microsoft.com/office/drawing/2014/main" xmlns="" id="{D09B2B5E-BD97-BB48-A34C-05E28F91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1" y="586064"/>
            <a:ext cx="10414516" cy="4752125"/>
          </a:xfrm>
          <a:prstGeom prst="rect">
            <a:avLst/>
          </a:prstGeom>
        </p:spPr>
      </p:pic>
      <p:pic>
        <p:nvPicPr>
          <p:cNvPr id="28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8" y="451104"/>
            <a:ext cx="11153643" cy="506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2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0" y="0"/>
            <a:ext cx="12192000" cy="710239"/>
            <a:chOff x="0" y="0"/>
            <a:chExt cx="12192000" cy="710239"/>
          </a:xfrm>
        </p:grpSpPr>
        <p:pic>
          <p:nvPicPr>
            <p:cNvPr id="22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67267" b="2262"/>
          <a:stretch/>
        </p:blipFill>
        <p:spPr bwMode="auto">
          <a:xfrm>
            <a:off x="9979572" y="5857127"/>
            <a:ext cx="2212428" cy="10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56964" r="22824" b="2263"/>
          <a:stretch/>
        </p:blipFill>
        <p:spPr bwMode="auto">
          <a:xfrm>
            <a:off x="7" y="4783889"/>
            <a:ext cx="2245759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2319174" y="5813484"/>
            <a:ext cx="755367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8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РАБОТА С ФАЙЛАМИ</a:t>
            </a:r>
            <a:endParaRPr lang="ru-RU" sz="48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0" y="364378"/>
            <a:ext cx="12192000" cy="5080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1750C611-23FE-2F42-ABA8-5C457479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56" y="1025324"/>
            <a:ext cx="7469852" cy="3758565"/>
          </a:xfrm>
          <a:prstGeom prst="rect">
            <a:avLst/>
          </a:prstGeom>
        </p:spPr>
      </p:pic>
      <p:pic>
        <p:nvPicPr>
          <p:cNvPr id="36" name="Picture 3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364379"/>
            <a:ext cx="12191994" cy="508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50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id="1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67267" b="2262"/>
          <a:stretch/>
        </p:blipFill>
        <p:spPr bwMode="auto">
          <a:xfrm>
            <a:off x="9979572" y="432481"/>
            <a:ext cx="2212428" cy="10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56964" r="24552" b="2263"/>
          <a:stretch/>
        </p:blipFill>
        <p:spPr bwMode="auto">
          <a:xfrm>
            <a:off x="1" y="0"/>
            <a:ext cx="2189018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0" y="1177635"/>
            <a:ext cx="12192000" cy="526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3C814CC4-0E87-8840-9009-FF620262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54" y="1692570"/>
            <a:ext cx="9434521" cy="4455191"/>
          </a:xfrm>
          <a:prstGeom prst="rect">
            <a:avLst/>
          </a:prstGeom>
        </p:spPr>
      </p:pic>
      <p:pic>
        <p:nvPicPr>
          <p:cNvPr id="24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1177636"/>
            <a:ext cx="12192000" cy="524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2319174" y="291070"/>
            <a:ext cx="755367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8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РАБОТА С ФАЙЛАМИ</a:t>
            </a:r>
            <a:endParaRPr lang="ru-RU" sz="48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309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5968315" y="4642677"/>
            <a:ext cx="5914767" cy="2215323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0" y="-2"/>
            <a:ext cx="390719" cy="2854038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5435815" y="458994"/>
            <a:ext cx="6178670" cy="6087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Google Shape;252;p33"/>
          <p:cNvSpPr txBox="1"/>
          <p:nvPr/>
        </p:nvSpPr>
        <p:spPr>
          <a:xfrm>
            <a:off x="612057" y="1110064"/>
            <a:ext cx="4952093" cy="196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lt1"/>
              </a:buClr>
              <a:buSzPts val="5000"/>
            </a:pPr>
            <a:r>
              <a:rPr lang="ru-RU" sz="54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Режимы открытия файлов</a:t>
            </a: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xmlns="" id="{56DE8805-F0A5-CB40-9588-37BEC8D1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69879"/>
              </p:ext>
            </p:extLst>
          </p:nvPr>
        </p:nvGraphicFramePr>
        <p:xfrm>
          <a:off x="5467169" y="1204939"/>
          <a:ext cx="5920622" cy="5010736"/>
        </p:xfrm>
        <a:graphic>
          <a:graphicData uri="http://schemas.openxmlformats.org/drawingml/2006/table">
            <a:tbl>
              <a:tblPr/>
              <a:tblGrid>
                <a:gridCol w="1595127">
                  <a:extLst>
                    <a:ext uri="{9D8B030D-6E8A-4147-A177-3AD203B41FA5}">
                      <a16:colId xmlns:a16="http://schemas.microsoft.com/office/drawing/2014/main" xmlns="" val="3746575058"/>
                    </a:ext>
                  </a:extLst>
                </a:gridCol>
                <a:gridCol w="4325495">
                  <a:extLst>
                    <a:ext uri="{9D8B030D-6E8A-4147-A177-3AD203B41FA5}">
                      <a16:colId xmlns:a16="http://schemas.microsoft.com/office/drawing/2014/main" xmlns="" val="3994686389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Century Gothic" panose="020B0502020202020204" pitchFamily="34" charset="0"/>
                        </a:rPr>
                        <a:t>Режим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Century Gothic" panose="020B0502020202020204" pitchFamily="34" charset="0"/>
                        </a:rPr>
                        <a:t>Обозначение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983279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'r'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Century Gothic" panose="020B0502020202020204" pitchFamily="34" charset="0"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8536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'w'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Century Gothic" panose="020B0502020202020204" pitchFamily="34" charset="0"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86256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'x'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Century Gothic" panose="020B0502020202020204" pitchFamily="34" charset="0"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7417713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entury Gothic" panose="020B0502020202020204" pitchFamily="34" charset="0"/>
                        </a:rPr>
                        <a:t>'a'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Century Gothic" panose="020B0502020202020204" pitchFamily="34" charset="0"/>
                        </a:rPr>
                        <a:t>открытие на </a:t>
                      </a:r>
                      <a:r>
                        <a:rPr lang="ru-RU" sz="1800" dirty="0" err="1">
                          <a:effectLst/>
                          <a:latin typeface="Century Gothic" panose="020B0502020202020204" pitchFamily="34" charset="0"/>
                        </a:rPr>
                        <a:t>дозапись</a:t>
                      </a:r>
                      <a:r>
                        <a:rPr lang="ru-RU" sz="1800" dirty="0">
                          <a:effectLst/>
                          <a:latin typeface="Century Gothic" panose="020B0502020202020204" pitchFamily="34" charset="0"/>
                        </a:rPr>
                        <a:t>, информация добавляется в конец файла.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70698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'b'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Century Gothic" panose="020B0502020202020204" pitchFamily="34" charset="0"/>
                        </a:rPr>
                        <a:t>открытие в двоичном режиме.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0770808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entury Gothic" panose="020B0502020202020204" pitchFamily="34" charset="0"/>
                        </a:rPr>
                        <a:t>'t'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Century Gothic" panose="020B0502020202020204" pitchFamily="34" charset="0"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70273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Century Gothic" panose="020B0502020202020204" pitchFamily="34" charset="0"/>
                        </a:rPr>
                        <a:t>'+'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Century Gothic" panose="020B0502020202020204" pitchFamily="34" charset="0"/>
                        </a:rPr>
                        <a:t>открытие на чтение и запись</a:t>
                      </a:r>
                    </a:p>
                  </a:txBody>
                  <a:tcPr marL="77702" marR="77702" marT="38851" marB="38851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2186006"/>
                  </a:ext>
                </a:extLst>
              </a:tr>
            </a:tbl>
          </a:graphicData>
        </a:graphic>
      </p:graphicFrame>
      <p:pic>
        <p:nvPicPr>
          <p:cNvPr id="34" name="Picture 2" descr="D:\Наташа\корел\сувалкина\презентация НЕЙРОНКИ\ДОД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551765"/>
            <a:ext cx="6432885" cy="59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10750380" y="0"/>
            <a:ext cx="1132703" cy="1559601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D:\Наташа\корел\сувалкина\презентация НЕЙРОНКИ\ДОД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013" y="551764"/>
            <a:ext cx="804863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3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t="56964" r="47055" b="-4479"/>
          <a:stretch/>
        </p:blipFill>
        <p:spPr bwMode="auto">
          <a:xfrm>
            <a:off x="6890" y="620285"/>
            <a:ext cx="1737827" cy="15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 flipV="1">
            <a:off x="0" y="6147761"/>
            <a:ext cx="12192000" cy="710239"/>
            <a:chOff x="0" y="0"/>
            <a:chExt cx="12192000" cy="710239"/>
          </a:xfrm>
        </p:grpSpPr>
        <p:pic>
          <p:nvPicPr>
            <p:cNvPr id="12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1" t="52825" b="2264"/>
          <a:stretch/>
        </p:blipFill>
        <p:spPr bwMode="auto">
          <a:xfrm>
            <a:off x="10484846" y="11203"/>
            <a:ext cx="1707153" cy="14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2626138" y="378791"/>
            <a:ext cx="693972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400" b="1" dirty="0" smtClean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РАБОТА С ФАЙЛАМИ</a:t>
            </a:r>
            <a:endParaRPr lang="ru-RU" sz="4400" b="1" dirty="0">
              <a:solidFill>
                <a:srgbClr val="0C60C6"/>
              </a:solidFill>
              <a:latin typeface="Verdana" panose="020B060403050404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  <p:sp>
        <p:nvSpPr>
          <p:cNvPr id="18" name="Прямоугольник 17"/>
          <p:cNvSpPr/>
          <p:nvPr/>
        </p:nvSpPr>
        <p:spPr>
          <a:xfrm flipH="1">
            <a:off x="-13" y="1998911"/>
            <a:ext cx="12192001" cy="452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pic>
        <p:nvPicPr>
          <p:cNvPr id="19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3702" y="11203"/>
            <a:ext cx="1389439" cy="1389439"/>
          </a:xfrm>
          <a:prstGeom prst="rect">
            <a:avLst/>
          </a:prstGeom>
          <a:noFill/>
        </p:spPr>
      </p:pic>
      <p:pic>
        <p:nvPicPr>
          <p:cNvPr id="22" name="Picture 2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" y="1998911"/>
            <a:ext cx="12192010" cy="45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4447A91E-A39E-A94B-817C-7D56E8D5964F}"/>
              </a:ext>
            </a:extLst>
          </p:cNvPr>
          <p:cNvSpPr/>
          <p:nvPr/>
        </p:nvSpPr>
        <p:spPr>
          <a:xfrm>
            <a:off x="1096554" y="2646969"/>
            <a:ext cx="6250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252525"/>
                </a:solidFill>
                <a:latin typeface="Century Gothic" panose="020B0502020202020204" pitchFamily="34" charset="0"/>
              </a:rPr>
              <a:t>With ... as - </a:t>
            </a:r>
            <a:r>
              <a:rPr lang="ru-RU" sz="2800" dirty="0">
                <a:solidFill>
                  <a:srgbClr val="252525"/>
                </a:solidFill>
                <a:latin typeface="Century Gothic" panose="020B0502020202020204" pitchFamily="34" charset="0"/>
              </a:rPr>
              <a:t>менеджеры контекста</a:t>
            </a:r>
            <a:endParaRPr lang="ru-RU" sz="2800" i="0" dirty="0">
              <a:solidFill>
                <a:srgbClr val="252525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23ACB760-9142-1541-8EAD-31680D5A1D6E}"/>
              </a:ext>
            </a:extLst>
          </p:cNvPr>
          <p:cNvSpPr/>
          <p:nvPr/>
        </p:nvSpPr>
        <p:spPr>
          <a:xfrm>
            <a:off x="1096553" y="4038022"/>
            <a:ext cx="40623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with</a:t>
            </a:r>
            <a:r>
              <a:rPr lang="en-US" sz="2800" dirty="0">
                <a:latin typeface="Century Gothic" panose="020B0502020202020204" pitchFamily="34" charset="0"/>
              </a:rPr>
              <a:t> A() </a:t>
            </a:r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as</a:t>
            </a:r>
            <a:r>
              <a:rPr lang="en-US" sz="2800" dirty="0">
                <a:latin typeface="Century Gothic" panose="020B0502020202020204" pitchFamily="34" charset="0"/>
              </a:rPr>
              <a:t> a, B() </a:t>
            </a:r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as</a:t>
            </a:r>
            <a:r>
              <a:rPr lang="en-US" sz="2800" dirty="0">
                <a:latin typeface="Century Gothic" panose="020B0502020202020204" pitchFamily="34" charset="0"/>
              </a:rPr>
              <a:t> b: 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suite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1765A1B9-02DE-054B-9B76-0F2D491BEF66}"/>
              </a:ext>
            </a:extLst>
          </p:cNvPr>
          <p:cNvSpPr/>
          <p:nvPr/>
        </p:nvSpPr>
        <p:spPr>
          <a:xfrm>
            <a:off x="7583787" y="4038022"/>
            <a:ext cx="341471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with</a:t>
            </a:r>
            <a:r>
              <a:rPr lang="en-US" sz="2800" dirty="0">
                <a:latin typeface="Century Gothic" panose="020B0502020202020204" pitchFamily="34" charset="0"/>
              </a:rPr>
              <a:t> A() </a:t>
            </a:r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as</a:t>
            </a:r>
            <a:r>
              <a:rPr lang="en-US" sz="2800" dirty="0">
                <a:latin typeface="Century Gothic" panose="020B0502020202020204" pitchFamily="34" charset="0"/>
              </a:rPr>
              <a:t> a: </a:t>
            </a:r>
          </a:p>
          <a:p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	with</a:t>
            </a:r>
            <a:r>
              <a:rPr lang="en-US" sz="2800" dirty="0">
                <a:latin typeface="Century Gothic" panose="020B0502020202020204" pitchFamily="34" charset="0"/>
              </a:rPr>
              <a:t> B() </a:t>
            </a:r>
            <a:r>
              <a:rPr lang="en-US" sz="2800" b="1" dirty="0">
                <a:solidFill>
                  <a:srgbClr val="007020"/>
                </a:solidFill>
                <a:latin typeface="Century Gothic" panose="020B0502020202020204" pitchFamily="34" charset="0"/>
              </a:rPr>
              <a:t>as</a:t>
            </a:r>
            <a:r>
              <a:rPr lang="en-US" sz="2800" dirty="0">
                <a:latin typeface="Century Gothic" panose="020B0502020202020204" pitchFamily="34" charset="0"/>
              </a:rPr>
              <a:t> b: 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suite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33" name="Двойная стрелка влево/вправо 32">
            <a:extLst>
              <a:ext uri="{FF2B5EF4-FFF2-40B4-BE49-F238E27FC236}">
                <a16:creationId xmlns:a16="http://schemas.microsoft.com/office/drawing/2014/main" xmlns="" id="{2D51EE64-F395-8B4E-B93D-28AF3E74FA8A}"/>
              </a:ext>
            </a:extLst>
          </p:cNvPr>
          <p:cNvSpPr/>
          <p:nvPr/>
        </p:nvSpPr>
        <p:spPr>
          <a:xfrm>
            <a:off x="5531395" y="4084189"/>
            <a:ext cx="1143000" cy="60016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atin typeface="Century Gothic" panose="020B0502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255317" y="1135531"/>
            <a:ext cx="568136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4400" b="1" dirty="0" smtClean="0">
                <a:solidFill>
                  <a:srgbClr val="74778C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КОНСТРУКЦИЯ </a:t>
            </a:r>
            <a:r>
              <a:rPr lang="en-US" sz="4400" b="1" dirty="0" smtClean="0">
                <a:solidFill>
                  <a:srgbClr val="74778C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WITH</a:t>
            </a:r>
            <a:endParaRPr lang="en-US" sz="4400" b="1" dirty="0">
              <a:solidFill>
                <a:srgbClr val="74778C"/>
              </a:solidFill>
              <a:latin typeface="Century Gothic" panose="020B0502020202020204" pitchFamily="34" charset="0"/>
              <a:ea typeface="Verdana" panose="020B0604030504040204" pitchFamily="34" charset="0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451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494163" y="5740540"/>
            <a:ext cx="5203668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5400" b="1" dirty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Работа с </a:t>
            </a:r>
            <a:r>
              <a:rPr lang="en-US" sz="5400" b="1" dirty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doc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0" y="0"/>
            <a:ext cx="12192000" cy="710239"/>
            <a:chOff x="0" y="0"/>
            <a:chExt cx="12192000" cy="710239"/>
          </a:xfrm>
        </p:grpSpPr>
        <p:pic>
          <p:nvPicPr>
            <p:cNvPr id="1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8" t="56964" r="11828" b="2263"/>
          <a:stretch/>
        </p:blipFill>
        <p:spPr bwMode="auto">
          <a:xfrm>
            <a:off x="10124003" y="5518730"/>
            <a:ext cx="2067998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t="56964" r="-1" b="2263"/>
          <a:stretch/>
        </p:blipFill>
        <p:spPr bwMode="auto">
          <a:xfrm flipH="1">
            <a:off x="-1" y="4849095"/>
            <a:ext cx="3103418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0" y="487679"/>
            <a:ext cx="12192000" cy="50310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D:\Наташа\корел\сувалкина\фото подборка\134284-abstract-748x4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/>
          <a:stretch/>
        </p:blipFill>
        <p:spPr bwMode="auto">
          <a:xfrm>
            <a:off x="1263632" y="487678"/>
            <a:ext cx="9664731" cy="5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Группа 22"/>
          <p:cNvGrpSpPr/>
          <p:nvPr/>
        </p:nvGrpSpPr>
        <p:grpSpPr>
          <a:xfrm>
            <a:off x="2163862" y="1715381"/>
            <a:ext cx="7864268" cy="2751736"/>
            <a:chOff x="2087453" y="1458770"/>
            <a:chExt cx="7864268" cy="2751736"/>
          </a:xfrm>
        </p:grpSpPr>
        <p:pic>
          <p:nvPicPr>
            <p:cNvPr id="24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2087453" y="1458770"/>
              <a:ext cx="2422155" cy="2751736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19553"/>
            <a:stretch/>
          </p:blipFill>
          <p:spPr bwMode="auto">
            <a:xfrm>
              <a:off x="4509609" y="1458770"/>
              <a:ext cx="5442112" cy="275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71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517;p47"/>
          <p:cNvGrpSpPr/>
          <p:nvPr/>
        </p:nvGrpSpPr>
        <p:grpSpPr>
          <a:xfrm>
            <a:off x="7056763" y="4754496"/>
            <a:ext cx="4638931" cy="987800"/>
            <a:chOff x="-740229" y="6014002"/>
            <a:chExt cx="5156445" cy="1097998"/>
          </a:xfrm>
        </p:grpSpPr>
        <p:pic>
          <p:nvPicPr>
            <p:cNvPr id="35" name="Google Shape;518;p47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283" t="2864" b="67063"/>
            <a:stretch/>
          </p:blipFill>
          <p:spPr>
            <a:xfrm>
              <a:off x="-740229" y="6014002"/>
              <a:ext cx="3641015" cy="109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519;p47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t="2864" r="58497" b="67063"/>
            <a:stretch/>
          </p:blipFill>
          <p:spPr>
            <a:xfrm>
              <a:off x="2900791" y="6014002"/>
              <a:ext cx="1515425" cy="10979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520;p47"/>
          <p:cNvGrpSpPr/>
          <p:nvPr/>
        </p:nvGrpSpPr>
        <p:grpSpPr>
          <a:xfrm>
            <a:off x="496306" y="4754496"/>
            <a:ext cx="6560457" cy="987800"/>
            <a:chOff x="-740229" y="6014002"/>
            <a:chExt cx="7292335" cy="1097998"/>
          </a:xfrm>
        </p:grpSpPr>
        <p:pic>
          <p:nvPicPr>
            <p:cNvPr id="38" name="Google Shape;521;p47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283" t="2864" b="67063"/>
            <a:stretch/>
          </p:blipFill>
          <p:spPr>
            <a:xfrm>
              <a:off x="-740229" y="6014002"/>
              <a:ext cx="3641015" cy="109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522;p47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t="2864" b="67063"/>
            <a:stretch/>
          </p:blipFill>
          <p:spPr>
            <a:xfrm>
              <a:off x="2900791" y="6014002"/>
              <a:ext cx="3651315" cy="10979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523;p47"/>
          <p:cNvSpPr/>
          <p:nvPr/>
        </p:nvSpPr>
        <p:spPr>
          <a:xfrm>
            <a:off x="1" y="0"/>
            <a:ext cx="12191999" cy="4861560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524;p47"/>
          <p:cNvSpPr txBox="1"/>
          <p:nvPr/>
        </p:nvSpPr>
        <p:spPr>
          <a:xfrm>
            <a:off x="496306" y="5981252"/>
            <a:ext cx="11199388" cy="64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ru-RU" sz="4800" b="1" dirty="0" smtClean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РАБОТА С </a:t>
            </a:r>
            <a:r>
              <a:rPr lang="en-US" sz="4800" b="1" dirty="0" smtClean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DOC</a:t>
            </a:r>
            <a:endParaRPr lang="en-US" sz="4800" b="1" dirty="0">
              <a:solidFill>
                <a:srgbClr val="0C60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23;p47"/>
          <p:cNvSpPr/>
          <p:nvPr/>
        </p:nvSpPr>
        <p:spPr>
          <a:xfrm>
            <a:off x="496306" y="417460"/>
            <a:ext cx="11199387" cy="493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BE004108-9D10-494A-A458-B5E9013C7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2" t="3399" r="2803" b="7156"/>
          <a:stretch/>
        </p:blipFill>
        <p:spPr>
          <a:xfrm>
            <a:off x="907226" y="892850"/>
            <a:ext cx="10377546" cy="3789217"/>
          </a:xfrm>
          <a:prstGeom prst="rect">
            <a:avLst/>
          </a:prstGeom>
        </p:spPr>
      </p:pic>
      <p:pic>
        <p:nvPicPr>
          <p:cNvPr id="48" name="Picture 3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5" y="417460"/>
            <a:ext cx="11199388" cy="49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5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Наташа\корел\сувалкина\презентация НЕЙРОНКИ\ДО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21" y="0"/>
            <a:ext cx="50141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3;p47"/>
          <p:cNvSpPr/>
          <p:nvPr/>
        </p:nvSpPr>
        <p:spPr>
          <a:xfrm>
            <a:off x="6495394" y="0"/>
            <a:ext cx="5412827" cy="629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52;p33"/>
          <p:cNvSpPr txBox="1"/>
          <p:nvPr/>
        </p:nvSpPr>
        <p:spPr>
          <a:xfrm>
            <a:off x="896610" y="295455"/>
            <a:ext cx="4815768" cy="91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5000"/>
            </a:pPr>
            <a:r>
              <a:rPr lang="ru-RU" sz="36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Работа с </a:t>
            </a:r>
            <a:r>
              <a:rPr lang="en-US" sz="36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doc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24738" y="1707800"/>
            <a:ext cx="1340089" cy="36000"/>
          </a:xfrm>
          <a:prstGeom prst="rect">
            <a:avLst/>
          </a:prstGeom>
          <a:solidFill>
            <a:srgbClr val="A0A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Изображение выглядит как рисунок, знак, стол&#10;&#10;Автоматически созданное описание">
            <a:extLst>
              <a:ext uri="{FF2B5EF4-FFF2-40B4-BE49-F238E27FC236}">
                <a16:creationId xmlns:a16="http://schemas.microsoft.com/office/drawing/2014/main" xmlns="" id="{875DA60F-2CE3-DB49-BEC7-5304DE59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94" y="1782182"/>
            <a:ext cx="5696606" cy="2278643"/>
          </a:xfrm>
          <a:prstGeom prst="rect">
            <a:avLst/>
          </a:prstGeom>
        </p:spPr>
      </p:pic>
      <p:pic>
        <p:nvPicPr>
          <p:cNvPr id="22" name="Picture 3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94" y="0"/>
            <a:ext cx="5696606" cy="62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Наташа\корел\сувалкина\презентация НЕЙРОНКИ\ДО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94" y="5312979"/>
            <a:ext cx="5696606" cy="9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27F70E7F-840F-2747-8B14-AE92575C8EF9}"/>
              </a:ext>
            </a:extLst>
          </p:cNvPr>
          <p:cNvSpPr/>
          <p:nvPr/>
        </p:nvSpPr>
        <p:spPr>
          <a:xfrm>
            <a:off x="896610" y="2197269"/>
            <a:ext cx="4180999" cy="372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74778C"/>
                </a:solidFill>
                <a:latin typeface="Century Gothic" panose="020B0502020202020204" pitchFamily="34" charset="0"/>
              </a:rPr>
              <a:t>Jinja</a:t>
            </a:r>
            <a:r>
              <a:rPr lang="en-US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 — 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это </a:t>
            </a:r>
            <a:r>
              <a:rPr lang="ru-RU" sz="2000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шаблонизатор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 для языка программирования </a:t>
            </a:r>
            <a:r>
              <a:rPr lang="en-US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Python. 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Он подобен </a:t>
            </a:r>
            <a:r>
              <a:rPr lang="ru-RU" sz="2000" dirty="0" err="1">
                <a:solidFill>
                  <a:srgbClr val="74778C"/>
                </a:solidFill>
                <a:latin typeface="Century Gothic" panose="020B0502020202020204" pitchFamily="34" charset="0"/>
              </a:rPr>
              <a:t>шаблонизатору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Django, 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но предоставляет </a:t>
            </a:r>
            <a:r>
              <a:rPr lang="en-US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Python-</a:t>
            </a:r>
            <a:r>
              <a:rPr lang="ru-RU" sz="2000" dirty="0">
                <a:solidFill>
                  <a:srgbClr val="74778C"/>
                </a:solidFill>
                <a:latin typeface="Century Gothic" panose="020B0502020202020204" pitchFamily="34" charset="0"/>
              </a:rPr>
              <a:t>подобные выражения, обеспечивая исполнение шаблонов в песочнице. </a:t>
            </a:r>
          </a:p>
        </p:txBody>
      </p:sp>
      <p:pic>
        <p:nvPicPr>
          <p:cNvPr id="24" name="Picture 2" descr="D:\Наташа\корел\сувалкина\презентация НЕЙРОНКИ\ДО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94" y="5312979"/>
            <a:ext cx="5696606" cy="9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91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12;p15"/>
          <p:cNvSpPr/>
          <p:nvPr/>
        </p:nvSpPr>
        <p:spPr>
          <a:xfrm>
            <a:off x="2991117" y="231159"/>
            <a:ext cx="6091365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5400" b="1" spc="600" dirty="0" smtClean="0">
                <a:solidFill>
                  <a:srgbClr val="1F57B3"/>
                </a:solidFill>
                <a:latin typeface="Verdana"/>
                <a:ea typeface="Verdana"/>
                <a:cs typeface="Verdana"/>
                <a:sym typeface="Verdana"/>
              </a:rPr>
              <a:t>CSV</a:t>
            </a:r>
            <a:endParaRPr lang="en-US" sz="5400" b="1" spc="600" dirty="0">
              <a:solidFill>
                <a:srgbClr val="1F5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" name="Google Shape;113;p15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id="25" name="Google Shape;114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115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116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117;p15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Google Shape;118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37790" t="37560" r="11828" b="2262"/>
          <a:stretch/>
        </p:blipFill>
        <p:spPr>
          <a:xfrm>
            <a:off x="10537001" y="0"/>
            <a:ext cx="1654999" cy="197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19;p15" descr="ÐÐ°ÑÑÐ¸Ð½ÐºÐ¸ Ð¿Ð¾ Ð·Ð°Ð¿ÑÐ¾ÑÑ dots"/>
          <p:cNvPicPr preferRelativeResize="0"/>
          <p:nvPr/>
        </p:nvPicPr>
        <p:blipFill rotWithShape="1">
          <a:blip r:embed="rId2">
            <a:alphaModFix/>
          </a:blip>
          <a:srcRect l="4866" t="56963" r="-1" b="2262"/>
          <a:stretch/>
        </p:blipFill>
        <p:spPr>
          <a:xfrm flipH="1">
            <a:off x="0" y="295564"/>
            <a:ext cx="3125037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20;p15"/>
          <p:cNvSpPr/>
          <p:nvPr/>
        </p:nvSpPr>
        <p:spPr>
          <a:xfrm>
            <a:off x="0" y="1182624"/>
            <a:ext cx="12192000" cy="52509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Picture 2" descr="D:\Наташа\корел\сувалкина\фото подборка\14866646123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1"/>
          <a:stretch/>
        </p:blipFill>
        <p:spPr bwMode="auto">
          <a:xfrm>
            <a:off x="1201212" y="1182624"/>
            <a:ext cx="9671174" cy="525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Наташа\корел\сувалкина\презентация НЕЙРОНКИ\занятия от саши\Pytho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94" y="2609215"/>
            <a:ext cx="7364413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58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189</Words>
  <Application>Microsoft Office PowerPoint</Application>
  <PresentationFormat>Произвольный</PresentationFormat>
  <Paragraphs>43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Ермолов</dc:creator>
  <cp:lastModifiedBy>Pentagon</cp:lastModifiedBy>
  <cp:revision>43</cp:revision>
  <dcterms:created xsi:type="dcterms:W3CDTF">2019-10-05T08:26:02Z</dcterms:created>
  <dcterms:modified xsi:type="dcterms:W3CDTF">2019-11-15T08:33:02Z</dcterms:modified>
</cp:coreProperties>
</file>