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9" r:id="rId3"/>
    <p:sldId id="287" r:id="rId4"/>
    <p:sldId id="276" r:id="rId5"/>
    <p:sldId id="282" r:id="rId6"/>
    <p:sldId id="288" r:id="rId7"/>
    <p:sldId id="289" r:id="rId8"/>
    <p:sldId id="290" r:id="rId9"/>
    <p:sldId id="291" r:id="rId10"/>
    <p:sldId id="293" r:id="rId11"/>
    <p:sldId id="277" r:id="rId12"/>
    <p:sldId id="296" r:id="rId13"/>
    <p:sldId id="297" r:id="rId14"/>
    <p:sldId id="294" r:id="rId15"/>
    <p:sldId id="286" r:id="rId16"/>
    <p:sldId id="29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78C"/>
    <a:srgbClr val="0C60C6"/>
    <a:srgbClr val="6ABAEC"/>
    <a:srgbClr val="C8CAD2"/>
    <a:srgbClr val="BFC1CB"/>
    <a:srgbClr val="B1B3BF"/>
    <a:srgbClr val="FEF8AC"/>
    <a:srgbClr val="FEF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394"/>
  </p:normalViewPr>
  <p:slideViewPr>
    <p:cSldViewPr snapToGrid="0" snapToObjects="1">
      <p:cViewPr varScale="1">
        <p:scale>
          <a:sx n="107" d="100"/>
          <a:sy n="107" d="100"/>
        </p:scale>
        <p:origin x="50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F1586-80E2-9C4E-BB57-B13B45A031DA}" type="datetimeFigureOut">
              <a:rPr lang="ru-RU" smtClean="0"/>
              <a:pPr/>
              <a:t>01.12.2019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CC31-0486-7A4E-80FF-0C524C929E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56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9DA09-69F2-8F49-B269-16CC89DE2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A0EC47-4E18-C74A-BC8A-6EAF5ECA7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51DAB4-AEB3-3642-85EF-8A7B9968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pPr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0E9125-0FDA-574A-9EA3-4F83A626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F4C273-D8D2-274E-9CD8-D58EA57C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92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A1827-2E34-1F4D-9E3E-87B7EDE2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24A9CA-8256-944A-9DB5-67742E1DB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470956-CECA-2C4B-AE8A-6EBE8541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pPr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E75C99-23D1-ED4E-9EE3-094CD1FA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ECF909-C3A5-454F-9CC1-C7BA9547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60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EBB9D4A-E811-6449-83A2-6195CB847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C28C03-2337-2B48-8AED-74314173E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B035D8-C0DC-8143-95B2-375BFAD2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pPr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6BAADA-99C9-F24A-BF89-C1A867A8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40BE13-F5BE-3448-9440-C8A6FC65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72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7863B-62E5-F64C-98DB-58C50487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FE3D93-B23B-B942-983E-C56EF016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B31548-12BA-1E46-8815-B6B2D078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pPr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AE5511-CB7A-3E46-BB54-966205E8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41EF-F2A9-1E46-A6F7-2AF73766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08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C87A2-66AD-6141-8286-EE556445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51869F-9E2E-B74B-8E01-2012E8402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227E17-B1E3-DF46-B364-EF9E70C6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pPr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9FA3EB-F7A0-E345-B9FC-3E0B7C9E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D60F28-8BCA-6748-83DB-B89EA5EC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8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7B4D1-083B-F94E-B9BF-1C7542C1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BF7B81-0FFF-3B47-95DE-96EF7E482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17DCE5-1DDB-9D43-8322-7C9AF6729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C314FA-0409-6846-8280-5225E879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pPr/>
              <a:t>01.12.2019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48B53D-4F23-6944-9801-75434CBB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DB4409-1789-6345-AB11-83E232BD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78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C847F-66EA-3D47-988C-19BFE1C1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CF3195-D912-114C-AA30-493895D48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4FCAB7-C0C9-344B-A73D-5823238F1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ECCEA7-6557-1D45-8510-30816F49D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E8FE2D-7752-CA43-878C-CCE0E786D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F70240-E9A0-0F49-A35D-838A8745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pPr/>
              <a:t>01.12.2019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7A9ED7-86D9-BF45-A2F1-BF59AC98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E08EAC-A734-5F40-9357-66188B32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30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E37BB-574A-BC49-97B3-A1735BEE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01C1299-F7F3-4F47-BB7F-B7B05BA6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pPr/>
              <a:t>01.12.2019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87462F-75BD-584B-B6F3-CB9A0DAE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496FD3F-B1A2-8E48-B734-B508E33E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04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336D0E-4F21-C445-A149-9D2A0F34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pPr/>
              <a:t>01.12.2019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5AC452-A409-4D4A-BEE4-74BDAB44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9BB137-F5CB-B448-AA1E-711ED3CD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90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B7671-29C9-F348-9C85-8164B3F5D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CCB7A6-5CFF-DE44-BD1B-D57B9C52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C7A648-7149-EA48-9637-235306334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42E730-4346-2B42-A3F5-0684A779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pPr/>
              <a:t>01.12.2019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761704-292A-3845-9133-038EE9C3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D5B272-34AA-FF40-B059-E14EEB20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8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32CADA-61DB-0043-A9E8-598F3725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E3BF28F-21E2-5341-9DBD-CCF59B920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DB6289-0B63-AE44-B6BA-62CF5937F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D2D3FC-2521-A943-8476-2B64AD86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0DCC-387D-7D48-B040-2EC502328654}" type="datetimeFigureOut">
              <a:rPr lang="ru-RU" smtClean="0"/>
              <a:pPr/>
              <a:t>01.12.2019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187A56-D50E-064D-A002-C6F0C47E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24CA6D-04D2-F648-B40D-A90A3989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8D8BC-6637-FE4B-82B6-D3246E32DE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26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0F283-A34D-C74E-982A-D7BE4648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DBEEDB-C1A2-AD4A-BF14-05A82940C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94EDD2-4BDB-F346-BBE0-1996EAF72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00DCC-387D-7D48-B040-2EC502328654}" type="datetimeFigureOut">
              <a:rPr lang="ru-RU" smtClean="0"/>
              <a:pPr/>
              <a:t>01.12.2019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EF05A8-820D-4148-91ED-5907C5E47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340B74-BB27-BA46-86F9-DC48758EB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8D8BC-6637-FE4B-82B6-D3246E32DE7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09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Наташа\корел\сувалкина\фото подборка\rpa-banner-carrier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D:\Наташа\корел\сувалкина\презентация НЕЙРОНКИ\ДОД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1"/>
            <a:ext cx="12220143" cy="685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1018026" y="235304"/>
            <a:ext cx="10737837" cy="3336264"/>
            <a:chOff x="1693718" y="459881"/>
            <a:chExt cx="9556173" cy="2969119"/>
          </a:xfrm>
        </p:grpSpPr>
        <p:pic>
          <p:nvPicPr>
            <p:cNvPr id="9" name="Picture 4" descr="D:\Наташа\корел\сувалкина\презентация НЕЙРОНКИ\занятия от саши\Python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223"/>
            <a:stretch/>
          </p:blipFill>
          <p:spPr bwMode="auto">
            <a:xfrm>
              <a:off x="1693718" y="459881"/>
              <a:ext cx="2601191" cy="2969119"/>
            </a:xfrm>
            <a:prstGeom prst="rect">
              <a:avLst/>
            </a:prstGeom>
            <a:noFill/>
            <a:effectLst>
              <a:glow rad="1320800">
                <a:srgbClr val="002060">
                  <a:alpha val="4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D:\Наташа\корел\сувалкина\презентация НЕЙРОНКИ\занятия от саши\Python-logo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77" r="8974"/>
            <a:stretch/>
          </p:blipFill>
          <p:spPr bwMode="auto">
            <a:xfrm>
              <a:off x="4294909" y="459881"/>
              <a:ext cx="6954982" cy="2969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Прямоугольник 10"/>
          <p:cNvSpPr/>
          <p:nvPr/>
        </p:nvSpPr>
        <p:spPr>
          <a:xfrm>
            <a:off x="2446715" y="2459152"/>
            <a:ext cx="8138161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1500" b="1" dirty="0">
                <a:solidFill>
                  <a:srgbClr val="FEF8A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ООП</a:t>
            </a:r>
          </a:p>
        </p:txBody>
      </p:sp>
    </p:spTree>
    <p:extLst>
      <p:ext uri="{BB962C8B-B14F-4D97-AF65-F5344CB8AC3E}">
        <p14:creationId xmlns:p14="http://schemas.microsoft.com/office/powerpoint/2010/main" val="359410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61;p20"/>
          <p:cNvGrpSpPr/>
          <p:nvPr/>
        </p:nvGrpSpPr>
        <p:grpSpPr>
          <a:xfrm>
            <a:off x="0" y="1970694"/>
            <a:ext cx="12192000" cy="710239"/>
            <a:chOff x="0" y="0"/>
            <a:chExt cx="12192000" cy="710239"/>
          </a:xfrm>
        </p:grpSpPr>
        <p:pic>
          <p:nvPicPr>
            <p:cNvPr id="12" name="Google Shape;162;p20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0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63;p20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3268336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64;p20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6536672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65;p20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4" t="56963" r="26830" b="21412"/>
            <a:stretch/>
          </p:blipFill>
          <p:spPr>
            <a:xfrm>
              <a:off x="9805008" y="0"/>
              <a:ext cx="2386992" cy="7102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166;p20"/>
          <p:cNvSpPr/>
          <p:nvPr/>
        </p:nvSpPr>
        <p:spPr>
          <a:xfrm>
            <a:off x="0" y="0"/>
            <a:ext cx="12192000" cy="2258929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2" descr="Похожее изображение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8" b="27592"/>
          <a:stretch/>
        </p:blipFill>
        <p:spPr bwMode="auto">
          <a:xfrm flipH="1">
            <a:off x="4700771" y="391885"/>
            <a:ext cx="6971844" cy="274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Похожее изображение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41" t="2458" b="27592"/>
          <a:stretch/>
        </p:blipFill>
        <p:spPr bwMode="auto">
          <a:xfrm flipH="1">
            <a:off x="558835" y="391886"/>
            <a:ext cx="5211875" cy="274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Google Shape;197;p22">
            <a:extLst>
              <a:ext uri="{FF2B5EF4-FFF2-40B4-BE49-F238E27FC236}">
                <a16:creationId xmlns:a16="http://schemas.microsoft.com/office/drawing/2014/main" id="{679499F1-5835-EC4F-96CB-75DC75F9CFC8}"/>
              </a:ext>
            </a:extLst>
          </p:cNvPr>
          <p:cNvSpPr txBox="1"/>
          <p:nvPr/>
        </p:nvSpPr>
        <p:spPr>
          <a:xfrm>
            <a:off x="558836" y="3380195"/>
            <a:ext cx="4364182" cy="3032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spcAft>
                <a:spcPts val="800"/>
              </a:spcAft>
            </a:pPr>
            <a:r>
              <a:rPr lang="ru-RU" sz="2800" b="1" dirty="0">
                <a:solidFill>
                  <a:srgbClr val="74778C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/>
              </a:rPr>
              <a:t>ПЕРЕМЕННЫЕ:</a:t>
            </a: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74778C"/>
                </a:solidFill>
                <a:latin typeface="Century Gothic" pitchFamily="34" charset="0"/>
                <a:ea typeface="Verdana"/>
                <a:cs typeface="Verdana"/>
                <a:sym typeface="Verdana"/>
              </a:rPr>
              <a:t>количество попыток</a:t>
            </a:r>
            <a:r>
              <a:rPr lang="en-US" sz="2800" dirty="0">
                <a:solidFill>
                  <a:srgbClr val="74778C"/>
                </a:solidFill>
                <a:latin typeface="Century Gothic" pitchFamily="34" charset="0"/>
                <a:ea typeface="Verdana"/>
                <a:cs typeface="Verdana"/>
                <a:sym typeface="Verdana"/>
              </a:rPr>
              <a:t>;</a:t>
            </a: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74778C"/>
                </a:solidFill>
                <a:latin typeface="Century Gothic" pitchFamily="34" charset="0"/>
                <a:ea typeface="Verdana"/>
                <a:cs typeface="Verdana"/>
                <a:sym typeface="Verdana"/>
              </a:rPr>
              <a:t>числа, загаданные компьютером.</a:t>
            </a:r>
          </a:p>
          <a:p>
            <a:pPr lvl="0" algn="ctr">
              <a:spcAft>
                <a:spcPts val="800"/>
              </a:spcAft>
            </a:pPr>
            <a:endParaRPr lang="ru-RU" sz="2800" dirty="0">
              <a:solidFill>
                <a:srgbClr val="74778C"/>
              </a:solidFill>
              <a:latin typeface="Century Gothic" pitchFamily="34" charset="0"/>
              <a:ea typeface="Verdana"/>
              <a:cs typeface="Verdana"/>
              <a:sym typeface="Verdana"/>
            </a:endParaRPr>
          </a:p>
        </p:txBody>
      </p:sp>
      <p:sp>
        <p:nvSpPr>
          <p:cNvPr id="34" name="Google Shape;197;p22">
            <a:extLst>
              <a:ext uri="{FF2B5EF4-FFF2-40B4-BE49-F238E27FC236}">
                <a16:creationId xmlns:a16="http://schemas.microsoft.com/office/drawing/2014/main" id="{331284C2-D854-554A-9725-BF23D200269E}"/>
              </a:ext>
            </a:extLst>
          </p:cNvPr>
          <p:cNvSpPr txBox="1"/>
          <p:nvPr/>
        </p:nvSpPr>
        <p:spPr>
          <a:xfrm>
            <a:off x="5770711" y="3380195"/>
            <a:ext cx="5862453" cy="3032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spcAft>
                <a:spcPts val="800"/>
              </a:spcAft>
            </a:pPr>
            <a:r>
              <a:rPr lang="ru-RU" sz="2800" b="1" dirty="0">
                <a:solidFill>
                  <a:srgbClr val="74778C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Verdana"/>
              </a:rPr>
              <a:t>МЕТОДЫ:</a:t>
            </a: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74778C"/>
                </a:solidFill>
                <a:latin typeface="Century Gothic" pitchFamily="34" charset="0"/>
                <a:ea typeface="Verdana"/>
                <a:cs typeface="Verdana"/>
                <a:sym typeface="Verdana"/>
              </a:rPr>
              <a:t>инициализация игры</a:t>
            </a:r>
            <a:r>
              <a:rPr lang="en-US" sz="2800" dirty="0">
                <a:solidFill>
                  <a:srgbClr val="74778C"/>
                </a:solidFill>
                <a:latin typeface="Century Gothic" pitchFamily="34" charset="0"/>
                <a:ea typeface="Verdana"/>
                <a:cs typeface="Verdana"/>
                <a:sym typeface="Verdana"/>
              </a:rPr>
              <a:t>;</a:t>
            </a: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74778C"/>
                </a:solidFill>
                <a:latin typeface="Century Gothic" pitchFamily="34" charset="0"/>
                <a:ea typeface="Verdana"/>
                <a:cs typeface="Verdana"/>
                <a:sym typeface="Verdana"/>
              </a:rPr>
              <a:t>бросание костей</a:t>
            </a:r>
            <a:r>
              <a:rPr lang="en-US" sz="2800" dirty="0">
                <a:solidFill>
                  <a:srgbClr val="74778C"/>
                </a:solidFill>
                <a:latin typeface="Century Gothic" pitchFamily="34" charset="0"/>
                <a:ea typeface="Verdana"/>
                <a:cs typeface="Verdana"/>
                <a:sym typeface="Verdana"/>
              </a:rPr>
              <a:t>;</a:t>
            </a:r>
          </a:p>
          <a:p>
            <a:pPr marL="457200" lvl="0" indent="-4572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74778C"/>
                </a:solidFill>
                <a:latin typeface="Century Gothic" pitchFamily="34" charset="0"/>
                <a:ea typeface="Verdana"/>
                <a:cs typeface="Verdana"/>
                <a:sym typeface="Verdana"/>
              </a:rPr>
              <a:t>выбор режима игры (совпали 2 числа, совпало</a:t>
            </a:r>
            <a:br>
              <a:rPr lang="en-US" sz="2800" dirty="0">
                <a:solidFill>
                  <a:srgbClr val="74778C"/>
                </a:solidFill>
                <a:latin typeface="Century Gothic" pitchFamily="34" charset="0"/>
                <a:ea typeface="Verdana"/>
                <a:cs typeface="Verdana"/>
                <a:sym typeface="Verdana"/>
              </a:rPr>
            </a:br>
            <a:r>
              <a:rPr lang="ru-RU" sz="2800" dirty="0">
                <a:solidFill>
                  <a:srgbClr val="74778C"/>
                </a:solidFill>
                <a:latin typeface="Century Gothic" pitchFamily="34" charset="0"/>
                <a:ea typeface="Verdana"/>
                <a:cs typeface="Verdana"/>
                <a:sym typeface="Verdana"/>
              </a:rPr>
              <a:t>1 число, совпала сумма)</a:t>
            </a:r>
          </a:p>
          <a:p>
            <a:pPr lvl="0" algn="ctr">
              <a:spcAft>
                <a:spcPts val="800"/>
              </a:spcAft>
            </a:pPr>
            <a:endParaRPr lang="ru-RU" sz="2800" dirty="0">
              <a:solidFill>
                <a:srgbClr val="74778C"/>
              </a:solidFill>
              <a:latin typeface="Century Gothic" pitchFamily="34" charset="0"/>
              <a:ea typeface="Verdana"/>
              <a:cs typeface="Verdana"/>
              <a:sym typeface="Verdana"/>
            </a:endParaRPr>
          </a:p>
        </p:txBody>
      </p:sp>
      <p:pic>
        <p:nvPicPr>
          <p:cNvPr id="17" name="Google Shape;168;p20" descr="D:\Наташа\корел\сувалкина\презентация НЕЙРОНКИ\ДОД\1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837" y="391886"/>
            <a:ext cx="11074327" cy="274320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169;p20"/>
          <p:cNvSpPr/>
          <p:nvPr/>
        </p:nvSpPr>
        <p:spPr>
          <a:xfrm>
            <a:off x="884499" y="1927378"/>
            <a:ext cx="9772424" cy="1091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ru-RU" sz="54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«Игра в кости»</a:t>
            </a:r>
          </a:p>
        </p:txBody>
      </p:sp>
    </p:spTree>
    <p:extLst>
      <p:ext uri="{BB962C8B-B14F-4D97-AF65-F5344CB8AC3E}">
        <p14:creationId xmlns:p14="http://schemas.microsoft.com/office/powerpoint/2010/main" val="305208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900253" y="5740540"/>
            <a:ext cx="6391494" cy="840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5400" b="1" dirty="0">
                <a:solidFill>
                  <a:srgbClr val="1F57B3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Принципы ООП</a:t>
            </a:r>
          </a:p>
        </p:txBody>
      </p:sp>
      <p:grpSp>
        <p:nvGrpSpPr>
          <p:cNvPr id="14" name="Группа 13"/>
          <p:cNvGrpSpPr/>
          <p:nvPr/>
        </p:nvGrpSpPr>
        <p:grpSpPr>
          <a:xfrm>
            <a:off x="0" y="0"/>
            <a:ext cx="12192000" cy="710239"/>
            <a:chOff x="0" y="0"/>
            <a:chExt cx="12192000" cy="710239"/>
          </a:xfrm>
        </p:grpSpPr>
        <p:pic>
          <p:nvPicPr>
            <p:cNvPr id="15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0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3268336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6536672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" t="56964" r="26830" b="21413"/>
            <a:stretch/>
          </p:blipFill>
          <p:spPr bwMode="auto">
            <a:xfrm>
              <a:off x="9805008" y="0"/>
              <a:ext cx="2386992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8" t="56964" r="11828" b="2263"/>
          <a:stretch/>
        </p:blipFill>
        <p:spPr bwMode="auto">
          <a:xfrm>
            <a:off x="10124003" y="5518730"/>
            <a:ext cx="2067998" cy="13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8" t="56964" r="-1" b="2263"/>
          <a:stretch/>
        </p:blipFill>
        <p:spPr bwMode="auto">
          <a:xfrm flipH="1">
            <a:off x="-1" y="4849095"/>
            <a:ext cx="2607277" cy="13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20"/>
          <p:cNvSpPr/>
          <p:nvPr/>
        </p:nvSpPr>
        <p:spPr>
          <a:xfrm>
            <a:off x="0" y="487679"/>
            <a:ext cx="12192000" cy="50310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Picture 2" descr="D:\Наташа\корел\сувалкина\фото подборка\134284-abstract-748x42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5"/>
          <a:stretch/>
        </p:blipFill>
        <p:spPr bwMode="auto">
          <a:xfrm>
            <a:off x="1263632" y="487678"/>
            <a:ext cx="9664731" cy="503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Группа 22"/>
          <p:cNvGrpSpPr/>
          <p:nvPr/>
        </p:nvGrpSpPr>
        <p:grpSpPr>
          <a:xfrm>
            <a:off x="2163862" y="1715381"/>
            <a:ext cx="7864268" cy="2751736"/>
            <a:chOff x="2087453" y="1458770"/>
            <a:chExt cx="7864268" cy="2751736"/>
          </a:xfrm>
        </p:grpSpPr>
        <p:pic>
          <p:nvPicPr>
            <p:cNvPr id="24" name="Picture 4" descr="D:\Наташа\корел\сувалкина\презентация НЕЙРОНКИ\занятия от саши\Python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223"/>
            <a:stretch/>
          </p:blipFill>
          <p:spPr bwMode="auto">
            <a:xfrm>
              <a:off x="2087453" y="1458770"/>
              <a:ext cx="2422155" cy="2751736"/>
            </a:xfrm>
            <a:prstGeom prst="rect">
              <a:avLst/>
            </a:prstGeom>
            <a:noFill/>
            <a:effectLst>
              <a:glow rad="1320800">
                <a:srgbClr val="002060">
                  <a:alpha val="4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D:\Наташа\корел\сувалкина\презентация НЕЙРОНКИ\занятия от саши\Python-logo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77" r="19553"/>
            <a:stretch/>
          </p:blipFill>
          <p:spPr bwMode="auto">
            <a:xfrm>
              <a:off x="4509609" y="1458770"/>
              <a:ext cx="5442112" cy="2751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22713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147;p18"/>
          <p:cNvGrpSpPr/>
          <p:nvPr/>
        </p:nvGrpSpPr>
        <p:grpSpPr>
          <a:xfrm>
            <a:off x="0" y="4523232"/>
            <a:ext cx="12192000" cy="710239"/>
            <a:chOff x="0" y="0"/>
            <a:chExt cx="12192000" cy="710239"/>
          </a:xfrm>
        </p:grpSpPr>
        <p:pic>
          <p:nvPicPr>
            <p:cNvPr id="23" name="Google Shape;148;p18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0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149;p18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3268336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150;p18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6536672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151;p18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4" t="56963" r="26830" b="21412"/>
            <a:stretch/>
          </p:blipFill>
          <p:spPr>
            <a:xfrm>
              <a:off x="9805008" y="0"/>
              <a:ext cx="2386992" cy="7102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152;p18"/>
          <p:cNvSpPr/>
          <p:nvPr/>
        </p:nvSpPr>
        <p:spPr>
          <a:xfrm>
            <a:off x="0" y="0"/>
            <a:ext cx="12191999" cy="4693920"/>
          </a:xfrm>
          <a:prstGeom prst="rect">
            <a:avLst/>
          </a:prstGeom>
          <a:solidFill>
            <a:srgbClr val="7477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6AB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2;p18"/>
          <p:cNvSpPr/>
          <p:nvPr/>
        </p:nvSpPr>
        <p:spPr>
          <a:xfrm>
            <a:off x="584786" y="451103"/>
            <a:ext cx="11022428" cy="50949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6AB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900252" y="5740540"/>
            <a:ext cx="6391494" cy="840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5400" b="1" dirty="0">
                <a:solidFill>
                  <a:srgbClr val="1F57B3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Принципы ООП</a:t>
            </a:r>
          </a:p>
        </p:txBody>
      </p:sp>
      <p:pic>
        <p:nvPicPr>
          <p:cNvPr id="17" name="Рисунок 16" descr="Изображение выглядит как текст, книга&#10;&#10;Автоматически созданное описание">
            <a:extLst>
              <a:ext uri="{FF2B5EF4-FFF2-40B4-BE49-F238E27FC236}">
                <a16:creationId xmlns:a16="http://schemas.microsoft.com/office/drawing/2014/main" id="{F789B236-6E19-A240-A576-8F7909767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60265" y="451103"/>
            <a:ext cx="7674567" cy="51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1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147;p18"/>
          <p:cNvGrpSpPr/>
          <p:nvPr/>
        </p:nvGrpSpPr>
        <p:grpSpPr>
          <a:xfrm>
            <a:off x="0" y="4523232"/>
            <a:ext cx="12192000" cy="710239"/>
            <a:chOff x="0" y="0"/>
            <a:chExt cx="12192000" cy="710239"/>
          </a:xfrm>
        </p:grpSpPr>
        <p:pic>
          <p:nvPicPr>
            <p:cNvPr id="23" name="Google Shape;148;p18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0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149;p18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3268336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150;p18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6536672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151;p18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4" t="56963" r="26830" b="21412"/>
            <a:stretch/>
          </p:blipFill>
          <p:spPr>
            <a:xfrm>
              <a:off x="9805008" y="0"/>
              <a:ext cx="2386992" cy="7102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152;p18"/>
          <p:cNvSpPr/>
          <p:nvPr/>
        </p:nvSpPr>
        <p:spPr>
          <a:xfrm>
            <a:off x="0" y="0"/>
            <a:ext cx="12191999" cy="4693920"/>
          </a:xfrm>
          <a:prstGeom prst="rect">
            <a:avLst/>
          </a:prstGeom>
          <a:solidFill>
            <a:srgbClr val="6ABA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6AB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2;p18"/>
          <p:cNvSpPr/>
          <p:nvPr/>
        </p:nvSpPr>
        <p:spPr>
          <a:xfrm>
            <a:off x="584786" y="451103"/>
            <a:ext cx="11022428" cy="5094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6AB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098223" y="5740540"/>
            <a:ext cx="5995552" cy="840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5400" b="1" dirty="0">
                <a:solidFill>
                  <a:srgbClr val="1F57B3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Инкапсуляция</a:t>
            </a:r>
          </a:p>
        </p:txBody>
      </p:sp>
      <p:pic>
        <p:nvPicPr>
          <p:cNvPr id="11" name="Рисунок 10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DE3C9F8-7376-A645-BE75-053BEF8B4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847"/>
          <a:stretch/>
        </p:blipFill>
        <p:spPr>
          <a:xfrm>
            <a:off x="706010" y="562312"/>
            <a:ext cx="10779978" cy="2104655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DE3C9F8-7376-A645-BE75-053BEF8B4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906" r="6769" b="1221"/>
          <a:stretch/>
        </p:blipFill>
        <p:spPr>
          <a:xfrm>
            <a:off x="584787" y="2547584"/>
            <a:ext cx="8706960" cy="3017819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DE3C9F8-7376-A645-BE75-053BEF8B49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975" t="43906" r="6768" b="1221"/>
          <a:stretch/>
        </p:blipFill>
        <p:spPr>
          <a:xfrm>
            <a:off x="8427307" y="2547584"/>
            <a:ext cx="3179907" cy="3017819"/>
          </a:xfrm>
          <a:prstGeom prst="rect">
            <a:avLst/>
          </a:prstGeom>
        </p:spPr>
      </p:pic>
      <p:pic>
        <p:nvPicPr>
          <p:cNvPr id="16" name="Google Shape;200;p22" descr="D:\Наташа\корел\сувалкина\презентация НЕЙРОНКИ\ДОД\15.png"/>
          <p:cNvPicPr/>
          <p:nvPr/>
        </p:nvPicPr>
        <p:blipFill>
          <a:blip r:embed="rId4"/>
          <a:stretch/>
        </p:blipFill>
        <p:spPr>
          <a:xfrm>
            <a:off x="584785" y="451102"/>
            <a:ext cx="11022428" cy="509493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54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"/>
          <p:cNvPicPr/>
          <p:nvPr/>
        </p:nvPicPr>
        <p:blipFill rotWithShape="1">
          <a:blip r:embed="rId2"/>
          <a:srcRect t="11285" b="6338"/>
          <a:stretch/>
        </p:blipFill>
        <p:spPr>
          <a:xfrm rot="10800000">
            <a:off x="2337480" y="-2"/>
            <a:ext cx="3284640" cy="2706130"/>
          </a:xfrm>
          <a:prstGeom prst="rect">
            <a:avLst/>
          </a:prstGeom>
          <a:ln>
            <a:noFill/>
          </a:ln>
        </p:spPr>
      </p:pic>
      <p:pic>
        <p:nvPicPr>
          <p:cNvPr id="39" name="Picture 4"/>
          <p:cNvPicPr/>
          <p:nvPr/>
        </p:nvPicPr>
        <p:blipFill rotWithShape="1">
          <a:blip r:embed="rId2"/>
          <a:srcRect t="11285" b="6338"/>
          <a:stretch/>
        </p:blipFill>
        <p:spPr>
          <a:xfrm rot="10800000">
            <a:off x="5622120" y="-1"/>
            <a:ext cx="3284640" cy="2706130"/>
          </a:xfrm>
          <a:prstGeom prst="rect">
            <a:avLst/>
          </a:prstGeom>
          <a:ln>
            <a:noFill/>
          </a:ln>
        </p:spPr>
      </p:pic>
      <p:pic>
        <p:nvPicPr>
          <p:cNvPr id="37" name="Picture 4"/>
          <p:cNvPicPr/>
          <p:nvPr/>
        </p:nvPicPr>
        <p:blipFill rotWithShape="1">
          <a:blip r:embed="rId2"/>
          <a:srcRect t="13554" b="6337"/>
          <a:stretch/>
        </p:blipFill>
        <p:spPr>
          <a:xfrm rot="10800000">
            <a:off x="2681416" y="4226012"/>
            <a:ext cx="3284640" cy="2631628"/>
          </a:xfrm>
          <a:prstGeom prst="rect">
            <a:avLst/>
          </a:prstGeom>
          <a:ln>
            <a:noFill/>
          </a:ln>
        </p:spPr>
      </p:pic>
      <p:pic>
        <p:nvPicPr>
          <p:cNvPr id="31" name="Picture 4"/>
          <p:cNvPicPr/>
          <p:nvPr/>
        </p:nvPicPr>
        <p:blipFill rotWithShape="1">
          <a:blip r:embed="rId2"/>
          <a:srcRect t="11285" b="6338"/>
          <a:stretch/>
        </p:blipFill>
        <p:spPr>
          <a:xfrm rot="10800000">
            <a:off x="8906760" y="0"/>
            <a:ext cx="3284640" cy="2706130"/>
          </a:xfrm>
          <a:prstGeom prst="rect">
            <a:avLst/>
          </a:prstGeom>
          <a:ln>
            <a:noFill/>
          </a:ln>
        </p:spPr>
      </p:pic>
      <p:sp>
        <p:nvSpPr>
          <p:cNvPr id="35" name="CustomShape 1"/>
          <p:cNvSpPr/>
          <p:nvPr/>
        </p:nvSpPr>
        <p:spPr>
          <a:xfrm>
            <a:off x="6820930" y="284478"/>
            <a:ext cx="5128053" cy="1507251"/>
          </a:xfrm>
          <a:prstGeom prst="rect">
            <a:avLst/>
          </a:prstGeom>
          <a:solidFill>
            <a:srgbClr val="0C60C6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1"/>
          <p:cNvSpPr/>
          <p:nvPr/>
        </p:nvSpPr>
        <p:spPr>
          <a:xfrm>
            <a:off x="0" y="0"/>
            <a:ext cx="2681416" cy="6857640"/>
          </a:xfrm>
          <a:prstGeom prst="rect">
            <a:avLst/>
          </a:prstGeom>
          <a:solidFill>
            <a:srgbClr val="74778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2"/>
          <p:cNvSpPr/>
          <p:nvPr/>
        </p:nvSpPr>
        <p:spPr>
          <a:xfrm>
            <a:off x="6886783" y="467881"/>
            <a:ext cx="4996346" cy="9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ru-RU" sz="4000" b="1" strike="noStrike" spc="-1" dirty="0">
                <a:solidFill>
                  <a:schemeClr val="bg1"/>
                </a:solidFill>
                <a:latin typeface="Verdana"/>
                <a:ea typeface="Verdana"/>
              </a:rPr>
              <a:t>НАСЛЕДОВАНИЕ</a:t>
            </a:r>
            <a:endParaRPr lang="ru-RU" sz="40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34" name="Рисунок 3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558DFE1-2548-9F48-B409-36D802913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40" y="284479"/>
            <a:ext cx="5877585" cy="6288682"/>
          </a:xfrm>
          <a:prstGeom prst="rect">
            <a:avLst/>
          </a:prstGeom>
        </p:spPr>
      </p:pic>
      <p:pic>
        <p:nvPicPr>
          <p:cNvPr id="38" name="Picture 3" descr="D:\Наташа\корел\сувалкина\презентация НЕЙРОНКИ\ДОД\20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86" y="284479"/>
            <a:ext cx="5877539" cy="628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91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t="31418" r="32243" b="2263"/>
          <a:stretch/>
        </p:blipFill>
        <p:spPr bwMode="auto">
          <a:xfrm>
            <a:off x="7" y="0"/>
            <a:ext cx="1936369" cy="217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0" y="6123159"/>
            <a:ext cx="12192000" cy="710239"/>
            <a:chOff x="0" y="0"/>
            <a:chExt cx="12192000" cy="710239"/>
          </a:xfrm>
        </p:grpSpPr>
        <p:pic>
          <p:nvPicPr>
            <p:cNvPr id="10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0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3268336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6536672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" t="56964" r="26830" b="21413"/>
            <a:stretch/>
          </p:blipFill>
          <p:spPr bwMode="auto">
            <a:xfrm>
              <a:off x="9805008" y="0"/>
              <a:ext cx="2386992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3" t="67267" b="12346"/>
          <a:stretch/>
        </p:blipFill>
        <p:spPr bwMode="auto">
          <a:xfrm>
            <a:off x="8896574" y="0"/>
            <a:ext cx="3295426" cy="66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361128" y="337353"/>
            <a:ext cx="54697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400" b="1" dirty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ПОЛИМОРФИЗМ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0" y="1371600"/>
            <a:ext cx="12192000" cy="5048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1C6A2EA-8D78-8048-B37A-82AC4A8DC1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9" t="3826" r="6968" b="8440"/>
          <a:stretch/>
        </p:blipFill>
        <p:spPr>
          <a:xfrm>
            <a:off x="1455115" y="1894767"/>
            <a:ext cx="10736885" cy="3941805"/>
          </a:xfrm>
          <a:prstGeom prst="rect">
            <a:avLst/>
          </a:prstGeom>
        </p:spPr>
      </p:pic>
      <p:pic>
        <p:nvPicPr>
          <p:cNvPr id="23" name="Picture 3" descr="D:\Наташа\корел\сувалкина\презентация НЕЙРОНКИ\ДОД\20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1371600"/>
            <a:ext cx="12191994" cy="504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575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0" y="1967760"/>
            <a:ext cx="12190680" cy="167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10000"/>
              </a:lnSpc>
            </a:pPr>
            <a:r>
              <a:rPr lang="ru-RU" sz="9600" b="1" strike="noStrike" spc="-1">
                <a:solidFill>
                  <a:srgbClr val="FFFFFF"/>
                </a:solidFill>
                <a:latin typeface="Century Gothic"/>
                <a:ea typeface="Century Gothic"/>
              </a:rPr>
              <a:t>СПАСИБО</a:t>
            </a:r>
            <a:endParaRPr lang="ru-RU" sz="9600" b="0" strike="noStrike" spc="-1">
              <a:latin typeface="Arial"/>
            </a:endParaRPr>
          </a:p>
        </p:txBody>
      </p:sp>
      <p:grpSp>
        <p:nvGrpSpPr>
          <p:cNvPr id="16" name="Group 2"/>
          <p:cNvGrpSpPr/>
          <p:nvPr/>
        </p:nvGrpSpPr>
        <p:grpSpPr>
          <a:xfrm>
            <a:off x="0" y="0"/>
            <a:ext cx="8673120" cy="6856560"/>
            <a:chOff x="0" y="0"/>
            <a:chExt cx="8673120" cy="6856560"/>
          </a:xfrm>
        </p:grpSpPr>
        <p:pic>
          <p:nvPicPr>
            <p:cNvPr id="20" name="Google Shape;294;p29"/>
            <p:cNvPicPr/>
            <p:nvPr/>
          </p:nvPicPr>
          <p:blipFill>
            <a:blip r:embed="rId2"/>
            <a:srcRect l="4788" r="28690"/>
            <a:stretch/>
          </p:blipFill>
          <p:spPr>
            <a:xfrm>
              <a:off x="0" y="0"/>
              <a:ext cx="8673120" cy="6135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Google Shape;295;p29"/>
            <p:cNvPicPr/>
            <p:nvPr/>
          </p:nvPicPr>
          <p:blipFill>
            <a:blip r:embed="rId2"/>
            <a:srcRect l="4788" t="85194" r="28690"/>
            <a:stretch/>
          </p:blipFill>
          <p:spPr>
            <a:xfrm>
              <a:off x="0" y="5226480"/>
              <a:ext cx="8673120" cy="16300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2" name="Google Shape;296;p29"/>
          <p:cNvPicPr/>
          <p:nvPr/>
        </p:nvPicPr>
        <p:blipFill>
          <a:blip r:embed="rId3"/>
          <a:stretch/>
        </p:blipFill>
        <p:spPr>
          <a:xfrm>
            <a:off x="0" y="0"/>
            <a:ext cx="6226200" cy="6856560"/>
          </a:xfrm>
          <a:prstGeom prst="rect">
            <a:avLst/>
          </a:prstGeom>
          <a:ln>
            <a:noFill/>
          </a:ln>
        </p:spPr>
      </p:pic>
      <p:pic>
        <p:nvPicPr>
          <p:cNvPr id="25" name="Google Shape;297;p29"/>
          <p:cNvPicPr/>
          <p:nvPr/>
        </p:nvPicPr>
        <p:blipFill>
          <a:blip r:embed="rId3"/>
          <a:stretch/>
        </p:blipFill>
        <p:spPr>
          <a:xfrm>
            <a:off x="0" y="0"/>
            <a:ext cx="6226200" cy="6856560"/>
          </a:xfrm>
          <a:prstGeom prst="rect">
            <a:avLst/>
          </a:prstGeom>
          <a:ln>
            <a:noFill/>
          </a:ln>
        </p:spPr>
      </p:pic>
      <p:pic>
        <p:nvPicPr>
          <p:cNvPr id="26" name="Google Shape;298;p29"/>
          <p:cNvPicPr/>
          <p:nvPr/>
        </p:nvPicPr>
        <p:blipFill>
          <a:blip r:embed="rId3"/>
          <a:stretch/>
        </p:blipFill>
        <p:spPr>
          <a:xfrm>
            <a:off x="0" y="0"/>
            <a:ext cx="6226200" cy="6856560"/>
          </a:xfrm>
          <a:prstGeom prst="rect">
            <a:avLst/>
          </a:prstGeom>
          <a:ln>
            <a:noFill/>
          </a:ln>
        </p:spPr>
      </p:pic>
      <p:pic>
        <p:nvPicPr>
          <p:cNvPr id="27" name="Google Shape;299;p29"/>
          <p:cNvPicPr/>
          <p:nvPr/>
        </p:nvPicPr>
        <p:blipFill>
          <a:blip r:embed="rId3"/>
          <a:stretch/>
        </p:blipFill>
        <p:spPr>
          <a:xfrm>
            <a:off x="0" y="0"/>
            <a:ext cx="6226200" cy="6856560"/>
          </a:xfrm>
          <a:prstGeom prst="rect">
            <a:avLst/>
          </a:prstGeom>
          <a:ln>
            <a:noFill/>
          </a:ln>
        </p:spPr>
      </p:pic>
      <p:sp>
        <p:nvSpPr>
          <p:cNvPr id="28" name="CustomShape 3"/>
          <p:cNvSpPr/>
          <p:nvPr/>
        </p:nvSpPr>
        <p:spPr>
          <a:xfrm>
            <a:off x="5165280" y="0"/>
            <a:ext cx="7025400" cy="685656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4"/>
          <p:cNvSpPr/>
          <p:nvPr/>
        </p:nvSpPr>
        <p:spPr>
          <a:xfrm>
            <a:off x="2399760" y="4732200"/>
            <a:ext cx="6134040" cy="78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7200" b="1" strike="noStrike" spc="-1">
                <a:solidFill>
                  <a:srgbClr val="FFFFFF"/>
                </a:solidFill>
                <a:latin typeface="Verdana"/>
                <a:ea typeface="Verdana"/>
              </a:rPr>
              <a:t>Спасибо</a:t>
            </a:r>
            <a:endParaRPr lang="ru-RU" sz="7200" b="0" strike="noStrike" spc="-1">
              <a:latin typeface="Arial"/>
            </a:endParaRPr>
          </a:p>
        </p:txBody>
      </p:sp>
      <p:sp>
        <p:nvSpPr>
          <p:cNvPr id="30" name="CustomShape 5"/>
          <p:cNvSpPr/>
          <p:nvPr/>
        </p:nvSpPr>
        <p:spPr>
          <a:xfrm>
            <a:off x="2399760" y="5707080"/>
            <a:ext cx="8565480" cy="78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7200" b="1" strike="noStrike" spc="-1">
                <a:solidFill>
                  <a:srgbClr val="FFFFFF"/>
                </a:solidFill>
                <a:latin typeface="Verdana"/>
                <a:ea typeface="Verdana"/>
              </a:rPr>
              <a:t>За внимание</a:t>
            </a:r>
            <a:endParaRPr lang="ru-RU" sz="7200" b="0" strike="noStrike" spc="-1">
              <a:latin typeface="Arial"/>
            </a:endParaRPr>
          </a:p>
        </p:txBody>
      </p:sp>
      <p:pic>
        <p:nvPicPr>
          <p:cNvPr id="31" name="Google Shape;303;p29"/>
          <p:cNvPicPr/>
          <p:nvPr/>
        </p:nvPicPr>
        <p:blipFill>
          <a:blip r:embed="rId4"/>
          <a:stretch/>
        </p:blipFill>
        <p:spPr>
          <a:xfrm>
            <a:off x="534600" y="4619880"/>
            <a:ext cx="1785600" cy="1662120"/>
          </a:xfrm>
          <a:prstGeom prst="rect">
            <a:avLst/>
          </a:prstGeom>
          <a:ln>
            <a:noFill/>
          </a:ln>
        </p:spPr>
      </p:pic>
      <p:sp>
        <p:nvSpPr>
          <p:cNvPr id="32" name="CustomShape 6"/>
          <p:cNvSpPr/>
          <p:nvPr/>
        </p:nvSpPr>
        <p:spPr>
          <a:xfrm>
            <a:off x="7191720" y="4669560"/>
            <a:ext cx="4998960" cy="6465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7"/>
          <p:cNvSpPr/>
          <p:nvPr/>
        </p:nvSpPr>
        <p:spPr>
          <a:xfrm>
            <a:off x="9564120" y="5654880"/>
            <a:ext cx="2626560" cy="6465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6316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D:\Наташа\корел\сувалкина\фото подборка\RPA-banner-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02"/>
          <a:stretch/>
        </p:blipFill>
        <p:spPr bwMode="auto">
          <a:xfrm>
            <a:off x="3009959" y="1"/>
            <a:ext cx="9182041" cy="313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stomShape 1"/>
          <p:cNvSpPr/>
          <p:nvPr/>
        </p:nvSpPr>
        <p:spPr>
          <a:xfrm>
            <a:off x="-21600" y="0"/>
            <a:ext cx="3031560" cy="3139513"/>
          </a:xfrm>
          <a:prstGeom prst="rect">
            <a:avLst/>
          </a:prstGeom>
          <a:solidFill>
            <a:srgbClr val="6ABAE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" name="Google Shape;200;p22" descr="D:\Наташа\корел\сувалкина\презентация НЕЙРОНКИ\ДОД\15.png"/>
          <p:cNvPicPr/>
          <p:nvPr/>
        </p:nvPicPr>
        <p:blipFill>
          <a:blip r:embed="rId3"/>
          <a:stretch/>
        </p:blipFill>
        <p:spPr>
          <a:xfrm>
            <a:off x="3012000" y="1"/>
            <a:ext cx="9180000" cy="3139512"/>
          </a:xfrm>
          <a:prstGeom prst="rect">
            <a:avLst/>
          </a:prstGeom>
          <a:ln>
            <a:noFill/>
          </a:ln>
        </p:spPr>
      </p:pic>
      <p:sp>
        <p:nvSpPr>
          <p:cNvPr id="18" name="CustomShape 3"/>
          <p:cNvSpPr/>
          <p:nvPr/>
        </p:nvSpPr>
        <p:spPr>
          <a:xfrm>
            <a:off x="941152" y="3121584"/>
            <a:ext cx="10166400" cy="1623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20000"/>
              </a:lnSpc>
            </a:pPr>
            <a:endParaRPr lang="ru-RU" sz="1600" b="0" strike="noStrike" spc="-1" dirty="0">
              <a:latin typeface="Arial"/>
            </a:endParaRPr>
          </a:p>
          <a:p>
            <a:pPr algn="ctr">
              <a:lnSpc>
                <a:spcPct val="120000"/>
              </a:lnSpc>
            </a:pPr>
            <a:endParaRPr lang="ru-RU" sz="1600" b="0" strike="noStrike" spc="-1" dirty="0">
              <a:latin typeface="Arial"/>
            </a:endParaRPr>
          </a:p>
          <a:p>
            <a:pPr algn="ctr">
              <a:lnSpc>
                <a:spcPct val="120000"/>
              </a:lnSpc>
            </a:pPr>
            <a:endParaRPr lang="ru-RU" sz="1600" b="0" strike="noStrike" spc="-1" dirty="0">
              <a:latin typeface="Arial"/>
            </a:endParaRPr>
          </a:p>
          <a:p>
            <a:pPr algn="ctr">
              <a:lnSpc>
                <a:spcPct val="120000"/>
              </a:lnSpc>
            </a:pPr>
            <a:r>
              <a:rPr lang="ru-RU" sz="4000" b="1" spc="-1" dirty="0">
                <a:solidFill>
                  <a:srgbClr val="002060"/>
                </a:solidFill>
                <a:latin typeface="Verdana"/>
                <a:ea typeface="Verdana"/>
              </a:rPr>
              <a:t>ПАРАДИГМЫ</a:t>
            </a:r>
          </a:p>
          <a:p>
            <a:pPr algn="ctr">
              <a:lnSpc>
                <a:spcPct val="120000"/>
              </a:lnSpc>
            </a:pPr>
            <a:r>
              <a:rPr lang="ru-RU" sz="4000" b="1" spc="-1" dirty="0">
                <a:solidFill>
                  <a:srgbClr val="002060"/>
                </a:solidFill>
                <a:latin typeface="Verdana"/>
                <a:ea typeface="Verdana"/>
              </a:rPr>
              <a:t>ПРОГРАММИРОВАНИЯ</a:t>
            </a:r>
          </a:p>
        </p:txBody>
      </p:sp>
      <p:sp>
        <p:nvSpPr>
          <p:cNvPr id="26" name="Google Shape;197;p22">
            <a:extLst>
              <a:ext uri="{FF2B5EF4-FFF2-40B4-BE49-F238E27FC236}">
                <a16:creationId xmlns:a16="http://schemas.microsoft.com/office/drawing/2014/main" id="{BCF03015-C522-8F47-A599-A27D382B44F1}"/>
              </a:ext>
            </a:extLst>
          </p:cNvPr>
          <p:cNvSpPr txBox="1"/>
          <p:nvPr/>
        </p:nvSpPr>
        <p:spPr>
          <a:xfrm>
            <a:off x="413798" y="5307105"/>
            <a:ext cx="6236591" cy="112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/>
            <a:r>
              <a:rPr lang="ru-RU" sz="2800" dirty="0" err="1">
                <a:solidFill>
                  <a:srgbClr val="74778C"/>
                </a:solidFill>
                <a:latin typeface="Century Gothic" pitchFamily="34" charset="0"/>
                <a:ea typeface="Verdana"/>
                <a:cs typeface="Verdana"/>
                <a:sym typeface="Verdana"/>
              </a:rPr>
              <a:t>Объекто</a:t>
            </a:r>
            <a:r>
              <a:rPr lang="ru-RU" sz="2800" dirty="0">
                <a:solidFill>
                  <a:srgbClr val="74778C"/>
                </a:solidFill>
                <a:latin typeface="Century Gothic" pitchFamily="34" charset="0"/>
                <a:ea typeface="Verdana"/>
                <a:cs typeface="Verdana"/>
                <a:sym typeface="Verdana"/>
              </a:rPr>
              <a:t>-ориентированное программирование</a:t>
            </a:r>
          </a:p>
        </p:txBody>
      </p:sp>
      <p:sp>
        <p:nvSpPr>
          <p:cNvPr id="30" name="Google Shape;197;p22">
            <a:extLst>
              <a:ext uri="{FF2B5EF4-FFF2-40B4-BE49-F238E27FC236}">
                <a16:creationId xmlns:a16="http://schemas.microsoft.com/office/drawing/2014/main" id="{1A7E627E-1DCC-2448-A322-B61AC04F1973}"/>
              </a:ext>
            </a:extLst>
          </p:cNvPr>
          <p:cNvSpPr txBox="1"/>
          <p:nvPr/>
        </p:nvSpPr>
        <p:spPr>
          <a:xfrm>
            <a:off x="6410631" y="5307105"/>
            <a:ext cx="5144002" cy="112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/>
            <a:r>
              <a:rPr lang="ru-RU" sz="2800" dirty="0">
                <a:solidFill>
                  <a:srgbClr val="74778C"/>
                </a:solidFill>
                <a:latin typeface="Century Gothic" pitchFamily="34" charset="0"/>
                <a:ea typeface="Verdana"/>
                <a:cs typeface="Verdana"/>
                <a:sym typeface="Verdana"/>
              </a:rPr>
              <a:t>Функциональное программирование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9161D3F-3308-A748-AEE5-B25D1794EBAC}"/>
              </a:ext>
            </a:extLst>
          </p:cNvPr>
          <p:cNvCxnSpPr/>
          <p:nvPr/>
        </p:nvCxnSpPr>
        <p:spPr>
          <a:xfrm rot="10800000" flipV="1">
            <a:off x="3281083" y="4691763"/>
            <a:ext cx="824755" cy="740849"/>
          </a:xfrm>
          <a:prstGeom prst="straightConnector1">
            <a:avLst/>
          </a:prstGeom>
          <a:ln w="57150">
            <a:solidFill>
              <a:srgbClr val="6ABA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49161D3F-3308-A748-AEE5-B25D1794EBAC}"/>
              </a:ext>
            </a:extLst>
          </p:cNvPr>
          <p:cNvCxnSpPr/>
          <p:nvPr/>
        </p:nvCxnSpPr>
        <p:spPr>
          <a:xfrm rot="10800000" flipH="1" flipV="1">
            <a:off x="7978587" y="4691764"/>
            <a:ext cx="824755" cy="740849"/>
          </a:xfrm>
          <a:prstGeom prst="straightConnector1">
            <a:avLst/>
          </a:prstGeom>
          <a:ln w="57150">
            <a:solidFill>
              <a:srgbClr val="6ABA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Users\В\Desktop\Милашество\ейронки\презы\python-7be70baaac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1920" y="163583"/>
            <a:ext cx="2779041" cy="27790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850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9" t="31418" r="32243" b="2263"/>
          <a:stretch/>
        </p:blipFill>
        <p:spPr bwMode="auto">
          <a:xfrm>
            <a:off x="7" y="0"/>
            <a:ext cx="1936369" cy="217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Группа 20"/>
          <p:cNvGrpSpPr/>
          <p:nvPr/>
        </p:nvGrpSpPr>
        <p:grpSpPr>
          <a:xfrm>
            <a:off x="0" y="6123159"/>
            <a:ext cx="12192000" cy="710239"/>
            <a:chOff x="0" y="0"/>
            <a:chExt cx="12192000" cy="710239"/>
          </a:xfrm>
        </p:grpSpPr>
        <p:pic>
          <p:nvPicPr>
            <p:cNvPr id="22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0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3268336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" t="56964" b="21413"/>
            <a:stretch/>
          </p:blipFill>
          <p:spPr bwMode="auto">
            <a:xfrm>
              <a:off x="6536672" y="0"/>
              <a:ext cx="3268336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ÐÐ°ÑÑÐ¸Ð½ÐºÐ¸ Ð¿Ð¾ Ð·Ð°Ð¿ÑÐ¾ÑÑ dots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" t="56964" r="26830" b="21413"/>
            <a:stretch/>
          </p:blipFill>
          <p:spPr bwMode="auto">
            <a:xfrm>
              <a:off x="9805008" y="0"/>
              <a:ext cx="2386992" cy="710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8" name="Picture 4" descr="ÐÐ°ÑÑÐ¸Ð½ÐºÐ¸ Ð¿Ð¾ Ð·Ð°Ð¿ÑÐ¾ÑÑ dot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3" t="67267" b="12346"/>
          <a:stretch/>
        </p:blipFill>
        <p:spPr bwMode="auto">
          <a:xfrm>
            <a:off x="8896574" y="0"/>
            <a:ext cx="3295426" cy="66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 30"/>
          <p:cNvSpPr/>
          <p:nvPr/>
        </p:nvSpPr>
        <p:spPr>
          <a:xfrm>
            <a:off x="5040001" y="238497"/>
            <a:ext cx="19415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b="1" dirty="0">
                <a:solidFill>
                  <a:srgbClr val="0C60C6"/>
                </a:solidFill>
                <a:latin typeface="Verdana" panose="020B0604030504040204" pitchFamily="34" charset="0"/>
                <a:ea typeface="Verdana" panose="020B0604030504040204" pitchFamily="34" charset="0"/>
                <a:cs typeface="Century Gothic"/>
                <a:sym typeface="Century Gothic"/>
              </a:rPr>
              <a:t>ООП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0" y="1658754"/>
            <a:ext cx="12192000" cy="476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6" name="Picture 3" descr="D:\Наташа\корел\сувалкина\презентация НЕЙРОНКИ\ДОД\20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1658754"/>
            <a:ext cx="12191994" cy="475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 descr="Изображение выглядит как компьютер, знак&#10;&#10;Автоматически созданное описание">
            <a:extLst>
              <a:ext uri="{FF2B5EF4-FFF2-40B4-BE49-F238E27FC236}">
                <a16:creationId xmlns:a16="http://schemas.microsoft.com/office/drawing/2014/main" id="{A75B3608-F744-3943-A871-C1670E699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59" y="1157906"/>
            <a:ext cx="11477424" cy="5257901"/>
          </a:xfrm>
          <a:prstGeom prst="rect">
            <a:avLst/>
          </a:prstGeom>
        </p:spPr>
      </p:pic>
      <p:pic>
        <p:nvPicPr>
          <p:cNvPr id="15" name="Рисунок 14" descr="Изображение выглядит как компьютер, знак&#10;&#10;Автоматически созданное описание">
            <a:extLst>
              <a:ext uri="{FF2B5EF4-FFF2-40B4-BE49-F238E27FC236}">
                <a16:creationId xmlns:a16="http://schemas.microsoft.com/office/drawing/2014/main" id="{A75B3608-F744-3943-A871-C1670E69953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1032"/>
          <a:stretch>
            <a:fillRect/>
          </a:stretch>
        </p:blipFill>
        <p:spPr>
          <a:xfrm>
            <a:off x="10757646" y="1157906"/>
            <a:ext cx="1434353" cy="5257901"/>
          </a:xfrm>
          <a:prstGeom prst="rect">
            <a:avLst/>
          </a:prstGeom>
        </p:spPr>
      </p:pic>
      <p:pic>
        <p:nvPicPr>
          <p:cNvPr id="16" name="Рисунок 15" descr="Изображение выглядит как компьютер, знак&#10;&#10;Автоматически созданное описание">
            <a:extLst>
              <a:ext uri="{FF2B5EF4-FFF2-40B4-BE49-F238E27FC236}">
                <a16:creationId xmlns:a16="http://schemas.microsoft.com/office/drawing/2014/main" id="{A75B3608-F744-3943-A871-C1670E69953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1032"/>
          <a:stretch>
            <a:fillRect/>
          </a:stretch>
        </p:blipFill>
        <p:spPr>
          <a:xfrm>
            <a:off x="7" y="1161828"/>
            <a:ext cx="1434353" cy="525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0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147;p18"/>
          <p:cNvGrpSpPr/>
          <p:nvPr/>
        </p:nvGrpSpPr>
        <p:grpSpPr>
          <a:xfrm>
            <a:off x="0" y="4523232"/>
            <a:ext cx="12192000" cy="710239"/>
            <a:chOff x="0" y="0"/>
            <a:chExt cx="12192000" cy="710239"/>
          </a:xfrm>
        </p:grpSpPr>
        <p:pic>
          <p:nvPicPr>
            <p:cNvPr id="23" name="Google Shape;148;p18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0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149;p18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3268336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150;p18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3" t="56963" b="21412"/>
            <a:stretch/>
          </p:blipFill>
          <p:spPr>
            <a:xfrm>
              <a:off x="6536672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151;p18" descr="ÐÐ°ÑÑÐ¸Ð½ÐºÐ¸ Ð¿Ð¾ Ð·Ð°Ð¿ÑÐ¾ÑÑ dots"/>
            <p:cNvPicPr preferRelativeResize="0"/>
            <p:nvPr/>
          </p:nvPicPr>
          <p:blipFill rotWithShape="1">
            <a:blip r:embed="rId2">
              <a:alphaModFix/>
            </a:blip>
            <a:srcRect l="504" t="56963" r="26830" b="21412"/>
            <a:stretch/>
          </p:blipFill>
          <p:spPr>
            <a:xfrm>
              <a:off x="9805008" y="0"/>
              <a:ext cx="2386992" cy="7102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152;p18"/>
          <p:cNvSpPr/>
          <p:nvPr/>
        </p:nvSpPr>
        <p:spPr>
          <a:xfrm>
            <a:off x="0" y="0"/>
            <a:ext cx="12191999" cy="4693920"/>
          </a:xfrm>
          <a:prstGeom prst="rect">
            <a:avLst/>
          </a:prstGeom>
          <a:solidFill>
            <a:srgbClr val="6ABA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6AB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2;p18"/>
          <p:cNvSpPr/>
          <p:nvPr/>
        </p:nvSpPr>
        <p:spPr>
          <a:xfrm>
            <a:off x="584786" y="451103"/>
            <a:ext cx="11022428" cy="5094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6ABA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53;p18"/>
          <p:cNvSpPr txBox="1"/>
          <p:nvPr/>
        </p:nvSpPr>
        <p:spPr>
          <a:xfrm>
            <a:off x="-1" y="4314844"/>
            <a:ext cx="12191999" cy="219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/>
            <a:r>
              <a:rPr lang="ru-RU" sz="5200" b="1" dirty="0">
                <a:solidFill>
                  <a:srgbClr val="0C60C6"/>
                </a:solidFill>
                <a:latin typeface="Verdana"/>
                <a:ea typeface="Verdana"/>
                <a:cs typeface="Verdana"/>
                <a:sym typeface="Verdana"/>
              </a:rPr>
              <a:t>ОБЪЕКТ</a:t>
            </a:r>
          </a:p>
        </p:txBody>
      </p:sp>
      <p:pic>
        <p:nvPicPr>
          <p:cNvPr id="14" name="Рисунок 1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C786651-B798-D04E-BBD0-5636BC7FAA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478" t="14124" r="9867" b="20666"/>
          <a:stretch>
            <a:fillRect/>
          </a:stretch>
        </p:blipFill>
        <p:spPr>
          <a:xfrm>
            <a:off x="1206789" y="451104"/>
            <a:ext cx="9491552" cy="5094939"/>
          </a:xfrm>
          <a:prstGeom prst="rect">
            <a:avLst/>
          </a:prstGeom>
        </p:spPr>
      </p:pic>
      <p:pic>
        <p:nvPicPr>
          <p:cNvPr id="16" name="Google Shape;200;p22" descr="D:\Наташа\корел\сувалкина\презентация НЕЙРОНКИ\ДОД\15.png"/>
          <p:cNvPicPr/>
          <p:nvPr/>
        </p:nvPicPr>
        <p:blipFill>
          <a:blip r:embed="rId4"/>
          <a:stretch/>
        </p:blipFill>
        <p:spPr>
          <a:xfrm>
            <a:off x="584786" y="451103"/>
            <a:ext cx="11022428" cy="509493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309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Наташа\корел\сувалкина\презентация НЕЙРОНКИ\занятия от саши\Безымянный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06" y="405539"/>
            <a:ext cx="8641052" cy="494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oogle Shape;517;p47"/>
          <p:cNvGrpSpPr/>
          <p:nvPr/>
        </p:nvGrpSpPr>
        <p:grpSpPr>
          <a:xfrm>
            <a:off x="7056763" y="4557223"/>
            <a:ext cx="4638931" cy="987800"/>
            <a:chOff x="-740229" y="6014002"/>
            <a:chExt cx="5156445" cy="1097998"/>
          </a:xfrm>
        </p:grpSpPr>
        <p:pic>
          <p:nvPicPr>
            <p:cNvPr id="13" name="Google Shape;518;p47" descr="ÐÐ°ÑÑÐ¸Ð½ÐºÐ¸ Ð¿Ð¾ Ð·Ð°Ð¿ÑÐ¾ÑÑ dots"/>
            <p:cNvPicPr preferRelativeResize="0"/>
            <p:nvPr/>
          </p:nvPicPr>
          <p:blipFill rotWithShape="1">
            <a:blip r:embed="rId3">
              <a:alphaModFix/>
            </a:blip>
            <a:srcRect l="283" t="2864" b="67063"/>
            <a:stretch/>
          </p:blipFill>
          <p:spPr>
            <a:xfrm>
              <a:off x="-740229" y="6014002"/>
              <a:ext cx="3641015" cy="1097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519;p47" descr="ÐÐ°ÑÑÐ¸Ð½ÐºÐ¸ Ð¿Ð¾ Ð·Ð°Ð¿ÑÐ¾ÑÑ dots"/>
            <p:cNvPicPr preferRelativeResize="0"/>
            <p:nvPr/>
          </p:nvPicPr>
          <p:blipFill rotWithShape="1">
            <a:blip r:embed="rId3">
              <a:alphaModFix/>
            </a:blip>
            <a:srcRect t="2864" r="58497" b="67063"/>
            <a:stretch/>
          </p:blipFill>
          <p:spPr>
            <a:xfrm>
              <a:off x="2900791" y="6014002"/>
              <a:ext cx="1515425" cy="10979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oogle Shape;520;p47"/>
          <p:cNvGrpSpPr/>
          <p:nvPr/>
        </p:nvGrpSpPr>
        <p:grpSpPr>
          <a:xfrm>
            <a:off x="496306" y="4557223"/>
            <a:ext cx="6560457" cy="987800"/>
            <a:chOff x="-740229" y="6014002"/>
            <a:chExt cx="7292335" cy="1097998"/>
          </a:xfrm>
        </p:grpSpPr>
        <p:pic>
          <p:nvPicPr>
            <p:cNvPr id="16" name="Google Shape;521;p47" descr="ÐÐ°ÑÑÐ¸Ð½ÐºÐ¸ Ð¿Ð¾ Ð·Ð°Ð¿ÑÐ¾ÑÑ dots"/>
            <p:cNvPicPr preferRelativeResize="0"/>
            <p:nvPr/>
          </p:nvPicPr>
          <p:blipFill rotWithShape="1">
            <a:blip r:embed="rId3">
              <a:alphaModFix/>
            </a:blip>
            <a:srcRect l="283" t="2864" b="67063"/>
            <a:stretch/>
          </p:blipFill>
          <p:spPr>
            <a:xfrm>
              <a:off x="-740229" y="6014002"/>
              <a:ext cx="3641015" cy="1097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522;p47" descr="ÐÐ°ÑÑÐ¸Ð½ÐºÐ¸ Ð¿Ð¾ Ð·Ð°Ð¿ÑÐ¾ÑÑ dots"/>
            <p:cNvPicPr preferRelativeResize="0"/>
            <p:nvPr/>
          </p:nvPicPr>
          <p:blipFill rotWithShape="1">
            <a:blip r:embed="rId3">
              <a:alphaModFix/>
            </a:blip>
            <a:srcRect t="2864" b="67063"/>
            <a:stretch/>
          </p:blipFill>
          <p:spPr>
            <a:xfrm>
              <a:off x="2900791" y="6014002"/>
              <a:ext cx="3651315" cy="10979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Google Shape;523;p47"/>
          <p:cNvSpPr/>
          <p:nvPr/>
        </p:nvSpPr>
        <p:spPr>
          <a:xfrm>
            <a:off x="1" y="0"/>
            <a:ext cx="12191999" cy="4721087"/>
          </a:xfrm>
          <a:prstGeom prst="rect">
            <a:avLst/>
          </a:prstGeom>
          <a:solidFill>
            <a:srgbClr val="0C60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523;p47"/>
          <p:cNvSpPr/>
          <p:nvPr/>
        </p:nvSpPr>
        <p:spPr>
          <a:xfrm>
            <a:off x="496306" y="417459"/>
            <a:ext cx="11199387" cy="4800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Picture 3" descr="D:\Наташа\корел\сувалкина\презентация НЕЙРОНКИ\ДОД\20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06" y="405539"/>
            <a:ext cx="11199388" cy="481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В\Desktop\Милашество\ейронки\презы\python-7be70baaac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86081" y="405539"/>
            <a:ext cx="2460885" cy="2460885"/>
          </a:xfrm>
          <a:prstGeom prst="rect">
            <a:avLst/>
          </a:prstGeom>
          <a:noFill/>
        </p:spPr>
      </p:pic>
      <p:sp>
        <p:nvSpPr>
          <p:cNvPr id="19" name="Google Shape;153;p18"/>
          <p:cNvSpPr txBox="1"/>
          <p:nvPr/>
        </p:nvSpPr>
        <p:spPr>
          <a:xfrm>
            <a:off x="-1" y="5498275"/>
            <a:ext cx="12191999" cy="7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ru-RU" sz="5200" b="1" dirty="0">
                <a:solidFill>
                  <a:srgbClr val="0C60C6"/>
                </a:solidFill>
                <a:latin typeface="Verdana"/>
                <a:ea typeface="Verdana"/>
                <a:cs typeface="Verdana"/>
                <a:sym typeface="Verdana"/>
              </a:rPr>
              <a:t>Классы в </a:t>
            </a:r>
            <a:r>
              <a:rPr lang="en-US" sz="5200" b="1" dirty="0">
                <a:solidFill>
                  <a:srgbClr val="0C60C6"/>
                </a:solidFill>
                <a:latin typeface="Verdana"/>
                <a:ea typeface="Verdana"/>
                <a:cs typeface="Verdana"/>
                <a:sym typeface="Verdana"/>
              </a:rPr>
              <a:t>Python</a:t>
            </a:r>
            <a:endParaRPr lang="ru-RU" sz="5200" b="1" dirty="0">
              <a:solidFill>
                <a:srgbClr val="0C60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" name="Google Shape;96;p14" descr="D:\Наташа\корел\сувалкина\фото подборка\u5rdZsYkeEs.jpg"/>
          <p:cNvPicPr preferRelativeResize="0"/>
          <p:nvPr/>
        </p:nvPicPr>
        <p:blipFill rotWithShape="1">
          <a:blip r:embed="rId7">
            <a:alphaModFix/>
          </a:blip>
          <a:srcRect t="32728" r="1137" b="1446"/>
          <a:stretch/>
        </p:blipFill>
        <p:spPr>
          <a:xfrm>
            <a:off x="496306" y="246802"/>
            <a:ext cx="11199388" cy="4971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39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129;p17" descr="Картинки по запросу grey wave"/>
          <p:cNvPicPr preferRelativeResize="0"/>
          <p:nvPr/>
        </p:nvPicPr>
        <p:blipFill rotWithShape="1">
          <a:blip r:embed="rId2">
            <a:alphaModFix/>
          </a:blip>
          <a:srcRect t="1" r="11800" b="-3782"/>
          <a:stretch/>
        </p:blipFill>
        <p:spPr>
          <a:xfrm>
            <a:off x="3414810" y="2035248"/>
            <a:ext cx="8777190" cy="487347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06;p15"/>
          <p:cNvSpPr/>
          <p:nvPr/>
        </p:nvSpPr>
        <p:spPr>
          <a:xfrm>
            <a:off x="6413157" y="886135"/>
            <a:ext cx="5778843" cy="2131156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07;p15"/>
          <p:cNvSpPr/>
          <p:nvPr/>
        </p:nvSpPr>
        <p:spPr>
          <a:xfrm>
            <a:off x="6882714" y="1383956"/>
            <a:ext cx="5246123" cy="134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72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КЛАССЫ</a:t>
            </a:r>
            <a:endParaRPr lang="ru-RU" sz="3200" dirty="0"/>
          </a:p>
        </p:txBody>
      </p:sp>
      <p:grpSp>
        <p:nvGrpSpPr>
          <p:cNvPr id="41" name="Группа 40"/>
          <p:cNvGrpSpPr/>
          <p:nvPr/>
        </p:nvGrpSpPr>
        <p:grpSpPr>
          <a:xfrm>
            <a:off x="261258" y="886134"/>
            <a:ext cx="5940294" cy="4678639"/>
            <a:chOff x="261258" y="886134"/>
            <a:chExt cx="5940294" cy="4678639"/>
          </a:xfrm>
        </p:grpSpPr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886CD537-EF8A-6F43-B53B-ECCBE48B7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258" y="886134"/>
              <a:ext cx="5940294" cy="4678639"/>
            </a:xfrm>
            <a:prstGeom prst="rect">
              <a:avLst/>
            </a:prstGeom>
          </p:spPr>
        </p:pic>
        <p:sp>
          <p:nvSpPr>
            <p:cNvPr id="31" name="Google Shape;152;p18"/>
            <p:cNvSpPr/>
            <p:nvPr/>
          </p:nvSpPr>
          <p:spPr>
            <a:xfrm>
              <a:off x="261258" y="886134"/>
              <a:ext cx="818242" cy="274174"/>
            </a:xfrm>
            <a:prstGeom prst="rect">
              <a:avLst/>
            </a:prstGeom>
            <a:solidFill>
              <a:srgbClr val="C8CA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6ABAE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2;p18"/>
            <p:cNvSpPr/>
            <p:nvPr/>
          </p:nvSpPr>
          <p:spPr>
            <a:xfrm>
              <a:off x="2242458" y="888747"/>
              <a:ext cx="818242" cy="274174"/>
            </a:xfrm>
            <a:prstGeom prst="rect">
              <a:avLst/>
            </a:prstGeom>
            <a:solidFill>
              <a:srgbClr val="C8CA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6ABAE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2;p18"/>
            <p:cNvSpPr/>
            <p:nvPr/>
          </p:nvSpPr>
          <p:spPr>
            <a:xfrm>
              <a:off x="3414810" y="886134"/>
              <a:ext cx="818242" cy="274174"/>
            </a:xfrm>
            <a:prstGeom prst="rect">
              <a:avLst/>
            </a:prstGeom>
            <a:solidFill>
              <a:srgbClr val="C8CA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6ABAE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2;p18"/>
            <p:cNvSpPr/>
            <p:nvPr/>
          </p:nvSpPr>
          <p:spPr>
            <a:xfrm>
              <a:off x="5383310" y="888747"/>
              <a:ext cx="818242" cy="274174"/>
            </a:xfrm>
            <a:prstGeom prst="rect">
              <a:avLst/>
            </a:prstGeom>
            <a:solidFill>
              <a:srgbClr val="C8CA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6ABAE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2;p18"/>
            <p:cNvSpPr/>
            <p:nvPr/>
          </p:nvSpPr>
          <p:spPr>
            <a:xfrm>
              <a:off x="261258" y="5290599"/>
              <a:ext cx="818242" cy="274174"/>
            </a:xfrm>
            <a:prstGeom prst="rect">
              <a:avLst/>
            </a:prstGeom>
            <a:solidFill>
              <a:srgbClr val="C8CA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6ABAE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52;p18"/>
            <p:cNvSpPr/>
            <p:nvPr/>
          </p:nvSpPr>
          <p:spPr>
            <a:xfrm>
              <a:off x="2242458" y="5287670"/>
              <a:ext cx="818242" cy="274174"/>
            </a:xfrm>
            <a:prstGeom prst="rect">
              <a:avLst/>
            </a:prstGeom>
            <a:solidFill>
              <a:srgbClr val="C8CA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6ABAE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52;p18"/>
            <p:cNvSpPr/>
            <p:nvPr/>
          </p:nvSpPr>
          <p:spPr>
            <a:xfrm>
              <a:off x="3414810" y="5290599"/>
              <a:ext cx="475546" cy="274174"/>
            </a:xfrm>
            <a:prstGeom prst="rect">
              <a:avLst/>
            </a:prstGeom>
            <a:solidFill>
              <a:srgbClr val="C8CA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6ABAE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52;p18"/>
            <p:cNvSpPr/>
            <p:nvPr/>
          </p:nvSpPr>
          <p:spPr>
            <a:xfrm>
              <a:off x="5863244" y="5287670"/>
              <a:ext cx="338308" cy="274174"/>
            </a:xfrm>
            <a:prstGeom prst="rect">
              <a:avLst/>
            </a:prstGeom>
            <a:solidFill>
              <a:srgbClr val="C8CA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6ABAE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2" name="Google Shape;200;p22" descr="D:\Наташа\корел\сувалкина\презентация НЕЙРОНКИ\ДОД\15.png"/>
          <p:cNvPicPr/>
          <p:nvPr/>
        </p:nvPicPr>
        <p:blipFill>
          <a:blip r:embed="rId4"/>
          <a:stretch/>
        </p:blipFill>
        <p:spPr>
          <a:xfrm>
            <a:off x="261258" y="886135"/>
            <a:ext cx="2799442" cy="4675710"/>
          </a:xfrm>
          <a:prstGeom prst="rect">
            <a:avLst/>
          </a:prstGeom>
          <a:ln>
            <a:noFill/>
          </a:ln>
        </p:spPr>
      </p:pic>
      <p:pic>
        <p:nvPicPr>
          <p:cNvPr id="43" name="Google Shape;200;p22" descr="D:\Наташа\корел\сувалкина\презентация НЕЙРОНКИ\ДОД\15.png"/>
          <p:cNvPicPr/>
          <p:nvPr/>
        </p:nvPicPr>
        <p:blipFill>
          <a:blip r:embed="rId4"/>
          <a:stretch/>
        </p:blipFill>
        <p:spPr>
          <a:xfrm>
            <a:off x="3414810" y="886134"/>
            <a:ext cx="2799442" cy="467571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39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39;p26"/>
          <p:cNvSpPr/>
          <p:nvPr/>
        </p:nvSpPr>
        <p:spPr>
          <a:xfrm>
            <a:off x="3303818" y="303497"/>
            <a:ext cx="6273006" cy="757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4400" b="1" dirty="0">
                <a:solidFill>
                  <a:srgbClr val="0C60C6"/>
                </a:solidFill>
                <a:latin typeface="Verdana"/>
                <a:ea typeface="Verdana"/>
                <a:cs typeface="Verdana"/>
                <a:sym typeface="Verdana"/>
              </a:rPr>
              <a:t>Классы в </a:t>
            </a:r>
            <a:r>
              <a:rPr lang="en-US" sz="4400" b="1" dirty="0">
                <a:solidFill>
                  <a:srgbClr val="0C60C6"/>
                </a:solidFill>
                <a:latin typeface="Verdana"/>
                <a:ea typeface="Verdana"/>
                <a:cs typeface="Verdana"/>
                <a:sym typeface="Verdana"/>
              </a:rPr>
              <a:t>Python</a:t>
            </a:r>
          </a:p>
        </p:txBody>
      </p:sp>
      <p:pic>
        <p:nvPicPr>
          <p:cNvPr id="21" name="Picture 2" descr="D:\Наташа\корел\сувалкина\фото подборка\maxresdefaul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4" r="41035"/>
          <a:stretch/>
        </p:blipFill>
        <p:spPr bwMode="auto">
          <a:xfrm>
            <a:off x="234364" y="-20751"/>
            <a:ext cx="2855200" cy="617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240;p26"/>
          <p:cNvSpPr/>
          <p:nvPr/>
        </p:nvSpPr>
        <p:spPr>
          <a:xfrm>
            <a:off x="816166" y="5835058"/>
            <a:ext cx="1691596" cy="648072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40;p26"/>
          <p:cNvSpPr/>
          <p:nvPr/>
        </p:nvSpPr>
        <p:spPr>
          <a:xfrm>
            <a:off x="3350243" y="1061280"/>
            <a:ext cx="2191575" cy="3600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CB0C9FC-5712-A44B-B7B2-5C3FEEBAA475}"/>
              </a:ext>
            </a:extLst>
          </p:cNvPr>
          <p:cNvSpPr/>
          <p:nvPr/>
        </p:nvSpPr>
        <p:spPr>
          <a:xfrm>
            <a:off x="3350242" y="4428504"/>
            <a:ext cx="821691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</a:rPr>
              <a:t>if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19177C"/>
                </a:solidFill>
              </a:rPr>
              <a:t>__name__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666666"/>
                </a:solidFill>
              </a:rPr>
              <a:t>==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BA2121"/>
                </a:solidFill>
              </a:rPr>
              <a:t>"__main__"</a:t>
            </a:r>
            <a:r>
              <a:rPr lang="en-US" sz="1400" dirty="0"/>
              <a:t>: </a:t>
            </a:r>
          </a:p>
          <a:p>
            <a:r>
              <a:rPr lang="en-US" sz="1400" i="1" dirty="0">
                <a:solidFill>
                  <a:srgbClr val="408080"/>
                </a:solidFill>
              </a:rPr>
              <a:t># </a:t>
            </a:r>
            <a:r>
              <a:rPr lang="ru-RU" sz="1400" i="1" dirty="0">
                <a:solidFill>
                  <a:srgbClr val="408080"/>
                </a:solidFill>
              </a:rPr>
              <a:t>Создание объекта (экземпляра класса)</a:t>
            </a:r>
            <a:r>
              <a:rPr lang="ru-RU" sz="1400" dirty="0"/>
              <a:t> </a:t>
            </a:r>
            <a:endParaRPr lang="en-US" sz="1400" dirty="0"/>
          </a:p>
          <a:p>
            <a:r>
              <a:rPr lang="en-US" sz="1400" dirty="0">
                <a:solidFill>
                  <a:srgbClr val="333333"/>
                </a:solidFill>
              </a:rPr>
              <a:t>	p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666666"/>
                </a:solidFill>
              </a:rPr>
              <a:t>=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333333"/>
                </a:solidFill>
              </a:rPr>
              <a:t>Point2D</a:t>
            </a:r>
            <a:r>
              <a:rPr lang="en-US" sz="1400" dirty="0"/>
              <a:t>() </a:t>
            </a:r>
          </a:p>
          <a:p>
            <a:r>
              <a:rPr lang="en-US" sz="1400" dirty="0">
                <a:solidFill>
                  <a:srgbClr val="008000"/>
                </a:solidFill>
              </a:rPr>
              <a:t>	print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333333"/>
                </a:solidFill>
              </a:rPr>
              <a:t>p</a:t>
            </a:r>
            <a:r>
              <a:rPr lang="en-US" sz="1400" dirty="0"/>
              <a:t>) 		</a:t>
            </a:r>
            <a:r>
              <a:rPr lang="en-US" sz="1400" i="1" dirty="0">
                <a:solidFill>
                  <a:srgbClr val="408080"/>
                </a:solidFill>
              </a:rPr>
              <a:t># &lt;__main__.Point2D object at 0x0000000001E43898&gt;</a:t>
            </a:r>
            <a:r>
              <a:rPr lang="en-US" sz="1400" dirty="0"/>
              <a:t> </a:t>
            </a:r>
          </a:p>
          <a:p>
            <a:r>
              <a:rPr lang="en-US" sz="1400" dirty="0">
                <a:solidFill>
                  <a:srgbClr val="008000"/>
                </a:solidFill>
              </a:rPr>
              <a:t>	print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8000"/>
                </a:solidFill>
              </a:rPr>
              <a:t>type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333333"/>
                </a:solidFill>
              </a:rPr>
              <a:t>p</a:t>
            </a:r>
            <a:r>
              <a:rPr lang="en-US" sz="1400" dirty="0"/>
              <a:t>)) 	</a:t>
            </a:r>
            <a:r>
              <a:rPr lang="en-US" sz="1400" i="1" dirty="0">
                <a:solidFill>
                  <a:srgbClr val="408080"/>
                </a:solidFill>
              </a:rPr>
              <a:t># &lt;class '__main__.Point2D'&gt;</a:t>
            </a:r>
            <a:endParaRPr lang="ru-RU" sz="14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8AC87CB-DD9B-D74B-BA8B-5791E689D3BB}"/>
              </a:ext>
            </a:extLst>
          </p:cNvPr>
          <p:cNvSpPr/>
          <p:nvPr/>
        </p:nvSpPr>
        <p:spPr>
          <a:xfrm>
            <a:off x="3350242" y="1259945"/>
            <a:ext cx="86131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8000"/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00FF"/>
                </a:solidFill>
              </a:rPr>
              <a:t>Point2D</a:t>
            </a:r>
            <a:r>
              <a:rPr lang="en-US" sz="1400" dirty="0"/>
              <a:t>: </a:t>
            </a:r>
          </a:p>
          <a:p>
            <a:r>
              <a:rPr lang="en-US" sz="1400" i="1" dirty="0">
                <a:solidFill>
                  <a:srgbClr val="BA2121"/>
                </a:solidFill>
              </a:rPr>
              <a:t>"""</a:t>
            </a:r>
            <a:r>
              <a:rPr lang="ru-RU" sz="1400" i="1" dirty="0">
                <a:solidFill>
                  <a:srgbClr val="BA2121"/>
                </a:solidFill>
              </a:rPr>
              <a:t>Точка на плоскости."""</a:t>
            </a:r>
            <a:r>
              <a:rPr lang="ru-RU" sz="1400" dirty="0"/>
              <a:t> </a:t>
            </a:r>
            <a:endParaRPr lang="en-US" sz="1400" dirty="0"/>
          </a:p>
          <a:p>
            <a:r>
              <a:rPr lang="ru-RU" sz="1400" i="1" dirty="0">
                <a:solidFill>
                  <a:srgbClr val="408080"/>
                </a:solidFill>
              </a:rPr>
              <a:t># Инициализирующий метод (специальный метод с __)</a:t>
            </a:r>
            <a:r>
              <a:rPr lang="ru-RU" sz="1400" dirty="0"/>
              <a:t> </a:t>
            </a:r>
            <a:endParaRPr lang="en-US" sz="1400" dirty="0"/>
          </a:p>
          <a:p>
            <a:r>
              <a:rPr lang="en-US" sz="1400" b="1" dirty="0">
                <a:solidFill>
                  <a:srgbClr val="008000"/>
                </a:solidFill>
              </a:rPr>
              <a:t>   def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00FF"/>
                </a:solidFill>
              </a:rPr>
              <a:t>__</a:t>
            </a:r>
            <a:r>
              <a:rPr lang="en-US" sz="1400" b="1" dirty="0" err="1">
                <a:solidFill>
                  <a:srgbClr val="0000FF"/>
                </a:solidFill>
              </a:rPr>
              <a:t>init</a:t>
            </a:r>
            <a:r>
              <a:rPr lang="en-US" sz="1400" b="1" dirty="0">
                <a:solidFill>
                  <a:srgbClr val="0000FF"/>
                </a:solidFill>
              </a:rPr>
              <a:t>__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8000"/>
                </a:solidFill>
              </a:rPr>
              <a:t>self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333333"/>
                </a:solidFill>
              </a:rPr>
              <a:t>x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333333"/>
                </a:solidFill>
              </a:rPr>
              <a:t>y</a:t>
            </a:r>
            <a:r>
              <a:rPr lang="en-US" sz="1400" dirty="0"/>
              <a:t>): </a:t>
            </a:r>
          </a:p>
          <a:p>
            <a:r>
              <a:rPr lang="en-US" sz="1400" dirty="0">
                <a:solidFill>
                  <a:srgbClr val="008000"/>
                </a:solidFill>
              </a:rPr>
              <a:t>	</a:t>
            </a:r>
            <a:r>
              <a:rPr lang="en-US" sz="1400" dirty="0" err="1">
                <a:solidFill>
                  <a:srgbClr val="008000"/>
                </a:solidFill>
              </a:rPr>
              <a:t>self</a:t>
            </a:r>
            <a:r>
              <a:rPr lang="en-US" sz="1400" b="1" dirty="0" err="1">
                <a:solidFill>
                  <a:srgbClr val="666666"/>
                </a:solidFill>
              </a:rPr>
              <a:t>.</a:t>
            </a:r>
            <a:r>
              <a:rPr lang="en-US" sz="1400" dirty="0" err="1">
                <a:solidFill>
                  <a:srgbClr val="333333"/>
                </a:solidFill>
              </a:rPr>
              <a:t>x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666666"/>
                </a:solidFill>
              </a:rPr>
              <a:t>=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333333"/>
                </a:solidFill>
              </a:rPr>
              <a:t>x</a:t>
            </a:r>
            <a:r>
              <a:rPr lang="en-US" sz="1400" dirty="0"/>
              <a:t> </a:t>
            </a:r>
            <a:r>
              <a:rPr lang="en-US" sz="1400" i="1" dirty="0">
                <a:solidFill>
                  <a:srgbClr val="408080"/>
                </a:solidFill>
              </a:rPr>
              <a:t># </a:t>
            </a:r>
            <a:r>
              <a:rPr lang="ru-RU" sz="1400" i="1" dirty="0">
                <a:solidFill>
                  <a:srgbClr val="408080"/>
                </a:solidFill>
              </a:rPr>
              <a:t>Поля читаются и записываются через '</a:t>
            </a:r>
            <a:r>
              <a:rPr lang="en-US" sz="1400" i="1" dirty="0">
                <a:solidFill>
                  <a:srgbClr val="408080"/>
                </a:solidFill>
              </a:rPr>
              <a:t>self’</a:t>
            </a:r>
            <a:r>
              <a:rPr lang="en-US" sz="1400" dirty="0"/>
              <a:t> </a:t>
            </a:r>
          </a:p>
          <a:p>
            <a:r>
              <a:rPr lang="en-US" sz="1400" dirty="0">
                <a:solidFill>
                  <a:srgbClr val="008000"/>
                </a:solidFill>
              </a:rPr>
              <a:t>	</a:t>
            </a:r>
            <a:r>
              <a:rPr lang="en-US" sz="1400" dirty="0" err="1">
                <a:solidFill>
                  <a:srgbClr val="008000"/>
                </a:solidFill>
              </a:rPr>
              <a:t>self</a:t>
            </a:r>
            <a:r>
              <a:rPr lang="en-US" sz="1400" b="1" dirty="0" err="1">
                <a:solidFill>
                  <a:srgbClr val="666666"/>
                </a:solidFill>
              </a:rPr>
              <a:t>.</a:t>
            </a:r>
            <a:r>
              <a:rPr lang="en-US" sz="1400" dirty="0" err="1">
                <a:solidFill>
                  <a:srgbClr val="333333"/>
                </a:solidFill>
              </a:rPr>
              <a:t>y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666666"/>
                </a:solidFill>
              </a:rPr>
              <a:t>=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333333"/>
                </a:solidFill>
              </a:rPr>
              <a:t>y</a:t>
            </a:r>
            <a:r>
              <a:rPr lang="en-US" sz="1400" dirty="0"/>
              <a:t> </a:t>
            </a:r>
            <a:r>
              <a:rPr lang="en-US" sz="1400" i="1" dirty="0">
                <a:solidFill>
                  <a:srgbClr val="408080"/>
                </a:solidFill>
              </a:rPr>
              <a:t># 'self' </a:t>
            </a:r>
            <a:r>
              <a:rPr lang="ru-RU" sz="1400" i="1" dirty="0">
                <a:solidFill>
                  <a:srgbClr val="408080"/>
                </a:solidFill>
              </a:rPr>
              <a:t>указывает на текущий экземпляр класса</a:t>
            </a:r>
            <a:r>
              <a:rPr lang="ru-RU" sz="1400" dirty="0"/>
              <a:t> </a:t>
            </a:r>
            <a:r>
              <a:rPr lang="ru-RU" sz="1400" i="1" dirty="0">
                <a:solidFill>
                  <a:srgbClr val="408080"/>
                </a:solidFill>
              </a:rPr>
              <a:t># Обычный метод объекта (метод экземпляра класса) имеет те же правила,</a:t>
            </a:r>
            <a:r>
              <a:rPr lang="ru-RU" sz="1400" dirty="0"/>
              <a:t> </a:t>
            </a:r>
            <a:r>
              <a:rPr lang="ru-RU" sz="1400" i="1" dirty="0">
                <a:solidFill>
                  <a:srgbClr val="408080"/>
                </a:solidFill>
              </a:rPr>
              <a:t># наименования что и обычные функции</a:t>
            </a:r>
            <a:r>
              <a:rPr lang="ru-RU" sz="1400" dirty="0"/>
              <a:t> </a:t>
            </a:r>
            <a:endParaRPr lang="en-US" sz="1400" dirty="0"/>
          </a:p>
          <a:p>
            <a:r>
              <a:rPr lang="en-US" sz="1400" b="1" dirty="0">
                <a:solidFill>
                  <a:srgbClr val="008000"/>
                </a:solidFill>
              </a:rPr>
              <a:t>   def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00FF"/>
                </a:solidFill>
              </a:rPr>
              <a:t>distance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8000"/>
                </a:solidFill>
              </a:rPr>
              <a:t>self</a:t>
            </a:r>
            <a:r>
              <a:rPr lang="en-US" sz="1400" dirty="0"/>
              <a:t>): </a:t>
            </a:r>
          </a:p>
          <a:p>
            <a:r>
              <a:rPr lang="en-US" sz="1400" i="1" dirty="0">
                <a:solidFill>
                  <a:srgbClr val="BA2121"/>
                </a:solidFill>
              </a:rPr>
              <a:t>"""</a:t>
            </a:r>
            <a:r>
              <a:rPr lang="ru-RU" sz="1400" i="1" dirty="0">
                <a:solidFill>
                  <a:srgbClr val="BA2121"/>
                </a:solidFill>
              </a:rPr>
              <a:t>Вернуть расстояние до центра координат."""</a:t>
            </a:r>
            <a:r>
              <a:rPr lang="ru-RU" sz="1400" dirty="0"/>
              <a:t> </a:t>
            </a:r>
            <a:endParaRPr lang="en-US" sz="1400" dirty="0"/>
          </a:p>
          <a:p>
            <a:r>
              <a:rPr lang="en-US" sz="1400" b="1" dirty="0">
                <a:solidFill>
                  <a:srgbClr val="008000"/>
                </a:solidFill>
              </a:rPr>
              <a:t>	return</a:t>
            </a:r>
            <a:r>
              <a:rPr lang="en-US" sz="1400" dirty="0"/>
              <a:t> (</a:t>
            </a:r>
            <a:r>
              <a:rPr lang="en-US" sz="1400" dirty="0" err="1">
                <a:solidFill>
                  <a:srgbClr val="008000"/>
                </a:solidFill>
              </a:rPr>
              <a:t>self</a:t>
            </a:r>
            <a:r>
              <a:rPr lang="en-US" sz="1400" b="1" dirty="0" err="1">
                <a:solidFill>
                  <a:srgbClr val="666666"/>
                </a:solidFill>
              </a:rPr>
              <a:t>.</a:t>
            </a:r>
            <a:r>
              <a:rPr lang="en-US" sz="1400" dirty="0" err="1">
                <a:solidFill>
                  <a:srgbClr val="333333"/>
                </a:solidFill>
              </a:rPr>
              <a:t>x</a:t>
            </a:r>
            <a:r>
              <a:rPr lang="en-US" sz="1400" b="1" dirty="0">
                <a:solidFill>
                  <a:srgbClr val="666666"/>
                </a:solidFill>
              </a:rPr>
              <a:t>**</a:t>
            </a:r>
            <a:r>
              <a:rPr lang="en-US" sz="1400" dirty="0">
                <a:solidFill>
                  <a:srgbClr val="666666"/>
                </a:solidFill>
              </a:rPr>
              <a:t>2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666666"/>
                </a:solidFill>
              </a:rPr>
              <a:t>+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8000"/>
                </a:solidFill>
              </a:rPr>
              <a:t>self</a:t>
            </a:r>
            <a:r>
              <a:rPr lang="en-US" sz="1400" b="1" dirty="0" err="1">
                <a:solidFill>
                  <a:srgbClr val="666666"/>
                </a:solidFill>
              </a:rPr>
              <a:t>.</a:t>
            </a:r>
            <a:r>
              <a:rPr lang="en-US" sz="1400" dirty="0" err="1">
                <a:solidFill>
                  <a:srgbClr val="333333"/>
                </a:solidFill>
              </a:rPr>
              <a:t>y</a:t>
            </a:r>
            <a:r>
              <a:rPr lang="en-US" sz="1400" b="1" dirty="0">
                <a:solidFill>
                  <a:srgbClr val="666666"/>
                </a:solidFill>
              </a:rPr>
              <a:t>**</a:t>
            </a:r>
            <a:r>
              <a:rPr lang="en-US" sz="1400" dirty="0">
                <a:solidFill>
                  <a:srgbClr val="666666"/>
                </a:solidFill>
              </a:rPr>
              <a:t>2</a:t>
            </a:r>
            <a:r>
              <a:rPr lang="en-US" sz="1400" dirty="0"/>
              <a:t>)</a:t>
            </a:r>
            <a:r>
              <a:rPr lang="en-US" sz="1400" b="1" dirty="0">
                <a:solidFill>
                  <a:srgbClr val="666666"/>
                </a:solidFill>
              </a:rPr>
              <a:t>**</a:t>
            </a:r>
            <a:r>
              <a:rPr lang="en-US" sz="1400" dirty="0">
                <a:solidFill>
                  <a:srgbClr val="666666"/>
                </a:solidFill>
              </a:rPr>
              <a:t>0.5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30399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4;p19"/>
          <p:cNvSpPr/>
          <p:nvPr/>
        </p:nvSpPr>
        <p:spPr>
          <a:xfrm flipH="1">
            <a:off x="572650" y="1501575"/>
            <a:ext cx="46800" cy="475650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145;p19" descr="D:\Наташа\корел\сувалкина\фото подборка\maxresdefault.jpg"/>
          <p:cNvPicPr preferRelativeResize="0"/>
          <p:nvPr/>
        </p:nvPicPr>
        <p:blipFill rotWithShape="1">
          <a:blip r:embed="rId2">
            <a:alphaModFix/>
          </a:blip>
          <a:srcRect l="32954" r="39056"/>
          <a:stretch/>
        </p:blipFill>
        <p:spPr>
          <a:xfrm flipH="1">
            <a:off x="8894439" y="404664"/>
            <a:ext cx="2978904" cy="5986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6;p19"/>
          <p:cNvSpPr/>
          <p:nvPr/>
        </p:nvSpPr>
        <p:spPr>
          <a:xfrm>
            <a:off x="8534399" y="1932086"/>
            <a:ext cx="720080" cy="2952328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8AC87CB-DD9B-D74B-BA8B-5791E689D3BB}"/>
              </a:ext>
            </a:extLst>
          </p:cNvPr>
          <p:cNvSpPr/>
          <p:nvPr/>
        </p:nvSpPr>
        <p:spPr>
          <a:xfrm>
            <a:off x="826557" y="1409552"/>
            <a:ext cx="7938901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008000"/>
                </a:solidFill>
              </a:rPr>
              <a:t>class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Point2D</a:t>
            </a:r>
            <a:r>
              <a:rPr lang="en-US" dirty="0"/>
              <a:t>: </a:t>
            </a:r>
            <a:endParaRPr lang="ru-RU" dirty="0"/>
          </a:p>
          <a:p>
            <a:pPr>
              <a:spcAft>
                <a:spcPts val="1200"/>
              </a:spcAft>
            </a:pPr>
            <a:r>
              <a:rPr lang="en-US" i="1" dirty="0">
                <a:solidFill>
                  <a:srgbClr val="BA2121"/>
                </a:solidFill>
              </a:rPr>
              <a:t>"""</a:t>
            </a:r>
            <a:r>
              <a:rPr lang="ru-RU" i="1" dirty="0">
                <a:solidFill>
                  <a:srgbClr val="BA2121"/>
                </a:solidFill>
              </a:rPr>
              <a:t>Точка на плоскости."""</a:t>
            </a:r>
            <a:r>
              <a:rPr lang="ru-RU" dirty="0"/>
              <a:t> </a:t>
            </a:r>
          </a:p>
          <a:p>
            <a:pPr>
              <a:spcAft>
                <a:spcPts val="1200"/>
              </a:spcAft>
            </a:pPr>
            <a:r>
              <a:rPr lang="ru-RU" i="1" dirty="0">
                <a:solidFill>
                  <a:srgbClr val="408080"/>
                </a:solidFill>
              </a:rPr>
              <a:t># Инициализирующий метод (специальный метод с __)</a:t>
            </a:r>
            <a:r>
              <a:rPr lang="ru-RU" dirty="0"/>
              <a:t> 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008000"/>
                </a:solidFill>
              </a:rPr>
              <a:t>def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__</a:t>
            </a:r>
            <a:r>
              <a:rPr lang="en-US" b="1" dirty="0" err="1">
                <a:solidFill>
                  <a:srgbClr val="0000FF"/>
                </a:solidFill>
              </a:rPr>
              <a:t>init</a:t>
            </a:r>
            <a:r>
              <a:rPr lang="en-US" b="1" dirty="0">
                <a:solidFill>
                  <a:srgbClr val="0000FF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rgbClr val="008000"/>
                </a:solidFill>
              </a:rPr>
              <a:t>self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</a:rPr>
              <a:t>y</a:t>
            </a:r>
            <a:r>
              <a:rPr lang="en-US" dirty="0"/>
              <a:t>): </a:t>
            </a:r>
            <a:endParaRPr lang="ru-RU" dirty="0"/>
          </a:p>
          <a:p>
            <a:pPr>
              <a:spcAft>
                <a:spcPts val="1200"/>
              </a:spcAft>
            </a:pPr>
            <a:r>
              <a:rPr lang="ru-RU" dirty="0">
                <a:solidFill>
                  <a:srgbClr val="008000"/>
                </a:solidFill>
              </a:rPr>
              <a:t>	</a:t>
            </a:r>
            <a:r>
              <a:rPr lang="en-US" dirty="0" err="1">
                <a:solidFill>
                  <a:srgbClr val="008000"/>
                </a:solidFill>
              </a:rPr>
              <a:t>self</a:t>
            </a:r>
            <a:r>
              <a:rPr lang="en-US" b="1" dirty="0" err="1">
                <a:solidFill>
                  <a:srgbClr val="666666"/>
                </a:solidFill>
              </a:rPr>
              <a:t>.</a:t>
            </a:r>
            <a:r>
              <a:rPr lang="en-US" dirty="0" err="1">
                <a:solidFill>
                  <a:srgbClr val="333333"/>
                </a:solidFill>
              </a:rPr>
              <a:t>x</a:t>
            </a:r>
            <a:r>
              <a:rPr lang="en-US" dirty="0"/>
              <a:t> </a:t>
            </a:r>
            <a:r>
              <a:rPr lang="en-US" b="1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x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# </a:t>
            </a:r>
            <a:r>
              <a:rPr lang="ru-RU" i="1" dirty="0">
                <a:solidFill>
                  <a:srgbClr val="408080"/>
                </a:solidFill>
              </a:rPr>
              <a:t>Поля читаются и записываются через '</a:t>
            </a:r>
            <a:r>
              <a:rPr lang="en-US" i="1" dirty="0">
                <a:solidFill>
                  <a:srgbClr val="408080"/>
                </a:solidFill>
              </a:rPr>
              <a:t>self’</a:t>
            </a:r>
            <a:r>
              <a:rPr lang="en-US" dirty="0"/>
              <a:t> </a:t>
            </a:r>
            <a:endParaRPr lang="ru-RU" dirty="0"/>
          </a:p>
          <a:p>
            <a:pPr>
              <a:spcAft>
                <a:spcPts val="1200"/>
              </a:spcAft>
            </a:pPr>
            <a:r>
              <a:rPr lang="ru-RU" dirty="0">
                <a:solidFill>
                  <a:srgbClr val="008000"/>
                </a:solidFill>
              </a:rPr>
              <a:t>	</a:t>
            </a:r>
            <a:r>
              <a:rPr lang="en-US" dirty="0" err="1">
                <a:solidFill>
                  <a:srgbClr val="008000"/>
                </a:solidFill>
              </a:rPr>
              <a:t>self</a:t>
            </a:r>
            <a:r>
              <a:rPr lang="en-US" b="1" dirty="0" err="1">
                <a:solidFill>
                  <a:srgbClr val="666666"/>
                </a:solidFill>
              </a:rPr>
              <a:t>.</a:t>
            </a:r>
            <a:r>
              <a:rPr lang="en-US" dirty="0" err="1">
                <a:solidFill>
                  <a:srgbClr val="333333"/>
                </a:solidFill>
              </a:rPr>
              <a:t>y</a:t>
            </a:r>
            <a:r>
              <a:rPr lang="en-US" dirty="0"/>
              <a:t> </a:t>
            </a:r>
            <a:r>
              <a:rPr lang="en-US" b="1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</a:rPr>
              <a:t>y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# 'self' </a:t>
            </a:r>
            <a:r>
              <a:rPr lang="ru-RU" i="1" dirty="0">
                <a:solidFill>
                  <a:srgbClr val="408080"/>
                </a:solidFill>
              </a:rPr>
              <a:t>указывает на текущий экземпляр класса</a:t>
            </a:r>
            <a:r>
              <a:rPr lang="ru-RU" dirty="0"/>
              <a:t> </a:t>
            </a:r>
          </a:p>
          <a:p>
            <a:pPr>
              <a:spcAft>
                <a:spcPts val="1200"/>
              </a:spcAft>
            </a:pPr>
            <a:r>
              <a:rPr lang="ru-RU" i="1" dirty="0">
                <a:solidFill>
                  <a:srgbClr val="408080"/>
                </a:solidFill>
              </a:rPr>
              <a:t># Обычный метод объекта (метод экземпляра класса) имеет те же правила,</a:t>
            </a:r>
            <a:r>
              <a:rPr lang="ru-RU" dirty="0"/>
              <a:t> </a:t>
            </a:r>
          </a:p>
          <a:p>
            <a:pPr>
              <a:spcAft>
                <a:spcPts val="1200"/>
              </a:spcAft>
            </a:pPr>
            <a:r>
              <a:rPr lang="ru-RU" i="1" dirty="0">
                <a:solidFill>
                  <a:srgbClr val="408080"/>
                </a:solidFill>
              </a:rPr>
              <a:t># наименования что и обычные функции</a:t>
            </a:r>
          </a:p>
          <a:p>
            <a:pPr>
              <a:spcAft>
                <a:spcPts val="1200"/>
              </a:spcAft>
            </a:pPr>
            <a:r>
              <a:rPr lang="ru-RU" dirty="0"/>
              <a:t> </a:t>
            </a:r>
            <a:r>
              <a:rPr lang="en-US" b="1" dirty="0">
                <a:solidFill>
                  <a:srgbClr val="008000"/>
                </a:solidFill>
              </a:rPr>
              <a:t>def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distance</a:t>
            </a:r>
            <a:r>
              <a:rPr lang="en-US" dirty="0"/>
              <a:t>(</a:t>
            </a:r>
            <a:r>
              <a:rPr lang="en-US" dirty="0">
                <a:solidFill>
                  <a:srgbClr val="008000"/>
                </a:solidFill>
              </a:rPr>
              <a:t>self</a:t>
            </a:r>
            <a:r>
              <a:rPr lang="en-US" dirty="0"/>
              <a:t>): </a:t>
            </a:r>
            <a:endParaRPr lang="ru-RU" dirty="0"/>
          </a:p>
          <a:p>
            <a:pPr>
              <a:spcAft>
                <a:spcPts val="1200"/>
              </a:spcAft>
            </a:pPr>
            <a:r>
              <a:rPr lang="en-US" i="1" dirty="0">
                <a:solidFill>
                  <a:srgbClr val="BA2121"/>
                </a:solidFill>
              </a:rPr>
              <a:t>"""</a:t>
            </a:r>
            <a:r>
              <a:rPr lang="ru-RU" i="1" dirty="0">
                <a:solidFill>
                  <a:srgbClr val="BA2121"/>
                </a:solidFill>
              </a:rPr>
              <a:t>Вернуть расстояние до центра координат.""»</a:t>
            </a:r>
          </a:p>
          <a:p>
            <a:pPr>
              <a:spcAft>
                <a:spcPts val="1200"/>
              </a:spcAft>
            </a:pPr>
            <a:r>
              <a:rPr lang="ru-RU" i="1" dirty="0">
                <a:solidFill>
                  <a:srgbClr val="BA2121"/>
                </a:solidFill>
              </a:rPr>
              <a:t>	</a:t>
            </a:r>
            <a:r>
              <a:rPr lang="ru-RU" dirty="0"/>
              <a:t> </a:t>
            </a:r>
            <a:r>
              <a:rPr lang="en-US" b="1" dirty="0">
                <a:solidFill>
                  <a:srgbClr val="008000"/>
                </a:solidFill>
              </a:rPr>
              <a:t>return</a:t>
            </a:r>
            <a:r>
              <a:rPr lang="en-US" dirty="0"/>
              <a:t> (</a:t>
            </a:r>
            <a:r>
              <a:rPr lang="en-US" dirty="0" err="1">
                <a:solidFill>
                  <a:srgbClr val="008000"/>
                </a:solidFill>
              </a:rPr>
              <a:t>self</a:t>
            </a:r>
            <a:r>
              <a:rPr lang="en-US" b="1" dirty="0" err="1">
                <a:solidFill>
                  <a:srgbClr val="666666"/>
                </a:solidFill>
              </a:rPr>
              <a:t>.</a:t>
            </a:r>
            <a:r>
              <a:rPr lang="en-US" dirty="0" err="1">
                <a:solidFill>
                  <a:srgbClr val="333333"/>
                </a:solidFill>
              </a:rPr>
              <a:t>x</a:t>
            </a:r>
            <a:r>
              <a:rPr lang="en-US" b="1" dirty="0">
                <a:solidFill>
                  <a:srgbClr val="666666"/>
                </a:solidFill>
              </a:rPr>
              <a:t>**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/>
              <a:t> </a:t>
            </a:r>
            <a:r>
              <a:rPr lang="en-US" b="1" dirty="0">
                <a:solidFill>
                  <a:srgbClr val="666666"/>
                </a:solidFill>
              </a:rPr>
              <a:t>+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self</a:t>
            </a:r>
            <a:r>
              <a:rPr lang="en-US" b="1" dirty="0" err="1">
                <a:solidFill>
                  <a:srgbClr val="666666"/>
                </a:solidFill>
              </a:rPr>
              <a:t>.</a:t>
            </a:r>
            <a:r>
              <a:rPr lang="en-US" dirty="0" err="1">
                <a:solidFill>
                  <a:srgbClr val="333333"/>
                </a:solidFill>
              </a:rPr>
              <a:t>y</a:t>
            </a:r>
            <a:r>
              <a:rPr lang="en-US" b="1" dirty="0">
                <a:solidFill>
                  <a:srgbClr val="666666"/>
                </a:solidFill>
              </a:rPr>
              <a:t>**</a:t>
            </a:r>
            <a:r>
              <a:rPr lang="en-US" dirty="0">
                <a:solidFill>
                  <a:srgbClr val="666666"/>
                </a:solidFill>
              </a:rPr>
              <a:t>2</a:t>
            </a:r>
            <a:r>
              <a:rPr lang="en-US" dirty="0"/>
              <a:t>)</a:t>
            </a:r>
            <a:r>
              <a:rPr lang="en-US" b="1" dirty="0">
                <a:solidFill>
                  <a:srgbClr val="666666"/>
                </a:solidFill>
              </a:rPr>
              <a:t>**</a:t>
            </a:r>
            <a:r>
              <a:rPr lang="en-US" dirty="0">
                <a:solidFill>
                  <a:srgbClr val="666666"/>
                </a:solidFill>
              </a:rPr>
              <a:t>0.5</a:t>
            </a:r>
            <a:endParaRPr lang="ru-RU" dirty="0"/>
          </a:p>
        </p:txBody>
      </p:sp>
      <p:sp>
        <p:nvSpPr>
          <p:cNvPr id="13" name="Google Shape;239;p26"/>
          <p:cNvSpPr/>
          <p:nvPr/>
        </p:nvSpPr>
        <p:spPr>
          <a:xfrm>
            <a:off x="435490" y="455897"/>
            <a:ext cx="6273006" cy="757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4400" b="1" dirty="0">
                <a:solidFill>
                  <a:srgbClr val="0C60C6"/>
                </a:solidFill>
                <a:latin typeface="Verdana"/>
                <a:ea typeface="Verdana"/>
                <a:cs typeface="Verdana"/>
                <a:sym typeface="Verdana"/>
              </a:rPr>
              <a:t>Классы в </a:t>
            </a:r>
            <a:r>
              <a:rPr lang="en-US" sz="4400" b="1" dirty="0">
                <a:solidFill>
                  <a:srgbClr val="0C60C6"/>
                </a:solidFill>
                <a:latin typeface="Verdana"/>
                <a:ea typeface="Verdana"/>
                <a:cs typeface="Verdana"/>
                <a:sym typeface="Verdana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3039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149;p18" descr="D:\Наташа\корел\сувалкина\фото подборка\dc-Cover-652ovhkibhg82kh6on274ihkn1-20180128034206.Medi.jpeg"/>
          <p:cNvPicPr preferRelativeResize="0"/>
          <p:nvPr/>
        </p:nvPicPr>
        <p:blipFill rotWithShape="1">
          <a:blip r:embed="rId2">
            <a:alphaModFix/>
          </a:blip>
          <a:srcRect t="93507" r="4830"/>
          <a:stretch/>
        </p:blipFill>
        <p:spPr>
          <a:xfrm flipV="1">
            <a:off x="4527032" y="4510279"/>
            <a:ext cx="7664969" cy="767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7;p18" descr="ÐÐ°ÑÑÐ¸Ð½ÐºÐ¸ Ð¿Ð¾ Ð·Ð°Ð¿ÑÐ¾ÑÑ dots"/>
          <p:cNvPicPr preferRelativeResize="0"/>
          <p:nvPr/>
        </p:nvPicPr>
        <p:blipFill rotWithShape="1">
          <a:blip r:embed="rId3">
            <a:alphaModFix/>
          </a:blip>
          <a:srcRect l="283" t="43971" b="7859"/>
          <a:stretch/>
        </p:blipFill>
        <p:spPr>
          <a:xfrm>
            <a:off x="0" y="5278009"/>
            <a:ext cx="3275593" cy="158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48;p18" descr="ÐÐ°ÑÑÐ¸Ð½ÐºÐ¸ Ð¿Ð¾ Ð·Ð°Ð¿ÑÐ¾ÑÑ dots"/>
          <p:cNvPicPr preferRelativeResize="0"/>
          <p:nvPr/>
        </p:nvPicPr>
        <p:blipFill rotWithShape="1">
          <a:blip r:embed="rId3">
            <a:alphaModFix/>
          </a:blip>
          <a:srcRect l="283" t="43971" b="7859"/>
          <a:stretch/>
        </p:blipFill>
        <p:spPr>
          <a:xfrm>
            <a:off x="3275593" y="5278009"/>
            <a:ext cx="3275593" cy="1582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9;p18" descr="D:\Наташа\корел\сувалкина\фото подборка\dc-Cover-652ovhkibhg82kh6on274ihkn1-20180128034206.Medi.jpeg"/>
          <p:cNvPicPr preferRelativeResize="0"/>
          <p:nvPr/>
        </p:nvPicPr>
        <p:blipFill rotWithShape="1">
          <a:blip r:embed="rId2">
            <a:alphaModFix/>
          </a:blip>
          <a:srcRect r="4830"/>
          <a:stretch/>
        </p:blipFill>
        <p:spPr>
          <a:xfrm>
            <a:off x="4527031" y="-1"/>
            <a:ext cx="7664969" cy="451028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0;p18"/>
          <p:cNvSpPr txBox="1"/>
          <p:nvPr/>
        </p:nvSpPr>
        <p:spPr>
          <a:xfrm flipH="1">
            <a:off x="376816" y="1324309"/>
            <a:ext cx="4483616" cy="1876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ru-RU" sz="6000" b="1" dirty="0">
                <a:solidFill>
                  <a:srgbClr val="0C60C6"/>
                </a:solidFill>
                <a:latin typeface="Verdana"/>
                <a:ea typeface="Verdana"/>
                <a:cs typeface="Verdana"/>
                <a:sym typeface="Verdana"/>
              </a:rPr>
              <a:t>ПИШЕМ КЛАСС</a:t>
            </a:r>
            <a:endParaRPr lang="ru-RU" sz="6000" b="1" i="0" u="none" strike="noStrike" cap="none" dirty="0">
              <a:solidFill>
                <a:srgbClr val="0C60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" name="Google Shape;151;p18" descr="D:\Наташа\корел\сувалкина\презентация НЕЙРОНКИ\ДОД\5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7031" y="4833256"/>
            <a:ext cx="7664970" cy="202696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52;p18"/>
          <p:cNvSpPr/>
          <p:nvPr/>
        </p:nvSpPr>
        <p:spPr>
          <a:xfrm>
            <a:off x="4823110" y="4510279"/>
            <a:ext cx="7077806" cy="18311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230650" y="4902813"/>
            <a:ext cx="630172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>
                <a:solidFill>
                  <a:srgbClr val="74778C"/>
                </a:solidFill>
                <a:latin typeface="Century Gothic" pitchFamily="34" charset="0"/>
                <a:ea typeface="Verdana"/>
                <a:cs typeface="Verdana"/>
                <a:sym typeface="Verdana"/>
              </a:rPr>
              <a:t>«ИГРА В КОСТИ»</a:t>
            </a:r>
            <a:endParaRPr lang="ru-RU" sz="6000" dirty="0">
              <a:solidFill>
                <a:srgbClr val="74778C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3999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7841</TotalTime>
  <Words>338</Words>
  <Application>Microsoft Macintosh PowerPoint</Application>
  <PresentationFormat>Широкоэкранный</PresentationFormat>
  <Paragraphs>57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Ермолов</dc:creator>
  <cp:lastModifiedBy>Дмитрий Ермолов</cp:lastModifiedBy>
  <cp:revision>56</cp:revision>
  <dcterms:created xsi:type="dcterms:W3CDTF">2019-10-05T08:26:02Z</dcterms:created>
  <dcterms:modified xsi:type="dcterms:W3CDTF">2019-12-04T04:55:58Z</dcterms:modified>
</cp:coreProperties>
</file>