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3" r:id="rId3"/>
    <p:sldId id="261" r:id="rId4"/>
    <p:sldId id="265" r:id="rId5"/>
    <p:sldId id="275" r:id="rId6"/>
    <p:sldId id="257" r:id="rId7"/>
    <p:sldId id="284" r:id="rId8"/>
    <p:sldId id="276" r:id="rId9"/>
    <p:sldId id="27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78C"/>
    <a:srgbClr val="6ABAEC"/>
    <a:srgbClr val="0C6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512"/>
  </p:normalViewPr>
  <p:slideViewPr>
    <p:cSldViewPr snapToGrid="0" snapToObjects="1">
      <p:cViewPr varScale="1">
        <p:scale>
          <a:sx n="106" d="100"/>
          <a:sy n="106" d="100"/>
        </p:scale>
        <p:origin x="5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F1586-80E2-9C4E-BB57-B13B45A031DA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CC31-0486-7A4E-80FF-0C524C92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6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9DA09-69F2-8F49-B269-16CC89DE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A0EC47-4E18-C74A-BC8A-6EAF5ECA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51DAB4-AEB3-3642-85EF-8A7B9968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0E9125-0FDA-574A-9EA3-4F83A626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4C273-D8D2-274E-9CD8-D58EA57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2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1827-2E34-1F4D-9E3E-87B7EDE2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24A9CA-8256-944A-9DB5-67742E1D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470956-CECA-2C4B-AE8A-6EBE8541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75C99-23D1-ED4E-9EE3-094CD1FA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CF909-C3A5-454F-9CC1-C7BA9547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0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BB9D4A-E811-6449-83A2-6195CB84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C28C03-2337-2B48-8AED-74314173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035D8-C0DC-8143-95B2-375BFAD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BAADA-99C9-F24A-BF89-C1A867A8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0BE13-F5BE-3448-9440-C8A6FC65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72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7863B-62E5-F64C-98DB-58C50487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E3D93-B23B-B942-983E-C56EF016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31548-12BA-1E46-8815-B6B2D078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AE5511-CB7A-3E46-BB54-966205E8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41EF-F2A9-1E46-A6F7-2AF73766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8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C87A2-66AD-6141-8286-EE556445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51869F-9E2E-B74B-8E01-2012E840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27E17-B1E3-DF46-B364-EF9E70C6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FA3EB-F7A0-E345-B9FC-3E0B7C9E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D60F28-8BCA-6748-83DB-B89EA5EC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7B4D1-083B-F94E-B9BF-1C7542C1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F7B81-0FFF-3B47-95DE-96EF7E482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17DCE5-1DDB-9D43-8322-7C9AF672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C314FA-0409-6846-8280-5225E879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48B53D-4F23-6944-9801-75434CB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B4409-1789-6345-AB11-83E232BD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8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C847F-66EA-3D47-988C-19BFE1C1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CF3195-D912-114C-AA30-493895D4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4FCAB7-C0C9-344B-A73D-5823238F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ECCEA7-6557-1D45-8510-30816F49D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E8FE2D-7752-CA43-878C-CCE0E786D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F70240-E9A0-0F49-A35D-838A8745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7A9ED7-86D9-BF45-A2F1-BF59AC98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E08EAC-A734-5F40-9357-66188B3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30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E37BB-574A-BC49-97B3-A1735BEE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1C1299-F7F3-4F47-BB7F-B7B05BA6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87462F-75BD-584B-B6F3-CB9A0DAE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96FD3F-B1A2-8E48-B734-B508E33E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04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336D0E-4F21-C445-A149-9D2A0F3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5AC452-A409-4D4A-BEE4-74BDAB44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9BB137-F5CB-B448-AA1E-711ED3CD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9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B7671-29C9-F348-9C85-8164B3F5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CB7A6-5CFF-DE44-BD1B-D57B9C52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C7A648-7149-EA48-9637-23530633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42E730-4346-2B42-A3F5-0684A779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61704-292A-3845-9133-038EE9C3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D5B272-34AA-FF40-B059-E14EEB20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2CADA-61DB-0043-A9E8-598F3725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3BF28F-21E2-5341-9DBD-CCF59B92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DB6289-0B63-AE44-B6BA-62CF5937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D2D3FC-2521-A943-8476-2B64AD86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87A56-D50E-064D-A002-C6F0C47E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24CA6D-04D2-F648-B40D-A90A3989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6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0F283-A34D-C74E-982A-D7BE464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DBEEDB-C1A2-AD4A-BF14-05A82940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4EDD2-4BDB-F346-BBE0-1996EAF72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0DCC-387D-7D48-B040-2EC502328654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F05A8-820D-4148-91ED-5907C5E47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340B74-BB27-BA46-86F9-DC48758EB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jpeg"/><Relationship Id="rId7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Наташа\корел\сувалкина\фото подборка\rpa-banner-carrie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Наташа\корел\сувалкина\презентация НЕЙРОНКИ\ДОД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"/>
            <a:ext cx="12220143" cy="68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018026" y="221656"/>
            <a:ext cx="10737837" cy="3336264"/>
            <a:chOff x="1693718" y="459881"/>
            <a:chExt cx="9556173" cy="2969119"/>
          </a:xfrm>
        </p:grpSpPr>
        <p:pic>
          <p:nvPicPr>
            <p:cNvPr id="9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1693718" y="459881"/>
              <a:ext cx="2601191" cy="2969119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8974"/>
            <a:stretch/>
          </p:blipFill>
          <p:spPr bwMode="auto">
            <a:xfrm>
              <a:off x="4294909" y="459881"/>
              <a:ext cx="6954982" cy="2969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Прямоугольник 10"/>
          <p:cNvSpPr/>
          <p:nvPr/>
        </p:nvSpPr>
        <p:spPr>
          <a:xfrm>
            <a:off x="5974080" y="2475225"/>
            <a:ext cx="4541522" cy="1771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МОДУЛИ И ПАКЕТЫ</a:t>
            </a:r>
          </a:p>
        </p:txBody>
      </p:sp>
    </p:spTree>
    <p:extLst>
      <p:ext uri="{BB962C8B-B14F-4D97-AF65-F5344CB8AC3E}">
        <p14:creationId xmlns:p14="http://schemas.microsoft.com/office/powerpoint/2010/main" val="359410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 flipH="1">
            <a:off x="0" y="560520"/>
            <a:ext cx="12191760" cy="5958720"/>
          </a:xfrm>
          <a:prstGeom prst="rect">
            <a:avLst/>
          </a:prstGeom>
          <a:solidFill>
            <a:srgbClr val="EEF0F2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"/>
          <p:cNvSpPr/>
          <p:nvPr/>
        </p:nvSpPr>
        <p:spPr>
          <a:xfrm flipH="1">
            <a:off x="11358000" y="560520"/>
            <a:ext cx="833760" cy="5958720"/>
          </a:xfrm>
          <a:prstGeom prst="rect">
            <a:avLst/>
          </a:prstGeom>
          <a:solidFill>
            <a:srgbClr val="0C60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" name="Picture 3" descr="D:\Наташа\корел\сувалкина\фото подборка\tn-automation_1-200218-0530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t="16297" r="34159"/>
          <a:stretch/>
        </p:blipFill>
        <p:spPr bwMode="auto">
          <a:xfrm rot="16200000" flipV="1">
            <a:off x="5440692" y="940689"/>
            <a:ext cx="6887499" cy="494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/>
          <p:nvPr/>
        </p:nvPicPr>
        <p:blipFill>
          <a:blip r:embed="rId3"/>
          <a:stretch/>
        </p:blipFill>
        <p:spPr>
          <a:xfrm flipH="1">
            <a:off x="6420602" y="-29502"/>
            <a:ext cx="4937400" cy="6887501"/>
          </a:xfrm>
          <a:prstGeom prst="rect">
            <a:avLst/>
          </a:prstGeom>
          <a:ln>
            <a:noFill/>
          </a:ln>
        </p:spPr>
      </p:pic>
      <p:sp>
        <p:nvSpPr>
          <p:cNvPr id="28" name="CustomShape 3"/>
          <p:cNvSpPr/>
          <p:nvPr/>
        </p:nvSpPr>
        <p:spPr>
          <a:xfrm>
            <a:off x="567220" y="696732"/>
            <a:ext cx="542232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C60C6"/>
                </a:solidFill>
                <a:latin typeface="Verdana"/>
                <a:ea typeface="Verdana"/>
              </a:rPr>
              <a:t>МОДУЛИ</a:t>
            </a:r>
            <a:br>
              <a:rPr lang="ru-RU" sz="4400" b="1" strike="noStrike" spc="-1" dirty="0">
                <a:solidFill>
                  <a:srgbClr val="0C60C6"/>
                </a:solidFill>
                <a:latin typeface="Verdana"/>
                <a:ea typeface="Verdana"/>
              </a:rPr>
            </a:br>
            <a:r>
              <a:rPr lang="ru-RU" sz="4400" b="1" strike="noStrike" spc="-1" dirty="0">
                <a:solidFill>
                  <a:srgbClr val="0C60C6"/>
                </a:solidFill>
                <a:latin typeface="Verdana"/>
                <a:ea typeface="Verdana"/>
              </a:rPr>
              <a:t>И ПАКЕТЫ</a:t>
            </a:r>
            <a:endParaRPr lang="ru-RU" sz="4400" b="0" strike="noStrike" spc="-1" dirty="0">
              <a:solidFill>
                <a:srgbClr val="0C60C6"/>
              </a:solidFill>
              <a:latin typeface="Arial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06B6E44-7431-8548-BFB2-ECEE67818E51}"/>
              </a:ext>
            </a:extLst>
          </p:cNvPr>
          <p:cNvSpPr/>
          <p:nvPr/>
        </p:nvSpPr>
        <p:spPr>
          <a:xfrm>
            <a:off x="630883" y="2498066"/>
            <a:ext cx="5251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4778C"/>
                </a:solidFill>
                <a:latin typeface="Century Gothic" panose="020B0502020202020204" pitchFamily="34" charset="0"/>
              </a:rPr>
              <a:t>Модуль в </a:t>
            </a:r>
            <a:r>
              <a:rPr lang="en-US" sz="2400" b="1" dirty="0">
                <a:solidFill>
                  <a:srgbClr val="74778C"/>
                </a:solidFill>
                <a:latin typeface="Century Gothic" panose="020B0502020202020204" pitchFamily="34" charset="0"/>
              </a:rPr>
              <a:t>Python </a:t>
            </a:r>
            <a:r>
              <a:rPr lang="en-US" sz="2400" dirty="0">
                <a:solidFill>
                  <a:srgbClr val="74778C"/>
                </a:solidFill>
                <a:latin typeface="Century Gothic" panose="020B0502020202020204" pitchFamily="34" charset="0"/>
              </a:rPr>
              <a:t>— </a:t>
            </a:r>
            <a:r>
              <a:rPr lang="ru-RU" sz="2400" dirty="0">
                <a:solidFill>
                  <a:srgbClr val="74778C"/>
                </a:solidFill>
                <a:latin typeface="Century Gothic" panose="020B0502020202020204" pitchFamily="34" charset="0"/>
              </a:rPr>
              <a:t>это файл</a:t>
            </a:r>
            <a:r>
              <a:rPr lang="en-US" sz="2400" dirty="0">
                <a:solidFill>
                  <a:srgbClr val="74778C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>
                <a:solidFill>
                  <a:srgbClr val="74778C"/>
                </a:solidFill>
                <a:latin typeface="Century Gothic" panose="020B0502020202020204" pitchFamily="34" charset="0"/>
              </a:rPr>
              <a:t>расширения </a:t>
            </a:r>
            <a:r>
              <a:rPr lang="en-US" sz="2400" dirty="0">
                <a:solidFill>
                  <a:srgbClr val="74778C"/>
                </a:solidFill>
                <a:latin typeface="Century Gothic" panose="020B0502020202020204" pitchFamily="34" charset="0"/>
              </a:rPr>
              <a:t>.</a:t>
            </a:r>
            <a:r>
              <a:rPr lang="en-US" sz="2400" dirty="0" err="1">
                <a:solidFill>
                  <a:srgbClr val="74778C"/>
                </a:solidFill>
                <a:latin typeface="Century Gothic" panose="020B0502020202020204" pitchFamily="34" charset="0"/>
              </a:rPr>
              <a:t>py</a:t>
            </a:r>
            <a:r>
              <a:rPr lang="ru-RU" sz="2400" dirty="0">
                <a:solidFill>
                  <a:srgbClr val="74778C"/>
                </a:solidFill>
                <a:latin typeface="Century Gothic" panose="020B0502020202020204" pitchFamily="34" charset="0"/>
              </a:rPr>
              <a:t> с кодом.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223920D-466B-1841-8866-69DE7541299A}"/>
              </a:ext>
            </a:extLst>
          </p:cNvPr>
          <p:cNvSpPr/>
          <p:nvPr/>
        </p:nvSpPr>
        <p:spPr>
          <a:xfrm>
            <a:off x="608280" y="4060378"/>
            <a:ext cx="534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74778C"/>
                </a:solidFill>
                <a:latin typeface="Century Gothic" panose="020B0502020202020204" pitchFamily="34" charset="0"/>
              </a:rPr>
              <a:t>Пакет в </a:t>
            </a:r>
            <a:r>
              <a:rPr lang="en-US" sz="2400" b="1" dirty="0">
                <a:solidFill>
                  <a:srgbClr val="74778C"/>
                </a:solidFill>
                <a:latin typeface="Century Gothic" panose="020B0502020202020204" pitchFamily="34" charset="0"/>
              </a:rPr>
              <a:t>Python</a:t>
            </a:r>
            <a:r>
              <a:rPr lang="en-US" sz="2400" dirty="0">
                <a:solidFill>
                  <a:srgbClr val="74778C"/>
                </a:solidFill>
                <a:latin typeface="Century Gothic" panose="020B0502020202020204" pitchFamily="34" charset="0"/>
              </a:rPr>
              <a:t> – </a:t>
            </a:r>
            <a:r>
              <a:rPr lang="ru-RU" sz="2400" dirty="0">
                <a:solidFill>
                  <a:srgbClr val="74778C"/>
                </a:solidFill>
                <a:latin typeface="Century Gothic" panose="020B0502020202020204" pitchFamily="34" charset="0"/>
              </a:rPr>
              <a:t>это каталог, включающий в себя другие каталоги и модули, но при этом дополнительно содержащий файл </a:t>
            </a:r>
            <a:r>
              <a:rPr lang="ru-RU" sz="2400" i="1" dirty="0">
                <a:solidFill>
                  <a:srgbClr val="74778C"/>
                </a:solidFill>
                <a:latin typeface="Century Gothic" panose="020B0502020202020204" pitchFamily="34" charset="0"/>
              </a:rPr>
              <a:t>__</a:t>
            </a:r>
            <a:r>
              <a:rPr lang="en-US" sz="2400" i="1" dirty="0" err="1">
                <a:solidFill>
                  <a:srgbClr val="74778C"/>
                </a:solidFill>
                <a:latin typeface="Century Gothic" panose="020B0502020202020204" pitchFamily="34" charset="0"/>
              </a:rPr>
              <a:t>init</a:t>
            </a:r>
            <a:r>
              <a:rPr lang="en-US" sz="2400" i="1" dirty="0">
                <a:solidFill>
                  <a:srgbClr val="74778C"/>
                </a:solidFill>
                <a:latin typeface="Century Gothic" panose="020B0502020202020204" pitchFamily="34" charset="0"/>
              </a:rPr>
              <a:t>__.</a:t>
            </a:r>
            <a:r>
              <a:rPr lang="en-US" sz="2400" i="1" dirty="0" err="1">
                <a:solidFill>
                  <a:srgbClr val="74778C"/>
                </a:solidFill>
                <a:latin typeface="Century Gothic" panose="020B0502020202020204" pitchFamily="34" charset="0"/>
              </a:rPr>
              <a:t>py</a:t>
            </a:r>
            <a:endParaRPr lang="ru-RU" sz="2400" dirty="0">
              <a:solidFill>
                <a:srgbClr val="74778C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7F07D38-D92B-AE43-8991-6909696D26C1}"/>
              </a:ext>
            </a:extLst>
          </p:cNvPr>
          <p:cNvSpPr/>
          <p:nvPr/>
        </p:nvSpPr>
        <p:spPr>
          <a:xfrm>
            <a:off x="6778373" y="3952941"/>
            <a:ext cx="40173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Директория пакета: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fincalc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|-- __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init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__.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|--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simper.py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|--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compper.py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|--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annuity.py</a:t>
            </a:r>
            <a:endParaRPr lang="ru-RU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CD8ED45-66EC-CD4B-8B4E-AF847AD5AAE7}"/>
              </a:ext>
            </a:extLst>
          </p:cNvPr>
          <p:cNvSpPr/>
          <p:nvPr/>
        </p:nvSpPr>
        <p:spPr>
          <a:xfrm>
            <a:off x="6802008" y="2498066"/>
            <a:ext cx="4017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Директория модуля: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simper.py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88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82;p21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t="2864" b="19967"/>
          <a:stretch/>
        </p:blipFill>
        <p:spPr>
          <a:xfrm>
            <a:off x="8907141" y="0"/>
            <a:ext cx="3284859" cy="2534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83;p21"/>
          <p:cNvGrpSpPr/>
          <p:nvPr/>
        </p:nvGrpSpPr>
        <p:grpSpPr>
          <a:xfrm>
            <a:off x="0" y="6093248"/>
            <a:ext cx="6560457" cy="764752"/>
            <a:chOff x="-740229" y="6014002"/>
            <a:chExt cx="7292335" cy="850067"/>
          </a:xfrm>
        </p:grpSpPr>
        <p:pic>
          <p:nvPicPr>
            <p:cNvPr id="15" name="Google Shape;184;p21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283" t="2863" b="73854"/>
            <a:stretch/>
          </p:blipFill>
          <p:spPr>
            <a:xfrm>
              <a:off x="-740229" y="6014002"/>
              <a:ext cx="3641015" cy="850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85;p21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t="2863" b="73854"/>
            <a:stretch/>
          </p:blipFill>
          <p:spPr>
            <a:xfrm>
              <a:off x="2900791" y="6014002"/>
              <a:ext cx="3651315" cy="8500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Прямоугольник 15"/>
          <p:cNvSpPr/>
          <p:nvPr/>
        </p:nvSpPr>
        <p:spPr>
          <a:xfrm>
            <a:off x="5968315" y="2534653"/>
            <a:ext cx="6223685" cy="4323347"/>
          </a:xfrm>
          <a:prstGeom prst="rect">
            <a:avLst/>
          </a:prstGeom>
          <a:solidFill>
            <a:srgbClr val="0C6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-1"/>
            <a:ext cx="390719" cy="1771652"/>
          </a:xfrm>
          <a:prstGeom prst="rect">
            <a:avLst/>
          </a:prstGeom>
          <a:solidFill>
            <a:srgbClr val="0C6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Google Shape;252;p33"/>
          <p:cNvSpPr txBox="1"/>
          <p:nvPr/>
        </p:nvSpPr>
        <p:spPr>
          <a:xfrm>
            <a:off x="554907" y="458995"/>
            <a:ext cx="10313922" cy="151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lt1"/>
              </a:buClr>
              <a:buSzPts val="5000"/>
            </a:pPr>
            <a:r>
              <a:rPr lang="ru-RU" sz="60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Модули и пакеты</a:t>
            </a:r>
          </a:p>
        </p:txBody>
      </p:sp>
      <p:pic>
        <p:nvPicPr>
          <p:cNvPr id="10" name="Рисунок 9" descr="Изображение выглядит как человек, внутренний, коробка, женщина&#10;&#10;Автоматически созданное описание">
            <a:extLst>
              <a:ext uri="{FF2B5EF4-FFF2-40B4-BE49-F238E27FC236}">
                <a16:creationId xmlns:a16="http://schemas.microsoft.com/office/drawing/2014/main" id="{6E31F063-2E74-9C47-9C11-976C9AED3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45" r="4434"/>
          <a:stretch/>
        </p:blipFill>
        <p:spPr>
          <a:xfrm>
            <a:off x="5467349" y="2111365"/>
            <a:ext cx="6134101" cy="4325565"/>
          </a:xfrm>
          <a:prstGeom prst="rect">
            <a:avLst/>
          </a:prstGeom>
        </p:spPr>
      </p:pic>
      <p:pic>
        <p:nvPicPr>
          <p:cNvPr id="11" name="Picture 3" descr="D:\Наташа\корел\сувалкина\презентация НЕЙРОНКИ\ДОД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169" y="2111365"/>
            <a:ext cx="6147315" cy="43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1ED352A-EBFE-1840-9C1B-FDE05363A206}"/>
              </a:ext>
            </a:extLst>
          </p:cNvPr>
          <p:cNvSpPr/>
          <p:nvPr/>
        </p:nvSpPr>
        <p:spPr>
          <a:xfrm>
            <a:off x="612057" y="2287750"/>
            <a:ext cx="494279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rgbClr val="0E84B5"/>
                </a:solidFill>
                <a:latin typeface="Century Gothic" panose="020B0502020202020204" pitchFamily="34" charset="0"/>
              </a:rPr>
              <a:t>module</a:t>
            </a:r>
          </a:p>
          <a:p>
            <a:endParaRPr lang="en-US" sz="2000" b="1" dirty="0">
              <a:solidFill>
                <a:srgbClr val="0E84B5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rgbClr val="0E84B5"/>
                </a:solidFill>
                <a:latin typeface="Century Gothic" panose="020B0502020202020204" pitchFamily="34" charset="0"/>
              </a:rPr>
              <a:t>module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as</a:t>
            </a:r>
            <a:r>
              <a:rPr lang="en-US" sz="2000" b="1" dirty="0">
                <a:solidFill>
                  <a:srgbClr val="0E84B5"/>
                </a:solidFill>
                <a:latin typeface="Century Gothic" panose="020B0502020202020204" pitchFamily="34" charset="0"/>
              </a:rPr>
              <a:t> mod</a:t>
            </a:r>
          </a:p>
          <a:p>
            <a:endParaRPr lang="en-US" sz="2000" b="1" dirty="0">
              <a:solidFill>
                <a:srgbClr val="0E84B5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rgbClr val="0E84B5"/>
                </a:solidFill>
                <a:latin typeface="Century Gothic" panose="020B0502020202020204" pitchFamily="34" charset="0"/>
              </a:rPr>
              <a:t>module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function1</a:t>
            </a:r>
            <a:r>
              <a:rPr lang="en-US" sz="2000" dirty="0">
                <a:latin typeface="Century Gothic" panose="020B0502020202020204" pitchFamily="34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function2</a:t>
            </a:r>
          </a:p>
          <a:p>
            <a:endParaRPr lang="en-US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rgbClr val="0E84B5"/>
                </a:solidFill>
                <a:latin typeface="Century Gothic" panose="020B0502020202020204" pitchFamily="34" charset="0"/>
              </a:rPr>
              <a:t>module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*</a:t>
            </a:r>
          </a:p>
          <a:p>
            <a:endParaRPr lang="en-US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rgbClr val="0E84B5"/>
                </a:solidFill>
                <a:latin typeface="Century Gothic" panose="020B0502020202020204" pitchFamily="34" charset="0"/>
              </a:rPr>
              <a:t>module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function1</a:t>
            </a:r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as f1</a:t>
            </a:r>
            <a:r>
              <a:rPr lang="en-US" sz="2000" dirty="0">
                <a:latin typeface="Century Gothic" panose="020B0502020202020204" pitchFamily="34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function2</a:t>
            </a:r>
          </a:p>
          <a:p>
            <a:endParaRPr lang="en-US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6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50783" y="5182555"/>
            <a:ext cx="3690434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5400" b="1" dirty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МОДУЛИ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0" y="0"/>
            <a:ext cx="12192000" cy="710239"/>
            <a:chOff x="0" y="0"/>
            <a:chExt cx="12192000" cy="710239"/>
          </a:xfrm>
        </p:grpSpPr>
        <p:pic>
          <p:nvPicPr>
            <p:cNvPr id="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8" t="56964" r="11828" b="2263"/>
          <a:stretch/>
        </p:blipFill>
        <p:spPr bwMode="auto">
          <a:xfrm>
            <a:off x="10124003" y="4610919"/>
            <a:ext cx="2067998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5" t="62796" r="-1" b="14676"/>
          <a:stretch/>
        </p:blipFill>
        <p:spPr bwMode="auto">
          <a:xfrm flipH="1">
            <a:off x="0" y="6079935"/>
            <a:ext cx="1085850" cy="73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0" y="487679"/>
            <a:ext cx="12192000" cy="45567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2" descr="D:\Наташа\корел\сувалкина\фото подборка\the-power-of-sparse-data-ai-in-the-pharmaceutical-industry-32037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554"/>
          <a:stretch/>
        </p:blipFill>
        <p:spPr bwMode="auto">
          <a:xfrm>
            <a:off x="1206213" y="488315"/>
            <a:ext cx="9779568" cy="455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Наташа\корел\сувалкина\презентация НЕЙРОНКИ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13" y="488315"/>
            <a:ext cx="9779568" cy="45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2163862" y="1527669"/>
            <a:ext cx="7864268" cy="2751736"/>
            <a:chOff x="2087453" y="1458770"/>
            <a:chExt cx="7864268" cy="2751736"/>
          </a:xfrm>
        </p:grpSpPr>
        <p:pic>
          <p:nvPicPr>
            <p:cNvPr id="17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2087453" y="1458770"/>
              <a:ext cx="2422155" cy="2751736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19553"/>
            <a:stretch/>
          </p:blipFill>
          <p:spPr bwMode="auto">
            <a:xfrm>
              <a:off x="4509609" y="1458770"/>
              <a:ext cx="5442112" cy="275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Прямоугольник 20"/>
          <p:cNvSpPr/>
          <p:nvPr/>
        </p:nvSpPr>
        <p:spPr>
          <a:xfrm>
            <a:off x="1054395" y="6006480"/>
            <a:ext cx="1008321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4800" dirty="0">
                <a:solidFill>
                  <a:srgbClr val="74778C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И ВИДИМОСТЬ СОДЕРЖИМОГО</a:t>
            </a:r>
          </a:p>
        </p:txBody>
      </p:sp>
    </p:spTree>
    <p:extLst>
      <p:ext uri="{BB962C8B-B14F-4D97-AF65-F5344CB8AC3E}">
        <p14:creationId xmlns:p14="http://schemas.microsoft.com/office/powerpoint/2010/main" val="140007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48081"/>
          <a:stretch/>
        </p:blipFill>
        <p:spPr bwMode="auto">
          <a:xfrm flipV="1">
            <a:off x="8907141" y="0"/>
            <a:ext cx="3284859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-1" y="1106822"/>
            <a:ext cx="12192000" cy="5324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" y="1353512"/>
            <a:ext cx="749244" cy="5077433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ABAEC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D5EF4D-757E-8F41-B380-95557EA509A2}"/>
              </a:ext>
            </a:extLst>
          </p:cNvPr>
          <p:cNvSpPr/>
          <p:nvPr/>
        </p:nvSpPr>
        <p:spPr>
          <a:xfrm>
            <a:off x="749245" y="100438"/>
            <a:ext cx="74911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ru-RU" sz="4000" b="1" dirty="0">
                <a:solidFill>
                  <a:srgbClr val="74778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Модули и</a:t>
            </a:r>
            <a:br>
              <a:rPr lang="ru-RU" sz="4000" b="1" dirty="0">
                <a:solidFill>
                  <a:srgbClr val="74778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4000" b="1" dirty="0">
                <a:solidFill>
                  <a:srgbClr val="74778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видимость содержимого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74778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" y="1353511"/>
            <a:ext cx="11442755" cy="507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2AC25C0-EFA9-BD4E-AF03-7E747CA81A7E}"/>
              </a:ext>
            </a:extLst>
          </p:cNvPr>
          <p:cNvSpPr/>
          <p:nvPr/>
        </p:nvSpPr>
        <p:spPr>
          <a:xfrm>
            <a:off x="1064820" y="1657114"/>
            <a:ext cx="54428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rgbClr val="74778C"/>
                </a:solidFill>
                <a:latin typeface="Century Gothic" panose="020B0502020202020204" pitchFamily="34" charset="0"/>
              </a:rPr>
              <a:t># Файл "</a:t>
            </a:r>
            <a:r>
              <a:rPr lang="en-US" sz="2400" i="1" dirty="0" err="1">
                <a:solidFill>
                  <a:srgbClr val="74778C"/>
                </a:solidFill>
                <a:latin typeface="Century Gothic" panose="020B0502020202020204" pitchFamily="34" charset="0"/>
              </a:rPr>
              <a:t>module.py</a:t>
            </a:r>
            <a:r>
              <a:rPr lang="en-US" sz="2400" i="1" dirty="0">
                <a:solidFill>
                  <a:srgbClr val="74778C"/>
                </a:solidFill>
                <a:latin typeface="Century Gothic" panose="020B0502020202020204" pitchFamily="34" charset="0"/>
              </a:rPr>
              <a:t>”</a:t>
            </a:r>
          </a:p>
          <a:p>
            <a:endParaRPr lang="en-US" sz="2400" i="1" dirty="0">
              <a:solidFill>
                <a:srgbClr val="999988"/>
              </a:solidFill>
              <a:latin typeface="Century Gothic" panose="020B0502020202020204" pitchFamily="34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from</a:t>
            </a:r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other_module</a:t>
            </a:r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import</a:t>
            </a:r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CAT, DOG </a:t>
            </a:r>
            <a:r>
              <a:rPr lang="en-US" sz="2400" b="1" dirty="0">
                <a:solidFill>
                  <a:srgbClr val="333333"/>
                </a:solidFill>
                <a:latin typeface="Century Gothic" panose="020B0502020202020204" pitchFamily="34" charset="0"/>
              </a:rPr>
              <a:t>as</a:t>
            </a:r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_DOG, _GOAT </a:t>
            </a:r>
          </a:p>
          <a:p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FISH = </a:t>
            </a:r>
            <a:r>
              <a:rPr lang="en-US" sz="2400" dirty="0">
                <a:solidFill>
                  <a:srgbClr val="DD1144"/>
                </a:solidFill>
                <a:latin typeface="Century Gothic" panose="020B0502020202020204" pitchFamily="34" charset="0"/>
              </a:rPr>
              <a:t>'fish’</a:t>
            </a:r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MEAT = </a:t>
            </a:r>
            <a:r>
              <a:rPr lang="en-US" sz="2400" dirty="0">
                <a:solidFill>
                  <a:srgbClr val="DD1144"/>
                </a:solidFill>
                <a:latin typeface="Century Gothic" panose="020B0502020202020204" pitchFamily="34" charset="0"/>
              </a:rPr>
              <a:t>'meat’</a:t>
            </a:r>
          </a:p>
          <a:p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_CARROT = </a:t>
            </a:r>
            <a:r>
              <a:rPr lang="en-US" sz="2400" dirty="0">
                <a:solidFill>
                  <a:srgbClr val="DD1144"/>
                </a:solidFill>
                <a:latin typeface="Century Gothic" panose="020B0502020202020204" pitchFamily="34" charset="0"/>
              </a:rPr>
              <a:t>'carrot’</a:t>
            </a:r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__all__ = (</a:t>
            </a:r>
            <a:r>
              <a:rPr lang="en-US" sz="2400" dirty="0">
                <a:solidFill>
                  <a:srgbClr val="DD1144"/>
                </a:solidFill>
                <a:latin typeface="Century Gothic" panose="020B0502020202020204" pitchFamily="34" charset="0"/>
              </a:rPr>
              <a:t>'FISH'</a:t>
            </a:r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, </a:t>
            </a:r>
            <a:r>
              <a:rPr lang="en-US" sz="2400" dirty="0">
                <a:solidFill>
                  <a:srgbClr val="DD1144"/>
                </a:solidFill>
                <a:latin typeface="Century Gothic" panose="020B0502020202020204" pitchFamily="34" charset="0"/>
              </a:rPr>
              <a:t>'_CARROT'</a:t>
            </a:r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)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3A910B2-1A10-4445-9AC3-5A8271D43993}"/>
              </a:ext>
            </a:extLst>
          </p:cNvPr>
          <p:cNvSpPr/>
          <p:nvPr/>
        </p:nvSpPr>
        <p:spPr>
          <a:xfrm>
            <a:off x="7501246" y="1657114"/>
            <a:ext cx="38906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rgbClr val="74778C"/>
                </a:solidFill>
                <a:latin typeface="Century Gothic" panose="020B0502020202020204" pitchFamily="34" charset="0"/>
              </a:rPr>
              <a:t># Файл "</a:t>
            </a:r>
            <a:r>
              <a:rPr lang="en-US" sz="2400" i="1" dirty="0" err="1">
                <a:solidFill>
                  <a:srgbClr val="74778C"/>
                </a:solidFill>
                <a:latin typeface="Century Gothic" panose="020B0502020202020204" pitchFamily="34" charset="0"/>
              </a:rPr>
              <a:t>other_module.py</a:t>
            </a:r>
            <a:r>
              <a:rPr lang="en-US" sz="2400" i="1" dirty="0">
                <a:solidFill>
                  <a:srgbClr val="999988"/>
                </a:solidFill>
                <a:latin typeface="Century Gothic" panose="020B0502020202020204" pitchFamily="34" charset="0"/>
              </a:rPr>
              <a:t>”</a:t>
            </a:r>
          </a:p>
          <a:p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CAT = </a:t>
            </a:r>
            <a:r>
              <a:rPr lang="en-US" sz="2400" dirty="0">
                <a:solidFill>
                  <a:srgbClr val="DD1144"/>
                </a:solidFill>
                <a:latin typeface="Century Gothic" panose="020B0502020202020204" pitchFamily="34" charset="0"/>
              </a:rPr>
              <a:t>'cat’</a:t>
            </a:r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DOG = </a:t>
            </a:r>
            <a:r>
              <a:rPr lang="en-US" sz="2400" dirty="0">
                <a:solidFill>
                  <a:srgbClr val="DD1144"/>
                </a:solidFill>
                <a:latin typeface="Century Gothic" panose="020B0502020202020204" pitchFamily="34" charset="0"/>
              </a:rPr>
              <a:t>'dog’</a:t>
            </a:r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_GOAT = </a:t>
            </a:r>
            <a:r>
              <a:rPr lang="en-US" sz="2400" dirty="0">
                <a:solidFill>
                  <a:srgbClr val="DD1144"/>
                </a:solidFill>
                <a:latin typeface="Century Gothic" panose="020B0502020202020204" pitchFamily="34" charset="0"/>
              </a:rPr>
              <a:t>'goat'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CDBB73A-D1E6-7240-85B6-0D3594C0E008}"/>
              </a:ext>
            </a:extLst>
          </p:cNvPr>
          <p:cNvCxnSpPr>
            <a:cxnSpLocks/>
          </p:cNvCxnSpPr>
          <p:nvPr/>
        </p:nvCxnSpPr>
        <p:spPr>
          <a:xfrm>
            <a:off x="1710047" y="4704102"/>
            <a:ext cx="1694707" cy="668332"/>
          </a:xfrm>
          <a:prstGeom prst="straightConnector1">
            <a:avLst/>
          </a:prstGeom>
          <a:ln w="38100">
            <a:solidFill>
              <a:srgbClr val="6AB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0131595-886D-1248-AB83-8F1593B07BA1}"/>
              </a:ext>
            </a:extLst>
          </p:cNvPr>
          <p:cNvSpPr/>
          <p:nvPr/>
        </p:nvSpPr>
        <p:spPr>
          <a:xfrm>
            <a:off x="2893621" y="5278201"/>
            <a:ext cx="4307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4778C"/>
                </a:solidFill>
                <a:latin typeface="Century Gothic" panose="020B0502020202020204" pitchFamily="34" charset="0"/>
              </a:rPr>
              <a:t>Список публичных объектов модуля</a:t>
            </a:r>
          </a:p>
        </p:txBody>
      </p:sp>
    </p:spTree>
    <p:extLst>
      <p:ext uri="{BB962C8B-B14F-4D97-AF65-F5344CB8AC3E}">
        <p14:creationId xmlns:p14="http://schemas.microsoft.com/office/powerpoint/2010/main" val="35979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D:\Наташа\корел\сувалкина\фото подборка\banner-automaca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20" b="-1"/>
          <a:stretch/>
        </p:blipFill>
        <p:spPr bwMode="auto">
          <a:xfrm flipH="1">
            <a:off x="1004681" y="0"/>
            <a:ext cx="10182639" cy="19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Наташа\корел\сувалкина\фото подборка\sm.088.172x172.75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9" b="36043"/>
          <a:stretch/>
        </p:blipFill>
        <p:spPr bwMode="auto">
          <a:xfrm>
            <a:off x="1004683" y="5230773"/>
            <a:ext cx="10175480" cy="162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Наташа\корел\сувалкина\презентация НЕЙРОНКИ\ДОД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7558" y="4908987"/>
            <a:ext cx="4114801" cy="19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Наташа\корел\сувалкина\презентация НЕЙРОНКИ\ДОД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662" y="0"/>
            <a:ext cx="4114801" cy="235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Прямоугольник 26"/>
          <p:cNvSpPr/>
          <p:nvPr/>
        </p:nvSpPr>
        <p:spPr>
          <a:xfrm>
            <a:off x="3535851" y="2947601"/>
            <a:ext cx="51203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8000" b="1" dirty="0">
                <a:solidFill>
                  <a:srgbClr val="74778C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ПАКЕТЫ</a:t>
            </a:r>
          </a:p>
        </p:txBody>
      </p:sp>
    </p:spTree>
    <p:extLst>
      <p:ext uri="{BB962C8B-B14F-4D97-AF65-F5344CB8AC3E}">
        <p14:creationId xmlns:p14="http://schemas.microsoft.com/office/powerpoint/2010/main" val="303949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0"/>
            <a:ext cx="12192000" cy="710239"/>
            <a:chOff x="0" y="0"/>
            <a:chExt cx="12192000" cy="710239"/>
          </a:xfrm>
        </p:grpSpPr>
        <p:pic>
          <p:nvPicPr>
            <p:cNvPr id="13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7" t="67267" b="2262"/>
          <a:stretch/>
        </p:blipFill>
        <p:spPr bwMode="auto">
          <a:xfrm>
            <a:off x="9979572" y="5857127"/>
            <a:ext cx="2212428" cy="10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56964" b="2263"/>
          <a:stretch/>
        </p:blipFill>
        <p:spPr bwMode="auto">
          <a:xfrm>
            <a:off x="0" y="4825364"/>
            <a:ext cx="2995503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0" y="405667"/>
            <a:ext cx="12192000" cy="508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152206" y="5702969"/>
            <a:ext cx="38876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60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ПАКЕТЫ</a:t>
            </a:r>
          </a:p>
        </p:txBody>
      </p:sp>
      <p:pic>
        <p:nvPicPr>
          <p:cNvPr id="20" name="Рисунок 1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655F0F-1E84-0847-B5F4-4A24293C5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86" y="687534"/>
            <a:ext cx="8048304" cy="4497582"/>
          </a:xfrm>
          <a:prstGeom prst="rect">
            <a:avLst/>
          </a:prstGeom>
        </p:spPr>
      </p:pic>
      <p:pic>
        <p:nvPicPr>
          <p:cNvPr id="22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659"/>
            <a:ext cx="12192000" cy="508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2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98344" y="5768250"/>
            <a:ext cx="1595309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dirty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GIT</a:t>
            </a:r>
            <a:endParaRPr lang="ru-RU" sz="5400" b="1" dirty="0">
              <a:solidFill>
                <a:srgbClr val="1F57B3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0" y="0"/>
            <a:ext cx="12192000" cy="710239"/>
            <a:chOff x="0" y="0"/>
            <a:chExt cx="12192000" cy="710239"/>
          </a:xfrm>
        </p:grpSpPr>
        <p:pic>
          <p:nvPicPr>
            <p:cNvPr id="4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8" t="56964" r="11828" b="2263"/>
          <a:stretch/>
        </p:blipFill>
        <p:spPr bwMode="auto">
          <a:xfrm>
            <a:off x="10124003" y="5518730"/>
            <a:ext cx="2067998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3" t="56964" r="-1" b="2263"/>
          <a:stretch/>
        </p:blipFill>
        <p:spPr bwMode="auto">
          <a:xfrm flipH="1">
            <a:off x="0" y="4849095"/>
            <a:ext cx="2558811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487679"/>
            <a:ext cx="12192000" cy="50310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D:\Наташа\корел\сувалкина\фото подборка\134284-abstract-748x42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/>
          <a:stretch/>
        </p:blipFill>
        <p:spPr bwMode="auto">
          <a:xfrm>
            <a:off x="1263632" y="487678"/>
            <a:ext cx="9664731" cy="5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/>
          <p:cNvGrpSpPr/>
          <p:nvPr/>
        </p:nvGrpSpPr>
        <p:grpSpPr>
          <a:xfrm>
            <a:off x="2163862" y="1715381"/>
            <a:ext cx="7864268" cy="2751736"/>
            <a:chOff x="2087453" y="1458770"/>
            <a:chExt cx="7864268" cy="2751736"/>
          </a:xfrm>
        </p:grpSpPr>
        <p:pic>
          <p:nvPicPr>
            <p:cNvPr id="13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2087453" y="1458770"/>
              <a:ext cx="2422155" cy="2751736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19553"/>
            <a:stretch/>
          </p:blipFill>
          <p:spPr bwMode="auto">
            <a:xfrm>
              <a:off x="4509609" y="1458770"/>
              <a:ext cx="5442112" cy="275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98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56964" r="672" b="-4479"/>
          <a:stretch/>
        </p:blipFill>
        <p:spPr bwMode="auto">
          <a:xfrm>
            <a:off x="6890" y="620285"/>
            <a:ext cx="3261446" cy="15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4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52825" b="2264"/>
          <a:stretch/>
        </p:blipFill>
        <p:spPr bwMode="auto">
          <a:xfrm>
            <a:off x="10095469" y="11203"/>
            <a:ext cx="2096531" cy="14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298346" y="304847"/>
            <a:ext cx="1595309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GIT</a:t>
            </a:r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-11" y="1278427"/>
            <a:ext cx="12192001" cy="5241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pic>
        <p:nvPicPr>
          <p:cNvPr id="11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9014" y="11203"/>
            <a:ext cx="1389439" cy="1389439"/>
          </a:xfrm>
          <a:prstGeom prst="rect">
            <a:avLst/>
          </a:prstGeom>
          <a:noFill/>
        </p:spPr>
      </p:pic>
      <p:grpSp>
        <p:nvGrpSpPr>
          <p:cNvPr id="12" name="Группа 11"/>
          <p:cNvGrpSpPr/>
          <p:nvPr/>
        </p:nvGrpSpPr>
        <p:grpSpPr>
          <a:xfrm>
            <a:off x="1583148" y="1324442"/>
            <a:ext cx="8959122" cy="4975154"/>
            <a:chOff x="1996440" y="1112259"/>
            <a:chExt cx="8545830" cy="4745646"/>
          </a:xfrm>
        </p:grpSpPr>
        <p:pic>
          <p:nvPicPr>
            <p:cNvPr id="16" name="Рисунок 15" descr="Изображение выглядит как текст, карта&#10;&#10;Автоматически созданное описание">
              <a:extLst>
                <a:ext uri="{FF2B5EF4-FFF2-40B4-BE49-F238E27FC236}">
                  <a16:creationId xmlns:a16="http://schemas.microsoft.com/office/drawing/2014/main" id="{FFCA54EA-969D-9841-B87B-39619FDEA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207"/>
            <a:stretch/>
          </p:blipFill>
          <p:spPr>
            <a:xfrm>
              <a:off x="1996440" y="1112259"/>
              <a:ext cx="8545830" cy="4659891"/>
            </a:xfrm>
            <a:prstGeom prst="rect">
              <a:avLst/>
            </a:prstGeom>
          </p:spPr>
        </p:pic>
        <p:pic>
          <p:nvPicPr>
            <p:cNvPr id="17" name="Рисунок 16" descr="Изображение выглядит как текст, карта&#10;&#10;Автоматически созданное описание">
              <a:extLst>
                <a:ext uri="{FF2B5EF4-FFF2-40B4-BE49-F238E27FC236}">
                  <a16:creationId xmlns:a16="http://schemas.microsoft.com/office/drawing/2014/main" id="{FFCA54EA-969D-9841-B87B-39619FDEA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2795" r="46902" b="1823"/>
            <a:stretch/>
          </p:blipFill>
          <p:spPr>
            <a:xfrm>
              <a:off x="6004560" y="4981604"/>
              <a:ext cx="4537710" cy="876301"/>
            </a:xfrm>
            <a:prstGeom prst="rect">
              <a:avLst/>
            </a:prstGeom>
          </p:spPr>
        </p:pic>
      </p:grpSp>
      <p:pic>
        <p:nvPicPr>
          <p:cNvPr id="13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" y="1278427"/>
            <a:ext cx="12191996" cy="52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76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10682</TotalTime>
  <Words>184</Words>
  <Application>Microsoft Macintosh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Ермолов</dc:creator>
  <cp:lastModifiedBy>Дмитрий Ермолов</cp:lastModifiedBy>
  <cp:revision>41</cp:revision>
  <dcterms:created xsi:type="dcterms:W3CDTF">2019-10-05T08:26:02Z</dcterms:created>
  <dcterms:modified xsi:type="dcterms:W3CDTF">2019-11-10T08:47:57Z</dcterms:modified>
</cp:coreProperties>
</file>