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68" r:id="rId3"/>
    <p:sldId id="309" r:id="rId4"/>
    <p:sldId id="272" r:id="rId5"/>
    <p:sldId id="280" r:id="rId6"/>
    <p:sldId id="281" r:id="rId7"/>
    <p:sldId id="282" r:id="rId8"/>
    <p:sldId id="275" r:id="rId9"/>
    <p:sldId id="283" r:id="rId10"/>
    <p:sldId id="288" r:id="rId11"/>
    <p:sldId id="289" r:id="rId12"/>
    <p:sldId id="290" r:id="rId13"/>
    <p:sldId id="294" r:id="rId14"/>
    <p:sldId id="295" r:id="rId15"/>
    <p:sldId id="310" r:id="rId16"/>
    <p:sldId id="296" r:id="rId17"/>
    <p:sldId id="298" r:id="rId18"/>
    <p:sldId id="299" r:id="rId19"/>
    <p:sldId id="300" r:id="rId20"/>
    <p:sldId id="301" r:id="rId21"/>
    <p:sldId id="307" r:id="rId22"/>
    <p:sldId id="276" r:id="rId23"/>
    <p:sldId id="302" r:id="rId24"/>
    <p:sldId id="303" r:id="rId25"/>
    <p:sldId id="304" r:id="rId26"/>
    <p:sldId id="305" r:id="rId27"/>
    <p:sldId id="306" r:id="rId28"/>
    <p:sldId id="297" r:id="rId29"/>
    <p:sldId id="311" r:id="rId30"/>
    <p:sldId id="278" r:id="rId31"/>
    <p:sldId id="312" r:id="rId32"/>
    <p:sldId id="279" r:id="rId33"/>
    <p:sldId id="308" r:id="rId34"/>
    <p:sldId id="313" r:id="rId35"/>
  </p:sldIdLst>
  <p:sldSz cx="12192000" cy="6858000"/>
  <p:notesSz cx="6858000" cy="9144000"/>
  <p:embeddedFontLst>
    <p:embeddedFont>
      <p:font typeface="a타이틀고딕2" panose="02020600000000000000" pitchFamily="18" charset="-127"/>
      <p:regular r:id="rId36"/>
    </p:embeddedFont>
    <p:embeddedFont>
      <p:font typeface="a타이틀고딕5" panose="02020600000000000000" pitchFamily="18" charset="-127"/>
      <p:regular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OTF_ac Bold" panose="020B0600000101010101" pitchFamily="34" charset="-127"/>
      <p:bold r:id="rId39"/>
    </p:embeddedFont>
    <p:embeddedFont>
      <p:font typeface="나눔스퀘어OTF_ac ExtraBold" panose="020B0600000101010101" pitchFamily="34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C5F"/>
    <a:srgbClr val="005BAB"/>
    <a:srgbClr val="E7E6E6"/>
    <a:srgbClr val="FFFFFF"/>
    <a:srgbClr val="B7B7B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2AE1-25C0-1EF4-28B6-1E2B82BA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403A6-F75F-992F-D861-04287DAA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A9944-B161-2195-9119-55915EB6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12A66-4062-2CA8-9570-A3FDF3FA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06F37-27B1-F61F-FF52-BE8D1C3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7339-3556-90C0-D4DB-38FDB32F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58D24-9E62-850A-B856-41F791244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A6823-9198-5B90-2894-620C5B65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8DEA8-5661-531B-DEA9-E429E1ED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F2D52-5E91-DCE1-B1A8-48D3B45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10D8B-9D0F-EEE1-60E3-DBE17D8AC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EB3DA-96DD-0561-54B7-3FA5CD12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CC75E-9300-7CE5-453A-A5EFEEC5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2D6C-EBB9-F87A-9295-0BA4AA24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15FA7-CAF9-273A-0FA8-A23D8946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453C1-80CC-8405-61E7-59DAF4F5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3FED3-1259-4D49-A38C-0909567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F291-1C63-64B7-0453-AAC27C98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B6B4-45B9-7B1E-FDB0-ED7D8C5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11FC2-C3B1-27F0-E80F-2E9F804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83E5F-17ED-988A-DF4F-2AE25DEC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AC2C7-558B-5F85-A060-8429BD69F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B1D6D-4DC0-694E-4307-8B848C8F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94152-5FE1-2115-62D2-CFCD67DF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203CF-29BE-0274-3E9E-8C8F0B0A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B529-E1E3-BD0D-B8FF-AAE156A8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3B8BC-46D4-276E-7705-294413F88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9A681D-F813-6B63-93E5-9DDDC74CB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4DE62-95B3-5D18-22D8-493558A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743D9-72BA-B0B5-B3B2-D4054D2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9F548-EBAA-44D1-62A1-04AC2CC0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18218-7618-2624-31F1-30AB810E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7008F-22AB-7FF1-CF37-809AF534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A78A7-117E-EB6B-8143-0E0535144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5DB33-0A74-1D89-8FB2-8D4F0A252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26469-0FD1-9F22-6576-3B1A72B73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99FBBB-32B8-72B4-8542-0DEA90BB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7A3FD-26F7-BF8E-7BDE-B4094BA9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ACC571-160F-EBE9-FF41-1C389B6A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FE86-A2DA-EE44-113D-DFB9D15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E610D-46EB-7DA2-590E-CDD8C1B8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D087B-D89F-D119-8296-827448E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12C3C-0718-A735-EAF5-9329CF0C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169FBA-9FA0-1A2B-5D5C-C80B5164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77320-1322-8059-E9BE-AE60176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2773F-1445-1CAE-1521-52305B27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510C-EB9B-1A41-1F7F-3D3A4099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2B626-91B1-60B7-9C7B-569C44FC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8F10F-2CD6-2F01-1EDE-DB7A59DA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09780-D4F8-779A-1D04-7B45574F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379C8-181B-4019-B210-7C4368F3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D87D4-7F28-13D2-E942-A603B20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1CF44-97DE-7BB5-4DB1-2530E5FE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54019-15E8-F6E8-BC7B-43F65BDAE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9BB1F-8EB4-2F34-2025-199FA10E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C8435-D35E-C388-B043-D8BE193F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19947-A55E-578F-5E5E-29CB8A56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BB53A-2690-EE9F-6C41-9FB63E0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99649E-A7AD-D0D7-6834-DF627C8E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10612-02A6-823D-B7FF-EB0E0DB2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2AF07-FF5C-4497-F0D2-BB744FF4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1D68-43C3-4085-9FAC-0F2686AF30F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F7D66-E991-A084-CBA7-F40F67B44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66016-B0B4-8EBC-8845-C10CDD694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F5A5-6CAA-45A7-8D53-CA9923004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2.emf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2.emf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3" y="2233440"/>
            <a:ext cx="9641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스마트 윈도우 </a:t>
            </a:r>
            <a:r>
              <a:rPr lang="en-US" altLang="ko-KR" sz="48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– </a:t>
            </a:r>
            <a:r>
              <a:rPr lang="ko-KR" altLang="en-US" sz="48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에어컨 </a:t>
            </a:r>
            <a:r>
              <a:rPr lang="ko-KR" altLang="en-US" sz="4800" dirty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연동 </a:t>
            </a:r>
            <a:endParaRPr lang="en-US" altLang="ko-KR" sz="480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  <a:p>
            <a:pPr algn="ctr"/>
            <a:r>
              <a:rPr lang="ko-KR" altLang="en-US" sz="4800" dirty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에너지 절감 </a:t>
            </a:r>
            <a:r>
              <a:rPr lang="ko-KR" altLang="en-US" sz="4800" dirty="0">
                <a:ln w="6350">
                  <a:solidFill>
                    <a:schemeClr val="bg1"/>
                  </a:solidFill>
                </a:ln>
                <a:solidFill>
                  <a:srgbClr val="16AC5F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실내온도 제어 시스템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EF3620-8856-737F-B5A8-C05FB0F55652}"/>
              </a:ext>
            </a:extLst>
          </p:cNvPr>
          <p:cNvSpPr txBox="1"/>
          <p:nvPr/>
        </p:nvSpPr>
        <p:spPr>
          <a:xfrm>
            <a:off x="1275344" y="3769768"/>
            <a:ext cx="96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Indoor temperature control system that saves energy </a:t>
            </a:r>
          </a:p>
          <a:p>
            <a:pPr algn="ctr"/>
            <a:r>
              <a:rPr lang="en-US" altLang="ko-KR" sz="2200" dirty="0">
                <a:solidFill>
                  <a:schemeClr val="bg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by linking smart windows and air conditioners using IoT technology </a:t>
            </a:r>
            <a:endParaRPr lang="ko-KR" altLang="en-US" sz="2200" dirty="0">
              <a:solidFill>
                <a:schemeClr val="bg2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648B-6CA5-793B-EECF-342B0EDD2D4C}"/>
              </a:ext>
            </a:extLst>
          </p:cNvPr>
          <p:cNvSpPr txBox="1"/>
          <p:nvPr/>
        </p:nvSpPr>
        <p:spPr>
          <a:xfrm>
            <a:off x="6852080" y="4874265"/>
            <a:ext cx="4674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Window24</a:t>
            </a:r>
          </a:p>
          <a:p>
            <a:pPr algn="r"/>
            <a:endParaRPr lang="en-US" altLang="ko-KR" sz="4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수학과 </a:t>
            </a:r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202111134 </a:t>
            </a:r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이수빈</a:t>
            </a:r>
            <a:endParaRPr lang="en-US" altLang="ko-KR" sz="1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산업공학과 </a:t>
            </a:r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202027502 </a:t>
            </a:r>
            <a:r>
              <a:rPr lang="ko-KR" altLang="en-US" sz="16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권혁찬</a:t>
            </a:r>
            <a:endParaRPr lang="en-US" altLang="ko-KR" sz="1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전기전자공학부 전자공학전공 </a:t>
            </a:r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202025147 </a:t>
            </a:r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김진태</a:t>
            </a:r>
            <a:endParaRPr lang="en-US" altLang="ko-KR" sz="1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물리학과 </a:t>
            </a:r>
            <a:r>
              <a:rPr lang="en-US" altLang="ko-KR" sz="1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202012155 </a:t>
            </a:r>
            <a:r>
              <a:rPr lang="ko-KR" altLang="en-US" sz="16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지재형</a:t>
            </a:r>
            <a:endParaRPr lang="en-US" altLang="ko-KR" sz="1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3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11BC896-83E3-08CA-F215-23D638F651B4}"/>
              </a:ext>
            </a:extLst>
          </p:cNvPr>
          <p:cNvSpPr/>
          <p:nvPr/>
        </p:nvSpPr>
        <p:spPr>
          <a:xfrm>
            <a:off x="-217619" y="1585630"/>
            <a:ext cx="7687802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C290950-2E02-B14A-DFA7-28C49C20CE18}"/>
              </a:ext>
            </a:extLst>
          </p:cNvPr>
          <p:cNvSpPr/>
          <p:nvPr/>
        </p:nvSpPr>
        <p:spPr>
          <a:xfrm>
            <a:off x="-354388" y="1587050"/>
            <a:ext cx="4426468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930654" y="1780938"/>
            <a:ext cx="30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기술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1628F98-5E89-BD9C-5E0A-9C51BC53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5" y="1650292"/>
            <a:ext cx="769176" cy="769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96BED-A540-8562-8FF6-1D864E18A14B}"/>
              </a:ext>
            </a:extLst>
          </p:cNvPr>
          <p:cNvSpPr txBox="1"/>
          <p:nvPr/>
        </p:nvSpPr>
        <p:spPr>
          <a:xfrm>
            <a:off x="4949900" y="1719382"/>
            <a:ext cx="304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PDLC 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필름</a:t>
            </a:r>
            <a:endParaRPr lang="ko-KR" altLang="en-US" sz="3600" b="1" dirty="0">
              <a:solidFill>
                <a:srgbClr val="16AC5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348596-CFA4-E365-C5BA-EE06322A4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65" y="2691935"/>
            <a:ext cx="4288343" cy="3626640"/>
          </a:xfrm>
          <a:prstGeom prst="rect">
            <a:avLst/>
          </a:prstGeom>
        </p:spPr>
      </p:pic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DC2B0DD7-DB7C-2A4E-EEFF-7ADFB153E05A}"/>
              </a:ext>
            </a:extLst>
          </p:cNvPr>
          <p:cNvSpPr/>
          <p:nvPr/>
        </p:nvSpPr>
        <p:spPr>
          <a:xfrm>
            <a:off x="4324046" y="1768396"/>
            <a:ext cx="500455" cy="523220"/>
          </a:xfrm>
          <a:prstGeom prst="chevron">
            <a:avLst>
              <a:gd name="adj" fmla="val 4086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6C2D6-3060-015C-DC24-6E29E55E2293}"/>
              </a:ext>
            </a:extLst>
          </p:cNvPr>
          <p:cNvSpPr txBox="1"/>
          <p:nvPr/>
        </p:nvSpPr>
        <p:spPr>
          <a:xfrm>
            <a:off x="4782608" y="3278917"/>
            <a:ext cx="58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PDLC 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필름은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액정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과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고분자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혼합물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8598D-0E4A-F9C3-1CDB-EF0EC05308C9}"/>
              </a:ext>
            </a:extLst>
          </p:cNvPr>
          <p:cNvSpPr txBox="1"/>
          <p:nvPr/>
        </p:nvSpPr>
        <p:spPr>
          <a:xfrm>
            <a:off x="4782609" y="3849080"/>
            <a:ext cx="58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일정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전압이 가해지면 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액정 분자가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정렬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143F9-EFD6-415A-BBFB-21E284323916}"/>
              </a:ext>
            </a:extLst>
          </p:cNvPr>
          <p:cNvSpPr txBox="1"/>
          <p:nvPr/>
        </p:nvSpPr>
        <p:spPr>
          <a:xfrm>
            <a:off x="4782609" y="4422016"/>
            <a:ext cx="58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전압이 제거되면 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액정 분자가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무질서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하게 배열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ABE94D-FC03-44A0-C63E-B4CB0CFE523F}"/>
              </a:ext>
            </a:extLst>
          </p:cNvPr>
          <p:cNvSpPr txBox="1"/>
          <p:nvPr/>
        </p:nvSpPr>
        <p:spPr>
          <a:xfrm>
            <a:off x="4782607" y="5003278"/>
            <a:ext cx="58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전압을 조절하여 투명도 조절 가능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9FD1FDF8-0BA9-E67A-FCCC-5A45F9ECAC4B}"/>
              </a:ext>
            </a:extLst>
          </p:cNvPr>
          <p:cNvSpPr/>
          <p:nvPr/>
        </p:nvSpPr>
        <p:spPr>
          <a:xfrm>
            <a:off x="9671050" y="3931127"/>
            <a:ext cx="350394" cy="297570"/>
          </a:xfrm>
          <a:prstGeom prst="chevron">
            <a:avLst>
              <a:gd name="adj" fmla="val 5846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D147014E-08BA-CBCC-2A52-86D6654D68CA}"/>
              </a:ext>
            </a:extLst>
          </p:cNvPr>
          <p:cNvSpPr/>
          <p:nvPr/>
        </p:nvSpPr>
        <p:spPr>
          <a:xfrm>
            <a:off x="10432298" y="4504063"/>
            <a:ext cx="350394" cy="297570"/>
          </a:xfrm>
          <a:prstGeom prst="chevron">
            <a:avLst>
              <a:gd name="adj" fmla="val 5846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9A57F3-8BD4-5189-DCE2-CB6AD3513026}"/>
              </a:ext>
            </a:extLst>
          </p:cNvPr>
          <p:cNvSpPr txBox="1"/>
          <p:nvPr/>
        </p:nvSpPr>
        <p:spPr>
          <a:xfrm>
            <a:off x="10091917" y="3849080"/>
            <a:ext cx="83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투명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B7C92-EE57-E992-86B1-AB6A4987145A}"/>
              </a:ext>
            </a:extLst>
          </p:cNvPr>
          <p:cNvSpPr txBox="1"/>
          <p:nvPr/>
        </p:nvSpPr>
        <p:spPr>
          <a:xfrm>
            <a:off x="10887254" y="4422016"/>
            <a:ext cx="98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불투명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9D03C38-4A01-53EB-6A15-D11A2E481A7A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78B810F2-546F-5CCE-A105-BE2150573172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AD49F1-76A6-AF96-7234-7EBF3BD6B464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2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659CBB-7624-7B3D-31B6-35D7F4DE8979}"/>
              </a:ext>
            </a:extLst>
          </p:cNvPr>
          <p:cNvSpPr/>
          <p:nvPr/>
        </p:nvSpPr>
        <p:spPr>
          <a:xfrm>
            <a:off x="-217620" y="1585630"/>
            <a:ext cx="9671051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C290950-2E02-B14A-DFA7-28C49C20CE18}"/>
              </a:ext>
            </a:extLst>
          </p:cNvPr>
          <p:cNvSpPr/>
          <p:nvPr/>
        </p:nvSpPr>
        <p:spPr>
          <a:xfrm>
            <a:off x="-354388" y="1587050"/>
            <a:ext cx="4426468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930654" y="1780938"/>
            <a:ext cx="30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 자동 모드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F28CB9-43AB-6201-3303-A18DF6A3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1657960"/>
            <a:ext cx="769176" cy="769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E8072-098C-6906-6E9A-CD216FFA93EC}"/>
              </a:ext>
            </a:extLst>
          </p:cNvPr>
          <p:cNvSpPr txBox="1"/>
          <p:nvPr/>
        </p:nvSpPr>
        <p:spPr>
          <a:xfrm>
            <a:off x="4173995" y="1779518"/>
            <a:ext cx="589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&gt; </a:t>
            </a:r>
            <a:r>
              <a:rPr lang="ko-KR" altLang="en-US" sz="2800" b="1" dirty="0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온도를 조절하는 과학적 원리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A08EE-1287-21B2-0597-132F56649BE9}"/>
              </a:ext>
            </a:extLst>
          </p:cNvPr>
          <p:cNvSpPr txBox="1"/>
          <p:nvPr/>
        </p:nvSpPr>
        <p:spPr>
          <a:xfrm>
            <a:off x="769789" y="2886865"/>
            <a:ext cx="58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압축기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사용하여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냉동 매질 냉각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F265C-8516-F54C-FE5E-937354E6D71B}"/>
              </a:ext>
            </a:extLst>
          </p:cNvPr>
          <p:cNvSpPr txBox="1"/>
          <p:nvPr/>
        </p:nvSpPr>
        <p:spPr>
          <a:xfrm>
            <a:off x="769789" y="3413043"/>
            <a:ext cx="104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압축된 냉각매체는 열을 방출하여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액체에서 기체로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변화하고 이 공기는 실내 공기를 냉각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AC41F-BE2F-D063-E5AF-61DBA0E33E36}"/>
              </a:ext>
            </a:extLst>
          </p:cNvPr>
          <p:cNvSpPr txBox="1"/>
          <p:nvPr/>
        </p:nvSpPr>
        <p:spPr>
          <a:xfrm>
            <a:off x="769789" y="3939221"/>
            <a:ext cx="1124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에어컨 내부의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냉각매체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사용하여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실내의 열 흡수하고 외부로 방출 </a:t>
            </a:r>
            <a:r>
              <a:rPr lang="en-US" altLang="ko-KR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열 전달의 기본 원리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86201-B594-A9E3-810D-ACAD8A21B4BD}"/>
              </a:ext>
            </a:extLst>
          </p:cNvPr>
          <p:cNvSpPr txBox="1"/>
          <p:nvPr/>
        </p:nvSpPr>
        <p:spPr>
          <a:xfrm>
            <a:off x="769789" y="4465399"/>
            <a:ext cx="107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실내의 열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은 냉각매체로 전달되어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실외로 방출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1E47-885C-000F-82EB-4E82E60D2042}"/>
              </a:ext>
            </a:extLst>
          </p:cNvPr>
          <p:cNvSpPr txBox="1"/>
          <p:nvPr/>
        </p:nvSpPr>
        <p:spPr>
          <a:xfrm>
            <a:off x="769789" y="4991577"/>
            <a:ext cx="107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실내 온도 조절을 위해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열 다량을 제어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2F4F2-5652-5DF0-1907-FCBEEF86EC2E}"/>
              </a:ext>
            </a:extLst>
          </p:cNvPr>
          <p:cNvSpPr txBox="1"/>
          <p:nvPr/>
        </p:nvSpPr>
        <p:spPr>
          <a:xfrm>
            <a:off x="769789" y="5517757"/>
            <a:ext cx="107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실내 공기의 습도와 온도를 모니터링 하여 적절한 조건 유지하고 실내 환경 쾌적하게 유지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001BAD-1178-B658-2A2E-321928D8B7A6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2E076F82-0B64-4C14-C008-3C70C4EA0D60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4E49FC-B975-7C05-9254-28C8A049EF32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0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D71D25-1E6E-6E4E-911D-2893FF286CD2}"/>
              </a:ext>
            </a:extLst>
          </p:cNvPr>
          <p:cNvSpPr/>
          <p:nvPr/>
        </p:nvSpPr>
        <p:spPr>
          <a:xfrm>
            <a:off x="-217620" y="1585630"/>
            <a:ext cx="9671051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C290950-2E02-B14A-DFA7-28C49C20CE18}"/>
              </a:ext>
            </a:extLst>
          </p:cNvPr>
          <p:cNvSpPr/>
          <p:nvPr/>
        </p:nvSpPr>
        <p:spPr>
          <a:xfrm>
            <a:off x="-354388" y="1587050"/>
            <a:ext cx="4426468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930654" y="1780938"/>
            <a:ext cx="30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 자동 모드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F28CB9-43AB-6201-3303-A18DF6A3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1657960"/>
            <a:ext cx="769176" cy="769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E8072-098C-6906-6E9A-CD216FFA93EC}"/>
              </a:ext>
            </a:extLst>
          </p:cNvPr>
          <p:cNvSpPr txBox="1"/>
          <p:nvPr/>
        </p:nvSpPr>
        <p:spPr>
          <a:xfrm>
            <a:off x="4177852" y="1779518"/>
            <a:ext cx="589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&gt; </a:t>
            </a:r>
            <a:r>
              <a:rPr lang="ko-KR" altLang="en-US" sz="2800" b="1" dirty="0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에어컨의 자동 </a:t>
            </a:r>
            <a:r>
              <a:rPr lang="ko-KR" altLang="en-US" sz="2800" b="1" dirty="0" err="1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모드란</a:t>
            </a:r>
            <a:r>
              <a:rPr lang="en-US" altLang="ko-KR" sz="2800" b="1" dirty="0">
                <a:solidFill>
                  <a:srgbClr val="B7B7B7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  <a:endParaRPr lang="ko-KR" altLang="en-US" sz="2800" b="1" dirty="0">
              <a:solidFill>
                <a:srgbClr val="B7B7B7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C9A6D-0AE4-F038-C9D2-B91BE7C02B12}"/>
              </a:ext>
            </a:extLst>
          </p:cNvPr>
          <p:cNvSpPr txBox="1"/>
          <p:nvPr/>
        </p:nvSpPr>
        <p:spPr>
          <a:xfrm>
            <a:off x="723295" y="2933364"/>
            <a:ext cx="883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희망 온도와 바람 세기를 실내 온도에 맞게 스스로 조절하는 운전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9A252-B257-1197-B3F1-23B6794125FD}"/>
              </a:ext>
            </a:extLst>
          </p:cNvPr>
          <p:cNvSpPr txBox="1"/>
          <p:nvPr/>
        </p:nvSpPr>
        <p:spPr>
          <a:xfrm>
            <a:off x="723295" y="3459542"/>
            <a:ext cx="110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목표 온도에 도달했을 때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에어컨 작동이 중단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되었다 실내 온도가 올라가면 </a:t>
            </a:r>
            <a:r>
              <a:rPr lang="ko-KR" altLang="en-US" sz="2400" b="1" dirty="0">
                <a:solidFill>
                  <a:srgbClr val="005BAB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다시 작동</a:t>
            </a:r>
            <a:r>
              <a:rPr lang="ko-KR" altLang="en-US" sz="2400" b="1" dirty="0">
                <a:solidFill>
                  <a:srgbClr val="B7B7B7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한다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1C6514-B0A2-F211-992B-2F9D57241810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2E6775BB-505C-7733-9060-8720420DC674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4B6F3D-9D8A-1FF5-FF25-AF2A72845DF2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0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120C2168-4210-E7C3-5583-96717706FCC1}"/>
              </a:ext>
            </a:extLst>
          </p:cNvPr>
          <p:cNvSpPr/>
          <p:nvPr/>
        </p:nvSpPr>
        <p:spPr>
          <a:xfrm>
            <a:off x="6366444" y="2161518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CEAC37-C265-3F3C-D30F-6524F2342EC1}"/>
              </a:ext>
            </a:extLst>
          </p:cNvPr>
          <p:cNvSpPr/>
          <p:nvPr/>
        </p:nvSpPr>
        <p:spPr>
          <a:xfrm>
            <a:off x="1351000" y="2157571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631472-F580-7153-283E-D3D275EA2D14}"/>
              </a:ext>
            </a:extLst>
          </p:cNvPr>
          <p:cNvSpPr/>
          <p:nvPr/>
        </p:nvSpPr>
        <p:spPr>
          <a:xfrm>
            <a:off x="6677036" y="2500907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87751A-E575-9543-95B8-BCEE363AD1E2}"/>
              </a:ext>
            </a:extLst>
          </p:cNvPr>
          <p:cNvSpPr/>
          <p:nvPr/>
        </p:nvSpPr>
        <p:spPr>
          <a:xfrm>
            <a:off x="1671067" y="2503030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870E75-A599-277E-1C7D-8E440FEB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92" y="2306206"/>
            <a:ext cx="2601185" cy="26011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B3D91B-B8BD-0D99-1943-E9190185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3" y="2128407"/>
            <a:ext cx="2601185" cy="2601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2163738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FB1CB-4EFA-7DC3-9D12-20D1C75B97F7}"/>
              </a:ext>
            </a:extLst>
          </p:cNvPr>
          <p:cNvSpPr txBox="1"/>
          <p:nvPr/>
        </p:nvSpPr>
        <p:spPr>
          <a:xfrm>
            <a:off x="7179181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자동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DF5679-3925-BF60-C702-C348382D2115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D3C589FF-07FF-8A45-CBE9-84D0614778C6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EB440F-CF89-7DF7-51B1-5FDC8B9D8A54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2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1ADFF3-72C4-C18A-ACFE-8D057A53B2BC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88C5AA19-9349-41E2-B121-7539218D23F5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CDE4AF-0C95-458E-5C45-1EDBF06C02FB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120C2168-4210-E7C3-5583-96717706FCC1}"/>
              </a:ext>
            </a:extLst>
          </p:cNvPr>
          <p:cNvSpPr/>
          <p:nvPr/>
        </p:nvSpPr>
        <p:spPr>
          <a:xfrm>
            <a:off x="6366444" y="2161518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CEAC37-C265-3F3C-D30F-6524F2342EC1}"/>
              </a:ext>
            </a:extLst>
          </p:cNvPr>
          <p:cNvSpPr/>
          <p:nvPr/>
        </p:nvSpPr>
        <p:spPr>
          <a:xfrm>
            <a:off x="1351000" y="2157571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631472-F580-7153-283E-D3D275EA2D14}"/>
              </a:ext>
            </a:extLst>
          </p:cNvPr>
          <p:cNvSpPr/>
          <p:nvPr/>
        </p:nvSpPr>
        <p:spPr>
          <a:xfrm>
            <a:off x="6677036" y="2500907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87751A-E575-9543-95B8-BCEE363AD1E2}"/>
              </a:ext>
            </a:extLst>
          </p:cNvPr>
          <p:cNvSpPr/>
          <p:nvPr/>
        </p:nvSpPr>
        <p:spPr>
          <a:xfrm>
            <a:off x="1671067" y="2503030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870E75-A599-277E-1C7D-8E440FEB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92" y="2306206"/>
            <a:ext cx="2601185" cy="26011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B3D91B-B8BD-0D99-1943-E9190185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3" y="2128407"/>
            <a:ext cx="2601185" cy="2601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2163738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FB1CB-4EFA-7DC3-9D12-20D1C75B97F7}"/>
              </a:ext>
            </a:extLst>
          </p:cNvPr>
          <p:cNvSpPr txBox="1"/>
          <p:nvPr/>
        </p:nvSpPr>
        <p:spPr>
          <a:xfrm>
            <a:off x="7179181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자동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9CD0-6FCB-2088-4D51-C5DAE61FE679}"/>
              </a:ext>
            </a:extLst>
          </p:cNvPr>
          <p:cNvSpPr/>
          <p:nvPr/>
        </p:nvSpPr>
        <p:spPr>
          <a:xfrm>
            <a:off x="-31315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EE436A-2942-4739-92D6-207F66A38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7445">
            <a:off x="3867295" y="470009"/>
            <a:ext cx="4426095" cy="4426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E35E87-12E9-9B7F-2216-E55071805AA3}"/>
              </a:ext>
            </a:extLst>
          </p:cNvPr>
          <p:cNvSpPr txBox="1"/>
          <p:nvPr/>
        </p:nvSpPr>
        <p:spPr>
          <a:xfrm>
            <a:off x="3780616" y="295107"/>
            <a:ext cx="4630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/>
                  </a:solidFill>
                </a:ln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LINK</a:t>
            </a:r>
            <a:endParaRPr lang="ko-KR" altLang="en-US" sz="8000" dirty="0">
              <a:ln>
                <a:solidFill>
                  <a:schemeClr val="bg1"/>
                </a:solidFill>
              </a:ln>
              <a:solidFill>
                <a:srgbClr val="005BAB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F6EF-EE48-6587-C96C-6BC284A5F543}"/>
              </a:ext>
            </a:extLst>
          </p:cNvPr>
          <p:cNvSpPr txBox="1"/>
          <p:nvPr/>
        </p:nvSpPr>
        <p:spPr>
          <a:xfrm>
            <a:off x="2618849" y="5715512"/>
            <a:ext cx="695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ON, OFF </a:t>
            </a:r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두가지 모드만 존재 </a:t>
            </a:r>
            <a:r>
              <a:rPr lang="en-US" altLang="ko-KR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-&gt; </a:t>
            </a:r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투명도 조절 가능</a:t>
            </a:r>
            <a:r>
              <a:rPr lang="en-US" altLang="ko-KR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FCE3D7-F435-5F67-5CC6-1EDECB5B08A8}"/>
              </a:ext>
            </a:extLst>
          </p:cNvPr>
          <p:cNvSpPr txBox="1"/>
          <p:nvPr/>
        </p:nvSpPr>
        <p:spPr>
          <a:xfrm>
            <a:off x="2471668" y="6038333"/>
            <a:ext cx="724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사용자가 지속적으로 모드 관리 </a:t>
            </a:r>
            <a:r>
              <a:rPr lang="en-US" altLang="ko-KR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자동화 </a:t>
            </a:r>
            <a:r>
              <a:rPr lang="en-US" altLang="ko-KR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X) -&gt; </a:t>
            </a:r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에어컨과 함께 자동화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D76C4-7FA6-24FF-97F2-B20452F5281A}"/>
              </a:ext>
            </a:extLst>
          </p:cNvPr>
          <p:cNvSpPr txBox="1"/>
          <p:nvPr/>
        </p:nvSpPr>
        <p:spPr>
          <a:xfrm>
            <a:off x="2364906" y="4884860"/>
            <a:ext cx="746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기존 스마트 윈도우의 단점 개선</a:t>
            </a: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EBCDD5E6-19D6-CAA0-5B7B-1190B46FE52A}"/>
              </a:ext>
            </a:extLst>
          </p:cNvPr>
          <p:cNvSpPr/>
          <p:nvPr/>
        </p:nvSpPr>
        <p:spPr>
          <a:xfrm>
            <a:off x="5455367" y="3694225"/>
            <a:ext cx="1281265" cy="1255311"/>
          </a:xfrm>
          <a:prstGeom prst="mathPlus">
            <a:avLst/>
          </a:prstGeom>
          <a:solidFill>
            <a:srgbClr val="005B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685BB0F-BBE7-ADFD-76FD-D5C5C03B0742}"/>
              </a:ext>
            </a:extLst>
          </p:cNvPr>
          <p:cNvSpPr/>
          <p:nvPr/>
        </p:nvSpPr>
        <p:spPr>
          <a:xfrm flipH="1">
            <a:off x="3361828" y="1506662"/>
            <a:ext cx="8839196" cy="5372100"/>
          </a:xfrm>
          <a:prstGeom prst="rtTriangle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2B08BAA-1750-5A5A-2FC1-1126BBC8297E}"/>
              </a:ext>
            </a:extLst>
          </p:cNvPr>
          <p:cNvSpPr/>
          <p:nvPr/>
        </p:nvSpPr>
        <p:spPr>
          <a:xfrm>
            <a:off x="-4" y="1497919"/>
            <a:ext cx="8928100" cy="5372100"/>
          </a:xfrm>
          <a:prstGeom prst="rtTriangle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1" y="2767277"/>
            <a:ext cx="964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02. </a:t>
            </a:r>
            <a:r>
              <a:rPr lang="ko-KR" altLang="en-US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  <a:endParaRPr lang="ko-KR" altLang="en-US" sz="8000" dirty="0">
              <a:ln w="6350">
                <a:solidFill>
                  <a:schemeClr val="bg1"/>
                </a:solidFill>
              </a:ln>
              <a:solidFill>
                <a:srgbClr val="16AC5F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0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003B1B1-BE80-BE58-AAF8-1104FD3E6BFA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37D410D9-750B-823C-50D6-7C938BBD929D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23FC7A2-25C0-FCD7-742F-229B984CC02D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754498-39F7-D7C3-DA5F-12B383BBB677}"/>
              </a:ext>
            </a:extLst>
          </p:cNvPr>
          <p:cNvSpPr/>
          <p:nvPr/>
        </p:nvSpPr>
        <p:spPr>
          <a:xfrm>
            <a:off x="7683123" y="1441295"/>
            <a:ext cx="881018" cy="4001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D69DED-8208-8BBB-F64E-BE777B99C02D}"/>
              </a:ext>
            </a:extLst>
          </p:cNvPr>
          <p:cNvSpPr/>
          <p:nvPr/>
        </p:nvSpPr>
        <p:spPr>
          <a:xfrm>
            <a:off x="4112517" y="4389033"/>
            <a:ext cx="1259804" cy="2162477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28791A6-7B8D-A0CB-C606-9BBFCBB0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97" y="4229445"/>
            <a:ext cx="1366306" cy="250554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D67B9B-580D-C710-1CF4-08732E817648}"/>
              </a:ext>
            </a:extLst>
          </p:cNvPr>
          <p:cNvSpPr/>
          <p:nvPr/>
        </p:nvSpPr>
        <p:spPr>
          <a:xfrm>
            <a:off x="4112297" y="1675025"/>
            <a:ext cx="1259804" cy="2162477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B913D9-0E65-4AB2-2D71-71063B2225BA}"/>
              </a:ext>
            </a:extLst>
          </p:cNvPr>
          <p:cNvSpPr/>
          <p:nvPr/>
        </p:nvSpPr>
        <p:spPr>
          <a:xfrm>
            <a:off x="830423" y="2550100"/>
            <a:ext cx="1903445" cy="3216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D69134-DADE-27EA-5C78-FCDED8AD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" y="2219840"/>
            <a:ext cx="2066630" cy="3789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CF1546-7D18-DC9C-571F-6AF949EBE53D}"/>
              </a:ext>
            </a:extLst>
          </p:cNvPr>
          <p:cNvSpPr txBox="1"/>
          <p:nvPr/>
        </p:nvSpPr>
        <p:spPr>
          <a:xfrm>
            <a:off x="685036" y="2698639"/>
            <a:ext cx="218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홈</a:t>
            </a:r>
            <a:endParaRPr lang="en-US" altLang="ko-KR" sz="20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제어 시스템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73F4E1-4291-A77B-8553-0B4ACDA08292}"/>
              </a:ext>
            </a:extLst>
          </p:cNvPr>
          <p:cNvSpPr/>
          <p:nvPr/>
        </p:nvSpPr>
        <p:spPr>
          <a:xfrm>
            <a:off x="911345" y="3897437"/>
            <a:ext cx="1735494" cy="72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D1FEEB-6737-54A3-DD6B-BBAE025091CB}"/>
              </a:ext>
            </a:extLst>
          </p:cNvPr>
          <p:cNvSpPr/>
          <p:nvPr/>
        </p:nvSpPr>
        <p:spPr>
          <a:xfrm>
            <a:off x="911345" y="4697583"/>
            <a:ext cx="1735494" cy="72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FC5F7-2D30-3471-1DEE-AEA72BF92AD9}"/>
              </a:ext>
            </a:extLst>
          </p:cNvPr>
          <p:cNvSpPr txBox="1"/>
          <p:nvPr/>
        </p:nvSpPr>
        <p:spPr>
          <a:xfrm>
            <a:off x="971059" y="4016406"/>
            <a:ext cx="161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 절약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조절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EA16-B065-8652-634E-E8AA1698CC0C}"/>
              </a:ext>
            </a:extLst>
          </p:cNvPr>
          <p:cNvSpPr txBox="1"/>
          <p:nvPr/>
        </p:nvSpPr>
        <p:spPr>
          <a:xfrm>
            <a:off x="971059" y="4793120"/>
            <a:ext cx="161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투명도만 조절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밝기만 조절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A9CB4E-EC07-EA38-86B5-BAE841AA5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65" y="3297651"/>
            <a:ext cx="565252" cy="565252"/>
          </a:xfrm>
          <a:prstGeom prst="rect">
            <a:avLst/>
          </a:prstGeom>
        </p:spPr>
      </p:pic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998DF823-19BB-65E1-D794-ED1C4377D46C}"/>
              </a:ext>
            </a:extLst>
          </p:cNvPr>
          <p:cNvSpPr/>
          <p:nvPr/>
        </p:nvSpPr>
        <p:spPr>
          <a:xfrm rot="19636939">
            <a:off x="3089534" y="2962955"/>
            <a:ext cx="729671" cy="231422"/>
          </a:xfrm>
          <a:prstGeom prst="chevron">
            <a:avLst>
              <a:gd name="adj" fmla="val 102414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BAB"/>
              </a:solidFill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0EDC701D-6A53-27E7-F1BE-CB50CF1F74F1}"/>
              </a:ext>
            </a:extLst>
          </p:cNvPr>
          <p:cNvSpPr/>
          <p:nvPr/>
        </p:nvSpPr>
        <p:spPr>
          <a:xfrm rot="1270725">
            <a:off x="3102038" y="4939019"/>
            <a:ext cx="729671" cy="231422"/>
          </a:xfrm>
          <a:prstGeom prst="chevron">
            <a:avLst>
              <a:gd name="adj" fmla="val 102414"/>
            </a:avLst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6AC5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29CF34C-B569-8305-5390-F957EC6B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97" y="1487285"/>
            <a:ext cx="1366306" cy="25055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BA69BB-6DA0-09C4-620E-48C42467F68A}"/>
              </a:ext>
            </a:extLst>
          </p:cNvPr>
          <p:cNvSpPr txBox="1"/>
          <p:nvPr/>
        </p:nvSpPr>
        <p:spPr>
          <a:xfrm>
            <a:off x="4030704" y="1855450"/>
            <a:ext cx="14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 절약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조절</a:t>
            </a:r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0488CF-98BB-D559-7C32-850315EC512B}"/>
              </a:ext>
            </a:extLst>
          </p:cNvPr>
          <p:cNvSpPr txBox="1"/>
          <p:nvPr/>
        </p:nvSpPr>
        <p:spPr>
          <a:xfrm>
            <a:off x="4047034" y="2496032"/>
            <a:ext cx="14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목표 온도를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E27C8-2974-FE1D-528D-22766368DB30}"/>
              </a:ext>
            </a:extLst>
          </p:cNvPr>
          <p:cNvSpPr txBox="1"/>
          <p:nvPr/>
        </p:nvSpPr>
        <p:spPr>
          <a:xfrm>
            <a:off x="4107947" y="4673304"/>
            <a:ext cx="125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투명도만 조절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밝기만 조절 </a:t>
            </a:r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53FE5E-BF4D-FAA0-7BE0-EC829CB246DB}"/>
              </a:ext>
            </a:extLst>
          </p:cNvPr>
          <p:cNvSpPr txBox="1"/>
          <p:nvPr/>
        </p:nvSpPr>
        <p:spPr>
          <a:xfrm>
            <a:off x="4107947" y="5250329"/>
            <a:ext cx="125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창의 투명도를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선택하세요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465ACD-FBBB-831C-3C71-19ABBA7F1F78}"/>
              </a:ext>
            </a:extLst>
          </p:cNvPr>
          <p:cNvSpPr/>
          <p:nvPr/>
        </p:nvSpPr>
        <p:spPr>
          <a:xfrm>
            <a:off x="4306672" y="3006972"/>
            <a:ext cx="881018" cy="450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FBEEC0-097F-221E-5386-8C2194657B26}"/>
              </a:ext>
            </a:extLst>
          </p:cNvPr>
          <p:cNvSpPr txBox="1"/>
          <p:nvPr/>
        </p:nvSpPr>
        <p:spPr>
          <a:xfrm>
            <a:off x="4835525" y="3036396"/>
            <a:ext cx="26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℃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E98B5A-C4C2-95D9-C745-FAC014C9139C}"/>
              </a:ext>
            </a:extLst>
          </p:cNvPr>
          <p:cNvSpPr/>
          <p:nvPr/>
        </p:nvSpPr>
        <p:spPr>
          <a:xfrm>
            <a:off x="4219576" y="5748128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AC5F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F4D7E62-03DC-12BA-0662-C531CE5542D7}"/>
              </a:ext>
            </a:extLst>
          </p:cNvPr>
          <p:cNvSpPr/>
          <p:nvPr/>
        </p:nvSpPr>
        <p:spPr>
          <a:xfrm>
            <a:off x="4580717" y="5744502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E72448-E912-DE98-41A4-3F24C8F0484E}"/>
              </a:ext>
            </a:extLst>
          </p:cNvPr>
          <p:cNvSpPr/>
          <p:nvPr/>
        </p:nvSpPr>
        <p:spPr>
          <a:xfrm>
            <a:off x="4945512" y="5744502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76FB7F-AEF7-41ED-8264-663650B76E7E}"/>
              </a:ext>
            </a:extLst>
          </p:cNvPr>
          <p:cNvSpPr txBox="1"/>
          <p:nvPr/>
        </p:nvSpPr>
        <p:spPr>
          <a:xfrm>
            <a:off x="4194438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7AC2B-A86C-0EAC-1591-8B28BFA1CFE2}"/>
              </a:ext>
            </a:extLst>
          </p:cNvPr>
          <p:cNvSpPr txBox="1"/>
          <p:nvPr/>
        </p:nvSpPr>
        <p:spPr>
          <a:xfrm>
            <a:off x="4552273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DB7C1-4B68-033E-1AC8-49F3B57207B6}"/>
              </a:ext>
            </a:extLst>
          </p:cNvPr>
          <p:cNvSpPr txBox="1"/>
          <p:nvPr/>
        </p:nvSpPr>
        <p:spPr>
          <a:xfrm>
            <a:off x="4910108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40%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DD44911-855A-CE96-DE13-1DC406DC3912}"/>
              </a:ext>
            </a:extLst>
          </p:cNvPr>
          <p:cNvSpPr/>
          <p:nvPr/>
        </p:nvSpPr>
        <p:spPr>
          <a:xfrm>
            <a:off x="4219576" y="6077503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AC5F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068405F-42EA-379D-4034-3A80BA5C9705}"/>
              </a:ext>
            </a:extLst>
          </p:cNvPr>
          <p:cNvSpPr/>
          <p:nvPr/>
        </p:nvSpPr>
        <p:spPr>
          <a:xfrm>
            <a:off x="4580717" y="6073877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651C4AF-1D72-DAC7-A5CD-D41ED5F12808}"/>
              </a:ext>
            </a:extLst>
          </p:cNvPr>
          <p:cNvSpPr/>
          <p:nvPr/>
        </p:nvSpPr>
        <p:spPr>
          <a:xfrm>
            <a:off x="4945512" y="6073877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C9781C-07E7-3A64-4D3E-A710B7D3F9EE}"/>
              </a:ext>
            </a:extLst>
          </p:cNvPr>
          <p:cNvSpPr txBox="1"/>
          <p:nvPr/>
        </p:nvSpPr>
        <p:spPr>
          <a:xfrm>
            <a:off x="4194438" y="6117231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9B8A4C-9806-4541-1812-80EFFA587FFD}"/>
              </a:ext>
            </a:extLst>
          </p:cNvPr>
          <p:cNvSpPr txBox="1"/>
          <p:nvPr/>
        </p:nvSpPr>
        <p:spPr>
          <a:xfrm>
            <a:off x="4552273" y="6117231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80%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90D4E7-54DA-4E42-747B-C7320655293A}"/>
              </a:ext>
            </a:extLst>
          </p:cNvPr>
          <p:cNvSpPr txBox="1"/>
          <p:nvPr/>
        </p:nvSpPr>
        <p:spPr>
          <a:xfrm>
            <a:off x="4883916" y="6117231"/>
            <a:ext cx="455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100%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0B5A195-A836-B045-E6CF-18244214C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58" y="3176214"/>
            <a:ext cx="1274488" cy="127448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AA85F1-0036-D023-0B9B-588E38413EEF}"/>
              </a:ext>
            </a:extLst>
          </p:cNvPr>
          <p:cNvGrpSpPr/>
          <p:nvPr/>
        </p:nvGrpSpPr>
        <p:grpSpPr>
          <a:xfrm>
            <a:off x="9549201" y="3156110"/>
            <a:ext cx="1278199" cy="1289829"/>
            <a:chOff x="9549201" y="3233739"/>
            <a:chExt cx="1278199" cy="128982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A287D15-8784-CDE6-32BD-47B0ECD25C63}"/>
                </a:ext>
              </a:extLst>
            </p:cNvPr>
            <p:cNvGrpSpPr/>
            <p:nvPr/>
          </p:nvGrpSpPr>
          <p:grpSpPr>
            <a:xfrm>
              <a:off x="9549201" y="3522119"/>
              <a:ext cx="1278199" cy="1001449"/>
              <a:chOff x="9549201" y="3522119"/>
              <a:chExt cx="1278199" cy="1001449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08C257B0-D743-7C94-0D24-AB352B6B9D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728" b="24228"/>
              <a:stretch/>
            </p:blipFill>
            <p:spPr>
              <a:xfrm>
                <a:off x="9552912" y="3522119"/>
                <a:ext cx="1274488" cy="676025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2C208604-F04D-F2CE-EC10-65B355283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717" b="-1"/>
              <a:stretch/>
            </p:blipFill>
            <p:spPr>
              <a:xfrm>
                <a:off x="9549201" y="4188590"/>
                <a:ext cx="1274488" cy="334978"/>
              </a:xfrm>
              <a:prstGeom prst="rect">
                <a:avLst/>
              </a:prstGeom>
            </p:spPr>
          </p:pic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16F4D10-3AA8-FBBF-F659-75C5FA906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1" t="100" r="3637" b="75423"/>
            <a:stretch/>
          </p:blipFill>
          <p:spPr>
            <a:xfrm>
              <a:off x="9552911" y="3233739"/>
              <a:ext cx="1231835" cy="311942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E9980D4B-2620-A4D1-9F6E-EAD5048EB0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5052" r="12000" b="5079"/>
          <a:stretch/>
        </p:blipFill>
        <p:spPr>
          <a:xfrm>
            <a:off x="7450931" y="1992471"/>
            <a:ext cx="1354932" cy="1000125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8593862C-7DBB-9823-ED4F-5A9E0F1C8CCF}"/>
              </a:ext>
            </a:extLst>
          </p:cNvPr>
          <p:cNvGrpSpPr/>
          <p:nvPr/>
        </p:nvGrpSpPr>
        <p:grpSpPr>
          <a:xfrm>
            <a:off x="9389897" y="1707205"/>
            <a:ext cx="1593095" cy="1593095"/>
            <a:chOff x="7327654" y="1786222"/>
            <a:chExt cx="1593095" cy="1593095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0768F4B-22D0-ED4F-3F7D-D611F8B4A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50931" y="2076450"/>
              <a:ext cx="1354932" cy="1000125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7EB920D-74B8-3A3A-A075-BB1BE3E99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654" y="1786222"/>
              <a:ext cx="1593095" cy="1593095"/>
            </a:xfrm>
            <a:prstGeom prst="rect">
              <a:avLst/>
            </a:prstGeom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BCF5E-3294-93A9-D8AC-6EFC9A87FB47}"/>
              </a:ext>
            </a:extLst>
          </p:cNvPr>
          <p:cNvSpPr/>
          <p:nvPr/>
        </p:nvSpPr>
        <p:spPr>
          <a:xfrm>
            <a:off x="7446166" y="2004376"/>
            <a:ext cx="1354932" cy="981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F5218C-7691-65CA-B543-17AD933B17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54" y="1702243"/>
            <a:ext cx="1593095" cy="159309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D3BF6C1-5C84-9C9C-CAA9-B9073024A1E8}"/>
              </a:ext>
            </a:extLst>
          </p:cNvPr>
          <p:cNvSpPr txBox="1"/>
          <p:nvPr/>
        </p:nvSpPr>
        <p:spPr>
          <a:xfrm>
            <a:off x="7763914" y="1441295"/>
            <a:ext cx="70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냉방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12AEDD6-3669-4C05-9B2B-965BBFDBB862}"/>
              </a:ext>
            </a:extLst>
          </p:cNvPr>
          <p:cNvSpPr/>
          <p:nvPr/>
        </p:nvSpPr>
        <p:spPr>
          <a:xfrm>
            <a:off x="9751258" y="1432565"/>
            <a:ext cx="88101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8B83C4-3C05-D193-3BA4-646B656F12CC}"/>
              </a:ext>
            </a:extLst>
          </p:cNvPr>
          <p:cNvSpPr txBox="1"/>
          <p:nvPr/>
        </p:nvSpPr>
        <p:spPr>
          <a:xfrm>
            <a:off x="9832049" y="1432565"/>
            <a:ext cx="70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난방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B8DF47E-7CB0-FC6B-4C0E-DFEFDE6AC8DA}"/>
              </a:ext>
            </a:extLst>
          </p:cNvPr>
          <p:cNvGrpSpPr/>
          <p:nvPr/>
        </p:nvGrpSpPr>
        <p:grpSpPr>
          <a:xfrm>
            <a:off x="5773966" y="2804974"/>
            <a:ext cx="1216136" cy="231422"/>
            <a:chOff x="5773966" y="2804974"/>
            <a:chExt cx="1216136" cy="231422"/>
          </a:xfrm>
        </p:grpSpPr>
        <p:sp>
          <p:nvSpPr>
            <p:cNvPr id="88" name="화살표: 갈매기형 수장 87">
              <a:extLst>
                <a:ext uri="{FF2B5EF4-FFF2-40B4-BE49-F238E27FC236}">
                  <a16:creationId xmlns:a16="http://schemas.microsoft.com/office/drawing/2014/main" id="{40DC34D2-BE92-734D-8985-8DE2F41464F8}"/>
                </a:ext>
              </a:extLst>
            </p:cNvPr>
            <p:cNvSpPr/>
            <p:nvPr/>
          </p:nvSpPr>
          <p:spPr>
            <a:xfrm>
              <a:off x="5773966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89" name="화살표: 갈매기형 수장 88">
              <a:extLst>
                <a:ext uri="{FF2B5EF4-FFF2-40B4-BE49-F238E27FC236}">
                  <a16:creationId xmlns:a16="http://schemas.microsoft.com/office/drawing/2014/main" id="{F1B6B5B6-A19B-82DF-31A7-FBECB0156873}"/>
                </a:ext>
              </a:extLst>
            </p:cNvPr>
            <p:cNvSpPr/>
            <p:nvPr/>
          </p:nvSpPr>
          <p:spPr>
            <a:xfrm>
              <a:off x="6049454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0" name="화살표: 갈매기형 수장 89">
              <a:extLst>
                <a:ext uri="{FF2B5EF4-FFF2-40B4-BE49-F238E27FC236}">
                  <a16:creationId xmlns:a16="http://schemas.microsoft.com/office/drawing/2014/main" id="{1EB558D5-BDED-D510-DB4E-5E63D287C14A}"/>
                </a:ext>
              </a:extLst>
            </p:cNvPr>
            <p:cNvSpPr/>
            <p:nvPr/>
          </p:nvSpPr>
          <p:spPr>
            <a:xfrm>
              <a:off x="6321142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1" name="화살표: 갈매기형 수장 90">
              <a:extLst>
                <a:ext uri="{FF2B5EF4-FFF2-40B4-BE49-F238E27FC236}">
                  <a16:creationId xmlns:a16="http://schemas.microsoft.com/office/drawing/2014/main" id="{1B5B6617-D0D8-03A3-6F5F-51734A902719}"/>
                </a:ext>
              </a:extLst>
            </p:cNvPr>
            <p:cNvSpPr/>
            <p:nvPr/>
          </p:nvSpPr>
          <p:spPr>
            <a:xfrm>
              <a:off x="6596630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3A40C81-D43B-8EC1-FD7E-1FAF1799598E}"/>
              </a:ext>
            </a:extLst>
          </p:cNvPr>
          <p:cNvGrpSpPr/>
          <p:nvPr/>
        </p:nvGrpSpPr>
        <p:grpSpPr>
          <a:xfrm>
            <a:off x="5773966" y="5513080"/>
            <a:ext cx="1216136" cy="231422"/>
            <a:chOff x="5773966" y="2804974"/>
            <a:chExt cx="1216136" cy="231422"/>
          </a:xfrm>
        </p:grpSpPr>
        <p:sp>
          <p:nvSpPr>
            <p:cNvPr id="94" name="화살표: 갈매기형 수장 93">
              <a:extLst>
                <a:ext uri="{FF2B5EF4-FFF2-40B4-BE49-F238E27FC236}">
                  <a16:creationId xmlns:a16="http://schemas.microsoft.com/office/drawing/2014/main" id="{CD68ED19-C774-56E1-D64E-9C77D2E9C1C8}"/>
                </a:ext>
              </a:extLst>
            </p:cNvPr>
            <p:cNvSpPr/>
            <p:nvPr/>
          </p:nvSpPr>
          <p:spPr>
            <a:xfrm>
              <a:off x="5773966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5" name="화살표: 갈매기형 수장 94">
              <a:extLst>
                <a:ext uri="{FF2B5EF4-FFF2-40B4-BE49-F238E27FC236}">
                  <a16:creationId xmlns:a16="http://schemas.microsoft.com/office/drawing/2014/main" id="{35A8A6BC-1FAB-45F7-E72E-53E34C06ACB7}"/>
                </a:ext>
              </a:extLst>
            </p:cNvPr>
            <p:cNvSpPr/>
            <p:nvPr/>
          </p:nvSpPr>
          <p:spPr>
            <a:xfrm>
              <a:off x="6049454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6" name="화살표: 갈매기형 수장 95">
              <a:extLst>
                <a:ext uri="{FF2B5EF4-FFF2-40B4-BE49-F238E27FC236}">
                  <a16:creationId xmlns:a16="http://schemas.microsoft.com/office/drawing/2014/main" id="{863B4D3E-5324-5B09-B48D-41C78D09EDBD}"/>
                </a:ext>
              </a:extLst>
            </p:cNvPr>
            <p:cNvSpPr/>
            <p:nvPr/>
          </p:nvSpPr>
          <p:spPr>
            <a:xfrm>
              <a:off x="6321142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7" name="화살표: 갈매기형 수장 96">
              <a:extLst>
                <a:ext uri="{FF2B5EF4-FFF2-40B4-BE49-F238E27FC236}">
                  <a16:creationId xmlns:a16="http://schemas.microsoft.com/office/drawing/2014/main" id="{C35A050C-6DA8-1C7C-3BB5-FBE2B0F3819A}"/>
                </a:ext>
              </a:extLst>
            </p:cNvPr>
            <p:cNvSpPr/>
            <p:nvPr/>
          </p:nvSpPr>
          <p:spPr>
            <a:xfrm>
              <a:off x="6596630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5BAB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566FEEA-0106-9F03-29ED-791EB4B97D89}"/>
              </a:ext>
            </a:extLst>
          </p:cNvPr>
          <p:cNvGrpSpPr/>
          <p:nvPr/>
        </p:nvGrpSpPr>
        <p:grpSpPr>
          <a:xfrm>
            <a:off x="7325736" y="4659863"/>
            <a:ext cx="3821030" cy="2096094"/>
            <a:chOff x="7325736" y="4659863"/>
            <a:chExt cx="3821030" cy="209609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33A6ADB-9995-C251-3FAE-59EA281FD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13483" y="4877066"/>
              <a:ext cx="992617" cy="732687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BAB64B4-C5F8-9891-0A73-3CAC4B34DE10}"/>
                </a:ext>
              </a:extLst>
            </p:cNvPr>
            <p:cNvSpPr/>
            <p:nvPr/>
          </p:nvSpPr>
          <p:spPr>
            <a:xfrm>
              <a:off x="7413483" y="4863152"/>
              <a:ext cx="992617" cy="754225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6EE02F6-F9E7-FAD5-B6BE-FC21B3625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8773299" y="4886590"/>
              <a:ext cx="992617" cy="732687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4427A2D-2710-D630-58F1-91F60E7E2B88}"/>
                </a:ext>
              </a:extLst>
            </p:cNvPr>
            <p:cNvSpPr/>
            <p:nvPr/>
          </p:nvSpPr>
          <p:spPr>
            <a:xfrm>
              <a:off x="8773299" y="4872676"/>
              <a:ext cx="992617" cy="7542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BCE68026-0893-61FB-9CCF-BA3DA3378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10066910" y="4886590"/>
              <a:ext cx="992617" cy="732687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E00DAA5-5F11-4F52-BCB5-3E07B9CE8A55}"/>
                </a:ext>
              </a:extLst>
            </p:cNvPr>
            <p:cNvSpPr/>
            <p:nvPr/>
          </p:nvSpPr>
          <p:spPr>
            <a:xfrm>
              <a:off x="10066910" y="4872676"/>
              <a:ext cx="992617" cy="754225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0AF902D-40D6-257A-78C9-4D3749DCC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12974" y="5792152"/>
              <a:ext cx="992617" cy="732687"/>
            </a:xfrm>
            <a:prstGeom prst="rect">
              <a:avLst/>
            </a:prstGeom>
          </p:spPr>
        </p:pic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4CDD92F-9D3A-DB88-AE65-DB9001DA4B21}"/>
                </a:ext>
              </a:extLst>
            </p:cNvPr>
            <p:cNvSpPr/>
            <p:nvPr/>
          </p:nvSpPr>
          <p:spPr>
            <a:xfrm>
              <a:off x="7412974" y="5778238"/>
              <a:ext cx="992617" cy="754225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0B7E52-6BDA-5CAC-598E-BAE4C9FC6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8786055" y="5806066"/>
              <a:ext cx="992617" cy="732687"/>
            </a:xfrm>
            <a:prstGeom prst="rect">
              <a:avLst/>
            </a:prstGeom>
          </p:spPr>
        </p:pic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510D7CD-2400-FD81-94B7-7ECD47193C65}"/>
                </a:ext>
              </a:extLst>
            </p:cNvPr>
            <p:cNvSpPr/>
            <p:nvPr/>
          </p:nvSpPr>
          <p:spPr>
            <a:xfrm>
              <a:off x="8786055" y="5792152"/>
              <a:ext cx="992617" cy="75422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B043207-FD56-466C-1A0B-94C13E8C0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10066910" y="5806066"/>
              <a:ext cx="992617" cy="732687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2F998349-C96B-770A-ED25-1DAFC5DC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245" y="4659863"/>
              <a:ext cx="1167094" cy="1167094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2CCD79E-743F-7864-B298-8CCDA087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736" y="5574949"/>
              <a:ext cx="1167094" cy="1167094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A3393B7-7729-E80A-ACE3-C5E31C56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061" y="4669387"/>
              <a:ext cx="1167094" cy="1167094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72AC12A-0661-969C-B178-004205A7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817" y="5588863"/>
              <a:ext cx="1167094" cy="1167094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8FEF552E-415C-4381-2C35-4AE47AC7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672" y="4669387"/>
              <a:ext cx="1167094" cy="1167094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705AEDC3-5260-5895-C750-C54AFAB4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672" y="5588863"/>
              <a:ext cx="1167094" cy="1167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2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6EA53C-339F-00F4-5DA5-6C056CF51D77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7E9E504C-0C18-BAD0-AB8C-35205A53D968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1A348E-88F5-E17E-F5C5-1A8E5C54132E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58A9E-1C75-1644-B297-648828FA7B4C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832867" y="2107873"/>
            <a:chExt cx="2188112" cy="37898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978254" y="2438133"/>
              <a:ext cx="1903445" cy="3216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608" y="2107873"/>
              <a:ext cx="2066630" cy="37898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832867" y="2586672"/>
              <a:ext cx="2188112" cy="56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스마트 홈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제어 시스템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73F4E1-4291-A77B-8553-0B4ACDA08292}"/>
                </a:ext>
              </a:extLst>
            </p:cNvPr>
            <p:cNvSpPr/>
            <p:nvPr/>
          </p:nvSpPr>
          <p:spPr>
            <a:xfrm>
              <a:off x="5059176" y="3785470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D1FEEB-6737-54A3-DD6B-BBAE025091CB}"/>
                </a:ext>
              </a:extLst>
            </p:cNvPr>
            <p:cNvSpPr/>
            <p:nvPr/>
          </p:nvSpPr>
          <p:spPr>
            <a:xfrm>
              <a:off x="5059176" y="4585616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118890" y="3904439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에너지 절약 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조절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8EA16-B065-8652-634E-E8AA1698CC0C}"/>
                </a:ext>
              </a:extLst>
            </p:cNvPr>
            <p:cNvSpPr txBox="1"/>
            <p:nvPr/>
          </p:nvSpPr>
          <p:spPr>
            <a:xfrm>
              <a:off x="5118890" y="4681153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 투명도만 조절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밝기만 조절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FA9CB4E-EC07-EA38-86B5-BAE841AA5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6" y="3185684"/>
              <a:ext cx="565252" cy="565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26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8E5D22-250A-B2FE-4497-1B4BF141F058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0FF0F405-34FD-6AC4-1E07-344EE574C7AA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9A7B03-0727-2F78-35E8-32A972323B99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58A9E-1C75-1644-B297-648828FA7B4C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832867" y="2107873"/>
            <a:chExt cx="2188112" cy="37898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978254" y="2438133"/>
              <a:ext cx="1903445" cy="3216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608" y="2107873"/>
              <a:ext cx="2066630" cy="37898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832867" y="2586672"/>
              <a:ext cx="2188112" cy="56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스마트 홈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제어 시스템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73F4E1-4291-A77B-8553-0B4ACDA08292}"/>
                </a:ext>
              </a:extLst>
            </p:cNvPr>
            <p:cNvSpPr/>
            <p:nvPr/>
          </p:nvSpPr>
          <p:spPr>
            <a:xfrm>
              <a:off x="5059176" y="3785470"/>
              <a:ext cx="1735494" cy="726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D1FEEB-6737-54A3-DD6B-BBAE025091CB}"/>
                </a:ext>
              </a:extLst>
            </p:cNvPr>
            <p:cNvSpPr/>
            <p:nvPr/>
          </p:nvSpPr>
          <p:spPr>
            <a:xfrm>
              <a:off x="5059176" y="4585616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118890" y="3904439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에너지 절약 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조절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8EA16-B065-8652-634E-E8AA1698CC0C}"/>
                </a:ext>
              </a:extLst>
            </p:cNvPr>
            <p:cNvSpPr txBox="1"/>
            <p:nvPr/>
          </p:nvSpPr>
          <p:spPr>
            <a:xfrm>
              <a:off x="5118890" y="4681153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 투명도만 조절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밝기만 조절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FA9CB4E-EC07-EA38-86B5-BAE841AA5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6" y="3185684"/>
              <a:ext cx="565252" cy="565252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0EF540D-EC30-82F0-113E-2CA625850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2864">
            <a:off x="6892772" y="3542277"/>
            <a:ext cx="1092149" cy="10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98F2E2-0DEA-49AA-0389-2F388A1A18E2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E854ECDA-FE30-98FE-9A62-D4BD87501B23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B07A30-1BAA-E7EF-2D3B-ABFC1F5A8338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0BD65D-7E30-A9B2-9428-BE17DB89FB8A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674214" y="943609"/>
            <a:chExt cx="2843569" cy="49661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863152" y="1376381"/>
              <a:ext cx="2473629" cy="4214522"/>
            </a:xfrm>
            <a:prstGeom prst="rect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674214" y="1571026"/>
              <a:ext cx="2843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FFF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에너지 절약 </a:t>
              </a:r>
              <a:endParaRPr lang="en-US" altLang="ko-KR" sz="24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조절</a:t>
              </a:r>
              <a:r>
                <a:rPr lang="ko-KR" altLang="en-US" sz="2400" b="1" dirty="0">
                  <a:solidFill>
                    <a:srgbClr val="FFFFF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045915" y="2693352"/>
              <a:ext cx="2100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온도를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입력하세요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85375B8-3166-8AB5-1CB4-5A6F13AE7D09}"/>
                </a:ext>
              </a:extLst>
            </p:cNvPr>
            <p:cNvSpPr/>
            <p:nvPr/>
          </p:nvSpPr>
          <p:spPr>
            <a:xfrm>
              <a:off x="5165372" y="3815678"/>
              <a:ext cx="1861256" cy="12010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A29099-E24F-6074-72AD-404757A33316}"/>
                </a:ext>
              </a:extLst>
            </p:cNvPr>
            <p:cNvSpPr txBox="1"/>
            <p:nvPr/>
          </p:nvSpPr>
          <p:spPr>
            <a:xfrm>
              <a:off x="6260723" y="3834761"/>
              <a:ext cx="5504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℃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150" y="943609"/>
              <a:ext cx="2685697" cy="496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60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4687410" y="1157025"/>
            <a:ext cx="4983639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0B219D-DB3D-2D9C-D892-F2289DE3CED2}"/>
              </a:ext>
            </a:extLst>
          </p:cNvPr>
          <p:cNvSpPr txBox="1"/>
          <p:nvPr/>
        </p:nvSpPr>
        <p:spPr>
          <a:xfrm>
            <a:off x="508891" y="811070"/>
            <a:ext cx="37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CONTENTS</a:t>
            </a:r>
            <a:endParaRPr lang="ko-KR" altLang="en-US" sz="5400" b="1" dirty="0">
              <a:solidFill>
                <a:srgbClr val="005BAB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D4CBB0-9C9E-11AD-213F-09BCDC996FE1}"/>
              </a:ext>
            </a:extLst>
          </p:cNvPr>
          <p:cNvSpPr/>
          <p:nvPr/>
        </p:nvSpPr>
        <p:spPr>
          <a:xfrm>
            <a:off x="0" y="2152842"/>
            <a:ext cx="2761861" cy="815608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E97F3-8709-035B-8064-6BB4856B1940}"/>
              </a:ext>
            </a:extLst>
          </p:cNvPr>
          <p:cNvSpPr txBox="1"/>
          <p:nvPr/>
        </p:nvSpPr>
        <p:spPr>
          <a:xfrm>
            <a:off x="1380930" y="1952787"/>
            <a:ext cx="1680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727421-1468-CAAE-EB10-DE20326CCEB1}"/>
              </a:ext>
            </a:extLst>
          </p:cNvPr>
          <p:cNvSpPr/>
          <p:nvPr/>
        </p:nvSpPr>
        <p:spPr>
          <a:xfrm>
            <a:off x="0" y="3260838"/>
            <a:ext cx="2761861" cy="815608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0B979-97A7-0B10-797D-EE13320AB885}"/>
              </a:ext>
            </a:extLst>
          </p:cNvPr>
          <p:cNvSpPr txBox="1"/>
          <p:nvPr/>
        </p:nvSpPr>
        <p:spPr>
          <a:xfrm>
            <a:off x="1380930" y="3060783"/>
            <a:ext cx="1680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75F944-E299-C5B0-C52D-C67D4DB6B1C3}"/>
              </a:ext>
            </a:extLst>
          </p:cNvPr>
          <p:cNvSpPr/>
          <p:nvPr/>
        </p:nvSpPr>
        <p:spPr>
          <a:xfrm>
            <a:off x="-1" y="4368834"/>
            <a:ext cx="2761861" cy="815608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CD75F-A7DF-1DE3-F0C9-10858616A969}"/>
              </a:ext>
            </a:extLst>
          </p:cNvPr>
          <p:cNvSpPr txBox="1"/>
          <p:nvPr/>
        </p:nvSpPr>
        <p:spPr>
          <a:xfrm>
            <a:off x="1380929" y="4168779"/>
            <a:ext cx="1680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3ED502-9FD1-53C4-7875-69D06BC87EDB}"/>
              </a:ext>
            </a:extLst>
          </p:cNvPr>
          <p:cNvSpPr/>
          <p:nvPr/>
        </p:nvSpPr>
        <p:spPr>
          <a:xfrm>
            <a:off x="-3" y="5476830"/>
            <a:ext cx="2761861" cy="815608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2887A-8339-9721-6899-8B4DDFCA3B2B}"/>
              </a:ext>
            </a:extLst>
          </p:cNvPr>
          <p:cNvSpPr txBox="1"/>
          <p:nvPr/>
        </p:nvSpPr>
        <p:spPr>
          <a:xfrm>
            <a:off x="1380927" y="5276775"/>
            <a:ext cx="1680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7E9AA-54E3-9AF9-5893-C5408CCF79B0}"/>
              </a:ext>
            </a:extLst>
          </p:cNvPr>
          <p:cNvSpPr txBox="1"/>
          <p:nvPr/>
        </p:nvSpPr>
        <p:spPr>
          <a:xfrm>
            <a:off x="2826434" y="2206703"/>
            <a:ext cx="362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709EA-298F-E018-3D86-5AA91F173499}"/>
              </a:ext>
            </a:extLst>
          </p:cNvPr>
          <p:cNvSpPr txBox="1"/>
          <p:nvPr/>
        </p:nvSpPr>
        <p:spPr>
          <a:xfrm>
            <a:off x="2826434" y="3310512"/>
            <a:ext cx="362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81CA3-B89C-D9D7-EC97-8F5B465BDBB4}"/>
              </a:ext>
            </a:extLst>
          </p:cNvPr>
          <p:cNvSpPr txBox="1"/>
          <p:nvPr/>
        </p:nvSpPr>
        <p:spPr>
          <a:xfrm>
            <a:off x="2826434" y="4418508"/>
            <a:ext cx="629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기대 효과 및 활용 방안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2B6E6-8157-3824-96B6-74AFFEBAD97E}"/>
              </a:ext>
            </a:extLst>
          </p:cNvPr>
          <p:cNvSpPr txBox="1"/>
          <p:nvPr/>
        </p:nvSpPr>
        <p:spPr>
          <a:xfrm>
            <a:off x="2826433" y="5530691"/>
            <a:ext cx="629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비용 및 역할 분담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5004735-7153-9D73-9E2B-58D073BF50C3}"/>
              </a:ext>
            </a:extLst>
          </p:cNvPr>
          <p:cNvSpPr txBox="1"/>
          <p:nvPr/>
        </p:nvSpPr>
        <p:spPr>
          <a:xfrm>
            <a:off x="5159990" y="220355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0B805D-EA4F-E7F2-A9D0-9BAD81471027}"/>
              </a:ext>
            </a:extLst>
          </p:cNvPr>
          <p:cNvSpPr txBox="1"/>
          <p:nvPr/>
        </p:nvSpPr>
        <p:spPr>
          <a:xfrm>
            <a:off x="5159990" y="2558814"/>
            <a:ext cx="40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35752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7C7C51-FB83-5157-69E9-32D563656B40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90" name="평행 사변형 89">
              <a:extLst>
                <a:ext uri="{FF2B5EF4-FFF2-40B4-BE49-F238E27FC236}">
                  <a16:creationId xmlns:a16="http://schemas.microsoft.com/office/drawing/2014/main" id="{CF5CE6D6-F171-8B68-A5AD-A44B0A47DC02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E1BA2A-712E-35E5-F9CF-5F7A4CBBABAE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A7ADB09-D568-3264-5425-0EDF94B30053}"/>
              </a:ext>
            </a:extLst>
          </p:cNvPr>
          <p:cNvGrpSpPr/>
          <p:nvPr/>
        </p:nvGrpSpPr>
        <p:grpSpPr>
          <a:xfrm>
            <a:off x="3376502" y="541232"/>
            <a:ext cx="5438994" cy="5309142"/>
            <a:chOff x="3368529" y="826100"/>
            <a:chExt cx="5438994" cy="530914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B86310F-8420-2B73-C92F-4F2C73C4E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51" y="4290854"/>
              <a:ext cx="1844388" cy="1844388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361713B-3B32-7BF7-B228-DAD2103F5381}"/>
                </a:ext>
              </a:extLst>
            </p:cNvPr>
            <p:cNvGrpSpPr/>
            <p:nvPr/>
          </p:nvGrpSpPr>
          <p:grpSpPr>
            <a:xfrm>
              <a:off x="6595036" y="4275663"/>
              <a:ext cx="1849758" cy="1831093"/>
              <a:chOff x="9549201" y="3233739"/>
              <a:chExt cx="1278199" cy="128982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3077FE0-8700-4648-F5D4-2BCE4974B95D}"/>
                  </a:ext>
                </a:extLst>
              </p:cNvPr>
              <p:cNvGrpSpPr/>
              <p:nvPr/>
            </p:nvGrpSpPr>
            <p:grpSpPr>
              <a:xfrm>
                <a:off x="9549201" y="3522119"/>
                <a:ext cx="1278199" cy="1001449"/>
                <a:chOff x="9549201" y="3522119"/>
                <a:chExt cx="1278199" cy="1001449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29C5046C-50BA-F628-16A4-3A792B64AE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28" b="24228"/>
                <a:stretch/>
              </p:blipFill>
              <p:spPr>
                <a:xfrm>
                  <a:off x="9552912" y="3522119"/>
                  <a:ext cx="1274488" cy="676025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E56BAC3C-7715-B45E-3C67-5368D95DD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3717" b="-1"/>
                <a:stretch/>
              </p:blipFill>
              <p:spPr>
                <a:xfrm>
                  <a:off x="9549201" y="4188590"/>
                  <a:ext cx="1274488" cy="334978"/>
                </a:xfrm>
                <a:prstGeom prst="rect">
                  <a:avLst/>
                </a:prstGeom>
              </p:spPr>
            </p:pic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36BD84-DF5D-61F5-9C7D-1439A05E97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91" t="100" r="3637" b="75423"/>
              <a:stretch/>
            </p:blipFill>
            <p:spPr>
              <a:xfrm>
                <a:off x="9552911" y="3233739"/>
                <a:ext cx="1231835" cy="311942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87D325-2B5A-E2D3-4BCB-81B3C05D75F2}"/>
                </a:ext>
              </a:extLst>
            </p:cNvPr>
            <p:cNvGrpSpPr/>
            <p:nvPr/>
          </p:nvGrpSpPr>
          <p:grpSpPr>
            <a:xfrm>
              <a:off x="6232308" y="1698859"/>
              <a:ext cx="2575215" cy="2561877"/>
              <a:chOff x="7327654" y="1786222"/>
              <a:chExt cx="1593095" cy="159309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81A1475-F99C-5CF2-E7B9-827C050998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7450931" y="2076450"/>
                <a:ext cx="1354932" cy="1000125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4B91798D-9F50-DBD7-0F6F-57030BADF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7654" y="1786222"/>
                <a:ext cx="1593095" cy="1593095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D68C191-0A30-6E85-83E6-F479829C9EBF}"/>
                </a:ext>
              </a:extLst>
            </p:cNvPr>
            <p:cNvGrpSpPr/>
            <p:nvPr/>
          </p:nvGrpSpPr>
          <p:grpSpPr>
            <a:xfrm>
              <a:off x="3368529" y="1691652"/>
              <a:ext cx="2606832" cy="2606832"/>
              <a:chOff x="2441418" y="2219840"/>
              <a:chExt cx="2606832" cy="2606832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3ED7019-5FFD-73E5-7384-29E4ED2D49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2632696" y="2704988"/>
                <a:ext cx="2217118" cy="1636536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6883967-57DB-B5D3-0A36-AF88B984B790}"/>
                  </a:ext>
                </a:extLst>
              </p:cNvPr>
              <p:cNvSpPr/>
              <p:nvPr/>
            </p:nvSpPr>
            <p:spPr>
              <a:xfrm>
                <a:off x="2618407" y="2698855"/>
                <a:ext cx="2260912" cy="1642669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F1398FD-492F-9381-19EE-F3614BEB2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1418" y="2219840"/>
                <a:ext cx="2606832" cy="2606832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842C4A8-9F2F-8256-9D3A-1928615C8C64}"/>
                </a:ext>
              </a:extLst>
            </p:cNvPr>
            <p:cNvGrpSpPr/>
            <p:nvPr/>
          </p:nvGrpSpPr>
          <p:grpSpPr>
            <a:xfrm>
              <a:off x="3747066" y="826100"/>
              <a:ext cx="1849758" cy="727334"/>
              <a:chOff x="2796887" y="1631668"/>
              <a:chExt cx="1849758" cy="727334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1BC6F09-2E30-D0C3-1936-DD2E3DFCB868}"/>
                  </a:ext>
                </a:extLst>
              </p:cNvPr>
              <p:cNvSpPr/>
              <p:nvPr/>
            </p:nvSpPr>
            <p:spPr>
              <a:xfrm>
                <a:off x="2796887" y="1631668"/>
                <a:ext cx="1849758" cy="72733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BEADD1-69DC-49EA-E41F-04FA40E96CF9}"/>
                  </a:ext>
                </a:extLst>
              </p:cNvPr>
              <p:cNvSpPr txBox="1"/>
              <p:nvPr/>
            </p:nvSpPr>
            <p:spPr>
              <a:xfrm>
                <a:off x="2964034" y="1680682"/>
                <a:ext cx="1512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dirty="0">
                    <a:solidFill>
                      <a:srgbClr val="005BAB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냉방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C69DC2-6B62-4E79-5027-4A4A073F4F49}"/>
                </a:ext>
              </a:extLst>
            </p:cNvPr>
            <p:cNvGrpSpPr/>
            <p:nvPr/>
          </p:nvGrpSpPr>
          <p:grpSpPr>
            <a:xfrm>
              <a:off x="6595036" y="826100"/>
              <a:ext cx="1849758" cy="727334"/>
              <a:chOff x="6614358" y="1892616"/>
              <a:chExt cx="1849758" cy="727334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63E9231F-C3F1-10B8-F15E-D43640AA880C}"/>
                  </a:ext>
                </a:extLst>
              </p:cNvPr>
              <p:cNvSpPr/>
              <p:nvPr/>
            </p:nvSpPr>
            <p:spPr>
              <a:xfrm>
                <a:off x="6614358" y="1892616"/>
                <a:ext cx="1849758" cy="7273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221D39-04E4-5DEE-1227-F32B60724A65}"/>
                  </a:ext>
                </a:extLst>
              </p:cNvPr>
              <p:cNvSpPr txBox="1"/>
              <p:nvPr/>
            </p:nvSpPr>
            <p:spPr>
              <a:xfrm>
                <a:off x="6781505" y="1941630"/>
                <a:ext cx="1512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dirty="0">
                    <a:solidFill>
                      <a:schemeClr val="accent2">
                        <a:lumMod val="75000"/>
                      </a:schemeClr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난방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A4F01F-D584-55BB-5533-509C65B1969E}"/>
              </a:ext>
            </a:extLst>
          </p:cNvPr>
          <p:cNvGrpSpPr/>
          <p:nvPr/>
        </p:nvGrpSpPr>
        <p:grpSpPr>
          <a:xfrm>
            <a:off x="243626" y="378433"/>
            <a:ext cx="3095031" cy="2499904"/>
            <a:chOff x="161330" y="1660879"/>
            <a:chExt cx="3095031" cy="24999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D40BC3-FB69-682B-8FCF-086D75A67823}"/>
                </a:ext>
              </a:extLst>
            </p:cNvPr>
            <p:cNvSpPr txBox="1"/>
            <p:nvPr/>
          </p:nvSpPr>
          <p:spPr>
            <a:xfrm>
              <a:off x="161330" y="1660879"/>
              <a:ext cx="309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창문 투명도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0%</a:t>
              </a:r>
              <a:endParaRPr lang="ko-KR" altLang="en-US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42" name="화살표: 갈매기형 수장 41">
              <a:extLst>
                <a:ext uri="{FF2B5EF4-FFF2-40B4-BE49-F238E27FC236}">
                  <a16:creationId xmlns:a16="http://schemas.microsoft.com/office/drawing/2014/main" id="{C67E03D8-9DD1-7357-296D-6BDD1748DD0F}"/>
                </a:ext>
              </a:extLst>
            </p:cNvPr>
            <p:cNvSpPr/>
            <p:nvPr/>
          </p:nvSpPr>
          <p:spPr>
            <a:xfrm rot="5400000">
              <a:off x="1529834" y="1995504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D0D994-0061-7F39-CBEC-324117BB0F0B}"/>
                </a:ext>
              </a:extLst>
            </p:cNvPr>
            <p:cNvSpPr txBox="1"/>
            <p:nvPr/>
          </p:nvSpPr>
          <p:spPr>
            <a:xfrm>
              <a:off x="161330" y="2449167"/>
              <a:ext cx="309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온도에 도달한 후 점점 투명해짐</a:t>
              </a:r>
            </a:p>
          </p:txBody>
        </p:sp>
        <p:sp>
          <p:nvSpPr>
            <p:cNvPr id="44" name="화살표: 갈매기형 수장 43">
              <a:extLst>
                <a:ext uri="{FF2B5EF4-FFF2-40B4-BE49-F238E27FC236}">
                  <a16:creationId xmlns:a16="http://schemas.microsoft.com/office/drawing/2014/main" id="{0295AE89-14B2-7DDE-938B-422ABBF964B7}"/>
                </a:ext>
              </a:extLst>
            </p:cNvPr>
            <p:cNvSpPr/>
            <p:nvPr/>
          </p:nvSpPr>
          <p:spPr>
            <a:xfrm rot="5400000">
              <a:off x="1529834" y="3060791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E999F6-535F-4637-95D7-229D51D16604}"/>
                </a:ext>
              </a:extLst>
            </p:cNvPr>
            <p:cNvSpPr txBox="1"/>
            <p:nvPr/>
          </p:nvSpPr>
          <p:spPr>
            <a:xfrm>
              <a:off x="161330" y="3514452"/>
              <a:ext cx="309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실내온도가 올라가 에어컨이 재가동 될 때 다시 투명도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0%</a:t>
              </a:r>
              <a:endParaRPr lang="ko-KR" altLang="en-US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33CA295-CD46-96EC-8E56-46E0B323B328}"/>
              </a:ext>
            </a:extLst>
          </p:cNvPr>
          <p:cNvGrpSpPr/>
          <p:nvPr/>
        </p:nvGrpSpPr>
        <p:grpSpPr>
          <a:xfrm>
            <a:off x="243812" y="4232098"/>
            <a:ext cx="3380407" cy="2249280"/>
            <a:chOff x="174352" y="4171147"/>
            <a:chExt cx="3380407" cy="22492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98555D-382A-89BE-6C40-F9358EBB8885}"/>
                </a:ext>
              </a:extLst>
            </p:cNvPr>
            <p:cNvSpPr txBox="1"/>
            <p:nvPr/>
          </p:nvSpPr>
          <p:spPr>
            <a:xfrm>
              <a:off x="317040" y="4171147"/>
              <a:ext cx="309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온도까지 에어컨 가동</a:t>
              </a: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6C753D9F-43C3-5795-48B6-66537D6E4496}"/>
                </a:ext>
              </a:extLst>
            </p:cNvPr>
            <p:cNvSpPr/>
            <p:nvPr/>
          </p:nvSpPr>
          <p:spPr>
            <a:xfrm rot="5400000">
              <a:off x="1685544" y="4512365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857801-288D-8D8D-28B4-3CBD4F27C66F}"/>
                </a:ext>
              </a:extLst>
            </p:cNvPr>
            <p:cNvSpPr txBox="1"/>
            <p:nvPr/>
          </p:nvSpPr>
          <p:spPr>
            <a:xfrm>
              <a:off x="174352" y="4972621"/>
              <a:ext cx="33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온도에 도달한 후 에어컨 꺼짐</a:t>
              </a:r>
            </a:p>
          </p:txBody>
        </p:sp>
        <p:sp>
          <p:nvSpPr>
            <p:cNvPr id="49" name="화살표: 갈매기형 수장 48">
              <a:extLst>
                <a:ext uri="{FF2B5EF4-FFF2-40B4-BE49-F238E27FC236}">
                  <a16:creationId xmlns:a16="http://schemas.microsoft.com/office/drawing/2014/main" id="{819C6CF9-746A-3442-A9B9-ACB760DF8D90}"/>
                </a:ext>
              </a:extLst>
            </p:cNvPr>
            <p:cNvSpPr/>
            <p:nvPr/>
          </p:nvSpPr>
          <p:spPr>
            <a:xfrm rot="5400000">
              <a:off x="1685544" y="5313839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BC4FAE-A12F-4A88-3357-2D8C72AD46CE}"/>
                </a:ext>
              </a:extLst>
            </p:cNvPr>
            <p:cNvSpPr txBox="1"/>
            <p:nvPr/>
          </p:nvSpPr>
          <p:spPr>
            <a:xfrm>
              <a:off x="174352" y="5774096"/>
              <a:ext cx="3380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실내온도가 높아지면 다시 </a:t>
              </a:r>
              <a:endParaRPr lang="en-US" altLang="ko-KR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에어컨 가동하여 목표온도로 유지</a:t>
              </a: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7F49C7-C9B1-36B5-AADF-D55CA5760265}"/>
              </a:ext>
            </a:extLst>
          </p:cNvPr>
          <p:cNvCxnSpPr>
            <a:cxnSpLocks/>
          </p:cNvCxnSpPr>
          <p:nvPr/>
        </p:nvCxnSpPr>
        <p:spPr>
          <a:xfrm>
            <a:off x="475488" y="2969514"/>
            <a:ext cx="290101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F39A7A8-4420-17BF-03A9-5624A5D00D65}"/>
              </a:ext>
            </a:extLst>
          </p:cNvPr>
          <p:cNvCxnSpPr>
            <a:cxnSpLocks/>
          </p:cNvCxnSpPr>
          <p:nvPr/>
        </p:nvCxnSpPr>
        <p:spPr>
          <a:xfrm flipH="1" flipV="1">
            <a:off x="234102" y="2496306"/>
            <a:ext cx="265962" cy="4874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F5B140-6A0B-C616-5BB5-771C0B338B2E}"/>
              </a:ext>
            </a:extLst>
          </p:cNvPr>
          <p:cNvCxnSpPr>
            <a:cxnSpLocks/>
          </p:cNvCxnSpPr>
          <p:nvPr/>
        </p:nvCxnSpPr>
        <p:spPr>
          <a:xfrm>
            <a:off x="500064" y="4163882"/>
            <a:ext cx="290101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CA8F170-CA00-D12F-5DDB-6E024F3E4E9F}"/>
              </a:ext>
            </a:extLst>
          </p:cNvPr>
          <p:cNvCxnSpPr>
            <a:cxnSpLocks/>
          </p:cNvCxnSpPr>
          <p:nvPr/>
        </p:nvCxnSpPr>
        <p:spPr>
          <a:xfrm flipV="1">
            <a:off x="165850" y="4149806"/>
            <a:ext cx="360966" cy="42629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ADA960C-F390-95F4-0692-859F39C37139}"/>
              </a:ext>
            </a:extLst>
          </p:cNvPr>
          <p:cNvCxnSpPr>
            <a:cxnSpLocks/>
          </p:cNvCxnSpPr>
          <p:nvPr/>
        </p:nvCxnSpPr>
        <p:spPr>
          <a:xfrm>
            <a:off x="8827479" y="2902852"/>
            <a:ext cx="290101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0E9552-09F5-93F0-F0C8-DBE76025868E}"/>
              </a:ext>
            </a:extLst>
          </p:cNvPr>
          <p:cNvSpPr txBox="1"/>
          <p:nvPr/>
        </p:nvSpPr>
        <p:spPr>
          <a:xfrm>
            <a:off x="8730470" y="2443942"/>
            <a:ext cx="3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창문 투명도 </a:t>
            </a:r>
            <a:r>
              <a:rPr lang="en-US" altLang="ko-KR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100%</a:t>
            </a:r>
            <a:endParaRPr lang="ko-KR" altLang="en-US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F6803FE-CF9E-C257-9D19-876509518BDB}"/>
              </a:ext>
            </a:extLst>
          </p:cNvPr>
          <p:cNvCxnSpPr>
            <a:cxnSpLocks/>
          </p:cNvCxnSpPr>
          <p:nvPr/>
        </p:nvCxnSpPr>
        <p:spPr>
          <a:xfrm flipV="1">
            <a:off x="11703554" y="2486842"/>
            <a:ext cx="360966" cy="42629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5D0D1DA-F411-6001-D607-D04C61AB06E6}"/>
              </a:ext>
            </a:extLst>
          </p:cNvPr>
          <p:cNvGrpSpPr/>
          <p:nvPr/>
        </p:nvGrpSpPr>
        <p:grpSpPr>
          <a:xfrm>
            <a:off x="8563232" y="4220603"/>
            <a:ext cx="3380407" cy="2249280"/>
            <a:chOff x="174352" y="4171147"/>
            <a:chExt cx="3380407" cy="224928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1924B6-5C73-1FC0-797F-C87149519517}"/>
                </a:ext>
              </a:extLst>
            </p:cNvPr>
            <p:cNvSpPr txBox="1"/>
            <p:nvPr/>
          </p:nvSpPr>
          <p:spPr>
            <a:xfrm>
              <a:off x="317040" y="4171147"/>
              <a:ext cx="309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온도까지 히터 가동</a:t>
              </a:r>
            </a:p>
          </p:txBody>
        </p:sp>
        <p:sp>
          <p:nvSpPr>
            <p:cNvPr id="83" name="화살표: 갈매기형 수장 82">
              <a:extLst>
                <a:ext uri="{FF2B5EF4-FFF2-40B4-BE49-F238E27FC236}">
                  <a16:creationId xmlns:a16="http://schemas.microsoft.com/office/drawing/2014/main" id="{9ABEE53F-E602-F3EF-6B34-943ABFE91991}"/>
                </a:ext>
              </a:extLst>
            </p:cNvPr>
            <p:cNvSpPr/>
            <p:nvPr/>
          </p:nvSpPr>
          <p:spPr>
            <a:xfrm rot="5400000">
              <a:off x="1685544" y="4512365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A90798-9307-5C24-01DD-355A86284B81}"/>
                </a:ext>
              </a:extLst>
            </p:cNvPr>
            <p:cNvSpPr txBox="1"/>
            <p:nvPr/>
          </p:nvSpPr>
          <p:spPr>
            <a:xfrm>
              <a:off x="174352" y="4972621"/>
              <a:ext cx="33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목표 온도에 도달한 후 히터 꺼짐</a:t>
              </a:r>
            </a:p>
          </p:txBody>
        </p:sp>
        <p:sp>
          <p:nvSpPr>
            <p:cNvPr id="85" name="화살표: 갈매기형 수장 84">
              <a:extLst>
                <a:ext uri="{FF2B5EF4-FFF2-40B4-BE49-F238E27FC236}">
                  <a16:creationId xmlns:a16="http://schemas.microsoft.com/office/drawing/2014/main" id="{0EBDB47A-68A8-AE6F-8469-DB904AE03C35}"/>
                </a:ext>
              </a:extLst>
            </p:cNvPr>
            <p:cNvSpPr/>
            <p:nvPr/>
          </p:nvSpPr>
          <p:spPr>
            <a:xfrm rot="5400000">
              <a:off x="1685544" y="5313839"/>
              <a:ext cx="358022" cy="48836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89D53D4-26B5-3A33-C9D1-A6426F555523}"/>
                </a:ext>
              </a:extLst>
            </p:cNvPr>
            <p:cNvSpPr txBox="1"/>
            <p:nvPr/>
          </p:nvSpPr>
          <p:spPr>
            <a:xfrm>
              <a:off x="174352" y="5774096"/>
              <a:ext cx="3380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실내온도가 낮아지면 다시 </a:t>
              </a:r>
              <a:endParaRPr lang="en-US" altLang="ko-KR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히터 가동하여 목표온도로 유지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EAED405-900E-EDB8-5E0B-3BA6CD1E5059}"/>
              </a:ext>
            </a:extLst>
          </p:cNvPr>
          <p:cNvCxnSpPr>
            <a:cxnSpLocks/>
          </p:cNvCxnSpPr>
          <p:nvPr/>
        </p:nvCxnSpPr>
        <p:spPr>
          <a:xfrm>
            <a:off x="8796318" y="4144549"/>
            <a:ext cx="290101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1057FE5-0487-4E6A-709C-CB81F80C7B3A}"/>
              </a:ext>
            </a:extLst>
          </p:cNvPr>
          <p:cNvCxnSpPr>
            <a:cxnSpLocks/>
          </p:cNvCxnSpPr>
          <p:nvPr/>
        </p:nvCxnSpPr>
        <p:spPr>
          <a:xfrm flipH="1" flipV="1">
            <a:off x="11672519" y="4125244"/>
            <a:ext cx="265962" cy="4874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CD6069-6144-402D-E49F-B3073CD87C96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8B03527F-F7C5-36FC-BBCB-0C58E2078B40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FF8FED-81BE-9423-3396-C2520DA88D90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C95D40-6450-26CC-B4E0-54870F6CAA0F}"/>
              </a:ext>
            </a:extLst>
          </p:cNvPr>
          <p:cNvGrpSpPr/>
          <p:nvPr/>
        </p:nvGrpSpPr>
        <p:grpSpPr>
          <a:xfrm>
            <a:off x="1913134" y="2299263"/>
            <a:ext cx="8365729" cy="2971648"/>
            <a:chOff x="2033587" y="2217384"/>
            <a:chExt cx="8365729" cy="29716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509BF7E-7D5C-E14F-F316-877E1F7D4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587" y="2217384"/>
              <a:ext cx="8365729" cy="2971648"/>
            </a:xfrm>
            <a:prstGeom prst="rect">
              <a:avLst/>
            </a:prstGeom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8A37B44-C90D-153A-8417-67C485CD3940}"/>
                </a:ext>
              </a:extLst>
            </p:cNvPr>
            <p:cNvSpPr/>
            <p:nvPr/>
          </p:nvSpPr>
          <p:spPr>
            <a:xfrm>
              <a:off x="7096125" y="4286249"/>
              <a:ext cx="202267" cy="211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17B816-9F50-5572-9922-148229B5A5C7}"/>
              </a:ext>
            </a:extLst>
          </p:cNvPr>
          <p:cNvSpPr txBox="1"/>
          <p:nvPr/>
        </p:nvSpPr>
        <p:spPr>
          <a:xfrm>
            <a:off x="2151263" y="1313211"/>
            <a:ext cx="788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PDLC </a:t>
            </a:r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구동 시스템 </a:t>
            </a:r>
            <a:r>
              <a:rPr lang="en-US" altLang="ko-KR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인버터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B7F89-C6AF-0A6B-B8E4-58D38348C37E}"/>
              </a:ext>
            </a:extLst>
          </p:cNvPr>
          <p:cNvSpPr txBox="1"/>
          <p:nvPr/>
        </p:nvSpPr>
        <p:spPr>
          <a:xfrm>
            <a:off x="2151263" y="837525"/>
            <a:ext cx="788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 조절을 위한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710610-9033-4940-1367-4C81CD42886B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6F3B9FA3-EC5E-6BE5-D690-B9831608362A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8BA460-3210-A42F-FAC3-1AB62D74339F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D69B13-E4C7-1E8A-8773-E1D4F3409139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6220A1-1AB7-ABB2-6334-9E4145F398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22895" r="1546" b="25463"/>
          <a:stretch/>
        </p:blipFill>
        <p:spPr>
          <a:xfrm>
            <a:off x="518126" y="1999229"/>
            <a:ext cx="11155746" cy="3834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81AFE7-5F5E-A4CD-FCC5-E64F8B4F8C88}"/>
              </a:ext>
            </a:extLst>
          </p:cNvPr>
          <p:cNvSpPr txBox="1"/>
          <p:nvPr/>
        </p:nvSpPr>
        <p:spPr>
          <a:xfrm>
            <a:off x="2151264" y="1015203"/>
            <a:ext cx="788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</a:t>
            </a:r>
            <a:r>
              <a:rPr lang="en-US" altLang="ko-KR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 연동 시스템</a:t>
            </a:r>
          </a:p>
        </p:txBody>
      </p:sp>
    </p:spTree>
    <p:extLst>
      <p:ext uri="{BB962C8B-B14F-4D97-AF65-F5344CB8AC3E}">
        <p14:creationId xmlns:p14="http://schemas.microsoft.com/office/powerpoint/2010/main" val="32719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D2C9E1-B0F5-2AF8-AC89-2C1970F7BFFF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5362165-22D4-B189-B4C8-15B3581DC9AD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E45B4E-330B-0A46-1AF7-CEA0970CB229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58A9E-1C75-1644-B297-648828FA7B4C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832867" y="2107873"/>
            <a:chExt cx="2188112" cy="37898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978254" y="2438133"/>
              <a:ext cx="1903445" cy="3216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608" y="2107873"/>
              <a:ext cx="2066630" cy="37898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832867" y="2586672"/>
              <a:ext cx="2188112" cy="56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스마트 홈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제어 시스템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73F4E1-4291-A77B-8553-0B4ACDA08292}"/>
                </a:ext>
              </a:extLst>
            </p:cNvPr>
            <p:cNvSpPr/>
            <p:nvPr/>
          </p:nvSpPr>
          <p:spPr>
            <a:xfrm>
              <a:off x="5059176" y="3785470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D1FEEB-6737-54A3-DD6B-BBAE025091CB}"/>
                </a:ext>
              </a:extLst>
            </p:cNvPr>
            <p:cNvSpPr/>
            <p:nvPr/>
          </p:nvSpPr>
          <p:spPr>
            <a:xfrm>
              <a:off x="5059176" y="4585616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118890" y="3904439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에너지 절약 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조절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8EA16-B065-8652-634E-E8AA1698CC0C}"/>
                </a:ext>
              </a:extLst>
            </p:cNvPr>
            <p:cNvSpPr txBox="1"/>
            <p:nvPr/>
          </p:nvSpPr>
          <p:spPr>
            <a:xfrm>
              <a:off x="5118890" y="4681153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 투명도만 조절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밝기만 조절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FA9CB4E-EC07-EA38-86B5-BAE841AA5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6" y="3185684"/>
              <a:ext cx="565252" cy="565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0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3570E9-B3F6-1BDA-1DE8-85D64CDA5541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9827F7FF-7234-1FDA-0E34-E03909EA6243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2B8728-B726-614E-29AC-9AE5AFCF7E9F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58A9E-1C75-1644-B297-648828FA7B4C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832867" y="2107873"/>
            <a:chExt cx="2188112" cy="37898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978254" y="2438133"/>
              <a:ext cx="1903445" cy="3216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608" y="2107873"/>
              <a:ext cx="2066630" cy="37898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832867" y="2586672"/>
              <a:ext cx="2188112" cy="56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스마트 홈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제어 시스템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73F4E1-4291-A77B-8553-0B4ACDA08292}"/>
                </a:ext>
              </a:extLst>
            </p:cNvPr>
            <p:cNvSpPr/>
            <p:nvPr/>
          </p:nvSpPr>
          <p:spPr>
            <a:xfrm>
              <a:off x="5059176" y="3785470"/>
              <a:ext cx="1735494" cy="7268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D1FEEB-6737-54A3-DD6B-BBAE025091CB}"/>
                </a:ext>
              </a:extLst>
            </p:cNvPr>
            <p:cNvSpPr/>
            <p:nvPr/>
          </p:nvSpPr>
          <p:spPr>
            <a:xfrm>
              <a:off x="5059176" y="4585616"/>
              <a:ext cx="1735494" cy="726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118890" y="3904439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에너지 절약 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실내 온도 조절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8EA16-B065-8652-634E-E8AA1698CC0C}"/>
                </a:ext>
              </a:extLst>
            </p:cNvPr>
            <p:cNvSpPr txBox="1"/>
            <p:nvPr/>
          </p:nvSpPr>
          <p:spPr>
            <a:xfrm>
              <a:off x="5118890" y="4681153"/>
              <a:ext cx="1616065" cy="49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 투명도만 조절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rgbClr val="16AC5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밝기만 조절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  <a:endParaRPr lang="en-US" altLang="ko-KR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FA9CB4E-EC07-EA38-86B5-BAE841AA5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6" y="3185684"/>
              <a:ext cx="565252" cy="56525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4B8A885-6E10-355E-3D29-59814BB3A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2864">
            <a:off x="6892772" y="4504302"/>
            <a:ext cx="1092149" cy="10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6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3E329FC1-04E7-0AF2-0CE1-B7E24E7D7BAE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51" name="평행 사변형 50">
              <a:extLst>
                <a:ext uri="{FF2B5EF4-FFF2-40B4-BE49-F238E27FC236}">
                  <a16:creationId xmlns:a16="http://schemas.microsoft.com/office/drawing/2014/main" id="{36901A30-A05E-658D-B685-699A1D409EFB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E108A1-9DDE-C94D-410F-D386B8CB3FD2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B3B35B4-24BD-4D51-15C4-1035EFFA288F}"/>
              </a:ext>
            </a:extLst>
          </p:cNvPr>
          <p:cNvGrpSpPr/>
          <p:nvPr/>
        </p:nvGrpSpPr>
        <p:grpSpPr>
          <a:xfrm>
            <a:off x="4674214" y="943609"/>
            <a:ext cx="2843569" cy="4966154"/>
            <a:chOff x="4674214" y="943609"/>
            <a:chExt cx="2843569" cy="49661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913D9-0E65-4AB2-2D71-71063B2225BA}"/>
                </a:ext>
              </a:extLst>
            </p:cNvPr>
            <p:cNvSpPr/>
            <p:nvPr/>
          </p:nvSpPr>
          <p:spPr>
            <a:xfrm>
              <a:off x="4863152" y="1376381"/>
              <a:ext cx="2473629" cy="4214522"/>
            </a:xfrm>
            <a:prstGeom prst="rect">
              <a:avLst/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F1546-7D18-DC9C-571F-6AF949EBE53D}"/>
                </a:ext>
              </a:extLst>
            </p:cNvPr>
            <p:cNvSpPr txBox="1"/>
            <p:nvPr/>
          </p:nvSpPr>
          <p:spPr>
            <a:xfrm>
              <a:off x="4674214" y="1571026"/>
              <a:ext cx="2843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FFF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 투명도만 조절</a:t>
              </a:r>
              <a:endParaRPr lang="en-US" altLang="ko-KR" sz="24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밝기만 조절 </a:t>
              </a:r>
              <a:r>
                <a:rPr lang="ko-KR" altLang="en-US" sz="2400" b="1" dirty="0">
                  <a:solidFill>
                    <a:srgbClr val="FFFFFF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모드</a:t>
              </a:r>
              <a:endParaRPr lang="en-US" altLang="ko-KR" sz="24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FC5F7-2D30-3471-1DEE-AEA72BF92AD9}"/>
                </a:ext>
              </a:extLst>
            </p:cNvPr>
            <p:cNvSpPr txBox="1"/>
            <p:nvPr/>
          </p:nvSpPr>
          <p:spPr>
            <a:xfrm>
              <a:off x="5045915" y="2693352"/>
              <a:ext cx="2100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창의 투명도를</a:t>
              </a:r>
              <a:endParaRPr lang="en-US" altLang="ko-KR" sz="2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선택하세요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E397ED0-2F9D-4282-18F3-922D2317F596}"/>
                </a:ext>
              </a:extLst>
            </p:cNvPr>
            <p:cNvGrpSpPr/>
            <p:nvPr/>
          </p:nvGrpSpPr>
          <p:grpSpPr>
            <a:xfrm>
              <a:off x="4846406" y="3679352"/>
              <a:ext cx="2594430" cy="1455969"/>
              <a:chOff x="2712652" y="4230362"/>
              <a:chExt cx="1145225" cy="618599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18697F3-82F1-472B-EC1E-8E3D866A1D66}"/>
                  </a:ext>
                </a:extLst>
              </p:cNvPr>
              <p:cNvSpPr/>
              <p:nvPr/>
            </p:nvSpPr>
            <p:spPr>
              <a:xfrm>
                <a:off x="2747438" y="4233988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16AC5F"/>
                  </a:solidFill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35FA7A4-BC0B-DB9F-7D7C-44519CFD8305}"/>
                  </a:ext>
                </a:extLst>
              </p:cNvPr>
              <p:cNvSpPr/>
              <p:nvPr/>
            </p:nvSpPr>
            <p:spPr>
              <a:xfrm>
                <a:off x="3105273" y="4230362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DDC67A9-FCA6-5C07-132D-686793BA8A0E}"/>
                  </a:ext>
                </a:extLst>
              </p:cNvPr>
              <p:cNvSpPr/>
              <p:nvPr/>
            </p:nvSpPr>
            <p:spPr>
              <a:xfrm>
                <a:off x="3471766" y="4230362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0C9263-1EF8-E51F-48B7-DB579D07A56D}"/>
                  </a:ext>
                </a:extLst>
              </p:cNvPr>
              <p:cNvSpPr txBox="1"/>
              <p:nvPr/>
            </p:nvSpPr>
            <p:spPr>
              <a:xfrm>
                <a:off x="2712652" y="4294961"/>
                <a:ext cx="386279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0%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1C41B9-0CC9-52C3-C5FD-258E2B495D78}"/>
                  </a:ext>
                </a:extLst>
              </p:cNvPr>
              <p:cNvSpPr txBox="1"/>
              <p:nvPr/>
            </p:nvSpPr>
            <p:spPr>
              <a:xfrm>
                <a:off x="3070487" y="4294961"/>
                <a:ext cx="386279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20%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C68CB8-F2CA-22A8-3841-8171AD508EE9}"/>
                  </a:ext>
                </a:extLst>
              </p:cNvPr>
              <p:cNvSpPr txBox="1"/>
              <p:nvPr/>
            </p:nvSpPr>
            <p:spPr>
              <a:xfrm>
                <a:off x="3436980" y="4294961"/>
                <a:ext cx="386279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40%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75CCC64B-D8F3-04D5-68D6-83E162E31534}"/>
                  </a:ext>
                </a:extLst>
              </p:cNvPr>
              <p:cNvSpPr/>
              <p:nvPr/>
            </p:nvSpPr>
            <p:spPr>
              <a:xfrm>
                <a:off x="2747439" y="4563363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16AC5F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ACDB4BBD-4280-4102-F61A-85EA4C2D8419}"/>
                  </a:ext>
                </a:extLst>
              </p:cNvPr>
              <p:cNvSpPr/>
              <p:nvPr/>
            </p:nvSpPr>
            <p:spPr>
              <a:xfrm>
                <a:off x="3105273" y="4559737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CF58E9-FFAE-89A7-4567-46C857FA8092}"/>
                  </a:ext>
                </a:extLst>
              </p:cNvPr>
              <p:cNvSpPr/>
              <p:nvPr/>
            </p:nvSpPr>
            <p:spPr>
              <a:xfrm>
                <a:off x="3471766" y="4559737"/>
                <a:ext cx="316706" cy="2855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2A3AD72-DB49-4424-74D9-AE3C555A544B}"/>
                  </a:ext>
                </a:extLst>
              </p:cNvPr>
              <p:cNvSpPr txBox="1"/>
              <p:nvPr/>
            </p:nvSpPr>
            <p:spPr>
              <a:xfrm>
                <a:off x="2712652" y="4628747"/>
                <a:ext cx="386279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60%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6C34A2-A87E-3E52-2B29-45A4D9E6FE8B}"/>
                  </a:ext>
                </a:extLst>
              </p:cNvPr>
              <p:cNvSpPr txBox="1"/>
              <p:nvPr/>
            </p:nvSpPr>
            <p:spPr>
              <a:xfrm>
                <a:off x="3070487" y="4628747"/>
                <a:ext cx="386279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80%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480A78-2D9C-B3E5-93F9-F4672991D494}"/>
                  </a:ext>
                </a:extLst>
              </p:cNvPr>
              <p:cNvSpPr txBox="1"/>
              <p:nvPr/>
            </p:nvSpPr>
            <p:spPr>
              <a:xfrm>
                <a:off x="3402362" y="4628747"/>
                <a:ext cx="455515" cy="15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6AC5F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100%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D69134-DADE-27EA-5C78-FCDED8AD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150" y="943609"/>
              <a:ext cx="2685697" cy="496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32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E4591B99-DDCC-1914-984A-A0C9A9E84C26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63" name="평행 사변형 62">
              <a:extLst>
                <a:ext uri="{FF2B5EF4-FFF2-40B4-BE49-F238E27FC236}">
                  <a16:creationId xmlns:a16="http://schemas.microsoft.com/office/drawing/2014/main" id="{4BC4973E-E489-8C4F-0E62-07F5C89E6DB9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7F82BD-D9FA-1200-82C0-BA796FF093E7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13D1A-7CCE-8C4E-631F-BE19DE3B19AA}"/>
              </a:ext>
            </a:extLst>
          </p:cNvPr>
          <p:cNvGrpSpPr/>
          <p:nvPr/>
        </p:nvGrpSpPr>
        <p:grpSpPr>
          <a:xfrm>
            <a:off x="1741435" y="980109"/>
            <a:ext cx="8709128" cy="4757840"/>
            <a:chOff x="1586439" y="1103518"/>
            <a:chExt cx="8709128" cy="475784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BBE92AB-E110-9EAF-D08F-1230E89F72AC}"/>
                </a:ext>
              </a:extLst>
            </p:cNvPr>
            <p:cNvGrpSpPr/>
            <p:nvPr/>
          </p:nvGrpSpPr>
          <p:grpSpPr>
            <a:xfrm>
              <a:off x="1586439" y="1103518"/>
              <a:ext cx="2239862" cy="2125574"/>
              <a:chOff x="2640412" y="2043841"/>
              <a:chExt cx="2239862" cy="212557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2AA4912-73F2-16AE-E44A-52B2B9100C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2807837" y="2439423"/>
                <a:ext cx="1905009" cy="133440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1EC555B-9E8E-538A-3E62-6F2594D642F2}"/>
                  </a:ext>
                </a:extLst>
              </p:cNvPr>
              <p:cNvSpPr/>
              <p:nvPr/>
            </p:nvSpPr>
            <p:spPr>
              <a:xfrm>
                <a:off x="2807837" y="2414082"/>
                <a:ext cx="1905009" cy="1373635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2192E384-FB68-3565-B057-0CD86F5E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0412" y="2043841"/>
                <a:ext cx="2239862" cy="2125574"/>
              </a:xfrm>
              <a:prstGeom prst="rect">
                <a:avLst/>
              </a:prstGeom>
            </p:spPr>
          </p:pic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B23A8A2-2694-7631-385B-789F430153FB}"/>
                </a:ext>
              </a:extLst>
            </p:cNvPr>
            <p:cNvGrpSpPr/>
            <p:nvPr/>
          </p:nvGrpSpPr>
          <p:grpSpPr>
            <a:xfrm>
              <a:off x="1586439" y="3735784"/>
              <a:ext cx="2239862" cy="2125574"/>
              <a:chOff x="2639435" y="3710445"/>
              <a:chExt cx="2239862" cy="212557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5ABD905-1710-A0B3-5C7E-C7FEA47C9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2806860" y="4106027"/>
                <a:ext cx="1905009" cy="1334409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C28D904-FD3C-725B-EF0A-15752798A895}"/>
                  </a:ext>
                </a:extLst>
              </p:cNvPr>
              <p:cNvSpPr/>
              <p:nvPr/>
            </p:nvSpPr>
            <p:spPr>
              <a:xfrm>
                <a:off x="2806860" y="4080686"/>
                <a:ext cx="1905009" cy="1373635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195E4EA-468A-96A5-DB9F-3F8F7C3D7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435" y="3710445"/>
                <a:ext cx="2239862" cy="2125574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EA89F48-BB79-DDF7-FAC3-0955AD6E4576}"/>
                </a:ext>
              </a:extLst>
            </p:cNvPr>
            <p:cNvGrpSpPr/>
            <p:nvPr/>
          </p:nvGrpSpPr>
          <p:grpSpPr>
            <a:xfrm>
              <a:off x="4821072" y="1103518"/>
              <a:ext cx="2239862" cy="2125574"/>
              <a:chOff x="5250142" y="2061187"/>
              <a:chExt cx="2239862" cy="212557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52F2DDA-0266-8919-0414-18688E1E8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5417567" y="2456768"/>
                <a:ext cx="1905009" cy="1334409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3C43021-110F-3DDD-2267-C7B5358EB69A}"/>
                  </a:ext>
                </a:extLst>
              </p:cNvPr>
              <p:cNvSpPr/>
              <p:nvPr/>
            </p:nvSpPr>
            <p:spPr>
              <a:xfrm>
                <a:off x="5417567" y="2431427"/>
                <a:ext cx="1905009" cy="1373635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13FDE11-2797-C347-7B4B-2E7DEDAE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2" y="2061187"/>
                <a:ext cx="2239862" cy="2125574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3A36D76-DE18-1125-3C9F-B4BEBA0C5049}"/>
                </a:ext>
              </a:extLst>
            </p:cNvPr>
            <p:cNvGrpSpPr/>
            <p:nvPr/>
          </p:nvGrpSpPr>
          <p:grpSpPr>
            <a:xfrm>
              <a:off x="4821072" y="3735784"/>
              <a:ext cx="2239862" cy="2125574"/>
              <a:chOff x="5274623" y="3735786"/>
              <a:chExt cx="2239862" cy="212557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F29B4F1-7E4D-BA90-FED4-78B6CE3709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5442048" y="4131367"/>
                <a:ext cx="1905009" cy="133440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D69CFE-E8BC-EB23-7334-407FB90D7020}"/>
                  </a:ext>
                </a:extLst>
              </p:cNvPr>
              <p:cNvSpPr/>
              <p:nvPr/>
            </p:nvSpPr>
            <p:spPr>
              <a:xfrm>
                <a:off x="5442048" y="4106027"/>
                <a:ext cx="1905009" cy="1373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12D5FBEE-051D-F232-4BD6-DA7CE5D0F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4623" y="3735786"/>
                <a:ext cx="2239862" cy="2125574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69917F9-8517-E27E-4886-0883E688017D}"/>
                </a:ext>
              </a:extLst>
            </p:cNvPr>
            <p:cNvGrpSpPr/>
            <p:nvPr/>
          </p:nvGrpSpPr>
          <p:grpSpPr>
            <a:xfrm>
              <a:off x="8055705" y="1103518"/>
              <a:ext cx="2239862" cy="2125574"/>
              <a:chOff x="7732812" y="2061187"/>
              <a:chExt cx="2239862" cy="2125574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17DF0F3-7906-1E22-E453-6A059698B7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7900237" y="2456768"/>
                <a:ext cx="1905009" cy="1334409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781AC70-17E1-749D-34FA-11CC28944F4F}"/>
                  </a:ext>
                </a:extLst>
              </p:cNvPr>
              <p:cNvSpPr/>
              <p:nvPr/>
            </p:nvSpPr>
            <p:spPr>
              <a:xfrm>
                <a:off x="7900237" y="2431427"/>
                <a:ext cx="1905009" cy="1373635"/>
              </a:xfrm>
              <a:prstGeom prst="rect">
                <a:avLst/>
              </a:prstGeom>
              <a:solidFill>
                <a:schemeClr val="bg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D87E92F-FD8C-0F8F-8858-FF68A1F79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2812" y="2061187"/>
                <a:ext cx="2239862" cy="2125574"/>
              </a:xfrm>
              <a:prstGeom prst="rect">
                <a:avLst/>
              </a:prstGeom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93F9A56-0348-2E8B-C136-39CB1A5EB170}"/>
                </a:ext>
              </a:extLst>
            </p:cNvPr>
            <p:cNvGrpSpPr/>
            <p:nvPr/>
          </p:nvGrpSpPr>
          <p:grpSpPr>
            <a:xfrm>
              <a:off x="8055705" y="3735784"/>
              <a:ext cx="2239862" cy="2125574"/>
              <a:chOff x="7732812" y="3735786"/>
              <a:chExt cx="2239862" cy="2125574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4FD732F0-6F90-6A7D-9340-970C61E9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9" t="5052" r="12000" b="5079"/>
              <a:stretch/>
            </p:blipFill>
            <p:spPr>
              <a:xfrm>
                <a:off x="7900237" y="4131367"/>
                <a:ext cx="1905009" cy="1334409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2E4F68B-2704-8B3D-5943-374DF8FC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2812" y="3735786"/>
                <a:ext cx="2239862" cy="2125574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89C9D57-A2FF-7A53-074F-340CB18F3A2B}"/>
              </a:ext>
            </a:extLst>
          </p:cNvPr>
          <p:cNvSpPr txBox="1"/>
          <p:nvPr/>
        </p:nvSpPr>
        <p:spPr>
          <a:xfrm>
            <a:off x="1685886" y="2899672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E829F-5E64-1453-143A-80C65BDE8363}"/>
              </a:ext>
            </a:extLst>
          </p:cNvPr>
          <p:cNvSpPr txBox="1"/>
          <p:nvPr/>
        </p:nvSpPr>
        <p:spPr>
          <a:xfrm>
            <a:off x="4920519" y="2899672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7D2DC7-F08B-1092-1806-8AF9F28FD1B7}"/>
              </a:ext>
            </a:extLst>
          </p:cNvPr>
          <p:cNvSpPr txBox="1"/>
          <p:nvPr/>
        </p:nvSpPr>
        <p:spPr>
          <a:xfrm>
            <a:off x="8155159" y="2899672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3F51D3-CBA2-7E09-7230-99D210EC3558}"/>
              </a:ext>
            </a:extLst>
          </p:cNvPr>
          <p:cNvSpPr txBox="1"/>
          <p:nvPr/>
        </p:nvSpPr>
        <p:spPr>
          <a:xfrm>
            <a:off x="1693812" y="5536225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4694FE-0A04-DB56-8FD4-C9EB3C3A8605}"/>
              </a:ext>
            </a:extLst>
          </p:cNvPr>
          <p:cNvSpPr txBox="1"/>
          <p:nvPr/>
        </p:nvSpPr>
        <p:spPr>
          <a:xfrm>
            <a:off x="4928445" y="5536225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80%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63BAEC-D63D-DEC4-0EB2-B5D8353DA600}"/>
              </a:ext>
            </a:extLst>
          </p:cNvPr>
          <p:cNvSpPr txBox="1"/>
          <p:nvPr/>
        </p:nvSpPr>
        <p:spPr>
          <a:xfrm>
            <a:off x="8163085" y="5536225"/>
            <a:ext cx="23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100%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53D56E-77BE-CA04-30C1-702B39636BB4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CC2CA51-C33B-650E-D327-46208FA64F36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248D9-F7B6-0C51-4ECE-DD1421DC724F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D5E32-42B8-BCFE-4B8D-2789AF957794}"/>
              </a:ext>
            </a:extLst>
          </p:cNvPr>
          <p:cNvSpPr/>
          <p:nvPr/>
        </p:nvSpPr>
        <p:spPr>
          <a:xfrm>
            <a:off x="-15658" y="-4628"/>
            <a:ext cx="12223315" cy="68626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C95D40-6450-26CC-B4E0-54870F6CAA0F}"/>
              </a:ext>
            </a:extLst>
          </p:cNvPr>
          <p:cNvGrpSpPr/>
          <p:nvPr/>
        </p:nvGrpSpPr>
        <p:grpSpPr>
          <a:xfrm>
            <a:off x="1913134" y="2299263"/>
            <a:ext cx="8365729" cy="2971648"/>
            <a:chOff x="2033587" y="2217384"/>
            <a:chExt cx="8365729" cy="29716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509BF7E-7D5C-E14F-F316-877E1F7D4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587" y="2217384"/>
              <a:ext cx="8365729" cy="2971648"/>
            </a:xfrm>
            <a:prstGeom prst="rect">
              <a:avLst/>
            </a:prstGeom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8A37B44-C90D-153A-8417-67C485CD3940}"/>
                </a:ext>
              </a:extLst>
            </p:cNvPr>
            <p:cNvSpPr/>
            <p:nvPr/>
          </p:nvSpPr>
          <p:spPr>
            <a:xfrm>
              <a:off x="7096125" y="4286249"/>
              <a:ext cx="202267" cy="211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17B816-9F50-5572-9922-148229B5A5C7}"/>
              </a:ext>
            </a:extLst>
          </p:cNvPr>
          <p:cNvSpPr txBox="1"/>
          <p:nvPr/>
        </p:nvSpPr>
        <p:spPr>
          <a:xfrm>
            <a:off x="2151263" y="1313211"/>
            <a:ext cx="788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PDLC </a:t>
            </a:r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구동 시스템 </a:t>
            </a:r>
            <a:r>
              <a:rPr lang="en-US" altLang="ko-KR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44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인버터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B7F89-C6AF-0A6B-B8E4-58D38348C37E}"/>
              </a:ext>
            </a:extLst>
          </p:cNvPr>
          <p:cNvSpPr txBox="1"/>
          <p:nvPr/>
        </p:nvSpPr>
        <p:spPr>
          <a:xfrm>
            <a:off x="2151263" y="837525"/>
            <a:ext cx="788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 조절을 위한</a:t>
            </a:r>
            <a:endParaRPr lang="ko-KR" altLang="en-US" sz="32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D22E64-9289-3E81-BE3F-7EA36DCEDA1C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AA3855CA-10C8-552D-A3CE-D3E9582A165C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D995C1-E4B1-88CE-4B55-4E468173D6F5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754498-39F7-D7C3-DA5F-12B383BBB677}"/>
              </a:ext>
            </a:extLst>
          </p:cNvPr>
          <p:cNvSpPr/>
          <p:nvPr/>
        </p:nvSpPr>
        <p:spPr>
          <a:xfrm>
            <a:off x="7683123" y="1441295"/>
            <a:ext cx="881018" cy="4001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D69DED-8208-8BBB-F64E-BE777B99C02D}"/>
              </a:ext>
            </a:extLst>
          </p:cNvPr>
          <p:cNvSpPr/>
          <p:nvPr/>
        </p:nvSpPr>
        <p:spPr>
          <a:xfrm>
            <a:off x="4112517" y="4389033"/>
            <a:ext cx="1259804" cy="2162477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28791A6-7B8D-A0CB-C606-9BBFCBB0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97" y="4229445"/>
            <a:ext cx="1366306" cy="250554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D67B9B-580D-C710-1CF4-08732E817648}"/>
              </a:ext>
            </a:extLst>
          </p:cNvPr>
          <p:cNvSpPr/>
          <p:nvPr/>
        </p:nvSpPr>
        <p:spPr>
          <a:xfrm>
            <a:off x="4112297" y="1675025"/>
            <a:ext cx="1259804" cy="2162477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B913D9-0E65-4AB2-2D71-71063B2225BA}"/>
              </a:ext>
            </a:extLst>
          </p:cNvPr>
          <p:cNvSpPr/>
          <p:nvPr/>
        </p:nvSpPr>
        <p:spPr>
          <a:xfrm>
            <a:off x="830423" y="2550100"/>
            <a:ext cx="1903445" cy="3216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내용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D69134-DADE-27EA-5C78-FCDED8AD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" y="2219840"/>
            <a:ext cx="2066630" cy="3789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CF1546-7D18-DC9C-571F-6AF949EBE53D}"/>
              </a:ext>
            </a:extLst>
          </p:cNvPr>
          <p:cNvSpPr txBox="1"/>
          <p:nvPr/>
        </p:nvSpPr>
        <p:spPr>
          <a:xfrm>
            <a:off x="685036" y="2698639"/>
            <a:ext cx="218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홈</a:t>
            </a:r>
            <a:endParaRPr lang="en-US" altLang="ko-KR" sz="2000" b="1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제어 시스템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73F4E1-4291-A77B-8553-0B4ACDA08292}"/>
              </a:ext>
            </a:extLst>
          </p:cNvPr>
          <p:cNvSpPr/>
          <p:nvPr/>
        </p:nvSpPr>
        <p:spPr>
          <a:xfrm>
            <a:off x="911345" y="3897437"/>
            <a:ext cx="1735494" cy="72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D1FEEB-6737-54A3-DD6B-BBAE025091CB}"/>
              </a:ext>
            </a:extLst>
          </p:cNvPr>
          <p:cNvSpPr/>
          <p:nvPr/>
        </p:nvSpPr>
        <p:spPr>
          <a:xfrm>
            <a:off x="911345" y="4697583"/>
            <a:ext cx="1735494" cy="72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FC5F7-2D30-3471-1DEE-AEA72BF92AD9}"/>
              </a:ext>
            </a:extLst>
          </p:cNvPr>
          <p:cNvSpPr txBox="1"/>
          <p:nvPr/>
        </p:nvSpPr>
        <p:spPr>
          <a:xfrm>
            <a:off x="971059" y="4016406"/>
            <a:ext cx="161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 절약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조절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EA16-B065-8652-634E-E8AA1698CC0C}"/>
              </a:ext>
            </a:extLst>
          </p:cNvPr>
          <p:cNvSpPr txBox="1"/>
          <p:nvPr/>
        </p:nvSpPr>
        <p:spPr>
          <a:xfrm>
            <a:off x="971059" y="4793120"/>
            <a:ext cx="161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투명도만 조절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밝기만 조절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A9CB4E-EC07-EA38-86B5-BAE841AA5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65" y="3297651"/>
            <a:ext cx="565252" cy="565252"/>
          </a:xfrm>
          <a:prstGeom prst="rect">
            <a:avLst/>
          </a:prstGeom>
        </p:spPr>
      </p:pic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998DF823-19BB-65E1-D794-ED1C4377D46C}"/>
              </a:ext>
            </a:extLst>
          </p:cNvPr>
          <p:cNvSpPr/>
          <p:nvPr/>
        </p:nvSpPr>
        <p:spPr>
          <a:xfrm rot="19636939">
            <a:off x="3089534" y="2962955"/>
            <a:ext cx="729671" cy="231422"/>
          </a:xfrm>
          <a:prstGeom prst="chevron">
            <a:avLst>
              <a:gd name="adj" fmla="val 102414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BAB"/>
              </a:solidFill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0EDC701D-6A53-27E7-F1BE-CB50CF1F74F1}"/>
              </a:ext>
            </a:extLst>
          </p:cNvPr>
          <p:cNvSpPr/>
          <p:nvPr/>
        </p:nvSpPr>
        <p:spPr>
          <a:xfrm rot="1270725">
            <a:off x="3102038" y="4939019"/>
            <a:ext cx="729671" cy="231422"/>
          </a:xfrm>
          <a:prstGeom prst="chevron">
            <a:avLst>
              <a:gd name="adj" fmla="val 102414"/>
            </a:avLst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6AC5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29CF34C-B569-8305-5390-F957EC6B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97" y="1487285"/>
            <a:ext cx="1366306" cy="25055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BA69BB-6DA0-09C4-620E-48C42467F68A}"/>
              </a:ext>
            </a:extLst>
          </p:cNvPr>
          <p:cNvSpPr txBox="1"/>
          <p:nvPr/>
        </p:nvSpPr>
        <p:spPr>
          <a:xfrm>
            <a:off x="4030704" y="1855450"/>
            <a:ext cx="14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 절약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조절</a:t>
            </a:r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0488CF-98BB-D559-7C32-850315EC512B}"/>
              </a:ext>
            </a:extLst>
          </p:cNvPr>
          <p:cNvSpPr txBox="1"/>
          <p:nvPr/>
        </p:nvSpPr>
        <p:spPr>
          <a:xfrm>
            <a:off x="4047034" y="2496032"/>
            <a:ext cx="14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목표 온도를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E27C8-2974-FE1D-528D-22766368DB30}"/>
              </a:ext>
            </a:extLst>
          </p:cNvPr>
          <p:cNvSpPr txBox="1"/>
          <p:nvPr/>
        </p:nvSpPr>
        <p:spPr>
          <a:xfrm>
            <a:off x="4107947" y="4673304"/>
            <a:ext cx="125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 투명도만 조절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밝기만 조절 </a:t>
            </a:r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53FE5E-BF4D-FAA0-7BE0-EC829CB246DB}"/>
              </a:ext>
            </a:extLst>
          </p:cNvPr>
          <p:cNvSpPr txBox="1"/>
          <p:nvPr/>
        </p:nvSpPr>
        <p:spPr>
          <a:xfrm>
            <a:off x="4107947" y="5250329"/>
            <a:ext cx="125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창의 투명도를 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200" b="1" dirty="0">
                <a:solidFill>
                  <a:srgbClr val="FFFFF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선택하세요</a:t>
            </a:r>
            <a:endParaRPr lang="en-US" altLang="ko-KR" sz="1200" b="1" dirty="0">
              <a:solidFill>
                <a:srgbClr val="FFFFFF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465ACD-FBBB-831C-3C71-19ABBA7F1F78}"/>
              </a:ext>
            </a:extLst>
          </p:cNvPr>
          <p:cNvSpPr/>
          <p:nvPr/>
        </p:nvSpPr>
        <p:spPr>
          <a:xfrm>
            <a:off x="4306672" y="3006972"/>
            <a:ext cx="881018" cy="450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FBEEC0-097F-221E-5386-8C2194657B26}"/>
              </a:ext>
            </a:extLst>
          </p:cNvPr>
          <p:cNvSpPr txBox="1"/>
          <p:nvPr/>
        </p:nvSpPr>
        <p:spPr>
          <a:xfrm>
            <a:off x="4835525" y="3036396"/>
            <a:ext cx="26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℃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E98B5A-C4C2-95D9-C745-FAC014C9139C}"/>
              </a:ext>
            </a:extLst>
          </p:cNvPr>
          <p:cNvSpPr/>
          <p:nvPr/>
        </p:nvSpPr>
        <p:spPr>
          <a:xfrm>
            <a:off x="4219576" y="5748128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AC5F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F4D7E62-03DC-12BA-0662-C531CE5542D7}"/>
              </a:ext>
            </a:extLst>
          </p:cNvPr>
          <p:cNvSpPr/>
          <p:nvPr/>
        </p:nvSpPr>
        <p:spPr>
          <a:xfrm>
            <a:off x="4580717" y="5744502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E72448-E912-DE98-41A4-3F24C8F0484E}"/>
              </a:ext>
            </a:extLst>
          </p:cNvPr>
          <p:cNvSpPr/>
          <p:nvPr/>
        </p:nvSpPr>
        <p:spPr>
          <a:xfrm>
            <a:off x="4945512" y="5744502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76FB7F-AEF7-41ED-8264-663650B76E7E}"/>
              </a:ext>
            </a:extLst>
          </p:cNvPr>
          <p:cNvSpPr txBox="1"/>
          <p:nvPr/>
        </p:nvSpPr>
        <p:spPr>
          <a:xfrm>
            <a:off x="4194438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7AC2B-A86C-0EAC-1591-8B28BFA1CFE2}"/>
              </a:ext>
            </a:extLst>
          </p:cNvPr>
          <p:cNvSpPr txBox="1"/>
          <p:nvPr/>
        </p:nvSpPr>
        <p:spPr>
          <a:xfrm>
            <a:off x="4552273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DB7C1-4B68-033E-1AC8-49F3B57207B6}"/>
              </a:ext>
            </a:extLst>
          </p:cNvPr>
          <p:cNvSpPr txBox="1"/>
          <p:nvPr/>
        </p:nvSpPr>
        <p:spPr>
          <a:xfrm>
            <a:off x="4910108" y="5787856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40%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DD44911-855A-CE96-DE13-1DC406DC3912}"/>
              </a:ext>
            </a:extLst>
          </p:cNvPr>
          <p:cNvSpPr/>
          <p:nvPr/>
        </p:nvSpPr>
        <p:spPr>
          <a:xfrm>
            <a:off x="4219576" y="6077503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AC5F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068405F-42EA-379D-4034-3A80BA5C9705}"/>
              </a:ext>
            </a:extLst>
          </p:cNvPr>
          <p:cNvSpPr/>
          <p:nvPr/>
        </p:nvSpPr>
        <p:spPr>
          <a:xfrm>
            <a:off x="4580717" y="6073877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651C4AF-1D72-DAC7-A5CD-D41ED5F12808}"/>
              </a:ext>
            </a:extLst>
          </p:cNvPr>
          <p:cNvSpPr/>
          <p:nvPr/>
        </p:nvSpPr>
        <p:spPr>
          <a:xfrm>
            <a:off x="4945512" y="6073877"/>
            <a:ext cx="316706" cy="285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C9781C-07E7-3A64-4D3E-A710B7D3F9EE}"/>
              </a:ext>
            </a:extLst>
          </p:cNvPr>
          <p:cNvSpPr txBox="1"/>
          <p:nvPr/>
        </p:nvSpPr>
        <p:spPr>
          <a:xfrm>
            <a:off x="4194438" y="6117231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9B8A4C-9806-4541-1812-80EFFA587FFD}"/>
              </a:ext>
            </a:extLst>
          </p:cNvPr>
          <p:cNvSpPr txBox="1"/>
          <p:nvPr/>
        </p:nvSpPr>
        <p:spPr>
          <a:xfrm>
            <a:off x="4552273" y="6117231"/>
            <a:ext cx="38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80%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90D4E7-54DA-4E42-747B-C7320655293A}"/>
              </a:ext>
            </a:extLst>
          </p:cNvPr>
          <p:cNvSpPr txBox="1"/>
          <p:nvPr/>
        </p:nvSpPr>
        <p:spPr>
          <a:xfrm>
            <a:off x="4883916" y="6117231"/>
            <a:ext cx="455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100%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0B5A195-A836-B045-E6CF-18244214C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58" y="3176214"/>
            <a:ext cx="1274488" cy="127448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AA85F1-0036-D023-0B9B-588E38413EEF}"/>
              </a:ext>
            </a:extLst>
          </p:cNvPr>
          <p:cNvGrpSpPr/>
          <p:nvPr/>
        </p:nvGrpSpPr>
        <p:grpSpPr>
          <a:xfrm>
            <a:off x="9549201" y="3156110"/>
            <a:ext cx="1278199" cy="1289829"/>
            <a:chOff x="9549201" y="3233739"/>
            <a:chExt cx="1278199" cy="128982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A287D15-8784-CDE6-32BD-47B0ECD25C63}"/>
                </a:ext>
              </a:extLst>
            </p:cNvPr>
            <p:cNvGrpSpPr/>
            <p:nvPr/>
          </p:nvGrpSpPr>
          <p:grpSpPr>
            <a:xfrm>
              <a:off x="9549201" y="3522119"/>
              <a:ext cx="1278199" cy="1001449"/>
              <a:chOff x="9549201" y="3522119"/>
              <a:chExt cx="1278199" cy="1001449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08C257B0-D743-7C94-0D24-AB352B6B9D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728" b="24228"/>
              <a:stretch/>
            </p:blipFill>
            <p:spPr>
              <a:xfrm>
                <a:off x="9552912" y="3522119"/>
                <a:ext cx="1274488" cy="676025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2C208604-F04D-F2CE-EC10-65B355283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717" b="-1"/>
              <a:stretch/>
            </p:blipFill>
            <p:spPr>
              <a:xfrm>
                <a:off x="9549201" y="4188590"/>
                <a:ext cx="1274488" cy="334978"/>
              </a:xfrm>
              <a:prstGeom prst="rect">
                <a:avLst/>
              </a:prstGeom>
            </p:spPr>
          </p:pic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16F4D10-3AA8-FBBF-F659-75C5FA906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1" t="100" r="3637" b="75423"/>
            <a:stretch/>
          </p:blipFill>
          <p:spPr>
            <a:xfrm>
              <a:off x="9552911" y="3233739"/>
              <a:ext cx="1231835" cy="311942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E9980D4B-2620-A4D1-9F6E-EAD5048EB0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5052" r="12000" b="5079"/>
          <a:stretch/>
        </p:blipFill>
        <p:spPr>
          <a:xfrm>
            <a:off x="7450931" y="1992471"/>
            <a:ext cx="1354932" cy="1000125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8593862C-7DBB-9823-ED4F-5A9E0F1C8CCF}"/>
              </a:ext>
            </a:extLst>
          </p:cNvPr>
          <p:cNvGrpSpPr/>
          <p:nvPr/>
        </p:nvGrpSpPr>
        <p:grpSpPr>
          <a:xfrm>
            <a:off x="9389897" y="1707205"/>
            <a:ext cx="1593095" cy="1593095"/>
            <a:chOff x="7327654" y="1786222"/>
            <a:chExt cx="1593095" cy="1593095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0768F4B-22D0-ED4F-3F7D-D611F8B4A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50931" y="2076450"/>
              <a:ext cx="1354932" cy="1000125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7EB920D-74B8-3A3A-A075-BB1BE3E99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654" y="1786222"/>
              <a:ext cx="1593095" cy="1593095"/>
            </a:xfrm>
            <a:prstGeom prst="rect">
              <a:avLst/>
            </a:prstGeom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BCF5E-3294-93A9-D8AC-6EFC9A87FB47}"/>
              </a:ext>
            </a:extLst>
          </p:cNvPr>
          <p:cNvSpPr/>
          <p:nvPr/>
        </p:nvSpPr>
        <p:spPr>
          <a:xfrm>
            <a:off x="7446166" y="2004376"/>
            <a:ext cx="1354932" cy="981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F5218C-7691-65CA-B543-17AD933B17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54" y="1702243"/>
            <a:ext cx="1593095" cy="159309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D3BF6C1-5C84-9C9C-CAA9-B9073024A1E8}"/>
              </a:ext>
            </a:extLst>
          </p:cNvPr>
          <p:cNvSpPr txBox="1"/>
          <p:nvPr/>
        </p:nvSpPr>
        <p:spPr>
          <a:xfrm>
            <a:off x="7763914" y="1441295"/>
            <a:ext cx="70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냉방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12AEDD6-3669-4C05-9B2B-965BBFDBB862}"/>
              </a:ext>
            </a:extLst>
          </p:cNvPr>
          <p:cNvSpPr/>
          <p:nvPr/>
        </p:nvSpPr>
        <p:spPr>
          <a:xfrm>
            <a:off x="9751258" y="1432565"/>
            <a:ext cx="88101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8B83C4-3C05-D193-3BA4-646B656F12CC}"/>
              </a:ext>
            </a:extLst>
          </p:cNvPr>
          <p:cNvSpPr txBox="1"/>
          <p:nvPr/>
        </p:nvSpPr>
        <p:spPr>
          <a:xfrm>
            <a:off x="9832049" y="1432565"/>
            <a:ext cx="70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난방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B8DF47E-7CB0-FC6B-4C0E-DFEFDE6AC8DA}"/>
              </a:ext>
            </a:extLst>
          </p:cNvPr>
          <p:cNvGrpSpPr/>
          <p:nvPr/>
        </p:nvGrpSpPr>
        <p:grpSpPr>
          <a:xfrm>
            <a:off x="5773966" y="2804974"/>
            <a:ext cx="1216136" cy="231422"/>
            <a:chOff x="5773966" y="2804974"/>
            <a:chExt cx="1216136" cy="231422"/>
          </a:xfrm>
        </p:grpSpPr>
        <p:sp>
          <p:nvSpPr>
            <p:cNvPr id="88" name="화살표: 갈매기형 수장 87">
              <a:extLst>
                <a:ext uri="{FF2B5EF4-FFF2-40B4-BE49-F238E27FC236}">
                  <a16:creationId xmlns:a16="http://schemas.microsoft.com/office/drawing/2014/main" id="{40DC34D2-BE92-734D-8985-8DE2F41464F8}"/>
                </a:ext>
              </a:extLst>
            </p:cNvPr>
            <p:cNvSpPr/>
            <p:nvPr/>
          </p:nvSpPr>
          <p:spPr>
            <a:xfrm>
              <a:off x="5773966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89" name="화살표: 갈매기형 수장 88">
              <a:extLst>
                <a:ext uri="{FF2B5EF4-FFF2-40B4-BE49-F238E27FC236}">
                  <a16:creationId xmlns:a16="http://schemas.microsoft.com/office/drawing/2014/main" id="{F1B6B5B6-A19B-82DF-31A7-FBECB0156873}"/>
                </a:ext>
              </a:extLst>
            </p:cNvPr>
            <p:cNvSpPr/>
            <p:nvPr/>
          </p:nvSpPr>
          <p:spPr>
            <a:xfrm>
              <a:off x="6049454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0" name="화살표: 갈매기형 수장 89">
              <a:extLst>
                <a:ext uri="{FF2B5EF4-FFF2-40B4-BE49-F238E27FC236}">
                  <a16:creationId xmlns:a16="http://schemas.microsoft.com/office/drawing/2014/main" id="{1EB558D5-BDED-D510-DB4E-5E63D287C14A}"/>
                </a:ext>
              </a:extLst>
            </p:cNvPr>
            <p:cNvSpPr/>
            <p:nvPr/>
          </p:nvSpPr>
          <p:spPr>
            <a:xfrm>
              <a:off x="6321142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1" name="화살표: 갈매기형 수장 90">
              <a:extLst>
                <a:ext uri="{FF2B5EF4-FFF2-40B4-BE49-F238E27FC236}">
                  <a16:creationId xmlns:a16="http://schemas.microsoft.com/office/drawing/2014/main" id="{1B5B6617-D0D8-03A3-6F5F-51734A902719}"/>
                </a:ext>
              </a:extLst>
            </p:cNvPr>
            <p:cNvSpPr/>
            <p:nvPr/>
          </p:nvSpPr>
          <p:spPr>
            <a:xfrm>
              <a:off x="6596630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3A40C81-D43B-8EC1-FD7E-1FAF1799598E}"/>
              </a:ext>
            </a:extLst>
          </p:cNvPr>
          <p:cNvGrpSpPr/>
          <p:nvPr/>
        </p:nvGrpSpPr>
        <p:grpSpPr>
          <a:xfrm>
            <a:off x="5773966" y="5513080"/>
            <a:ext cx="1216136" cy="231422"/>
            <a:chOff x="5773966" y="2804974"/>
            <a:chExt cx="1216136" cy="231422"/>
          </a:xfrm>
        </p:grpSpPr>
        <p:sp>
          <p:nvSpPr>
            <p:cNvPr id="94" name="화살표: 갈매기형 수장 93">
              <a:extLst>
                <a:ext uri="{FF2B5EF4-FFF2-40B4-BE49-F238E27FC236}">
                  <a16:creationId xmlns:a16="http://schemas.microsoft.com/office/drawing/2014/main" id="{CD68ED19-C774-56E1-D64E-9C77D2E9C1C8}"/>
                </a:ext>
              </a:extLst>
            </p:cNvPr>
            <p:cNvSpPr/>
            <p:nvPr/>
          </p:nvSpPr>
          <p:spPr>
            <a:xfrm>
              <a:off x="5773966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5" name="화살표: 갈매기형 수장 94">
              <a:extLst>
                <a:ext uri="{FF2B5EF4-FFF2-40B4-BE49-F238E27FC236}">
                  <a16:creationId xmlns:a16="http://schemas.microsoft.com/office/drawing/2014/main" id="{35A8A6BC-1FAB-45F7-E72E-53E34C06ACB7}"/>
                </a:ext>
              </a:extLst>
            </p:cNvPr>
            <p:cNvSpPr/>
            <p:nvPr/>
          </p:nvSpPr>
          <p:spPr>
            <a:xfrm>
              <a:off x="6049454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6" name="화살표: 갈매기형 수장 95">
              <a:extLst>
                <a:ext uri="{FF2B5EF4-FFF2-40B4-BE49-F238E27FC236}">
                  <a16:creationId xmlns:a16="http://schemas.microsoft.com/office/drawing/2014/main" id="{863B4D3E-5324-5B09-B48D-41C78D09EDBD}"/>
                </a:ext>
              </a:extLst>
            </p:cNvPr>
            <p:cNvSpPr/>
            <p:nvPr/>
          </p:nvSpPr>
          <p:spPr>
            <a:xfrm>
              <a:off x="6321142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</a:endParaRPr>
            </a:p>
          </p:txBody>
        </p:sp>
        <p:sp>
          <p:nvSpPr>
            <p:cNvPr id="97" name="화살표: 갈매기형 수장 96">
              <a:extLst>
                <a:ext uri="{FF2B5EF4-FFF2-40B4-BE49-F238E27FC236}">
                  <a16:creationId xmlns:a16="http://schemas.microsoft.com/office/drawing/2014/main" id="{C35A050C-6DA8-1C7C-3BB5-FBE2B0F3819A}"/>
                </a:ext>
              </a:extLst>
            </p:cNvPr>
            <p:cNvSpPr/>
            <p:nvPr/>
          </p:nvSpPr>
          <p:spPr>
            <a:xfrm>
              <a:off x="6596630" y="2804974"/>
              <a:ext cx="393472" cy="231422"/>
            </a:xfrm>
            <a:prstGeom prst="chevron">
              <a:avLst>
                <a:gd name="adj" fmla="val 102414"/>
              </a:avLst>
            </a:prstGeom>
            <a:solidFill>
              <a:srgbClr val="16AC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5BAB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566FEEA-0106-9F03-29ED-791EB4B97D89}"/>
              </a:ext>
            </a:extLst>
          </p:cNvPr>
          <p:cNvGrpSpPr/>
          <p:nvPr/>
        </p:nvGrpSpPr>
        <p:grpSpPr>
          <a:xfrm>
            <a:off x="7325736" y="4659863"/>
            <a:ext cx="3821030" cy="2096094"/>
            <a:chOff x="7325736" y="4659863"/>
            <a:chExt cx="3821030" cy="209609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33A6ADB-9995-C251-3FAE-59EA281FD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13483" y="4877066"/>
              <a:ext cx="992617" cy="732687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BAB64B4-C5F8-9891-0A73-3CAC4B34DE10}"/>
                </a:ext>
              </a:extLst>
            </p:cNvPr>
            <p:cNvSpPr/>
            <p:nvPr/>
          </p:nvSpPr>
          <p:spPr>
            <a:xfrm>
              <a:off x="7413483" y="4863152"/>
              <a:ext cx="992617" cy="754225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6EE02F6-F9E7-FAD5-B6BE-FC21B3625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8773299" y="4886590"/>
              <a:ext cx="992617" cy="732687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4427A2D-2710-D630-58F1-91F60E7E2B88}"/>
                </a:ext>
              </a:extLst>
            </p:cNvPr>
            <p:cNvSpPr/>
            <p:nvPr/>
          </p:nvSpPr>
          <p:spPr>
            <a:xfrm>
              <a:off x="8773299" y="4872676"/>
              <a:ext cx="992617" cy="7542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BCE68026-0893-61FB-9CCF-BA3DA3378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10066910" y="4886590"/>
              <a:ext cx="992617" cy="732687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E00DAA5-5F11-4F52-BCB5-3E07B9CE8A55}"/>
                </a:ext>
              </a:extLst>
            </p:cNvPr>
            <p:cNvSpPr/>
            <p:nvPr/>
          </p:nvSpPr>
          <p:spPr>
            <a:xfrm>
              <a:off x="10066910" y="4872676"/>
              <a:ext cx="992617" cy="754225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0AF902D-40D6-257A-78C9-4D3749DCC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7412974" y="5792152"/>
              <a:ext cx="992617" cy="732687"/>
            </a:xfrm>
            <a:prstGeom prst="rect">
              <a:avLst/>
            </a:prstGeom>
          </p:spPr>
        </p:pic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4CDD92F-9D3A-DB88-AE65-DB9001DA4B21}"/>
                </a:ext>
              </a:extLst>
            </p:cNvPr>
            <p:cNvSpPr/>
            <p:nvPr/>
          </p:nvSpPr>
          <p:spPr>
            <a:xfrm>
              <a:off x="7412974" y="5778238"/>
              <a:ext cx="992617" cy="754225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0B7E52-6BDA-5CAC-598E-BAE4C9FC6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8786055" y="5806066"/>
              <a:ext cx="992617" cy="732687"/>
            </a:xfrm>
            <a:prstGeom prst="rect">
              <a:avLst/>
            </a:prstGeom>
          </p:spPr>
        </p:pic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510D7CD-2400-FD81-94B7-7ECD47193C65}"/>
                </a:ext>
              </a:extLst>
            </p:cNvPr>
            <p:cNvSpPr/>
            <p:nvPr/>
          </p:nvSpPr>
          <p:spPr>
            <a:xfrm>
              <a:off x="8786055" y="5792152"/>
              <a:ext cx="992617" cy="75422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B043207-FD56-466C-1A0B-94C13E8C0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9" t="5052" r="12000" b="5079"/>
            <a:stretch/>
          </p:blipFill>
          <p:spPr>
            <a:xfrm>
              <a:off x="10066910" y="5806066"/>
              <a:ext cx="992617" cy="732687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2F998349-C96B-770A-ED25-1DAFC5DC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245" y="4659863"/>
              <a:ext cx="1167094" cy="1167094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2CCD79E-743F-7864-B298-8CCDA087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736" y="5574949"/>
              <a:ext cx="1167094" cy="1167094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A3393B7-7729-E80A-ACE3-C5E31C56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061" y="4669387"/>
              <a:ext cx="1167094" cy="1167094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72AC12A-0661-969C-B178-004205A7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817" y="5588863"/>
              <a:ext cx="1167094" cy="1167094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8FEF552E-415C-4381-2C35-4AE47AC7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672" y="4669387"/>
              <a:ext cx="1167094" cy="1167094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705AEDC3-5260-5895-C750-C54AFAB4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672" y="5588863"/>
              <a:ext cx="1167094" cy="1167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4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685BB0F-BBE7-ADFD-76FD-D5C5C03B0742}"/>
              </a:ext>
            </a:extLst>
          </p:cNvPr>
          <p:cNvSpPr/>
          <p:nvPr/>
        </p:nvSpPr>
        <p:spPr>
          <a:xfrm flipH="1">
            <a:off x="3361828" y="1506662"/>
            <a:ext cx="8839196" cy="5372100"/>
          </a:xfrm>
          <a:prstGeom prst="rtTriangle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2B08BAA-1750-5A5A-2FC1-1126BBC8297E}"/>
              </a:ext>
            </a:extLst>
          </p:cNvPr>
          <p:cNvSpPr/>
          <p:nvPr/>
        </p:nvSpPr>
        <p:spPr>
          <a:xfrm>
            <a:off x="-4" y="1497919"/>
            <a:ext cx="8928100" cy="5372100"/>
          </a:xfrm>
          <a:prstGeom prst="rtTriangle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5" y="2150888"/>
            <a:ext cx="9641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03. </a:t>
            </a:r>
            <a:r>
              <a:rPr lang="ko-KR" altLang="en-US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기대 효과 및 </a:t>
            </a:r>
            <a:endParaRPr lang="en-US" altLang="ko-KR" sz="8000" dirty="0">
              <a:ln w="6350">
                <a:solidFill>
                  <a:schemeClr val="bg1"/>
                </a:solidFill>
              </a:ln>
              <a:solidFill>
                <a:srgbClr val="005BAB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  <a:p>
            <a:pPr algn="ctr"/>
            <a:r>
              <a:rPr lang="ko-KR" altLang="en-US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활용 방안</a:t>
            </a:r>
            <a:endParaRPr lang="ko-KR" altLang="en-US" sz="8000" dirty="0">
              <a:ln w="6350">
                <a:solidFill>
                  <a:schemeClr val="bg1"/>
                </a:solidFill>
              </a:ln>
              <a:solidFill>
                <a:srgbClr val="16AC5F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685BB0F-BBE7-ADFD-76FD-D5C5C03B0742}"/>
              </a:ext>
            </a:extLst>
          </p:cNvPr>
          <p:cNvSpPr/>
          <p:nvPr/>
        </p:nvSpPr>
        <p:spPr>
          <a:xfrm flipH="1">
            <a:off x="3361828" y="1506662"/>
            <a:ext cx="8839196" cy="5372100"/>
          </a:xfrm>
          <a:prstGeom prst="rtTriangle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2B08BAA-1750-5A5A-2FC1-1126BBC8297E}"/>
              </a:ext>
            </a:extLst>
          </p:cNvPr>
          <p:cNvSpPr/>
          <p:nvPr/>
        </p:nvSpPr>
        <p:spPr>
          <a:xfrm>
            <a:off x="-4" y="1497919"/>
            <a:ext cx="8928100" cy="5372100"/>
          </a:xfrm>
          <a:prstGeom prst="rtTriangle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1" y="2767277"/>
            <a:ext cx="964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01. </a:t>
            </a:r>
            <a:r>
              <a:rPr lang="ko-KR" altLang="en-US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  <a:endParaRPr lang="ko-KR" altLang="en-US" sz="8000" dirty="0">
              <a:ln w="6350">
                <a:solidFill>
                  <a:schemeClr val="bg1"/>
                </a:solidFill>
              </a:ln>
              <a:solidFill>
                <a:srgbClr val="16AC5F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AC82-8F75-CF0D-CD71-38ABB3E02AA9}"/>
              </a:ext>
            </a:extLst>
          </p:cNvPr>
          <p:cNvSpPr txBox="1"/>
          <p:nvPr/>
        </p:nvSpPr>
        <p:spPr>
          <a:xfrm>
            <a:off x="3020331" y="4158569"/>
            <a:ext cx="615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F6EC1-2F5E-F012-58FD-E4C78E80F905}"/>
              </a:ext>
            </a:extLst>
          </p:cNvPr>
          <p:cNvSpPr txBox="1"/>
          <p:nvPr/>
        </p:nvSpPr>
        <p:spPr>
          <a:xfrm>
            <a:off x="3189589" y="4651203"/>
            <a:ext cx="581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0863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6610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기대 효과 및 활용 방안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03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75791-B825-20ED-9EF5-B774A65CA2AA}"/>
              </a:ext>
            </a:extLst>
          </p:cNvPr>
          <p:cNvSpPr txBox="1"/>
          <p:nvPr/>
        </p:nvSpPr>
        <p:spPr>
          <a:xfrm>
            <a:off x="1384855" y="1718628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자연광을 활용하여 냉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난방기에 의한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에너지 소비 절감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BDF60-E048-9348-9DE5-11F85E898A84}"/>
              </a:ext>
            </a:extLst>
          </p:cNvPr>
          <p:cNvSpPr txBox="1"/>
          <p:nvPr/>
        </p:nvSpPr>
        <p:spPr>
          <a:xfrm>
            <a:off x="1384855" y="2320113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커튼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블라인드 사용을 하지 않아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좋은 전망 유지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CBD5A-CE6D-A5DA-950A-CAB1E12B88F7}"/>
              </a:ext>
            </a:extLst>
          </p:cNvPr>
          <p:cNvSpPr txBox="1"/>
          <p:nvPr/>
        </p:nvSpPr>
        <p:spPr>
          <a:xfrm>
            <a:off x="1384855" y="2921598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사용자의 라이프 스타일에 맞는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맞춤형 주거환경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설정 가능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32409-7C6A-AA29-B43F-8A3838BFAE7F}"/>
              </a:ext>
            </a:extLst>
          </p:cNvPr>
          <p:cNvSpPr txBox="1"/>
          <p:nvPr/>
        </p:nvSpPr>
        <p:spPr>
          <a:xfrm>
            <a:off x="1384855" y="3523083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어플 하나로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편리하게 스마트 홈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17E83-2578-A193-1754-031EA47B68D4}"/>
              </a:ext>
            </a:extLst>
          </p:cNvPr>
          <p:cNvSpPr txBox="1"/>
          <p:nvPr/>
        </p:nvSpPr>
        <p:spPr>
          <a:xfrm>
            <a:off x="1384855" y="4124568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환기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미세먼지 모드 등 스마트 윈도우에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기술 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EBCEC-BD24-6A1C-24A9-F35652E4C12C}"/>
              </a:ext>
            </a:extLst>
          </p:cNvPr>
          <p:cNvSpPr txBox="1"/>
          <p:nvPr/>
        </p:nvSpPr>
        <p:spPr>
          <a:xfrm>
            <a:off x="1384855" y="4726053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실내 인테리어를 해치지 않아 미관상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아름다움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B0250-77B7-344A-E2B3-89A0FAFAB4D5}"/>
              </a:ext>
            </a:extLst>
          </p:cNvPr>
          <p:cNvSpPr txBox="1"/>
          <p:nvPr/>
        </p:nvSpPr>
        <p:spPr>
          <a:xfrm>
            <a:off x="1384855" y="5327538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주거 시장 트렌드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와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건물 자동화 시장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부합하는 스마트 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30FAE-24DD-E4F6-8F74-5CC280B77BA9}"/>
              </a:ext>
            </a:extLst>
          </p:cNvPr>
          <p:cNvSpPr txBox="1"/>
          <p:nvPr/>
        </p:nvSpPr>
        <p:spPr>
          <a:xfrm>
            <a:off x="1384855" y="5929021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주거환경 뿐만 아니라 상업용 및 공공 시설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적용 가능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1DE12E-19DF-7489-C6A5-C3AA0A40604B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0358B1A8-B641-CFD9-D213-FFB9DEE0F062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587B97-A208-2BBC-631D-9968154BC73B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8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685BB0F-BBE7-ADFD-76FD-D5C5C03B0742}"/>
              </a:ext>
            </a:extLst>
          </p:cNvPr>
          <p:cNvSpPr/>
          <p:nvPr/>
        </p:nvSpPr>
        <p:spPr>
          <a:xfrm flipH="1">
            <a:off x="3361828" y="1506662"/>
            <a:ext cx="8839196" cy="5372100"/>
          </a:xfrm>
          <a:prstGeom prst="rtTriangle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2B08BAA-1750-5A5A-2FC1-1126BBC8297E}"/>
              </a:ext>
            </a:extLst>
          </p:cNvPr>
          <p:cNvSpPr/>
          <p:nvPr/>
        </p:nvSpPr>
        <p:spPr>
          <a:xfrm>
            <a:off x="-4" y="1497919"/>
            <a:ext cx="8928100" cy="5372100"/>
          </a:xfrm>
          <a:prstGeom prst="rtTriangle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5" y="2767277"/>
            <a:ext cx="964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04. </a:t>
            </a:r>
            <a:r>
              <a:rPr lang="ko-KR" altLang="en-US" sz="80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비용 및 역할 분담</a:t>
            </a:r>
            <a:endParaRPr lang="ko-KR" altLang="en-US" sz="8000" dirty="0">
              <a:ln w="6350">
                <a:solidFill>
                  <a:schemeClr val="bg1"/>
                </a:solidFill>
              </a:ln>
              <a:solidFill>
                <a:srgbClr val="16AC5F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4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6610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비용 및 역할 분담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04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E47B90-59CA-987F-0572-3B9E7F84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72853"/>
              </p:ext>
            </p:extLst>
          </p:nvPr>
        </p:nvGraphicFramePr>
        <p:xfrm>
          <a:off x="2051803" y="2783663"/>
          <a:ext cx="8088393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6131">
                  <a:extLst>
                    <a:ext uri="{9D8B030D-6E8A-4147-A177-3AD203B41FA5}">
                      <a16:colId xmlns:a16="http://schemas.microsoft.com/office/drawing/2014/main" val="3528300860"/>
                    </a:ext>
                  </a:extLst>
                </a:gridCol>
                <a:gridCol w="2696131">
                  <a:extLst>
                    <a:ext uri="{9D8B030D-6E8A-4147-A177-3AD203B41FA5}">
                      <a16:colId xmlns:a16="http://schemas.microsoft.com/office/drawing/2014/main" val="1474618196"/>
                    </a:ext>
                  </a:extLst>
                </a:gridCol>
                <a:gridCol w="2696131">
                  <a:extLst>
                    <a:ext uri="{9D8B030D-6E8A-4147-A177-3AD203B41FA5}">
                      <a16:colId xmlns:a16="http://schemas.microsoft.com/office/drawing/2014/main" val="539224129"/>
                    </a:ext>
                  </a:extLst>
                </a:gridCol>
              </a:tblGrid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소요비용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6712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아두이노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센서 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25,300 + 2,500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33642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아두이노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우노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36,500 + 2,500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45715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PDLC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필름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70,000 + 2,500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44190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소형 에어컨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100,000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72365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재료비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 모형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100,000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470452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기타 경비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50,000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88699"/>
                  </a:ext>
                </a:extLst>
              </a:tr>
              <a:tr h="276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389,300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52801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0D3B00-5E86-BF3A-1B48-440CBDD6F5C2}"/>
              </a:ext>
            </a:extLst>
          </p:cNvPr>
          <p:cNvSpPr/>
          <p:nvPr/>
        </p:nvSpPr>
        <p:spPr>
          <a:xfrm>
            <a:off x="-354387" y="1587050"/>
            <a:ext cx="2663634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A00DA-0BF5-BE55-7B25-9EC1CB9E8A3E}"/>
              </a:ext>
            </a:extLst>
          </p:cNvPr>
          <p:cNvSpPr txBox="1"/>
          <p:nvPr/>
        </p:nvSpPr>
        <p:spPr>
          <a:xfrm>
            <a:off x="365250" y="1750161"/>
            <a:ext cx="228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예상 비용</a:t>
            </a:r>
            <a:endParaRPr lang="ko-KR" altLang="en-US" sz="3200" b="1" dirty="0">
              <a:solidFill>
                <a:srgbClr val="FFFFFF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6E50F5-EC3B-1EB3-8325-04561465CAA1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F0F7577-DA4C-C7AB-1D5F-F35B8569C592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D42A2-F10A-DA12-390C-0E1C37F52DCE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6610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비용 및 역할 분담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04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DA3C42-320B-6CBE-C838-924CA2DEE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04836"/>
              </p:ext>
            </p:extLst>
          </p:nvPr>
        </p:nvGraphicFramePr>
        <p:xfrm>
          <a:off x="2032000" y="3062044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119">
                  <a:extLst>
                    <a:ext uri="{9D8B030D-6E8A-4147-A177-3AD203B41FA5}">
                      <a16:colId xmlns:a16="http://schemas.microsoft.com/office/drawing/2014/main" val="2757611394"/>
                    </a:ext>
                  </a:extLst>
                </a:gridCol>
                <a:gridCol w="6672881">
                  <a:extLst>
                    <a:ext uri="{9D8B030D-6E8A-4147-A177-3AD203B41FA5}">
                      <a16:colId xmlns:a16="http://schemas.microsoft.com/office/drawing/2014/main" val="115189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66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팀대표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계획서 작성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PPT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제작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어플 제작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7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권혁찬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이론 및 재료 가격 조사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발표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보고서 작성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82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김진태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계획서 작성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이론 조사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제어 시스템 설계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3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지재형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이론 조사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보고서 작성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22583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12350B-C277-DAFF-81A3-A4B427556FD9}"/>
              </a:ext>
            </a:extLst>
          </p:cNvPr>
          <p:cNvSpPr/>
          <p:nvPr/>
        </p:nvSpPr>
        <p:spPr>
          <a:xfrm>
            <a:off x="-354387" y="1587050"/>
            <a:ext cx="2663634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FD906-63A0-2E8D-6C9E-6EBEDD972E2A}"/>
              </a:ext>
            </a:extLst>
          </p:cNvPr>
          <p:cNvSpPr txBox="1"/>
          <p:nvPr/>
        </p:nvSpPr>
        <p:spPr>
          <a:xfrm>
            <a:off x="365250" y="1750161"/>
            <a:ext cx="228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역할 분담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2917E5-71E8-D0AA-AAC9-85825BF9A188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816F81CE-D885-4756-7145-3BF3ED37C24E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FE90E1-1C60-2758-674A-C9DA6A790161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8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FC1A3F0-0D55-2CBD-C7A0-AC6AC329630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6DDE0-FFDB-239B-1C32-5FC923B9F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22" b="1242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3A5F-747B-AC92-AE5C-4A36D3A8B7BC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rgbClr val="005BAB">
                    <a:alpha val="50000"/>
                  </a:srgbClr>
                </a:gs>
                <a:gs pos="44000">
                  <a:schemeClr val="accent1">
                    <a:lumMod val="40000"/>
                    <a:lumOff val="60000"/>
                    <a:alpha val="50000"/>
                  </a:schemeClr>
                </a:gs>
                <a:gs pos="76000">
                  <a:schemeClr val="accent6">
                    <a:lumMod val="20000"/>
                    <a:lumOff val="80000"/>
                    <a:alpha val="50000"/>
                  </a:schemeClr>
                </a:gs>
                <a:gs pos="100000">
                  <a:srgbClr val="16AC5F">
                    <a:alpha val="4000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E85E2B-D2BE-947F-0CBE-2F9AE846B651}"/>
              </a:ext>
            </a:extLst>
          </p:cNvPr>
          <p:cNvSpPr/>
          <p:nvPr/>
        </p:nvSpPr>
        <p:spPr>
          <a:xfrm>
            <a:off x="419098" y="309560"/>
            <a:ext cx="11353800" cy="6238875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0AB39C-4E57-0761-02E6-59A2D4DD2052}"/>
              </a:ext>
            </a:extLst>
          </p:cNvPr>
          <p:cNvGrpSpPr/>
          <p:nvPr/>
        </p:nvGrpSpPr>
        <p:grpSpPr>
          <a:xfrm>
            <a:off x="4823178" y="-412043"/>
            <a:ext cx="2545644" cy="2599618"/>
            <a:chOff x="4823178" y="-173918"/>
            <a:chExt cx="2545644" cy="2599618"/>
          </a:xfrm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BBA4E547-CB56-3D11-8B57-A55E0B676616}"/>
                </a:ext>
              </a:extLst>
            </p:cNvPr>
            <p:cNvSpPr/>
            <p:nvPr/>
          </p:nvSpPr>
          <p:spPr>
            <a:xfrm rot="5400000">
              <a:off x="4883150" y="-59972"/>
              <a:ext cx="2425700" cy="2545644"/>
            </a:xfrm>
            <a:prstGeom prst="homePlate">
              <a:avLst>
                <a:gd name="adj" fmla="val 30543"/>
              </a:avLst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96EAC8-0F41-4B88-51C0-DD72D5B2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lum bright="40000" contrast="40000"/>
            </a:blip>
            <a:stretch>
              <a:fillRect/>
            </a:stretch>
          </p:blipFill>
          <p:spPr>
            <a:xfrm>
              <a:off x="5339919" y="375356"/>
              <a:ext cx="1512161" cy="1504244"/>
            </a:xfrm>
            <a:prstGeom prst="rect">
              <a:avLst/>
            </a:prstGeom>
          </p:spPr>
        </p:pic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3C65F714-8EDD-9428-4FB2-2A316198D6A8}"/>
                </a:ext>
              </a:extLst>
            </p:cNvPr>
            <p:cNvSpPr/>
            <p:nvPr/>
          </p:nvSpPr>
          <p:spPr>
            <a:xfrm rot="5400000">
              <a:off x="4883148" y="-110634"/>
              <a:ext cx="2425700" cy="2299131"/>
            </a:xfrm>
            <a:prstGeom prst="homePlate">
              <a:avLst>
                <a:gd name="adj" fmla="val 30543"/>
              </a:avLst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28E6D6-7757-57CD-EA77-772FC81187D9}"/>
              </a:ext>
            </a:extLst>
          </p:cNvPr>
          <p:cNvSpPr txBox="1"/>
          <p:nvPr/>
        </p:nvSpPr>
        <p:spPr>
          <a:xfrm>
            <a:off x="1275345" y="2644167"/>
            <a:ext cx="9641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n w="6350">
                  <a:solidFill>
                    <a:schemeClr val="bg1"/>
                  </a:solidFill>
                </a:ln>
                <a:solidFill>
                  <a:srgbClr val="005BAB"/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타이틀고딕5" panose="02020600000000000000" pitchFamily="18" charset="-127"/>
                <a:ea typeface="a타이틀고딕5" panose="02020600000000000000" pitchFamily="18" charset="-127"/>
              </a:rPr>
              <a:t>Q&amp;A</a:t>
            </a:r>
            <a:endParaRPr lang="ko-KR" altLang="en-US" sz="9600" dirty="0">
              <a:ln w="6350">
                <a:solidFill>
                  <a:schemeClr val="bg1"/>
                </a:solidFill>
              </a:ln>
              <a:solidFill>
                <a:srgbClr val="16AC5F"/>
              </a:solidFill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470ED6-B85C-EF89-CA16-F731B7B5765F}"/>
              </a:ext>
            </a:extLst>
          </p:cNvPr>
          <p:cNvSpPr/>
          <p:nvPr/>
        </p:nvSpPr>
        <p:spPr>
          <a:xfrm>
            <a:off x="-354388" y="1587050"/>
            <a:ext cx="6956909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255F05-7491-C62F-FB39-569ECE27F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60" y="2629311"/>
            <a:ext cx="9024635" cy="33546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6783D8-29FC-244D-2B28-095716E2600E}"/>
              </a:ext>
            </a:extLst>
          </p:cNvPr>
          <p:cNvSpPr txBox="1"/>
          <p:nvPr/>
        </p:nvSpPr>
        <p:spPr>
          <a:xfrm>
            <a:off x="4589053" y="5961939"/>
            <a:ext cx="601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출처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–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지표누리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국가발전지표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9A5AF-783B-2795-D1C9-41BACAE87690}"/>
              </a:ext>
            </a:extLst>
          </p:cNvPr>
          <p:cNvSpPr txBox="1"/>
          <p:nvPr/>
        </p:nvSpPr>
        <p:spPr>
          <a:xfrm>
            <a:off x="365250" y="1750161"/>
            <a:ext cx="601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매년 늘어나는 </a:t>
            </a:r>
            <a:r>
              <a:rPr lang="en-US" altLang="ko-KR" sz="3200" b="1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</a:t>
            </a:r>
            <a:r>
              <a:rPr lang="ko-KR" altLang="en-US" sz="3200" b="1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인당 전력 소비량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C63405-EFE9-F5D9-68E3-0D192B31F505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1185ACD5-8E8E-8349-775A-0EF0CCA3A694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92F44-0CB4-6E00-3685-D860AD4401E9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1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20C817-CB02-7E6A-60DB-BAE730AC914C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6204A05A-F33B-316A-47B9-5F47793D9CE5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BA0ABF-36D9-FC78-A05A-4CB179632AEF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C8D90-1153-84D0-619D-F25340B4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396" y="1716834"/>
            <a:ext cx="4078561" cy="4862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635E60-1377-7D72-8CE2-9E2BA80BB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23" y="2740384"/>
            <a:ext cx="5476603" cy="31563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8AD944-13A8-5944-1CC7-4CC437416FF8}"/>
              </a:ext>
            </a:extLst>
          </p:cNvPr>
          <p:cNvSpPr txBox="1"/>
          <p:nvPr/>
        </p:nvSpPr>
        <p:spPr>
          <a:xfrm>
            <a:off x="459240" y="5994027"/>
            <a:ext cx="601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출처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– EG-TIPS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에너지 온실가스 종합 정보 플랫폼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0FEEC2-0BA1-23E9-1BC2-F11A9E6D8CB0}"/>
              </a:ext>
            </a:extLst>
          </p:cNvPr>
          <p:cNvSpPr/>
          <p:nvPr/>
        </p:nvSpPr>
        <p:spPr>
          <a:xfrm>
            <a:off x="-354388" y="1587050"/>
            <a:ext cx="6956909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CDA88-2F9E-33FE-C574-250256C3A3AB}"/>
              </a:ext>
            </a:extLst>
          </p:cNvPr>
          <p:cNvSpPr txBox="1"/>
          <p:nvPr/>
        </p:nvSpPr>
        <p:spPr>
          <a:xfrm>
            <a:off x="140009" y="1750161"/>
            <a:ext cx="650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가정에서 냉난방기의 전기 소비량 높음</a:t>
            </a:r>
          </a:p>
        </p:txBody>
      </p:sp>
    </p:spTree>
    <p:extLst>
      <p:ext uri="{BB962C8B-B14F-4D97-AF65-F5344CB8AC3E}">
        <p14:creationId xmlns:p14="http://schemas.microsoft.com/office/powerpoint/2010/main" val="7366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88D5D02-50C6-329F-817C-B317D7931AFB}"/>
              </a:ext>
            </a:extLst>
          </p:cNvPr>
          <p:cNvSpPr/>
          <p:nvPr/>
        </p:nvSpPr>
        <p:spPr>
          <a:xfrm>
            <a:off x="1453956" y="4580274"/>
            <a:ext cx="9284088" cy="140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EB9A162-E2E0-E92F-95CC-94FF9CBC4F46}"/>
              </a:ext>
            </a:extLst>
          </p:cNvPr>
          <p:cNvGrpSpPr/>
          <p:nvPr/>
        </p:nvGrpSpPr>
        <p:grpSpPr>
          <a:xfrm>
            <a:off x="1286006" y="2197652"/>
            <a:ext cx="4809994" cy="1408308"/>
            <a:chOff x="1286006" y="2198843"/>
            <a:chExt cx="4809994" cy="140830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47F0301-C885-FD84-2619-A9313DB08F54}"/>
                </a:ext>
              </a:extLst>
            </p:cNvPr>
            <p:cNvSpPr/>
            <p:nvPr/>
          </p:nvSpPr>
          <p:spPr>
            <a:xfrm>
              <a:off x="1460577" y="2198843"/>
              <a:ext cx="4460852" cy="14083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06D6E8-CC6B-1CB3-54D2-E5053DA73174}"/>
                </a:ext>
              </a:extLst>
            </p:cNvPr>
            <p:cNvSpPr txBox="1"/>
            <p:nvPr/>
          </p:nvSpPr>
          <p:spPr>
            <a:xfrm>
              <a:off x="1286006" y="2425944"/>
              <a:ext cx="48099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매년 늘어나는 </a:t>
              </a:r>
              <a:endParaRPr lang="en-US" altLang="ko-KR" sz="28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en-US" altLang="ko-KR" sz="28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1</a:t>
              </a:r>
              <a:r>
                <a:rPr lang="ko-KR" altLang="en-US" sz="28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인당 전력 소비량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D59E12-BBFE-C26E-18E1-ED72DC226C7E}"/>
              </a:ext>
            </a:extLst>
          </p:cNvPr>
          <p:cNvGrpSpPr/>
          <p:nvPr/>
        </p:nvGrpSpPr>
        <p:grpSpPr>
          <a:xfrm>
            <a:off x="6109242" y="2197652"/>
            <a:ext cx="4809994" cy="1408308"/>
            <a:chOff x="6109242" y="2196462"/>
            <a:chExt cx="4809994" cy="140830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D36BD9E-4598-7ADC-7727-026B030D2839}"/>
                </a:ext>
              </a:extLst>
            </p:cNvPr>
            <p:cNvSpPr/>
            <p:nvPr/>
          </p:nvSpPr>
          <p:spPr>
            <a:xfrm>
              <a:off x="6283813" y="2196462"/>
              <a:ext cx="4460852" cy="14083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A5AC5-F998-6E4F-2D52-96BFDBE0D4E0}"/>
                </a:ext>
              </a:extLst>
            </p:cNvPr>
            <p:cNvSpPr txBox="1"/>
            <p:nvPr/>
          </p:nvSpPr>
          <p:spPr>
            <a:xfrm>
              <a:off x="6109242" y="2423563"/>
              <a:ext cx="48099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가정에서 냉난방기의 </a:t>
              </a:r>
              <a:endParaRPr lang="en-US" altLang="ko-KR" sz="28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005BAB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전기 소비량 높음</a:t>
              </a: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16D44AB-2340-9C23-C3F6-93CBA6D21B15}"/>
              </a:ext>
            </a:extLst>
          </p:cNvPr>
          <p:cNvSpPr/>
          <p:nvPr/>
        </p:nvSpPr>
        <p:spPr>
          <a:xfrm rot="10800000">
            <a:off x="5549900" y="3824467"/>
            <a:ext cx="1092200" cy="596932"/>
          </a:xfrm>
          <a:prstGeom prst="triangle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03A70-0D00-D6CC-5F67-A3DE62D3D6EF}"/>
              </a:ext>
            </a:extLst>
          </p:cNvPr>
          <p:cNvSpPr txBox="1"/>
          <p:nvPr/>
        </p:nvSpPr>
        <p:spPr>
          <a:xfrm>
            <a:off x="1413006" y="5022818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6AC5F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자연광을 활용하여 에너지 소비를 줄이는 실내 온도 제어 시스템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52D4E-0DFE-4EE2-443F-6F5873019189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BB875AC4-9FB1-165C-AF5B-1B9BF3E87566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3E2A1D-2560-65D7-4982-B71BCD030C17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0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66AD1D-E8DD-1915-9C39-6883228E26D7}"/>
              </a:ext>
            </a:extLst>
          </p:cNvPr>
          <p:cNvSpPr/>
          <p:nvPr/>
        </p:nvSpPr>
        <p:spPr>
          <a:xfrm>
            <a:off x="281400" y="2047935"/>
            <a:ext cx="11629199" cy="11468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과제의 목적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개발동기 및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03A70-0D00-D6CC-5F67-A3DE62D3D6EF}"/>
              </a:ext>
            </a:extLst>
          </p:cNvPr>
          <p:cNvSpPr txBox="1"/>
          <p:nvPr/>
        </p:nvSpPr>
        <p:spPr>
          <a:xfrm>
            <a:off x="281400" y="2305913"/>
            <a:ext cx="116291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“ </a:t>
            </a:r>
            <a:r>
              <a:rPr lang="ko-KR" altLang="en-US" sz="35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</a:t>
            </a:r>
            <a:r>
              <a:rPr lang="en-US" altLang="ko-KR" sz="35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35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 </a:t>
            </a:r>
            <a:r>
              <a:rPr lang="ko-KR" altLang="en-US" sz="3500" b="1" dirty="0">
                <a:solidFill>
                  <a:schemeClr val="bg1">
                    <a:lumMod val="6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연동 에너지 절감 </a:t>
            </a:r>
            <a:r>
              <a:rPr lang="ko-KR" altLang="en-US" sz="3500" b="1" dirty="0">
                <a:solidFill>
                  <a:srgbClr val="005BA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실내 온도 제어 시스템 </a:t>
            </a:r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”</a:t>
            </a:r>
            <a:endParaRPr lang="ko-KR" altLang="en-US" sz="3500" b="1" dirty="0">
              <a:solidFill>
                <a:schemeClr val="bg1">
                  <a:lumMod val="6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6EC59-9F3C-76F1-0093-CFBF7B689BD9}"/>
              </a:ext>
            </a:extLst>
          </p:cNvPr>
          <p:cNvSpPr txBox="1"/>
          <p:nvPr/>
        </p:nvSpPr>
        <p:spPr>
          <a:xfrm>
            <a:off x="1384855" y="3380606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자연광을 활용하여 냉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난방기에 의한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에너지 소비 절감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C2B62-4CD8-CC38-26D7-B80F84CC1D81}"/>
              </a:ext>
            </a:extLst>
          </p:cNvPr>
          <p:cNvSpPr txBox="1"/>
          <p:nvPr/>
        </p:nvSpPr>
        <p:spPr>
          <a:xfrm>
            <a:off x="1384855" y="3983970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커튼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블라인드 사용을 하지 않아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좋은 전망 유지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692A9-5A15-8CC9-B11D-798F3994DD54}"/>
              </a:ext>
            </a:extLst>
          </p:cNvPr>
          <p:cNvSpPr txBox="1"/>
          <p:nvPr/>
        </p:nvSpPr>
        <p:spPr>
          <a:xfrm>
            <a:off x="1384855" y="4587334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사용자의 라이프 스타일에 맞는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맞춤형 주거환경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설정 가능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F578A-5315-88E5-C48A-36EFD3FFE89A}"/>
              </a:ext>
            </a:extLst>
          </p:cNvPr>
          <p:cNvSpPr txBox="1"/>
          <p:nvPr/>
        </p:nvSpPr>
        <p:spPr>
          <a:xfrm>
            <a:off x="1384855" y="5190699"/>
            <a:ext cx="93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어플 하나로 </a:t>
            </a:r>
            <a:r>
              <a:rPr lang="ko-KR" altLang="en-US" sz="2800" b="1" dirty="0">
                <a:solidFill>
                  <a:srgbClr val="16AC5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편리하게 스마트 홈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7F9DB6-023B-877A-A6ED-1DDA3AC5C43B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025C2D89-52EB-0486-28BB-B7EA50E05AAB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A63141-4E9E-D4CC-625C-9AF09E92875B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0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120C2168-4210-E7C3-5583-96717706FCC1}"/>
              </a:ext>
            </a:extLst>
          </p:cNvPr>
          <p:cNvSpPr/>
          <p:nvPr/>
        </p:nvSpPr>
        <p:spPr>
          <a:xfrm>
            <a:off x="6366444" y="2161518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CEAC37-C265-3F3C-D30F-6524F2342EC1}"/>
              </a:ext>
            </a:extLst>
          </p:cNvPr>
          <p:cNvSpPr/>
          <p:nvPr/>
        </p:nvSpPr>
        <p:spPr>
          <a:xfrm>
            <a:off x="1351000" y="2157571"/>
            <a:ext cx="4484027" cy="423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631472-F580-7153-283E-D3D275EA2D14}"/>
              </a:ext>
            </a:extLst>
          </p:cNvPr>
          <p:cNvSpPr/>
          <p:nvPr/>
        </p:nvSpPr>
        <p:spPr>
          <a:xfrm>
            <a:off x="6677036" y="2500907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87751A-E575-9543-95B8-BCEE363AD1E2}"/>
              </a:ext>
            </a:extLst>
          </p:cNvPr>
          <p:cNvSpPr/>
          <p:nvPr/>
        </p:nvSpPr>
        <p:spPr>
          <a:xfrm>
            <a:off x="1671067" y="2503030"/>
            <a:ext cx="3843895" cy="3552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870E75-A599-277E-1C7D-8E440FEB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92" y="2306206"/>
            <a:ext cx="2601185" cy="26011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B3D91B-B8BD-0D99-1943-E9190185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3" y="2128407"/>
            <a:ext cx="2601185" cy="2601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2163738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FB1CB-4EFA-7DC3-9D12-20D1C75B97F7}"/>
              </a:ext>
            </a:extLst>
          </p:cNvPr>
          <p:cNvSpPr txBox="1"/>
          <p:nvPr/>
        </p:nvSpPr>
        <p:spPr>
          <a:xfrm>
            <a:off x="7179181" y="4907391"/>
            <a:ext cx="2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에어컨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자동</a:t>
            </a:r>
            <a:r>
              <a:rPr lang="en-US" altLang="ko-KR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6674C0-6533-A6C5-4191-A5A486F798B5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8C3EB467-BF6F-242F-D629-957C42232D29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B8ECFD-E1DD-696E-AC7C-A934F8DC1B10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81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C290950-2E02-B14A-DFA7-28C49C20CE18}"/>
              </a:ext>
            </a:extLst>
          </p:cNvPr>
          <p:cNvSpPr/>
          <p:nvPr/>
        </p:nvSpPr>
        <p:spPr>
          <a:xfrm>
            <a:off x="-354388" y="1587050"/>
            <a:ext cx="4426468" cy="910997"/>
          </a:xfrm>
          <a:prstGeom prst="roundRect">
            <a:avLst>
              <a:gd name="adj" fmla="val 225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6D516-1828-1799-0963-48C11A889CD5}"/>
              </a:ext>
            </a:extLst>
          </p:cNvPr>
          <p:cNvSpPr/>
          <p:nvPr/>
        </p:nvSpPr>
        <p:spPr>
          <a:xfrm>
            <a:off x="0" y="1157025"/>
            <a:ext cx="9671050" cy="231422"/>
          </a:xfrm>
          <a:prstGeom prst="rect">
            <a:avLst/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69AD7-2601-DE37-7429-A8CF0BB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lum bright="40000" contrast="40000"/>
          </a:blip>
          <a:stretch>
            <a:fillRect/>
          </a:stretch>
        </p:blipFill>
        <p:spPr>
          <a:xfrm>
            <a:off x="4893608" y="7168412"/>
            <a:ext cx="2404784" cy="596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B0582-FC71-4918-8145-DBB5B82DFD9E}"/>
              </a:ext>
            </a:extLst>
          </p:cNvPr>
          <p:cNvSpPr/>
          <p:nvPr/>
        </p:nvSpPr>
        <p:spPr>
          <a:xfrm>
            <a:off x="9671050" y="1157025"/>
            <a:ext cx="2520950" cy="231422"/>
          </a:xfrm>
          <a:prstGeom prst="rect">
            <a:avLst/>
          </a:prstGeom>
          <a:solidFill>
            <a:srgbClr val="16A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294E3-A312-0C88-B85F-1B07C17C7099}"/>
              </a:ext>
            </a:extLst>
          </p:cNvPr>
          <p:cNvGrpSpPr/>
          <p:nvPr/>
        </p:nvGrpSpPr>
        <p:grpSpPr>
          <a:xfrm>
            <a:off x="9441427" y="645080"/>
            <a:ext cx="1281265" cy="1255311"/>
            <a:chOff x="743478" y="3606800"/>
            <a:chExt cx="2628900" cy="26162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48FFA0-4348-E733-9E70-E8DF0BF02C08}"/>
                </a:ext>
              </a:extLst>
            </p:cNvPr>
            <p:cNvSpPr/>
            <p:nvPr/>
          </p:nvSpPr>
          <p:spPr>
            <a:xfrm>
              <a:off x="743478" y="3606800"/>
              <a:ext cx="26289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9EAB51-A802-4CCA-8518-B2EC7542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839" y="3842455"/>
              <a:ext cx="2156178" cy="21448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13414-74B1-FF5E-4E92-905EEDC461F5}"/>
              </a:ext>
            </a:extLst>
          </p:cNvPr>
          <p:cNvSpPr txBox="1"/>
          <p:nvPr/>
        </p:nvSpPr>
        <p:spPr>
          <a:xfrm>
            <a:off x="1894289" y="288746"/>
            <a:ext cx="2440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5BAB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과제 동기</a:t>
            </a: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38F5A-6E07-2E2B-6334-1F53BD75CA8F}"/>
              </a:ext>
            </a:extLst>
          </p:cNvPr>
          <p:cNvSpPr/>
          <p:nvPr/>
        </p:nvSpPr>
        <p:spPr>
          <a:xfrm flipH="1">
            <a:off x="-354389" y="-83207"/>
            <a:ext cx="2286000" cy="1318811"/>
          </a:xfrm>
          <a:prstGeom prst="parallelogram">
            <a:avLst>
              <a:gd name="adj" fmla="val 26415"/>
            </a:avLst>
          </a:prstGeom>
          <a:solidFill>
            <a:srgbClr val="005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E4B5D-E6BF-113B-54E5-0D7A03D04787}"/>
              </a:ext>
            </a:extLst>
          </p:cNvPr>
          <p:cNvSpPr txBox="1"/>
          <p:nvPr/>
        </p:nvSpPr>
        <p:spPr>
          <a:xfrm>
            <a:off x="98400" y="-4628"/>
            <a:ext cx="168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F419D-0F6D-ED13-CEAA-09A3682594AF}"/>
              </a:ext>
            </a:extLst>
          </p:cNvPr>
          <p:cNvSpPr txBox="1"/>
          <p:nvPr/>
        </p:nvSpPr>
        <p:spPr>
          <a:xfrm>
            <a:off x="4334794" y="613465"/>
            <a:ext cx="42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선행 기술과 기존 기술과의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FFFC-2B9B-86AA-AF99-17910BFB7624}"/>
              </a:ext>
            </a:extLst>
          </p:cNvPr>
          <p:cNvSpPr txBox="1"/>
          <p:nvPr/>
        </p:nvSpPr>
        <p:spPr>
          <a:xfrm>
            <a:off x="930654" y="1780938"/>
            <a:ext cx="30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윈도우 기술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91F42E-7FD1-67AE-F45B-9D387A118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11" y="2822567"/>
            <a:ext cx="9007377" cy="35743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628F98-5E89-BD9C-5E0A-9C51BC539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5" y="1650292"/>
            <a:ext cx="769176" cy="76917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74F2B-09B2-AD24-6A0C-0505DB20561D}"/>
              </a:ext>
            </a:extLst>
          </p:cNvPr>
          <p:cNvGrpSpPr/>
          <p:nvPr/>
        </p:nvGrpSpPr>
        <p:grpSpPr>
          <a:xfrm>
            <a:off x="6095177" y="6552622"/>
            <a:ext cx="6304546" cy="413863"/>
            <a:chOff x="6095177" y="6552622"/>
            <a:chExt cx="6304546" cy="413863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29C9DBBE-804D-4517-4EF5-DEAE7C60480A}"/>
                </a:ext>
              </a:extLst>
            </p:cNvPr>
            <p:cNvSpPr/>
            <p:nvPr/>
          </p:nvSpPr>
          <p:spPr>
            <a:xfrm rot="10800000">
              <a:off x="6850253" y="6552622"/>
              <a:ext cx="5549470" cy="413863"/>
            </a:xfrm>
            <a:prstGeom prst="parallelogram">
              <a:avLst/>
            </a:prstGeom>
            <a:solidFill>
              <a:srgbClr val="005B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A1267-8BCD-F9F2-922A-D685230E768B}"/>
                </a:ext>
              </a:extLst>
            </p:cNvPr>
            <p:cNvSpPr txBox="1"/>
            <p:nvPr/>
          </p:nvSpPr>
          <p:spPr>
            <a:xfrm>
              <a:off x="6095177" y="6560046"/>
              <a:ext cx="601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IoT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기술을 이용한 스마트 윈도우 </a:t>
              </a:r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</a:t>
              </a:r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에어컨 연동 에너지 절감 실내 온도 제어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0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Microsoft Office PowerPoint</Application>
  <PresentationFormat>와이드스크린</PresentationFormat>
  <Paragraphs>319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나눔스퀘어OTF_ac ExtraBold</vt:lpstr>
      <vt:lpstr>나눔스퀘어OTF_ac Bold</vt:lpstr>
      <vt:lpstr>나눔스퀘어 Bold</vt:lpstr>
      <vt:lpstr>a타이틀고딕5</vt:lpstr>
      <vt:lpstr>a타이틀고딕2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수빈 이</dc:creator>
  <cp:lastModifiedBy>수빈 이</cp:lastModifiedBy>
  <cp:revision>63</cp:revision>
  <dcterms:created xsi:type="dcterms:W3CDTF">2024-04-26T09:58:54Z</dcterms:created>
  <dcterms:modified xsi:type="dcterms:W3CDTF">2024-04-29T02:54:44Z</dcterms:modified>
</cp:coreProperties>
</file>