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7" r:id="rId7"/>
    <p:sldId id="268" r:id="rId8"/>
    <p:sldId id="269" r:id="rId9"/>
    <p:sldId id="270" r:id="rId10"/>
    <p:sldId id="272" r:id="rId11"/>
    <p:sldId id="271" r:id="rId12"/>
    <p:sldId id="260" r:id="rId13"/>
    <p:sldId id="273" r:id="rId14"/>
    <p:sldId id="263" r:id="rId15"/>
    <p:sldId id="274" r:id="rId16"/>
    <p:sldId id="275" r:id="rId17"/>
    <p:sldId id="27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13DC"/>
    <a:srgbClr val="030553"/>
    <a:srgbClr val="7BEBD8"/>
    <a:srgbClr val="8335E5"/>
    <a:srgbClr val="6B8DE1"/>
    <a:srgbClr val="6C92E1"/>
    <a:srgbClr val="1E3ADA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BA3FA-9892-40B9-976F-85A15A4062C8}" v="1" dt="2023-11-09T04:21:06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652" autoAdjust="0"/>
  </p:normalViewPr>
  <p:slideViewPr>
    <p:cSldViewPr snapToGrid="0" showGuides="1">
      <p:cViewPr varScale="1">
        <p:scale>
          <a:sx n="65" d="100"/>
          <a:sy n="65" d="100"/>
        </p:scale>
        <p:origin x="688" y="3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6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xmlns="" id="{E56C5C06-BE0B-4D3E-8B77-1A2F0B930590}"/>
              </a:ext>
            </a:extLst>
          </p:cNvPr>
          <p:cNvGrpSpPr/>
          <p:nvPr/>
        </p:nvGrpSpPr>
        <p:grpSpPr>
          <a:xfrm>
            <a:off x="781122" y="2279003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xmlns="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xmlns="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xmlns="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xmlns="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xmlns="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xmlns="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xmlns="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xmlns="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xmlns="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 Analytics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E504344-8563-476C-9EF9-4200B272F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690688"/>
            <a:ext cx="10515600" cy="211282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0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6D12FB3-2E0E-4392-B30A-8FABD5597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784007"/>
            <a:ext cx="12192000" cy="2524604"/>
            <a:chOff x="-12700" y="2152905"/>
            <a:chExt cx="12192000" cy="2524604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xmlns="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xmlns="" id="{53AEFB1F-87BB-40C6-9BC7-E1CE0AC0AC1B}"/>
                </a:ext>
              </a:extLst>
            </p:cNvPr>
            <p:cNvSpPr/>
            <p:nvPr/>
          </p:nvSpPr>
          <p:spPr>
            <a:xfrm>
              <a:off x="-12700" y="2152905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CFBA714-94A9-4CEA-9D73-2E90A898B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C02C732-8960-4820-B185-F087E030DAAA}"/>
                </a:ext>
              </a:extLst>
            </p:cNvPr>
            <p:cNvSpPr txBox="1"/>
            <p:nvPr/>
          </p:nvSpPr>
          <p:spPr>
            <a:xfrm>
              <a:off x="1466949" y="3189004"/>
              <a:ext cx="20358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1B02FFA3-53E3-4FFD-922C-CCB9EFEA5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41905" y="2729670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CC8C601-FB40-4573-87B3-B1126A610542}"/>
                </a:ext>
              </a:extLst>
            </p:cNvPr>
            <p:cNvSpPr txBox="1"/>
            <p:nvPr/>
          </p:nvSpPr>
          <p:spPr>
            <a:xfrm>
              <a:off x="4716832" y="3069319"/>
              <a:ext cx="881973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60%</a:t>
              </a:r>
            </a:p>
            <a:p>
              <a:pPr algn="ctr"/>
              <a:r>
                <a:rPr lang="en-US" sz="2400" b="1" dirty="0">
                  <a:latin typeface="+mj-lt"/>
                </a:rPr>
                <a:t>Female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xmlns="" id="{63F2913C-4436-40AC-9048-54405BD23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253264" y="2719312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B9703755-0B67-41E7-B72A-5A3A54730479}"/>
                </a:ext>
              </a:extLst>
            </p:cNvPr>
            <p:cNvSpPr/>
            <p:nvPr/>
          </p:nvSpPr>
          <p:spPr>
            <a:xfrm>
              <a:off x="7499259" y="306916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C436978-7B84-4F27-8A32-574050B29AD0}"/>
                </a:ext>
              </a:extLst>
            </p:cNvPr>
            <p:cNvSpPr txBox="1"/>
            <p:nvPr/>
          </p:nvSpPr>
          <p:spPr>
            <a:xfrm>
              <a:off x="7574315" y="3189005"/>
              <a:ext cx="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xmlns="" id="{52EBF013-87F7-4305-9CC9-737BE16F0D9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xmlns="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xmlns="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xmlns="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782592" y="3160041"/>
                <a:ext cx="2035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1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xmlns="" id="{CAE87D92-1F07-49DE-BFD7-F74BD728BD31}"/>
                </a:ext>
              </a:extLst>
            </p:cNvPr>
            <p:cNvSpPr/>
            <p:nvPr/>
          </p:nvSpPr>
          <p:spPr>
            <a:xfrm>
              <a:off x="4441143" y="2729670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xmlns="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929E06-4AB9-4598-A963-82CCC18A3FF2}"/>
              </a:ext>
            </a:extLst>
          </p:cNvPr>
          <p:cNvSpPr txBox="1"/>
          <p:nvPr/>
        </p:nvSpPr>
        <p:spPr>
          <a:xfrm>
            <a:off x="160474" y="4841786"/>
            <a:ext cx="2816540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TOTAL PROMOTED EMPLOYEES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258B9C9-A63C-4AE4-8EB4-544F3A70C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0" y="5454662"/>
            <a:ext cx="299225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Out of </a:t>
            </a:r>
            <a:r>
              <a:rPr lang="en-US" sz="1600" b="1" dirty="0"/>
              <a:t>90</a:t>
            </a:r>
            <a:r>
              <a:rPr lang="en-US" sz="1600" dirty="0"/>
              <a:t> employees, </a:t>
            </a:r>
            <a:r>
              <a:rPr lang="en-US" sz="1600" b="1" dirty="0"/>
              <a:t>5</a:t>
            </a:r>
            <a:r>
              <a:rPr lang="en-US" sz="1600" dirty="0"/>
              <a:t> employees were promoted from the marketing department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7B6FBDF-4663-4A5D-A2B3-B90DCEBBA233}"/>
              </a:ext>
            </a:extLst>
          </p:cNvPr>
          <p:cNvSpPr txBox="1"/>
          <p:nvPr/>
        </p:nvSpPr>
        <p:spPr>
          <a:xfrm>
            <a:off x="8569424" y="4804418"/>
            <a:ext cx="21200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Reporting Manager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8F561C8-B2FA-4D2D-9122-39870DF54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390055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7932618" y="5454663"/>
            <a:ext cx="39819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/>
              <a:t>All of them reported to </a:t>
            </a:r>
            <a:r>
              <a:rPr lang="en-US" sz="1600" b="1" dirty="0"/>
              <a:t>Phillip</a:t>
            </a:r>
            <a:r>
              <a:rPr lang="en-US" sz="1600" dirty="0"/>
              <a:t>, who managed both the </a:t>
            </a:r>
            <a:r>
              <a:rPr lang="en-US" sz="1600" b="1" dirty="0"/>
              <a:t>Marketing</a:t>
            </a:r>
            <a:r>
              <a:rPr lang="en-US" sz="1600" dirty="0"/>
              <a:t> and </a:t>
            </a:r>
            <a:r>
              <a:rPr lang="en-US" sz="1600" b="1" dirty="0"/>
              <a:t>Accounts</a:t>
            </a:r>
            <a:r>
              <a:rPr lang="en-US" sz="1600" dirty="0"/>
              <a:t> departments.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1B02FFA3-53E3-4FFD-922C-CCB9EFEA5C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65963" y="2350414"/>
            <a:ext cx="1431828" cy="1431826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CC8C601-FB40-4573-87B3-B1126A610542}"/>
              </a:ext>
            </a:extLst>
          </p:cNvPr>
          <p:cNvSpPr txBox="1"/>
          <p:nvPr/>
        </p:nvSpPr>
        <p:spPr>
          <a:xfrm>
            <a:off x="6458556" y="2726422"/>
            <a:ext cx="9194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40%</a:t>
            </a:r>
          </a:p>
          <a:p>
            <a:pPr algn="ctr"/>
            <a:r>
              <a:rPr lang="en-US" sz="2400" b="1" dirty="0">
                <a:latin typeface="+mj-lt"/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690688"/>
            <a:ext cx="10515600" cy="211282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6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6D12FB3-2E0E-4392-B30A-8FABD5597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xmlns="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xmlns="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CFBA714-94A9-4CEA-9D73-2E90A898B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C02C732-8960-4820-B185-F087E030DAAA}"/>
                </a:ext>
              </a:extLst>
            </p:cNvPr>
            <p:cNvSpPr txBox="1"/>
            <p:nvPr/>
          </p:nvSpPr>
          <p:spPr>
            <a:xfrm>
              <a:off x="1275529" y="3143941"/>
              <a:ext cx="50975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4000" b="1" dirty="0" smtClean="0">
                  <a:latin typeface="+mj-lt"/>
                </a:rPr>
                <a:t>26</a:t>
              </a:r>
              <a:endParaRPr lang="en-US" sz="4000" b="1" dirty="0"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1B02FFA3-53E3-4FFD-922C-CCB9EFEA5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41905" y="2729670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CC8C601-FB40-4573-87B3-B1126A610542}"/>
                </a:ext>
              </a:extLst>
            </p:cNvPr>
            <p:cNvSpPr txBox="1"/>
            <p:nvPr/>
          </p:nvSpPr>
          <p:spPr>
            <a:xfrm>
              <a:off x="4693750" y="3069319"/>
              <a:ext cx="928139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2400" b="1" dirty="0"/>
                <a:t>61.54%</a:t>
              </a:r>
            </a:p>
            <a:p>
              <a:pPr algn="ctr"/>
              <a:r>
                <a:rPr lang="en-US" sz="2400" b="1" dirty="0">
                  <a:latin typeface="+mj-lt"/>
                </a:rPr>
                <a:t>Male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xmlns="" id="{63F2913C-4436-40AC-9048-54405BD23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C436978-7B84-4F27-8A32-574050B29AD0}"/>
                </a:ext>
              </a:extLst>
            </p:cNvPr>
            <p:cNvSpPr txBox="1"/>
            <p:nvPr/>
          </p:nvSpPr>
          <p:spPr>
            <a:xfrm>
              <a:off x="7574315" y="3189005"/>
              <a:ext cx="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65E89B9B-4C47-402B-9C75-47765E1F7593}"/>
                </a:ext>
              </a:extLst>
            </p:cNvPr>
            <p:cNvGrpSpPr/>
            <p:nvPr/>
          </p:nvGrpSpPr>
          <p:grpSpPr>
            <a:xfrm>
              <a:off x="9752700" y="2706779"/>
              <a:ext cx="1550915" cy="1456895"/>
              <a:chOff x="7049381" y="2677815"/>
              <a:chExt cx="1550915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049381" y="2677815"/>
                <a:ext cx="1550915" cy="1456895"/>
                <a:chOff x="7049381" y="2677815"/>
                <a:chExt cx="1550915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xmlns="" id="{52EBF013-87F7-4305-9CC9-737BE16F0D9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/>
              </p:nvSpPr>
              <p:spPr>
                <a:xfrm>
                  <a:off x="7049381" y="2681250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xmlns="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xmlns="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xmlns="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884350" y="3160041"/>
                <a:ext cx="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xmlns="" id="{CAE87D92-1F07-49DE-BFD7-F74BD728BD31}"/>
                </a:ext>
              </a:extLst>
            </p:cNvPr>
            <p:cNvSpPr/>
            <p:nvPr/>
          </p:nvSpPr>
          <p:spPr>
            <a:xfrm>
              <a:off x="4898866" y="281835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xmlns="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929E06-4AB9-4598-A963-82CCC18A3FF2}"/>
              </a:ext>
            </a:extLst>
          </p:cNvPr>
          <p:cNvSpPr txBox="1"/>
          <p:nvPr/>
        </p:nvSpPr>
        <p:spPr>
          <a:xfrm>
            <a:off x="86257" y="4841786"/>
            <a:ext cx="2964979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TOTAL TERMINATED EMPLOYEES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258B9C9-A63C-4AE4-8EB4-544F3A70C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0" y="5454662"/>
            <a:ext cx="299225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Out of </a:t>
            </a:r>
            <a:r>
              <a:rPr lang="en-US" sz="1600" b="1" dirty="0"/>
              <a:t>90</a:t>
            </a:r>
            <a:r>
              <a:rPr lang="en-US" sz="1600" dirty="0"/>
              <a:t> employees, </a:t>
            </a:r>
            <a:r>
              <a:rPr lang="en-US" sz="1600" b="1" dirty="0"/>
              <a:t>26</a:t>
            </a:r>
            <a:r>
              <a:rPr lang="en-US" sz="1600" dirty="0"/>
              <a:t> employees were promoted from the marketing department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7B6FBDF-4663-4A5D-A2B3-B90DCEBBA233}"/>
              </a:ext>
            </a:extLst>
          </p:cNvPr>
          <p:cNvSpPr txBox="1"/>
          <p:nvPr/>
        </p:nvSpPr>
        <p:spPr>
          <a:xfrm>
            <a:off x="8569424" y="4804418"/>
            <a:ext cx="21200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Reporting Manager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8F561C8-B2FA-4D2D-9122-39870DF54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390055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7932618" y="5454663"/>
            <a:ext cx="39819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/>
              <a:t>All of them reported to </a:t>
            </a:r>
            <a:r>
              <a:rPr lang="en-US" sz="1600" b="1" dirty="0"/>
              <a:t>Phillip</a:t>
            </a:r>
            <a:r>
              <a:rPr lang="en-US" sz="1600" dirty="0"/>
              <a:t>, who managed both the </a:t>
            </a:r>
            <a:r>
              <a:rPr lang="en-US" sz="1600" b="1" dirty="0"/>
              <a:t>Marketing</a:t>
            </a:r>
            <a:r>
              <a:rPr lang="en-US" sz="1600" dirty="0"/>
              <a:t> and </a:t>
            </a:r>
            <a:r>
              <a:rPr lang="en-US" sz="1600" b="1" dirty="0"/>
              <a:t>Accounts</a:t>
            </a:r>
            <a:r>
              <a:rPr lang="en-US" sz="1600" dirty="0"/>
              <a:t> departments.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1B02FFA3-53E3-4FFD-922C-CCB9EFEA5C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65963" y="2350414"/>
            <a:ext cx="1431828" cy="1431826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CC8C601-FB40-4573-87B3-B1126A610542}"/>
              </a:ext>
            </a:extLst>
          </p:cNvPr>
          <p:cNvSpPr txBox="1"/>
          <p:nvPr/>
        </p:nvSpPr>
        <p:spPr>
          <a:xfrm>
            <a:off x="6548509" y="2707353"/>
            <a:ext cx="9194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400" b="1" dirty="0"/>
              <a:t>38.46%</a:t>
            </a:r>
          </a:p>
          <a:p>
            <a:pPr algn="ctr"/>
            <a:r>
              <a:rPr lang="en-US" sz="2400" b="1" dirty="0">
                <a:latin typeface="+mj-lt"/>
              </a:rPr>
              <a:t>Female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C02C732-8960-4820-B185-F087E030DAAA}"/>
              </a:ext>
            </a:extLst>
          </p:cNvPr>
          <p:cNvSpPr txBox="1"/>
          <p:nvPr/>
        </p:nvSpPr>
        <p:spPr>
          <a:xfrm>
            <a:off x="10358257" y="2700421"/>
            <a:ext cx="25487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1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53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690688"/>
            <a:ext cx="10515600" cy="211282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"/>
            <a:ext cx="10351562" cy="4772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265" y="4931651"/>
            <a:ext cx="1119653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-apple-system"/>
              </a:rPr>
              <a:t>When comparing the terminated employees and promoted employees between </a:t>
            </a:r>
            <a:r>
              <a:rPr lang="en-US" sz="1600" b="1" dirty="0">
                <a:latin typeface="-apple-system"/>
              </a:rPr>
              <a:t>2011</a:t>
            </a:r>
            <a:r>
              <a:rPr lang="en-US" sz="1600" dirty="0">
                <a:latin typeface="-apple-system"/>
              </a:rPr>
              <a:t> and </a:t>
            </a:r>
            <a:r>
              <a:rPr lang="en-US" sz="1600" b="1" dirty="0">
                <a:latin typeface="-apple-system"/>
              </a:rPr>
              <a:t>2019</a:t>
            </a:r>
            <a:r>
              <a:rPr lang="en-US" sz="1600" dirty="0">
                <a:latin typeface="-apple-system"/>
              </a:rPr>
              <a:t>, we can clearly conclude that in the years </a:t>
            </a:r>
            <a:r>
              <a:rPr lang="en-US" sz="1600" b="1" dirty="0">
                <a:latin typeface="-apple-system"/>
              </a:rPr>
              <a:t>2016</a:t>
            </a:r>
            <a:r>
              <a:rPr lang="en-US" sz="1600" dirty="0">
                <a:latin typeface="-apple-system"/>
              </a:rPr>
              <a:t> and </a:t>
            </a:r>
            <a:r>
              <a:rPr lang="en-US" sz="1600" b="1" dirty="0">
                <a:latin typeface="-apple-system"/>
              </a:rPr>
              <a:t>2018</a:t>
            </a:r>
            <a:r>
              <a:rPr lang="en-US" sz="1600" dirty="0">
                <a:latin typeface="-apple-system"/>
              </a:rPr>
              <a:t>, the number of terminations was high. In both </a:t>
            </a:r>
            <a:r>
              <a:rPr lang="en-US" sz="1600" b="1" dirty="0">
                <a:latin typeface="-apple-system"/>
              </a:rPr>
              <a:t>2016</a:t>
            </a:r>
            <a:r>
              <a:rPr lang="en-US" sz="1600" dirty="0">
                <a:latin typeface="-apple-system"/>
              </a:rPr>
              <a:t> and </a:t>
            </a:r>
            <a:r>
              <a:rPr lang="en-US" sz="1600" b="1" dirty="0">
                <a:latin typeface="-apple-system"/>
              </a:rPr>
              <a:t>2018</a:t>
            </a:r>
            <a:r>
              <a:rPr lang="en-US" sz="1600" dirty="0">
                <a:latin typeface="-apple-system"/>
              </a:rPr>
              <a:t>, </a:t>
            </a:r>
            <a:r>
              <a:rPr lang="en-US" sz="1600" b="1" dirty="0">
                <a:latin typeface="-apple-system"/>
              </a:rPr>
              <a:t>5</a:t>
            </a:r>
            <a:r>
              <a:rPr lang="en-US" sz="1600" dirty="0">
                <a:latin typeface="-apple-system"/>
              </a:rPr>
              <a:t> employees were terminated.</a:t>
            </a:r>
            <a:r>
              <a:rPr lang="en-US" sz="1600" dirty="0"/>
              <a:t> In </a:t>
            </a:r>
            <a:r>
              <a:rPr lang="en-US" sz="1600" b="1" dirty="0"/>
              <a:t>2012</a:t>
            </a:r>
            <a:r>
              <a:rPr lang="en-US" sz="1600" dirty="0"/>
              <a:t>, </a:t>
            </a:r>
            <a:r>
              <a:rPr lang="en-US" sz="1600" b="1" dirty="0"/>
              <a:t>4</a:t>
            </a:r>
            <a:r>
              <a:rPr lang="en-US" sz="1600" dirty="0"/>
              <a:t> employees were terminated, while in the marketing department, </a:t>
            </a:r>
            <a:r>
              <a:rPr lang="en-US" sz="1600" b="1" dirty="0"/>
              <a:t>1</a:t>
            </a:r>
            <a:r>
              <a:rPr lang="en-US" sz="1600" dirty="0"/>
              <a:t> employee was promoted. In </a:t>
            </a:r>
            <a:r>
              <a:rPr lang="en-US" sz="1600" b="1" dirty="0"/>
              <a:t>2014</a:t>
            </a:r>
            <a:r>
              <a:rPr lang="en-US" sz="1600" dirty="0"/>
              <a:t>, the number of terminated employees was the same as the number of promoted employees, which was </a:t>
            </a:r>
            <a:r>
              <a:rPr lang="en-US" sz="1600" b="1" dirty="0"/>
              <a:t>3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57265" y="6163928"/>
            <a:ext cx="11196535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/>
              <a:t>Examining the </a:t>
            </a:r>
            <a:r>
              <a:rPr lang="en-US" sz="1600" dirty="0"/>
              <a:t>gender-wise comparison, it's clear that </a:t>
            </a:r>
            <a:r>
              <a:rPr lang="en-US" sz="1600" b="1" dirty="0"/>
              <a:t>16</a:t>
            </a:r>
            <a:r>
              <a:rPr lang="en-US" sz="1600" dirty="0"/>
              <a:t> male employees were terminated, while </a:t>
            </a:r>
            <a:r>
              <a:rPr lang="en-US" sz="1600" b="1" dirty="0"/>
              <a:t>10</a:t>
            </a:r>
            <a:r>
              <a:rPr lang="en-US" sz="1600" dirty="0"/>
              <a:t> female employees were terminated. The total number of promoted male employees was </a:t>
            </a:r>
            <a:r>
              <a:rPr lang="en-US" sz="1600" b="1" dirty="0"/>
              <a:t>2</a:t>
            </a:r>
            <a:r>
              <a:rPr lang="en-US" sz="1600" dirty="0"/>
              <a:t>, but for females, it was </a:t>
            </a:r>
            <a:r>
              <a:rPr lang="en-US" sz="1600" b="1" dirty="0"/>
              <a:t>3</a:t>
            </a:r>
            <a:r>
              <a:rPr lang="en-US" sz="1600" dirty="0"/>
              <a:t>. 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4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xmlns="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xmlns="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xmlns="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xmlns="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xmlns="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xmlns="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xmlns="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xmlns="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xmlns="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xmlns="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9955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40228" y="2093259"/>
            <a:ext cx="4201583" cy="3446258"/>
            <a:chOff x="518433" y="1788279"/>
            <a:chExt cx="4201583" cy="34462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B111D787-E830-4638-97B3-205F0A0ABC3F}"/>
                </a:ext>
              </a:extLst>
            </p:cNvPr>
            <p:cNvGrpSpPr/>
            <p:nvPr/>
          </p:nvGrpSpPr>
          <p:grpSpPr>
            <a:xfrm>
              <a:off x="518433" y="1788279"/>
              <a:ext cx="4168415" cy="292388"/>
              <a:chOff x="518433" y="1947356"/>
              <a:chExt cx="4168415" cy="29238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xmlns="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E9101D99-B002-4698-9C7E-C942B9AA2D39}"/>
                  </a:ext>
                </a:extLst>
              </p:cNvPr>
              <p:cNvSpPr/>
              <p:nvPr/>
            </p:nvSpPr>
            <p:spPr>
              <a:xfrm>
                <a:off x="1150653" y="1947356"/>
                <a:ext cx="3536195" cy="2923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900" b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Introduction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2D19246F-8F2D-4FAD-8927-AA34DDAA5DFA}"/>
                </a:ext>
              </a:extLst>
            </p:cNvPr>
            <p:cNvGrpSpPr/>
            <p:nvPr/>
          </p:nvGrpSpPr>
          <p:grpSpPr>
            <a:xfrm>
              <a:off x="518433" y="2860631"/>
              <a:ext cx="4197599" cy="292388"/>
              <a:chOff x="518433" y="2802769"/>
              <a:chExt cx="4197599" cy="29238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00C2221-E8A7-47E0-B2B2-5A6A32F96791}"/>
                  </a:ext>
                </a:extLst>
              </p:cNvPr>
              <p:cNvSpPr/>
              <p:nvPr/>
            </p:nvSpPr>
            <p:spPr>
              <a:xfrm>
                <a:off x="1179837" y="2802769"/>
                <a:ext cx="3536195" cy="2923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900" b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9D065A01-39E4-4CC9-9075-3910C66205F5}"/>
                </a:ext>
              </a:extLst>
            </p:cNvPr>
            <p:cNvGrpSpPr/>
            <p:nvPr/>
          </p:nvGrpSpPr>
          <p:grpSpPr>
            <a:xfrm>
              <a:off x="518433" y="3985242"/>
              <a:ext cx="4168415" cy="292388"/>
              <a:chOff x="518433" y="3724366"/>
              <a:chExt cx="4168415" cy="29238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CA17B45E-57F0-4725-89C0-3CD74A5097A3}"/>
                  </a:ext>
                </a:extLst>
              </p:cNvPr>
              <p:cNvSpPr/>
              <p:nvPr/>
            </p:nvSpPr>
            <p:spPr>
              <a:xfrm>
                <a:off x="1150653" y="3724366"/>
                <a:ext cx="3536195" cy="2923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900" b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Visualization 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187696D-0387-46E9-A420-AD2392161D95}"/>
                </a:ext>
              </a:extLst>
            </p:cNvPr>
            <p:cNvSpPr/>
            <p:nvPr/>
          </p:nvSpPr>
          <p:spPr>
            <a:xfrm>
              <a:off x="1183821" y="4942149"/>
              <a:ext cx="3536195" cy="292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9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3129942" y="-3683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xmlns="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9101D99-B002-4698-9C7E-C942B9AA2D39}"/>
              </a:ext>
            </a:extLst>
          </p:cNvPr>
          <p:cNvSpPr/>
          <p:nvPr/>
        </p:nvSpPr>
        <p:spPr>
          <a:xfrm>
            <a:off x="1364375" y="3218718"/>
            <a:ext cx="3536195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49" y="654830"/>
            <a:ext cx="12020954" cy="5911340"/>
          </a:xfrm>
          <a:prstGeom prst="roundRect">
            <a:avLst>
              <a:gd name="adj" fmla="val 94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902" y="75381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      Introduction 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4133" y="3064569"/>
            <a:ext cx="10515600" cy="211282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This data on HR analytics, encompassing all employee-related activities on a yearly, quarterly, and monthly basis from 2011 to 2019. It includes comparative analyses to enhance clarity and understanding.</a:t>
            </a:r>
            <a:endParaRPr lang="en-IN" sz="3200" i="1" dirty="0">
              <a:latin typeface="+mn-lt"/>
            </a:endParaRPr>
          </a:p>
        </p:txBody>
      </p:sp>
      <p:grpSp>
        <p:nvGrpSpPr>
          <p:cNvPr id="4" name="Group 3" descr="This image is an icon of three connected human figures. ">
            <a:extLst>
              <a:ext uri="{FF2B5EF4-FFF2-40B4-BE49-F238E27FC236}">
                <a16:creationId xmlns:a16="http://schemas.microsoft.com/office/drawing/2014/main" xmlns="" id="{E56C5C06-BE0B-4D3E-8B77-1A2F0B930590}"/>
              </a:ext>
            </a:extLst>
          </p:cNvPr>
          <p:cNvGrpSpPr/>
          <p:nvPr/>
        </p:nvGrpSpPr>
        <p:grpSpPr>
          <a:xfrm>
            <a:off x="956220" y="762407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" name="Freeform 35">
              <a:extLst>
                <a:ext uri="{FF2B5EF4-FFF2-40B4-BE49-F238E27FC236}">
                  <a16:creationId xmlns:a16="http://schemas.microsoft.com/office/drawing/2014/main" xmlns="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Freeform 36">
              <a:extLst>
                <a:ext uri="{FF2B5EF4-FFF2-40B4-BE49-F238E27FC236}">
                  <a16:creationId xmlns:a16="http://schemas.microsoft.com/office/drawing/2014/main" xmlns="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xmlns="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8">
              <a:extLst>
                <a:ext uri="{FF2B5EF4-FFF2-40B4-BE49-F238E27FC236}">
                  <a16:creationId xmlns:a16="http://schemas.microsoft.com/office/drawing/2014/main" xmlns="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9">
              <a:extLst>
                <a:ext uri="{FF2B5EF4-FFF2-40B4-BE49-F238E27FC236}">
                  <a16:creationId xmlns:a16="http://schemas.microsoft.com/office/drawing/2014/main" xmlns="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xmlns="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xmlns="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xmlns="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xmlns="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" y="753815"/>
            <a:ext cx="1426807" cy="13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8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10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71" y="138374"/>
            <a:ext cx="9728302" cy="1325563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          Analysis Process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690688"/>
            <a:ext cx="10515600" cy="211282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grpSp>
        <p:nvGrpSpPr>
          <p:cNvPr id="15" name="Group 14" descr="This image is a woman's hand writing on a piece of paper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7915300" y="-288357"/>
            <a:ext cx="8739665" cy="9243975"/>
            <a:chOff x="4869893" y="-87694"/>
            <a:chExt cx="7594319" cy="8032537"/>
          </a:xfrm>
        </p:grpSpPr>
        <p:sp>
          <p:nvSpPr>
            <p:cNvPr id="29" name="Freeform: Shape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927760" y="-87694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893" y="1124650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93811" y="3491863"/>
            <a:ext cx="96035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Imported Data from SQL Server by using</a:t>
            </a:r>
            <a:r>
              <a:rPr lang="en-US" sz="3200" b="1" dirty="0"/>
              <a:t> Power Query</a:t>
            </a:r>
            <a:r>
              <a:rPr lang="en-US" sz="3200" dirty="0"/>
              <a:t>, we applied </a:t>
            </a:r>
            <a:r>
              <a:rPr lang="en-US" sz="3200" b="1" dirty="0"/>
              <a:t>data wrangling</a:t>
            </a:r>
            <a:r>
              <a:rPr lang="en-US" sz="3200" dirty="0"/>
              <a:t> techniques to </a:t>
            </a:r>
            <a:r>
              <a:rPr lang="en-US" sz="3200" b="1" dirty="0"/>
              <a:t>cleanse</a:t>
            </a:r>
            <a:r>
              <a:rPr lang="en-US" sz="3200" dirty="0"/>
              <a:t>, </a:t>
            </a:r>
            <a:r>
              <a:rPr lang="en-US" sz="3200" b="1" dirty="0"/>
              <a:t>transform</a:t>
            </a:r>
            <a:r>
              <a:rPr lang="en-US" sz="3200" dirty="0"/>
              <a:t>, and </a:t>
            </a:r>
            <a:r>
              <a:rPr lang="en-US" sz="3200" b="1" dirty="0"/>
              <a:t>modify</a:t>
            </a:r>
            <a:r>
              <a:rPr lang="en-US" sz="3200" dirty="0"/>
              <a:t> the data in line with our analysis requirements.</a:t>
            </a:r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34" name="Rounded Rectangle 33"/>
          <p:cNvSpPr/>
          <p:nvPr/>
        </p:nvSpPr>
        <p:spPr>
          <a:xfrm>
            <a:off x="148268" y="2187797"/>
            <a:ext cx="3056466" cy="6788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Importing Data</a:t>
            </a:r>
            <a:endParaRPr lang="en-IN" sz="24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3" y="308702"/>
            <a:ext cx="1389153" cy="1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07" y="683518"/>
            <a:ext cx="10070494" cy="1325563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            Analysis Process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690688"/>
            <a:ext cx="10515600" cy="211282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grpSp>
        <p:nvGrpSpPr>
          <p:cNvPr id="15" name="Group 14" descr="This image is a woman's hand writing on a piece of paper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8249735" y="-692825"/>
            <a:ext cx="8739666" cy="8346238"/>
            <a:chOff x="4597682" y="-439156"/>
            <a:chExt cx="7594320" cy="7252450"/>
          </a:xfrm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: Shape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8607" y="3558846"/>
            <a:ext cx="96035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primary keys and foreign keys, 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established </a:t>
            </a:r>
            <a:r>
              <a:rPr lang="en-US" sz="3200" b="1" dirty="0"/>
              <a:t>relationships</a:t>
            </a:r>
            <a:r>
              <a:rPr lang="en-US" sz="3200" dirty="0"/>
              <a:t> between the tables, enabling a </a:t>
            </a:r>
            <a:r>
              <a:rPr lang="en-US" sz="3200" b="1" dirty="0"/>
              <a:t>smooth filter</a:t>
            </a:r>
            <a:r>
              <a:rPr lang="en-US" sz="3200" dirty="0"/>
              <a:t> path direction.</a:t>
            </a:r>
          </a:p>
          <a:p>
            <a:endParaRPr lang="en-IN" sz="3200" dirty="0"/>
          </a:p>
        </p:txBody>
      </p:sp>
      <p:sp>
        <p:nvSpPr>
          <p:cNvPr id="34" name="Rounded Rectangle 33"/>
          <p:cNvSpPr/>
          <p:nvPr/>
        </p:nvSpPr>
        <p:spPr>
          <a:xfrm>
            <a:off x="182417" y="2268756"/>
            <a:ext cx="3056466" cy="6483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Modelling Data</a:t>
            </a:r>
            <a:endParaRPr lang="en-IN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7" y="846243"/>
            <a:ext cx="1389153" cy="1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2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6400" y="0"/>
            <a:ext cx="13410771" cy="6861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07" y="683518"/>
            <a:ext cx="10070494" cy="1325563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          Analysis Process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690688"/>
            <a:ext cx="10515600" cy="211282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grpSp>
        <p:nvGrpSpPr>
          <p:cNvPr id="15" name="Group 14" descr="This image is a woman's hand writing on a piece of paper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10018207" y="-692825"/>
            <a:ext cx="6323494" cy="8346238"/>
            <a:chOff x="4597682" y="-439156"/>
            <a:chExt cx="7594320" cy="7252450"/>
          </a:xfrm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: Shape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4843" y="3661558"/>
            <a:ext cx="10181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Additionally, we created calculated columns and </a:t>
            </a:r>
            <a:r>
              <a:rPr lang="en-US" sz="2800" b="1" dirty="0"/>
              <a:t>measures</a:t>
            </a:r>
            <a:r>
              <a:rPr lang="en-US" sz="2800" dirty="0"/>
              <a:t>, employing </a:t>
            </a:r>
            <a:r>
              <a:rPr lang="en-US" sz="2800" b="1" dirty="0"/>
              <a:t>DAX (Data Analysis Expression)</a:t>
            </a:r>
            <a:r>
              <a:rPr lang="en-US" sz="2800" dirty="0"/>
              <a:t> to calculate employee experience, age, the total number of terminated employees, and categorized terminations as </a:t>
            </a:r>
            <a:r>
              <a:rPr lang="en-US" sz="2800" b="1" dirty="0"/>
              <a:t>voluntary</a:t>
            </a:r>
            <a:r>
              <a:rPr lang="en-US" sz="2800" dirty="0"/>
              <a:t> or </a:t>
            </a:r>
            <a:r>
              <a:rPr lang="en-US" sz="2800" b="1" dirty="0"/>
              <a:t>non-voluntary</a:t>
            </a:r>
            <a:r>
              <a:rPr lang="en-US" sz="2800" dirty="0"/>
              <a:t>. For </a:t>
            </a:r>
            <a:r>
              <a:rPr lang="en-US" sz="2800" b="1" dirty="0"/>
              <a:t>KPI (Key Performance Indicator)</a:t>
            </a:r>
            <a:r>
              <a:rPr lang="en-US" sz="2800" dirty="0"/>
              <a:t> presentations, we utilized Single cards.</a:t>
            </a:r>
            <a:endParaRPr lang="en-IN" sz="2800" dirty="0"/>
          </a:p>
        </p:txBody>
      </p:sp>
      <p:sp>
        <p:nvSpPr>
          <p:cNvPr id="34" name="Rounded Rectangle 33"/>
          <p:cNvSpPr/>
          <p:nvPr/>
        </p:nvSpPr>
        <p:spPr>
          <a:xfrm>
            <a:off x="89297" y="2469735"/>
            <a:ext cx="3056466" cy="6421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Visualization </a:t>
            </a:r>
            <a:endParaRPr lang="en-IN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6" y="895406"/>
            <a:ext cx="1389153" cy="1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7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00"/>
            <a:ext cx="12192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ounded Rectangle 1"/>
          <p:cNvSpPr/>
          <p:nvPr/>
        </p:nvSpPr>
        <p:spPr>
          <a:xfrm>
            <a:off x="1181100" y="1231900"/>
            <a:ext cx="13119100" cy="3733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b="1" dirty="0">
                <a:solidFill>
                  <a:srgbClr val="002060"/>
                </a:solidFill>
                <a:cs typeface="Segoe UI" panose="020B0502040204020203" pitchFamily="34" charset="0"/>
              </a:rPr>
              <a:t>Visualization </a:t>
            </a:r>
          </a:p>
        </p:txBody>
      </p:sp>
    </p:spTree>
    <p:extLst>
      <p:ext uri="{BB962C8B-B14F-4D97-AF65-F5344CB8AC3E}">
        <p14:creationId xmlns:p14="http://schemas.microsoft.com/office/powerpoint/2010/main" val="56423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690688"/>
            <a:ext cx="10515600" cy="211282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xmlns="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xmlns="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KPI’S HUMAN RESOURCES: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xmlns="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xmlns="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xmlns="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xmlns="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xmlns="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xmlns="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xmlns="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xmlns="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xmlns="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xmlns="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xmlns="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xmlns="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xmlns="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xmlns="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xmlns="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xmlns="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99CDDA2C-6FA4-497B-A320-3ED782990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563139" y="1957031"/>
            <a:ext cx="1633702" cy="1145624"/>
            <a:chOff x="1388206" y="2203556"/>
            <a:chExt cx="1633702" cy="1382316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xmlns="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Total Employees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xmlns="" id="{594EDD4C-FB3C-4D67-A0E0-448BE5307678}"/>
                </a:ext>
              </a:extLst>
            </p:cNvPr>
            <p:cNvSpPr/>
            <p:nvPr/>
          </p:nvSpPr>
          <p:spPr>
            <a:xfrm>
              <a:off x="1388206" y="2662542"/>
              <a:ext cx="1594604" cy="9233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6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90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xmlns="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xmlns="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xmlns="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xmlns="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xmlns="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xmlns="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xmlns="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xmlns="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xmlns="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xmlns="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xmlns="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xmlns="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xmlns="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xmlns="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xmlns="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xmlns="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xmlns="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xmlns="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xmlns="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xmlns="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xmlns="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xmlns="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xmlns="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xmlns="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xmlns="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xmlns="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xmlns="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xmlns="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xmlns="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xmlns="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xmlns="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xmlns="" id="{28F9A76E-D468-407E-9575-CEACF445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98876" y="1957032"/>
            <a:ext cx="1594605" cy="1404644"/>
            <a:chOff x="9700605" y="4157408"/>
            <a:chExt cx="1729395" cy="1178368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TOTAL DEPARTMENTS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xmlns="" id="{9DE6A47E-C4CC-416D-9C28-3273394521C8}"/>
                </a:ext>
              </a:extLst>
            </p:cNvPr>
            <p:cNvSpPr/>
            <p:nvPr/>
          </p:nvSpPr>
          <p:spPr>
            <a:xfrm>
              <a:off x="9775800" y="4567755"/>
              <a:ext cx="1649037" cy="7680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6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   7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xmlns="" id="{6ADA542D-B2D5-4962-8376-A598260BA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86405" y="3924596"/>
            <a:ext cx="1598853" cy="1622130"/>
            <a:chOff x="9695998" y="4157408"/>
            <a:chExt cx="1734002" cy="1076643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xmlns="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3268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PROMOTED EMPLOYEES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xmlns="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xmlns="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xmlns="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xmlns="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xmlns="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xmlns="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xmlns="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xmlns="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xmlns="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xmlns="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xmlns="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xmlns="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xmlns="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xmlns="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xmlns="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xmlns="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xmlns="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xmlns="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xmlns="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xmlns="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xmlns="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xmlns="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xmlns="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xmlns="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xmlns="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xmlns="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xmlns="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A64F8879-D01A-46C0-82F4-C2574F5186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891418" y="3936046"/>
            <a:ext cx="1598853" cy="1076643"/>
            <a:chOff x="9695998" y="4157408"/>
            <a:chExt cx="1734002" cy="1076643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xmlns="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TERMINATED EMPLOYEES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xmlns="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594EDD4C-FB3C-4D67-A0E0-448BE5307678}"/>
              </a:ext>
            </a:extLst>
          </p:cNvPr>
          <p:cNvSpPr/>
          <p:nvPr/>
        </p:nvSpPr>
        <p:spPr>
          <a:xfrm>
            <a:off x="750390" y="4546142"/>
            <a:ext cx="1594604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594EDD4C-FB3C-4D67-A0E0-448BE5307678}"/>
              </a:ext>
            </a:extLst>
          </p:cNvPr>
          <p:cNvSpPr/>
          <p:nvPr/>
        </p:nvSpPr>
        <p:spPr>
          <a:xfrm>
            <a:off x="9571865" y="4446157"/>
            <a:ext cx="1548361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900F64-9193-44F8-BD63-E681103777C8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dcmitype/"/>
    <ds:schemaRef ds:uri="http://purl.org/dc/elements/1.1/"/>
    <ds:schemaRef ds:uri="230e9df3-be65-4c73-a93b-d1236ebd677e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Office PowerPoint</Application>
  <PresentationFormat>Widescreen</PresentationFormat>
  <Paragraphs>67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       Introduction </vt:lpstr>
      <vt:lpstr>           Analysis Process</vt:lpstr>
      <vt:lpstr>             Analysis Process</vt:lpstr>
      <vt:lpstr>           Analysis Process</vt:lpstr>
      <vt:lpstr>PowerPoint Presentation</vt:lpstr>
      <vt:lpstr>PowerPoint Presentation</vt:lpstr>
      <vt:lpstr>Human resources slide 4</vt:lpstr>
      <vt:lpstr>PowerPoint Presentation</vt:lpstr>
      <vt:lpstr>Human resources slide 7</vt:lpstr>
      <vt:lpstr>PowerPoint Presentation</vt:lpstr>
      <vt:lpstr>Human resources slide 7</vt:lpstr>
      <vt:lpstr>PowerPoint Presentation</vt:lpstr>
      <vt:lpstr>Human resources slide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/>
  <cp:lastModifiedBy/>
  <cp:revision>2</cp:revision>
  <dcterms:created xsi:type="dcterms:W3CDTF">2022-01-19T22:30:16Z</dcterms:created>
  <dcterms:modified xsi:type="dcterms:W3CDTF">2024-02-27T05:15:00Z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