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7" r:id="rId4"/>
    <p:sldId id="260" r:id="rId5"/>
    <p:sldId id="290" r:id="rId6"/>
    <p:sldId id="291" r:id="rId7"/>
    <p:sldId id="265" r:id="rId8"/>
    <p:sldId id="259" r:id="rId9"/>
    <p:sldId id="261" r:id="rId10"/>
    <p:sldId id="268" r:id="rId11"/>
    <p:sldId id="292" r:id="rId12"/>
  </p:sldIdLst>
  <p:sldSz cx="9144000" cy="5143500" type="screen16x9"/>
  <p:notesSz cx="6858000" cy="9144000"/>
  <p:embeddedFontLst>
    <p:embeddedFont>
      <p:font typeface="Eras Bold ITC" panose="020B0907030504020204" pitchFamily="34" charset="0"/>
      <p:regular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Fira Sans Extra Condensed SemiBold" panose="020B0604020202020204" charset="0"/>
      <p:regular r:id="rId23"/>
      <p:bold r:id="rId24"/>
      <p:italic r:id="rId25"/>
      <p:boldItalic r:id="rId26"/>
    </p:embeddedFont>
    <p:embeddedFont>
      <p:font typeface="Fira Sans Extra Condensed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443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04" y="48"/>
      </p:cViewPr>
      <p:guideLst>
        <p:guide pos="1443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68931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055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140be174c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140be174c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652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140be174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140be174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337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140be174c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140be174c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306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140be174c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140be174c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536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140be174c_1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140be174c_1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194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140be174c_1_2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140be174c_1_2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856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140be174c_1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140be174c_1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623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140be174c_1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a140be174c_1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067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231202" y="1201775"/>
            <a:ext cx="5067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02277" y="3291325"/>
            <a:ext cx="65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7350" y="445025"/>
            <a:ext cx="76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Extra Condensed"/>
              <a:buChar char="●"/>
              <a:defRPr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○"/>
              <a:defRPr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■"/>
              <a:defRPr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●"/>
              <a:defRPr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○"/>
              <a:defRPr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■"/>
              <a:defRPr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●"/>
              <a:defRPr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○"/>
              <a:defRPr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 Extra Condensed"/>
              <a:buChar char="■"/>
              <a:defRPr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147483" y="148562"/>
            <a:ext cx="5067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0000"/>
                </a:solidFill>
                <a:latin typeface="Eras Bold ITC" panose="020B0907030504020204" pitchFamily="34" charset="0"/>
                <a:sym typeface="Fira Sans Extra Condensed SemiBold"/>
              </a:rPr>
              <a:t>ADIDAS Sales Report</a:t>
            </a:r>
            <a:endParaRPr b="1" dirty="0">
              <a:solidFill>
                <a:srgbClr val="FF0000"/>
              </a:solidFill>
              <a:latin typeface="Eras Bold ITC" panose="020B0907030504020204" pitchFamily="34" charset="0"/>
              <a:sym typeface="Fira Sans Extra Condensed SemiBold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1778512" y="2050019"/>
            <a:ext cx="153186" cy="151143"/>
          </a:xfrm>
          <a:custGeom>
            <a:avLst/>
            <a:gdLst/>
            <a:ahLst/>
            <a:cxnLst/>
            <a:rect l="l" t="t" r="r" b="b"/>
            <a:pathLst>
              <a:path w="2250" h="2220" extrusionOk="0">
                <a:moveTo>
                  <a:pt x="1125" y="0"/>
                </a:moveTo>
                <a:cubicBezTo>
                  <a:pt x="517" y="0"/>
                  <a:pt x="1" y="487"/>
                  <a:pt x="1" y="1095"/>
                </a:cubicBezTo>
                <a:cubicBezTo>
                  <a:pt x="1" y="1733"/>
                  <a:pt x="517" y="2219"/>
                  <a:pt x="1125" y="2219"/>
                </a:cubicBezTo>
                <a:cubicBezTo>
                  <a:pt x="1733" y="2219"/>
                  <a:pt x="2250" y="1733"/>
                  <a:pt x="2250" y="1095"/>
                </a:cubicBezTo>
                <a:cubicBezTo>
                  <a:pt x="2250" y="487"/>
                  <a:pt x="1733" y="0"/>
                  <a:pt x="1125" y="0"/>
                </a:cubicBezTo>
                <a:close/>
              </a:path>
            </a:pathLst>
          </a:custGeom>
          <a:solidFill>
            <a:srgbClr val="77C1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7"/>
          <p:cNvSpPr txBox="1">
            <a:spLocks noGrp="1"/>
          </p:cNvSpPr>
          <p:nvPr>
            <p:ph type="title"/>
          </p:nvPr>
        </p:nvSpPr>
        <p:spPr>
          <a:xfrm>
            <a:off x="727350" y="445025"/>
            <a:ext cx="2709024" cy="414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/>
              <a:t>Retailer wise Sales</a:t>
            </a:r>
            <a:endParaRPr sz="2000" b="1" dirty="0"/>
          </a:p>
        </p:txBody>
      </p:sp>
      <p:sp>
        <p:nvSpPr>
          <p:cNvPr id="448" name="Google Shape;448;p27"/>
          <p:cNvSpPr/>
          <p:nvPr/>
        </p:nvSpPr>
        <p:spPr>
          <a:xfrm>
            <a:off x="5140850" y="3462795"/>
            <a:ext cx="338811" cy="338360"/>
          </a:xfrm>
          <a:custGeom>
            <a:avLst/>
            <a:gdLst/>
            <a:ahLst/>
            <a:cxnLst/>
            <a:rect l="l" t="t" r="r" b="b"/>
            <a:pathLst>
              <a:path w="5259" h="5252" extrusionOk="0">
                <a:moveTo>
                  <a:pt x="76" y="1"/>
                </a:moveTo>
                <a:cubicBezTo>
                  <a:pt x="61" y="1"/>
                  <a:pt x="46" y="9"/>
                  <a:pt x="31" y="24"/>
                </a:cubicBezTo>
                <a:cubicBezTo>
                  <a:pt x="0" y="54"/>
                  <a:pt x="0" y="85"/>
                  <a:pt x="31" y="115"/>
                </a:cubicBezTo>
                <a:lnTo>
                  <a:pt x="5137" y="5221"/>
                </a:lnTo>
                <a:cubicBezTo>
                  <a:pt x="5137" y="5252"/>
                  <a:pt x="5168" y="5252"/>
                  <a:pt x="5168" y="5252"/>
                </a:cubicBezTo>
                <a:cubicBezTo>
                  <a:pt x="5198" y="5252"/>
                  <a:pt x="5198" y="5252"/>
                  <a:pt x="5228" y="5221"/>
                </a:cubicBezTo>
                <a:cubicBezTo>
                  <a:pt x="5259" y="5191"/>
                  <a:pt x="5259" y="5161"/>
                  <a:pt x="5228" y="5130"/>
                </a:cubicBezTo>
                <a:lnTo>
                  <a:pt x="122" y="24"/>
                </a:lnTo>
                <a:cubicBezTo>
                  <a:pt x="107" y="9"/>
                  <a:pt x="91" y="1"/>
                  <a:pt x="76" y="1"/>
                </a:cubicBezTo>
                <a:close/>
              </a:path>
            </a:pathLst>
          </a:custGeom>
          <a:solidFill>
            <a:srgbClr val="82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7"/>
          <p:cNvSpPr/>
          <p:nvPr/>
        </p:nvSpPr>
        <p:spPr>
          <a:xfrm>
            <a:off x="5397395" y="2853327"/>
            <a:ext cx="477840" cy="7860"/>
          </a:xfrm>
          <a:custGeom>
            <a:avLst/>
            <a:gdLst/>
            <a:ahLst/>
            <a:cxnLst/>
            <a:rect l="l" t="t" r="r" b="b"/>
            <a:pathLst>
              <a:path w="7417" h="122" extrusionOk="0">
                <a:moveTo>
                  <a:pt x="61" y="0"/>
                </a:moveTo>
                <a:cubicBezTo>
                  <a:pt x="31" y="0"/>
                  <a:pt x="0" y="31"/>
                  <a:pt x="0" y="61"/>
                </a:cubicBezTo>
                <a:cubicBezTo>
                  <a:pt x="0" y="92"/>
                  <a:pt x="31" y="122"/>
                  <a:pt x="61" y="122"/>
                </a:cubicBezTo>
                <a:lnTo>
                  <a:pt x="7356" y="122"/>
                </a:lnTo>
                <a:cubicBezTo>
                  <a:pt x="7386" y="122"/>
                  <a:pt x="7417" y="92"/>
                  <a:pt x="7417" y="61"/>
                </a:cubicBezTo>
                <a:cubicBezTo>
                  <a:pt x="7417" y="0"/>
                  <a:pt x="7386" y="0"/>
                  <a:pt x="7356" y="0"/>
                </a:cubicBezTo>
                <a:close/>
              </a:path>
            </a:pathLst>
          </a:custGeom>
          <a:solidFill>
            <a:srgbClr val="82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7"/>
          <p:cNvSpPr/>
          <p:nvPr/>
        </p:nvSpPr>
        <p:spPr>
          <a:xfrm>
            <a:off x="5138853" y="1906009"/>
            <a:ext cx="352598" cy="352083"/>
          </a:xfrm>
          <a:custGeom>
            <a:avLst/>
            <a:gdLst/>
            <a:ahLst/>
            <a:cxnLst/>
            <a:rect l="l" t="t" r="r" b="b"/>
            <a:pathLst>
              <a:path w="5473" h="5465" extrusionOk="0">
                <a:moveTo>
                  <a:pt x="5396" y="1"/>
                </a:moveTo>
                <a:cubicBezTo>
                  <a:pt x="5381" y="1"/>
                  <a:pt x="5366" y="8"/>
                  <a:pt x="5351" y="23"/>
                </a:cubicBezTo>
                <a:lnTo>
                  <a:pt x="31" y="5343"/>
                </a:lnTo>
                <a:cubicBezTo>
                  <a:pt x="1" y="5373"/>
                  <a:pt x="1" y="5403"/>
                  <a:pt x="31" y="5434"/>
                </a:cubicBezTo>
                <a:cubicBezTo>
                  <a:pt x="31" y="5464"/>
                  <a:pt x="62" y="5464"/>
                  <a:pt x="92" y="5464"/>
                </a:cubicBezTo>
                <a:cubicBezTo>
                  <a:pt x="92" y="5464"/>
                  <a:pt x="122" y="5464"/>
                  <a:pt x="122" y="5434"/>
                </a:cubicBezTo>
                <a:lnTo>
                  <a:pt x="5442" y="114"/>
                </a:lnTo>
                <a:cubicBezTo>
                  <a:pt x="5472" y="114"/>
                  <a:pt x="5472" y="54"/>
                  <a:pt x="5442" y="23"/>
                </a:cubicBezTo>
                <a:cubicBezTo>
                  <a:pt x="5427" y="8"/>
                  <a:pt x="5411" y="1"/>
                  <a:pt x="5396" y="1"/>
                </a:cubicBezTo>
                <a:close/>
              </a:path>
            </a:pathLst>
          </a:custGeom>
          <a:solidFill>
            <a:srgbClr val="82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7"/>
          <p:cNvSpPr/>
          <p:nvPr/>
        </p:nvSpPr>
        <p:spPr>
          <a:xfrm>
            <a:off x="3623167" y="3462795"/>
            <a:ext cx="338875" cy="338360"/>
          </a:xfrm>
          <a:custGeom>
            <a:avLst/>
            <a:gdLst/>
            <a:ahLst/>
            <a:cxnLst/>
            <a:rect l="l" t="t" r="r" b="b"/>
            <a:pathLst>
              <a:path w="5260" h="5252" extrusionOk="0">
                <a:moveTo>
                  <a:pt x="5183" y="1"/>
                </a:moveTo>
                <a:cubicBezTo>
                  <a:pt x="5168" y="1"/>
                  <a:pt x="5153" y="9"/>
                  <a:pt x="5137" y="24"/>
                </a:cubicBezTo>
                <a:lnTo>
                  <a:pt x="31" y="5130"/>
                </a:lnTo>
                <a:cubicBezTo>
                  <a:pt x="1" y="5161"/>
                  <a:pt x="1" y="5191"/>
                  <a:pt x="31" y="5221"/>
                </a:cubicBezTo>
                <a:cubicBezTo>
                  <a:pt x="61" y="5252"/>
                  <a:pt x="61" y="5252"/>
                  <a:pt x="92" y="5252"/>
                </a:cubicBezTo>
                <a:cubicBezTo>
                  <a:pt x="92" y="5252"/>
                  <a:pt x="122" y="5252"/>
                  <a:pt x="122" y="5221"/>
                </a:cubicBezTo>
                <a:lnTo>
                  <a:pt x="5229" y="115"/>
                </a:lnTo>
                <a:cubicBezTo>
                  <a:pt x="5259" y="85"/>
                  <a:pt x="5259" y="54"/>
                  <a:pt x="5229" y="24"/>
                </a:cubicBezTo>
                <a:cubicBezTo>
                  <a:pt x="5213" y="9"/>
                  <a:pt x="5198" y="1"/>
                  <a:pt x="5183" y="1"/>
                </a:cubicBezTo>
                <a:close/>
              </a:path>
            </a:pathLst>
          </a:custGeom>
          <a:solidFill>
            <a:srgbClr val="82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7"/>
          <p:cNvSpPr/>
          <p:nvPr/>
        </p:nvSpPr>
        <p:spPr>
          <a:xfrm>
            <a:off x="3227592" y="2853327"/>
            <a:ext cx="477905" cy="7860"/>
          </a:xfrm>
          <a:custGeom>
            <a:avLst/>
            <a:gdLst/>
            <a:ahLst/>
            <a:cxnLst/>
            <a:rect l="l" t="t" r="r" b="b"/>
            <a:pathLst>
              <a:path w="7418" h="122" extrusionOk="0">
                <a:moveTo>
                  <a:pt x="61" y="0"/>
                </a:moveTo>
                <a:cubicBezTo>
                  <a:pt x="31" y="0"/>
                  <a:pt x="1" y="31"/>
                  <a:pt x="1" y="61"/>
                </a:cubicBezTo>
                <a:cubicBezTo>
                  <a:pt x="1" y="92"/>
                  <a:pt x="31" y="122"/>
                  <a:pt x="61" y="122"/>
                </a:cubicBezTo>
                <a:lnTo>
                  <a:pt x="7356" y="122"/>
                </a:lnTo>
                <a:cubicBezTo>
                  <a:pt x="7387" y="122"/>
                  <a:pt x="7417" y="92"/>
                  <a:pt x="7417" y="61"/>
                </a:cubicBezTo>
                <a:cubicBezTo>
                  <a:pt x="7417" y="0"/>
                  <a:pt x="7387" y="0"/>
                  <a:pt x="7356" y="0"/>
                </a:cubicBezTo>
                <a:close/>
              </a:path>
            </a:pathLst>
          </a:custGeom>
          <a:solidFill>
            <a:srgbClr val="82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7"/>
          <p:cNvSpPr/>
          <p:nvPr/>
        </p:nvSpPr>
        <p:spPr>
          <a:xfrm>
            <a:off x="3611442" y="1906009"/>
            <a:ext cx="352534" cy="352083"/>
          </a:xfrm>
          <a:custGeom>
            <a:avLst/>
            <a:gdLst/>
            <a:ahLst/>
            <a:cxnLst/>
            <a:rect l="l" t="t" r="r" b="b"/>
            <a:pathLst>
              <a:path w="5472" h="5465" extrusionOk="0">
                <a:moveTo>
                  <a:pt x="76" y="1"/>
                </a:moveTo>
                <a:cubicBezTo>
                  <a:pt x="61" y="1"/>
                  <a:pt x="46" y="8"/>
                  <a:pt x="31" y="23"/>
                </a:cubicBezTo>
                <a:cubicBezTo>
                  <a:pt x="0" y="54"/>
                  <a:pt x="0" y="114"/>
                  <a:pt x="31" y="114"/>
                </a:cubicBezTo>
                <a:lnTo>
                  <a:pt x="5350" y="5434"/>
                </a:lnTo>
                <a:cubicBezTo>
                  <a:pt x="5350" y="5464"/>
                  <a:pt x="5380" y="5464"/>
                  <a:pt x="5380" y="5464"/>
                </a:cubicBezTo>
                <a:cubicBezTo>
                  <a:pt x="5411" y="5464"/>
                  <a:pt x="5441" y="5464"/>
                  <a:pt x="5441" y="5434"/>
                </a:cubicBezTo>
                <a:cubicBezTo>
                  <a:pt x="5471" y="5403"/>
                  <a:pt x="5471" y="5373"/>
                  <a:pt x="5441" y="5343"/>
                </a:cubicBezTo>
                <a:lnTo>
                  <a:pt x="122" y="23"/>
                </a:lnTo>
                <a:cubicBezTo>
                  <a:pt x="107" y="8"/>
                  <a:pt x="91" y="1"/>
                  <a:pt x="76" y="1"/>
                </a:cubicBezTo>
                <a:close/>
              </a:path>
            </a:pathLst>
          </a:custGeom>
          <a:solidFill>
            <a:srgbClr val="82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7"/>
          <p:cNvSpPr/>
          <p:nvPr/>
        </p:nvSpPr>
        <p:spPr>
          <a:xfrm>
            <a:off x="3116006" y="1396400"/>
            <a:ext cx="669762" cy="669762"/>
          </a:xfrm>
          <a:custGeom>
            <a:avLst/>
            <a:gdLst/>
            <a:ahLst/>
            <a:cxnLst/>
            <a:rect l="l" t="t" r="r" b="b"/>
            <a:pathLst>
              <a:path w="10396" h="10396" extrusionOk="0">
                <a:moveTo>
                  <a:pt x="5198" y="0"/>
                </a:moveTo>
                <a:cubicBezTo>
                  <a:pt x="2310" y="0"/>
                  <a:pt x="0" y="2341"/>
                  <a:pt x="0" y="5198"/>
                </a:cubicBezTo>
                <a:cubicBezTo>
                  <a:pt x="0" y="8055"/>
                  <a:pt x="2310" y="10395"/>
                  <a:pt x="5198" y="10395"/>
                </a:cubicBezTo>
                <a:cubicBezTo>
                  <a:pt x="8085" y="10395"/>
                  <a:pt x="10395" y="8085"/>
                  <a:pt x="10395" y="5198"/>
                </a:cubicBezTo>
                <a:cubicBezTo>
                  <a:pt x="10395" y="2341"/>
                  <a:pt x="8055" y="0"/>
                  <a:pt x="5198" y="0"/>
                </a:cubicBezTo>
                <a:close/>
              </a:path>
            </a:pathLst>
          </a:custGeom>
          <a:solidFill>
            <a:srgbClr val="712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7"/>
          <p:cNvSpPr/>
          <p:nvPr/>
        </p:nvSpPr>
        <p:spPr>
          <a:xfrm>
            <a:off x="5404253" y="1366674"/>
            <a:ext cx="669827" cy="669762"/>
          </a:xfrm>
          <a:custGeom>
            <a:avLst/>
            <a:gdLst/>
            <a:ahLst/>
            <a:cxnLst/>
            <a:rect l="l" t="t" r="r" b="b"/>
            <a:pathLst>
              <a:path w="10397" h="10396" extrusionOk="0">
                <a:moveTo>
                  <a:pt x="5199" y="0"/>
                </a:moveTo>
                <a:cubicBezTo>
                  <a:pt x="2311" y="0"/>
                  <a:pt x="1" y="2341"/>
                  <a:pt x="1" y="5198"/>
                </a:cubicBezTo>
                <a:cubicBezTo>
                  <a:pt x="1" y="8085"/>
                  <a:pt x="2311" y="10395"/>
                  <a:pt x="5199" y="10395"/>
                </a:cubicBezTo>
                <a:cubicBezTo>
                  <a:pt x="8056" y="10395"/>
                  <a:pt x="10396" y="8055"/>
                  <a:pt x="10396" y="5198"/>
                </a:cubicBezTo>
                <a:cubicBezTo>
                  <a:pt x="10396" y="2341"/>
                  <a:pt x="8056" y="0"/>
                  <a:pt x="5199" y="0"/>
                </a:cubicBezTo>
                <a:close/>
              </a:path>
            </a:pathLst>
          </a:custGeom>
          <a:solidFill>
            <a:srgbClr val="CC3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7"/>
          <p:cNvSpPr/>
          <p:nvPr/>
        </p:nvSpPr>
        <p:spPr>
          <a:xfrm>
            <a:off x="2656480" y="2376037"/>
            <a:ext cx="691404" cy="869933"/>
          </a:xfrm>
          <a:custGeom>
            <a:avLst/>
            <a:gdLst/>
            <a:ahLst/>
            <a:cxnLst/>
            <a:rect l="l" t="t" r="r" b="b"/>
            <a:pathLst>
              <a:path w="10396" h="10397" extrusionOk="0">
                <a:moveTo>
                  <a:pt x="5168" y="1"/>
                </a:moveTo>
                <a:cubicBezTo>
                  <a:pt x="2311" y="31"/>
                  <a:pt x="1" y="2341"/>
                  <a:pt x="1" y="5199"/>
                </a:cubicBezTo>
                <a:cubicBezTo>
                  <a:pt x="1" y="8086"/>
                  <a:pt x="2311" y="10396"/>
                  <a:pt x="5168" y="10396"/>
                </a:cubicBezTo>
                <a:lnTo>
                  <a:pt x="5198" y="10396"/>
                </a:lnTo>
                <a:cubicBezTo>
                  <a:pt x="8055" y="10396"/>
                  <a:pt x="10396" y="8086"/>
                  <a:pt x="10396" y="5199"/>
                </a:cubicBezTo>
                <a:cubicBezTo>
                  <a:pt x="10396" y="2341"/>
                  <a:pt x="8055" y="1"/>
                  <a:pt x="5198" y="1"/>
                </a:cubicBezTo>
                <a:close/>
              </a:path>
            </a:pathLst>
          </a:custGeom>
          <a:solidFill>
            <a:srgbClr val="712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7"/>
          <p:cNvSpPr/>
          <p:nvPr/>
        </p:nvSpPr>
        <p:spPr>
          <a:xfrm>
            <a:off x="5785110" y="2504718"/>
            <a:ext cx="669762" cy="669827"/>
          </a:xfrm>
          <a:custGeom>
            <a:avLst/>
            <a:gdLst/>
            <a:ahLst/>
            <a:cxnLst/>
            <a:rect l="l" t="t" r="r" b="b"/>
            <a:pathLst>
              <a:path w="10396" h="10397" extrusionOk="0">
                <a:moveTo>
                  <a:pt x="5198" y="1"/>
                </a:moveTo>
                <a:cubicBezTo>
                  <a:pt x="2341" y="1"/>
                  <a:pt x="0" y="2341"/>
                  <a:pt x="0" y="5199"/>
                </a:cubicBezTo>
                <a:cubicBezTo>
                  <a:pt x="0" y="8086"/>
                  <a:pt x="2341" y="10396"/>
                  <a:pt x="5198" y="10396"/>
                </a:cubicBezTo>
                <a:lnTo>
                  <a:pt x="5229" y="10396"/>
                </a:lnTo>
                <a:cubicBezTo>
                  <a:pt x="8086" y="10396"/>
                  <a:pt x="10396" y="8086"/>
                  <a:pt x="10396" y="5199"/>
                </a:cubicBezTo>
                <a:cubicBezTo>
                  <a:pt x="10396" y="2341"/>
                  <a:pt x="8086" y="31"/>
                  <a:pt x="5229" y="1"/>
                </a:cubicBezTo>
                <a:close/>
              </a:path>
            </a:pathLst>
          </a:custGeom>
          <a:solidFill>
            <a:srgbClr val="CC3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7"/>
          <p:cNvSpPr/>
          <p:nvPr/>
        </p:nvSpPr>
        <p:spPr>
          <a:xfrm>
            <a:off x="5315123" y="3630754"/>
            <a:ext cx="669762" cy="669762"/>
          </a:xfrm>
          <a:custGeom>
            <a:avLst/>
            <a:gdLst/>
            <a:ahLst/>
            <a:cxnLst/>
            <a:rect l="l" t="t" r="r" b="b"/>
            <a:pathLst>
              <a:path w="10396" h="10396" extrusionOk="0">
                <a:moveTo>
                  <a:pt x="5198" y="0"/>
                </a:moveTo>
                <a:cubicBezTo>
                  <a:pt x="2311" y="0"/>
                  <a:pt x="0" y="2341"/>
                  <a:pt x="0" y="5198"/>
                </a:cubicBezTo>
                <a:cubicBezTo>
                  <a:pt x="0" y="8086"/>
                  <a:pt x="2311" y="10396"/>
                  <a:pt x="5198" y="10396"/>
                </a:cubicBezTo>
                <a:cubicBezTo>
                  <a:pt x="8055" y="10396"/>
                  <a:pt x="10396" y="8086"/>
                  <a:pt x="10396" y="5198"/>
                </a:cubicBezTo>
                <a:cubicBezTo>
                  <a:pt x="10396" y="2341"/>
                  <a:pt x="8055" y="31"/>
                  <a:pt x="5198" y="0"/>
                </a:cubicBezTo>
                <a:close/>
              </a:path>
            </a:pathLst>
          </a:custGeom>
          <a:solidFill>
            <a:srgbClr val="CC3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7"/>
          <p:cNvSpPr/>
          <p:nvPr/>
        </p:nvSpPr>
        <p:spPr>
          <a:xfrm>
            <a:off x="2953169" y="3630754"/>
            <a:ext cx="834532" cy="685854"/>
          </a:xfrm>
          <a:custGeom>
            <a:avLst/>
            <a:gdLst/>
            <a:ahLst/>
            <a:cxnLst/>
            <a:rect l="l" t="t" r="r" b="b"/>
            <a:pathLst>
              <a:path w="10396" h="10396" extrusionOk="0">
                <a:moveTo>
                  <a:pt x="5198" y="0"/>
                </a:moveTo>
                <a:cubicBezTo>
                  <a:pt x="2341" y="31"/>
                  <a:pt x="1" y="2341"/>
                  <a:pt x="1" y="5198"/>
                </a:cubicBezTo>
                <a:cubicBezTo>
                  <a:pt x="1" y="8086"/>
                  <a:pt x="2341" y="10396"/>
                  <a:pt x="5198" y="10396"/>
                </a:cubicBezTo>
                <a:cubicBezTo>
                  <a:pt x="8086" y="10396"/>
                  <a:pt x="10396" y="8086"/>
                  <a:pt x="10396" y="5198"/>
                </a:cubicBezTo>
                <a:cubicBezTo>
                  <a:pt x="10396" y="2341"/>
                  <a:pt x="8086" y="0"/>
                  <a:pt x="5198" y="0"/>
                </a:cubicBezTo>
                <a:close/>
              </a:path>
            </a:pathLst>
          </a:custGeom>
          <a:solidFill>
            <a:srgbClr val="712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7"/>
          <p:cNvSpPr/>
          <p:nvPr/>
        </p:nvSpPr>
        <p:spPr>
          <a:xfrm>
            <a:off x="3932605" y="2304612"/>
            <a:ext cx="1225879" cy="1117065"/>
          </a:xfrm>
          <a:custGeom>
            <a:avLst/>
            <a:gdLst/>
            <a:ahLst/>
            <a:cxnLst/>
            <a:rect l="l" t="t" r="r" b="b"/>
            <a:pathLst>
              <a:path w="19028" h="17339" extrusionOk="0">
                <a:moveTo>
                  <a:pt x="9518" y="1"/>
                </a:moveTo>
                <a:cubicBezTo>
                  <a:pt x="5554" y="1"/>
                  <a:pt x="1980" y="2720"/>
                  <a:pt x="1064" y="6724"/>
                </a:cubicBezTo>
                <a:cubicBezTo>
                  <a:pt x="0" y="11405"/>
                  <a:pt x="2918" y="16055"/>
                  <a:pt x="7569" y="17119"/>
                </a:cubicBezTo>
                <a:cubicBezTo>
                  <a:pt x="8220" y="17267"/>
                  <a:pt x="8870" y="17338"/>
                  <a:pt x="9510" y="17338"/>
                </a:cubicBezTo>
                <a:cubicBezTo>
                  <a:pt x="13474" y="17338"/>
                  <a:pt x="17048" y="14619"/>
                  <a:pt x="17964" y="10615"/>
                </a:cubicBezTo>
                <a:cubicBezTo>
                  <a:pt x="19028" y="5934"/>
                  <a:pt x="16110" y="1283"/>
                  <a:pt x="11459" y="219"/>
                </a:cubicBezTo>
                <a:cubicBezTo>
                  <a:pt x="10808" y="71"/>
                  <a:pt x="10158" y="1"/>
                  <a:pt x="95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7"/>
          <p:cNvSpPr/>
          <p:nvPr/>
        </p:nvSpPr>
        <p:spPr>
          <a:xfrm>
            <a:off x="3695647" y="2007351"/>
            <a:ext cx="1709582" cy="1707649"/>
          </a:xfrm>
          <a:custGeom>
            <a:avLst/>
            <a:gdLst/>
            <a:ahLst/>
            <a:cxnLst/>
            <a:rect l="l" t="t" r="r" b="b"/>
            <a:pathLst>
              <a:path w="26536" h="26506" extrusionOk="0">
                <a:moveTo>
                  <a:pt x="13283" y="122"/>
                </a:moveTo>
                <a:cubicBezTo>
                  <a:pt x="20517" y="122"/>
                  <a:pt x="26414" y="6019"/>
                  <a:pt x="26414" y="13253"/>
                </a:cubicBezTo>
                <a:cubicBezTo>
                  <a:pt x="26414" y="20487"/>
                  <a:pt x="20517" y="26384"/>
                  <a:pt x="13283" y="26384"/>
                </a:cubicBezTo>
                <a:cubicBezTo>
                  <a:pt x="6049" y="26384"/>
                  <a:pt x="152" y="20487"/>
                  <a:pt x="152" y="13253"/>
                </a:cubicBezTo>
                <a:cubicBezTo>
                  <a:pt x="152" y="6019"/>
                  <a:pt x="6019" y="122"/>
                  <a:pt x="13283" y="122"/>
                </a:cubicBezTo>
                <a:close/>
                <a:moveTo>
                  <a:pt x="13283" y="0"/>
                </a:moveTo>
                <a:cubicBezTo>
                  <a:pt x="5958" y="0"/>
                  <a:pt x="0" y="5958"/>
                  <a:pt x="0" y="13253"/>
                </a:cubicBezTo>
                <a:cubicBezTo>
                  <a:pt x="0" y="20578"/>
                  <a:pt x="5958" y="26505"/>
                  <a:pt x="13283" y="26505"/>
                </a:cubicBezTo>
                <a:cubicBezTo>
                  <a:pt x="20578" y="26505"/>
                  <a:pt x="26536" y="20578"/>
                  <a:pt x="26536" y="13253"/>
                </a:cubicBezTo>
                <a:cubicBezTo>
                  <a:pt x="26536" y="5958"/>
                  <a:pt x="20578" y="0"/>
                  <a:pt x="13283" y="0"/>
                </a:cubicBezTo>
                <a:close/>
              </a:path>
            </a:pathLst>
          </a:custGeom>
          <a:solidFill>
            <a:srgbClr val="82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7"/>
          <p:cNvSpPr/>
          <p:nvPr/>
        </p:nvSpPr>
        <p:spPr>
          <a:xfrm>
            <a:off x="4478938" y="2729951"/>
            <a:ext cx="143024" cy="144956"/>
          </a:xfrm>
          <a:custGeom>
            <a:avLst/>
            <a:gdLst/>
            <a:ahLst/>
            <a:cxnLst/>
            <a:rect l="l" t="t" r="r" b="b"/>
            <a:pathLst>
              <a:path w="2220" h="2250" extrusionOk="0">
                <a:moveTo>
                  <a:pt x="1125" y="122"/>
                </a:moveTo>
                <a:cubicBezTo>
                  <a:pt x="1642" y="122"/>
                  <a:pt x="2098" y="578"/>
                  <a:pt x="2098" y="1125"/>
                </a:cubicBezTo>
                <a:cubicBezTo>
                  <a:pt x="2098" y="1672"/>
                  <a:pt x="1642" y="2098"/>
                  <a:pt x="1125" y="2098"/>
                </a:cubicBezTo>
                <a:cubicBezTo>
                  <a:pt x="578" y="2098"/>
                  <a:pt x="122" y="1672"/>
                  <a:pt x="122" y="1125"/>
                </a:cubicBezTo>
                <a:cubicBezTo>
                  <a:pt x="122" y="578"/>
                  <a:pt x="578" y="122"/>
                  <a:pt x="1125" y="122"/>
                </a:cubicBezTo>
                <a:close/>
                <a:moveTo>
                  <a:pt x="1125" y="0"/>
                </a:moveTo>
                <a:cubicBezTo>
                  <a:pt x="487" y="0"/>
                  <a:pt x="1" y="517"/>
                  <a:pt x="1" y="1125"/>
                </a:cubicBezTo>
                <a:cubicBezTo>
                  <a:pt x="1" y="1733"/>
                  <a:pt x="487" y="2250"/>
                  <a:pt x="1125" y="2250"/>
                </a:cubicBezTo>
                <a:cubicBezTo>
                  <a:pt x="1733" y="2250"/>
                  <a:pt x="2219" y="1733"/>
                  <a:pt x="2219" y="1125"/>
                </a:cubicBezTo>
                <a:cubicBezTo>
                  <a:pt x="2219" y="517"/>
                  <a:pt x="1733" y="0"/>
                  <a:pt x="1125" y="0"/>
                </a:cubicBezTo>
                <a:close/>
              </a:path>
            </a:pathLst>
          </a:custGeom>
          <a:solidFill>
            <a:srgbClr val="82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7"/>
          <p:cNvSpPr/>
          <p:nvPr/>
        </p:nvSpPr>
        <p:spPr>
          <a:xfrm>
            <a:off x="4357495" y="2663399"/>
            <a:ext cx="385841" cy="385777"/>
          </a:xfrm>
          <a:custGeom>
            <a:avLst/>
            <a:gdLst/>
            <a:ahLst/>
            <a:cxnLst/>
            <a:rect l="l" t="t" r="r" b="b"/>
            <a:pathLst>
              <a:path w="5989" h="5988" extrusionOk="0">
                <a:moveTo>
                  <a:pt x="3010" y="0"/>
                </a:moveTo>
                <a:cubicBezTo>
                  <a:pt x="1338" y="0"/>
                  <a:pt x="1" y="1337"/>
                  <a:pt x="1" y="3009"/>
                </a:cubicBezTo>
                <a:cubicBezTo>
                  <a:pt x="1" y="4651"/>
                  <a:pt x="1338" y="5988"/>
                  <a:pt x="3010" y="5988"/>
                </a:cubicBezTo>
                <a:cubicBezTo>
                  <a:pt x="4652" y="5988"/>
                  <a:pt x="5989" y="4651"/>
                  <a:pt x="5989" y="3009"/>
                </a:cubicBezTo>
                <a:cubicBezTo>
                  <a:pt x="5989" y="2249"/>
                  <a:pt x="5715" y="1520"/>
                  <a:pt x="5199" y="973"/>
                </a:cubicBezTo>
                <a:cubicBezTo>
                  <a:pt x="5183" y="957"/>
                  <a:pt x="5168" y="950"/>
                  <a:pt x="5153" y="950"/>
                </a:cubicBezTo>
                <a:cubicBezTo>
                  <a:pt x="5138" y="950"/>
                  <a:pt x="5123" y="957"/>
                  <a:pt x="5107" y="973"/>
                </a:cubicBezTo>
                <a:cubicBezTo>
                  <a:pt x="5077" y="973"/>
                  <a:pt x="5077" y="1033"/>
                  <a:pt x="5107" y="1064"/>
                </a:cubicBezTo>
                <a:cubicBezTo>
                  <a:pt x="5594" y="1581"/>
                  <a:pt x="5867" y="2280"/>
                  <a:pt x="5867" y="3009"/>
                </a:cubicBezTo>
                <a:cubicBezTo>
                  <a:pt x="5867" y="4590"/>
                  <a:pt x="4591" y="5866"/>
                  <a:pt x="3010" y="5866"/>
                </a:cubicBezTo>
                <a:cubicBezTo>
                  <a:pt x="1430" y="5866"/>
                  <a:pt x="153" y="4590"/>
                  <a:pt x="153" y="3009"/>
                </a:cubicBezTo>
                <a:cubicBezTo>
                  <a:pt x="153" y="1429"/>
                  <a:pt x="1430" y="122"/>
                  <a:pt x="3010" y="122"/>
                </a:cubicBezTo>
                <a:cubicBezTo>
                  <a:pt x="3557" y="122"/>
                  <a:pt x="4104" y="304"/>
                  <a:pt x="4591" y="608"/>
                </a:cubicBezTo>
                <a:cubicBezTo>
                  <a:pt x="4600" y="617"/>
                  <a:pt x="4609" y="621"/>
                  <a:pt x="4617" y="621"/>
                </a:cubicBezTo>
                <a:cubicBezTo>
                  <a:pt x="4639" y="621"/>
                  <a:pt x="4660" y="599"/>
                  <a:pt x="4682" y="578"/>
                </a:cubicBezTo>
                <a:cubicBezTo>
                  <a:pt x="4682" y="578"/>
                  <a:pt x="4682" y="517"/>
                  <a:pt x="4652" y="517"/>
                </a:cubicBezTo>
                <a:cubicBezTo>
                  <a:pt x="4165" y="182"/>
                  <a:pt x="3588" y="0"/>
                  <a:pt x="3010" y="0"/>
                </a:cubicBezTo>
                <a:close/>
              </a:path>
            </a:pathLst>
          </a:custGeom>
          <a:solidFill>
            <a:srgbClr val="82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7"/>
          <p:cNvSpPr txBox="1"/>
          <p:nvPr/>
        </p:nvSpPr>
        <p:spPr>
          <a:xfrm>
            <a:off x="900250" y="2504718"/>
            <a:ext cx="1530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 smtClean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Foot Walker</a:t>
            </a:r>
            <a:endParaRPr sz="17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6" name="Google Shape;466;p27"/>
          <p:cNvSpPr txBox="1"/>
          <p:nvPr/>
        </p:nvSpPr>
        <p:spPr>
          <a:xfrm>
            <a:off x="901001" y="3649794"/>
            <a:ext cx="1530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 smtClean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Kohl’s</a:t>
            </a:r>
            <a:endParaRPr sz="17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7" name="Google Shape;467;p27"/>
          <p:cNvSpPr txBox="1"/>
          <p:nvPr/>
        </p:nvSpPr>
        <p:spPr>
          <a:xfrm>
            <a:off x="6654883" y="3649794"/>
            <a:ext cx="1530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 smtClean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West Gear</a:t>
            </a:r>
            <a:endParaRPr sz="17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2" name="Google Shape;472;p27"/>
          <p:cNvSpPr txBox="1"/>
          <p:nvPr/>
        </p:nvSpPr>
        <p:spPr>
          <a:xfrm>
            <a:off x="6654883" y="2511150"/>
            <a:ext cx="1530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 smtClean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Walmart</a:t>
            </a:r>
            <a:endParaRPr sz="17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3" name="Google Shape;473;p27"/>
          <p:cNvSpPr txBox="1"/>
          <p:nvPr/>
        </p:nvSpPr>
        <p:spPr>
          <a:xfrm>
            <a:off x="6654883" y="1397456"/>
            <a:ext cx="1530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 smtClean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Sports Direct</a:t>
            </a:r>
            <a:endParaRPr sz="17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5" name="Google Shape;475;p27"/>
          <p:cNvSpPr txBox="1"/>
          <p:nvPr/>
        </p:nvSpPr>
        <p:spPr>
          <a:xfrm>
            <a:off x="901001" y="1397456"/>
            <a:ext cx="1530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 smtClean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Amazon </a:t>
            </a:r>
            <a:endParaRPr sz="17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77" name="Google Shape;477;p27"/>
          <p:cNvGrpSpPr/>
          <p:nvPr/>
        </p:nvGrpSpPr>
        <p:grpSpPr>
          <a:xfrm>
            <a:off x="3782575" y="2098950"/>
            <a:ext cx="1547813" cy="1524000"/>
            <a:chOff x="3782575" y="3089550"/>
            <a:chExt cx="1547813" cy="1524000"/>
          </a:xfrm>
        </p:grpSpPr>
        <p:sp>
          <p:nvSpPr>
            <p:cNvPr id="478" name="Google Shape;478;p27"/>
            <p:cNvSpPr/>
            <p:nvPr/>
          </p:nvSpPr>
          <p:spPr>
            <a:xfrm rot="-5400000">
              <a:off x="3782575" y="3089550"/>
              <a:ext cx="1524000" cy="1524000"/>
            </a:xfrm>
            <a:prstGeom prst="blockArc">
              <a:avLst>
                <a:gd name="adj1" fmla="val 10622353"/>
                <a:gd name="adj2" fmla="val 178938"/>
                <a:gd name="adj3" fmla="val 1273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 rot="5400000">
              <a:off x="3806388" y="3089550"/>
              <a:ext cx="1524000" cy="1524000"/>
            </a:xfrm>
            <a:prstGeom prst="blockArc">
              <a:avLst>
                <a:gd name="adj1" fmla="val 10815203"/>
                <a:gd name="adj2" fmla="val 21579626"/>
                <a:gd name="adj3" fmla="val 1277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27"/>
          <p:cNvSpPr txBox="1"/>
          <p:nvPr/>
        </p:nvSpPr>
        <p:spPr>
          <a:xfrm>
            <a:off x="3116013" y="1461925"/>
            <a:ext cx="6699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 smtClean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$78 M</a:t>
            </a:r>
            <a:endParaRPr sz="17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1" name="Google Shape;481;p27"/>
          <p:cNvSpPr txBox="1"/>
          <p:nvPr/>
        </p:nvSpPr>
        <p:spPr>
          <a:xfrm>
            <a:off x="2533486" y="2550729"/>
            <a:ext cx="929845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$220 M</a:t>
            </a:r>
            <a:endParaRPr sz="16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2" name="Google Shape;482;p27"/>
          <p:cNvSpPr txBox="1"/>
          <p:nvPr/>
        </p:nvSpPr>
        <p:spPr>
          <a:xfrm>
            <a:off x="2939547" y="3722803"/>
            <a:ext cx="816667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 smtClean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$ 102 M</a:t>
            </a:r>
            <a:endParaRPr sz="17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3" name="Google Shape;483;p27"/>
          <p:cNvSpPr txBox="1"/>
          <p:nvPr/>
        </p:nvSpPr>
        <p:spPr>
          <a:xfrm>
            <a:off x="5282247" y="3755745"/>
            <a:ext cx="772717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 smtClean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$243 M</a:t>
            </a:r>
            <a:endParaRPr sz="17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4" name="Google Shape;484;p27"/>
          <p:cNvSpPr txBox="1"/>
          <p:nvPr/>
        </p:nvSpPr>
        <p:spPr>
          <a:xfrm>
            <a:off x="5750692" y="2601627"/>
            <a:ext cx="735649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 smtClean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$ 75 M</a:t>
            </a:r>
            <a:endParaRPr sz="17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5" name="Google Shape;485;p27"/>
          <p:cNvSpPr txBox="1"/>
          <p:nvPr/>
        </p:nvSpPr>
        <p:spPr>
          <a:xfrm>
            <a:off x="5317000" y="1461925"/>
            <a:ext cx="842444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 smtClean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$182 M</a:t>
            </a:r>
            <a:endParaRPr sz="17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1949" y="567813"/>
            <a:ext cx="8251722" cy="40484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452" y="1838747"/>
            <a:ext cx="4419838" cy="1162550"/>
          </a:xfrm>
        </p:spPr>
        <p:txBody>
          <a:bodyPr/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  <a:latin typeface="Eras Bold ITC" panose="020B0907030504020204" pitchFamily="34" charset="0"/>
              </a:rPr>
              <a:t>Thank You </a:t>
            </a:r>
            <a:endParaRPr lang="en-IN" sz="6000" b="1" dirty="0">
              <a:solidFill>
                <a:srgbClr val="FF0000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6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1" y="808602"/>
            <a:ext cx="8622278" cy="41836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86722" y="3074740"/>
            <a:ext cx="2867718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buClr>
                <a:schemeClr val="dk1"/>
              </a:buClr>
              <a:buSzPts val="1100"/>
            </a:pPr>
            <a:endParaRPr lang="en-US" sz="1800" b="1" dirty="0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  <a:sym typeface="Roboto"/>
            </a:endParaRPr>
          </a:p>
        </p:txBody>
      </p:sp>
      <p:sp>
        <p:nvSpPr>
          <p:cNvPr id="14" name="Google Shape;57;p15"/>
          <p:cNvSpPr txBox="1">
            <a:spLocks/>
          </p:cNvSpPr>
          <p:nvPr/>
        </p:nvSpPr>
        <p:spPr>
          <a:xfrm>
            <a:off x="245621" y="208089"/>
            <a:ext cx="3674708" cy="46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r"/>
            <a:r>
              <a:rPr lang="en-IN" sz="2400" b="1" dirty="0" smtClean="0">
                <a:solidFill>
                  <a:srgbClr val="002060"/>
                </a:solidFill>
                <a:latin typeface="Eras Bold ITC" panose="020B0907030504020204" pitchFamily="34" charset="0"/>
                <a:sym typeface="Fira Sans Extra Condensed SemiBold"/>
              </a:rPr>
              <a:t>Sales Overview Report</a:t>
            </a:r>
            <a:endParaRPr lang="en-IN" sz="2400" b="1" dirty="0">
              <a:solidFill>
                <a:srgbClr val="002060"/>
              </a:solidFill>
              <a:latin typeface="Eras Bold ITC" panose="020B0907030504020204" pitchFamily="34" charset="0"/>
              <a:sym typeface="Fira Sans Extra Condensed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187172" y="963333"/>
            <a:ext cx="1438288" cy="1426977"/>
          </a:xfrm>
          <a:custGeom>
            <a:avLst/>
            <a:gdLst/>
            <a:ahLst/>
            <a:cxnLst/>
            <a:rect l="l" t="t" r="r" b="b"/>
            <a:pathLst>
              <a:path w="22889" h="22709" extrusionOk="0">
                <a:moveTo>
                  <a:pt x="11444" y="0"/>
                </a:moveTo>
                <a:cubicBezTo>
                  <a:pt x="5258" y="0"/>
                  <a:pt x="182" y="4982"/>
                  <a:pt x="92" y="11187"/>
                </a:cubicBezTo>
                <a:cubicBezTo>
                  <a:pt x="1" y="17448"/>
                  <a:pt x="5016" y="22616"/>
                  <a:pt x="11278" y="22707"/>
                </a:cubicBezTo>
                <a:cubicBezTo>
                  <a:pt x="11334" y="22708"/>
                  <a:pt x="11390" y="22708"/>
                  <a:pt x="11446" y="22708"/>
                </a:cubicBezTo>
                <a:cubicBezTo>
                  <a:pt x="17631" y="22708"/>
                  <a:pt x="22707" y="17727"/>
                  <a:pt x="22798" y="11521"/>
                </a:cubicBezTo>
                <a:cubicBezTo>
                  <a:pt x="22889" y="5260"/>
                  <a:pt x="17873" y="93"/>
                  <a:pt x="11612" y="1"/>
                </a:cubicBezTo>
                <a:cubicBezTo>
                  <a:pt x="11556" y="1"/>
                  <a:pt x="11500" y="0"/>
                  <a:pt x="11444" y="0"/>
                </a:cubicBezTo>
                <a:close/>
              </a:path>
            </a:pathLst>
          </a:custGeom>
          <a:solidFill>
            <a:srgbClr val="FDB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2078714" y="2099251"/>
            <a:ext cx="1539519" cy="1426223"/>
          </a:xfrm>
          <a:custGeom>
            <a:avLst/>
            <a:gdLst/>
            <a:ahLst/>
            <a:cxnLst/>
            <a:rect l="l" t="t" r="r" b="b"/>
            <a:pathLst>
              <a:path w="24500" h="22697" extrusionOk="0">
                <a:moveTo>
                  <a:pt x="12225" y="1"/>
                </a:moveTo>
                <a:cubicBezTo>
                  <a:pt x="6784" y="1"/>
                  <a:pt x="1989" y="3916"/>
                  <a:pt x="1065" y="9437"/>
                </a:cubicBezTo>
                <a:cubicBezTo>
                  <a:pt x="1" y="15608"/>
                  <a:pt x="4165" y="21474"/>
                  <a:pt x="10335" y="22538"/>
                </a:cubicBezTo>
                <a:cubicBezTo>
                  <a:pt x="10975" y="22645"/>
                  <a:pt x="11611" y="22696"/>
                  <a:pt x="12238" y="22696"/>
                </a:cubicBezTo>
                <a:cubicBezTo>
                  <a:pt x="17690" y="22696"/>
                  <a:pt x="22482" y="18798"/>
                  <a:pt x="23436" y="13237"/>
                </a:cubicBezTo>
                <a:cubicBezTo>
                  <a:pt x="24500" y="7067"/>
                  <a:pt x="20336" y="1200"/>
                  <a:pt x="14165" y="167"/>
                </a:cubicBezTo>
                <a:cubicBezTo>
                  <a:pt x="13513" y="55"/>
                  <a:pt x="12865" y="1"/>
                  <a:pt x="122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4591438" y="1413158"/>
            <a:ext cx="1466941" cy="1426977"/>
          </a:xfrm>
          <a:custGeom>
            <a:avLst/>
            <a:gdLst/>
            <a:ahLst/>
            <a:cxnLst/>
            <a:rect l="l" t="t" r="r" b="b"/>
            <a:pathLst>
              <a:path w="23345" h="22709" extrusionOk="0">
                <a:moveTo>
                  <a:pt x="11665" y="1"/>
                </a:moveTo>
                <a:cubicBezTo>
                  <a:pt x="5674" y="1"/>
                  <a:pt x="687" y="4692"/>
                  <a:pt x="335" y="10747"/>
                </a:cubicBezTo>
                <a:cubicBezTo>
                  <a:pt x="0" y="17008"/>
                  <a:pt x="4803" y="22358"/>
                  <a:pt x="11064" y="22692"/>
                </a:cubicBezTo>
                <a:cubicBezTo>
                  <a:pt x="11270" y="22703"/>
                  <a:pt x="11476" y="22709"/>
                  <a:pt x="11680" y="22709"/>
                </a:cubicBezTo>
                <a:cubicBezTo>
                  <a:pt x="17673" y="22709"/>
                  <a:pt x="22686" y="18018"/>
                  <a:pt x="23010" y="11963"/>
                </a:cubicBezTo>
                <a:cubicBezTo>
                  <a:pt x="23344" y="5701"/>
                  <a:pt x="18542" y="352"/>
                  <a:pt x="12280" y="17"/>
                </a:cubicBezTo>
                <a:cubicBezTo>
                  <a:pt x="12074" y="6"/>
                  <a:pt x="11869" y="1"/>
                  <a:pt x="11665" y="1"/>
                </a:cubicBezTo>
                <a:close/>
              </a:path>
            </a:pathLst>
          </a:custGeom>
          <a:solidFill>
            <a:srgbClr val="CC3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96269" y="2357771"/>
            <a:ext cx="1530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 b="1" dirty="0" smtClean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Total Sales</a:t>
            </a:r>
            <a:endParaRPr sz="17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2083472" y="1702970"/>
            <a:ext cx="1530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 smtClean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Total Profit</a:t>
            </a:r>
            <a:endParaRPr sz="17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4024845" y="2840135"/>
            <a:ext cx="2226391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buClr>
                <a:schemeClr val="dk1"/>
              </a:buClr>
              <a:buSzPts val="1100"/>
            </a:pPr>
            <a:r>
              <a:rPr lang="en-US" sz="17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YoY% Sales </a:t>
            </a:r>
            <a:r>
              <a:rPr lang="en-US" sz="1700" b="1" dirty="0" smtClean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growth</a:t>
            </a:r>
            <a:endParaRPr lang="en-US" sz="17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318057" y="1451270"/>
            <a:ext cx="105156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sz="16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</a:t>
            </a: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899.9 M</a:t>
            </a:r>
            <a:endParaRPr lang="en-US" sz="16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2259444" y="2560662"/>
            <a:ext cx="1178057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332.14 M</a:t>
            </a:r>
            <a:endParaRPr sz="1600" b="1" dirty="0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4822061" y="1874947"/>
            <a:ext cx="1041284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294.23%</a:t>
            </a:r>
            <a:endParaRPr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" name="Google Shape;106;p16"/>
          <p:cNvSpPr/>
          <p:nvPr/>
        </p:nvSpPr>
        <p:spPr>
          <a:xfrm flipH="1">
            <a:off x="6339877" y="1661709"/>
            <a:ext cx="1276800" cy="1276800"/>
          </a:xfrm>
          <a:prstGeom prst="arc">
            <a:avLst>
              <a:gd name="adj1" fmla="val 16200000"/>
              <a:gd name="adj2" fmla="val 12513604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92;p16"/>
          <p:cNvSpPr/>
          <p:nvPr/>
        </p:nvSpPr>
        <p:spPr>
          <a:xfrm>
            <a:off x="6829605" y="1595851"/>
            <a:ext cx="1438288" cy="1426977"/>
          </a:xfrm>
          <a:custGeom>
            <a:avLst/>
            <a:gdLst/>
            <a:ahLst/>
            <a:cxnLst/>
            <a:rect l="l" t="t" r="r" b="b"/>
            <a:pathLst>
              <a:path w="22889" h="22709" extrusionOk="0">
                <a:moveTo>
                  <a:pt x="11444" y="0"/>
                </a:moveTo>
                <a:cubicBezTo>
                  <a:pt x="5258" y="0"/>
                  <a:pt x="182" y="4982"/>
                  <a:pt x="92" y="11187"/>
                </a:cubicBezTo>
                <a:cubicBezTo>
                  <a:pt x="1" y="17448"/>
                  <a:pt x="5016" y="22616"/>
                  <a:pt x="11278" y="22707"/>
                </a:cubicBezTo>
                <a:cubicBezTo>
                  <a:pt x="11334" y="22708"/>
                  <a:pt x="11390" y="22708"/>
                  <a:pt x="11446" y="22708"/>
                </a:cubicBezTo>
                <a:cubicBezTo>
                  <a:pt x="17631" y="22708"/>
                  <a:pt x="22707" y="17727"/>
                  <a:pt x="22798" y="11521"/>
                </a:cubicBezTo>
                <a:cubicBezTo>
                  <a:pt x="22889" y="5260"/>
                  <a:pt x="17873" y="93"/>
                  <a:pt x="11612" y="1"/>
                </a:cubicBezTo>
                <a:cubicBezTo>
                  <a:pt x="11556" y="1"/>
                  <a:pt x="11500" y="0"/>
                  <a:pt x="11444" y="0"/>
                </a:cubicBezTo>
                <a:close/>
              </a:path>
            </a:pathLst>
          </a:custGeom>
          <a:solidFill>
            <a:srgbClr val="FDB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884" y="350533"/>
            <a:ext cx="7689300" cy="572700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Sales Overview KPI’S</a:t>
            </a:r>
            <a:br>
              <a:rPr lang="en-US" sz="2000" b="1" dirty="0" smtClean="0">
                <a:solidFill>
                  <a:srgbClr val="002060"/>
                </a:solidFill>
              </a:rPr>
            </a:b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85183" y="1215262"/>
            <a:ext cx="1768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YoY% Profit growth </a:t>
            </a:r>
            <a:endParaRPr lang="en-US" sz="1600" b="1" dirty="0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  <a:sym typeface="Robot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20667" y="2140062"/>
            <a:ext cx="856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Clr>
                <a:schemeClr val="dk1"/>
              </a:buClr>
              <a:buSzPts val="1100"/>
            </a:pPr>
            <a:r>
              <a:rPr lang="en-US" sz="1600" b="1" dirty="0" smtClean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Roboto"/>
              </a:rPr>
              <a:t>324 %</a:t>
            </a:r>
            <a:endParaRPr lang="en-US" sz="1600" b="1" dirty="0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33900" y="1726853"/>
            <a:ext cx="43891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product-wise sales report”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of Six products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highest-selling product is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Men's Street Footwear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"$208.83 million."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product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sales is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Women's Athletic Footwear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total sales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"$106.63 million."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2" y="425991"/>
            <a:ext cx="4420393" cy="4313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56760" y="1635413"/>
            <a:ext cx="45872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Retailer - wise Profit report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of Six products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highest-profit retailer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West Gear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total Profit of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dirty="0" smtClean="0"/>
              <a:t>"$85.67 million“ </a:t>
            </a:r>
            <a:br>
              <a:rPr lang="en-IN" b="1" dirty="0" smtClean="0"/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Retailer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Walmart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/>
              <a:t>“$</a:t>
            </a:r>
            <a:r>
              <a:rPr lang="en-IN" b="1" dirty="0"/>
              <a:t>25.78 </a:t>
            </a:r>
            <a:r>
              <a:rPr lang="en-IN" b="1" dirty="0" smtClean="0"/>
              <a:t>million”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" y="617220"/>
            <a:ext cx="4328161" cy="388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9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86" y="694583"/>
            <a:ext cx="7334627" cy="4165814"/>
          </a:xfrm>
          <a:prstGeom prst="rect">
            <a:avLst/>
          </a:prstGeom>
        </p:spPr>
      </p:pic>
      <p:sp>
        <p:nvSpPr>
          <p:cNvPr id="4" name="Google Shape;57;p15"/>
          <p:cNvSpPr txBox="1">
            <a:spLocks/>
          </p:cNvSpPr>
          <p:nvPr/>
        </p:nvSpPr>
        <p:spPr>
          <a:xfrm>
            <a:off x="175259" y="149095"/>
            <a:ext cx="4049118" cy="46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r"/>
            <a:r>
              <a:rPr lang="en-IN" b="1" dirty="0" smtClean="0">
                <a:solidFill>
                  <a:srgbClr val="002060"/>
                </a:solidFill>
                <a:latin typeface="Eras Bold ITC" panose="020B0907030504020204" pitchFamily="34" charset="0"/>
                <a:sym typeface="Fira Sans Extra Condensed SemiBold"/>
              </a:rPr>
              <a:t>Sales Insights Report</a:t>
            </a:r>
            <a:endParaRPr lang="en-IN" b="1" dirty="0">
              <a:solidFill>
                <a:srgbClr val="002060"/>
              </a:solidFill>
              <a:latin typeface="Eras Bold ITC" panose="020B0907030504020204" pitchFamily="34" charset="0"/>
              <a:sym typeface="Fira Sans Extra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96685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"/>
          <p:cNvSpPr/>
          <p:nvPr/>
        </p:nvSpPr>
        <p:spPr>
          <a:xfrm>
            <a:off x="2510820" y="3602068"/>
            <a:ext cx="3079619" cy="510629"/>
          </a:xfrm>
          <a:custGeom>
            <a:avLst/>
            <a:gdLst/>
            <a:ahLst/>
            <a:cxnLst/>
            <a:rect l="l" t="t" r="r" b="b"/>
            <a:pathLst>
              <a:path w="16809" h="2432" extrusionOk="0">
                <a:moveTo>
                  <a:pt x="1581" y="0"/>
                </a:moveTo>
                <a:lnTo>
                  <a:pt x="0" y="2432"/>
                </a:lnTo>
                <a:lnTo>
                  <a:pt x="16809" y="2432"/>
                </a:lnTo>
                <a:lnTo>
                  <a:pt x="15198" y="0"/>
                </a:lnTo>
                <a:close/>
              </a:path>
            </a:pathLst>
          </a:custGeom>
          <a:solidFill>
            <a:srgbClr val="7536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4"/>
          <p:cNvSpPr/>
          <p:nvPr/>
        </p:nvSpPr>
        <p:spPr>
          <a:xfrm>
            <a:off x="3145650" y="2408636"/>
            <a:ext cx="1809956" cy="510629"/>
          </a:xfrm>
          <a:custGeom>
            <a:avLst/>
            <a:gdLst/>
            <a:ahLst/>
            <a:cxnLst/>
            <a:rect l="l" t="t" r="r" b="b"/>
            <a:pathLst>
              <a:path w="9879" h="2432" extrusionOk="0">
                <a:moveTo>
                  <a:pt x="1611" y="0"/>
                </a:moveTo>
                <a:lnTo>
                  <a:pt x="0" y="2432"/>
                </a:lnTo>
                <a:lnTo>
                  <a:pt x="9879" y="2432"/>
                </a:lnTo>
                <a:lnTo>
                  <a:pt x="8268" y="0"/>
                </a:lnTo>
                <a:close/>
              </a:path>
            </a:pathLst>
          </a:custGeom>
          <a:solidFill>
            <a:srgbClr val="CC3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4"/>
          <p:cNvSpPr/>
          <p:nvPr/>
        </p:nvSpPr>
        <p:spPr>
          <a:xfrm>
            <a:off x="3767074" y="1383855"/>
            <a:ext cx="540294" cy="402661"/>
          </a:xfrm>
          <a:custGeom>
            <a:avLst/>
            <a:gdLst/>
            <a:ahLst/>
            <a:cxnLst/>
            <a:rect l="l" t="t" r="r" b="b"/>
            <a:pathLst>
              <a:path w="2949" h="2099" extrusionOk="0">
                <a:moveTo>
                  <a:pt x="1490" y="1"/>
                </a:moveTo>
                <a:lnTo>
                  <a:pt x="0" y="2098"/>
                </a:lnTo>
                <a:lnTo>
                  <a:pt x="2949" y="2098"/>
                </a:lnTo>
                <a:lnTo>
                  <a:pt x="1490" y="1"/>
                </a:lnTo>
                <a:close/>
              </a:path>
            </a:pathLst>
          </a:custGeom>
          <a:solidFill>
            <a:srgbClr val="FDB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4"/>
          <p:cNvSpPr/>
          <p:nvPr/>
        </p:nvSpPr>
        <p:spPr>
          <a:xfrm>
            <a:off x="3462974" y="1815069"/>
            <a:ext cx="1175308" cy="510839"/>
          </a:xfrm>
          <a:custGeom>
            <a:avLst/>
            <a:gdLst/>
            <a:ahLst/>
            <a:cxnLst/>
            <a:rect l="l" t="t" r="r" b="b"/>
            <a:pathLst>
              <a:path w="6415" h="2433" extrusionOk="0">
                <a:moveTo>
                  <a:pt x="1581" y="0"/>
                </a:moveTo>
                <a:lnTo>
                  <a:pt x="1" y="2432"/>
                </a:lnTo>
                <a:lnTo>
                  <a:pt x="6414" y="2432"/>
                </a:lnTo>
                <a:lnTo>
                  <a:pt x="4834" y="0"/>
                </a:lnTo>
                <a:close/>
              </a:path>
            </a:pathLst>
          </a:custGeom>
          <a:solidFill>
            <a:srgbClr val="77C1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2828143" y="3001993"/>
            <a:ext cx="2444971" cy="510839"/>
          </a:xfrm>
          <a:custGeom>
            <a:avLst/>
            <a:gdLst/>
            <a:ahLst/>
            <a:cxnLst/>
            <a:rect l="l" t="t" r="r" b="b"/>
            <a:pathLst>
              <a:path w="13345" h="2433" extrusionOk="0">
                <a:moveTo>
                  <a:pt x="1642" y="1"/>
                </a:moveTo>
                <a:lnTo>
                  <a:pt x="1" y="2433"/>
                </a:lnTo>
                <a:lnTo>
                  <a:pt x="13344" y="2433"/>
                </a:lnTo>
                <a:lnTo>
                  <a:pt x="11764" y="1"/>
                </a:lnTo>
                <a:close/>
              </a:path>
            </a:pathLst>
          </a:custGeom>
          <a:solidFill>
            <a:srgbClr val="712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1613278" y="4364190"/>
            <a:ext cx="3079619" cy="210"/>
          </a:xfrm>
          <a:custGeom>
            <a:avLst/>
            <a:gdLst/>
            <a:ahLst/>
            <a:cxnLst/>
            <a:rect l="l" t="t" r="r" b="b"/>
            <a:pathLst>
              <a:path w="16809" h="1" extrusionOk="0">
                <a:moveTo>
                  <a:pt x="16809" y="1"/>
                </a:moveTo>
                <a:lnTo>
                  <a:pt x="0" y="1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 txBox="1"/>
          <p:nvPr/>
        </p:nvSpPr>
        <p:spPr>
          <a:xfrm>
            <a:off x="2067219" y="1871449"/>
            <a:ext cx="1955373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Women Appareal</a:t>
            </a:r>
            <a:endParaRPr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777663" y="3579907"/>
            <a:ext cx="1530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1700" b="1" dirty="0" smtClean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men Apparel</a:t>
            </a:r>
            <a:endParaRPr lang="en-IN" sz="17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1" name="Google Shape;311;p24"/>
          <p:cNvSpPr txBox="1"/>
          <p:nvPr/>
        </p:nvSpPr>
        <p:spPr>
          <a:xfrm>
            <a:off x="1283333" y="2481776"/>
            <a:ext cx="1920311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smtClean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</a:t>
            </a:r>
            <a:r>
              <a:rPr lang="en" b="1" dirty="0" smtClean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 Atheltic footware</a:t>
            </a:r>
            <a:endParaRPr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2" name="Google Shape;312;p24"/>
          <p:cNvSpPr txBox="1"/>
          <p:nvPr/>
        </p:nvSpPr>
        <p:spPr>
          <a:xfrm>
            <a:off x="579443" y="3066836"/>
            <a:ext cx="2364954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Women street Foot ware</a:t>
            </a:r>
            <a:endParaRPr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316" name="Google Shape;316;p24"/>
          <p:cNvCxnSpPr/>
          <p:nvPr/>
        </p:nvCxnSpPr>
        <p:spPr>
          <a:xfrm>
            <a:off x="777663" y="4030830"/>
            <a:ext cx="1848027" cy="4743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7" name="Google Shape;317;p24"/>
          <p:cNvCxnSpPr/>
          <p:nvPr/>
        </p:nvCxnSpPr>
        <p:spPr>
          <a:xfrm flipV="1">
            <a:off x="633001" y="3453152"/>
            <a:ext cx="2257839" cy="10157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8" name="Google Shape;318;p24"/>
          <p:cNvCxnSpPr/>
          <p:nvPr/>
        </p:nvCxnSpPr>
        <p:spPr>
          <a:xfrm>
            <a:off x="1362665" y="2862425"/>
            <a:ext cx="1875249" cy="17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9" name="Google Shape;319;p24"/>
          <p:cNvCxnSpPr/>
          <p:nvPr/>
        </p:nvCxnSpPr>
        <p:spPr>
          <a:xfrm>
            <a:off x="2141064" y="2264057"/>
            <a:ext cx="1488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0" name="Google Shape;320;p24"/>
          <p:cNvCxnSpPr/>
          <p:nvPr/>
        </p:nvCxnSpPr>
        <p:spPr>
          <a:xfrm>
            <a:off x="2085695" y="1738586"/>
            <a:ext cx="1746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21" name="Google Shape;321;p24"/>
          <p:cNvSpPr txBox="1"/>
          <p:nvPr/>
        </p:nvSpPr>
        <p:spPr>
          <a:xfrm>
            <a:off x="1923355" y="1384201"/>
            <a:ext cx="1843719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Men Street Foot Ware</a:t>
            </a:r>
            <a:endParaRPr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3803221" y="1383855"/>
            <a:ext cx="468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7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4" name="Google Shape;324;p24"/>
          <p:cNvSpPr txBox="1"/>
          <p:nvPr/>
        </p:nvSpPr>
        <p:spPr>
          <a:xfrm>
            <a:off x="3746163" y="1856189"/>
            <a:ext cx="468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7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5" name="Google Shape;325;p24"/>
          <p:cNvSpPr txBox="1"/>
          <p:nvPr/>
        </p:nvSpPr>
        <p:spPr>
          <a:xfrm>
            <a:off x="3770129" y="2449546"/>
            <a:ext cx="468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7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6" name="Google Shape;326;p24"/>
          <p:cNvSpPr txBox="1"/>
          <p:nvPr/>
        </p:nvSpPr>
        <p:spPr>
          <a:xfrm>
            <a:off x="3767074" y="3024276"/>
            <a:ext cx="468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7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7" name="Google Shape;327;p24"/>
          <p:cNvSpPr txBox="1"/>
          <p:nvPr/>
        </p:nvSpPr>
        <p:spPr>
          <a:xfrm>
            <a:off x="3725884" y="3654732"/>
            <a:ext cx="468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17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8" name="Google Shape;328;p24"/>
          <p:cNvSpPr txBox="1">
            <a:spLocks noGrp="1"/>
          </p:cNvSpPr>
          <p:nvPr>
            <p:ph type="title"/>
          </p:nvPr>
        </p:nvSpPr>
        <p:spPr>
          <a:xfrm>
            <a:off x="6563960" y="1405455"/>
            <a:ext cx="90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$ 209 M</a:t>
            </a:r>
            <a:endParaRPr sz="18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9" name="Google Shape;329;p24"/>
          <p:cNvSpPr txBox="1">
            <a:spLocks noGrp="1"/>
          </p:cNvSpPr>
          <p:nvPr>
            <p:ph type="title"/>
          </p:nvPr>
        </p:nvSpPr>
        <p:spPr>
          <a:xfrm>
            <a:off x="6563960" y="3087755"/>
            <a:ext cx="90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$ 128 M</a:t>
            </a:r>
            <a:endParaRPr sz="18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0" name="Google Shape;330;p24"/>
          <p:cNvSpPr txBox="1">
            <a:spLocks noGrp="1"/>
          </p:cNvSpPr>
          <p:nvPr>
            <p:ph type="title"/>
          </p:nvPr>
        </p:nvSpPr>
        <p:spPr>
          <a:xfrm>
            <a:off x="7607824" y="1324617"/>
            <a:ext cx="90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$ 83 M</a:t>
            </a:r>
            <a:endParaRPr sz="18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1" name="Google Shape;331;p24"/>
          <p:cNvSpPr txBox="1">
            <a:spLocks noGrp="1"/>
          </p:cNvSpPr>
          <p:nvPr>
            <p:ph type="title"/>
          </p:nvPr>
        </p:nvSpPr>
        <p:spPr>
          <a:xfrm>
            <a:off x="6563960" y="1956110"/>
            <a:ext cx="972547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 </a:t>
            </a:r>
            <a:r>
              <a:rPr lang="en" sz="1800" b="1" dirty="0" smtClean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179 M</a:t>
            </a:r>
            <a:endParaRPr sz="1800" b="1" dirty="0">
              <a:solidFill>
                <a:srgbClr val="00206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2" name="Google Shape;332;p24"/>
          <p:cNvSpPr txBox="1">
            <a:spLocks noGrp="1"/>
          </p:cNvSpPr>
          <p:nvPr>
            <p:ph type="title"/>
          </p:nvPr>
        </p:nvSpPr>
        <p:spPr>
          <a:xfrm>
            <a:off x="6563960" y="2506765"/>
            <a:ext cx="90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$ 154</a:t>
            </a:r>
            <a:r>
              <a:rPr lang="en"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" sz="1800" b="1" dirty="0" smtClean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</a:t>
            </a:r>
            <a:endParaRPr sz="18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" name="Google Shape;302;p24"/>
          <p:cNvSpPr/>
          <p:nvPr/>
        </p:nvSpPr>
        <p:spPr>
          <a:xfrm>
            <a:off x="2141064" y="4187131"/>
            <a:ext cx="3819128" cy="510629"/>
          </a:xfrm>
          <a:custGeom>
            <a:avLst/>
            <a:gdLst/>
            <a:ahLst/>
            <a:cxnLst/>
            <a:rect l="l" t="t" r="r" b="b"/>
            <a:pathLst>
              <a:path w="16809" h="2432" extrusionOk="0">
                <a:moveTo>
                  <a:pt x="1581" y="0"/>
                </a:moveTo>
                <a:lnTo>
                  <a:pt x="0" y="2432"/>
                </a:lnTo>
                <a:lnTo>
                  <a:pt x="16809" y="2432"/>
                </a:lnTo>
                <a:lnTo>
                  <a:pt x="15198" y="0"/>
                </a:lnTo>
                <a:close/>
              </a:path>
            </a:pathLst>
          </a:custGeom>
          <a:solidFill>
            <a:srgbClr val="7536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27;p24"/>
          <p:cNvSpPr txBox="1"/>
          <p:nvPr/>
        </p:nvSpPr>
        <p:spPr>
          <a:xfrm>
            <a:off x="3725884" y="4210796"/>
            <a:ext cx="468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 smtClean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06</a:t>
            </a:r>
            <a:endParaRPr sz="17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5782" y="264472"/>
            <a:ext cx="7689300" cy="572700"/>
          </a:xfrm>
        </p:spPr>
        <p:txBody>
          <a:bodyPr/>
          <a:lstStyle/>
          <a:p>
            <a:r>
              <a:rPr lang="en-US" sz="1600" b="1" dirty="0" smtClean="0">
                <a:solidFill>
                  <a:srgbClr val="002060"/>
                </a:solidFill>
              </a:rPr>
              <a:t>Product wise sales and Profit</a:t>
            </a:r>
            <a:endParaRPr lang="en-IN" sz="1600" b="1" dirty="0">
              <a:solidFill>
                <a:srgbClr val="002060"/>
              </a:solidFill>
            </a:endParaRPr>
          </a:p>
        </p:txBody>
      </p:sp>
      <p:cxnSp>
        <p:nvCxnSpPr>
          <p:cNvPr id="49" name="Google Shape;316;p24"/>
          <p:cNvCxnSpPr/>
          <p:nvPr/>
        </p:nvCxnSpPr>
        <p:spPr>
          <a:xfrm>
            <a:off x="587938" y="4635403"/>
            <a:ext cx="1726472" cy="9486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1" name="Google Shape;311;p24"/>
          <p:cNvSpPr txBox="1"/>
          <p:nvPr/>
        </p:nvSpPr>
        <p:spPr>
          <a:xfrm>
            <a:off x="387352" y="4260369"/>
            <a:ext cx="1920311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err="1" smtClean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Wom</a:t>
            </a:r>
            <a:r>
              <a:rPr lang="en" b="1" dirty="0" smtClean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 Atheltic footware</a:t>
            </a:r>
            <a:endParaRPr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" name="Google Shape;329;p24"/>
          <p:cNvSpPr txBox="1">
            <a:spLocks/>
          </p:cNvSpPr>
          <p:nvPr/>
        </p:nvSpPr>
        <p:spPr>
          <a:xfrm>
            <a:off x="6600233" y="4208801"/>
            <a:ext cx="9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IN" sz="1800" b="1" dirty="0" smtClean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$ 107K</a:t>
            </a:r>
            <a:endParaRPr lang="en-IN" sz="18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3" name="Google Shape;329;p24"/>
          <p:cNvSpPr txBox="1">
            <a:spLocks/>
          </p:cNvSpPr>
          <p:nvPr/>
        </p:nvSpPr>
        <p:spPr>
          <a:xfrm>
            <a:off x="7607824" y="1901454"/>
            <a:ext cx="9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IN" sz="1800" b="1" dirty="0" smtClean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$ 69 M</a:t>
            </a:r>
            <a:endParaRPr lang="en-IN" sz="18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" name="Google Shape;331;p24"/>
          <p:cNvSpPr txBox="1">
            <a:spLocks/>
          </p:cNvSpPr>
          <p:nvPr/>
        </p:nvSpPr>
        <p:spPr>
          <a:xfrm>
            <a:off x="6611188" y="3726432"/>
            <a:ext cx="852772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800" b="1" dirty="0" smtClean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$ 124 M</a:t>
            </a:r>
            <a:endParaRPr lang="en-IN" sz="18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" name="Google Shape;328;p24"/>
          <p:cNvSpPr txBox="1">
            <a:spLocks/>
          </p:cNvSpPr>
          <p:nvPr/>
        </p:nvSpPr>
        <p:spPr>
          <a:xfrm>
            <a:off x="7607824" y="2478291"/>
            <a:ext cx="9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IN" sz="1800" b="1" dirty="0" smtClean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$ 52 M</a:t>
            </a:r>
            <a:endParaRPr lang="en-IN" sz="18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" name="Google Shape;328;p24"/>
          <p:cNvSpPr txBox="1">
            <a:spLocks/>
          </p:cNvSpPr>
          <p:nvPr/>
        </p:nvSpPr>
        <p:spPr>
          <a:xfrm>
            <a:off x="7607824" y="4208801"/>
            <a:ext cx="9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IN" sz="1800" b="1" dirty="0" smtClean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$ 39 M</a:t>
            </a:r>
            <a:endParaRPr lang="en-IN" sz="18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" name="Google Shape;331;p24"/>
          <p:cNvSpPr txBox="1">
            <a:spLocks/>
          </p:cNvSpPr>
          <p:nvPr/>
        </p:nvSpPr>
        <p:spPr>
          <a:xfrm>
            <a:off x="7607824" y="3055128"/>
            <a:ext cx="9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IN" sz="1800" b="1" dirty="0" smtClean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$ 45 M</a:t>
            </a:r>
            <a:endParaRPr lang="en-IN" sz="18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" name="Google Shape;332;p24"/>
          <p:cNvSpPr txBox="1">
            <a:spLocks/>
          </p:cNvSpPr>
          <p:nvPr/>
        </p:nvSpPr>
        <p:spPr>
          <a:xfrm>
            <a:off x="7607824" y="3631965"/>
            <a:ext cx="9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800" b="1" dirty="0" smtClean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$ 45 M</a:t>
            </a:r>
            <a:endParaRPr lang="en-IN" sz="18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" name="Google Shape;311;p24"/>
          <p:cNvSpPr txBox="1"/>
          <p:nvPr/>
        </p:nvSpPr>
        <p:spPr>
          <a:xfrm>
            <a:off x="6611189" y="861710"/>
            <a:ext cx="715637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Sales</a:t>
            </a:r>
            <a:endParaRPr sz="12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" name="Google Shape;331;p24"/>
          <p:cNvSpPr txBox="1">
            <a:spLocks/>
          </p:cNvSpPr>
          <p:nvPr/>
        </p:nvSpPr>
        <p:spPr>
          <a:xfrm>
            <a:off x="7463960" y="941313"/>
            <a:ext cx="9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IN" sz="1200" b="1" dirty="0" smtClean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Profit</a:t>
            </a:r>
            <a:endParaRPr lang="en-IN" sz="12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4006328" y="1144051"/>
            <a:ext cx="1101450" cy="354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 of  Sales</a:t>
            </a:r>
            <a:endParaRPr sz="1400" b="1" dirty="0"/>
          </a:p>
        </p:txBody>
      </p:sp>
      <p:sp>
        <p:nvSpPr>
          <p:cNvPr id="125" name="Google Shape;125;p18"/>
          <p:cNvSpPr txBox="1"/>
          <p:nvPr/>
        </p:nvSpPr>
        <p:spPr>
          <a:xfrm>
            <a:off x="1385854" y="2586887"/>
            <a:ext cx="1530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 smtClean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Outlet</a:t>
            </a:r>
            <a:endParaRPr sz="17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1385854" y="1545800"/>
            <a:ext cx="804896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 smtClean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Instore </a:t>
            </a:r>
            <a:endParaRPr sz="17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1385854" y="3627975"/>
            <a:ext cx="1530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 smtClean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Online</a:t>
            </a:r>
            <a:endParaRPr sz="17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4006328" y="3700875"/>
            <a:ext cx="1372122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27.52%</a:t>
            </a:r>
            <a:endParaRPr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4006328" y="1603000"/>
            <a:ext cx="1372122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39.63%</a:t>
            </a:r>
            <a:endParaRPr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4006328" y="2631701"/>
            <a:ext cx="1226072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32.85%</a:t>
            </a:r>
            <a:endParaRPr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" name="Google Shape;124;p18"/>
          <p:cNvSpPr txBox="1">
            <a:spLocks/>
          </p:cNvSpPr>
          <p:nvPr/>
        </p:nvSpPr>
        <p:spPr>
          <a:xfrm>
            <a:off x="6260578" y="1144050"/>
            <a:ext cx="1101450" cy="35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ctr"/>
            <a:r>
              <a:rPr lang="en-US" sz="1400" b="1" dirty="0" smtClean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 of  Profit</a:t>
            </a:r>
            <a:endParaRPr lang="en-US" sz="1400" b="1" dirty="0"/>
          </a:p>
        </p:txBody>
      </p:sp>
      <p:sp>
        <p:nvSpPr>
          <p:cNvPr id="23" name="Google Shape;131;p18"/>
          <p:cNvSpPr txBox="1">
            <a:spLocks/>
          </p:cNvSpPr>
          <p:nvPr/>
        </p:nvSpPr>
        <p:spPr>
          <a:xfrm>
            <a:off x="6089128" y="3727775"/>
            <a:ext cx="1372122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" b="1" dirty="0" smtClean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29.02%</a:t>
            </a:r>
            <a:endParaRPr lang="en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" name="Google Shape;132;p18"/>
          <p:cNvSpPr txBox="1">
            <a:spLocks/>
          </p:cNvSpPr>
          <p:nvPr/>
        </p:nvSpPr>
        <p:spPr>
          <a:xfrm>
            <a:off x="6089128" y="1629900"/>
            <a:ext cx="1372122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b="1" dirty="0" smtClean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38.42%</a:t>
            </a:r>
            <a:endParaRPr lang="en-US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" name="Google Shape;133;p18"/>
          <p:cNvSpPr txBox="1">
            <a:spLocks/>
          </p:cNvSpPr>
          <p:nvPr/>
        </p:nvSpPr>
        <p:spPr>
          <a:xfrm>
            <a:off x="6089128" y="2658601"/>
            <a:ext cx="1226072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" b="1" dirty="0" smtClean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32.51%</a:t>
            </a:r>
            <a:endParaRPr lang="en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" name="Google Shape;124;p18"/>
          <p:cNvSpPr txBox="1">
            <a:spLocks/>
          </p:cNvSpPr>
          <p:nvPr/>
        </p:nvSpPr>
        <p:spPr>
          <a:xfrm>
            <a:off x="926578" y="483651"/>
            <a:ext cx="3150122" cy="35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ctr"/>
            <a:r>
              <a:rPr lang="en-US" sz="1400" b="1" dirty="0" smtClean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 of  Sales and Profit by Sales Methods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81" y="689281"/>
            <a:ext cx="8449679" cy="4303048"/>
          </a:xfrm>
          <a:prstGeom prst="rect">
            <a:avLst/>
          </a:prstGeom>
        </p:spPr>
      </p:pic>
      <p:sp>
        <p:nvSpPr>
          <p:cNvPr id="27" name="Google Shape;57;p15"/>
          <p:cNvSpPr txBox="1">
            <a:spLocks/>
          </p:cNvSpPr>
          <p:nvPr/>
        </p:nvSpPr>
        <p:spPr>
          <a:xfrm>
            <a:off x="-525289" y="227613"/>
            <a:ext cx="4676960" cy="46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r"/>
            <a:r>
              <a:rPr lang="en-IN" sz="2400" b="1" dirty="0" smtClean="0">
                <a:solidFill>
                  <a:srgbClr val="002060"/>
                </a:solidFill>
                <a:latin typeface="Eras Bold ITC" panose="020B0907030504020204" pitchFamily="34" charset="0"/>
                <a:sym typeface="Fira Sans Extra Condensed SemiBold"/>
              </a:rPr>
              <a:t>Product Insights Report</a:t>
            </a:r>
            <a:endParaRPr lang="en-IN" sz="2400" b="1" dirty="0">
              <a:solidFill>
                <a:srgbClr val="002060"/>
              </a:solidFill>
              <a:latin typeface="Eras Bold ITC" panose="020B0907030504020204" pitchFamily="34" charset="0"/>
              <a:sym typeface="Fira Sans Extra Condensed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O Report Infographics by Slidesgo">
  <a:themeElements>
    <a:clrScheme name="Simple Light">
      <a:dk1>
        <a:srgbClr val="000000"/>
      </a:dk1>
      <a:lt1>
        <a:srgbClr val="EAEAEA"/>
      </a:lt1>
      <a:dk2>
        <a:srgbClr val="595959"/>
      </a:dk2>
      <a:lt2>
        <a:srgbClr val="EEEEEE"/>
      </a:lt2>
      <a:accent1>
        <a:srgbClr val="FDB97C"/>
      </a:accent1>
      <a:accent2>
        <a:srgbClr val="77C190"/>
      </a:accent2>
      <a:accent3>
        <a:srgbClr val="CC3399"/>
      </a:accent3>
      <a:accent4>
        <a:srgbClr val="7121FF"/>
      </a:accent4>
      <a:accent5>
        <a:srgbClr val="7536AD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155</TotalTime>
  <Words>188</Words>
  <Application>Microsoft Office PowerPoint</Application>
  <PresentationFormat>On-screen Show (16:9)</PresentationFormat>
  <Paragraphs>68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Eras Bold ITC</vt:lpstr>
      <vt:lpstr>Roboto</vt:lpstr>
      <vt:lpstr>Lato</vt:lpstr>
      <vt:lpstr>Times New Roman</vt:lpstr>
      <vt:lpstr>Fira Sans Extra Condensed SemiBold</vt:lpstr>
      <vt:lpstr>Arial</vt:lpstr>
      <vt:lpstr>Fira Sans Extra Condensed</vt:lpstr>
      <vt:lpstr>SEO Report Infographics by Slidesgo</vt:lpstr>
      <vt:lpstr>ADIDAS Sales Report</vt:lpstr>
      <vt:lpstr>PowerPoint Presentation</vt:lpstr>
      <vt:lpstr>Sales Overview KPI’S </vt:lpstr>
      <vt:lpstr>PowerPoint Presentation</vt:lpstr>
      <vt:lpstr>PowerPoint Presentation</vt:lpstr>
      <vt:lpstr>PowerPoint Presentation</vt:lpstr>
      <vt:lpstr>$ 128 M</vt:lpstr>
      <vt:lpstr>27.52%</vt:lpstr>
      <vt:lpstr>PowerPoint Presentation</vt:lpstr>
      <vt:lpstr>Retailer wise Sales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ADIDAS Sales Report</dc:title>
  <dc:creator>ADMIN</dc:creator>
  <cp:lastModifiedBy>ADMIN</cp:lastModifiedBy>
  <cp:revision>17</cp:revision>
  <dcterms:modified xsi:type="dcterms:W3CDTF">2023-12-20T06:46:41Z</dcterms:modified>
</cp:coreProperties>
</file>