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 id="268" r:id="rId12"/>
    <p:sldId id="270"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A513D3-EEA3-4738-B56B-967547EFD72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292298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A513D3-EEA3-4738-B56B-967547EFD72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309301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A513D3-EEA3-4738-B56B-967547EFD72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151742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A513D3-EEA3-4738-B56B-967547EFD72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41366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A513D3-EEA3-4738-B56B-967547EFD726}"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90251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A513D3-EEA3-4738-B56B-967547EFD726}"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190342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A513D3-EEA3-4738-B56B-967547EFD726}"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375367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A513D3-EEA3-4738-B56B-967547EFD726}"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254164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513D3-EEA3-4738-B56B-967547EFD726}"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126453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513D3-EEA3-4738-B56B-967547EFD726}"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190808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513D3-EEA3-4738-B56B-967547EFD726}"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0FC2B-A70F-49E4-8423-812B92D19700}" type="slidenum">
              <a:rPr lang="en-IN" smtClean="0"/>
              <a:t>‹#›</a:t>
            </a:fld>
            <a:endParaRPr lang="en-IN"/>
          </a:p>
        </p:txBody>
      </p:sp>
    </p:spTree>
    <p:extLst>
      <p:ext uri="{BB962C8B-B14F-4D97-AF65-F5344CB8AC3E}">
        <p14:creationId xmlns:p14="http://schemas.microsoft.com/office/powerpoint/2010/main" val="343763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513D3-EEA3-4738-B56B-967547EFD726}" type="datetimeFigureOut">
              <a:rPr lang="en-IN" smtClean="0"/>
              <a:t>20-12-2023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0FC2B-A70F-49E4-8423-812B92D19700}" type="slidenum">
              <a:rPr lang="en-IN" smtClean="0"/>
              <a:t>‹#›</a:t>
            </a:fld>
            <a:endParaRPr lang="en-IN"/>
          </a:p>
        </p:txBody>
      </p:sp>
    </p:spTree>
    <p:extLst>
      <p:ext uri="{BB962C8B-B14F-4D97-AF65-F5344CB8AC3E}">
        <p14:creationId xmlns:p14="http://schemas.microsoft.com/office/powerpoint/2010/main" val="377849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1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ankiashah/sales-data/"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1.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13.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3" name="Folded Corner 2"/>
          <p:cNvSpPr/>
          <p:nvPr/>
        </p:nvSpPr>
        <p:spPr>
          <a:xfrm>
            <a:off x="2630657" y="3291839"/>
            <a:ext cx="8750106" cy="2433711"/>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743200" y="3699803"/>
            <a:ext cx="4895557" cy="1200329"/>
          </a:xfrm>
          <a:prstGeom prst="rect">
            <a:avLst/>
          </a:prstGeom>
          <a:noFill/>
        </p:spPr>
        <p:txBody>
          <a:bodyPr wrap="square" rtlCol="0">
            <a:spAutoFit/>
          </a:bodyPr>
          <a:lstStyle/>
          <a:p>
            <a:r>
              <a:rPr lang="en-US" sz="3600"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SPORTING GOODS SALES INSIGHTS</a:t>
            </a:r>
            <a:endParaRPr lang="en-IN" sz="3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4"/>
          <p:cNvSpPr/>
          <p:nvPr/>
        </p:nvSpPr>
        <p:spPr>
          <a:xfrm>
            <a:off x="2630657" y="5795890"/>
            <a:ext cx="8370277" cy="5627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7" y="3291839"/>
            <a:ext cx="2143125" cy="256032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634" y="155331"/>
            <a:ext cx="1430800" cy="998220"/>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6165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p:cNvSpPr/>
          <p:nvPr/>
        </p:nvSpPr>
        <p:spPr>
          <a:xfrm>
            <a:off x="2630657" y="1322363"/>
            <a:ext cx="7440807" cy="4634299"/>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
        <p:nvSpPr>
          <p:cNvPr id="2" name="Rectangle 1"/>
          <p:cNvSpPr/>
          <p:nvPr/>
        </p:nvSpPr>
        <p:spPr>
          <a:xfrm>
            <a:off x="2630657" y="296008"/>
            <a:ext cx="7440807" cy="8997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2869809" y="436098"/>
            <a:ext cx="5359791" cy="400110"/>
          </a:xfrm>
          <a:prstGeom prst="rect">
            <a:avLst/>
          </a:prstGeom>
          <a:noFill/>
        </p:spPr>
        <p:txBody>
          <a:bodyPr wrap="square" rtlCol="0">
            <a:spAutoFit/>
          </a:bodyPr>
          <a:lstStyle/>
          <a:p>
            <a:r>
              <a:rPr lang="en-US" sz="2000"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SALES INSIGHTS :</a:t>
            </a:r>
            <a:endParaRPr lang="en-IN" sz="20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TextBox 9"/>
          <p:cNvSpPr txBox="1"/>
          <p:nvPr/>
        </p:nvSpPr>
        <p:spPr>
          <a:xfrm>
            <a:off x="2869809" y="1434905"/>
            <a:ext cx="5359791" cy="3416320"/>
          </a:xfrm>
          <a:prstGeom prst="rect">
            <a:avLst/>
          </a:prstGeom>
          <a:noFill/>
        </p:spPr>
        <p:txBody>
          <a:bodyPr wrap="square" rtlCol="0">
            <a:spAutoFit/>
          </a:bodyPr>
          <a:lstStyle/>
          <a:p>
            <a:r>
              <a:rPr lang="en-US" b="1" i="1" dirty="0" smtClean="0">
                <a:solidFill>
                  <a:schemeClr val="bg1">
                    <a:lumMod val="95000"/>
                  </a:schemeClr>
                </a:solidFill>
              </a:rPr>
              <a:t>1. Gender-wise </a:t>
            </a:r>
            <a:r>
              <a:rPr lang="en-US" b="1" i="1" dirty="0">
                <a:solidFill>
                  <a:schemeClr val="bg1">
                    <a:lumMod val="95000"/>
                  </a:schemeClr>
                </a:solidFill>
              </a:rPr>
              <a:t>Revenue Generated:</a:t>
            </a:r>
            <a:endParaRPr lang="en-US" i="1" dirty="0">
              <a:solidFill>
                <a:schemeClr val="bg1">
                  <a:lumMod val="95000"/>
                </a:schemeClr>
              </a:solidFill>
            </a:endParaRPr>
          </a:p>
          <a:p>
            <a:pPr lvl="1"/>
            <a:r>
              <a:rPr lang="en-US" i="1" dirty="0">
                <a:solidFill>
                  <a:schemeClr val="bg1">
                    <a:lumMod val="95000"/>
                  </a:schemeClr>
                </a:solidFill>
              </a:rPr>
              <a:t>Male: </a:t>
            </a:r>
            <a:r>
              <a:rPr lang="en-US" b="1" i="1" dirty="0">
                <a:solidFill>
                  <a:srgbClr val="FFFF00"/>
                </a:solidFill>
              </a:rPr>
              <a:t>43335409</a:t>
            </a:r>
            <a:r>
              <a:rPr lang="en-US" i="1" dirty="0">
                <a:solidFill>
                  <a:schemeClr val="bg1">
                    <a:lumMod val="95000"/>
                  </a:schemeClr>
                </a:solidFill>
              </a:rPr>
              <a:t> </a:t>
            </a:r>
            <a:r>
              <a:rPr lang="en-US" b="1" i="1" dirty="0">
                <a:solidFill>
                  <a:srgbClr val="FFFF00"/>
                </a:solidFill>
              </a:rPr>
              <a:t>(50.82%)</a:t>
            </a:r>
          </a:p>
          <a:p>
            <a:pPr lvl="1"/>
            <a:r>
              <a:rPr lang="en-US" i="1" dirty="0">
                <a:solidFill>
                  <a:schemeClr val="bg1">
                    <a:lumMod val="95000"/>
                  </a:schemeClr>
                </a:solidFill>
              </a:rPr>
              <a:t>Female: </a:t>
            </a:r>
            <a:r>
              <a:rPr lang="en-US" b="1" i="1" dirty="0">
                <a:solidFill>
                  <a:srgbClr val="FFFF00"/>
                </a:solidFill>
              </a:rPr>
              <a:t>41935599</a:t>
            </a:r>
            <a:r>
              <a:rPr lang="en-US" i="1" dirty="0">
                <a:solidFill>
                  <a:schemeClr val="bg1">
                    <a:lumMod val="95000"/>
                  </a:schemeClr>
                </a:solidFill>
              </a:rPr>
              <a:t> </a:t>
            </a:r>
            <a:r>
              <a:rPr lang="en-US" b="1" i="1" dirty="0">
                <a:solidFill>
                  <a:srgbClr val="FFFF00"/>
                </a:solidFill>
              </a:rPr>
              <a:t>(49.18%)</a:t>
            </a:r>
          </a:p>
          <a:p>
            <a:r>
              <a:rPr lang="en-US" b="1" i="1" dirty="0" smtClean="0">
                <a:solidFill>
                  <a:schemeClr val="bg1">
                    <a:lumMod val="95000"/>
                  </a:schemeClr>
                </a:solidFill>
              </a:rPr>
              <a:t>2. Gender-wise </a:t>
            </a:r>
            <a:r>
              <a:rPr lang="en-US" b="1" i="1" dirty="0">
                <a:solidFill>
                  <a:schemeClr val="bg1">
                    <a:lumMod val="95000"/>
                  </a:schemeClr>
                </a:solidFill>
              </a:rPr>
              <a:t>Profit Generated:</a:t>
            </a:r>
            <a:endParaRPr lang="en-US" i="1" dirty="0">
              <a:solidFill>
                <a:schemeClr val="bg1">
                  <a:lumMod val="95000"/>
                </a:schemeClr>
              </a:solidFill>
            </a:endParaRPr>
          </a:p>
          <a:p>
            <a:pPr lvl="1"/>
            <a:r>
              <a:rPr lang="en-US" i="1" dirty="0">
                <a:solidFill>
                  <a:schemeClr val="bg1">
                    <a:lumMod val="95000"/>
                  </a:schemeClr>
                </a:solidFill>
              </a:rPr>
              <a:t>Male: </a:t>
            </a:r>
            <a:r>
              <a:rPr lang="en-US" b="1" i="1" dirty="0">
                <a:solidFill>
                  <a:srgbClr val="FFFF00"/>
                </a:solidFill>
              </a:rPr>
              <a:t>16487232</a:t>
            </a:r>
            <a:r>
              <a:rPr lang="en-US" i="1" dirty="0">
                <a:solidFill>
                  <a:srgbClr val="FFFF00"/>
                </a:solidFill>
              </a:rPr>
              <a:t> </a:t>
            </a:r>
            <a:r>
              <a:rPr lang="en-US" b="1" i="1" dirty="0">
                <a:solidFill>
                  <a:srgbClr val="FFFF00"/>
                </a:solidFill>
              </a:rPr>
              <a:t>(51.17%)</a:t>
            </a:r>
          </a:p>
          <a:p>
            <a:pPr lvl="1"/>
            <a:r>
              <a:rPr lang="en-US" i="1" dirty="0">
                <a:solidFill>
                  <a:schemeClr val="bg1">
                    <a:lumMod val="95000"/>
                  </a:schemeClr>
                </a:solidFill>
              </a:rPr>
              <a:t>Female: </a:t>
            </a:r>
            <a:r>
              <a:rPr lang="en-US" b="1" i="1" dirty="0">
                <a:solidFill>
                  <a:srgbClr val="FFFF00"/>
                </a:solidFill>
              </a:rPr>
              <a:t>15733868</a:t>
            </a:r>
            <a:r>
              <a:rPr lang="en-US" i="1" dirty="0">
                <a:solidFill>
                  <a:srgbClr val="FFFF00"/>
                </a:solidFill>
              </a:rPr>
              <a:t> </a:t>
            </a:r>
            <a:r>
              <a:rPr lang="en-US" b="1" i="1" dirty="0">
                <a:solidFill>
                  <a:srgbClr val="FFFF00"/>
                </a:solidFill>
              </a:rPr>
              <a:t>(48.83%)</a:t>
            </a:r>
          </a:p>
          <a:p>
            <a:r>
              <a:rPr lang="en-US" b="1" i="1" dirty="0" smtClean="0">
                <a:solidFill>
                  <a:schemeClr val="bg1">
                    <a:lumMod val="95000"/>
                  </a:schemeClr>
                </a:solidFill>
              </a:rPr>
              <a:t>3. United </a:t>
            </a:r>
            <a:r>
              <a:rPr lang="en-US" b="1" i="1" dirty="0">
                <a:solidFill>
                  <a:schemeClr val="bg1">
                    <a:lumMod val="95000"/>
                  </a:schemeClr>
                </a:solidFill>
              </a:rPr>
              <a:t>States Generates More Revenues:</a:t>
            </a:r>
            <a:endParaRPr lang="en-US" i="1" dirty="0">
              <a:solidFill>
                <a:schemeClr val="bg1">
                  <a:lumMod val="95000"/>
                </a:schemeClr>
              </a:solidFill>
            </a:endParaRPr>
          </a:p>
          <a:p>
            <a:pPr lvl="1"/>
            <a:r>
              <a:rPr lang="en-US" i="1" dirty="0">
                <a:solidFill>
                  <a:schemeClr val="bg1">
                    <a:lumMod val="95000"/>
                  </a:schemeClr>
                </a:solidFill>
              </a:rPr>
              <a:t>Total revenue: </a:t>
            </a:r>
            <a:r>
              <a:rPr lang="en-US" b="1" i="1" dirty="0">
                <a:solidFill>
                  <a:srgbClr val="FFFF00"/>
                </a:solidFill>
              </a:rPr>
              <a:t>27975547</a:t>
            </a:r>
          </a:p>
          <a:p>
            <a:pPr lvl="1"/>
            <a:r>
              <a:rPr lang="en-US" i="1" dirty="0">
                <a:solidFill>
                  <a:schemeClr val="bg1">
                    <a:lumMod val="95000"/>
                  </a:schemeClr>
                </a:solidFill>
              </a:rPr>
              <a:t>Total profit: </a:t>
            </a:r>
            <a:r>
              <a:rPr lang="en-US" b="1" i="1" dirty="0">
                <a:solidFill>
                  <a:srgbClr val="FFFF00"/>
                </a:solidFill>
              </a:rPr>
              <a:t>11073644</a:t>
            </a:r>
          </a:p>
          <a:p>
            <a:r>
              <a:rPr lang="en-US" b="1" i="1" dirty="0" smtClean="0">
                <a:solidFill>
                  <a:schemeClr val="bg1">
                    <a:lumMod val="95000"/>
                  </a:schemeClr>
                </a:solidFill>
              </a:rPr>
              <a:t>4. </a:t>
            </a:r>
            <a:r>
              <a:rPr lang="en-US" b="1" i="1" dirty="0" smtClean="0">
                <a:solidFill>
                  <a:srgbClr val="FFFF00"/>
                </a:solidFill>
              </a:rPr>
              <a:t>Senior</a:t>
            </a:r>
            <a:r>
              <a:rPr lang="en-US" b="1" i="1" dirty="0" smtClean="0">
                <a:solidFill>
                  <a:schemeClr val="bg1">
                    <a:lumMod val="95000"/>
                  </a:schemeClr>
                </a:solidFill>
              </a:rPr>
              <a:t> </a:t>
            </a:r>
            <a:r>
              <a:rPr lang="en-US" b="1" i="1" dirty="0">
                <a:solidFill>
                  <a:schemeClr val="bg1">
                    <a:lumMod val="95000"/>
                  </a:schemeClr>
                </a:solidFill>
              </a:rPr>
              <a:t>Age Group Generates Less Revenue and Profit Compared to Other Age Groups in Both Male and Female Categories.</a:t>
            </a:r>
            <a:endParaRPr lang="en-US" i="1" dirty="0">
              <a:solidFill>
                <a:schemeClr val="bg1">
                  <a:lumMod val="95000"/>
                </a:schemeClr>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15" y="296008"/>
            <a:ext cx="2143125" cy="2560321"/>
          </a:xfrm>
          <a:prstGeom prst="rect">
            <a:avLst/>
          </a:prstGeom>
        </p:spPr>
      </p:pic>
    </p:spTree>
    <p:extLst>
      <p:ext uri="{BB962C8B-B14F-4D97-AF65-F5344CB8AC3E}">
        <p14:creationId xmlns:p14="http://schemas.microsoft.com/office/powerpoint/2010/main" val="747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5" name="Rectangle 4"/>
          <p:cNvSpPr/>
          <p:nvPr/>
        </p:nvSpPr>
        <p:spPr>
          <a:xfrm>
            <a:off x="2110157" y="113128"/>
            <a:ext cx="8359222" cy="65549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2" y="124191"/>
            <a:ext cx="2011683" cy="2143125"/>
          </a:xfrm>
          <a:prstGeom prst="rect">
            <a:avLst/>
          </a:prstGeom>
        </p:spPr>
      </p:pic>
      <p:sp>
        <p:nvSpPr>
          <p:cNvPr id="14" name="TextBox 13"/>
          <p:cNvSpPr txBox="1"/>
          <p:nvPr/>
        </p:nvSpPr>
        <p:spPr>
          <a:xfrm>
            <a:off x="2335237" y="155331"/>
            <a:ext cx="7385538" cy="369332"/>
          </a:xfrm>
          <a:prstGeom prst="rect">
            <a:avLst/>
          </a:prstGeom>
          <a:noFill/>
        </p:spPr>
        <p:txBody>
          <a:bodyPr wrap="square" rtlCol="0">
            <a:spAutoFit/>
          </a:bodyPr>
          <a:lstStyle/>
          <a:p>
            <a:r>
              <a:rPr lang="en-US"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SALES PERFORMANCE :</a:t>
            </a:r>
            <a:endParaRPr lang="en-IN"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237" y="718457"/>
            <a:ext cx="7971357" cy="5773783"/>
          </a:xfrm>
          <a:prstGeom prst="rect">
            <a:avLst/>
          </a:prstGeom>
        </p:spPr>
      </p:pic>
    </p:spTree>
    <p:extLst>
      <p:ext uri="{BB962C8B-B14F-4D97-AF65-F5344CB8AC3E}">
        <p14:creationId xmlns:p14="http://schemas.microsoft.com/office/powerpoint/2010/main" val="42596770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p:cNvSpPr/>
          <p:nvPr/>
        </p:nvSpPr>
        <p:spPr>
          <a:xfrm>
            <a:off x="2630657" y="1322363"/>
            <a:ext cx="7440807" cy="4634299"/>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
        <p:nvSpPr>
          <p:cNvPr id="2" name="Rectangle 1"/>
          <p:cNvSpPr/>
          <p:nvPr/>
        </p:nvSpPr>
        <p:spPr>
          <a:xfrm>
            <a:off x="2630657" y="296008"/>
            <a:ext cx="7440807" cy="8997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2869809" y="436098"/>
            <a:ext cx="5359791" cy="400110"/>
          </a:xfrm>
          <a:prstGeom prst="rect">
            <a:avLst/>
          </a:prstGeom>
          <a:noFill/>
        </p:spPr>
        <p:txBody>
          <a:bodyPr wrap="square" rtlCol="0">
            <a:spAutoFit/>
          </a:bodyPr>
          <a:lstStyle/>
          <a:p>
            <a:r>
              <a:rPr lang="en-US" sz="2000"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SALES PERFORMANCE :</a:t>
            </a:r>
            <a:endParaRPr lang="en-IN" sz="20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TextBox 9"/>
          <p:cNvSpPr txBox="1"/>
          <p:nvPr/>
        </p:nvSpPr>
        <p:spPr>
          <a:xfrm>
            <a:off x="2869808" y="1576168"/>
            <a:ext cx="5359791" cy="3139321"/>
          </a:xfrm>
          <a:prstGeom prst="rect">
            <a:avLst/>
          </a:prstGeom>
          <a:noFill/>
        </p:spPr>
        <p:txBody>
          <a:bodyPr wrap="square" rtlCol="0">
            <a:spAutoFit/>
          </a:bodyPr>
          <a:lstStyle/>
          <a:p>
            <a:pPr marL="342900" indent="-342900">
              <a:buFont typeface="+mj-lt"/>
              <a:buAutoNum type="arabicPeriod"/>
            </a:pPr>
            <a:r>
              <a:rPr lang="en-US" b="1" i="1" dirty="0" smtClean="0">
                <a:solidFill>
                  <a:schemeClr val="bg1"/>
                </a:solidFill>
              </a:rPr>
              <a:t> </a:t>
            </a:r>
            <a:r>
              <a:rPr lang="en-US" b="1" i="1" dirty="0">
                <a:solidFill>
                  <a:schemeClr val="bg1"/>
                </a:solidFill>
              </a:rPr>
              <a:t>Revenue Generated by Categories:</a:t>
            </a:r>
            <a:endParaRPr lang="en-US" i="1" dirty="0">
              <a:solidFill>
                <a:schemeClr val="bg1"/>
              </a:solidFill>
            </a:endParaRPr>
          </a:p>
          <a:p>
            <a:pPr marL="742950" lvl="1" indent="-285750">
              <a:buFont typeface="Arial" panose="020B0604020202020204" pitchFamily="34" charset="0"/>
              <a:buChar char="•"/>
            </a:pPr>
            <a:r>
              <a:rPr lang="en-US" i="1" dirty="0">
                <a:solidFill>
                  <a:schemeClr val="bg1"/>
                </a:solidFill>
              </a:rPr>
              <a:t>Bikes generate revenue: </a:t>
            </a:r>
            <a:r>
              <a:rPr lang="en-US" b="1" i="1" dirty="0">
                <a:solidFill>
                  <a:srgbClr val="FFFF00"/>
                </a:solidFill>
              </a:rPr>
              <a:t>61782134 (72.45%)</a:t>
            </a:r>
          </a:p>
          <a:p>
            <a:pPr marL="742950" lvl="1" indent="-285750">
              <a:buFont typeface="Arial" panose="020B0604020202020204" pitchFamily="34" charset="0"/>
              <a:buChar char="•"/>
            </a:pPr>
            <a:r>
              <a:rPr lang="en-US" i="1" dirty="0">
                <a:solidFill>
                  <a:schemeClr val="bg1"/>
                </a:solidFill>
              </a:rPr>
              <a:t>Accessories generate revenue: 1</a:t>
            </a:r>
            <a:r>
              <a:rPr lang="en-US" b="1" i="1" dirty="0">
                <a:solidFill>
                  <a:srgbClr val="FFFF00"/>
                </a:solidFill>
              </a:rPr>
              <a:t>5117992 (17.73%)</a:t>
            </a:r>
          </a:p>
          <a:p>
            <a:pPr marL="742950" lvl="1" indent="-285750">
              <a:buFont typeface="Arial" panose="020B0604020202020204" pitchFamily="34" charset="0"/>
              <a:buChar char="•"/>
            </a:pPr>
            <a:r>
              <a:rPr lang="en-US" i="1" dirty="0">
                <a:solidFill>
                  <a:schemeClr val="bg1"/>
                </a:solidFill>
              </a:rPr>
              <a:t>Clothing generates revenue: </a:t>
            </a:r>
            <a:r>
              <a:rPr lang="en-US" b="1" i="1" dirty="0">
                <a:solidFill>
                  <a:srgbClr val="FFFF00"/>
                </a:solidFill>
              </a:rPr>
              <a:t>8370882 (9.82%)</a:t>
            </a:r>
          </a:p>
          <a:p>
            <a:pPr marL="742950" lvl="1" indent="-285750">
              <a:buFont typeface="Arial" panose="020B0604020202020204" pitchFamily="34" charset="0"/>
              <a:buChar char="•"/>
            </a:pPr>
            <a:r>
              <a:rPr lang="en-US" i="1" dirty="0">
                <a:solidFill>
                  <a:schemeClr val="bg1"/>
                </a:solidFill>
              </a:rPr>
              <a:t>Among these three, Clothing is the product category generating the least </a:t>
            </a:r>
            <a:r>
              <a:rPr lang="en-US" i="1" dirty="0" smtClean="0">
                <a:solidFill>
                  <a:schemeClr val="bg1"/>
                </a:solidFill>
              </a:rPr>
              <a:t>revenue.</a:t>
            </a:r>
          </a:p>
          <a:p>
            <a:pPr lvl="1"/>
            <a:r>
              <a:rPr lang="en-US" b="1" i="1" dirty="0" smtClean="0">
                <a:solidFill>
                  <a:schemeClr val="bg1"/>
                </a:solidFill>
              </a:rPr>
              <a:t>2.  No </a:t>
            </a:r>
            <a:r>
              <a:rPr lang="en-US" b="1" i="1" dirty="0">
                <a:solidFill>
                  <a:schemeClr val="bg1"/>
                </a:solidFill>
              </a:rPr>
              <a:t>Bike Sales in Quarter 3 Affected Yearly Revenue Generation.</a:t>
            </a:r>
            <a:endParaRPr lang="en-US" i="1" dirty="0">
              <a:solidFill>
                <a:schemeClr val="bg1"/>
              </a:solidFill>
            </a:endParaRPr>
          </a:p>
          <a:p>
            <a:r>
              <a:rPr lang="en-US" b="1" i="1" dirty="0">
                <a:solidFill>
                  <a:schemeClr val="bg1"/>
                </a:solidFill>
              </a:rPr>
              <a:t>Among the Six Countries, "</a:t>
            </a:r>
            <a:r>
              <a:rPr lang="en-US" b="1" i="1" dirty="0">
                <a:solidFill>
                  <a:srgbClr val="FFFF00"/>
                </a:solidFill>
              </a:rPr>
              <a:t>Canada</a:t>
            </a:r>
            <a:r>
              <a:rPr lang="en-US" b="1" i="1" dirty="0">
                <a:solidFill>
                  <a:schemeClr val="bg1"/>
                </a:solidFill>
              </a:rPr>
              <a:t>" Affected Yearly Revenue Generation.</a:t>
            </a:r>
            <a:endParaRPr lang="en-US" i="1"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15" y="296008"/>
            <a:ext cx="2143125" cy="2560321"/>
          </a:xfrm>
          <a:prstGeom prst="rect">
            <a:avLst/>
          </a:prstGeom>
        </p:spPr>
      </p:pic>
    </p:spTree>
    <p:extLst>
      <p:ext uri="{BB962C8B-B14F-4D97-AF65-F5344CB8AC3E}">
        <p14:creationId xmlns:p14="http://schemas.microsoft.com/office/powerpoint/2010/main" val="262593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3" name="Folded Corner 2"/>
          <p:cNvSpPr/>
          <p:nvPr/>
        </p:nvSpPr>
        <p:spPr>
          <a:xfrm>
            <a:off x="2623626" y="4049486"/>
            <a:ext cx="7108202" cy="2808513"/>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5" y="282907"/>
            <a:ext cx="2384473" cy="2038262"/>
          </a:xfrm>
          <a:prstGeom prst="rect">
            <a:avLst/>
          </a:prstGeom>
        </p:spPr>
      </p:pic>
      <p:sp>
        <p:nvSpPr>
          <p:cNvPr id="2" name="Rectangle 1"/>
          <p:cNvSpPr/>
          <p:nvPr/>
        </p:nvSpPr>
        <p:spPr>
          <a:xfrm>
            <a:off x="2623625" y="1744218"/>
            <a:ext cx="7108203" cy="22512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782388" y="1039998"/>
            <a:ext cx="6818812" cy="369332"/>
          </a:xfrm>
          <a:prstGeom prst="rect">
            <a:avLst/>
          </a:prstGeom>
          <a:noFill/>
        </p:spPr>
        <p:txBody>
          <a:bodyPr wrap="square" rtlCol="0">
            <a:spAutoFit/>
          </a:bodyPr>
          <a:lstStyle/>
          <a:p>
            <a:endParaRPr lang="en-IN" i="1" dirty="0">
              <a:solidFill>
                <a:srgbClr val="FFFF00"/>
              </a:solidFill>
            </a:endParaRPr>
          </a:p>
        </p:txBody>
      </p:sp>
      <p:sp>
        <p:nvSpPr>
          <p:cNvPr id="5" name="TextBox 4"/>
          <p:cNvSpPr txBox="1"/>
          <p:nvPr/>
        </p:nvSpPr>
        <p:spPr>
          <a:xfrm>
            <a:off x="2821577" y="4554192"/>
            <a:ext cx="6818812" cy="369332"/>
          </a:xfrm>
          <a:prstGeom prst="rect">
            <a:avLst/>
          </a:prstGeom>
          <a:noFill/>
        </p:spPr>
        <p:txBody>
          <a:bodyPr wrap="square" rtlCol="0">
            <a:spAutoFit/>
          </a:bodyPr>
          <a:lstStyle/>
          <a:p>
            <a:endParaRPr lang="en-IN" i="1" dirty="0">
              <a:solidFill>
                <a:schemeClr val="bg1"/>
              </a:solidFill>
            </a:endParaRPr>
          </a:p>
        </p:txBody>
      </p:sp>
      <p:pic>
        <p:nvPicPr>
          <p:cNvPr id="10" name="Picture 9"/>
          <p:cNvPicPr>
            <a:picLocks noChangeAspect="1"/>
          </p:cNvPicPr>
          <p:nvPr/>
        </p:nvPicPr>
        <p:blipFill>
          <a:blip r:embed="rId4"/>
          <a:stretch>
            <a:fillRect/>
          </a:stretch>
        </p:blipFill>
        <p:spPr>
          <a:xfrm>
            <a:off x="2623625" y="282907"/>
            <a:ext cx="7108203" cy="1407274"/>
          </a:xfrm>
          <a:prstGeom prst="rect">
            <a:avLst/>
          </a:prstGeom>
        </p:spPr>
      </p:pic>
      <p:sp>
        <p:nvSpPr>
          <p:cNvPr id="12" name="TextBox 11"/>
          <p:cNvSpPr txBox="1"/>
          <p:nvPr/>
        </p:nvSpPr>
        <p:spPr>
          <a:xfrm>
            <a:off x="2782388" y="1744218"/>
            <a:ext cx="6727372" cy="2339102"/>
          </a:xfrm>
          <a:prstGeom prst="rect">
            <a:avLst/>
          </a:prstGeom>
          <a:noFill/>
        </p:spPr>
        <p:txBody>
          <a:bodyPr wrap="square" rtlCol="0">
            <a:spAutoFit/>
          </a:bodyPr>
          <a:lstStyle/>
          <a:p>
            <a:r>
              <a:rPr lang="en-US" dirty="0"/>
              <a:t/>
            </a:r>
            <a:br>
              <a:rPr lang="en-US" dirty="0"/>
            </a:br>
            <a:r>
              <a:rPr lang="en-US" dirty="0"/>
              <a:t>﻿</a:t>
            </a:r>
            <a:r>
              <a:rPr lang="en-US" sz="2000" b="1" dirty="0" smtClean="0">
                <a:solidFill>
                  <a:schemeClr val="bg1"/>
                </a:solidFill>
              </a:rPr>
              <a:t>FORECASTING</a:t>
            </a:r>
            <a:r>
              <a:rPr lang="en-US" b="1" dirty="0" smtClean="0">
                <a:solidFill>
                  <a:schemeClr val="bg1"/>
                </a:solidFill>
              </a:rPr>
              <a:t>:</a:t>
            </a:r>
            <a:r>
              <a:rPr lang="en-US" dirty="0" smtClean="0"/>
              <a:t> </a:t>
            </a:r>
            <a:r>
              <a:rPr lang="en-US" i="1" dirty="0" smtClean="0">
                <a:solidFill>
                  <a:schemeClr val="bg1"/>
                </a:solidFill>
              </a:rPr>
              <a:t>Total Revenue </a:t>
            </a:r>
            <a:r>
              <a:rPr lang="en-US" i="1" dirty="0">
                <a:solidFill>
                  <a:schemeClr val="bg1"/>
                </a:solidFill>
              </a:rPr>
              <a:t>trended down, resulting in a </a:t>
            </a:r>
            <a:r>
              <a:rPr lang="en-US" b="1" i="1" dirty="0">
                <a:solidFill>
                  <a:srgbClr val="FFFF00"/>
                </a:solidFill>
              </a:rPr>
              <a:t>25.95%</a:t>
            </a:r>
            <a:r>
              <a:rPr lang="en-US" i="1" dirty="0">
                <a:solidFill>
                  <a:schemeClr val="bg1"/>
                </a:solidFill>
              </a:rPr>
              <a:t> decrease between January 2011 and July 2016.﻿﻿ ﻿﻿</a:t>
            </a:r>
            <a:r>
              <a:rPr lang="en-US" i="1" dirty="0" smtClean="0">
                <a:solidFill>
                  <a:schemeClr val="bg1"/>
                </a:solidFill>
              </a:rPr>
              <a:t>Total Revenue </a:t>
            </a:r>
            <a:r>
              <a:rPr lang="en-US" i="1" dirty="0">
                <a:solidFill>
                  <a:schemeClr val="bg1"/>
                </a:solidFill>
              </a:rPr>
              <a:t>started trending up on April 2015, rising by </a:t>
            </a:r>
            <a:r>
              <a:rPr lang="en-US" b="1" i="1" dirty="0">
                <a:solidFill>
                  <a:srgbClr val="FFFF00"/>
                </a:solidFill>
              </a:rPr>
              <a:t>191.39</a:t>
            </a:r>
            <a:r>
              <a:rPr lang="en-US" i="1" dirty="0">
                <a:solidFill>
                  <a:srgbClr val="FFFF00"/>
                </a:solidFill>
              </a:rPr>
              <a:t>%</a:t>
            </a:r>
            <a:r>
              <a:rPr lang="en-US" i="1" dirty="0">
                <a:solidFill>
                  <a:schemeClr val="bg1"/>
                </a:solidFill>
              </a:rPr>
              <a:t> (</a:t>
            </a:r>
            <a:r>
              <a:rPr lang="en-US" b="1" i="1" dirty="0">
                <a:solidFill>
                  <a:srgbClr val="FFFF00"/>
                </a:solidFill>
              </a:rPr>
              <a:t>1405973</a:t>
            </a:r>
            <a:r>
              <a:rPr lang="en-US" i="1" dirty="0">
                <a:solidFill>
                  <a:schemeClr val="bg1"/>
                </a:solidFill>
              </a:rPr>
              <a:t>) in </a:t>
            </a:r>
            <a:r>
              <a:rPr lang="en-US" b="1" i="1" dirty="0">
                <a:solidFill>
                  <a:srgbClr val="FFFF00"/>
                </a:solidFill>
              </a:rPr>
              <a:t>4</a:t>
            </a:r>
            <a:r>
              <a:rPr lang="en-US" i="1" dirty="0">
                <a:solidFill>
                  <a:srgbClr val="FFFF00"/>
                </a:solidFill>
              </a:rPr>
              <a:t> </a:t>
            </a:r>
            <a:r>
              <a:rPr lang="en-US" i="1" dirty="0">
                <a:solidFill>
                  <a:schemeClr val="bg1"/>
                </a:solidFill>
              </a:rPr>
              <a:t>months.﻿﻿ ﻿﻿</a:t>
            </a:r>
            <a:r>
              <a:rPr lang="en-US" i="1" dirty="0" smtClean="0">
                <a:solidFill>
                  <a:schemeClr val="bg1"/>
                </a:solidFill>
              </a:rPr>
              <a:t>Total Revenue </a:t>
            </a:r>
            <a:r>
              <a:rPr lang="en-US" i="1" dirty="0">
                <a:solidFill>
                  <a:schemeClr val="bg1"/>
                </a:solidFill>
              </a:rPr>
              <a:t>jumped from </a:t>
            </a:r>
            <a:r>
              <a:rPr lang="en-US" b="1" i="1" dirty="0">
                <a:solidFill>
                  <a:srgbClr val="FFFF00"/>
                </a:solidFill>
              </a:rPr>
              <a:t>734608</a:t>
            </a:r>
            <a:r>
              <a:rPr lang="en-US" i="1" dirty="0">
                <a:solidFill>
                  <a:srgbClr val="FFFF00"/>
                </a:solidFill>
              </a:rPr>
              <a:t> </a:t>
            </a:r>
            <a:r>
              <a:rPr lang="en-US" i="1" dirty="0">
                <a:solidFill>
                  <a:schemeClr val="bg1"/>
                </a:solidFill>
              </a:rPr>
              <a:t>to </a:t>
            </a:r>
            <a:r>
              <a:rPr lang="en-US" b="1" i="1" dirty="0">
                <a:solidFill>
                  <a:srgbClr val="FFFF00"/>
                </a:solidFill>
              </a:rPr>
              <a:t>2140581</a:t>
            </a:r>
            <a:r>
              <a:rPr lang="en-US" i="1" dirty="0">
                <a:solidFill>
                  <a:srgbClr val="FFFF00"/>
                </a:solidFill>
              </a:rPr>
              <a:t> </a:t>
            </a:r>
            <a:r>
              <a:rPr lang="en-US" i="1" dirty="0">
                <a:solidFill>
                  <a:schemeClr val="bg1"/>
                </a:solidFill>
              </a:rPr>
              <a:t>during its steepest incline between April 2015 and August 2015.﻿﻿ ﻿Total Revenue trended up, resulting in a </a:t>
            </a:r>
            <a:r>
              <a:rPr lang="en-US" b="1" i="1" dirty="0">
                <a:solidFill>
                  <a:srgbClr val="FFFF00"/>
                </a:solidFill>
              </a:rPr>
              <a:t>258.72</a:t>
            </a:r>
            <a:r>
              <a:rPr lang="en-US" i="1" dirty="0">
                <a:solidFill>
                  <a:srgbClr val="FFFF00"/>
                </a:solidFill>
              </a:rPr>
              <a:t>%</a:t>
            </a:r>
            <a:r>
              <a:rPr lang="en-US" i="1" dirty="0">
                <a:solidFill>
                  <a:schemeClr val="bg1"/>
                </a:solidFill>
              </a:rPr>
              <a:t> increase between July </a:t>
            </a:r>
            <a:r>
              <a:rPr lang="en-US" b="1" i="1" dirty="0">
                <a:solidFill>
                  <a:srgbClr val="FFFF00"/>
                </a:solidFill>
              </a:rPr>
              <a:t>2016</a:t>
            </a:r>
            <a:r>
              <a:rPr lang="en-US" i="1" dirty="0">
                <a:solidFill>
                  <a:srgbClr val="FFFF00"/>
                </a:solidFill>
              </a:rPr>
              <a:t> </a:t>
            </a:r>
            <a:r>
              <a:rPr lang="en-US" i="1" dirty="0">
                <a:solidFill>
                  <a:schemeClr val="bg1"/>
                </a:solidFill>
              </a:rPr>
              <a:t>and June </a:t>
            </a:r>
            <a:r>
              <a:rPr lang="en-US" b="1" i="1" dirty="0">
                <a:solidFill>
                  <a:srgbClr val="FFFF00"/>
                </a:solidFill>
              </a:rPr>
              <a:t>2019</a:t>
            </a:r>
            <a:r>
              <a:rPr lang="en-US" i="1" dirty="0">
                <a:solidFill>
                  <a:schemeClr val="bg1"/>
                </a:solidFill>
              </a:rPr>
              <a:t>.</a:t>
            </a:r>
            <a:endParaRPr lang="en-IN" i="1" dirty="0">
              <a:solidFill>
                <a:schemeClr val="bg1"/>
              </a:solidFill>
            </a:endParaRPr>
          </a:p>
        </p:txBody>
      </p:sp>
      <p:sp>
        <p:nvSpPr>
          <p:cNvPr id="14" name="TextBox 13"/>
          <p:cNvSpPr txBox="1"/>
          <p:nvPr/>
        </p:nvSpPr>
        <p:spPr>
          <a:xfrm>
            <a:off x="2782388" y="4083320"/>
            <a:ext cx="6949440" cy="3416320"/>
          </a:xfrm>
          <a:prstGeom prst="rect">
            <a:avLst/>
          </a:prstGeom>
          <a:noFill/>
        </p:spPr>
        <p:txBody>
          <a:bodyPr wrap="square" rtlCol="0">
            <a:spAutoFit/>
          </a:bodyPr>
          <a:lstStyle/>
          <a:p>
            <a:r>
              <a:rPr lang="en-US" i="1" dirty="0">
                <a:solidFill>
                  <a:schemeClr val="bg1"/>
                </a:solidFill>
              </a:rPr>
              <a:t/>
            </a:r>
            <a:br>
              <a:rPr lang="en-US" i="1" dirty="0">
                <a:solidFill>
                  <a:schemeClr val="bg1"/>
                </a:solidFill>
              </a:rPr>
            </a:br>
            <a:r>
              <a:rPr lang="en-US" i="1" dirty="0">
                <a:solidFill>
                  <a:schemeClr val="bg1"/>
                </a:solidFill>
              </a:rPr>
              <a:t>﻿</a:t>
            </a:r>
            <a:r>
              <a:rPr lang="en-US" i="1" dirty="0" smtClean="0">
                <a:solidFill>
                  <a:schemeClr val="bg1"/>
                </a:solidFill>
              </a:rPr>
              <a:t>Total profit </a:t>
            </a:r>
            <a:r>
              <a:rPr lang="en-US" i="1" dirty="0">
                <a:solidFill>
                  <a:schemeClr val="bg1"/>
                </a:solidFill>
              </a:rPr>
              <a:t>trended down, resulting in a </a:t>
            </a:r>
            <a:r>
              <a:rPr lang="en-US" b="1" i="1" dirty="0">
                <a:solidFill>
                  <a:srgbClr val="FFFF00"/>
                </a:solidFill>
              </a:rPr>
              <a:t>60.61%</a:t>
            </a:r>
            <a:r>
              <a:rPr lang="en-US" i="1" dirty="0">
                <a:solidFill>
                  <a:schemeClr val="bg1"/>
                </a:solidFill>
              </a:rPr>
              <a:t> decrease between January 2011 and July 2016.﻿﻿ ﻿﻿</a:t>
            </a:r>
            <a:r>
              <a:rPr lang="en-US" i="1" dirty="0" smtClean="0">
                <a:solidFill>
                  <a:schemeClr val="bg1"/>
                </a:solidFill>
              </a:rPr>
              <a:t>Total profit </a:t>
            </a:r>
            <a:r>
              <a:rPr lang="en-US" i="1" dirty="0">
                <a:solidFill>
                  <a:schemeClr val="bg1"/>
                </a:solidFill>
              </a:rPr>
              <a:t>started trending up on April 2015, rising by </a:t>
            </a:r>
            <a:r>
              <a:rPr lang="en-US" b="1" i="1" dirty="0">
                <a:solidFill>
                  <a:srgbClr val="FFFF00"/>
                </a:solidFill>
              </a:rPr>
              <a:t>375.35%</a:t>
            </a:r>
            <a:r>
              <a:rPr lang="en-US" i="1" dirty="0">
                <a:solidFill>
                  <a:schemeClr val="bg1"/>
                </a:solidFill>
              </a:rPr>
              <a:t> (</a:t>
            </a:r>
            <a:r>
              <a:rPr lang="en-US" b="1" i="1" dirty="0">
                <a:solidFill>
                  <a:srgbClr val="FFFF00"/>
                </a:solidFill>
              </a:rPr>
              <a:t>2979364</a:t>
            </a:r>
            <a:r>
              <a:rPr lang="en-US" i="1" dirty="0">
                <a:solidFill>
                  <a:schemeClr val="bg1"/>
                </a:solidFill>
              </a:rPr>
              <a:t>) in </a:t>
            </a:r>
            <a:r>
              <a:rPr lang="en-US" b="1" i="1" dirty="0">
                <a:solidFill>
                  <a:srgbClr val="FFFF00"/>
                </a:solidFill>
              </a:rPr>
              <a:t>4</a:t>
            </a:r>
            <a:r>
              <a:rPr lang="en-US" i="1" dirty="0">
                <a:solidFill>
                  <a:srgbClr val="FFFF00"/>
                </a:solidFill>
              </a:rPr>
              <a:t> </a:t>
            </a:r>
            <a:r>
              <a:rPr lang="en-US" i="1" dirty="0">
                <a:solidFill>
                  <a:schemeClr val="bg1"/>
                </a:solidFill>
              </a:rPr>
              <a:t>quarters.﻿</a:t>
            </a:r>
            <a:endParaRPr lang="en-US" i="1" dirty="0">
              <a:solidFill>
                <a:schemeClr val="bg1"/>
              </a:solidFill>
            </a:endParaRPr>
          </a:p>
          <a:p>
            <a:r>
              <a:rPr lang="en-US" i="1" dirty="0">
                <a:solidFill>
                  <a:schemeClr val="bg1"/>
                </a:solidFill>
              </a:rPr>
              <a:t/>
            </a:r>
            <a:br>
              <a:rPr lang="en-US" i="1" dirty="0">
                <a:solidFill>
                  <a:schemeClr val="bg1"/>
                </a:solidFill>
              </a:rPr>
            </a:br>
            <a:endParaRPr lang="en-US" i="1" dirty="0">
              <a:solidFill>
                <a:schemeClr val="bg1"/>
              </a:solidFill>
            </a:endParaRPr>
          </a:p>
          <a:p>
            <a:r>
              <a:rPr lang="en-US" i="1" dirty="0">
                <a:solidFill>
                  <a:schemeClr val="bg1"/>
                </a:solidFill>
              </a:rPr>
              <a:t>﻿</a:t>
            </a:r>
            <a:r>
              <a:rPr lang="en-US" i="1" dirty="0" smtClean="0">
                <a:solidFill>
                  <a:schemeClr val="bg1"/>
                </a:solidFill>
              </a:rPr>
              <a:t>Total profit </a:t>
            </a:r>
            <a:r>
              <a:rPr lang="en-US" i="1" dirty="0">
                <a:solidFill>
                  <a:schemeClr val="bg1"/>
                </a:solidFill>
              </a:rPr>
              <a:t>jumped from </a:t>
            </a:r>
            <a:r>
              <a:rPr lang="en-US" b="1" i="1" dirty="0">
                <a:solidFill>
                  <a:srgbClr val="FFFF00"/>
                </a:solidFill>
              </a:rPr>
              <a:t>793746</a:t>
            </a:r>
            <a:r>
              <a:rPr lang="en-US" i="1" dirty="0">
                <a:solidFill>
                  <a:srgbClr val="FFFF00"/>
                </a:solidFill>
              </a:rPr>
              <a:t> </a:t>
            </a:r>
            <a:r>
              <a:rPr lang="en-US" i="1" dirty="0">
                <a:solidFill>
                  <a:schemeClr val="bg1"/>
                </a:solidFill>
              </a:rPr>
              <a:t>to </a:t>
            </a:r>
            <a:r>
              <a:rPr lang="en-US" b="1" i="1" dirty="0">
                <a:solidFill>
                  <a:srgbClr val="FFFF00"/>
                </a:solidFill>
              </a:rPr>
              <a:t>3773110</a:t>
            </a:r>
            <a:r>
              <a:rPr lang="en-US" i="1" dirty="0">
                <a:solidFill>
                  <a:srgbClr val="FFFF00"/>
                </a:solidFill>
              </a:rPr>
              <a:t> </a:t>
            </a:r>
            <a:r>
              <a:rPr lang="en-US" i="1" dirty="0">
                <a:solidFill>
                  <a:schemeClr val="bg1"/>
                </a:solidFill>
              </a:rPr>
              <a:t>during its steepest incline between April 2015 and April 2016.﻿﻿ ﻿</a:t>
            </a:r>
            <a:endParaRPr lang="en-US" i="1" dirty="0">
              <a:solidFill>
                <a:schemeClr val="bg1"/>
              </a:solidFill>
            </a:endParaRPr>
          </a:p>
          <a:p>
            <a:r>
              <a:rPr lang="en-US" i="1" dirty="0">
                <a:solidFill>
                  <a:schemeClr val="bg1"/>
                </a:solidFill>
              </a:rPr>
              <a:t>Total Profit trended up, resulting in a </a:t>
            </a:r>
            <a:r>
              <a:rPr lang="en-US" b="1" i="1" dirty="0">
                <a:solidFill>
                  <a:srgbClr val="FFFF00"/>
                </a:solidFill>
              </a:rPr>
              <a:t>767.76%</a:t>
            </a:r>
            <a:r>
              <a:rPr lang="en-US" i="1" dirty="0">
                <a:solidFill>
                  <a:srgbClr val="FFFF00"/>
                </a:solidFill>
              </a:rPr>
              <a:t> </a:t>
            </a:r>
            <a:r>
              <a:rPr lang="en-US" i="1" dirty="0">
                <a:solidFill>
                  <a:schemeClr val="bg1"/>
                </a:solidFill>
              </a:rPr>
              <a:t>increase between July 2016 and June 2019.</a:t>
            </a:r>
            <a:endParaRPr lang="en-US" i="1" dirty="0">
              <a:solidFill>
                <a:schemeClr val="bg1"/>
              </a:solidFill>
            </a:endParaRPr>
          </a:p>
          <a:p>
            <a:r>
              <a:rPr lang="en-US" i="1" dirty="0">
                <a:solidFill>
                  <a:schemeClr val="bg1"/>
                </a:solidFill>
              </a:rPr>
              <a:t/>
            </a:r>
            <a:br>
              <a:rPr lang="en-US" i="1" dirty="0">
                <a:solidFill>
                  <a:schemeClr val="bg1"/>
                </a:solidFill>
              </a:rPr>
            </a:br>
            <a:endParaRPr lang="en-IN" i="1" dirty="0">
              <a:solidFill>
                <a:schemeClr val="bg1"/>
              </a:solidFill>
            </a:endParaRPr>
          </a:p>
        </p:txBody>
      </p:sp>
    </p:spTree>
    <p:extLst>
      <p:ext uri="{BB962C8B-B14F-4D97-AF65-F5344CB8AC3E}">
        <p14:creationId xmlns:p14="http://schemas.microsoft.com/office/powerpoint/2010/main" val="2374611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5" y="282907"/>
            <a:ext cx="2384473" cy="2038262"/>
          </a:xfrm>
          <a:prstGeom prst="rect">
            <a:avLst/>
          </a:prstGeom>
        </p:spPr>
      </p:pic>
      <p:sp>
        <p:nvSpPr>
          <p:cNvPr id="2" name="Rectangle 1"/>
          <p:cNvSpPr/>
          <p:nvPr/>
        </p:nvSpPr>
        <p:spPr>
          <a:xfrm>
            <a:off x="2587161" y="4317601"/>
            <a:ext cx="7287642" cy="22512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782388" y="1039998"/>
            <a:ext cx="6818812" cy="369332"/>
          </a:xfrm>
          <a:prstGeom prst="rect">
            <a:avLst/>
          </a:prstGeom>
          <a:noFill/>
        </p:spPr>
        <p:txBody>
          <a:bodyPr wrap="square" rtlCol="0">
            <a:spAutoFit/>
          </a:bodyPr>
          <a:lstStyle/>
          <a:p>
            <a:endParaRPr lang="en-IN" i="1" dirty="0">
              <a:solidFill>
                <a:srgbClr val="FFFF00"/>
              </a:solidFill>
            </a:endParaRPr>
          </a:p>
        </p:txBody>
      </p:sp>
      <p:sp>
        <p:nvSpPr>
          <p:cNvPr id="5" name="TextBox 4"/>
          <p:cNvSpPr txBox="1"/>
          <p:nvPr/>
        </p:nvSpPr>
        <p:spPr>
          <a:xfrm>
            <a:off x="2821577" y="4554192"/>
            <a:ext cx="6818812" cy="646331"/>
          </a:xfrm>
          <a:prstGeom prst="rect">
            <a:avLst/>
          </a:prstGeom>
          <a:noFill/>
        </p:spPr>
        <p:txBody>
          <a:bodyPr wrap="square" rtlCol="0">
            <a:spAutoFit/>
          </a:bodyPr>
          <a:lstStyle/>
          <a:p>
            <a:r>
              <a:rPr lang="en-US" b="1" i="1" dirty="0" smtClean="0">
                <a:solidFill>
                  <a:srgbClr val="FFFF00"/>
                </a:solidFill>
              </a:rPr>
              <a:t>Saturday</a:t>
            </a:r>
            <a:r>
              <a:rPr lang="en-US" i="1" dirty="0" smtClean="0">
                <a:solidFill>
                  <a:srgbClr val="FFFF00"/>
                </a:solidFill>
              </a:rPr>
              <a:t> </a:t>
            </a:r>
            <a:r>
              <a:rPr lang="en-US" i="1" dirty="0" smtClean="0">
                <a:solidFill>
                  <a:schemeClr val="bg1"/>
                </a:solidFill>
              </a:rPr>
              <a:t>Accounted for </a:t>
            </a:r>
            <a:r>
              <a:rPr lang="en-US" b="1" i="1" dirty="0" smtClean="0">
                <a:solidFill>
                  <a:srgbClr val="FFFF00"/>
                </a:solidFill>
              </a:rPr>
              <a:t>14.73%</a:t>
            </a:r>
            <a:r>
              <a:rPr lang="en-US" i="1" dirty="0" smtClean="0">
                <a:solidFill>
                  <a:schemeClr val="bg1"/>
                </a:solidFill>
              </a:rPr>
              <a:t> of  Total revenue where is </a:t>
            </a:r>
            <a:r>
              <a:rPr lang="en-US" b="1" i="1" dirty="0" smtClean="0">
                <a:solidFill>
                  <a:srgbClr val="FFFF00"/>
                </a:solidFill>
              </a:rPr>
              <a:t>Sunday</a:t>
            </a:r>
            <a:r>
              <a:rPr lang="en-US" i="1" dirty="0" smtClean="0">
                <a:solidFill>
                  <a:srgbClr val="FFFF00"/>
                </a:solidFill>
              </a:rPr>
              <a:t> </a:t>
            </a:r>
            <a:r>
              <a:rPr lang="en-US" i="1" dirty="0" smtClean="0">
                <a:solidFill>
                  <a:schemeClr val="bg1"/>
                </a:solidFill>
              </a:rPr>
              <a:t>accounted for </a:t>
            </a:r>
            <a:r>
              <a:rPr lang="en-US" b="1" i="1" dirty="0" smtClean="0">
                <a:solidFill>
                  <a:srgbClr val="FFFF00"/>
                </a:solidFill>
              </a:rPr>
              <a:t>14.46%</a:t>
            </a:r>
            <a:r>
              <a:rPr lang="en-US" i="1" dirty="0" smtClean="0">
                <a:solidFill>
                  <a:srgbClr val="FFFF00"/>
                </a:solidFill>
              </a:rPr>
              <a:t> </a:t>
            </a:r>
            <a:r>
              <a:rPr lang="en-US" i="1" dirty="0" smtClean="0">
                <a:solidFill>
                  <a:schemeClr val="bg1"/>
                </a:solidFill>
              </a:rPr>
              <a:t>total revenue.</a:t>
            </a:r>
            <a:endParaRPr lang="en-IN" i="1" dirty="0">
              <a:solidFill>
                <a:schemeClr val="bg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08" y="296008"/>
            <a:ext cx="2356410" cy="2356410"/>
          </a:xfrm>
          <a:prstGeom prst="rect">
            <a:avLst/>
          </a:prstGeom>
        </p:spPr>
      </p:pic>
      <p:pic>
        <p:nvPicPr>
          <p:cNvPr id="8" name="Picture 7"/>
          <p:cNvPicPr>
            <a:picLocks noChangeAspect="1"/>
          </p:cNvPicPr>
          <p:nvPr/>
        </p:nvPicPr>
        <p:blipFill>
          <a:blip r:embed="rId5"/>
          <a:stretch>
            <a:fillRect/>
          </a:stretch>
        </p:blipFill>
        <p:spPr>
          <a:xfrm>
            <a:off x="2587161" y="282907"/>
            <a:ext cx="7287642" cy="3910270"/>
          </a:xfrm>
          <a:prstGeom prst="rect">
            <a:avLst/>
          </a:prstGeom>
        </p:spPr>
      </p:pic>
    </p:spTree>
    <p:extLst>
      <p:ext uri="{BB962C8B-B14F-4D97-AF65-F5344CB8AC3E}">
        <p14:creationId xmlns:p14="http://schemas.microsoft.com/office/powerpoint/2010/main" val="406200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98" y="2023319"/>
            <a:ext cx="6178731" cy="2457241"/>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
        <p:nvSpPr>
          <p:cNvPr id="6" name="TextBox 5"/>
          <p:cNvSpPr txBox="1"/>
          <p:nvPr/>
        </p:nvSpPr>
        <p:spPr>
          <a:xfrm>
            <a:off x="2782388" y="1039998"/>
            <a:ext cx="6818812" cy="369332"/>
          </a:xfrm>
          <a:prstGeom prst="rect">
            <a:avLst/>
          </a:prstGeom>
          <a:noFill/>
        </p:spPr>
        <p:txBody>
          <a:bodyPr wrap="square" rtlCol="0">
            <a:spAutoFit/>
          </a:bodyPr>
          <a:lstStyle/>
          <a:p>
            <a:endParaRPr lang="en-IN" i="1" dirty="0">
              <a:solidFill>
                <a:srgbClr val="FFFF00"/>
              </a:solidFill>
            </a:endParaRPr>
          </a:p>
        </p:txBody>
      </p:sp>
      <p:sp>
        <p:nvSpPr>
          <p:cNvPr id="3" name="TextBox 2"/>
          <p:cNvSpPr txBox="1"/>
          <p:nvPr/>
        </p:nvSpPr>
        <p:spPr>
          <a:xfrm>
            <a:off x="2233749" y="5094549"/>
            <a:ext cx="6897188" cy="923330"/>
          </a:xfrm>
          <a:prstGeom prst="rect">
            <a:avLst/>
          </a:prstGeom>
          <a:noFill/>
        </p:spPr>
        <p:txBody>
          <a:bodyPr wrap="square" rtlCol="0">
            <a:spAutoFit/>
          </a:bodyPr>
          <a:lstStyle/>
          <a:p>
            <a:pPr algn="ctr"/>
            <a:r>
              <a:rPr lang="en-US" sz="5400" b="1" dirty="0" smtClean="0">
                <a:solidFill>
                  <a:schemeClr val="accent1">
                    <a:lumMod val="50000"/>
                  </a:schemeClr>
                </a:solidFill>
                <a:latin typeface="Centaur" panose="02030504050205020304" pitchFamily="18" charset="0"/>
              </a:rPr>
              <a:t>THANK YOU</a:t>
            </a:r>
            <a:endParaRPr lang="en-IN" sz="5400" b="1" dirty="0">
              <a:solidFill>
                <a:schemeClr val="accent1">
                  <a:lumMod val="50000"/>
                </a:schemeClr>
              </a:solidFill>
              <a:latin typeface="Centaur" panose="02030504050205020304" pitchFamily="18" charset="0"/>
            </a:endParaRPr>
          </a:p>
        </p:txBody>
      </p:sp>
    </p:spTree>
    <p:extLst>
      <p:ext uri="{BB962C8B-B14F-4D97-AF65-F5344CB8AC3E}">
        <p14:creationId xmlns:p14="http://schemas.microsoft.com/office/powerpoint/2010/main" val="404624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3" name="Folded Corner 2"/>
          <p:cNvSpPr/>
          <p:nvPr/>
        </p:nvSpPr>
        <p:spPr>
          <a:xfrm>
            <a:off x="2630657" y="1322364"/>
            <a:ext cx="7202659" cy="423437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
        <p:nvSpPr>
          <p:cNvPr id="2" name="Rectangle 1"/>
          <p:cNvSpPr/>
          <p:nvPr/>
        </p:nvSpPr>
        <p:spPr>
          <a:xfrm>
            <a:off x="2630657" y="296008"/>
            <a:ext cx="7202659" cy="8997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08" y="296008"/>
            <a:ext cx="2356410" cy="2356410"/>
          </a:xfrm>
          <a:prstGeom prst="rect">
            <a:avLst/>
          </a:prstGeom>
        </p:spPr>
      </p:pic>
      <p:sp>
        <p:nvSpPr>
          <p:cNvPr id="9" name="TextBox 8"/>
          <p:cNvSpPr txBox="1"/>
          <p:nvPr/>
        </p:nvSpPr>
        <p:spPr>
          <a:xfrm>
            <a:off x="2869809" y="436098"/>
            <a:ext cx="5359791" cy="400110"/>
          </a:xfrm>
          <a:prstGeom prst="rect">
            <a:avLst/>
          </a:prstGeom>
          <a:noFill/>
        </p:spPr>
        <p:txBody>
          <a:bodyPr wrap="square" rtlCol="0">
            <a:spAutoFit/>
          </a:bodyPr>
          <a:lstStyle/>
          <a:p>
            <a:r>
              <a:rPr lang="en-US" sz="2000"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Content :</a:t>
            </a:r>
            <a:endParaRPr lang="en-IN" sz="20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TextBox 9"/>
          <p:cNvSpPr txBox="1"/>
          <p:nvPr/>
        </p:nvSpPr>
        <p:spPr>
          <a:xfrm>
            <a:off x="2869809" y="1434905"/>
            <a:ext cx="5359791" cy="2031325"/>
          </a:xfrm>
          <a:prstGeom prst="rect">
            <a:avLst/>
          </a:prstGeom>
          <a:noFill/>
        </p:spPr>
        <p:txBody>
          <a:bodyPr wrap="square" rtlCol="0">
            <a:spAutoFit/>
          </a:bodyPr>
          <a:lstStyle/>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About Data</a:t>
            </a:r>
          </a:p>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Data Source (Data Collection)</a:t>
            </a:r>
          </a:p>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Data Transformation</a:t>
            </a:r>
            <a:r>
              <a:rPr lang="en-US" i="1" dirty="0" smtClean="0">
                <a:solidFill>
                  <a:schemeClr val="bg1"/>
                </a:solidFill>
                <a:ea typeface="Arial Unicode MS" panose="020B0604020202020204" pitchFamily="34" charset="-128"/>
                <a:cs typeface="Arial Unicode MS" panose="020B0604020202020204" pitchFamily="34" charset="-128"/>
              </a:rPr>
              <a:t>.</a:t>
            </a:r>
          </a:p>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Sales Overview.</a:t>
            </a:r>
          </a:p>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Sales Insights.</a:t>
            </a:r>
          </a:p>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Sales Performance.</a:t>
            </a:r>
          </a:p>
          <a:p>
            <a:pPr marL="342900" indent="-342900">
              <a:buAutoNum type="arabicPeriod"/>
            </a:pPr>
            <a:r>
              <a:rPr lang="en-US" i="1" dirty="0" smtClean="0">
                <a:solidFill>
                  <a:schemeClr val="bg1"/>
                </a:solidFill>
                <a:ea typeface="Arial Unicode MS" panose="020B0604020202020204" pitchFamily="34" charset="-128"/>
                <a:cs typeface="Arial Unicode MS" panose="020B0604020202020204" pitchFamily="34" charset="-128"/>
              </a:rPr>
              <a:t>Sales Trend lines/ forecasting.</a:t>
            </a:r>
            <a:endParaRPr lang="en-IN" i="1" dirty="0">
              <a:solidFill>
                <a:schemeClr val="bg1"/>
              </a:solidFil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76188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3" name="Folded Corner 2"/>
          <p:cNvSpPr/>
          <p:nvPr/>
        </p:nvSpPr>
        <p:spPr>
          <a:xfrm>
            <a:off x="2623626" y="282907"/>
            <a:ext cx="7202659" cy="5273831"/>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
        <p:nvSpPr>
          <p:cNvPr id="5" name="TextBox 4"/>
          <p:cNvSpPr txBox="1"/>
          <p:nvPr/>
        </p:nvSpPr>
        <p:spPr>
          <a:xfrm>
            <a:off x="2869809" y="4670474"/>
            <a:ext cx="2743200" cy="365760"/>
          </a:xfrm>
          <a:prstGeom prst="rect">
            <a:avLst/>
          </a:prstGeom>
          <a:solidFill>
            <a:schemeClr val="bg1"/>
          </a:solidFill>
        </p:spPr>
        <p:txBody>
          <a:bodyPr wrap="square" rtlCol="0">
            <a:spAutoFit/>
          </a:bodyPr>
          <a:lstStyle/>
          <a:p>
            <a:endParaRPr lang="en-IN" dirty="0"/>
          </a:p>
        </p:txBody>
      </p:sp>
      <p:sp>
        <p:nvSpPr>
          <p:cNvPr id="10" name="TextBox 9"/>
          <p:cNvSpPr txBox="1"/>
          <p:nvPr/>
        </p:nvSpPr>
        <p:spPr>
          <a:xfrm>
            <a:off x="2869809" y="1434905"/>
            <a:ext cx="6119446" cy="4216539"/>
          </a:xfrm>
          <a:prstGeom prst="rect">
            <a:avLst/>
          </a:prstGeom>
          <a:noFill/>
        </p:spPr>
        <p:txBody>
          <a:bodyPr wrap="square" rtlCol="0">
            <a:spAutoFit/>
          </a:bodyPr>
          <a:lstStyle/>
          <a:p>
            <a:r>
              <a:rPr lang="en-US" sz="2000" b="1" dirty="0" smtClean="0">
                <a:solidFill>
                  <a:schemeClr val="bg1"/>
                </a:solidFill>
                <a:latin typeface="Candara" panose="020E0502030303020204" pitchFamily="34" charset="0"/>
              </a:rPr>
              <a:t>1. About Data : </a:t>
            </a:r>
            <a:r>
              <a:rPr lang="en-US" i="1" dirty="0" smtClean="0">
                <a:solidFill>
                  <a:schemeClr val="bg1"/>
                </a:solidFill>
              </a:rPr>
              <a:t>This </a:t>
            </a:r>
            <a:r>
              <a:rPr lang="en-US" i="1" dirty="0">
                <a:solidFill>
                  <a:schemeClr val="bg1"/>
                </a:solidFill>
              </a:rPr>
              <a:t>dataset comprises Sporting Goods Company Sales Analysis Data from </a:t>
            </a:r>
            <a:r>
              <a:rPr lang="en-US" b="1" i="1" dirty="0">
                <a:solidFill>
                  <a:srgbClr val="FFFF00"/>
                </a:solidFill>
              </a:rPr>
              <a:t>2011</a:t>
            </a:r>
            <a:r>
              <a:rPr lang="en-US" i="1" dirty="0">
                <a:solidFill>
                  <a:srgbClr val="FFFF00"/>
                </a:solidFill>
              </a:rPr>
              <a:t> </a:t>
            </a:r>
            <a:r>
              <a:rPr lang="en-US" i="1" dirty="0">
                <a:solidFill>
                  <a:schemeClr val="bg1"/>
                </a:solidFill>
              </a:rPr>
              <a:t>to </a:t>
            </a:r>
            <a:r>
              <a:rPr lang="en-US" b="1" i="1" dirty="0">
                <a:solidFill>
                  <a:srgbClr val="FFFF00"/>
                </a:solidFill>
              </a:rPr>
              <a:t>2016</a:t>
            </a:r>
            <a:r>
              <a:rPr lang="en-US" i="1" dirty="0">
                <a:solidFill>
                  <a:schemeClr val="bg1"/>
                </a:solidFill>
              </a:rPr>
              <a:t>, encompassing </a:t>
            </a:r>
            <a:r>
              <a:rPr lang="en-US" b="1" i="1" dirty="0">
                <a:solidFill>
                  <a:srgbClr val="FFFF00"/>
                </a:solidFill>
              </a:rPr>
              <a:t>6</a:t>
            </a:r>
            <a:r>
              <a:rPr lang="en-US" i="1" dirty="0">
                <a:solidFill>
                  <a:srgbClr val="FFFF00"/>
                </a:solidFill>
              </a:rPr>
              <a:t> </a:t>
            </a:r>
            <a:r>
              <a:rPr lang="en-US" i="1" dirty="0">
                <a:solidFill>
                  <a:schemeClr val="bg1"/>
                </a:solidFill>
              </a:rPr>
              <a:t>countries and </a:t>
            </a:r>
            <a:r>
              <a:rPr lang="en-US" b="1" i="1" dirty="0">
                <a:solidFill>
                  <a:srgbClr val="FFFF00"/>
                </a:solidFill>
              </a:rPr>
              <a:t>53</a:t>
            </a:r>
            <a:r>
              <a:rPr lang="en-US" i="1" dirty="0">
                <a:solidFill>
                  <a:srgbClr val="FFFF00"/>
                </a:solidFill>
              </a:rPr>
              <a:t> </a:t>
            </a:r>
            <a:r>
              <a:rPr lang="en-US" i="1" dirty="0">
                <a:solidFill>
                  <a:schemeClr val="bg1"/>
                </a:solidFill>
              </a:rPr>
              <a:t>states across </a:t>
            </a:r>
            <a:r>
              <a:rPr lang="en-US" b="1" i="1" dirty="0">
                <a:solidFill>
                  <a:srgbClr val="FFFF00"/>
                </a:solidFill>
              </a:rPr>
              <a:t>3</a:t>
            </a:r>
            <a:r>
              <a:rPr lang="en-US" i="1" dirty="0">
                <a:solidFill>
                  <a:srgbClr val="FFFF00"/>
                </a:solidFill>
              </a:rPr>
              <a:t> </a:t>
            </a:r>
            <a:r>
              <a:rPr lang="en-US" i="1" dirty="0">
                <a:solidFill>
                  <a:schemeClr val="bg1"/>
                </a:solidFill>
              </a:rPr>
              <a:t>product categories, </a:t>
            </a:r>
            <a:r>
              <a:rPr lang="en-US" b="1" i="1" dirty="0">
                <a:solidFill>
                  <a:srgbClr val="FFFF00"/>
                </a:solidFill>
              </a:rPr>
              <a:t>17</a:t>
            </a:r>
            <a:r>
              <a:rPr lang="en-US" i="1" dirty="0">
                <a:solidFill>
                  <a:srgbClr val="FFFF00"/>
                </a:solidFill>
              </a:rPr>
              <a:t> </a:t>
            </a:r>
            <a:r>
              <a:rPr lang="en-US" i="1" dirty="0">
                <a:solidFill>
                  <a:schemeClr val="bg1"/>
                </a:solidFill>
              </a:rPr>
              <a:t>subcategories, and </a:t>
            </a:r>
            <a:r>
              <a:rPr lang="en-US" b="1" i="1" dirty="0">
                <a:solidFill>
                  <a:srgbClr val="FFFF00"/>
                </a:solidFill>
              </a:rPr>
              <a:t>130</a:t>
            </a:r>
            <a:r>
              <a:rPr lang="en-US" i="1" dirty="0">
                <a:solidFill>
                  <a:srgbClr val="FFFF00"/>
                </a:solidFill>
              </a:rPr>
              <a:t> </a:t>
            </a:r>
            <a:r>
              <a:rPr lang="en-US" i="1" dirty="0">
                <a:solidFill>
                  <a:schemeClr val="bg1"/>
                </a:solidFill>
              </a:rPr>
              <a:t>products, along with gender and age group categories. Using this information, we calculated several KPIs, such as Total Revenue, Total Profit, and Total Cost, and presented various visualizations based on these KPIs</a:t>
            </a:r>
            <a:r>
              <a:rPr lang="en-US" i="1" dirty="0" smtClean="0">
                <a:solidFill>
                  <a:schemeClr val="bg1"/>
                </a:solidFill>
              </a:rPr>
              <a:t>.</a:t>
            </a:r>
          </a:p>
          <a:p>
            <a:endParaRPr lang="en-US" sz="2000" dirty="0">
              <a:solidFill>
                <a:schemeClr val="bg1"/>
              </a:solidFill>
              <a:latin typeface="Candara" panose="020E0502030303020204" pitchFamily="34" charset="0"/>
            </a:endParaRPr>
          </a:p>
          <a:p>
            <a:r>
              <a:rPr lang="en-US" sz="2000" b="1" dirty="0" smtClean="0">
                <a:solidFill>
                  <a:schemeClr val="bg1"/>
                </a:solidFill>
                <a:latin typeface="Candara" panose="020E0502030303020204" pitchFamily="34" charset="0"/>
              </a:rPr>
              <a:t>2. Data Source : </a:t>
            </a:r>
            <a:r>
              <a:rPr lang="en-US" sz="2000" i="1" dirty="0">
                <a:solidFill>
                  <a:schemeClr val="bg1"/>
                </a:solidFill>
              </a:rPr>
              <a:t>I obtained the dataset from </a:t>
            </a:r>
            <a:r>
              <a:rPr lang="en-US" sz="2000" i="1" dirty="0" err="1" smtClean="0">
                <a:solidFill>
                  <a:schemeClr val="bg1"/>
                </a:solidFill>
              </a:rPr>
              <a:t>Kaggle</a:t>
            </a:r>
            <a:r>
              <a:rPr lang="en-US" sz="2000" i="1" dirty="0" smtClean="0">
                <a:solidFill>
                  <a:schemeClr val="bg1"/>
                </a:solidFill>
              </a:rPr>
              <a:t> , </a:t>
            </a:r>
            <a:r>
              <a:rPr lang="en-US" sz="2000" i="1" dirty="0">
                <a:solidFill>
                  <a:schemeClr val="bg1"/>
                </a:solidFill>
              </a:rPr>
              <a:t>which is a freely available source, and I have mentioned the link below</a:t>
            </a:r>
            <a:r>
              <a:rPr lang="en-US" sz="2000" i="1" dirty="0" smtClean="0">
                <a:solidFill>
                  <a:schemeClr val="bg1"/>
                </a:solidFill>
              </a:rPr>
              <a:t>.</a:t>
            </a:r>
          </a:p>
          <a:p>
            <a:r>
              <a:rPr lang="en-IN" sz="2000" u="sng" dirty="0" smtClean="0">
                <a:solidFill>
                  <a:schemeClr val="bg1"/>
                </a:solidFill>
                <a:hlinkClick r:id="rId3"/>
              </a:rPr>
              <a:t>Sales Data (kaggle.com)</a:t>
            </a:r>
            <a:endParaRPr lang="en-US" sz="2000" b="1" i="1" u="sng" dirty="0" smtClean="0">
              <a:solidFill>
                <a:schemeClr val="bg1"/>
              </a:solidFill>
              <a:latin typeface="Candara" panose="020E0502030303020204" pitchFamily="34" charset="0"/>
            </a:endParaRPr>
          </a:p>
          <a:p>
            <a:endParaRPr lang="en-US" sz="2000" dirty="0">
              <a:solidFill>
                <a:schemeClr val="bg1"/>
              </a:solidFill>
              <a:latin typeface="Candara" panose="020E0502030303020204" pitchFamily="34" charset="0"/>
              <a:ea typeface="Arial Unicode MS" panose="020B0604020202020204" pitchFamily="34" charset="-128"/>
              <a:cs typeface="Arial Unicode MS" panose="020B0604020202020204" pitchFamily="34" charset="-128"/>
            </a:endParaRPr>
          </a:p>
          <a:p>
            <a:endParaRPr lang="en-IN" sz="2000" dirty="0">
              <a:solidFill>
                <a:schemeClr val="bg1"/>
              </a:solidFill>
              <a:latin typeface="Candara" panose="020E0502030303020204" pitchFamily="34" charset="0"/>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45" y="282907"/>
            <a:ext cx="2384473" cy="2038262"/>
          </a:xfrm>
          <a:prstGeom prst="rect">
            <a:avLst/>
          </a:prstGeom>
        </p:spPr>
      </p:pic>
    </p:spTree>
    <p:extLst>
      <p:ext uri="{BB962C8B-B14F-4D97-AF65-F5344CB8AC3E}">
        <p14:creationId xmlns:p14="http://schemas.microsoft.com/office/powerpoint/2010/main" val="50348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5" name="Rectangle 4"/>
          <p:cNvSpPr/>
          <p:nvPr/>
        </p:nvSpPr>
        <p:spPr>
          <a:xfrm>
            <a:off x="2447778" y="155332"/>
            <a:ext cx="7877908" cy="588000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2602523" y="295422"/>
            <a:ext cx="7582486" cy="434691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47" y="155331"/>
            <a:ext cx="2236725" cy="2117686"/>
          </a:xfrm>
          <a:prstGeom prst="rect">
            <a:avLst/>
          </a:prstGeom>
        </p:spPr>
      </p:pic>
      <p:sp>
        <p:nvSpPr>
          <p:cNvPr id="8" name="TextBox 7"/>
          <p:cNvSpPr txBox="1"/>
          <p:nvPr/>
        </p:nvSpPr>
        <p:spPr>
          <a:xfrm>
            <a:off x="2602523" y="4783015"/>
            <a:ext cx="7582486" cy="954107"/>
          </a:xfrm>
          <a:prstGeom prst="rect">
            <a:avLst/>
          </a:prstGeom>
          <a:noFill/>
        </p:spPr>
        <p:txBody>
          <a:bodyPr wrap="square" rtlCol="0">
            <a:spAutoFit/>
          </a:bodyPr>
          <a:lstStyle/>
          <a:p>
            <a:r>
              <a:rPr lang="en-US" sz="2000" b="1" dirty="0" smtClean="0">
                <a:solidFill>
                  <a:schemeClr val="bg1"/>
                </a:solidFill>
              </a:rPr>
              <a:t>Data Transformation : </a:t>
            </a:r>
            <a:r>
              <a:rPr lang="en-US" i="1" dirty="0" smtClean="0">
                <a:solidFill>
                  <a:schemeClr val="bg1"/>
                </a:solidFill>
              </a:rPr>
              <a:t>With </a:t>
            </a:r>
            <a:r>
              <a:rPr lang="en-US" i="1" dirty="0">
                <a:solidFill>
                  <a:schemeClr val="bg1"/>
                </a:solidFill>
              </a:rPr>
              <a:t>the help of the </a:t>
            </a:r>
            <a:r>
              <a:rPr lang="en-US" b="1" i="1" dirty="0" err="1" smtClean="0">
                <a:solidFill>
                  <a:srgbClr val="FFFF00"/>
                </a:solidFill>
              </a:rPr>
              <a:t>alteryx</a:t>
            </a:r>
            <a:r>
              <a:rPr lang="en-US" i="1" dirty="0" smtClean="0">
                <a:solidFill>
                  <a:srgbClr val="FFFF00"/>
                </a:solidFill>
              </a:rPr>
              <a:t> </a:t>
            </a:r>
            <a:r>
              <a:rPr lang="en-US" i="1" dirty="0">
                <a:solidFill>
                  <a:schemeClr val="bg1"/>
                </a:solidFill>
              </a:rPr>
              <a:t>Data Analytics Tool, we cleansed, transformed, and modified the data, storing it in both a </a:t>
            </a:r>
            <a:r>
              <a:rPr lang="en-US" b="1" i="1" dirty="0">
                <a:solidFill>
                  <a:srgbClr val="FFFF00"/>
                </a:solidFill>
              </a:rPr>
              <a:t>MySQL</a:t>
            </a:r>
            <a:r>
              <a:rPr lang="en-US" i="1" dirty="0">
                <a:solidFill>
                  <a:srgbClr val="FFFF00"/>
                </a:solidFill>
              </a:rPr>
              <a:t> </a:t>
            </a:r>
            <a:r>
              <a:rPr lang="en-US" i="1" dirty="0">
                <a:solidFill>
                  <a:schemeClr val="bg1"/>
                </a:solidFill>
              </a:rPr>
              <a:t>database and a </a:t>
            </a:r>
            <a:r>
              <a:rPr lang="en-US" b="1" i="1" dirty="0">
                <a:solidFill>
                  <a:srgbClr val="FFFF00"/>
                </a:solidFill>
              </a:rPr>
              <a:t>CSV</a:t>
            </a:r>
            <a:r>
              <a:rPr lang="en-US" i="1" dirty="0">
                <a:solidFill>
                  <a:srgbClr val="FFFF00"/>
                </a:solidFill>
              </a:rPr>
              <a:t> </a:t>
            </a:r>
            <a:r>
              <a:rPr lang="en-US" i="1" dirty="0">
                <a:solidFill>
                  <a:schemeClr val="bg1"/>
                </a:solidFill>
              </a:rPr>
              <a:t>format.</a:t>
            </a:r>
            <a:endParaRPr lang="en-IN" i="1" dirty="0">
              <a:solidFill>
                <a:schemeClr val="bg1"/>
              </a:solidFill>
            </a:endParaRPr>
          </a:p>
        </p:txBody>
      </p:sp>
    </p:spTree>
    <p:extLst>
      <p:ext uri="{BB962C8B-B14F-4D97-AF65-F5344CB8AC3E}">
        <p14:creationId xmlns:p14="http://schemas.microsoft.com/office/powerpoint/2010/main" val="9111047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3" name="Folded Corner 2"/>
          <p:cNvSpPr/>
          <p:nvPr/>
        </p:nvSpPr>
        <p:spPr>
          <a:xfrm>
            <a:off x="2630657" y="3291839"/>
            <a:ext cx="8750106" cy="2433711"/>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743200" y="3699803"/>
            <a:ext cx="4895557" cy="1200329"/>
          </a:xfrm>
          <a:prstGeom prst="rect">
            <a:avLst/>
          </a:prstGeom>
          <a:noFill/>
        </p:spPr>
        <p:txBody>
          <a:bodyPr wrap="square" rtlCol="0">
            <a:spAutoFit/>
          </a:bodyPr>
          <a:lstStyle/>
          <a:p>
            <a:r>
              <a:rPr lang="en-US" sz="3600"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DASHBOARD VISUALIZATION</a:t>
            </a:r>
            <a:endParaRPr lang="en-IN" sz="3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4"/>
          <p:cNvSpPr/>
          <p:nvPr/>
        </p:nvSpPr>
        <p:spPr>
          <a:xfrm>
            <a:off x="2630657" y="5795890"/>
            <a:ext cx="8370277" cy="5627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634" y="155331"/>
            <a:ext cx="1430800" cy="998220"/>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92" y="3291839"/>
            <a:ext cx="2143125" cy="2560321"/>
          </a:xfrm>
          <a:prstGeom prst="rect">
            <a:avLst/>
          </a:prstGeom>
        </p:spPr>
      </p:pic>
    </p:spTree>
    <p:extLst>
      <p:ext uri="{BB962C8B-B14F-4D97-AF65-F5344CB8AC3E}">
        <p14:creationId xmlns:p14="http://schemas.microsoft.com/office/powerpoint/2010/main" val="991147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5" name="Rectangle 4"/>
          <p:cNvSpPr/>
          <p:nvPr/>
        </p:nvSpPr>
        <p:spPr>
          <a:xfrm>
            <a:off x="2110157" y="113128"/>
            <a:ext cx="8359222" cy="655495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4"/>
          <a:stretch>
            <a:fillRect/>
          </a:stretch>
        </p:blipFill>
        <p:spPr>
          <a:xfrm>
            <a:off x="2220687" y="745588"/>
            <a:ext cx="8138160" cy="575368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22" y="124191"/>
            <a:ext cx="2011683" cy="2143125"/>
          </a:xfrm>
          <a:prstGeom prst="rect">
            <a:avLst/>
          </a:prstGeom>
        </p:spPr>
      </p:pic>
      <p:sp>
        <p:nvSpPr>
          <p:cNvPr id="14" name="TextBox 13"/>
          <p:cNvSpPr txBox="1"/>
          <p:nvPr/>
        </p:nvSpPr>
        <p:spPr>
          <a:xfrm>
            <a:off x="2335237" y="155331"/>
            <a:ext cx="7385538" cy="369332"/>
          </a:xfrm>
          <a:prstGeom prst="rect">
            <a:avLst/>
          </a:prstGeom>
          <a:noFill/>
        </p:spPr>
        <p:txBody>
          <a:bodyPr wrap="square" rtlCol="0">
            <a:spAutoFit/>
          </a:bodyPr>
          <a:lstStyle/>
          <a:p>
            <a:r>
              <a:rPr lang="en-US"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SALES OVERVIEW :</a:t>
            </a:r>
            <a:endParaRPr lang="en-IN"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331669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p:cNvSpPr/>
          <p:nvPr/>
        </p:nvSpPr>
        <p:spPr>
          <a:xfrm>
            <a:off x="2630657" y="1322364"/>
            <a:ext cx="7440807" cy="269786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sp>
        <p:nvSpPr>
          <p:cNvPr id="2" name="Rectangle 1"/>
          <p:cNvSpPr/>
          <p:nvPr/>
        </p:nvSpPr>
        <p:spPr>
          <a:xfrm>
            <a:off x="2630657" y="296008"/>
            <a:ext cx="7440807" cy="8997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08" y="296008"/>
            <a:ext cx="2356410" cy="2356410"/>
          </a:xfrm>
          <a:prstGeom prst="rect">
            <a:avLst/>
          </a:prstGeom>
        </p:spPr>
      </p:pic>
      <p:sp>
        <p:nvSpPr>
          <p:cNvPr id="9" name="TextBox 8"/>
          <p:cNvSpPr txBox="1"/>
          <p:nvPr/>
        </p:nvSpPr>
        <p:spPr>
          <a:xfrm>
            <a:off x="2869809" y="436098"/>
            <a:ext cx="5359791" cy="400110"/>
          </a:xfrm>
          <a:prstGeom prst="rect">
            <a:avLst/>
          </a:prstGeom>
          <a:noFill/>
        </p:spPr>
        <p:txBody>
          <a:bodyPr wrap="square" rtlCol="0">
            <a:spAutoFit/>
          </a:bodyPr>
          <a:lstStyle/>
          <a:p>
            <a:r>
              <a:rPr lang="en-US" sz="2000" b="1"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SALES OVERVIEW :</a:t>
            </a:r>
            <a:endParaRPr lang="en-IN" sz="20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TextBox 9"/>
          <p:cNvSpPr txBox="1"/>
          <p:nvPr/>
        </p:nvSpPr>
        <p:spPr>
          <a:xfrm>
            <a:off x="2869809" y="1434905"/>
            <a:ext cx="5359791" cy="2585323"/>
          </a:xfrm>
          <a:prstGeom prst="rect">
            <a:avLst/>
          </a:prstGeom>
          <a:noFill/>
        </p:spPr>
        <p:txBody>
          <a:bodyPr wrap="square" rtlCol="0">
            <a:spAutoFit/>
          </a:bodyPr>
          <a:lstStyle/>
          <a:p>
            <a:r>
              <a:rPr lang="en-US" i="1" dirty="0">
                <a:solidFill>
                  <a:schemeClr val="bg1"/>
                </a:solidFill>
              </a:rPr>
              <a:t>Utilizing the area chart, we calculated the date-wise total revenue and total profit. The </a:t>
            </a:r>
            <a:r>
              <a:rPr lang="en-US" i="1" dirty="0" smtClean="0">
                <a:solidFill>
                  <a:schemeClr val="bg1"/>
                </a:solidFill>
              </a:rPr>
              <a:t>trend lines </a:t>
            </a:r>
            <a:r>
              <a:rPr lang="en-US" i="1" dirty="0">
                <a:solidFill>
                  <a:schemeClr val="bg1"/>
                </a:solidFill>
              </a:rPr>
              <a:t>for both revenue and profit were portrayed separately. Notably, in 2014 and 2016, both revenue and profits were higher compared to the other three years. In 2014, Quarter 2 showed a peak with Total Revenue at </a:t>
            </a:r>
            <a:r>
              <a:rPr lang="en-US" b="1" i="1" dirty="0">
                <a:solidFill>
                  <a:srgbClr val="FFFF00"/>
                </a:solidFill>
              </a:rPr>
              <a:t>7578197</a:t>
            </a:r>
            <a:r>
              <a:rPr lang="en-US" b="1" i="1" dirty="0">
                <a:solidFill>
                  <a:schemeClr val="bg1"/>
                </a:solidFill>
              </a:rPr>
              <a:t> </a:t>
            </a:r>
            <a:r>
              <a:rPr lang="en-US" i="1" dirty="0">
                <a:solidFill>
                  <a:schemeClr val="bg1"/>
                </a:solidFill>
              </a:rPr>
              <a:t>and Total Profit at </a:t>
            </a:r>
            <a:r>
              <a:rPr lang="en-US" b="1" i="1" dirty="0">
                <a:solidFill>
                  <a:srgbClr val="FFFF00"/>
                </a:solidFill>
              </a:rPr>
              <a:t>3101769</a:t>
            </a:r>
            <a:r>
              <a:rPr lang="en-US" i="1" dirty="0">
                <a:solidFill>
                  <a:schemeClr val="bg1"/>
                </a:solidFill>
              </a:rPr>
              <a:t>. Meanwhile, in 2016, </a:t>
            </a:r>
            <a:r>
              <a:rPr lang="en-US" b="1" i="1" dirty="0">
                <a:solidFill>
                  <a:srgbClr val="FFFF00"/>
                </a:solidFill>
              </a:rPr>
              <a:t>Quarter</a:t>
            </a:r>
            <a:r>
              <a:rPr lang="en-US" i="1" dirty="0">
                <a:solidFill>
                  <a:srgbClr val="FFFF00"/>
                </a:solidFill>
              </a:rPr>
              <a:t> </a:t>
            </a:r>
            <a:r>
              <a:rPr lang="en-US" b="1" i="1" dirty="0">
                <a:solidFill>
                  <a:srgbClr val="FFFF00"/>
                </a:solidFill>
              </a:rPr>
              <a:t>2</a:t>
            </a:r>
            <a:r>
              <a:rPr lang="en-US" i="1" dirty="0">
                <a:solidFill>
                  <a:srgbClr val="FFFF00"/>
                </a:solidFill>
              </a:rPr>
              <a:t> </a:t>
            </a:r>
            <a:r>
              <a:rPr lang="en-US" i="1" dirty="0">
                <a:solidFill>
                  <a:schemeClr val="bg1"/>
                </a:solidFill>
              </a:rPr>
              <a:t>exhibited a Total Revenue of </a:t>
            </a:r>
            <a:r>
              <a:rPr lang="en-US" b="1" i="1" dirty="0">
                <a:solidFill>
                  <a:srgbClr val="FFFF00"/>
                </a:solidFill>
              </a:rPr>
              <a:t>9607507</a:t>
            </a:r>
            <a:r>
              <a:rPr lang="en-US" i="1" dirty="0">
                <a:solidFill>
                  <a:schemeClr val="bg1"/>
                </a:solidFill>
              </a:rPr>
              <a:t> and a Total Profit of </a:t>
            </a:r>
            <a:r>
              <a:rPr lang="en-US" b="1" i="1" dirty="0">
                <a:solidFill>
                  <a:srgbClr val="FFFF00"/>
                </a:solidFill>
              </a:rPr>
              <a:t>3773110</a:t>
            </a:r>
            <a:r>
              <a:rPr lang="en-US" i="1" dirty="0" smtClean="0">
                <a:solidFill>
                  <a:schemeClr val="bg1"/>
                </a:solidFill>
              </a:rPr>
              <a:t>.</a:t>
            </a:r>
            <a:endParaRPr lang="en-US" i="1" dirty="0">
              <a:solidFill>
                <a:schemeClr val="bg1"/>
              </a:solidFill>
            </a:endParaRPr>
          </a:p>
        </p:txBody>
      </p:sp>
      <p:sp>
        <p:nvSpPr>
          <p:cNvPr id="4" name="Rectangle 3"/>
          <p:cNvSpPr/>
          <p:nvPr/>
        </p:nvSpPr>
        <p:spPr>
          <a:xfrm>
            <a:off x="2630657" y="4080517"/>
            <a:ext cx="3939960" cy="259460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4"/>
          <a:stretch>
            <a:fillRect/>
          </a:stretch>
        </p:blipFill>
        <p:spPr>
          <a:xfrm>
            <a:off x="6722880" y="4132769"/>
            <a:ext cx="3348584" cy="2511418"/>
          </a:xfrm>
          <a:prstGeom prst="rect">
            <a:avLst/>
          </a:prstGeom>
        </p:spPr>
      </p:pic>
      <p:sp>
        <p:nvSpPr>
          <p:cNvPr id="11" name="TextBox 10"/>
          <p:cNvSpPr txBox="1"/>
          <p:nvPr/>
        </p:nvSpPr>
        <p:spPr>
          <a:xfrm>
            <a:off x="2869809" y="4146838"/>
            <a:ext cx="3362177" cy="2246769"/>
          </a:xfrm>
          <a:prstGeom prst="rect">
            <a:avLst/>
          </a:prstGeom>
          <a:noFill/>
        </p:spPr>
        <p:txBody>
          <a:bodyPr wrap="square" rtlCol="0">
            <a:spAutoFit/>
          </a:bodyPr>
          <a:lstStyle/>
          <a:p>
            <a:r>
              <a:rPr lang="en-US" sz="1400" i="1" dirty="0">
                <a:solidFill>
                  <a:schemeClr val="bg1"/>
                </a:solidFill>
              </a:rPr>
              <a:t>Using a map chart, we displayed the country-wise revenue generation. United States, Australia, and the United Kingdom emerged as the top three countries with the highest revenue generation. In numerical terms, the </a:t>
            </a:r>
            <a:r>
              <a:rPr lang="en-US" sz="1400" b="1" i="1" dirty="0">
                <a:solidFill>
                  <a:srgbClr val="FFFF00"/>
                </a:solidFill>
              </a:rPr>
              <a:t>United</a:t>
            </a:r>
            <a:r>
              <a:rPr lang="en-US" sz="1400" i="1" dirty="0">
                <a:solidFill>
                  <a:srgbClr val="FFFF00"/>
                </a:solidFill>
              </a:rPr>
              <a:t> </a:t>
            </a:r>
            <a:r>
              <a:rPr lang="en-US" sz="1400" b="1" i="1" dirty="0">
                <a:solidFill>
                  <a:srgbClr val="FFFF00"/>
                </a:solidFill>
              </a:rPr>
              <a:t>States</a:t>
            </a:r>
            <a:r>
              <a:rPr lang="en-US" sz="1400" i="1" dirty="0">
                <a:solidFill>
                  <a:srgbClr val="FFFF00"/>
                </a:solidFill>
              </a:rPr>
              <a:t> </a:t>
            </a:r>
            <a:r>
              <a:rPr lang="en-US" sz="1400" i="1" dirty="0">
                <a:solidFill>
                  <a:schemeClr val="bg1"/>
                </a:solidFill>
              </a:rPr>
              <a:t>generated </a:t>
            </a:r>
            <a:r>
              <a:rPr lang="en-US" sz="1400" b="1" i="1" dirty="0">
                <a:solidFill>
                  <a:srgbClr val="FFFF00"/>
                </a:solidFill>
              </a:rPr>
              <a:t>27975547</a:t>
            </a:r>
            <a:r>
              <a:rPr lang="en-US" sz="1400" i="1" dirty="0">
                <a:solidFill>
                  <a:schemeClr val="bg1"/>
                </a:solidFill>
              </a:rPr>
              <a:t>, </a:t>
            </a:r>
            <a:r>
              <a:rPr lang="en-US" sz="1400" b="1" i="1" dirty="0">
                <a:solidFill>
                  <a:srgbClr val="FFFF00"/>
                </a:solidFill>
              </a:rPr>
              <a:t>Australia</a:t>
            </a:r>
            <a:r>
              <a:rPr lang="en-US" sz="1400" i="1" dirty="0">
                <a:solidFill>
                  <a:schemeClr val="bg1"/>
                </a:solidFill>
              </a:rPr>
              <a:t> generated </a:t>
            </a:r>
            <a:r>
              <a:rPr lang="en-US" sz="1400" b="1" i="1" dirty="0">
                <a:solidFill>
                  <a:srgbClr val="FFFF00"/>
                </a:solidFill>
              </a:rPr>
              <a:t>21302059</a:t>
            </a:r>
            <a:r>
              <a:rPr lang="en-US" sz="1400" i="1" dirty="0">
                <a:solidFill>
                  <a:schemeClr val="bg1"/>
                </a:solidFill>
              </a:rPr>
              <a:t>, and the </a:t>
            </a:r>
            <a:r>
              <a:rPr lang="en-US" sz="1400" b="1" i="1" dirty="0">
                <a:solidFill>
                  <a:srgbClr val="FFFF00"/>
                </a:solidFill>
              </a:rPr>
              <a:t>United</a:t>
            </a:r>
            <a:r>
              <a:rPr lang="en-US" sz="1400" i="1" dirty="0">
                <a:solidFill>
                  <a:srgbClr val="FFFF00"/>
                </a:solidFill>
              </a:rPr>
              <a:t> </a:t>
            </a:r>
            <a:r>
              <a:rPr lang="en-US" sz="1400" b="1" i="1" dirty="0">
                <a:solidFill>
                  <a:srgbClr val="FFFF00"/>
                </a:solidFill>
              </a:rPr>
              <a:t>Kingdom</a:t>
            </a:r>
            <a:r>
              <a:rPr lang="en-US" sz="1400" i="1" dirty="0">
                <a:solidFill>
                  <a:schemeClr val="bg1"/>
                </a:solidFill>
              </a:rPr>
              <a:t> generated a total revenue of </a:t>
            </a:r>
            <a:r>
              <a:rPr lang="en-US" sz="1400" b="1" i="1" dirty="0">
                <a:solidFill>
                  <a:srgbClr val="FFFF00"/>
                </a:solidFill>
              </a:rPr>
              <a:t>10646196</a:t>
            </a:r>
            <a:r>
              <a:rPr lang="en-US" sz="1400" i="1" dirty="0">
                <a:solidFill>
                  <a:schemeClr val="bg1"/>
                </a:solidFill>
              </a:rPr>
              <a:t>.</a:t>
            </a:r>
          </a:p>
          <a:p>
            <a:endParaRPr lang="en-IN" sz="1400" dirty="0"/>
          </a:p>
        </p:txBody>
      </p:sp>
    </p:spTree>
    <p:extLst>
      <p:ext uri="{BB962C8B-B14F-4D97-AF65-F5344CB8AC3E}">
        <p14:creationId xmlns:p14="http://schemas.microsoft.com/office/powerpoint/2010/main" val="1625257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3" name="Folded Corner 2"/>
          <p:cNvSpPr/>
          <p:nvPr/>
        </p:nvSpPr>
        <p:spPr>
          <a:xfrm>
            <a:off x="2623626" y="4519749"/>
            <a:ext cx="7202659" cy="2207622"/>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5" y="282907"/>
            <a:ext cx="2384473" cy="2038262"/>
          </a:xfrm>
          <a:prstGeom prst="rect">
            <a:avLst/>
          </a:prstGeom>
        </p:spPr>
      </p:pic>
      <p:sp>
        <p:nvSpPr>
          <p:cNvPr id="2" name="Rectangle 1"/>
          <p:cNvSpPr/>
          <p:nvPr/>
        </p:nvSpPr>
        <p:spPr>
          <a:xfrm>
            <a:off x="2623625" y="298482"/>
            <a:ext cx="7108203" cy="217291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21577" y="282907"/>
            <a:ext cx="6818812" cy="2038262"/>
          </a:xfrm>
          <a:prstGeom prst="rect">
            <a:avLst/>
          </a:prstGeom>
          <a:noFill/>
        </p:spPr>
        <p:txBody>
          <a:bodyPr wrap="square" rtlCol="0">
            <a:spAutoFit/>
          </a:bodyPr>
          <a:lstStyle/>
          <a:p>
            <a:r>
              <a:rPr lang="en-US" i="1" dirty="0">
                <a:solidFill>
                  <a:schemeClr val="bg1"/>
                </a:solidFill>
              </a:rPr>
              <a:t>The Total Revenue amounts to </a:t>
            </a:r>
            <a:r>
              <a:rPr lang="en-US" b="1" i="1" dirty="0">
                <a:solidFill>
                  <a:srgbClr val="FFFF00"/>
                </a:solidFill>
              </a:rPr>
              <a:t>85.27</a:t>
            </a:r>
            <a:r>
              <a:rPr lang="en-US" i="1" dirty="0">
                <a:solidFill>
                  <a:srgbClr val="FFFF00"/>
                </a:solidFill>
              </a:rPr>
              <a:t>%. </a:t>
            </a:r>
            <a:r>
              <a:rPr lang="en-US" i="1" dirty="0">
                <a:solidFill>
                  <a:schemeClr val="bg1"/>
                </a:solidFill>
              </a:rPr>
              <a:t>The Year-over-Year (</a:t>
            </a:r>
            <a:r>
              <a:rPr lang="en-US" i="1" dirty="0" err="1">
                <a:solidFill>
                  <a:schemeClr val="bg1"/>
                </a:solidFill>
              </a:rPr>
              <a:t>YoY</a:t>
            </a:r>
            <a:r>
              <a:rPr lang="en-US" i="1" dirty="0">
                <a:solidFill>
                  <a:schemeClr val="bg1"/>
                </a:solidFill>
              </a:rPr>
              <a:t>) revenue growth in 2013 recorded the highest growth percentage at </a:t>
            </a:r>
            <a:r>
              <a:rPr lang="en-US" b="1" i="1" dirty="0">
                <a:solidFill>
                  <a:srgbClr val="FFFF00"/>
                </a:solidFill>
              </a:rPr>
              <a:t>66.09</a:t>
            </a:r>
            <a:r>
              <a:rPr lang="en-US" i="1" dirty="0">
                <a:solidFill>
                  <a:srgbClr val="FFFF00"/>
                </a:solidFill>
              </a:rPr>
              <a:t>%, </a:t>
            </a:r>
            <a:r>
              <a:rPr lang="en-US" i="1" dirty="0">
                <a:solidFill>
                  <a:schemeClr val="bg1"/>
                </a:solidFill>
              </a:rPr>
              <a:t>whereas 2016 depicted a negative growth rate of </a:t>
            </a:r>
            <a:r>
              <a:rPr lang="en-US" i="1" dirty="0">
                <a:solidFill>
                  <a:srgbClr val="FFFF00"/>
                </a:solidFill>
              </a:rPr>
              <a:t>-</a:t>
            </a:r>
            <a:r>
              <a:rPr lang="en-US" b="1" i="1" dirty="0">
                <a:solidFill>
                  <a:srgbClr val="FFFF00"/>
                </a:solidFill>
              </a:rPr>
              <a:t>11.54</a:t>
            </a:r>
            <a:r>
              <a:rPr lang="en-US" i="1" dirty="0">
                <a:solidFill>
                  <a:srgbClr val="FFFF00"/>
                </a:solidFill>
              </a:rPr>
              <a:t>%. </a:t>
            </a:r>
            <a:r>
              <a:rPr lang="en-US" i="1" dirty="0">
                <a:solidFill>
                  <a:schemeClr val="bg1"/>
                </a:solidFill>
              </a:rPr>
              <a:t>Within the product category, Bikes had the highest revenue generation, amounting to </a:t>
            </a:r>
            <a:r>
              <a:rPr lang="en-US" b="1" i="1" dirty="0">
                <a:solidFill>
                  <a:srgbClr val="FFFF00"/>
                </a:solidFill>
              </a:rPr>
              <a:t>61782134</a:t>
            </a:r>
            <a:r>
              <a:rPr lang="en-US" i="1" dirty="0">
                <a:solidFill>
                  <a:schemeClr val="bg1"/>
                </a:solidFill>
              </a:rPr>
              <a:t>, contributing </a:t>
            </a:r>
            <a:r>
              <a:rPr lang="en-US" b="1" i="1" dirty="0">
                <a:solidFill>
                  <a:srgbClr val="FFFF00"/>
                </a:solidFill>
              </a:rPr>
              <a:t>72.45</a:t>
            </a:r>
            <a:r>
              <a:rPr lang="en-US" i="1" dirty="0">
                <a:solidFill>
                  <a:srgbClr val="FFFF00"/>
                </a:solidFill>
              </a:rPr>
              <a:t>% </a:t>
            </a:r>
            <a:r>
              <a:rPr lang="en-US" i="1" dirty="0">
                <a:solidFill>
                  <a:schemeClr val="bg1"/>
                </a:solidFill>
              </a:rPr>
              <a:t>to the total. Among the products, </a:t>
            </a:r>
            <a:r>
              <a:rPr lang="en-US" b="1" i="1" dirty="0">
                <a:solidFill>
                  <a:srgbClr val="FFFF00"/>
                </a:solidFill>
              </a:rPr>
              <a:t>Road-150 Red, 62 </a:t>
            </a:r>
            <a:r>
              <a:rPr lang="en-US" i="1" dirty="0">
                <a:solidFill>
                  <a:schemeClr val="bg1"/>
                </a:solidFill>
              </a:rPr>
              <a:t>generated the highest revenue, totaling </a:t>
            </a:r>
            <a:r>
              <a:rPr lang="en-US" b="1" i="1" dirty="0">
                <a:solidFill>
                  <a:srgbClr val="FFFF00"/>
                </a:solidFill>
              </a:rPr>
              <a:t>3829416</a:t>
            </a:r>
            <a:r>
              <a:rPr lang="en-US" i="1" dirty="0">
                <a:solidFill>
                  <a:srgbClr val="FFFF00"/>
                </a:solidFill>
              </a:rPr>
              <a:t>.</a:t>
            </a:r>
            <a:endParaRPr lang="en-IN" i="1" dirty="0">
              <a:solidFill>
                <a:srgbClr val="FFFF00"/>
              </a:solidFill>
            </a:endParaRPr>
          </a:p>
        </p:txBody>
      </p:sp>
      <p:pic>
        <p:nvPicPr>
          <p:cNvPr id="8" name="Picture 7"/>
          <p:cNvPicPr>
            <a:picLocks noChangeAspect="1"/>
          </p:cNvPicPr>
          <p:nvPr/>
        </p:nvPicPr>
        <p:blipFill>
          <a:blip r:embed="rId4"/>
          <a:stretch>
            <a:fillRect/>
          </a:stretch>
        </p:blipFill>
        <p:spPr>
          <a:xfrm>
            <a:off x="2623625" y="2573383"/>
            <a:ext cx="2235757" cy="1645920"/>
          </a:xfrm>
          <a:prstGeom prst="rect">
            <a:avLst/>
          </a:prstGeom>
        </p:spPr>
      </p:pic>
      <p:pic>
        <p:nvPicPr>
          <p:cNvPr id="9" name="Picture 8"/>
          <p:cNvPicPr>
            <a:picLocks noChangeAspect="1"/>
          </p:cNvPicPr>
          <p:nvPr/>
        </p:nvPicPr>
        <p:blipFill>
          <a:blip r:embed="rId5"/>
          <a:stretch>
            <a:fillRect/>
          </a:stretch>
        </p:blipFill>
        <p:spPr>
          <a:xfrm>
            <a:off x="5225710" y="2573383"/>
            <a:ext cx="2076426" cy="1645919"/>
          </a:xfrm>
          <a:prstGeom prst="rect">
            <a:avLst/>
          </a:prstGeom>
        </p:spPr>
      </p:pic>
      <p:pic>
        <p:nvPicPr>
          <p:cNvPr id="11" name="Picture 10"/>
          <p:cNvPicPr>
            <a:picLocks noChangeAspect="1"/>
          </p:cNvPicPr>
          <p:nvPr/>
        </p:nvPicPr>
        <p:blipFill>
          <a:blip r:embed="rId6"/>
          <a:stretch>
            <a:fillRect/>
          </a:stretch>
        </p:blipFill>
        <p:spPr>
          <a:xfrm>
            <a:off x="7615645" y="2573383"/>
            <a:ext cx="2116183" cy="1645919"/>
          </a:xfrm>
          <a:prstGeom prst="rect">
            <a:avLst/>
          </a:prstGeom>
        </p:spPr>
      </p:pic>
      <p:sp>
        <p:nvSpPr>
          <p:cNvPr id="13" name="TextBox 12"/>
          <p:cNvSpPr txBox="1"/>
          <p:nvPr/>
        </p:nvSpPr>
        <p:spPr>
          <a:xfrm>
            <a:off x="2623625" y="4219302"/>
            <a:ext cx="2235757" cy="369332"/>
          </a:xfrm>
          <a:prstGeom prst="rect">
            <a:avLst/>
          </a:prstGeom>
          <a:noFill/>
        </p:spPr>
        <p:txBody>
          <a:bodyPr wrap="square" rtlCol="0">
            <a:spAutoFit/>
          </a:bodyPr>
          <a:lstStyle/>
          <a:p>
            <a:pPr algn="ctr"/>
            <a:r>
              <a:rPr lang="en-US" dirty="0" smtClean="0">
                <a:solidFill>
                  <a:schemeClr val="accent1">
                    <a:lumMod val="50000"/>
                  </a:schemeClr>
                </a:solidFill>
              </a:rPr>
              <a:t>Total Revenue</a:t>
            </a:r>
            <a:endParaRPr lang="en-IN" dirty="0">
              <a:solidFill>
                <a:schemeClr val="accent1">
                  <a:lumMod val="50000"/>
                </a:schemeClr>
              </a:solidFill>
            </a:endParaRPr>
          </a:p>
        </p:txBody>
      </p:sp>
      <p:sp>
        <p:nvSpPr>
          <p:cNvPr id="16" name="TextBox 15"/>
          <p:cNvSpPr txBox="1"/>
          <p:nvPr/>
        </p:nvSpPr>
        <p:spPr>
          <a:xfrm>
            <a:off x="5381897" y="4184860"/>
            <a:ext cx="1713242" cy="369332"/>
          </a:xfrm>
          <a:prstGeom prst="rect">
            <a:avLst/>
          </a:prstGeom>
          <a:noFill/>
        </p:spPr>
        <p:txBody>
          <a:bodyPr wrap="square" rtlCol="0">
            <a:spAutoFit/>
          </a:bodyPr>
          <a:lstStyle/>
          <a:p>
            <a:pPr algn="ctr"/>
            <a:r>
              <a:rPr lang="en-US" dirty="0" smtClean="0">
                <a:solidFill>
                  <a:schemeClr val="accent1">
                    <a:lumMod val="50000"/>
                  </a:schemeClr>
                </a:solidFill>
              </a:rPr>
              <a:t>Total Profit</a:t>
            </a:r>
            <a:endParaRPr lang="en-IN" dirty="0">
              <a:solidFill>
                <a:schemeClr val="accent1">
                  <a:lumMod val="50000"/>
                </a:schemeClr>
              </a:solidFill>
            </a:endParaRPr>
          </a:p>
        </p:txBody>
      </p:sp>
      <p:sp>
        <p:nvSpPr>
          <p:cNvPr id="17" name="TextBox 16"/>
          <p:cNvSpPr txBox="1"/>
          <p:nvPr/>
        </p:nvSpPr>
        <p:spPr>
          <a:xfrm>
            <a:off x="7615645" y="4219302"/>
            <a:ext cx="1985555" cy="369332"/>
          </a:xfrm>
          <a:prstGeom prst="rect">
            <a:avLst/>
          </a:prstGeom>
          <a:noFill/>
        </p:spPr>
        <p:txBody>
          <a:bodyPr wrap="square" rtlCol="0">
            <a:spAutoFit/>
          </a:bodyPr>
          <a:lstStyle/>
          <a:p>
            <a:pPr algn="ctr"/>
            <a:r>
              <a:rPr lang="en-US" dirty="0" smtClean="0">
                <a:solidFill>
                  <a:schemeClr val="accent1">
                    <a:lumMod val="50000"/>
                  </a:schemeClr>
                </a:solidFill>
              </a:rPr>
              <a:t>Total Cost</a:t>
            </a:r>
            <a:endParaRPr lang="en-IN" dirty="0">
              <a:solidFill>
                <a:schemeClr val="accent1">
                  <a:lumMod val="50000"/>
                </a:schemeClr>
              </a:solidFill>
            </a:endParaRPr>
          </a:p>
        </p:txBody>
      </p:sp>
      <p:sp>
        <p:nvSpPr>
          <p:cNvPr id="18" name="Oval 17"/>
          <p:cNvSpPr/>
          <p:nvPr/>
        </p:nvSpPr>
        <p:spPr>
          <a:xfrm>
            <a:off x="3997234" y="2860766"/>
            <a:ext cx="862148" cy="4702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Bikes</a:t>
            </a:r>
            <a:endParaRPr lang="en-IN" sz="1200" dirty="0"/>
          </a:p>
        </p:txBody>
      </p:sp>
      <p:sp>
        <p:nvSpPr>
          <p:cNvPr id="19" name="Oval 18"/>
          <p:cNvSpPr/>
          <p:nvPr/>
        </p:nvSpPr>
        <p:spPr>
          <a:xfrm>
            <a:off x="1998618" y="3200400"/>
            <a:ext cx="1345474" cy="31350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Accessories</a:t>
            </a:r>
            <a:endParaRPr lang="en-IN" sz="1200" dirty="0"/>
          </a:p>
        </p:txBody>
      </p:sp>
      <p:sp>
        <p:nvSpPr>
          <p:cNvPr id="20" name="Oval 19"/>
          <p:cNvSpPr/>
          <p:nvPr/>
        </p:nvSpPr>
        <p:spPr>
          <a:xfrm>
            <a:off x="3291842" y="2508068"/>
            <a:ext cx="1018903" cy="39188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clothing</a:t>
            </a:r>
            <a:endParaRPr lang="en-IN" sz="1200" dirty="0"/>
          </a:p>
        </p:txBody>
      </p:sp>
      <p:sp>
        <p:nvSpPr>
          <p:cNvPr id="21" name="Oval 20"/>
          <p:cNvSpPr/>
          <p:nvPr/>
        </p:nvSpPr>
        <p:spPr>
          <a:xfrm>
            <a:off x="6664065" y="3172627"/>
            <a:ext cx="862148" cy="4702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Bikes</a:t>
            </a:r>
            <a:endParaRPr lang="en-IN" sz="1200" dirty="0"/>
          </a:p>
        </p:txBody>
      </p:sp>
      <p:sp>
        <p:nvSpPr>
          <p:cNvPr id="22" name="Oval 21"/>
          <p:cNvSpPr/>
          <p:nvPr/>
        </p:nvSpPr>
        <p:spPr>
          <a:xfrm>
            <a:off x="4811652" y="3095897"/>
            <a:ext cx="1345474" cy="31350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Accessories</a:t>
            </a:r>
            <a:endParaRPr lang="en-IN" sz="1200" dirty="0"/>
          </a:p>
        </p:txBody>
      </p:sp>
      <p:sp>
        <p:nvSpPr>
          <p:cNvPr id="24" name="Oval 23"/>
          <p:cNvSpPr/>
          <p:nvPr/>
        </p:nvSpPr>
        <p:spPr>
          <a:xfrm>
            <a:off x="5904411" y="2398722"/>
            <a:ext cx="1018903" cy="39188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clothing</a:t>
            </a:r>
            <a:endParaRPr lang="en-IN" sz="1200" dirty="0"/>
          </a:p>
        </p:txBody>
      </p:sp>
      <p:sp>
        <p:nvSpPr>
          <p:cNvPr id="23" name="Oval 22"/>
          <p:cNvSpPr/>
          <p:nvPr/>
        </p:nvSpPr>
        <p:spPr>
          <a:xfrm>
            <a:off x="9016818" y="3043646"/>
            <a:ext cx="862148" cy="47026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Bikes</a:t>
            </a:r>
            <a:endParaRPr lang="en-IN" sz="1200" dirty="0"/>
          </a:p>
        </p:txBody>
      </p:sp>
      <p:sp>
        <p:nvSpPr>
          <p:cNvPr id="26" name="Oval 25"/>
          <p:cNvSpPr/>
          <p:nvPr/>
        </p:nvSpPr>
        <p:spPr>
          <a:xfrm>
            <a:off x="8098970" y="2423160"/>
            <a:ext cx="1018903" cy="39188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clothing</a:t>
            </a:r>
            <a:endParaRPr lang="en-IN" sz="1200" dirty="0"/>
          </a:p>
        </p:txBody>
      </p:sp>
      <p:sp>
        <p:nvSpPr>
          <p:cNvPr id="5" name="TextBox 4"/>
          <p:cNvSpPr txBox="1"/>
          <p:nvPr/>
        </p:nvSpPr>
        <p:spPr>
          <a:xfrm>
            <a:off x="2821577" y="4554192"/>
            <a:ext cx="6818812" cy="1200329"/>
          </a:xfrm>
          <a:prstGeom prst="rect">
            <a:avLst/>
          </a:prstGeom>
          <a:noFill/>
        </p:spPr>
        <p:txBody>
          <a:bodyPr wrap="square" rtlCol="0">
            <a:spAutoFit/>
          </a:bodyPr>
          <a:lstStyle/>
          <a:p>
            <a:r>
              <a:rPr lang="en-US" i="1" dirty="0">
                <a:solidFill>
                  <a:schemeClr val="bg1"/>
                </a:solidFill>
              </a:rPr>
              <a:t>In terms of order quantities, adults lead the trend with </a:t>
            </a:r>
            <a:r>
              <a:rPr lang="en-US" b="1" i="1" dirty="0">
                <a:solidFill>
                  <a:srgbClr val="FFFF00"/>
                </a:solidFill>
              </a:rPr>
              <a:t>672417</a:t>
            </a:r>
            <a:r>
              <a:rPr lang="en-US" i="1" dirty="0">
                <a:solidFill>
                  <a:schemeClr val="bg1"/>
                </a:solidFill>
              </a:rPr>
              <a:t> orders, followed closely by young adults with </a:t>
            </a:r>
            <a:r>
              <a:rPr lang="en-US" b="1" i="1" dirty="0">
                <a:solidFill>
                  <a:srgbClr val="FFFF00"/>
                </a:solidFill>
              </a:rPr>
              <a:t>446875</a:t>
            </a:r>
            <a:r>
              <a:rPr lang="en-US" i="1" dirty="0">
                <a:solidFill>
                  <a:schemeClr val="bg1"/>
                </a:solidFill>
              </a:rPr>
              <a:t> orders. Both age groups have surpassed the average line of order quantity, indicating their significant contribution to the total number of orders</a:t>
            </a:r>
            <a:endParaRPr lang="en-IN" i="1" dirty="0">
              <a:solidFill>
                <a:schemeClr val="bg1"/>
              </a:solidFill>
            </a:endParaRPr>
          </a:p>
        </p:txBody>
      </p:sp>
    </p:spTree>
    <p:extLst>
      <p:ext uri="{BB962C8B-B14F-4D97-AF65-F5344CB8AC3E}">
        <p14:creationId xmlns:p14="http://schemas.microsoft.com/office/powerpoint/2010/main" val="617320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6000"/>
          </a:schemeClr>
        </a:solidFill>
        <a:effectLst/>
      </p:bgPr>
    </p:bg>
    <p:spTree>
      <p:nvGrpSpPr>
        <p:cNvPr id="1" name=""/>
        <p:cNvGrpSpPr/>
        <p:nvPr/>
      </p:nvGrpSpPr>
      <p:grpSpPr>
        <a:xfrm>
          <a:off x="0" y="0"/>
          <a:ext cx="0" cy="0"/>
          <a:chOff x="0" y="0"/>
          <a:chExt cx="0" cy="0"/>
        </a:xfrm>
      </p:grpSpPr>
      <p:sp>
        <p:nvSpPr>
          <p:cNvPr id="5" name="Rectangle 4"/>
          <p:cNvSpPr/>
          <p:nvPr/>
        </p:nvSpPr>
        <p:spPr>
          <a:xfrm>
            <a:off x="2447778" y="155331"/>
            <a:ext cx="7877908" cy="65981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498" y="155331"/>
            <a:ext cx="1458936" cy="1040423"/>
          </a:xfrm>
          <a:prstGeom prst="rect">
            <a:avLst/>
          </a:prstGeom>
          <a:solidFill>
            <a:schemeClr val="bg2">
              <a:lumMod val="10000"/>
            </a:schemeClr>
          </a:solidFill>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47" y="155331"/>
            <a:ext cx="2236725" cy="211768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184" y="788767"/>
            <a:ext cx="7696033" cy="5834101"/>
          </a:xfrm>
          <a:prstGeom prst="rect">
            <a:avLst/>
          </a:prstGeom>
        </p:spPr>
      </p:pic>
      <p:sp>
        <p:nvSpPr>
          <p:cNvPr id="3" name="TextBox 2"/>
          <p:cNvSpPr txBox="1"/>
          <p:nvPr/>
        </p:nvSpPr>
        <p:spPr>
          <a:xfrm>
            <a:off x="2664823" y="287383"/>
            <a:ext cx="6675120" cy="369332"/>
          </a:xfrm>
          <a:prstGeom prst="rect">
            <a:avLst/>
          </a:prstGeom>
          <a:noFill/>
        </p:spPr>
        <p:txBody>
          <a:bodyPr wrap="square" rtlCol="0">
            <a:spAutoFit/>
          </a:bodyPr>
          <a:lstStyle/>
          <a:p>
            <a:r>
              <a:rPr lang="en-US" b="1" dirty="0" smtClean="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SALES INSIGHTS : </a:t>
            </a:r>
            <a:endParaRPr lang="en-IN" b="1" dirty="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08166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171</TotalTime>
  <Words>635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Calibri</vt:lpstr>
      <vt:lpstr>Calibri Light</vt:lpstr>
      <vt:lpstr>Candara</vt:lpstr>
      <vt:lpstr>Centaur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102500</dc:creator>
  <cp:lastModifiedBy>102500</cp:lastModifiedBy>
  <cp:revision>27</cp:revision>
  <dcterms:created xsi:type="dcterms:W3CDTF">2023-12-19T12:19:36Z</dcterms:created>
  <dcterms:modified xsi:type="dcterms:W3CDTF">2023-12-20T06:04:59Z</dcterms:modified>
</cp:coreProperties>
</file>