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63" r:id="rId8"/>
    <p:sldId id="259" r:id="rId9"/>
    <p:sldId id="267" r:id="rId10"/>
    <p:sldId id="268" r:id="rId11"/>
    <p:sldId id="266" r:id="rId12"/>
    <p:sldId id="265" r:id="rId13"/>
    <p:sldId id="271" r:id="rId14"/>
    <p:sldId id="270" r:id="rId15"/>
    <p:sldId id="269" r:id="rId16"/>
    <p:sldId id="264" r:id="rId17"/>
    <p:sldId id="277" r:id="rId18"/>
    <p:sldId id="276" r:id="rId19"/>
    <p:sldId id="275" r:id="rId20"/>
    <p:sldId id="274" r:id="rId21"/>
    <p:sldId id="273" r:id="rId22"/>
    <p:sldId id="272" r:id="rId23"/>
    <p:sldId id="278" r:id="rId24"/>
    <p:sldId id="282" r:id="rId25"/>
    <p:sldId id="279"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349251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56526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6109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413270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62886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E871E1F-A7DC-46BD-AA38-61FF0233408D}"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32726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E871E1F-A7DC-46BD-AA38-61FF0233408D}" type="datetimeFigureOut">
              <a:rPr lang="ru-RU" smtClean="0"/>
              <a:t>23.02.2021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196333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871E1F-A7DC-46BD-AA38-61FF0233408D}" type="datetimeFigureOut">
              <a:rPr lang="ru-RU" smtClean="0"/>
              <a:t>23.02.2021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404025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E871E1F-A7DC-46BD-AA38-61FF0233408D}" type="datetimeFigureOut">
              <a:rPr lang="ru-RU" smtClean="0"/>
              <a:t>23.02.2021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0719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71E1F-A7DC-46BD-AA38-61FF0233408D}"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29030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71E1F-A7DC-46BD-AA38-61FF0233408D}" type="datetimeFigureOut">
              <a:rPr lang="ru-RU" smtClean="0"/>
              <a:t>23.02.2021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68F10E-DB8B-4C37-B31A-3355B0402A2F}" type="slidenum">
              <a:rPr lang="ru-RU" smtClean="0"/>
              <a:t>‹#›</a:t>
            </a:fld>
            <a:endParaRPr lang="ru-RU"/>
          </a:p>
        </p:txBody>
      </p:sp>
    </p:spTree>
    <p:extLst>
      <p:ext uri="{BB962C8B-B14F-4D97-AF65-F5344CB8AC3E}">
        <p14:creationId xmlns:p14="http://schemas.microsoft.com/office/powerpoint/2010/main" val="234031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1E1F-A7DC-46BD-AA38-61FF0233408D}" type="datetimeFigureOut">
              <a:rPr lang="ru-RU" smtClean="0"/>
              <a:t>23.02.2021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8F10E-DB8B-4C37-B31A-3355B0402A2F}" type="slidenum">
              <a:rPr lang="ru-RU" smtClean="0"/>
              <a:t>‹#›</a:t>
            </a:fld>
            <a:endParaRPr lang="ru-RU"/>
          </a:p>
        </p:txBody>
      </p:sp>
    </p:spTree>
    <p:extLst>
      <p:ext uri="{BB962C8B-B14F-4D97-AF65-F5344CB8AC3E}">
        <p14:creationId xmlns:p14="http://schemas.microsoft.com/office/powerpoint/2010/main" val="345013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electroiq.com/wp-content/uploads/2013/10/Ramesh-F5.jp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electroiq.com/wp-content/uploads/2013/10/Ramesh-F6.jpg" TargetMode="Externa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hyperlink" Target="http://electroiq.com/wp-content/uploads/2013/10/Ramesh-F6b.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electroiq.com/wp-content/uploads/2013/10/Ramesh-F7.jp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electroiq.com/wp-content/uploads/2013/10/Ramesh-F8.jp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lectroiq.com/wp-content/uploads/2013/10/Ramesh-F10c.jpg"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file:///D:\TEMP\Lecture5\MEMS%20devices%20for%20biomedical%20applications%20_%20Solid%20State%20Technology_files\Ramesh-F11a.jpg" TargetMode="Externa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electroiq.com/wp-content/uploads/2013/10/Ramesh-F11b.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lectroiq.com/wp-content/uploads/2013/10/Ramesh-F12c.jpg"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electroiq.com/wp-content/uploads/2013/10/Ramesh-F12a.jpg"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file:///D:\TEMP\Lecture5\MEMS%20devices%20for%20biomedical%20applications%20_%20Solid%20State%20Technology_files\Ramesh-F11a.jpg" TargetMode="Externa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electroiq.com/wp-content/uploads/2013/10/Ramesh-F11b.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lectroiq.com/wp-content/uploads/2013/10/Ramesh-F1.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lectroiq.com/wp-content/uploads/2013/10/Ramesh-F2.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a:t>MEMS devices for biomedical applications</a:t>
            </a:r>
            <a:endParaRPr lang="ru-RU" dirty="0"/>
          </a:p>
        </p:txBody>
      </p:sp>
    </p:spTree>
    <p:extLst>
      <p:ext uri="{BB962C8B-B14F-4D97-AF65-F5344CB8AC3E}">
        <p14:creationId xmlns:p14="http://schemas.microsoft.com/office/powerpoint/2010/main" val="191047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476672"/>
            <a:ext cx="7772400" cy="1470025"/>
          </a:xfrm>
        </p:spPr>
        <p:txBody>
          <a:bodyPr>
            <a:noAutofit/>
          </a:bodyPr>
          <a:lstStyle/>
          <a:p>
            <a:r>
              <a:rPr lang="en-US" sz="1800" b="1" i="1" dirty="0"/>
              <a:t>MEMS Pressure Sensors </a:t>
            </a:r>
            <a:r>
              <a:rPr lang="en-US" sz="1800" dirty="0"/>
              <a:t>The first MEMS devices to be used in the biomedical industry were reusable blood pressure sensors in the 1980s. MEMS pressure sensors have the largest class of applications including disposable blood pressure, intraocular pressure (IOP), intracranial pressure (ICP), intrauterine pressure, and angioplasty. Some manufacturers of MEMS pressure sensors for biomedical applications include </a:t>
            </a:r>
            <a:r>
              <a:rPr lang="en-US" sz="1800" dirty="0" err="1"/>
              <a:t>CardioMEMS</a:t>
            </a:r>
            <a:r>
              <a:rPr lang="en-US" sz="1800" dirty="0"/>
              <a:t>, </a:t>
            </a:r>
            <a:r>
              <a:rPr lang="en-US" sz="1800" dirty="0" err="1"/>
              <a:t>Freescale</a:t>
            </a:r>
            <a:r>
              <a:rPr lang="en-US" sz="1800" dirty="0"/>
              <a:t> semiconductors, GE sensing, Measurement Specialties, Omron, </a:t>
            </a:r>
            <a:r>
              <a:rPr lang="en-US" sz="1800" dirty="0" err="1"/>
              <a:t>Sensimed</a:t>
            </a:r>
            <a:r>
              <a:rPr lang="en-US" sz="1800" dirty="0"/>
              <a:t> AG and Silicon Microstructures</a:t>
            </a:r>
            <a:endParaRPr lang="ru-RU" sz="1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045648" cy="429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57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19088"/>
            <a:ext cx="9105900"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83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Figure 5. Sensimed’s TriggerfishTM implantable MEMS IOP sensor.  (Source: http://www.sensimed.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844824"/>
            <a:ext cx="4237062" cy="2222351"/>
          </a:xfrm>
          <a:prstGeom prst="rect">
            <a:avLst/>
          </a:prstGeom>
          <a:noFill/>
          <a:ln>
            <a:noFill/>
          </a:ln>
        </p:spPr>
      </p:pic>
      <p:sp>
        <p:nvSpPr>
          <p:cNvPr id="5" name="TextBox 4"/>
          <p:cNvSpPr txBox="1"/>
          <p:nvPr/>
        </p:nvSpPr>
        <p:spPr>
          <a:xfrm>
            <a:off x="1043608" y="4581128"/>
            <a:ext cx="6120680" cy="954107"/>
          </a:xfrm>
          <a:prstGeom prst="rect">
            <a:avLst/>
          </a:prstGeom>
          <a:noFill/>
        </p:spPr>
        <p:txBody>
          <a:bodyPr wrap="square" rtlCol="0">
            <a:spAutoFit/>
          </a:bodyPr>
          <a:lstStyle/>
          <a:p>
            <a:r>
              <a:rPr lang="en-US" sz="2800" i="1" dirty="0" err="1"/>
              <a:t>Sensimed’s</a:t>
            </a:r>
            <a:r>
              <a:rPr lang="en-US" sz="2800" i="1" dirty="0"/>
              <a:t> </a:t>
            </a:r>
            <a:r>
              <a:rPr lang="en-US" sz="2800" i="1" dirty="0" err="1"/>
              <a:t>TriggerfishTM</a:t>
            </a:r>
            <a:r>
              <a:rPr lang="en-US" sz="2800" i="1" dirty="0"/>
              <a:t> implantable MEMS IOP sensor</a:t>
            </a:r>
            <a:endParaRPr lang="ru-RU" sz="2800" dirty="0"/>
          </a:p>
        </p:txBody>
      </p:sp>
    </p:spTree>
    <p:extLst>
      <p:ext uri="{BB962C8B-B14F-4D97-AF65-F5344CB8AC3E}">
        <p14:creationId xmlns:p14="http://schemas.microsoft.com/office/powerpoint/2010/main" val="185914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514350"/>
            <a:ext cx="789622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5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191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40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000" b="1" i="1" dirty="0"/>
              <a:t>MEMS Inertial Sensors </a:t>
            </a:r>
            <a:r>
              <a:rPr lang="en-US" sz="2000" dirty="0"/>
              <a:t>MEMS accelerometers are used in defibrillators and pacemakers. Some patients exhibit unusually fast or chaotic heart beats and thus are at a high risk of cardiac arrest or a heart attack. An implantable defibrillator restores a normal heart rhythm by providing electrical shocks to the heart during abnormal conditions</a:t>
            </a:r>
            <a:r>
              <a:rPr lang="en-US" sz="2000" b="1" dirty="0"/>
              <a:t>. </a:t>
            </a:r>
            <a:r>
              <a:rPr lang="en-US" sz="2000" dirty="0"/>
              <a:t>Some peoples’ hearts beat too slowly, and this may be related to the natural aging process or a genetic condition. A pacemaker maintains a proper heart beat by transmitting electrical impulses to the heart. Conventional pacemakers were fixed rate. Modern pacemakers employ MEMS accelerometers and are capable of adjusting heart rate in accordance with the patient’s physical activity. Medtronic is a leading manufacturer of MEMS based defibrillators and pacemakers. Figure 6 shows a MEMS accelerometer-based Medtronic’s </a:t>
            </a:r>
            <a:r>
              <a:rPr lang="en-US" sz="2000" dirty="0" err="1"/>
              <a:t>SureScan</a:t>
            </a:r>
            <a:r>
              <a:rPr lang="en-US" sz="2000" baseline="30000" dirty="0" err="1"/>
              <a:t>TM</a:t>
            </a:r>
            <a:r>
              <a:rPr lang="en-US" sz="2000" dirty="0"/>
              <a:t> pacemaker and implantation of a pacemaker inside the body next to the heart. This pacemaker is designed to be compatible with magnetic resonance imaging (MRI).</a:t>
            </a:r>
            <a:endParaRPr lang="ru-RU" sz="2000" dirty="0"/>
          </a:p>
        </p:txBody>
      </p:sp>
    </p:spTree>
    <p:extLst>
      <p:ext uri="{BB962C8B-B14F-4D97-AF65-F5344CB8AC3E}">
        <p14:creationId xmlns:p14="http://schemas.microsoft.com/office/powerpoint/2010/main" val="158787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437112"/>
            <a:ext cx="7772400" cy="1470025"/>
          </a:xfrm>
        </p:spPr>
        <p:txBody>
          <a:bodyPr>
            <a:normAutofit fontScale="90000"/>
          </a:bodyPr>
          <a:lstStyle/>
          <a:p>
            <a:r>
              <a:rPr lang="en-US" dirty="0" smtClean="0"/>
              <a:t> a MEMS accelerometer-based Medtronic’s </a:t>
            </a:r>
            <a:r>
              <a:rPr lang="en-US" dirty="0" err="1" smtClean="0"/>
              <a:t>SureScan</a:t>
            </a:r>
            <a:r>
              <a:rPr lang="en-US" baseline="30000" dirty="0" err="1" smtClean="0"/>
              <a:t>TM</a:t>
            </a:r>
            <a:r>
              <a:rPr lang="en-US" dirty="0" smtClean="0"/>
              <a:t> pacemaker and implantation of a pacemaker inside the body next to the heart. </a:t>
            </a:r>
            <a:endParaRPr lang="ru-RU" dirty="0"/>
          </a:p>
        </p:txBody>
      </p:sp>
      <p:pic>
        <p:nvPicPr>
          <p:cNvPr id="3" name="Рисунок 2" descr="Figure 6a.">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92696"/>
            <a:ext cx="2857500" cy="2857500"/>
          </a:xfrm>
          <a:prstGeom prst="rect">
            <a:avLst/>
          </a:prstGeom>
          <a:noFill/>
          <a:ln>
            <a:noFill/>
          </a:ln>
        </p:spPr>
      </p:pic>
      <p:pic>
        <p:nvPicPr>
          <p:cNvPr id="4" name="Рисунок 3" descr="Ramesh F6b">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5292080" y="332656"/>
            <a:ext cx="3446512" cy="3600400"/>
          </a:xfrm>
          <a:prstGeom prst="rect">
            <a:avLst/>
          </a:prstGeom>
          <a:noFill/>
          <a:ln>
            <a:noFill/>
          </a:ln>
        </p:spPr>
      </p:pic>
    </p:spTree>
    <p:extLst>
      <p:ext uri="{BB962C8B-B14F-4D97-AF65-F5344CB8AC3E}">
        <p14:creationId xmlns:p14="http://schemas.microsoft.com/office/powerpoint/2010/main" val="360104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980728"/>
            <a:ext cx="8496944" cy="1470025"/>
          </a:xfrm>
        </p:spPr>
        <p:txBody>
          <a:bodyPr>
            <a:noAutofit/>
          </a:bodyPr>
          <a:lstStyle/>
          <a:p>
            <a:r>
              <a:rPr lang="en-US" sz="2000" dirty="0"/>
              <a:t>MEMS inertial sensors (accelerometers and gyroscopes)</a:t>
            </a:r>
            <a:r>
              <a:rPr lang="en-US" sz="2000" b="1" dirty="0"/>
              <a:t> </a:t>
            </a:r>
            <a:r>
              <a:rPr lang="en-US" sz="2000" dirty="0"/>
              <a:t>were employed to develop one of the most unique wheelchairs, the </a:t>
            </a:r>
            <a:r>
              <a:rPr lang="en-US" sz="2000" dirty="0" err="1"/>
              <a:t>iBOT</a:t>
            </a:r>
            <a:r>
              <a:rPr lang="en-US" sz="2000" baseline="30000" dirty="0" err="1"/>
              <a:t>TM</a:t>
            </a:r>
            <a:r>
              <a:rPr lang="en-US" sz="2000" dirty="0"/>
              <a:t> Mobility </a:t>
            </a:r>
            <a:r>
              <a:rPr lang="en-US" sz="2000" dirty="0" smtClean="0"/>
              <a:t>system. </a:t>
            </a:r>
            <a:r>
              <a:rPr lang="en-US" sz="2000" dirty="0"/>
              <a:t>A combination of multiple inertial sensors in this system enables the user to operate the wheelchair and lift to a standing height just balancing on two wheels. This allows the wheelchair user to interact with others face-to-face. The </a:t>
            </a:r>
            <a:r>
              <a:rPr lang="en-US" sz="2000" dirty="0" err="1"/>
              <a:t>iBOT</a:t>
            </a:r>
            <a:r>
              <a:rPr lang="en-US" sz="2000" baseline="30000" dirty="0" err="1"/>
              <a:t>TM</a:t>
            </a:r>
            <a:r>
              <a:rPr lang="en-US" sz="2000" dirty="0"/>
              <a:t> system was developed by Dean </a:t>
            </a:r>
            <a:r>
              <a:rPr lang="en-US" sz="2000" dirty="0" err="1"/>
              <a:t>Kamen</a:t>
            </a:r>
            <a:r>
              <a:rPr lang="en-US" sz="2000" dirty="0"/>
              <a:t> in a partnership between DEKA and Johnson and Johnson’s Independence Technology division. Unfortunately, it is no longer available for sale from Independence Technology. Another related example is the Segway PT, a two-wheeled, self-balancing, battery-powered electric vehicle, also invented by Dean </a:t>
            </a:r>
            <a:r>
              <a:rPr lang="en-US" sz="2000" dirty="0" err="1"/>
              <a:t>Kamen</a:t>
            </a:r>
            <a:r>
              <a:rPr lang="en-US" sz="2000" dirty="0"/>
              <a:t>. It is produced by Segway Inc. of New Hampshire, USA</a:t>
            </a:r>
            <a:endParaRPr lang="ru-RU" sz="2000" dirty="0"/>
          </a:p>
        </p:txBody>
      </p:sp>
      <p:pic>
        <p:nvPicPr>
          <p:cNvPr id="3" name="Рисунок 2" descr="Figure 7.  Independence Technology’s iBOTTM mobility system. (source: http://www.ibotnow.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645024"/>
            <a:ext cx="4585692" cy="2736304"/>
          </a:xfrm>
          <a:prstGeom prst="rect">
            <a:avLst/>
          </a:prstGeom>
          <a:noFill/>
          <a:ln>
            <a:noFill/>
          </a:ln>
        </p:spPr>
      </p:pic>
    </p:spTree>
    <p:extLst>
      <p:ext uri="{BB962C8B-B14F-4D97-AF65-F5344CB8AC3E}">
        <p14:creationId xmlns:p14="http://schemas.microsoft.com/office/powerpoint/2010/main" val="412655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1470025"/>
          </a:xfrm>
        </p:spPr>
        <p:txBody>
          <a:bodyPr>
            <a:noAutofit/>
          </a:bodyPr>
          <a:lstStyle/>
          <a:p>
            <a:r>
              <a:rPr lang="en-US" sz="1800" b="1" i="1" dirty="0"/>
              <a:t>MEMS Hearing-Aid Transducer </a:t>
            </a:r>
            <a:r>
              <a:rPr lang="en-US" sz="1800" dirty="0"/>
              <a:t>A hearing-aid is an electroacoustic device used to receive, amplify and radiate sound into the ear. The goal of a hearing aid is to compensate for the hearing loss and thus make audio communication more intelligible for the user. In the US, hearing aids are considered medical devices and are regulated by the FDA. According to NIH, approximately 17 percent (36 million) of American adults report some degree of hearing loss. There is a strong relationship between age and reported hearing loss. Also, about 2 to 3 out of every 1,000 children in the United States are born deaf or hard-of-hearing</a:t>
            </a:r>
            <a:endParaRPr lang="ru-RU" sz="1800" dirty="0"/>
          </a:p>
        </p:txBody>
      </p:sp>
      <p:pic>
        <p:nvPicPr>
          <p:cNvPr id="3" name="Рисунок 2" descr="Figure 8. Analog Devices MEMS microphone for hearing-aid applications. (Source: http://www.analog.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564904"/>
            <a:ext cx="2857500" cy="2857500"/>
          </a:xfrm>
          <a:prstGeom prst="rect">
            <a:avLst/>
          </a:prstGeom>
          <a:noFill/>
          <a:ln>
            <a:noFill/>
          </a:ln>
        </p:spPr>
      </p:pic>
      <p:sp>
        <p:nvSpPr>
          <p:cNvPr id="4" name="TextBox 3"/>
          <p:cNvSpPr txBox="1"/>
          <p:nvPr/>
        </p:nvSpPr>
        <p:spPr>
          <a:xfrm>
            <a:off x="899592" y="5877272"/>
            <a:ext cx="5544616" cy="646331"/>
          </a:xfrm>
          <a:prstGeom prst="rect">
            <a:avLst/>
          </a:prstGeom>
          <a:noFill/>
        </p:spPr>
        <p:txBody>
          <a:bodyPr wrap="square" rtlCol="0">
            <a:spAutoFit/>
          </a:bodyPr>
          <a:lstStyle/>
          <a:p>
            <a:r>
              <a:rPr lang="en-US" i="1" dirty="0"/>
              <a:t>Analog Devices MEMS microphone for hearing-aid applications</a:t>
            </a:r>
            <a:endParaRPr lang="ru-RU" dirty="0"/>
          </a:p>
        </p:txBody>
      </p:sp>
    </p:spTree>
    <p:extLst>
      <p:ext uri="{BB962C8B-B14F-4D97-AF65-F5344CB8AC3E}">
        <p14:creationId xmlns:p14="http://schemas.microsoft.com/office/powerpoint/2010/main" val="354736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000" b="1" i="1" dirty="0"/>
              <a:t>Microfluidics for diagnostics </a:t>
            </a:r>
            <a:r>
              <a:rPr lang="en-US" sz="2000" dirty="0"/>
              <a:t>Microfluidics involve movement, mixing and control of small volumes (</a:t>
            </a:r>
            <a:r>
              <a:rPr lang="en-US" sz="2000" dirty="0" err="1"/>
              <a:t>nanoliters</a:t>
            </a:r>
            <a:r>
              <a:rPr lang="en-US" sz="2000" dirty="0"/>
              <a:t>) of fluids. A typical microfluidic system is comprised of needles, channels, valves, pumps, mixers, filters, sensors, reservoirs, and dispensers. Microfluidics enable bedside or at the point-of-care (POC) medical diagnosis. Especially, POC diagnosis is important in developing countries where access to centralized hospitals is limited and expensive. A POC diagnostic microfluidic system uses bodily fluids (saliva, blood, or urine samples) to perform sample preconditioning, sample fractionation, signal amplification, </a:t>
            </a:r>
            <a:r>
              <a:rPr lang="en-US" sz="2000" dirty="0" err="1"/>
              <a:t>analyte</a:t>
            </a:r>
            <a:r>
              <a:rPr lang="en-US" sz="2000" dirty="0"/>
              <a:t> detection, data analysis, and results display. In 1985, </a:t>
            </a:r>
            <a:r>
              <a:rPr lang="en-US" sz="2000" dirty="0" err="1"/>
              <a:t>Unipath</a:t>
            </a:r>
            <a:r>
              <a:rPr lang="en-US" sz="2000" dirty="0"/>
              <a:t> introduced the first POC microfluidic device, </a:t>
            </a:r>
            <a:r>
              <a:rPr lang="en-US" sz="2000" dirty="0" err="1"/>
              <a:t>ClearBlue</a:t>
            </a:r>
            <a:r>
              <a:rPr lang="en-US" sz="2000" baseline="30000" dirty="0" err="1"/>
              <a:t>TM</a:t>
            </a:r>
            <a:r>
              <a:rPr lang="en-US" sz="2000" dirty="0"/>
              <a:t>, for pregnancy test from urine sample and is still available</a:t>
            </a:r>
            <a:r>
              <a:rPr lang="en-US" sz="2000" b="1" dirty="0"/>
              <a:t> </a:t>
            </a:r>
            <a:r>
              <a:rPr lang="en-US" sz="2000" dirty="0"/>
              <a:t>on the market. Recently, a comprehensive review article on the commercialization of microfluidic devices for POC diagnostics was published by Chin </a:t>
            </a:r>
            <a:r>
              <a:rPr lang="en-US" sz="2000" i="1" dirty="0"/>
              <a:t>et al</a:t>
            </a:r>
            <a:endParaRPr lang="ru-RU" sz="2000" dirty="0"/>
          </a:p>
        </p:txBody>
      </p:sp>
    </p:spTree>
    <p:extLst>
      <p:ext uri="{BB962C8B-B14F-4D97-AF65-F5344CB8AC3E}">
        <p14:creationId xmlns:p14="http://schemas.microsoft.com/office/powerpoint/2010/main" val="131259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800" dirty="0"/>
              <a:t>Micro-Electro-Mechanical Systems (MEMS) are a class of miniature devices and systems fabricated by micromachining processes. MEMS devices have critical dimensions in the range of 100 nm to 1000 µm (or 1 mm). MEMS technology is a precursor to the relatively more popular field of Nanotechnology, which refers to science, engineering and technology below 100 nm down to the atomic scale. Occasionally, MEMS devices with dimensions in the millimeter-range are referred to as </a:t>
            </a:r>
            <a:r>
              <a:rPr lang="en-US" sz="2800" dirty="0" err="1"/>
              <a:t>meso</a:t>
            </a:r>
            <a:r>
              <a:rPr lang="en-US" sz="2800" dirty="0"/>
              <a:t>-scale MEMS devices</a:t>
            </a:r>
            <a:endParaRPr lang="ru-RU" sz="2800" dirty="0"/>
          </a:p>
        </p:txBody>
      </p:sp>
    </p:spTree>
    <p:extLst>
      <p:ext uri="{BB962C8B-B14F-4D97-AF65-F5344CB8AC3E}">
        <p14:creationId xmlns:p14="http://schemas.microsoft.com/office/powerpoint/2010/main" val="203612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764704"/>
            <a:ext cx="7772400" cy="1470025"/>
          </a:xfrm>
        </p:spPr>
        <p:txBody>
          <a:bodyPr>
            <a:noAutofit/>
          </a:bodyPr>
          <a:lstStyle/>
          <a:p>
            <a:r>
              <a:rPr lang="en-US" sz="2000" b="1" i="1" dirty="0"/>
              <a:t>Microfluidics for drug delivery </a:t>
            </a:r>
            <a:r>
              <a:rPr lang="en-US" sz="2000" dirty="0"/>
              <a:t>Microfluidics enable advanced drug delivery technologies such as triggered release, timed release and targeted delivery. Some applications include transdermal drug delivery (e.g., </a:t>
            </a:r>
            <a:r>
              <a:rPr lang="en-US" sz="2000" dirty="0" err="1"/>
              <a:t>microneedle</a:t>
            </a:r>
            <a:r>
              <a:rPr lang="en-US" sz="2000" dirty="0"/>
              <a:t> arrays and needle-less jet-based system), implantable drug delivery systems (e.g., drug-eluting stents and insulin pump), and drug delivery vehicles (e.g., micro- and </a:t>
            </a:r>
            <a:r>
              <a:rPr lang="en-US" sz="2000" dirty="0" err="1"/>
              <a:t>nano</a:t>
            </a:r>
            <a:r>
              <a:rPr lang="en-US" sz="2000" b="1" dirty="0"/>
              <a:t>–</a:t>
            </a:r>
            <a:r>
              <a:rPr lang="en-US" sz="2000" dirty="0"/>
              <a:t> particles).</a:t>
            </a:r>
            <a:r>
              <a:rPr lang="ru-RU" sz="2000" dirty="0"/>
              <a:t/>
            </a:r>
            <a:br>
              <a:rPr lang="ru-RU" sz="2000" dirty="0"/>
            </a:br>
            <a:endParaRPr lang="ru-RU" sz="2000" dirty="0"/>
          </a:p>
        </p:txBody>
      </p:sp>
      <p:pic>
        <p:nvPicPr>
          <p:cNvPr id="3" name="Рисунок 2" descr="Figure 10b. Attachment of the system to the body using a disposable skin patch (left) JewelPUMPTM (middle) and programmable remote controller (right) (Source: http://www.debiotech.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093046" cy="1695624"/>
          </a:xfrm>
          <a:prstGeom prst="rect">
            <a:avLst/>
          </a:prstGeom>
          <a:noFill/>
          <a:ln>
            <a:noFill/>
          </a:ln>
        </p:spPr>
      </p:pic>
      <p:sp>
        <p:nvSpPr>
          <p:cNvPr id="4" name="TextBox 3"/>
          <p:cNvSpPr txBox="1"/>
          <p:nvPr/>
        </p:nvSpPr>
        <p:spPr>
          <a:xfrm>
            <a:off x="467544" y="4149080"/>
            <a:ext cx="8424936" cy="2585323"/>
          </a:xfrm>
          <a:prstGeom prst="rect">
            <a:avLst/>
          </a:prstGeom>
          <a:noFill/>
        </p:spPr>
        <p:txBody>
          <a:bodyPr wrap="square" rtlCol="0">
            <a:spAutoFit/>
          </a:bodyPr>
          <a:lstStyle/>
          <a:p>
            <a:r>
              <a:rPr lang="en-US" i="1" dirty="0"/>
              <a:t>Attachment of the system to the body using a disposable skin patch (left) </a:t>
            </a:r>
            <a:r>
              <a:rPr lang="en-US" i="1" dirty="0" err="1"/>
              <a:t>JewelPUMPTM</a:t>
            </a:r>
            <a:r>
              <a:rPr lang="en-US" i="1" dirty="0"/>
              <a:t> (middle) and programmable remote controller (right</a:t>
            </a:r>
            <a:r>
              <a:rPr lang="en-US" i="1" dirty="0" smtClean="0"/>
              <a:t>)</a:t>
            </a:r>
          </a:p>
          <a:p>
            <a:r>
              <a:rPr lang="en-US" dirty="0"/>
              <a:t>This system was developed by </a:t>
            </a:r>
            <a:r>
              <a:rPr lang="en-US" dirty="0" err="1"/>
              <a:t>Debiotech</a:t>
            </a:r>
            <a:r>
              <a:rPr lang="en-US" dirty="0"/>
              <a:t> in collaboration with STMicroelectronics. The MEMS </a:t>
            </a:r>
            <a:r>
              <a:rPr lang="en-US" dirty="0" err="1"/>
              <a:t>nanopump</a:t>
            </a:r>
            <a:r>
              <a:rPr lang="en-US" baseline="30000" dirty="0" err="1"/>
              <a:t>TM</a:t>
            </a:r>
            <a:r>
              <a:rPr lang="en-US" dirty="0"/>
              <a:t> mounted on a disposable skin patch provides continuous insulin through jet-based infusion delivery. The whole system weighs only 25 grams and holds up to 500 units of insulin and can be used for a 7 day period without any need for refill or replacement. The </a:t>
            </a:r>
            <a:r>
              <a:rPr lang="en-US" dirty="0" err="1"/>
              <a:t>JewelPUMP</a:t>
            </a:r>
            <a:r>
              <a:rPr lang="en-US" baseline="30000" dirty="0" err="1"/>
              <a:t>TM</a:t>
            </a:r>
            <a:r>
              <a:rPr lang="en-US" dirty="0"/>
              <a:t> is directly programmed from a large display remote controller. It can be attached to the body using a disposable skin patch and can be detached when necessary, thereby offering more freedom to the patient</a:t>
            </a:r>
            <a:endParaRPr lang="ru-RU" dirty="0"/>
          </a:p>
        </p:txBody>
      </p:sp>
    </p:spTree>
    <p:extLst>
      <p:ext uri="{BB962C8B-B14F-4D97-AF65-F5344CB8AC3E}">
        <p14:creationId xmlns:p14="http://schemas.microsoft.com/office/powerpoint/2010/main" val="87924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000" b="1" i="1" dirty="0" err="1"/>
              <a:t>Micromachined</a:t>
            </a:r>
            <a:r>
              <a:rPr lang="en-US" sz="2000" b="1" i="1" dirty="0"/>
              <a:t> needles </a:t>
            </a:r>
            <a:r>
              <a:rPr lang="en-US" sz="2000" dirty="0"/>
              <a:t>Micromachining enables fabrication of needles smaller than 300 µm, which is the limit of conventional machining methods. Typically, the length of the MEMS-based </a:t>
            </a:r>
            <a:r>
              <a:rPr lang="en-US" sz="2000" dirty="0" err="1"/>
              <a:t>microneedles</a:t>
            </a:r>
            <a:r>
              <a:rPr lang="en-US" sz="2000" dirty="0"/>
              <a:t> is less than 1 mm. </a:t>
            </a:r>
            <a:r>
              <a:rPr lang="en-US" sz="2000" dirty="0" err="1"/>
              <a:t>Microneedles</a:t>
            </a:r>
            <a:r>
              <a:rPr lang="en-US" sz="2000" dirty="0"/>
              <a:t> have been used for drug delivery, bio-signal recording electrodes, blood extraction, fluid sampling, cancer therapy, and </a:t>
            </a:r>
            <a:r>
              <a:rPr lang="en-US" sz="2000" dirty="0" err="1"/>
              <a:t>microdialysis</a:t>
            </a:r>
            <a:r>
              <a:rPr lang="en-US" sz="2000" dirty="0"/>
              <a:t>. Frequently, </a:t>
            </a:r>
            <a:r>
              <a:rPr lang="en-US" sz="2000" dirty="0" err="1"/>
              <a:t>microneedles</a:t>
            </a:r>
            <a:r>
              <a:rPr lang="en-US" sz="2000" dirty="0"/>
              <a:t> are integrated and used in conjunction with microfluidic systems. Solid and hollow </a:t>
            </a:r>
            <a:r>
              <a:rPr lang="en-US" sz="2000" dirty="0" err="1"/>
              <a:t>microneedles</a:t>
            </a:r>
            <a:r>
              <a:rPr lang="en-US" sz="2000" dirty="0"/>
              <a:t> have been fabricated out of silicon, glass, metals, and polymers using micromachining processes. </a:t>
            </a:r>
            <a:r>
              <a:rPr lang="en-US" sz="2000" dirty="0" err="1"/>
              <a:t>Microneedles</a:t>
            </a:r>
            <a:r>
              <a:rPr lang="en-US" sz="2000" dirty="0"/>
              <a:t> have been demonstrated with various body shapes (cylindrical, canonical, pyramid, candle, spike, spear, square, pentagonal, hexagonal, octagonal and rocket shape) and tip shapes (volcano, snake fang, cylindrical, canonical, micro-hypodermis and tapered). </a:t>
            </a:r>
            <a:endParaRPr lang="ru-RU" sz="2000" dirty="0"/>
          </a:p>
        </p:txBody>
      </p:sp>
    </p:spTree>
    <p:extLst>
      <p:ext uri="{BB962C8B-B14F-4D97-AF65-F5344CB8AC3E}">
        <p14:creationId xmlns:p14="http://schemas.microsoft.com/office/powerpoint/2010/main" val="37961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2636913"/>
            <a:ext cx="7772400" cy="432048"/>
          </a:xfrm>
        </p:spPr>
        <p:txBody>
          <a:bodyPr>
            <a:normAutofit/>
          </a:bodyPr>
          <a:lstStyle/>
          <a:p>
            <a:r>
              <a:rPr lang="en-US" sz="1800" i="1" dirty="0" err="1"/>
              <a:t>Micromachined</a:t>
            </a:r>
            <a:r>
              <a:rPr lang="en-US" sz="1800" i="1" dirty="0"/>
              <a:t> needles: silicon based solid needles</a:t>
            </a:r>
            <a:endParaRPr lang="ru-RU" sz="1800" dirty="0"/>
          </a:p>
        </p:txBody>
      </p:sp>
      <p:pic>
        <p:nvPicPr>
          <p:cNvPr id="3" name="Рисунок 2" descr="Figure 11a. Micromachined needles: silicon based solid needles. (Source: Henry et al. [5]).">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76672"/>
            <a:ext cx="2514600" cy="1924050"/>
          </a:xfrm>
          <a:prstGeom prst="rect">
            <a:avLst/>
          </a:prstGeom>
          <a:noFill/>
          <a:ln>
            <a:noFill/>
          </a:ln>
        </p:spPr>
      </p:pic>
      <p:pic>
        <p:nvPicPr>
          <p:cNvPr id="4" name="Рисунок 3" descr="Figure 11a. Micromachined needles: polymer based hollow needles. (Source: http://www.lasermicromachining.com/).">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68960"/>
            <a:ext cx="2857500" cy="2314575"/>
          </a:xfrm>
          <a:prstGeom prst="rect">
            <a:avLst/>
          </a:prstGeom>
          <a:noFill/>
          <a:ln>
            <a:noFill/>
          </a:ln>
        </p:spPr>
      </p:pic>
      <p:sp>
        <p:nvSpPr>
          <p:cNvPr id="5" name="Заголовок 1"/>
          <p:cNvSpPr txBox="1">
            <a:spLocks/>
          </p:cNvSpPr>
          <p:nvPr/>
        </p:nvSpPr>
        <p:spPr>
          <a:xfrm>
            <a:off x="755576" y="5661248"/>
            <a:ext cx="7772400"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dirty="0" err="1"/>
              <a:t>Micromachined</a:t>
            </a:r>
            <a:r>
              <a:rPr lang="en-US" sz="1800" i="1" dirty="0"/>
              <a:t> needles: polymer based hollow needles</a:t>
            </a:r>
            <a:endParaRPr lang="ru-RU" sz="1800" dirty="0"/>
          </a:p>
        </p:txBody>
      </p:sp>
    </p:spTree>
    <p:extLst>
      <p:ext uri="{BB962C8B-B14F-4D97-AF65-F5344CB8AC3E}">
        <p14:creationId xmlns:p14="http://schemas.microsoft.com/office/powerpoint/2010/main" val="392783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124744"/>
            <a:ext cx="7772400" cy="432048"/>
          </a:xfrm>
        </p:spPr>
        <p:txBody>
          <a:bodyPr>
            <a:normAutofit fontScale="90000"/>
          </a:bodyPr>
          <a:lstStyle/>
          <a:p>
            <a:r>
              <a:rPr lang="en-US" sz="1800" dirty="0"/>
              <a:t>Cardiovascular disease continues to be the leading cause of death in the United States. One of the common fatal cardiovascular conditions is narrowing of blood vessels due to accumulation of plaque that can lead to heart attack, stroke and other serious issues. Angioplasty is a procedure designed to restore normal blood flow through clogged or blocked arteries. A cardiac stent is inserted into a blood vessel via a catheter and then expanded to enlarge the vessel. There are two general types of stents: Metal stents and polymer stents. Metal stents are the conventional type. Two main types of polymer stents are </a:t>
            </a:r>
            <a:r>
              <a:rPr lang="en-US" sz="1800" dirty="0" err="1"/>
              <a:t>resorbable</a:t>
            </a:r>
            <a:r>
              <a:rPr lang="en-US" sz="1800" dirty="0"/>
              <a:t> and </a:t>
            </a:r>
            <a:r>
              <a:rPr lang="en-US" sz="1800" dirty="0" err="1"/>
              <a:t>nonresorbable</a:t>
            </a:r>
            <a:r>
              <a:rPr lang="en-US" sz="1800" dirty="0"/>
              <a:t>. The former type is attractive as it may be absorbed or dissolved inside the body</a:t>
            </a:r>
            <a:endParaRPr lang="ru-RU" sz="1800" dirty="0"/>
          </a:p>
        </p:txBody>
      </p:sp>
      <p:sp>
        <p:nvSpPr>
          <p:cNvPr id="5" name="Заголовок 1"/>
          <p:cNvSpPr txBox="1">
            <a:spLocks/>
          </p:cNvSpPr>
          <p:nvPr/>
        </p:nvSpPr>
        <p:spPr>
          <a:xfrm>
            <a:off x="755576" y="5661248"/>
            <a:ext cx="7772400"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dirty="0" err="1"/>
              <a:t>Micromachined</a:t>
            </a:r>
            <a:r>
              <a:rPr lang="en-US" sz="1800" i="1" dirty="0"/>
              <a:t> </a:t>
            </a:r>
            <a:r>
              <a:rPr lang="en-US" sz="1800" i="1" dirty="0" err="1"/>
              <a:t>resorbable</a:t>
            </a:r>
            <a:r>
              <a:rPr lang="en-US" sz="1800" i="1" dirty="0"/>
              <a:t> polymer stent</a:t>
            </a:r>
            <a:endParaRPr lang="ru-RU" sz="1800" dirty="0"/>
          </a:p>
        </p:txBody>
      </p:sp>
      <p:pic>
        <p:nvPicPr>
          <p:cNvPr id="6" name="Рисунок 5" descr="Figure 13. Micromachined resorbable polymer stent. (Source: http://resonetics.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852936"/>
            <a:ext cx="2857500" cy="2695575"/>
          </a:xfrm>
          <a:prstGeom prst="rect">
            <a:avLst/>
          </a:prstGeom>
          <a:noFill/>
          <a:ln>
            <a:noFill/>
          </a:ln>
        </p:spPr>
      </p:pic>
    </p:spTree>
    <p:extLst>
      <p:ext uri="{BB962C8B-B14F-4D97-AF65-F5344CB8AC3E}">
        <p14:creationId xmlns:p14="http://schemas.microsoft.com/office/powerpoint/2010/main" val="3072301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1124744"/>
            <a:ext cx="7772400" cy="432048"/>
          </a:xfrm>
        </p:spPr>
        <p:txBody>
          <a:bodyPr>
            <a:normAutofit fontScale="90000"/>
          </a:bodyPr>
          <a:lstStyle/>
          <a:p>
            <a:r>
              <a:rPr lang="en-US" sz="1800" b="1" i="1" dirty="0"/>
              <a:t>Microsurgical tools </a:t>
            </a:r>
            <a:r>
              <a:rPr lang="en-US" sz="1800" dirty="0"/>
              <a:t>Surgery is treatment of diseases or other ailments through manual and instrumental methods. In surgery, the majority of trauma to the patient is caused by the surgeon’s incisions to gain access to the surgical site. Minimally invasive surgical (MIS) procedure aims to provide diagnosis, monitoring, or treatment of diseases by performing operations with very small incisions or sometimes through natural orifices. Advantages of MIS over conventional open surgery includes less pain, minimal injury to tissues, minimal scarring, reduced recovery time, shorter hospital visits, faster return to normal activities and often lower cost to the patient. Common MIS procedures include angioplasty, catheterization, endoscopy, laparoscopy, and neurosurgery. MEMS based microsurgical tools have been identified as a key enabling technology for MIS</a:t>
            </a:r>
            <a:endParaRPr lang="ru-RU" sz="1800" dirty="0"/>
          </a:p>
        </p:txBody>
      </p:sp>
      <p:sp>
        <p:nvSpPr>
          <p:cNvPr id="5" name="Заголовок 1"/>
          <p:cNvSpPr txBox="1">
            <a:spLocks/>
          </p:cNvSpPr>
          <p:nvPr/>
        </p:nvSpPr>
        <p:spPr>
          <a:xfrm>
            <a:off x="755576" y="5661248"/>
            <a:ext cx="7772400"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dirty="0" err="1"/>
              <a:t>Micromachined</a:t>
            </a:r>
            <a:r>
              <a:rPr lang="en-US" sz="1800" i="1" dirty="0"/>
              <a:t> surgical tools: a pair of silicon MEMS tweezers</a:t>
            </a:r>
            <a:endParaRPr lang="ru-RU" sz="1800" dirty="0"/>
          </a:p>
        </p:txBody>
      </p:sp>
      <p:pic>
        <p:nvPicPr>
          <p:cNvPr id="4" name="Рисунок 3" descr="Figure 12a. Micromachined surgical tools: a pair of silicon MEMS tweezers. (Source: http://www.memspi.co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827585"/>
            <a:ext cx="3444974" cy="2833663"/>
          </a:xfrm>
          <a:prstGeom prst="rect">
            <a:avLst/>
          </a:prstGeom>
          <a:noFill/>
          <a:ln>
            <a:noFill/>
          </a:ln>
        </p:spPr>
      </p:pic>
    </p:spTree>
    <p:extLst>
      <p:ext uri="{BB962C8B-B14F-4D97-AF65-F5344CB8AC3E}">
        <p14:creationId xmlns:p14="http://schemas.microsoft.com/office/powerpoint/2010/main" val="125304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2636913"/>
            <a:ext cx="7772400" cy="432048"/>
          </a:xfrm>
        </p:spPr>
        <p:txBody>
          <a:bodyPr>
            <a:normAutofit/>
          </a:bodyPr>
          <a:lstStyle/>
          <a:p>
            <a:r>
              <a:rPr lang="en-US" sz="1800" i="1" dirty="0" err="1"/>
              <a:t>Micromachined</a:t>
            </a:r>
            <a:r>
              <a:rPr lang="en-US" sz="1800" i="1" dirty="0"/>
              <a:t> needles: silicon based solid needles</a:t>
            </a:r>
            <a:endParaRPr lang="ru-RU" sz="1800" dirty="0"/>
          </a:p>
        </p:txBody>
      </p:sp>
      <p:pic>
        <p:nvPicPr>
          <p:cNvPr id="3" name="Рисунок 2" descr="Figure 11a. Micromachined needles: silicon based solid needles. (Source: Henry et al. [5]).">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76672"/>
            <a:ext cx="2514600" cy="1924050"/>
          </a:xfrm>
          <a:prstGeom prst="rect">
            <a:avLst/>
          </a:prstGeom>
          <a:noFill/>
          <a:ln>
            <a:noFill/>
          </a:ln>
        </p:spPr>
      </p:pic>
      <p:pic>
        <p:nvPicPr>
          <p:cNvPr id="4" name="Рисунок 3" descr="Figure 11a. Micromachined needles: polymer based hollow needles. (Source: http://www.lasermicromachining.com/).">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68960"/>
            <a:ext cx="2857500" cy="2314575"/>
          </a:xfrm>
          <a:prstGeom prst="rect">
            <a:avLst/>
          </a:prstGeom>
          <a:noFill/>
          <a:ln>
            <a:noFill/>
          </a:ln>
        </p:spPr>
      </p:pic>
      <p:sp>
        <p:nvSpPr>
          <p:cNvPr id="5" name="Заголовок 1"/>
          <p:cNvSpPr txBox="1">
            <a:spLocks/>
          </p:cNvSpPr>
          <p:nvPr/>
        </p:nvSpPr>
        <p:spPr>
          <a:xfrm>
            <a:off x="755576" y="5661248"/>
            <a:ext cx="7772400"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dirty="0" err="1"/>
              <a:t>Micromachined</a:t>
            </a:r>
            <a:r>
              <a:rPr lang="en-US" sz="1800" i="1" dirty="0"/>
              <a:t> needles: polymer based hollow needles</a:t>
            </a:r>
            <a:endParaRPr lang="ru-RU" sz="1800" dirty="0"/>
          </a:p>
        </p:txBody>
      </p:sp>
    </p:spTree>
    <p:extLst>
      <p:ext uri="{BB962C8B-B14F-4D97-AF65-F5344CB8AC3E}">
        <p14:creationId xmlns:p14="http://schemas.microsoft.com/office/powerpoint/2010/main" val="221664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88640"/>
            <a:ext cx="7772400" cy="1470025"/>
          </a:xfrm>
        </p:spPr>
        <p:txBody>
          <a:bodyPr>
            <a:noAutofit/>
          </a:bodyPr>
          <a:lstStyle/>
          <a:p>
            <a:r>
              <a:rPr lang="ru-RU" sz="2800" dirty="0" err="1"/>
              <a:t>relevant</a:t>
            </a:r>
            <a:r>
              <a:rPr lang="ru-RU" sz="2800" dirty="0"/>
              <a:t> </a:t>
            </a:r>
            <a:r>
              <a:rPr lang="ru-RU" sz="2800" dirty="0" err="1"/>
              <a:t>dimensional</a:t>
            </a:r>
            <a:r>
              <a:rPr lang="ru-RU" sz="2800" dirty="0"/>
              <a:t> </a:t>
            </a:r>
            <a:r>
              <a:rPr lang="ru-RU" sz="2800" dirty="0" err="1"/>
              <a:t>scale</a:t>
            </a:r>
            <a:r>
              <a:rPr lang="ru-RU" sz="2800" dirty="0"/>
              <a:t> </a:t>
            </a:r>
            <a:r>
              <a:rPr lang="ru-RU" sz="2800" dirty="0" err="1"/>
              <a:t>alongside</a:t>
            </a:r>
            <a:r>
              <a:rPr lang="ru-RU" sz="2800" dirty="0"/>
              <a:t> </a:t>
            </a:r>
            <a:r>
              <a:rPr lang="ru-RU" sz="2800" dirty="0" err="1"/>
              <a:t>biological</a:t>
            </a:r>
            <a:r>
              <a:rPr lang="ru-RU" sz="2800" dirty="0"/>
              <a:t> </a:t>
            </a:r>
            <a:r>
              <a:rPr lang="ru-RU" sz="2800" dirty="0" err="1"/>
              <a:t>matter</a:t>
            </a:r>
            <a:endParaRPr lang="ru-RU" sz="2800" dirty="0"/>
          </a:p>
        </p:txBody>
      </p:sp>
      <p:pic>
        <p:nvPicPr>
          <p:cNvPr id="3" name="Рисунок 2" descr="Figure 1. Dimensional scale of MEMS and Nanotechnology. (Adapted from Nguyen et al. [1]).">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00808"/>
            <a:ext cx="7344816" cy="4176464"/>
          </a:xfrm>
          <a:prstGeom prst="rect">
            <a:avLst/>
          </a:prstGeom>
          <a:noFill/>
          <a:ln>
            <a:noFill/>
          </a:ln>
        </p:spPr>
      </p:pic>
    </p:spTree>
    <p:extLst>
      <p:ext uri="{BB962C8B-B14F-4D97-AF65-F5344CB8AC3E}">
        <p14:creationId xmlns:p14="http://schemas.microsoft.com/office/powerpoint/2010/main" val="317542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9010650" cy="585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21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61655"/>
            <a:ext cx="9036496" cy="609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13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382" y="1086339"/>
            <a:ext cx="7772400" cy="4176464"/>
          </a:xfrm>
        </p:spPr>
        <p:txBody>
          <a:bodyPr>
            <a:noAutofit/>
          </a:bodyPr>
          <a:lstStyle/>
          <a:p>
            <a:r>
              <a:rPr lang="en-US" sz="2400" dirty="0"/>
              <a:t>MEMS technology was based on silicon using bulk micromachining and surface micromachining processes</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t>
            </a:r>
            <a:br>
              <a:rPr lang="en-US" sz="2400" dirty="0" smtClean="0"/>
            </a:br>
            <a:r>
              <a:rPr lang="en-US" sz="2400" dirty="0"/>
              <a:t/>
            </a:r>
            <a:br>
              <a:rPr lang="en-US" sz="2400" dirty="0"/>
            </a:br>
            <a:r>
              <a:rPr lang="en-US" sz="2400" i="1" dirty="0" smtClean="0"/>
              <a:t>An </a:t>
            </a:r>
            <a:r>
              <a:rPr lang="en-US" sz="2400" i="1" dirty="0"/>
              <a:t>SEM image of a MEMS electrostatic </a:t>
            </a:r>
            <a:r>
              <a:rPr lang="en-US" sz="2400" i="1" dirty="0" smtClean="0"/>
              <a:t>motor</a:t>
            </a:r>
            <a:br>
              <a:rPr lang="en-US" sz="2400" i="1" dirty="0" smtClean="0"/>
            </a:br>
            <a:r>
              <a:rPr lang="en-US" sz="2400" i="1" dirty="0"/>
              <a:t/>
            </a:r>
            <a:br>
              <a:rPr lang="en-US" sz="2400" i="1" dirty="0"/>
            </a:br>
            <a:r>
              <a:rPr lang="en-US" sz="2400" dirty="0" smtClean="0"/>
              <a:t> an SEM image of </a:t>
            </a:r>
            <a:r>
              <a:rPr lang="en-US" sz="2400" dirty="0"/>
              <a:t>a surface micromachining based </a:t>
            </a:r>
            <a:r>
              <a:rPr lang="en-US" sz="2400" dirty="0" err="1"/>
              <a:t>polysilicon</a:t>
            </a:r>
            <a:r>
              <a:rPr lang="en-US" sz="2400" dirty="0"/>
              <a:t> MEMS device, an electrostatic motor, which consists of twelve fixed stator electrodes and a rotor that spins around the pivot at its center. Gradually, other materials such as glass, ceramics and polymers have been adapted for MEMS. </a:t>
            </a:r>
            <a:endParaRPr lang="ru-RU" sz="2400" dirty="0"/>
          </a:p>
        </p:txBody>
      </p:sp>
      <p:pic>
        <p:nvPicPr>
          <p:cNvPr id="4" name="Рисунок 3" descr="Figure 2. An SEM image of a MEMS electrostatic motor. (Source: https://www.mems-exchange.or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052736"/>
            <a:ext cx="2857500" cy="2171700"/>
          </a:xfrm>
          <a:prstGeom prst="rect">
            <a:avLst/>
          </a:prstGeom>
          <a:noFill/>
          <a:ln>
            <a:noFill/>
          </a:ln>
        </p:spPr>
      </p:pic>
    </p:spTree>
    <p:extLst>
      <p:ext uri="{BB962C8B-B14F-4D97-AF65-F5344CB8AC3E}">
        <p14:creationId xmlns:p14="http://schemas.microsoft.com/office/powerpoint/2010/main" val="400955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400" dirty="0"/>
              <a:t>MEMS devices can actuate or sense on a micro-scale. MEMS devices can function individually or in combination with other devices to generate effects of </a:t>
            </a:r>
            <a:r>
              <a:rPr lang="en-US" sz="2400" dirty="0" err="1"/>
              <a:t>meso</a:t>
            </a:r>
            <a:r>
              <a:rPr lang="en-US" sz="2400" dirty="0"/>
              <a:t>- or macro- scale. Some advantages of MEMS devices include small size, light weight, low power consumption and high functionality compared to conventional devices. Further, MEMS technology offers cost reduction due to batch processing techniques similar to semiconductor Integrated Circuit (IC) manufacturing. Initially, MEMS technology emerged as an offshoot of the semiconductor industry and eventually established itself as a specialized field of study with a significant market share. According to </a:t>
            </a:r>
            <a:r>
              <a:rPr lang="en-US" sz="2400" dirty="0" err="1"/>
              <a:t>Yole</a:t>
            </a:r>
            <a:r>
              <a:rPr lang="en-US" sz="2400" dirty="0"/>
              <a:t> </a:t>
            </a:r>
            <a:r>
              <a:rPr lang="en-US" sz="2400" dirty="0" err="1"/>
              <a:t>Développement</a:t>
            </a:r>
            <a:r>
              <a:rPr lang="en-US" sz="2400" dirty="0"/>
              <a:t>, the MEMS industry market in 2012 was $11 billion, which is a 10 percent growth from the previous year</a:t>
            </a:r>
            <a:endParaRPr lang="ru-RU" sz="2400" dirty="0"/>
          </a:p>
        </p:txBody>
      </p:sp>
    </p:spTree>
    <p:extLst>
      <p:ext uri="{BB962C8B-B14F-4D97-AF65-F5344CB8AC3E}">
        <p14:creationId xmlns:p14="http://schemas.microsoft.com/office/powerpoint/2010/main" val="17697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400" b="1" dirty="0"/>
              <a:t>MEMS applications</a:t>
            </a:r>
            <a:r>
              <a:rPr lang="ru-RU" sz="2400" dirty="0"/>
              <a:t/>
            </a:r>
            <a:br>
              <a:rPr lang="ru-RU" sz="2400" dirty="0"/>
            </a:br>
            <a:r>
              <a:rPr lang="en-US" sz="2400" dirty="0"/>
              <a:t>MEMS applications in various functional </a:t>
            </a:r>
            <a:r>
              <a:rPr lang="en-US" sz="2400" dirty="0" smtClean="0"/>
              <a:t>domains.</a:t>
            </a:r>
            <a:r>
              <a:rPr lang="uk-UA" sz="2400" dirty="0" smtClean="0"/>
              <a:t/>
            </a:r>
            <a:br>
              <a:rPr lang="uk-UA" sz="2400" dirty="0" smtClean="0"/>
            </a:br>
            <a:r>
              <a:rPr lang="en-US" sz="2400" dirty="0" smtClean="0"/>
              <a:t> </a:t>
            </a:r>
            <a:r>
              <a:rPr lang="en-US" sz="2400" dirty="0"/>
              <a:t>The term “functional domain” is used to refer to a domain in which the MEMS device performs a function such as sensing or actuation. In the early stages, MEMS proved to be a revolutionary technology in various fields of the physical domain such as Mechanical (e.g., Pressure sensors, Accelerometers, and Gyroscopes), Microfluidics (e.g., Inkjet nozzles), Acoustics (e.g., Microphone), RF MEMS (e.g., Switches and Resonators), and Optical MEMS (e.g., </a:t>
            </a:r>
            <a:r>
              <a:rPr lang="en-US" sz="2400" dirty="0" err="1"/>
              <a:t>Micromirrors</a:t>
            </a:r>
            <a:r>
              <a:rPr lang="en-US" sz="2400" dirty="0"/>
              <a:t>). Gradually, MEMS technology has demonstrated unique solutions and delivered innovative products in chemical, biological and medical domains as well. MEMS have penetrated into consumer electronics, home appliances, automotive industry, aerospace industry, biomedical industry, recreation and sports</a:t>
            </a:r>
            <a:endParaRPr lang="ru-RU" sz="2400" dirty="0"/>
          </a:p>
        </p:txBody>
      </p:sp>
    </p:spTree>
    <p:extLst>
      <p:ext uri="{BB962C8B-B14F-4D97-AF65-F5344CB8AC3E}">
        <p14:creationId xmlns:p14="http://schemas.microsoft.com/office/powerpoint/2010/main" val="32105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000" dirty="0"/>
              <a:t>Typically, electronics are used to interface MEMS devices from its functional domain (i.e., Physical, Chemical, or Biological) to the electrical domain for signal transduction and/or recording. It should be pointed out that the term MEMS was originally coined to refer to miniature sensors and actuators operating between electrical and mechanical domains. Gradually, the term MEMS has evolved to encompass a wide variety of other </a:t>
            </a:r>
            <a:r>
              <a:rPr lang="en-US" sz="2000" dirty="0" err="1"/>
              <a:t>microdevices</a:t>
            </a:r>
            <a:r>
              <a:rPr lang="en-US" sz="2000" dirty="0"/>
              <a:t> fabricated by micromachining. For example, a </a:t>
            </a:r>
            <a:r>
              <a:rPr lang="en-US" sz="2000" dirty="0" err="1"/>
              <a:t>micromachined</a:t>
            </a:r>
            <a:r>
              <a:rPr lang="en-US" sz="2000" dirty="0"/>
              <a:t> electrochemical sensor is referred to as a MEMS device even though there is no functional role played by this device in the mechanical domain. Similarly, the term “</a:t>
            </a:r>
            <a:r>
              <a:rPr lang="en-US" sz="2000" dirty="0" err="1"/>
              <a:t>BioMEMS</a:t>
            </a:r>
            <a:r>
              <a:rPr lang="en-US" sz="2000" dirty="0"/>
              <a:t>” is used to refer to the science and technology of </a:t>
            </a:r>
            <a:r>
              <a:rPr lang="en-US" sz="2000" dirty="0" err="1"/>
              <a:t>microdevices</a:t>
            </a:r>
            <a:r>
              <a:rPr lang="en-US" sz="2000" dirty="0"/>
              <a:t> fabricated by micromachining for biological and medical applications. </a:t>
            </a:r>
            <a:r>
              <a:rPr lang="en-US" sz="2000" dirty="0" err="1"/>
              <a:t>BioMEMS</a:t>
            </a:r>
            <a:r>
              <a:rPr lang="en-US" sz="2000" dirty="0"/>
              <a:t> may or may not include any electrical or mechanical functions. </a:t>
            </a:r>
            <a:r>
              <a:rPr lang="en-US" sz="2000" dirty="0" err="1"/>
              <a:t>BioMEMS</a:t>
            </a:r>
            <a:r>
              <a:rPr lang="en-US" sz="2000" dirty="0"/>
              <a:t> application areas include biomedical transducers, microfluidics, medical implants, microsurgical tools, and tissue engineering. As shown in Figure 4, the global </a:t>
            </a:r>
            <a:r>
              <a:rPr lang="en-US" sz="2000" dirty="0" err="1"/>
              <a:t>BioMEMS</a:t>
            </a:r>
            <a:r>
              <a:rPr lang="en-US" sz="2000" dirty="0"/>
              <a:t> market is expected to almost triple in size, from $1.9 billion in 2012 to $6.6 billion in 2018 </a:t>
            </a:r>
            <a:endParaRPr lang="ru-RU" sz="2000" dirty="0"/>
          </a:p>
        </p:txBody>
      </p:sp>
    </p:spTree>
    <p:extLst>
      <p:ext uri="{BB962C8B-B14F-4D97-AF65-F5344CB8AC3E}">
        <p14:creationId xmlns:p14="http://schemas.microsoft.com/office/powerpoint/2010/main" val="51731426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637</Words>
  <Application>Microsoft Office PowerPoint</Application>
  <PresentationFormat>Экран (4:3)</PresentationFormat>
  <Paragraphs>27</Paragraphs>
  <Slides>25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Calibri</vt:lpstr>
      <vt:lpstr>Тема Office</vt:lpstr>
      <vt:lpstr>MEMS devices for biomedical applications</vt:lpstr>
      <vt:lpstr>Micro-Electro-Mechanical Systems (MEMS) are a class of miniature devices and systems fabricated by micromachining processes. MEMS devices have critical dimensions in the range of 100 nm to 1000 µm (or 1 mm). MEMS technology is a precursor to the relatively more popular field of Nanotechnology, which refers to science, engineering and technology below 100 nm down to the atomic scale. Occasionally, MEMS devices with dimensions in the millimeter-range are referred to as meso-scale MEMS devices</vt:lpstr>
      <vt:lpstr>relevant dimensional scale alongside biological matter</vt:lpstr>
      <vt:lpstr>Презентация PowerPoint</vt:lpstr>
      <vt:lpstr>Презентация PowerPoint</vt:lpstr>
      <vt:lpstr>MEMS technology was based on silicon using bulk micromachining and surface micromachining processes.         An SEM image of a MEMS electrostatic motor   an SEM image of a surface micromachining based polysilicon MEMS device, an electrostatic motor, which consists of twelve fixed stator electrodes and a rotor that spins around the pivot at its center. Gradually, other materials such as glass, ceramics and polymers have been adapted for MEMS. </vt:lpstr>
      <vt:lpstr>MEMS devices can actuate or sense on a micro-scale. MEMS devices can function individually or in combination with other devices to generate effects of meso- or macro- scale. Some advantages of MEMS devices include small size, light weight, low power consumption and high functionality compared to conventional devices. Further, MEMS technology offers cost reduction due to batch processing techniques similar to semiconductor Integrated Circuit (IC) manufacturing. Initially, MEMS technology emerged as an offshoot of the semiconductor industry and eventually established itself as a specialized field of study with a significant market share. According to Yole Développement, the MEMS industry market in 2012 was $11 billion, which is a 10 percent growth from the previous year</vt:lpstr>
      <vt:lpstr>MEMS applications MEMS applications in various functional domains.  The term “functional domain” is used to refer to a domain in which the MEMS device performs a function such as sensing or actuation. In the early stages, MEMS proved to be a revolutionary technology in various fields of the physical domain such as Mechanical (e.g., Pressure sensors, Accelerometers, and Gyroscopes), Microfluidics (e.g., Inkjet nozzles), Acoustics (e.g., Microphone), RF MEMS (e.g., Switches and Resonators), and Optical MEMS (e.g., Micromirrors). Gradually, MEMS technology has demonstrated unique solutions and delivered innovative products in chemical, biological and medical domains as well. MEMS have penetrated into consumer electronics, home appliances, automotive industry, aerospace industry, biomedical industry, recreation and sports</vt:lpstr>
      <vt:lpstr>Typically, electronics are used to interface MEMS devices from its functional domain (i.e., Physical, Chemical, or Biological) to the electrical domain for signal transduction and/or recording. It should be pointed out that the term MEMS was originally coined to refer to miniature sensors and actuators operating between electrical and mechanical domains. Gradually, the term MEMS has evolved to encompass a wide variety of other microdevices fabricated by micromachining. For example, a micromachined electrochemical sensor is referred to as a MEMS device even though there is no functional role played by this device in the mechanical domain. Similarly, the term “BioMEMS” is used to refer to the science and technology of microdevices fabricated by micromachining for biological and medical applications. BioMEMS may or may not include any electrical or mechanical functions. BioMEMS application areas include biomedical transducers, microfluidics, medical implants, microsurgical tools, and tissue engineering. As shown in Figure 4, the global BioMEMS market is expected to almost triple in size, from $1.9 billion in 2012 to $6.6 billion in 2018 </vt:lpstr>
      <vt:lpstr>MEMS Pressure Sensors The first MEMS devices to be used in the biomedical industry were reusable blood pressure sensors in the 1980s. MEMS pressure sensors have the largest class of applications including disposable blood pressure, intraocular pressure (IOP), intracranial pressure (ICP), intrauterine pressure, and angioplasty. Some manufacturers of MEMS pressure sensors for biomedical applications include CardioMEMS, Freescale semiconductors, GE sensing, Measurement Specialties, Omron, Sensimed AG and Silicon Microstructures</vt:lpstr>
      <vt:lpstr>Презентация PowerPoint</vt:lpstr>
      <vt:lpstr>Презентация PowerPoint</vt:lpstr>
      <vt:lpstr>Презентация PowerPoint</vt:lpstr>
      <vt:lpstr>Презентация PowerPoint</vt:lpstr>
      <vt:lpstr>MEMS Inertial Sensors MEMS accelerometers are used in defibrillators and pacemakers. Some patients exhibit unusually fast or chaotic heart beats and thus are at a high risk of cardiac arrest or a heart attack. An implantable defibrillator restores a normal heart rhythm by providing electrical shocks to the heart during abnormal conditions. Some peoples’ hearts beat too slowly, and this may be related to the natural aging process or a genetic condition. A pacemaker maintains a proper heart beat by transmitting electrical impulses to the heart. Conventional pacemakers were fixed rate. Modern pacemakers employ MEMS accelerometers and are capable of adjusting heart rate in accordance with the patient’s physical activity. Medtronic is a leading manufacturer of MEMS based defibrillators and pacemakers. Figure 6 shows a MEMS accelerometer-based Medtronic’s SureScanTM pacemaker and implantation of a pacemaker inside the body next to the heart. This pacemaker is designed to be compatible with magnetic resonance imaging (MRI).</vt:lpstr>
      <vt:lpstr> a MEMS accelerometer-based Medtronic’s SureScanTM pacemaker and implantation of a pacemaker inside the body next to the heart. </vt:lpstr>
      <vt:lpstr>MEMS inertial sensors (accelerometers and gyroscopes) were employed to develop one of the most unique wheelchairs, the iBOTTM Mobility system. A combination of multiple inertial sensors in this system enables the user to operate the wheelchair and lift to a standing height just balancing on two wheels. This allows the wheelchair user to interact with others face-to-face. The iBOTTM system was developed by Dean Kamen in a partnership between DEKA and Johnson and Johnson’s Independence Technology division. Unfortunately, it is no longer available for sale from Independence Technology. Another related example is the Segway PT, a two-wheeled, self-balancing, battery-powered electric vehicle, also invented by Dean Kamen. It is produced by Segway Inc. of New Hampshire, USA</vt:lpstr>
      <vt:lpstr>MEMS Hearing-Aid Transducer A hearing-aid is an electroacoustic device used to receive, amplify and radiate sound into the ear. The goal of a hearing aid is to compensate for the hearing loss and thus make audio communication more intelligible for the user. In the US, hearing aids are considered medical devices and are regulated by the FDA. According to NIH, approximately 17 percent (36 million) of American adults report some degree of hearing loss. There is a strong relationship between age and reported hearing loss. Also, about 2 to 3 out of every 1,000 children in the United States are born deaf or hard-of-hearing</vt:lpstr>
      <vt:lpstr>Microfluidics for diagnostics Microfluidics involve movement, mixing and control of small volumes (nanoliters) of fluids. A typical microfluidic system is comprised of needles, channels, valves, pumps, mixers, filters, sensors, reservoirs, and dispensers. Microfluidics enable bedside or at the point-of-care (POC) medical diagnosis. Especially, POC diagnosis is important in developing countries where access to centralized hospitals is limited and expensive. A POC diagnostic microfluidic system uses bodily fluids (saliva, blood, or urine samples) to perform sample preconditioning, sample fractionation, signal amplification, analyte detection, data analysis, and results display. In 1985, Unipath introduced the first POC microfluidic device, ClearBlueTM, for pregnancy test from urine sample and is still available on the market. Recently, a comprehensive review article on the commercialization of microfluidic devices for POC diagnostics was published by Chin et al</vt:lpstr>
      <vt:lpstr>Microfluidics for drug delivery Microfluidics enable advanced drug delivery technologies such as triggered release, timed release and targeted delivery. Some applications include transdermal drug delivery (e.g., microneedle arrays and needle-less jet-based system), implantable drug delivery systems (e.g., drug-eluting stents and insulin pump), and drug delivery vehicles (e.g., micro- and nano– particles). </vt:lpstr>
      <vt:lpstr>Micromachined needles Micromachining enables fabrication of needles smaller than 300 µm, which is the limit of conventional machining methods. Typically, the length of the MEMS-based microneedles is less than 1 mm. Microneedles have been used for drug delivery, bio-signal recording electrodes, blood extraction, fluid sampling, cancer therapy, and microdialysis. Frequently, microneedles are integrated and used in conjunction with microfluidic systems. Solid and hollow microneedles have been fabricated out of silicon, glass, metals, and polymers using micromachining processes. Microneedles have been demonstrated with various body shapes (cylindrical, canonical, pyramid, candle, spike, spear, square, pentagonal, hexagonal, octagonal and rocket shape) and tip shapes (volcano, snake fang, cylindrical, canonical, micro-hypodermis and tapered). </vt:lpstr>
      <vt:lpstr>Micromachined needles: silicon based solid needles</vt:lpstr>
      <vt:lpstr>Cardiovascular disease continues to be the leading cause of death in the United States. One of the common fatal cardiovascular conditions is narrowing of blood vessels due to accumulation of plaque that can lead to heart attack, stroke and other serious issues. Angioplasty is a procedure designed to restore normal blood flow through clogged or blocked arteries. A cardiac stent is inserted into a blood vessel via a catheter and then expanded to enlarge the vessel. There are two general types of stents: Metal stents and polymer stents. Metal stents are the conventional type. Two main types of polymer stents are resorbable and nonresorbable. The former type is attractive as it may be absorbed or dissolved inside the body</vt:lpstr>
      <vt:lpstr>Microsurgical tools Surgery is treatment of diseases or other ailments through manual and instrumental methods. In surgery, the majority of trauma to the patient is caused by the surgeon’s incisions to gain access to the surgical site. Minimally invasive surgical (MIS) procedure aims to provide diagnosis, monitoring, or treatment of diseases by performing operations with very small incisions or sometimes through natural orifices. Advantages of MIS over conventional open surgery includes less pain, minimal injury to tissues, minimal scarring, reduced recovery time, shorter hospital visits, faster return to normal activities and often lower cost to the patient. Common MIS procedures include angioplasty, catheterization, endoscopy, laparoscopy, and neurosurgery. MEMS based microsurgical tools have been identified as a key enabling technology for MIS</vt:lpstr>
      <vt:lpstr>Micromachined needles: silicon based solid needles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MEMS devices for biomedical applications</dc:title>
  <dc:creator>Александр</dc:creator>
  <cp:lastModifiedBy>alexander.yank@gmail.com</cp:lastModifiedBy>
  <cp:revision>21</cp:revision>
  <dcterms:created xsi:type="dcterms:W3CDTF">2017-10-06T07:27:15Z</dcterms:created>
  <dcterms:modified xsi:type="dcterms:W3CDTF">2021-02-23T19:42:39Z</dcterms:modified>
</cp:coreProperties>
</file>