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65" r:id="rId2"/>
    <p:sldId id="256" r:id="rId3"/>
    <p:sldId id="257" r:id="rId4"/>
    <p:sldId id="267" r:id="rId5"/>
    <p:sldId id="260" r:id="rId6"/>
    <p:sldId id="261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9624-BC79-410B-9B67-AA40039987AE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9E0-BB74-4FBA-A0DA-4EA65B81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1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9624-BC79-410B-9B67-AA40039987AE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9E0-BB74-4FBA-A0DA-4EA65B81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3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9624-BC79-410B-9B67-AA40039987AE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9E0-BB74-4FBA-A0DA-4EA65B81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44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9624-BC79-410B-9B67-AA40039987AE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9E0-BB74-4FBA-A0DA-4EA65B81B97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0429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9624-BC79-410B-9B67-AA40039987AE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9E0-BB74-4FBA-A0DA-4EA65B81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81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9624-BC79-410B-9B67-AA40039987AE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9E0-BB74-4FBA-A0DA-4EA65B81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77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9624-BC79-410B-9B67-AA40039987AE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9E0-BB74-4FBA-A0DA-4EA65B81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45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9624-BC79-410B-9B67-AA40039987AE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9E0-BB74-4FBA-A0DA-4EA65B81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2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9624-BC79-410B-9B67-AA40039987AE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9E0-BB74-4FBA-A0DA-4EA65B81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3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9624-BC79-410B-9B67-AA40039987AE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9E0-BB74-4FBA-A0DA-4EA65B81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9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9624-BC79-410B-9B67-AA40039987AE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9E0-BB74-4FBA-A0DA-4EA65B81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9624-BC79-410B-9B67-AA40039987AE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9E0-BB74-4FBA-A0DA-4EA65B81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8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9624-BC79-410B-9B67-AA40039987AE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9E0-BB74-4FBA-A0DA-4EA65B81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4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9624-BC79-410B-9B67-AA40039987AE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9E0-BB74-4FBA-A0DA-4EA65B81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9624-BC79-410B-9B67-AA40039987AE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9E0-BB74-4FBA-A0DA-4EA65B81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4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9624-BC79-410B-9B67-AA40039987AE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9E0-BB74-4FBA-A0DA-4EA65B81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5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9624-BC79-410B-9B67-AA40039987AE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9E0-BB74-4FBA-A0DA-4EA65B81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8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2A19624-BC79-410B-9B67-AA40039987AE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9F9E0-BB74-4FBA-A0DA-4EA65B81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57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3086622"/>
          </a:xfrm>
        </p:spPr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00964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Restaurant billing and management system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531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202619-BD28-4670-88C8-4D486E00A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4776"/>
            <a:ext cx="9144000" cy="58761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Restaurant Billing and Management System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CDCE832-4686-4C8B-BE53-75F1DAD67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28592"/>
            <a:ext cx="9482203" cy="422127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cap="none" dirty="0" smtClean="0">
                <a:solidFill>
                  <a:schemeClr val="tx1"/>
                </a:solidFill>
              </a:rPr>
              <a:t>This application provides a system where restaurant owners can manage their staff, menu items and waiters.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cap="none" dirty="0" smtClean="0">
                <a:solidFill>
                  <a:schemeClr val="tx1"/>
                </a:solidFill>
              </a:rPr>
              <a:t>It provides access to history of orders as well as perform billing.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cap="none" dirty="0" smtClean="0">
                <a:solidFill>
                  <a:schemeClr val="tx1"/>
                </a:solidFill>
              </a:rPr>
              <a:t>It is going to be implemented using java and MySQL database.</a:t>
            </a:r>
          </a:p>
          <a:p>
            <a:pPr algn="l"/>
            <a:endParaRPr lang="en-US" sz="2400" cap="non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29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9BA946-FBA8-4E8C-9E85-940A558D3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65036"/>
            <a:ext cx="9404723" cy="900093"/>
          </a:xfrm>
        </p:spPr>
        <p:txBody>
          <a:bodyPr>
            <a:normAutofit/>
          </a:bodyPr>
          <a:lstStyle/>
          <a:p>
            <a:r>
              <a:rPr lang="en-US" sz="4000" dirty="0"/>
              <a:t>Functional </a:t>
            </a:r>
            <a:r>
              <a:rPr lang="en-US" sz="4000" dirty="0" smtClean="0"/>
              <a:t>Requirements / Use cases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4E7E1C-1C92-4514-98F2-AF866C6BD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1352810"/>
            <a:ext cx="4396339" cy="48350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Manager </a:t>
            </a:r>
            <a:r>
              <a:rPr lang="en-US" sz="2000" b="1" dirty="0"/>
              <a:t>level </a:t>
            </a:r>
            <a:r>
              <a:rPr lang="en-US" sz="2000" b="1" dirty="0" smtClean="0"/>
              <a:t>functionalities</a:t>
            </a:r>
          </a:p>
          <a:p>
            <a:pPr marL="0" indent="0">
              <a:buNone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Menu Items</a:t>
            </a:r>
            <a:endParaRPr lang="en-US" sz="2000" b="1" dirty="0"/>
          </a:p>
          <a:p>
            <a:pPr marL="971550" lvl="1" indent="-514350">
              <a:buAutoNum type="arabicPeriod"/>
            </a:pPr>
            <a:r>
              <a:rPr lang="en-US" sz="2000" dirty="0"/>
              <a:t>Add Item to </a:t>
            </a:r>
            <a:r>
              <a:rPr lang="en-US" sz="2000" dirty="0" smtClean="0"/>
              <a:t>menu</a:t>
            </a:r>
          </a:p>
          <a:p>
            <a:pPr marL="971550" lvl="1" indent="-514350">
              <a:buAutoNum type="arabicPeriod"/>
            </a:pPr>
            <a:r>
              <a:rPr lang="en-US" sz="2000" dirty="0" smtClean="0"/>
              <a:t>Replace </a:t>
            </a:r>
            <a:r>
              <a:rPr lang="en-US" sz="2000" dirty="0"/>
              <a:t>menu </a:t>
            </a:r>
            <a:r>
              <a:rPr lang="en-US" sz="2000" dirty="0" smtClean="0"/>
              <a:t>Item</a:t>
            </a:r>
          </a:p>
          <a:p>
            <a:pPr marL="971550" lvl="1" indent="-514350">
              <a:buAutoNum type="arabicPeriod"/>
            </a:pPr>
            <a:r>
              <a:rPr lang="en-US" sz="2000" dirty="0" smtClean="0"/>
              <a:t>Remove </a:t>
            </a:r>
            <a:r>
              <a:rPr lang="en-US" sz="2000" dirty="0"/>
              <a:t>menu </a:t>
            </a:r>
            <a:r>
              <a:rPr lang="en-US" sz="2000" dirty="0" smtClean="0"/>
              <a:t>Item</a:t>
            </a:r>
            <a:endParaRPr lang="en-US" sz="2000" dirty="0"/>
          </a:p>
          <a:p>
            <a:endParaRPr lang="en-US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Managing waiters</a:t>
            </a:r>
          </a:p>
          <a:p>
            <a:pPr lvl="1">
              <a:buAutoNum type="arabicPeriod"/>
            </a:pPr>
            <a:r>
              <a:rPr lang="en-US" sz="2000" dirty="0"/>
              <a:t>Add waiter</a:t>
            </a:r>
          </a:p>
          <a:p>
            <a:pPr lvl="1">
              <a:buAutoNum type="arabicPeriod"/>
            </a:pPr>
            <a:r>
              <a:rPr lang="en-US" sz="2000" dirty="0"/>
              <a:t>Replace waiter</a:t>
            </a:r>
          </a:p>
          <a:p>
            <a:pPr lvl="1">
              <a:buAutoNum type="arabicPeriod"/>
            </a:pPr>
            <a:r>
              <a:rPr lang="en-US" sz="2000" dirty="0"/>
              <a:t>Remove waiter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05013" y="2229633"/>
            <a:ext cx="4396341" cy="40584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Managing Stuff</a:t>
            </a:r>
          </a:p>
          <a:p>
            <a:pPr lvl="1">
              <a:buAutoNum type="arabicPeriod"/>
            </a:pPr>
            <a:r>
              <a:rPr lang="en-US" sz="2000" dirty="0" smtClean="0"/>
              <a:t>Add Cashier/Manager</a:t>
            </a:r>
          </a:p>
          <a:p>
            <a:pPr lvl="1">
              <a:buAutoNum type="arabicPeriod"/>
            </a:pPr>
            <a:r>
              <a:rPr lang="en-US" sz="2000" dirty="0" smtClean="0"/>
              <a:t>Replace Cashier/Manager</a:t>
            </a:r>
          </a:p>
          <a:p>
            <a:pPr lvl="1">
              <a:buAutoNum type="arabicPeriod"/>
            </a:pPr>
            <a:r>
              <a:rPr lang="en-US" sz="2000" dirty="0" smtClean="0"/>
              <a:t>Remove Cashier/Manager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Manage </a:t>
            </a:r>
            <a:r>
              <a:rPr lang="en-US" sz="2000" b="1" dirty="0"/>
              <a:t>history of orders based on </a:t>
            </a:r>
            <a:r>
              <a:rPr lang="en-US" sz="2000" b="1" dirty="0" smtClean="0"/>
              <a:t>filters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generate report</a:t>
            </a:r>
            <a:r>
              <a:rPr lang="en-US" sz="2000" b="1" dirty="0"/>
              <a:t> based on filters</a:t>
            </a:r>
          </a:p>
          <a:p>
            <a:pPr lvl="1">
              <a:buAutoNum type="arabicPeriod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3858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7255"/>
          </a:xfrm>
        </p:spPr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057440" y="1515649"/>
            <a:ext cx="9489475" cy="47327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Cashier Level functionalities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Add orders to a particular table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Remove orders from a particular table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Print Receipt to a particular table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Basic </a:t>
            </a:r>
            <a:r>
              <a:rPr lang="en-US" sz="2400" b="1" dirty="0" smtClean="0"/>
              <a:t>functionalities</a:t>
            </a:r>
            <a:endParaRPr lang="en-US" sz="24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Login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Logout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18764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C86CA0FF-9083-41EA-8337-F018D7DA3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953" y="40945"/>
            <a:ext cx="488627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Entity Relationship Model Diagram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AC9A0EA0-B159-4E60-A3F1-0110A3CC4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309" y="548777"/>
            <a:ext cx="9236764" cy="619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55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9CEE1EB3-3BC6-486E-833A-486B497001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681298"/>
              </p:ext>
            </p:extLst>
          </p:nvPr>
        </p:nvGraphicFramePr>
        <p:xfrm>
          <a:off x="1298713" y="488513"/>
          <a:ext cx="9598931" cy="58246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1314">
                  <a:extLst>
                    <a:ext uri="{9D8B030D-6E8A-4147-A177-3AD203B41FA5}">
                      <a16:colId xmlns="" xmlns:a16="http://schemas.microsoft.com/office/drawing/2014/main" val="3906813403"/>
                    </a:ext>
                  </a:extLst>
                </a:gridCol>
                <a:gridCol w="1671314">
                  <a:extLst>
                    <a:ext uri="{9D8B030D-6E8A-4147-A177-3AD203B41FA5}">
                      <a16:colId xmlns="" xmlns:a16="http://schemas.microsoft.com/office/drawing/2014/main" val="2288981364"/>
                    </a:ext>
                  </a:extLst>
                </a:gridCol>
                <a:gridCol w="1346037">
                  <a:extLst>
                    <a:ext uri="{9D8B030D-6E8A-4147-A177-3AD203B41FA5}">
                      <a16:colId xmlns="" xmlns:a16="http://schemas.microsoft.com/office/drawing/2014/main" val="1137690743"/>
                    </a:ext>
                  </a:extLst>
                </a:gridCol>
                <a:gridCol w="998730">
                  <a:extLst>
                    <a:ext uri="{9D8B030D-6E8A-4147-A177-3AD203B41FA5}">
                      <a16:colId xmlns="" xmlns:a16="http://schemas.microsoft.com/office/drawing/2014/main" val="2686732519"/>
                    </a:ext>
                  </a:extLst>
                </a:gridCol>
                <a:gridCol w="1336039">
                  <a:extLst>
                    <a:ext uri="{9D8B030D-6E8A-4147-A177-3AD203B41FA5}">
                      <a16:colId xmlns="" xmlns:a16="http://schemas.microsoft.com/office/drawing/2014/main" val="3037100818"/>
                    </a:ext>
                  </a:extLst>
                </a:gridCol>
                <a:gridCol w="1459507">
                  <a:extLst>
                    <a:ext uri="{9D8B030D-6E8A-4147-A177-3AD203B41FA5}">
                      <a16:colId xmlns="" xmlns:a16="http://schemas.microsoft.com/office/drawing/2014/main" val="3891639895"/>
                    </a:ext>
                  </a:extLst>
                </a:gridCol>
                <a:gridCol w="1115990">
                  <a:extLst>
                    <a:ext uri="{9D8B030D-6E8A-4147-A177-3AD203B41FA5}">
                      <a16:colId xmlns="" xmlns:a16="http://schemas.microsoft.com/office/drawing/2014/main" val="3100913750"/>
                    </a:ext>
                  </a:extLst>
                </a:gridCol>
              </a:tblGrid>
              <a:tr h="566407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Table Name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Columns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Type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Primary Key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Foreign Key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Referenced Table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References Column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08725638"/>
                  </a:ext>
                </a:extLst>
              </a:tr>
              <a:tr h="374071"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  <a:endParaRPr lang="en-US" sz="14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&amp; Cashier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84657219"/>
                  </a:ext>
                </a:extLst>
              </a:tr>
              <a:tr h="5664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user_name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VARCHAR(30)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148863933"/>
                  </a:ext>
                </a:extLst>
              </a:tr>
              <a:tr h="5664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password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VARCHAR(30)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435663671"/>
                  </a:ext>
                </a:extLst>
              </a:tr>
              <a:tr h="3740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last_login_date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558868405"/>
                  </a:ext>
                </a:extLst>
              </a:tr>
              <a:tr h="3740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last_login_time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TIME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475592356"/>
                  </a:ext>
                </a:extLst>
              </a:tr>
              <a:tr h="3740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099677057"/>
                  </a:ext>
                </a:extLst>
              </a:tr>
              <a:tr h="374071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246842671"/>
                  </a:ext>
                </a:extLst>
              </a:tr>
              <a:tr h="374071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menu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613949391"/>
                  </a:ext>
                </a:extLst>
              </a:tr>
              <a:tr h="5664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Item_name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VARCHAR(30)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543895421"/>
                  </a:ext>
                </a:extLst>
              </a:tr>
              <a:tr h="5664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Item_type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VARCHAR(30)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222872729"/>
                  </a:ext>
                </a:extLst>
              </a:tr>
              <a:tr h="3740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price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FLOAT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439797414"/>
                  </a:ext>
                </a:extLst>
              </a:tr>
              <a:tr h="374071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7280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1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C6EFEDA2-FACD-4D89-8D01-251077DD6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771177"/>
              </p:ext>
            </p:extLst>
          </p:nvPr>
        </p:nvGraphicFramePr>
        <p:xfrm>
          <a:off x="1127341" y="488515"/>
          <a:ext cx="9883036" cy="59158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0781">
                  <a:extLst>
                    <a:ext uri="{9D8B030D-6E8A-4147-A177-3AD203B41FA5}">
                      <a16:colId xmlns="" xmlns:a16="http://schemas.microsoft.com/office/drawing/2014/main" val="3640665518"/>
                    </a:ext>
                  </a:extLst>
                </a:gridCol>
                <a:gridCol w="1736404">
                  <a:extLst>
                    <a:ext uri="{9D8B030D-6E8A-4147-A177-3AD203B41FA5}">
                      <a16:colId xmlns="" xmlns:a16="http://schemas.microsoft.com/office/drawing/2014/main" val="4022562087"/>
                    </a:ext>
                  </a:extLst>
                </a:gridCol>
                <a:gridCol w="1309322">
                  <a:extLst>
                    <a:ext uri="{9D8B030D-6E8A-4147-A177-3AD203B41FA5}">
                      <a16:colId xmlns="" xmlns:a16="http://schemas.microsoft.com/office/drawing/2014/main" val="3405597801"/>
                    </a:ext>
                  </a:extLst>
                </a:gridCol>
                <a:gridCol w="962098">
                  <a:extLst>
                    <a:ext uri="{9D8B030D-6E8A-4147-A177-3AD203B41FA5}">
                      <a16:colId xmlns="" xmlns:a16="http://schemas.microsoft.com/office/drawing/2014/main" val="4247699427"/>
                    </a:ext>
                  </a:extLst>
                </a:gridCol>
                <a:gridCol w="1502706">
                  <a:extLst>
                    <a:ext uri="{9D8B030D-6E8A-4147-A177-3AD203B41FA5}">
                      <a16:colId xmlns="" xmlns:a16="http://schemas.microsoft.com/office/drawing/2014/main" val="3868499718"/>
                    </a:ext>
                  </a:extLst>
                </a:gridCol>
                <a:gridCol w="1502706">
                  <a:extLst>
                    <a:ext uri="{9D8B030D-6E8A-4147-A177-3AD203B41FA5}">
                      <a16:colId xmlns="" xmlns:a16="http://schemas.microsoft.com/office/drawing/2014/main" val="1133239270"/>
                    </a:ext>
                  </a:extLst>
                </a:gridCol>
                <a:gridCol w="1149019">
                  <a:extLst>
                    <a:ext uri="{9D8B030D-6E8A-4147-A177-3AD203B41FA5}">
                      <a16:colId xmlns="" xmlns:a16="http://schemas.microsoft.com/office/drawing/2014/main" val="3378841249"/>
                    </a:ext>
                  </a:extLst>
                </a:gridCol>
              </a:tblGrid>
              <a:tr h="262647">
                <a:tc rowSpan="5"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waiters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extLst>
                  <a:ext uri="{0D108BD9-81ED-4DB2-BD59-A6C34878D82A}">
                    <a16:rowId xmlns="" xmlns:a16="http://schemas.microsoft.com/office/drawing/2014/main" val="383072318"/>
                  </a:ext>
                </a:extLst>
              </a:tr>
              <a:tr h="4078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first_name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VARCHAR(30)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extLst>
                  <a:ext uri="{0D108BD9-81ED-4DB2-BD59-A6C34878D82A}">
                    <a16:rowId xmlns="" xmlns:a16="http://schemas.microsoft.com/office/drawing/2014/main" val="405703789"/>
                  </a:ext>
                </a:extLst>
              </a:tr>
              <a:tr h="4078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last_name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VARCHAR(30)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extLst>
                  <a:ext uri="{0D108BD9-81ED-4DB2-BD59-A6C34878D82A}">
                    <a16:rowId xmlns="" xmlns:a16="http://schemas.microsoft.com/office/drawing/2014/main" val="2235781933"/>
                  </a:ext>
                </a:extLst>
              </a:tr>
              <a:tr h="4078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last_date_worked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extLst>
                  <a:ext uri="{0D108BD9-81ED-4DB2-BD59-A6C34878D82A}">
                    <a16:rowId xmlns="" xmlns:a16="http://schemas.microsoft.com/office/drawing/2014/main" val="3850201908"/>
                  </a:ext>
                </a:extLst>
              </a:tr>
              <a:tr h="4078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Last_time_worked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TIME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extLst>
                  <a:ext uri="{0D108BD9-81ED-4DB2-BD59-A6C34878D82A}">
                    <a16:rowId xmlns="" xmlns:a16="http://schemas.microsoft.com/office/drawing/2014/main" val="4161421982"/>
                  </a:ext>
                </a:extLst>
              </a:tr>
              <a:tr h="262647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extLst>
                  <a:ext uri="{0D108BD9-81ED-4DB2-BD59-A6C34878D82A}">
                    <a16:rowId xmlns="" xmlns:a16="http://schemas.microsoft.com/office/drawing/2014/main" val="1313403687"/>
                  </a:ext>
                </a:extLst>
              </a:tr>
              <a:tr h="262647">
                <a:tc rowSpan="7"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orders_list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order_id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extLst>
                  <a:ext uri="{0D108BD9-81ED-4DB2-BD59-A6C34878D82A}">
                    <a16:rowId xmlns="" xmlns:a16="http://schemas.microsoft.com/office/drawing/2014/main" val="579402246"/>
                  </a:ext>
                </a:extLst>
              </a:tr>
              <a:tr h="2626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table_number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extLst>
                  <a:ext uri="{0D108BD9-81ED-4DB2-BD59-A6C34878D82A}">
                    <a16:rowId xmlns="" xmlns:a16="http://schemas.microsoft.com/office/drawing/2014/main" val="46286802"/>
                  </a:ext>
                </a:extLst>
              </a:tr>
              <a:tr h="2626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extLst>
                  <a:ext uri="{0D108BD9-81ED-4DB2-BD59-A6C34878D82A}">
                    <a16:rowId xmlns="" xmlns:a16="http://schemas.microsoft.com/office/drawing/2014/main" val="2742701638"/>
                  </a:ext>
                </a:extLst>
              </a:tr>
              <a:tr h="2626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time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TIME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extLst>
                  <a:ext uri="{0D108BD9-81ED-4DB2-BD59-A6C34878D82A}">
                    <a16:rowId xmlns="" xmlns:a16="http://schemas.microsoft.com/office/drawing/2014/main" val="3989920707"/>
                  </a:ext>
                </a:extLst>
              </a:tr>
              <a:tr h="2626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Waiter_id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waiter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extLst>
                  <a:ext uri="{0D108BD9-81ED-4DB2-BD59-A6C34878D82A}">
                    <a16:rowId xmlns="" xmlns:a16="http://schemas.microsoft.com/office/drawing/2014/main" val="3775993198"/>
                  </a:ext>
                </a:extLst>
              </a:tr>
              <a:tr h="4078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staff_member_id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cashier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extLst>
                  <a:ext uri="{0D108BD9-81ED-4DB2-BD59-A6C34878D82A}">
                    <a16:rowId xmlns="" xmlns:a16="http://schemas.microsoft.com/office/drawing/2014/main" val="553921286"/>
                  </a:ext>
                </a:extLst>
              </a:tr>
              <a:tr h="2626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extLst>
                  <a:ext uri="{0D108BD9-81ED-4DB2-BD59-A6C34878D82A}">
                    <a16:rowId xmlns="" xmlns:a16="http://schemas.microsoft.com/office/drawing/2014/main" val="2827260367"/>
                  </a:ext>
                </a:extLst>
              </a:tr>
              <a:tr h="262647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extLst>
                  <a:ext uri="{0D108BD9-81ED-4DB2-BD59-A6C34878D82A}">
                    <a16:rowId xmlns="" xmlns:a16="http://schemas.microsoft.com/office/drawing/2014/main" val="164699921"/>
                  </a:ext>
                </a:extLst>
              </a:tr>
              <a:tr h="248601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Individual_orders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Item_id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menu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extLst>
                  <a:ext uri="{0D108BD9-81ED-4DB2-BD59-A6C34878D82A}">
                    <a16:rowId xmlns="" xmlns:a16="http://schemas.microsoft.com/office/drawing/2014/main" val="3522853082"/>
                  </a:ext>
                </a:extLst>
              </a:tr>
              <a:tr h="2626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quantity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extLst>
                  <a:ext uri="{0D108BD9-81ED-4DB2-BD59-A6C34878D82A}">
                    <a16:rowId xmlns="" xmlns:a16="http://schemas.microsoft.com/office/drawing/2014/main" val="2076179315"/>
                  </a:ext>
                </a:extLst>
              </a:tr>
              <a:tr h="2486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total_price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FLOAT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extLst>
                  <a:ext uri="{0D108BD9-81ED-4DB2-BD59-A6C34878D82A}">
                    <a16:rowId xmlns="" xmlns:a16="http://schemas.microsoft.com/office/drawing/2014/main" val="3693756799"/>
                  </a:ext>
                </a:extLst>
              </a:tr>
              <a:tr h="248601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extLst>
                  <a:ext uri="{0D108BD9-81ED-4DB2-BD59-A6C34878D82A}">
                    <a16:rowId xmlns="" xmlns:a16="http://schemas.microsoft.com/office/drawing/2014/main" val="4233428969"/>
                  </a:ext>
                </a:extLst>
              </a:tr>
              <a:tr h="407876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number_of_tables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10" marR="56710" marT="0" marB="0"/>
                </a:tc>
                <a:extLst>
                  <a:ext uri="{0D108BD9-81ED-4DB2-BD59-A6C34878D82A}">
                    <a16:rowId xmlns="" xmlns:a16="http://schemas.microsoft.com/office/drawing/2014/main" val="379673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22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0D297D-1433-46E1-9084-E05EF1AC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338"/>
            <a:ext cx="10515600" cy="962635"/>
          </a:xfrm>
        </p:spPr>
        <p:txBody>
          <a:bodyPr/>
          <a:lstStyle/>
          <a:p>
            <a:r>
              <a:rPr lang="en-US" dirty="0"/>
              <a:t>Progress…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3FF8EFC3-C09B-4AA8-8412-2FF7D15120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642428"/>
              </p:ext>
            </p:extLst>
          </p:nvPr>
        </p:nvGraphicFramePr>
        <p:xfrm>
          <a:off x="1539657" y="1375143"/>
          <a:ext cx="8875643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948">
                  <a:extLst>
                    <a:ext uri="{9D8B030D-6E8A-4147-A177-3AD203B41FA5}">
                      <a16:colId xmlns="" xmlns:a16="http://schemas.microsoft.com/office/drawing/2014/main" val="2252590880"/>
                    </a:ext>
                  </a:extLst>
                </a:gridCol>
                <a:gridCol w="7288695">
                  <a:extLst>
                    <a:ext uri="{9D8B030D-6E8A-4147-A177-3AD203B41FA5}">
                      <a16:colId xmlns="" xmlns:a16="http://schemas.microsoft.com/office/drawing/2014/main" val="284946181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DBConnection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222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DB_NAME 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89522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DB_USER_NAME 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752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DB_PASSWORD : String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13142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4425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createConnection</a:t>
                      </a:r>
                      <a:r>
                        <a:rPr lang="en-US" dirty="0" smtClean="0"/>
                        <a:t>() 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67860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executeUpdate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sql</a:t>
                      </a:r>
                      <a:r>
                        <a:rPr lang="en-US" dirty="0"/>
                        <a:t> : String) 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alreadyExists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sql</a:t>
                      </a:r>
                      <a:r>
                        <a:rPr lang="en-US" dirty="0"/>
                        <a:t> : String) : </a:t>
                      </a:r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executeQuery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sql</a:t>
                      </a:r>
                      <a:r>
                        <a:rPr lang="en-US" dirty="0" smtClean="0"/>
                        <a:t> : String) : </a:t>
                      </a:r>
                      <a:r>
                        <a:rPr lang="en-US" dirty="0" err="1" smtClean="0"/>
                        <a:t>java.sql.ResultSet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executeQuery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sql</a:t>
                      </a:r>
                      <a:r>
                        <a:rPr lang="en-US" dirty="0" smtClean="0"/>
                        <a:t> : String, </a:t>
                      </a:r>
                      <a:r>
                        <a:rPr lang="en-US" dirty="0" err="1" smtClean="0"/>
                        <a:t>noResult</a:t>
                      </a:r>
                      <a:r>
                        <a:rPr lang="en-US" dirty="0" smtClean="0"/>
                        <a:t> : </a:t>
                      </a:r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) : </a:t>
                      </a:r>
                      <a:r>
                        <a:rPr lang="en-US" dirty="0" err="1" smtClean="0"/>
                        <a:t>java.sql.ResultSet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getConnection</a:t>
                      </a:r>
                      <a:r>
                        <a:rPr lang="en-US" dirty="0" smtClean="0"/>
                        <a:t>() : </a:t>
                      </a:r>
                      <a:r>
                        <a:rPr lang="en-US" dirty="0" err="1" smtClean="0"/>
                        <a:t>java.sql.Connection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close() : void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69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249" y="2242158"/>
            <a:ext cx="8946541" cy="3492673"/>
          </a:xfrm>
        </p:spPr>
        <p:txBody>
          <a:bodyPr/>
          <a:lstStyle/>
          <a:p>
            <a:pPr marL="0" indent="0" algn="ctr">
              <a:buNone/>
            </a:pPr>
            <a:r>
              <a:rPr lang="en-US" sz="15000" dirty="0" smtClean="0">
                <a:latin typeface="Freestyle Script" panose="030804020302050B0404" pitchFamily="66" charset="0"/>
              </a:rPr>
              <a:t>THANK YOU!</a:t>
            </a:r>
            <a:endParaRPr lang="en-US" sz="15000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2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186</TotalTime>
  <Words>287</Words>
  <Application>Microsoft Office PowerPoint</Application>
  <PresentationFormat>Widescreen</PresentationFormat>
  <Paragraphs>259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Century Gothic</vt:lpstr>
      <vt:lpstr>Freestyle Script</vt:lpstr>
      <vt:lpstr>Times New Roman</vt:lpstr>
      <vt:lpstr>Wingdings</vt:lpstr>
      <vt:lpstr>Wingdings 3</vt:lpstr>
      <vt:lpstr>Ion</vt:lpstr>
      <vt:lpstr>Project</vt:lpstr>
      <vt:lpstr>Restaurant Billing and Management System</vt:lpstr>
      <vt:lpstr>Functional Requirements / Use cases</vt:lpstr>
      <vt:lpstr>Continued…</vt:lpstr>
      <vt:lpstr>PowerPoint Presentation</vt:lpstr>
      <vt:lpstr>PowerPoint Presentation</vt:lpstr>
      <vt:lpstr>PowerPoint Presentation</vt:lpstr>
      <vt:lpstr>Progress…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Belayneh</dc:creator>
  <cp:lastModifiedBy>Windows User</cp:lastModifiedBy>
  <cp:revision>52</cp:revision>
  <dcterms:created xsi:type="dcterms:W3CDTF">2017-12-25T12:40:07Z</dcterms:created>
  <dcterms:modified xsi:type="dcterms:W3CDTF">2017-12-26T01:30:54Z</dcterms:modified>
</cp:coreProperties>
</file>