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43"/>
  </p:notesMasterIdLst>
  <p:handoutMasterIdLst>
    <p:handoutMasterId r:id="rId44"/>
  </p:handoutMasterIdLst>
  <p:sldIdLst>
    <p:sldId id="559" r:id="rId2"/>
    <p:sldId id="629" r:id="rId3"/>
    <p:sldId id="389" r:id="rId4"/>
    <p:sldId id="605" r:id="rId5"/>
    <p:sldId id="613" r:id="rId6"/>
    <p:sldId id="571" r:id="rId7"/>
    <p:sldId id="572" r:id="rId8"/>
    <p:sldId id="614" r:id="rId9"/>
    <p:sldId id="575" r:id="rId10"/>
    <p:sldId id="573" r:id="rId11"/>
    <p:sldId id="574" r:id="rId12"/>
    <p:sldId id="576" r:id="rId13"/>
    <p:sldId id="606" r:id="rId14"/>
    <p:sldId id="630" r:id="rId15"/>
    <p:sldId id="631" r:id="rId16"/>
    <p:sldId id="577" r:id="rId17"/>
    <p:sldId id="615" r:id="rId18"/>
    <p:sldId id="578" r:id="rId19"/>
    <p:sldId id="616" r:id="rId20"/>
    <p:sldId id="617" r:id="rId21"/>
    <p:sldId id="579" r:id="rId22"/>
    <p:sldId id="581" r:id="rId23"/>
    <p:sldId id="584" r:id="rId24"/>
    <p:sldId id="621" r:id="rId25"/>
    <p:sldId id="622" r:id="rId26"/>
    <p:sldId id="623" r:id="rId27"/>
    <p:sldId id="632" r:id="rId28"/>
    <p:sldId id="618" r:id="rId29"/>
    <p:sldId id="585" r:id="rId30"/>
    <p:sldId id="619" r:id="rId31"/>
    <p:sldId id="625" r:id="rId32"/>
    <p:sldId id="626" r:id="rId33"/>
    <p:sldId id="624" r:id="rId34"/>
    <p:sldId id="586" r:id="rId35"/>
    <p:sldId id="587" r:id="rId36"/>
    <p:sldId id="592" r:id="rId37"/>
    <p:sldId id="610" r:id="rId38"/>
    <p:sldId id="627" r:id="rId39"/>
    <p:sldId id="612" r:id="rId40"/>
    <p:sldId id="628" r:id="rId41"/>
    <p:sldId id="570" r:id="rId4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424" autoAdjust="0"/>
  </p:normalViewPr>
  <p:slideViewPr>
    <p:cSldViewPr>
      <p:cViewPr varScale="1">
        <p:scale>
          <a:sx n="74" d="100"/>
          <a:sy n="74" d="100"/>
        </p:scale>
        <p:origin x="1158" y="72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8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28DA8F-F3AB-4910-AA40-374EE06C096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0EB0C441-B67B-4DC7-BDE2-66BCAD270A34}">
      <dgm:prSet phldrT="[文本]"/>
      <dgm:spPr/>
      <dgm:t>
        <a:bodyPr/>
        <a:lstStyle/>
        <a:p>
          <a:r>
            <a:rPr lang="en-US" altLang="zh-CN" dirty="0" err="1" smtClean="0"/>
            <a:t>Javascript</a:t>
          </a:r>
          <a:endParaRPr lang="zh-CN" altLang="en-US" dirty="0"/>
        </a:p>
      </dgm:t>
    </dgm:pt>
    <dgm:pt modelId="{33452ED8-F797-454F-9E8A-78CBB3362765}" type="parTrans" cxnId="{CDAF0307-13A0-487B-9B5F-92E1B9F99DD3}">
      <dgm:prSet/>
      <dgm:spPr/>
      <dgm:t>
        <a:bodyPr/>
        <a:lstStyle/>
        <a:p>
          <a:endParaRPr lang="zh-CN" altLang="en-US"/>
        </a:p>
      </dgm:t>
    </dgm:pt>
    <dgm:pt modelId="{88EA837D-DCCE-4C44-A400-56E47E3CFAFA}" type="sibTrans" cxnId="{CDAF0307-13A0-487B-9B5F-92E1B9F99DD3}">
      <dgm:prSet/>
      <dgm:spPr/>
      <dgm:t>
        <a:bodyPr/>
        <a:lstStyle/>
        <a:p>
          <a:endParaRPr lang="zh-CN" altLang="en-US"/>
        </a:p>
      </dgm:t>
    </dgm:pt>
    <dgm:pt modelId="{F347DE03-68C0-4F0F-8D4C-66FB25D16621}">
      <dgm:prSet phldrT="[文本]"/>
      <dgm:spPr/>
      <dgm:t>
        <a:bodyPr/>
        <a:lstStyle/>
        <a:p>
          <a:r>
            <a:rPr lang="en-US" altLang="zh-CN" dirty="0" smtClean="0"/>
            <a:t>CSS</a:t>
          </a:r>
          <a:endParaRPr lang="zh-CN" altLang="en-US" dirty="0"/>
        </a:p>
      </dgm:t>
    </dgm:pt>
    <dgm:pt modelId="{7A65A8F3-B550-4E91-B897-CB0B5ADD66BD}" type="parTrans" cxnId="{627F79B8-DD3A-4D44-93D4-7017A6B138E0}">
      <dgm:prSet/>
      <dgm:spPr/>
      <dgm:t>
        <a:bodyPr/>
        <a:lstStyle/>
        <a:p>
          <a:endParaRPr lang="zh-CN" altLang="en-US"/>
        </a:p>
      </dgm:t>
    </dgm:pt>
    <dgm:pt modelId="{3CD1361F-97F9-4F7D-841E-71C4EE87C530}" type="sibTrans" cxnId="{627F79B8-DD3A-4D44-93D4-7017A6B138E0}">
      <dgm:prSet/>
      <dgm:spPr/>
      <dgm:t>
        <a:bodyPr/>
        <a:lstStyle/>
        <a:p>
          <a:endParaRPr lang="zh-CN" altLang="en-US"/>
        </a:p>
      </dgm:t>
    </dgm:pt>
    <dgm:pt modelId="{7B8A2CB9-66C2-46CA-B602-054427784858}">
      <dgm:prSet phldrT="[文本]"/>
      <dgm:spPr/>
      <dgm:t>
        <a:bodyPr/>
        <a:lstStyle/>
        <a:p>
          <a:r>
            <a:rPr lang="en-US" altLang="zh-CN" dirty="0" smtClean="0"/>
            <a:t>HTML</a:t>
          </a:r>
          <a:endParaRPr lang="zh-CN" altLang="en-US" dirty="0"/>
        </a:p>
      </dgm:t>
    </dgm:pt>
    <dgm:pt modelId="{00818CA5-DEB5-4FEE-8AB9-8DC7AE4570B4}" type="parTrans" cxnId="{6069E7C4-9B57-478B-AC0C-89553D11728D}">
      <dgm:prSet/>
      <dgm:spPr/>
      <dgm:t>
        <a:bodyPr/>
        <a:lstStyle/>
        <a:p>
          <a:endParaRPr lang="zh-CN" altLang="en-US"/>
        </a:p>
      </dgm:t>
    </dgm:pt>
    <dgm:pt modelId="{E5011730-C072-489D-A34E-72C628D403E1}" type="sibTrans" cxnId="{6069E7C4-9B57-478B-AC0C-89553D11728D}">
      <dgm:prSet/>
      <dgm:spPr/>
      <dgm:t>
        <a:bodyPr/>
        <a:lstStyle/>
        <a:p>
          <a:endParaRPr lang="zh-CN" altLang="en-US"/>
        </a:p>
      </dgm:t>
    </dgm:pt>
    <dgm:pt modelId="{A6245847-A9A5-4046-A648-099C82AD6FA6}" type="pres">
      <dgm:prSet presAssocID="{9128DA8F-F3AB-4910-AA40-374EE06C0963}" presName="Name0" presStyleCnt="0">
        <dgm:presLayoutVars>
          <dgm:dir/>
          <dgm:animLvl val="lvl"/>
          <dgm:resizeHandles val="exact"/>
        </dgm:presLayoutVars>
      </dgm:prSet>
      <dgm:spPr/>
    </dgm:pt>
    <dgm:pt modelId="{3D4703CE-0DC8-4B0A-9B3A-024D14284C41}" type="pres">
      <dgm:prSet presAssocID="{0EB0C441-B67B-4DC7-BDE2-66BCAD270A34}" presName="Name8" presStyleCnt="0"/>
      <dgm:spPr/>
    </dgm:pt>
    <dgm:pt modelId="{1B776CB3-FA0F-4AFE-8AA4-F989E4689C35}" type="pres">
      <dgm:prSet presAssocID="{0EB0C441-B67B-4DC7-BDE2-66BCAD270A34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35FA25-91B6-415F-BAA3-9FE643849215}" type="pres">
      <dgm:prSet presAssocID="{0EB0C441-B67B-4DC7-BDE2-66BCAD270A3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D366C-E89B-468A-B0F0-FDAEE1246C4D}" type="pres">
      <dgm:prSet presAssocID="{F347DE03-68C0-4F0F-8D4C-66FB25D16621}" presName="Name8" presStyleCnt="0"/>
      <dgm:spPr/>
    </dgm:pt>
    <dgm:pt modelId="{9F772E3B-2552-47DB-83C6-9756026CA039}" type="pres">
      <dgm:prSet presAssocID="{F347DE03-68C0-4F0F-8D4C-66FB25D16621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689795-BDB2-4178-AC4B-474F2D5B9D76}" type="pres">
      <dgm:prSet presAssocID="{F347DE03-68C0-4F0F-8D4C-66FB25D1662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8F67F4-0638-4F6F-BA00-674E282102BE}" type="pres">
      <dgm:prSet presAssocID="{7B8A2CB9-66C2-46CA-B602-054427784858}" presName="Name8" presStyleCnt="0"/>
      <dgm:spPr/>
    </dgm:pt>
    <dgm:pt modelId="{C4AB7252-E837-4492-BE05-2FFD75938C14}" type="pres">
      <dgm:prSet presAssocID="{7B8A2CB9-66C2-46CA-B602-054427784858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BEEB37-699A-4193-B751-AB94188CBB01}" type="pres">
      <dgm:prSet presAssocID="{7B8A2CB9-66C2-46CA-B602-05442778485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D52305-3AAF-4DFC-B418-158B669D6374}" type="presOf" srcId="{9128DA8F-F3AB-4910-AA40-374EE06C0963}" destId="{A6245847-A9A5-4046-A648-099C82AD6FA6}" srcOrd="0" destOrd="0" presId="urn:microsoft.com/office/officeart/2005/8/layout/pyramid1"/>
    <dgm:cxn modelId="{CDAF0307-13A0-487B-9B5F-92E1B9F99DD3}" srcId="{9128DA8F-F3AB-4910-AA40-374EE06C0963}" destId="{0EB0C441-B67B-4DC7-BDE2-66BCAD270A34}" srcOrd="0" destOrd="0" parTransId="{33452ED8-F797-454F-9E8A-78CBB3362765}" sibTransId="{88EA837D-DCCE-4C44-A400-56E47E3CFAFA}"/>
    <dgm:cxn modelId="{36679C53-A02C-4568-889E-E805DFA9E3E3}" type="presOf" srcId="{0EB0C441-B67B-4DC7-BDE2-66BCAD270A34}" destId="{F935FA25-91B6-415F-BAA3-9FE643849215}" srcOrd="1" destOrd="0" presId="urn:microsoft.com/office/officeart/2005/8/layout/pyramid1"/>
    <dgm:cxn modelId="{627F79B8-DD3A-4D44-93D4-7017A6B138E0}" srcId="{9128DA8F-F3AB-4910-AA40-374EE06C0963}" destId="{F347DE03-68C0-4F0F-8D4C-66FB25D16621}" srcOrd="1" destOrd="0" parTransId="{7A65A8F3-B550-4E91-B897-CB0B5ADD66BD}" sibTransId="{3CD1361F-97F9-4F7D-841E-71C4EE87C530}"/>
    <dgm:cxn modelId="{228D757E-0293-4170-8089-CB8A83E94328}" type="presOf" srcId="{F347DE03-68C0-4F0F-8D4C-66FB25D16621}" destId="{BA689795-BDB2-4178-AC4B-474F2D5B9D76}" srcOrd="1" destOrd="0" presId="urn:microsoft.com/office/officeart/2005/8/layout/pyramid1"/>
    <dgm:cxn modelId="{2A760842-7056-469C-87C3-45C5B858C572}" type="presOf" srcId="{7B8A2CB9-66C2-46CA-B602-054427784858}" destId="{C4AB7252-E837-4492-BE05-2FFD75938C14}" srcOrd="0" destOrd="0" presId="urn:microsoft.com/office/officeart/2005/8/layout/pyramid1"/>
    <dgm:cxn modelId="{14A6DD27-0EC6-4E51-A245-43833DCEC769}" type="presOf" srcId="{7B8A2CB9-66C2-46CA-B602-054427784858}" destId="{C7BEEB37-699A-4193-B751-AB94188CBB01}" srcOrd="1" destOrd="0" presId="urn:microsoft.com/office/officeart/2005/8/layout/pyramid1"/>
    <dgm:cxn modelId="{B2E10BB5-1587-442B-BB42-B3F9AE128F51}" type="presOf" srcId="{0EB0C441-B67B-4DC7-BDE2-66BCAD270A34}" destId="{1B776CB3-FA0F-4AFE-8AA4-F989E4689C35}" srcOrd="0" destOrd="0" presId="urn:microsoft.com/office/officeart/2005/8/layout/pyramid1"/>
    <dgm:cxn modelId="{6069E7C4-9B57-478B-AC0C-89553D11728D}" srcId="{9128DA8F-F3AB-4910-AA40-374EE06C0963}" destId="{7B8A2CB9-66C2-46CA-B602-054427784858}" srcOrd="2" destOrd="0" parTransId="{00818CA5-DEB5-4FEE-8AB9-8DC7AE4570B4}" sibTransId="{E5011730-C072-489D-A34E-72C628D403E1}"/>
    <dgm:cxn modelId="{F84E0A8B-F57D-464F-826F-A907530ABED1}" type="presOf" srcId="{F347DE03-68C0-4F0F-8D4C-66FB25D16621}" destId="{9F772E3B-2552-47DB-83C6-9756026CA039}" srcOrd="0" destOrd="0" presId="urn:microsoft.com/office/officeart/2005/8/layout/pyramid1"/>
    <dgm:cxn modelId="{F969918F-EF39-442A-9F3B-E3D5B19B157C}" type="presParOf" srcId="{A6245847-A9A5-4046-A648-099C82AD6FA6}" destId="{3D4703CE-0DC8-4B0A-9B3A-024D14284C41}" srcOrd="0" destOrd="0" presId="urn:microsoft.com/office/officeart/2005/8/layout/pyramid1"/>
    <dgm:cxn modelId="{054AEB57-9DDE-4641-A170-9470A0B22D3E}" type="presParOf" srcId="{3D4703CE-0DC8-4B0A-9B3A-024D14284C41}" destId="{1B776CB3-FA0F-4AFE-8AA4-F989E4689C35}" srcOrd="0" destOrd="0" presId="urn:microsoft.com/office/officeart/2005/8/layout/pyramid1"/>
    <dgm:cxn modelId="{6122BDBF-0C4A-45C2-9FC1-C1F7E83CE42B}" type="presParOf" srcId="{3D4703CE-0DC8-4B0A-9B3A-024D14284C41}" destId="{F935FA25-91B6-415F-BAA3-9FE643849215}" srcOrd="1" destOrd="0" presId="urn:microsoft.com/office/officeart/2005/8/layout/pyramid1"/>
    <dgm:cxn modelId="{E858A945-B774-4BC2-958A-B2914CBD1AEC}" type="presParOf" srcId="{A6245847-A9A5-4046-A648-099C82AD6FA6}" destId="{84DD366C-E89B-468A-B0F0-FDAEE1246C4D}" srcOrd="1" destOrd="0" presId="urn:microsoft.com/office/officeart/2005/8/layout/pyramid1"/>
    <dgm:cxn modelId="{9D274415-6DD3-4D09-8D24-97297A7A5EA8}" type="presParOf" srcId="{84DD366C-E89B-468A-B0F0-FDAEE1246C4D}" destId="{9F772E3B-2552-47DB-83C6-9756026CA039}" srcOrd="0" destOrd="0" presId="urn:microsoft.com/office/officeart/2005/8/layout/pyramid1"/>
    <dgm:cxn modelId="{4F301F62-2EDD-46B2-8AD6-62A3FE990E89}" type="presParOf" srcId="{84DD366C-E89B-468A-B0F0-FDAEE1246C4D}" destId="{BA689795-BDB2-4178-AC4B-474F2D5B9D76}" srcOrd="1" destOrd="0" presId="urn:microsoft.com/office/officeart/2005/8/layout/pyramid1"/>
    <dgm:cxn modelId="{8547D15F-BD77-4D08-986B-C3DAA3F13D7D}" type="presParOf" srcId="{A6245847-A9A5-4046-A648-099C82AD6FA6}" destId="{298F67F4-0638-4F6F-BA00-674E282102BE}" srcOrd="2" destOrd="0" presId="urn:microsoft.com/office/officeart/2005/8/layout/pyramid1"/>
    <dgm:cxn modelId="{8E81965F-1566-49F9-81FC-6FFC37FD4D51}" type="presParOf" srcId="{298F67F4-0638-4F6F-BA00-674E282102BE}" destId="{C4AB7252-E837-4492-BE05-2FFD75938C14}" srcOrd="0" destOrd="0" presId="urn:microsoft.com/office/officeart/2005/8/layout/pyramid1"/>
    <dgm:cxn modelId="{0213DEE8-6095-432B-82F8-FD6C868FCD50}" type="presParOf" srcId="{298F67F4-0638-4F6F-BA00-674E282102BE}" destId="{C7BEEB37-699A-4193-B751-AB94188CBB0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49A018-B4CD-4D6D-A1ED-40885386053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9E19F78-A9C4-40C7-981F-11A56E8136D1}">
      <dgm:prSet phldrT="[文本]"/>
      <dgm:spPr/>
      <dgm:t>
        <a:bodyPr/>
        <a:lstStyle/>
        <a:p>
          <a:r>
            <a:rPr lang="en-US" altLang="zh-CN" dirty="0" smtClean="0"/>
            <a:t>ES1</a:t>
          </a:r>
          <a:endParaRPr lang="zh-CN" altLang="en-US" dirty="0"/>
        </a:p>
      </dgm:t>
    </dgm:pt>
    <dgm:pt modelId="{024F8FA7-827A-45F0-9F01-59790E88ED5E}" type="parTrans" cxnId="{036795F1-4534-443E-926A-24699A3251D4}">
      <dgm:prSet/>
      <dgm:spPr/>
      <dgm:t>
        <a:bodyPr/>
        <a:lstStyle/>
        <a:p>
          <a:endParaRPr lang="zh-CN" altLang="en-US"/>
        </a:p>
      </dgm:t>
    </dgm:pt>
    <dgm:pt modelId="{01F0E092-D018-463A-9518-5DCAD2D74EBF}" type="sibTrans" cxnId="{036795F1-4534-443E-926A-24699A3251D4}">
      <dgm:prSet/>
      <dgm:spPr/>
      <dgm:t>
        <a:bodyPr/>
        <a:lstStyle/>
        <a:p>
          <a:endParaRPr lang="zh-CN" altLang="en-US"/>
        </a:p>
      </dgm:t>
    </dgm:pt>
    <dgm:pt modelId="{A8BC1FB6-0901-4D06-A0A0-50CE6F80A2CD}">
      <dgm:prSet phldrT="[文本]"/>
      <dgm:spPr/>
      <dgm:t>
        <a:bodyPr/>
        <a:lstStyle/>
        <a:p>
          <a:r>
            <a:rPr lang="en-US" altLang="zh-CN" dirty="0" smtClean="0"/>
            <a:t>ES2</a:t>
          </a:r>
          <a:endParaRPr lang="zh-CN" altLang="en-US" dirty="0"/>
        </a:p>
      </dgm:t>
    </dgm:pt>
    <dgm:pt modelId="{8D58BF9E-3E3F-4C16-A6A9-CB1920F6B5A4}" type="parTrans" cxnId="{D13FC446-F410-4BE9-9F35-0E654BE344B3}">
      <dgm:prSet/>
      <dgm:spPr/>
      <dgm:t>
        <a:bodyPr/>
        <a:lstStyle/>
        <a:p>
          <a:endParaRPr lang="zh-CN" altLang="en-US"/>
        </a:p>
      </dgm:t>
    </dgm:pt>
    <dgm:pt modelId="{49312609-E42C-4FF0-B23E-3A35783969AB}" type="sibTrans" cxnId="{D13FC446-F410-4BE9-9F35-0E654BE344B3}">
      <dgm:prSet/>
      <dgm:spPr/>
      <dgm:t>
        <a:bodyPr/>
        <a:lstStyle/>
        <a:p>
          <a:endParaRPr lang="zh-CN" altLang="en-US"/>
        </a:p>
      </dgm:t>
    </dgm:pt>
    <dgm:pt modelId="{032465E8-D54F-480C-BE48-EB28793E09BB}">
      <dgm:prSet phldrT="[文本]"/>
      <dgm:spPr/>
      <dgm:t>
        <a:bodyPr/>
        <a:lstStyle/>
        <a:p>
          <a:r>
            <a:rPr lang="zh-CN" altLang="en-US" dirty="0" smtClean="0"/>
            <a:t>。。。</a:t>
          </a:r>
          <a:endParaRPr lang="zh-CN" altLang="en-US" dirty="0"/>
        </a:p>
      </dgm:t>
    </dgm:pt>
    <dgm:pt modelId="{AC09CFBF-540A-421F-89EE-D95A167DFCE3}" type="parTrans" cxnId="{E3B12B10-3FE1-4CDB-822E-7914E433AB53}">
      <dgm:prSet/>
      <dgm:spPr/>
      <dgm:t>
        <a:bodyPr/>
        <a:lstStyle/>
        <a:p>
          <a:endParaRPr lang="zh-CN" altLang="en-US"/>
        </a:p>
      </dgm:t>
    </dgm:pt>
    <dgm:pt modelId="{C8707871-5B09-45BC-8F8B-7961BE4D8F67}" type="sibTrans" cxnId="{E3B12B10-3FE1-4CDB-822E-7914E433AB53}">
      <dgm:prSet/>
      <dgm:spPr/>
      <dgm:t>
        <a:bodyPr/>
        <a:lstStyle/>
        <a:p>
          <a:endParaRPr lang="zh-CN" altLang="en-US"/>
        </a:p>
      </dgm:t>
    </dgm:pt>
    <dgm:pt modelId="{BEC4DCA1-71F5-4022-9532-D6630C33E1F8}">
      <dgm:prSet phldrT="[文本]"/>
      <dgm:spPr/>
      <dgm:t>
        <a:bodyPr/>
        <a:lstStyle/>
        <a:p>
          <a:r>
            <a:rPr lang="en-US" altLang="zh-CN" dirty="0" smtClean="0"/>
            <a:t>ES3</a:t>
          </a:r>
          <a:endParaRPr lang="zh-CN" altLang="en-US" dirty="0"/>
        </a:p>
      </dgm:t>
    </dgm:pt>
    <dgm:pt modelId="{388ABB1D-FF5B-4800-B7DF-FD203A80CC66}" type="parTrans" cxnId="{41E683B1-52D9-409C-A326-1FC844EC31F0}">
      <dgm:prSet/>
      <dgm:spPr/>
      <dgm:t>
        <a:bodyPr/>
        <a:lstStyle/>
        <a:p>
          <a:endParaRPr lang="zh-CN" altLang="en-US"/>
        </a:p>
      </dgm:t>
    </dgm:pt>
    <dgm:pt modelId="{D66A9145-1E50-432D-8C95-FAD0BB0D4622}" type="sibTrans" cxnId="{41E683B1-52D9-409C-A326-1FC844EC31F0}">
      <dgm:prSet/>
      <dgm:spPr/>
      <dgm:t>
        <a:bodyPr/>
        <a:lstStyle/>
        <a:p>
          <a:endParaRPr lang="zh-CN" altLang="en-US"/>
        </a:p>
      </dgm:t>
    </dgm:pt>
    <dgm:pt modelId="{D4D2AB94-81B2-4B96-89A3-B81458D38EE2}">
      <dgm:prSet phldrT="[文本]"/>
      <dgm:spPr/>
      <dgm:t>
        <a:bodyPr/>
        <a:lstStyle/>
        <a:p>
          <a:r>
            <a:rPr lang="en-US" altLang="zh-CN" dirty="0" smtClean="0"/>
            <a:t>ES6</a:t>
          </a:r>
          <a:endParaRPr lang="zh-CN" altLang="en-US" dirty="0"/>
        </a:p>
      </dgm:t>
    </dgm:pt>
    <dgm:pt modelId="{B97C0642-F31C-4BB9-9333-7EF26F757D69}" type="parTrans" cxnId="{4A28B8AA-A08D-4F21-AE10-B00EC4A2A9D8}">
      <dgm:prSet/>
      <dgm:spPr/>
      <dgm:t>
        <a:bodyPr/>
        <a:lstStyle/>
        <a:p>
          <a:endParaRPr lang="zh-CN" altLang="en-US"/>
        </a:p>
      </dgm:t>
    </dgm:pt>
    <dgm:pt modelId="{C886A964-20B7-4D46-80E3-1B310610E129}" type="sibTrans" cxnId="{4A28B8AA-A08D-4F21-AE10-B00EC4A2A9D8}">
      <dgm:prSet/>
      <dgm:spPr/>
      <dgm:t>
        <a:bodyPr/>
        <a:lstStyle/>
        <a:p>
          <a:endParaRPr lang="zh-CN" altLang="en-US"/>
        </a:p>
      </dgm:t>
    </dgm:pt>
    <dgm:pt modelId="{7381E1DF-91D7-4837-BC6E-BE9C86DE52F4}" type="pres">
      <dgm:prSet presAssocID="{0149A018-B4CD-4D6D-A1ED-40885386053F}" presName="CompostProcess" presStyleCnt="0">
        <dgm:presLayoutVars>
          <dgm:dir/>
          <dgm:resizeHandles val="exact"/>
        </dgm:presLayoutVars>
      </dgm:prSet>
      <dgm:spPr/>
    </dgm:pt>
    <dgm:pt modelId="{3AC4D1F5-03FD-4353-8212-C29B0CE45E68}" type="pres">
      <dgm:prSet presAssocID="{0149A018-B4CD-4D6D-A1ED-40885386053F}" presName="arrow" presStyleLbl="bgShp" presStyleIdx="0" presStyleCnt="1"/>
      <dgm:spPr/>
    </dgm:pt>
    <dgm:pt modelId="{29B3F105-BBAB-48FB-A0F0-48BD193A320D}" type="pres">
      <dgm:prSet presAssocID="{0149A018-B4CD-4D6D-A1ED-40885386053F}" presName="linearProcess" presStyleCnt="0"/>
      <dgm:spPr/>
    </dgm:pt>
    <dgm:pt modelId="{06A821B1-3B0E-4660-9EBA-BBF1F30133AF}" type="pres">
      <dgm:prSet presAssocID="{59E19F78-A9C4-40C7-981F-11A56E8136D1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0ECF5E-6103-408F-A939-AE841FE65AAA}" type="pres">
      <dgm:prSet presAssocID="{01F0E092-D018-463A-9518-5DCAD2D74EBF}" presName="sibTrans" presStyleCnt="0"/>
      <dgm:spPr/>
    </dgm:pt>
    <dgm:pt modelId="{B26D5A20-E2B8-412B-B0EA-B8EF06525665}" type="pres">
      <dgm:prSet presAssocID="{A8BC1FB6-0901-4D06-A0A0-50CE6F80A2CD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A1FDCC-7CC8-4DC7-BCDC-C606D103757B}" type="pres">
      <dgm:prSet presAssocID="{49312609-E42C-4FF0-B23E-3A35783969AB}" presName="sibTrans" presStyleCnt="0"/>
      <dgm:spPr/>
    </dgm:pt>
    <dgm:pt modelId="{13A3AC70-7A59-4824-AFCC-B730FB22B312}" type="pres">
      <dgm:prSet presAssocID="{BEC4DCA1-71F5-4022-9532-D6630C33E1F8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3BDC08-261E-4E6C-B0B9-8E7A4E1A4F05}" type="pres">
      <dgm:prSet presAssocID="{D66A9145-1E50-432D-8C95-FAD0BB0D4622}" presName="sibTrans" presStyleCnt="0"/>
      <dgm:spPr/>
    </dgm:pt>
    <dgm:pt modelId="{A7F2C3C8-E7DC-4FFE-864E-C5A90E169929}" type="pres">
      <dgm:prSet presAssocID="{032465E8-D54F-480C-BE48-EB28793E09BB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06AB40-38D6-4A4E-96F8-1B4CBEF27067}" type="pres">
      <dgm:prSet presAssocID="{C8707871-5B09-45BC-8F8B-7961BE4D8F67}" presName="sibTrans" presStyleCnt="0"/>
      <dgm:spPr/>
    </dgm:pt>
    <dgm:pt modelId="{2C392AC8-8AFB-4368-8764-A79C520C5095}" type="pres">
      <dgm:prSet presAssocID="{D4D2AB94-81B2-4B96-89A3-B81458D38EE2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493303-AA52-47C4-AC28-7E4FBC8E30E8}" type="presOf" srcId="{A8BC1FB6-0901-4D06-A0A0-50CE6F80A2CD}" destId="{B26D5A20-E2B8-412B-B0EA-B8EF06525665}" srcOrd="0" destOrd="0" presId="urn:microsoft.com/office/officeart/2005/8/layout/hProcess9"/>
    <dgm:cxn modelId="{D7D9EDB1-A1E1-43B6-840E-57CD4B5B79AD}" type="presOf" srcId="{032465E8-D54F-480C-BE48-EB28793E09BB}" destId="{A7F2C3C8-E7DC-4FFE-864E-C5A90E169929}" srcOrd="0" destOrd="0" presId="urn:microsoft.com/office/officeart/2005/8/layout/hProcess9"/>
    <dgm:cxn modelId="{7AA29E37-C07C-4CA9-820F-9244CD6E95A1}" type="presOf" srcId="{0149A018-B4CD-4D6D-A1ED-40885386053F}" destId="{7381E1DF-91D7-4837-BC6E-BE9C86DE52F4}" srcOrd="0" destOrd="0" presId="urn:microsoft.com/office/officeart/2005/8/layout/hProcess9"/>
    <dgm:cxn modelId="{41E683B1-52D9-409C-A326-1FC844EC31F0}" srcId="{0149A018-B4CD-4D6D-A1ED-40885386053F}" destId="{BEC4DCA1-71F5-4022-9532-D6630C33E1F8}" srcOrd="2" destOrd="0" parTransId="{388ABB1D-FF5B-4800-B7DF-FD203A80CC66}" sibTransId="{D66A9145-1E50-432D-8C95-FAD0BB0D4622}"/>
    <dgm:cxn modelId="{4A28B8AA-A08D-4F21-AE10-B00EC4A2A9D8}" srcId="{0149A018-B4CD-4D6D-A1ED-40885386053F}" destId="{D4D2AB94-81B2-4B96-89A3-B81458D38EE2}" srcOrd="4" destOrd="0" parTransId="{B97C0642-F31C-4BB9-9333-7EF26F757D69}" sibTransId="{C886A964-20B7-4D46-80E3-1B310610E129}"/>
    <dgm:cxn modelId="{1B6E52D8-E76C-41C4-A1EA-80ABA833E61C}" type="presOf" srcId="{D4D2AB94-81B2-4B96-89A3-B81458D38EE2}" destId="{2C392AC8-8AFB-4368-8764-A79C520C5095}" srcOrd="0" destOrd="0" presId="urn:microsoft.com/office/officeart/2005/8/layout/hProcess9"/>
    <dgm:cxn modelId="{D13FC446-F410-4BE9-9F35-0E654BE344B3}" srcId="{0149A018-B4CD-4D6D-A1ED-40885386053F}" destId="{A8BC1FB6-0901-4D06-A0A0-50CE6F80A2CD}" srcOrd="1" destOrd="0" parTransId="{8D58BF9E-3E3F-4C16-A6A9-CB1920F6B5A4}" sibTransId="{49312609-E42C-4FF0-B23E-3A35783969AB}"/>
    <dgm:cxn modelId="{E3B12B10-3FE1-4CDB-822E-7914E433AB53}" srcId="{0149A018-B4CD-4D6D-A1ED-40885386053F}" destId="{032465E8-D54F-480C-BE48-EB28793E09BB}" srcOrd="3" destOrd="0" parTransId="{AC09CFBF-540A-421F-89EE-D95A167DFCE3}" sibTransId="{C8707871-5B09-45BC-8F8B-7961BE4D8F67}"/>
    <dgm:cxn modelId="{036795F1-4534-443E-926A-24699A3251D4}" srcId="{0149A018-B4CD-4D6D-A1ED-40885386053F}" destId="{59E19F78-A9C4-40C7-981F-11A56E8136D1}" srcOrd="0" destOrd="0" parTransId="{024F8FA7-827A-45F0-9F01-59790E88ED5E}" sibTransId="{01F0E092-D018-463A-9518-5DCAD2D74EBF}"/>
    <dgm:cxn modelId="{97603CA1-4260-4AA7-B0BC-FC50631B4EF1}" type="presOf" srcId="{BEC4DCA1-71F5-4022-9532-D6630C33E1F8}" destId="{13A3AC70-7A59-4824-AFCC-B730FB22B312}" srcOrd="0" destOrd="0" presId="urn:microsoft.com/office/officeart/2005/8/layout/hProcess9"/>
    <dgm:cxn modelId="{74A4D7B3-DEBA-4B09-B00E-719755AE946B}" type="presOf" srcId="{59E19F78-A9C4-40C7-981F-11A56E8136D1}" destId="{06A821B1-3B0E-4660-9EBA-BBF1F30133AF}" srcOrd="0" destOrd="0" presId="urn:microsoft.com/office/officeart/2005/8/layout/hProcess9"/>
    <dgm:cxn modelId="{2B4EEC75-CEA7-4BE2-ABC6-34B34D5E9D3F}" type="presParOf" srcId="{7381E1DF-91D7-4837-BC6E-BE9C86DE52F4}" destId="{3AC4D1F5-03FD-4353-8212-C29B0CE45E68}" srcOrd="0" destOrd="0" presId="urn:microsoft.com/office/officeart/2005/8/layout/hProcess9"/>
    <dgm:cxn modelId="{395FAAD3-F92A-44AD-A118-9D570DE625A1}" type="presParOf" srcId="{7381E1DF-91D7-4837-BC6E-BE9C86DE52F4}" destId="{29B3F105-BBAB-48FB-A0F0-48BD193A320D}" srcOrd="1" destOrd="0" presId="urn:microsoft.com/office/officeart/2005/8/layout/hProcess9"/>
    <dgm:cxn modelId="{A86393C6-026C-4134-8384-E6CC81E2E3A7}" type="presParOf" srcId="{29B3F105-BBAB-48FB-A0F0-48BD193A320D}" destId="{06A821B1-3B0E-4660-9EBA-BBF1F30133AF}" srcOrd="0" destOrd="0" presId="urn:microsoft.com/office/officeart/2005/8/layout/hProcess9"/>
    <dgm:cxn modelId="{4B3605C5-0AC7-446D-9D55-AD91390ADBFB}" type="presParOf" srcId="{29B3F105-BBAB-48FB-A0F0-48BD193A320D}" destId="{220ECF5E-6103-408F-A939-AE841FE65AAA}" srcOrd="1" destOrd="0" presId="urn:microsoft.com/office/officeart/2005/8/layout/hProcess9"/>
    <dgm:cxn modelId="{353FD81E-A1F7-4B4F-9A3F-BE072EE5DF53}" type="presParOf" srcId="{29B3F105-BBAB-48FB-A0F0-48BD193A320D}" destId="{B26D5A20-E2B8-412B-B0EA-B8EF06525665}" srcOrd="2" destOrd="0" presId="urn:microsoft.com/office/officeart/2005/8/layout/hProcess9"/>
    <dgm:cxn modelId="{0500AA1A-5E69-4730-B661-6CACDFBD725D}" type="presParOf" srcId="{29B3F105-BBAB-48FB-A0F0-48BD193A320D}" destId="{AAA1FDCC-7CC8-4DC7-BCDC-C606D103757B}" srcOrd="3" destOrd="0" presId="urn:microsoft.com/office/officeart/2005/8/layout/hProcess9"/>
    <dgm:cxn modelId="{5D9D1160-DECC-4729-87BA-F7FE2B9B2B32}" type="presParOf" srcId="{29B3F105-BBAB-48FB-A0F0-48BD193A320D}" destId="{13A3AC70-7A59-4824-AFCC-B730FB22B312}" srcOrd="4" destOrd="0" presId="urn:microsoft.com/office/officeart/2005/8/layout/hProcess9"/>
    <dgm:cxn modelId="{C754067F-AD63-4A30-95C6-59427A877AB2}" type="presParOf" srcId="{29B3F105-BBAB-48FB-A0F0-48BD193A320D}" destId="{753BDC08-261E-4E6C-B0B9-8E7A4E1A4F05}" srcOrd="5" destOrd="0" presId="urn:microsoft.com/office/officeart/2005/8/layout/hProcess9"/>
    <dgm:cxn modelId="{CC8E7380-456E-4F20-9CBC-EDE3A198FA93}" type="presParOf" srcId="{29B3F105-BBAB-48FB-A0F0-48BD193A320D}" destId="{A7F2C3C8-E7DC-4FFE-864E-C5A90E169929}" srcOrd="6" destOrd="0" presId="urn:microsoft.com/office/officeart/2005/8/layout/hProcess9"/>
    <dgm:cxn modelId="{12DD295C-83E7-4AA1-8AB5-EAB0BBBE92F5}" type="presParOf" srcId="{29B3F105-BBAB-48FB-A0F0-48BD193A320D}" destId="{AC06AB40-38D6-4A4E-96F8-1B4CBEF27067}" srcOrd="7" destOrd="0" presId="urn:microsoft.com/office/officeart/2005/8/layout/hProcess9"/>
    <dgm:cxn modelId="{D286D9DB-2AEB-4670-B187-80BD68E42ED6}" type="presParOf" srcId="{29B3F105-BBAB-48FB-A0F0-48BD193A320D}" destId="{2C392AC8-8AFB-4368-8764-A79C520C509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76CB3-FA0F-4AFE-8AA4-F989E4689C35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err="1" smtClean="0"/>
            <a:t>Javascript</a:t>
          </a:r>
          <a:endParaRPr lang="zh-CN" altLang="en-US" sz="3400" kern="1200" dirty="0"/>
        </a:p>
      </dsp:txBody>
      <dsp:txXfrm>
        <a:off x="2032000" y="0"/>
        <a:ext cx="2032000" cy="1354666"/>
      </dsp:txXfrm>
    </dsp:sp>
    <dsp:sp modelId="{9F772E3B-2552-47DB-83C6-9756026CA039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CSS</a:t>
          </a:r>
          <a:endParaRPr lang="zh-CN" altLang="en-US" sz="3400" kern="1200" dirty="0"/>
        </a:p>
      </dsp:txBody>
      <dsp:txXfrm>
        <a:off x="1727199" y="1354666"/>
        <a:ext cx="2641600" cy="1354666"/>
      </dsp:txXfrm>
    </dsp:sp>
    <dsp:sp modelId="{C4AB7252-E837-4492-BE05-2FFD75938C14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 smtClean="0"/>
            <a:t>HTML</a:t>
          </a:r>
          <a:endParaRPr lang="zh-CN" altLang="en-US" sz="3400" kern="1200" dirty="0"/>
        </a:p>
      </dsp:txBody>
      <dsp:txXfrm>
        <a:off x="1066799" y="2709333"/>
        <a:ext cx="3962400" cy="1354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4D1F5-03FD-4353-8212-C29B0CE45E68}">
      <dsp:nvSpPr>
        <dsp:cNvPr id="0" name=""/>
        <dsp:cNvSpPr/>
      </dsp:nvSpPr>
      <dsp:spPr>
        <a:xfrm>
          <a:off x="500107" y="0"/>
          <a:ext cx="5667880" cy="422565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821B1-3B0E-4660-9EBA-BBF1F30133AF}">
      <dsp:nvSpPr>
        <dsp:cNvPr id="0" name=""/>
        <dsp:cNvSpPr/>
      </dsp:nvSpPr>
      <dsp:spPr>
        <a:xfrm>
          <a:off x="706" y="1267695"/>
          <a:ext cx="1201406" cy="1690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ES1</a:t>
          </a:r>
          <a:endParaRPr lang="zh-CN" altLang="en-US" sz="3200" kern="1200" dirty="0"/>
        </a:p>
      </dsp:txBody>
      <dsp:txXfrm>
        <a:off x="59354" y="1326343"/>
        <a:ext cx="1084110" cy="1572964"/>
      </dsp:txXfrm>
    </dsp:sp>
    <dsp:sp modelId="{B26D5A20-E2B8-412B-B0EA-B8EF06525665}">
      <dsp:nvSpPr>
        <dsp:cNvPr id="0" name=""/>
        <dsp:cNvSpPr/>
      </dsp:nvSpPr>
      <dsp:spPr>
        <a:xfrm>
          <a:off x="1367025" y="1267695"/>
          <a:ext cx="1201406" cy="1690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ES2</a:t>
          </a:r>
          <a:endParaRPr lang="zh-CN" altLang="en-US" sz="3200" kern="1200" dirty="0"/>
        </a:p>
      </dsp:txBody>
      <dsp:txXfrm>
        <a:off x="1425673" y="1326343"/>
        <a:ext cx="1084110" cy="1572964"/>
      </dsp:txXfrm>
    </dsp:sp>
    <dsp:sp modelId="{13A3AC70-7A59-4824-AFCC-B730FB22B312}">
      <dsp:nvSpPr>
        <dsp:cNvPr id="0" name=""/>
        <dsp:cNvSpPr/>
      </dsp:nvSpPr>
      <dsp:spPr>
        <a:xfrm>
          <a:off x="2733344" y="1267695"/>
          <a:ext cx="1201406" cy="1690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ES3</a:t>
          </a:r>
          <a:endParaRPr lang="zh-CN" altLang="en-US" sz="3200" kern="1200" dirty="0"/>
        </a:p>
      </dsp:txBody>
      <dsp:txXfrm>
        <a:off x="2791992" y="1326343"/>
        <a:ext cx="1084110" cy="1572964"/>
      </dsp:txXfrm>
    </dsp:sp>
    <dsp:sp modelId="{A7F2C3C8-E7DC-4FFE-864E-C5A90E169929}">
      <dsp:nvSpPr>
        <dsp:cNvPr id="0" name=""/>
        <dsp:cNvSpPr/>
      </dsp:nvSpPr>
      <dsp:spPr>
        <a:xfrm>
          <a:off x="4099662" y="1267695"/>
          <a:ext cx="1201406" cy="1690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。。。</a:t>
          </a:r>
          <a:endParaRPr lang="zh-CN" altLang="en-US" sz="3200" kern="1200" dirty="0"/>
        </a:p>
      </dsp:txBody>
      <dsp:txXfrm>
        <a:off x="4158310" y="1326343"/>
        <a:ext cx="1084110" cy="1572964"/>
      </dsp:txXfrm>
    </dsp:sp>
    <dsp:sp modelId="{2C392AC8-8AFB-4368-8764-A79C520C5095}">
      <dsp:nvSpPr>
        <dsp:cNvPr id="0" name=""/>
        <dsp:cNvSpPr/>
      </dsp:nvSpPr>
      <dsp:spPr>
        <a:xfrm>
          <a:off x="5465981" y="1267695"/>
          <a:ext cx="1201406" cy="1690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ES6</a:t>
          </a:r>
          <a:endParaRPr lang="zh-CN" altLang="en-US" sz="3200" kern="1200" dirty="0"/>
        </a:p>
      </dsp:txBody>
      <dsp:txXfrm>
        <a:off x="5524629" y="1326343"/>
        <a:ext cx="1084110" cy="1572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5F1AC-C26B-4E56-9808-8FC7660A3A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548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180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、简单说明</a:t>
            </a:r>
            <a:r>
              <a:rPr lang="en-US" altLang="zh-CN" dirty="0" smtClean="0">
                <a:ea typeface="宋体" charset="-122"/>
              </a:rPr>
              <a:t>console</a:t>
            </a:r>
            <a:r>
              <a:rPr lang="zh-CN" altLang="en-US" dirty="0" smtClean="0">
                <a:ea typeface="宋体" charset="-122"/>
              </a:rPr>
              <a:t>的用法，浏览器的查看方法，具体以后介绍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、强调</a:t>
            </a:r>
            <a:r>
              <a:rPr lang="en-US" altLang="zh-CN" dirty="0" err="1" smtClean="0">
                <a:ea typeface="宋体" charset="-122"/>
              </a:rPr>
              <a:t>js</a:t>
            </a:r>
            <a:r>
              <a:rPr lang="zh-CN" altLang="en-US" dirty="0" smtClean="0">
                <a:ea typeface="宋体" charset="-122"/>
              </a:rPr>
              <a:t>代码的位置可以任意放置，目前主流放置在</a:t>
            </a:r>
            <a:r>
              <a:rPr lang="en-US" altLang="zh-CN" dirty="0" smtClean="0">
                <a:ea typeface="宋体" charset="-122"/>
              </a:rPr>
              <a:t>head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body</a:t>
            </a:r>
            <a:r>
              <a:rPr lang="zh-CN" altLang="en-US" dirty="0" smtClean="0">
                <a:ea typeface="宋体" charset="-122"/>
              </a:rPr>
              <a:t>尾部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54EDFD-AEDE-42D4-ABC9-3E335F9ECE2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627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、演示使用外部</a:t>
            </a:r>
            <a:r>
              <a:rPr lang="en-US" altLang="zh-CN" dirty="0" smtClean="0">
                <a:ea typeface="宋体" charset="-122"/>
              </a:rPr>
              <a:t>JS</a:t>
            </a:r>
            <a:r>
              <a:rPr lang="zh-CN" altLang="en-US" dirty="0" smtClean="0">
                <a:ea typeface="宋体" charset="-122"/>
              </a:rPr>
              <a:t>文件和直接在</a:t>
            </a:r>
            <a:r>
              <a:rPr lang="en-US" altLang="zh-CN" dirty="0" smtClean="0">
                <a:ea typeface="宋体" charset="-122"/>
              </a:rPr>
              <a:t>HTML</a:t>
            </a:r>
            <a:r>
              <a:rPr lang="zh-CN" altLang="en-US" dirty="0" smtClean="0">
                <a:ea typeface="宋体" charset="-122"/>
              </a:rPr>
              <a:t>标签中这两种方式 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、强调：外部文件不能包含</a:t>
            </a:r>
            <a:r>
              <a:rPr lang="en-US" altLang="zh-CN" dirty="0" smtClean="0">
                <a:ea typeface="宋体" charset="-122"/>
              </a:rPr>
              <a:t>&lt;script&gt;</a:t>
            </a:r>
            <a:r>
              <a:rPr lang="zh-CN" altLang="en-US" dirty="0" smtClean="0">
                <a:ea typeface="宋体" charset="-122"/>
              </a:rPr>
              <a:t>标签，通常将</a:t>
            </a:r>
            <a:r>
              <a:rPr lang="en-US" altLang="zh-CN" dirty="0" smtClean="0">
                <a:ea typeface="宋体" charset="-122"/>
              </a:rPr>
              <a:t>.</a:t>
            </a:r>
            <a:r>
              <a:rPr lang="en-US" altLang="zh-CN" dirty="0" err="1" smtClean="0">
                <a:ea typeface="宋体" charset="-122"/>
              </a:rPr>
              <a:t>js</a:t>
            </a:r>
            <a:r>
              <a:rPr lang="zh-CN" altLang="en-US" dirty="0" smtClean="0">
                <a:ea typeface="宋体" charset="-122"/>
              </a:rPr>
              <a:t>文件放到网站目录中单独存放脚本的子目录中（一般为</a:t>
            </a:r>
            <a:r>
              <a:rPr lang="en-US" altLang="zh-CN" dirty="0" err="1" smtClean="0">
                <a:ea typeface="宋体" charset="-122"/>
              </a:rPr>
              <a:t>js</a:t>
            </a:r>
            <a:r>
              <a:rPr lang="zh-CN" altLang="en-US" dirty="0" smtClean="0">
                <a:ea typeface="宋体" charset="-122"/>
              </a:rPr>
              <a:t>），这样容易管理和维护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48B8B5-82EE-4627-9015-070D4E76DC0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608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补充思维导图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0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教学指导：演示</a:t>
            </a:r>
            <a:r>
              <a:rPr lang="en-US" altLang="zh-CN" smtClean="0">
                <a:ea typeface="宋体" charset="-122"/>
              </a:rPr>
              <a:t>prompt()</a:t>
            </a:r>
            <a:r>
              <a:rPr lang="zh-CN" altLang="en-US" smtClean="0">
                <a:ea typeface="宋体" charset="-122"/>
              </a:rPr>
              <a:t>的使用。并强调两种函数的使用场合。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98D433-6340-4DAF-9BA4-7CF03EE03A26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789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提示的颜色不同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678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教学指导：简介核心语法包含的内容。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407669-DC22-4D38-9A39-00D53A15B63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340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、强调程序运行是对数据的处理，而处理过程会有中间状态，需要保存数据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3EFE09-69A0-4EC0-9F62-98C0C10CC30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53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、说明</a:t>
            </a:r>
            <a:r>
              <a:rPr lang="en-US" altLang="zh-CN" dirty="0" err="1" smtClean="0">
                <a:ea typeface="宋体" charset="-122"/>
              </a:rPr>
              <a:t>var</a:t>
            </a:r>
            <a:r>
              <a:rPr lang="zh-CN" altLang="en-US" dirty="0" smtClean="0">
                <a:ea typeface="宋体" charset="-122"/>
              </a:rPr>
              <a:t>的用法，无论是何种数据类型的变量都可以使用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、强调变量的命名需要符合规范，要有语义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3EFE09-69A0-4EC0-9F62-98C0C10CC30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212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、强调变量命名需要符合语法，同时符合规范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746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、说明</a:t>
            </a:r>
            <a:r>
              <a:rPr lang="en-US" altLang="zh-CN" dirty="0" smtClean="0">
                <a:ea typeface="宋体" charset="-122"/>
              </a:rPr>
              <a:t>undefined</a:t>
            </a:r>
            <a:r>
              <a:rPr lang="zh-CN" altLang="en-US" dirty="0" smtClean="0">
                <a:ea typeface="宋体" charset="-122"/>
              </a:rPr>
              <a:t>不是没有定义，而是没有赋值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、说明</a:t>
            </a:r>
            <a:r>
              <a:rPr lang="en-US" altLang="zh-CN" dirty="0" smtClean="0">
                <a:ea typeface="宋体" charset="-122"/>
              </a:rPr>
              <a:t>null</a:t>
            </a:r>
            <a:r>
              <a:rPr lang="zh-CN" altLang="en-US" dirty="0" smtClean="0">
                <a:ea typeface="宋体" charset="-122"/>
              </a:rPr>
              <a:t>表示空对象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、说明</a:t>
            </a:r>
            <a:r>
              <a:rPr lang="en-US" altLang="zh-CN" dirty="0" smtClean="0">
                <a:ea typeface="宋体" charset="-122"/>
              </a:rPr>
              <a:t>number</a:t>
            </a:r>
            <a:r>
              <a:rPr lang="zh-CN" altLang="en-US" dirty="0" smtClean="0">
                <a:ea typeface="宋体" charset="-122"/>
              </a:rPr>
              <a:t>包含了整数和小数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、说明该类型只有两个数值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5</a:t>
            </a:r>
            <a:r>
              <a:rPr lang="zh-CN" altLang="en-US" dirty="0" smtClean="0">
                <a:ea typeface="宋体" charset="-122"/>
              </a:rPr>
              <a:t>、说明用单双引号都可以，在</a:t>
            </a:r>
            <a:r>
              <a:rPr lang="en-US" altLang="zh-CN" dirty="0" err="1" smtClean="0">
                <a:ea typeface="宋体" charset="-122"/>
              </a:rPr>
              <a:t>js</a:t>
            </a:r>
            <a:r>
              <a:rPr lang="zh-CN" altLang="en-US" dirty="0" smtClean="0">
                <a:ea typeface="宋体" charset="-122"/>
              </a:rPr>
              <a:t>中一般使用单引号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6</a:t>
            </a:r>
            <a:r>
              <a:rPr lang="zh-CN" altLang="en-US" dirty="0" smtClean="0">
                <a:ea typeface="宋体" charset="-122"/>
              </a:rPr>
              <a:t>、强调数字字符串，还是属于</a:t>
            </a:r>
            <a:r>
              <a:rPr lang="en-US" altLang="zh-CN" dirty="0" smtClean="0">
                <a:ea typeface="宋体" charset="-122"/>
              </a:rPr>
              <a:t>string</a:t>
            </a:r>
            <a:endParaRPr lang="zh-CN" altLang="en-US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7</a:t>
            </a:r>
            <a:r>
              <a:rPr lang="zh-CN" altLang="en-US" dirty="0" smtClean="0">
                <a:ea typeface="宋体" charset="-122"/>
              </a:rPr>
              <a:t>、说明</a:t>
            </a:r>
            <a:r>
              <a:rPr lang="en-US" altLang="zh-CN" dirty="0" smtClean="0">
                <a:ea typeface="宋体" charset="-122"/>
              </a:rPr>
              <a:t>object</a:t>
            </a:r>
            <a:r>
              <a:rPr lang="zh-CN" altLang="en-US" dirty="0" smtClean="0">
                <a:ea typeface="宋体" charset="-122"/>
              </a:rPr>
              <a:t>是对象类型，这是一种复杂类型，后续再介绍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87B87E-A29C-4AFF-81C9-0295B4404259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367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052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、强调</a:t>
            </a:r>
            <a:r>
              <a:rPr lang="en-US" altLang="zh-CN" dirty="0" err="1" smtClean="0">
                <a:ea typeface="宋体" charset="-122"/>
              </a:rPr>
              <a:t>typeof</a:t>
            </a:r>
            <a:r>
              <a:rPr lang="zh-CN" altLang="en-US" dirty="0" smtClean="0">
                <a:ea typeface="宋体" charset="-122"/>
              </a:rPr>
              <a:t>可以用括号，或者不用。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3DBE8A-1AAA-4F34-99E8-A908ACDAEA5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972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教学指导：简单介绍一下运算符类型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、强调运算符和运算数构成表达式或者语句，表达式不能单独执行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、强调（）可以改变优先级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403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、说明先乘法再加减，优先级相同时从左往右执行。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、强调</a:t>
            </a:r>
            <a:r>
              <a:rPr lang="en-US" altLang="zh-CN" dirty="0" smtClean="0"/>
              <a:t>%</a:t>
            </a:r>
            <a:r>
              <a:rPr lang="zh-CN" altLang="en-US" dirty="0" smtClean="0"/>
              <a:t>的用处，用于判断是否整除，实用性很强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--</a:t>
            </a:r>
            <a:r>
              <a:rPr lang="zh-CN" altLang="en-US" dirty="0" smtClean="0"/>
              <a:t>的案例演示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808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讲解赋值运算和</a:t>
            </a:r>
            <a:r>
              <a:rPr lang="en-US" altLang="zh-CN" dirty="0" smtClean="0"/>
              <a:t>==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r>
              <a:rPr lang="zh-CN" altLang="en-US" dirty="0" smtClean="0"/>
              <a:t>强调比较运算符的结果是个布尔值</a:t>
            </a:r>
            <a:endParaRPr lang="en-US" altLang="zh-CN" dirty="0" smtClean="0"/>
          </a:p>
          <a:p>
            <a:r>
              <a:rPr lang="zh-CN" altLang="en-US" dirty="0" smtClean="0"/>
              <a:t>强调</a:t>
            </a:r>
            <a:r>
              <a:rPr lang="en-US" altLang="zh-CN" dirty="0" smtClean="0"/>
              <a:t>==</a:t>
            </a:r>
            <a:r>
              <a:rPr lang="zh-CN" altLang="en-US" dirty="0" smtClean="0"/>
              <a:t>不严格，会对数据进行自动类型转换。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10</a:t>
            </a:r>
            <a:r>
              <a:rPr lang="zh-CN" altLang="en-US" dirty="0" smtClean="0"/>
              <a:t>” </a:t>
            </a:r>
            <a:r>
              <a:rPr lang="en-US" altLang="zh-CN" dirty="0" smtClean="0"/>
              <a:t>== 10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），  “</a:t>
            </a:r>
            <a:r>
              <a:rPr lang="en-US" altLang="zh-CN" dirty="0" smtClean="0"/>
              <a:t>10</a:t>
            </a:r>
            <a:r>
              <a:rPr lang="zh-CN" altLang="en-US" dirty="0" smtClean="0"/>
              <a:t>”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=== 10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false</a:t>
            </a:r>
            <a:r>
              <a:rPr lang="zh-CN" altLang="en-US" baseline="0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785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讲解逻辑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的功能和区别，以及逻辑运算符的优先级。</a:t>
            </a:r>
            <a:endParaRPr lang="en-US" altLang="zh-CN" dirty="0" smtClean="0"/>
          </a:p>
          <a:p>
            <a:r>
              <a:rPr lang="zh-CN" altLang="en-US" baseline="0" dirty="0" smtClean="0"/>
              <a:t>应用场合案例：解决数字是否在某个范围，登录验证判断。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优先级案例：</a:t>
            </a:r>
            <a:endParaRPr lang="en-US" altLang="zh-CN" baseline="0" dirty="0" smtClean="0"/>
          </a:p>
          <a:p>
            <a:r>
              <a:rPr lang="zh-CN" altLang="en-US" baseline="0" dirty="0" smtClean="0"/>
              <a:t>企业招聘的要求：男性，并且年龄小于</a:t>
            </a:r>
            <a:r>
              <a:rPr lang="en-US" altLang="zh-CN" baseline="0" dirty="0" smtClean="0"/>
              <a:t>25</a:t>
            </a:r>
            <a:r>
              <a:rPr lang="zh-CN" altLang="en-US" baseline="0" dirty="0" smtClean="0"/>
              <a:t>，或者成绩大于</a:t>
            </a:r>
            <a:r>
              <a:rPr lang="en-US" altLang="zh-CN" baseline="0" dirty="0" smtClean="0"/>
              <a:t>85</a:t>
            </a:r>
            <a:r>
              <a:rPr lang="zh-CN" altLang="en-US" baseline="0" dirty="0" smtClean="0"/>
              <a:t>分</a:t>
            </a:r>
            <a:endParaRPr lang="en-US" altLang="zh-CN" baseline="0" dirty="0" smtClean="0"/>
          </a:p>
          <a:p>
            <a:r>
              <a:rPr lang="en-US" altLang="zh-CN" baseline="0" dirty="0" smtClean="0"/>
              <a:t>Age &lt; 25 || score &gt; 85 &amp;&amp; sex = 1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661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、当运算符两边都是</a:t>
            </a:r>
            <a:r>
              <a:rPr lang="en-US" altLang="zh-CN" dirty="0" smtClean="0">
                <a:ea typeface="宋体" charset="-122"/>
              </a:rPr>
              <a:t>number</a:t>
            </a:r>
            <a:r>
              <a:rPr lang="zh-CN" altLang="en-US" dirty="0" smtClean="0">
                <a:ea typeface="宋体" charset="-122"/>
              </a:rPr>
              <a:t>时当做加法运算符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、只要有一边是字符串时，就当做连字符使用</a:t>
            </a:r>
            <a:endParaRPr lang="en-US" altLang="zh-CN" dirty="0" smtClean="0">
              <a:ea typeface="宋体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、使用</a:t>
            </a:r>
            <a:r>
              <a:rPr lang="en-US" altLang="zh-CN" sz="1200" b="0" kern="0" dirty="0" err="1" smtClean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+mn-cs"/>
              </a:rPr>
              <a:t>parseInt</a:t>
            </a:r>
            <a:r>
              <a:rPr lang="en-US" altLang="zh-CN" sz="1200" b="0" kern="0" dirty="0" smtClean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+mn-cs"/>
              </a:rPr>
              <a:t> (</a:t>
            </a:r>
            <a:r>
              <a:rPr lang="zh-CN" altLang="zh-CN" sz="1200" b="0" kern="0" dirty="0" smtClean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+mn-cs"/>
              </a:rPr>
              <a:t>“</a:t>
            </a:r>
            <a:r>
              <a:rPr lang="zh-CN" altLang="en-US" sz="1200" b="0" kern="0" dirty="0" smtClean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+mn-cs"/>
              </a:rPr>
              <a:t>字符串</a:t>
            </a:r>
            <a:r>
              <a:rPr lang="zh-CN" altLang="zh-CN" sz="1200" b="0" kern="0" dirty="0" smtClean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+mn-cs"/>
              </a:rPr>
              <a:t>”</a:t>
            </a:r>
            <a:r>
              <a:rPr lang="en-US" altLang="zh-CN" sz="1200" b="0" kern="0" dirty="0" smtClean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kern="0" dirty="0" smtClean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+mn-cs"/>
              </a:rPr>
              <a:t>转换字符串</a:t>
            </a:r>
            <a:endParaRPr lang="en-US" altLang="zh-CN" b="0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87B87E-A29C-4AFF-81C9-0295B4404259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789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C142B2-BF60-4EE2-9035-F23B8D1A51AD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586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现有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家银行的全称，根据输入的简称输出对应全称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C142B2-BF60-4EE2-9035-F23B8D1A51AD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130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C142B2-BF60-4EE2-9035-F23B8D1A51AD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3355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教学指导：对比</a:t>
            </a:r>
            <a:r>
              <a:rPr lang="en-US" altLang="zh-CN" smtClean="0">
                <a:ea typeface="宋体" charset="-122"/>
              </a:rPr>
              <a:t>Java</a:t>
            </a:r>
            <a:r>
              <a:rPr lang="zh-CN" altLang="en-US" smtClean="0">
                <a:ea typeface="宋体" charset="-122"/>
              </a:rPr>
              <a:t>中相应的语法简单讲解即可。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B90255-30E6-4CA5-B826-802F5A14CA22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68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小结：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的发展历史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的技术特点和作用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的使用方式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077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A1A2F6-0F91-4A68-9AE5-FB8D7DED9743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62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2D4EFC-2302-4436-B0EE-819F6B41DF8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96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、通过演示示例说明为什么学习</a:t>
            </a:r>
            <a:r>
              <a:rPr lang="en-US" altLang="zh-CN" dirty="0" smtClean="0">
                <a:ea typeface="宋体" charset="-122"/>
              </a:rPr>
              <a:t>JavaScript</a:t>
            </a:r>
          </a:p>
          <a:p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、强调</a:t>
            </a:r>
            <a:r>
              <a:rPr lang="en-US" altLang="zh-CN" dirty="0" smtClean="0">
                <a:ea typeface="宋体" charset="-122"/>
              </a:rPr>
              <a:t>JavaScript</a:t>
            </a:r>
            <a:r>
              <a:rPr lang="zh-CN" altLang="en-US" dirty="0" smtClean="0">
                <a:ea typeface="宋体" charset="-122"/>
              </a:rPr>
              <a:t>是学习</a:t>
            </a:r>
            <a:r>
              <a:rPr lang="en-US" altLang="zh-CN" dirty="0" smtClean="0">
                <a:ea typeface="宋体" charset="-122"/>
              </a:rPr>
              <a:t>jQuery</a:t>
            </a:r>
            <a:r>
              <a:rPr lang="zh-CN" altLang="en-US" dirty="0" smtClean="0">
                <a:ea typeface="宋体" charset="-122"/>
              </a:rPr>
              <a:t>的基础</a:t>
            </a:r>
            <a:endParaRPr lang="en-US" altLang="zh-CN" dirty="0" smtClean="0">
              <a:ea typeface="宋体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、强调</a:t>
            </a:r>
            <a:r>
              <a:rPr lang="en-US" altLang="zh-CN" dirty="0" smtClean="0">
                <a:ea typeface="宋体" charset="-122"/>
              </a:rPr>
              <a:t>H5</a:t>
            </a:r>
            <a:r>
              <a:rPr lang="zh-CN" altLang="en-US" dirty="0" smtClean="0">
                <a:ea typeface="宋体" charset="-122"/>
              </a:rPr>
              <a:t>前端框架的应用</a:t>
            </a:r>
            <a:endParaRPr lang="en-US" altLang="zh-CN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2D4EFC-2302-4436-B0EE-819F6B41DF89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47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介绍</a:t>
            </a:r>
            <a:r>
              <a:rPr lang="en-US" altLang="zh-CN" dirty="0" smtClean="0">
                <a:ea typeface="宋体" charset="-122"/>
              </a:rPr>
              <a:t>js1995</a:t>
            </a:r>
            <a:r>
              <a:rPr lang="zh-CN" altLang="en-US" dirty="0" smtClean="0">
                <a:ea typeface="宋体" charset="-122"/>
              </a:rPr>
              <a:t>年由布兰登</a:t>
            </a:r>
            <a:r>
              <a:rPr lang="en-US" altLang="zh-CN" dirty="0" smtClean="0">
                <a:ea typeface="宋体" charset="-122"/>
              </a:rPr>
              <a:t>.</a:t>
            </a:r>
            <a:r>
              <a:rPr lang="zh-CN" altLang="en-US" dirty="0" smtClean="0">
                <a:ea typeface="宋体" charset="-122"/>
              </a:rPr>
              <a:t>艾奇在网景公司发明，原名</a:t>
            </a:r>
            <a:r>
              <a:rPr lang="en-US" altLang="zh-CN" dirty="0" err="1" smtClean="0">
                <a:ea typeface="宋体" charset="-122"/>
              </a:rPr>
              <a:t>Livescript</a:t>
            </a:r>
            <a:r>
              <a:rPr lang="zh-CN" altLang="en-US" dirty="0" smtClean="0">
                <a:ea typeface="宋体" charset="-122"/>
              </a:rPr>
              <a:t>，由于</a:t>
            </a:r>
            <a:r>
              <a:rPr lang="en-US" altLang="zh-CN" dirty="0" smtClean="0">
                <a:ea typeface="宋体" charset="-122"/>
              </a:rPr>
              <a:t>java</a:t>
            </a:r>
            <a:r>
              <a:rPr lang="zh-CN" altLang="en-US" dirty="0" smtClean="0">
                <a:ea typeface="宋体" charset="-122"/>
              </a:rPr>
              <a:t>当时很火，所以改名。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JavaScript</a:t>
            </a:r>
            <a:r>
              <a:rPr lang="zh-CN" altLang="en-US" dirty="0" smtClean="0">
                <a:ea typeface="宋体" charset="-122"/>
              </a:rPr>
              <a:t>的概念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JavaScript</a:t>
            </a:r>
            <a:r>
              <a:rPr lang="zh-CN" altLang="en-US" dirty="0" smtClean="0">
                <a:ea typeface="宋体" charset="-122"/>
              </a:rPr>
              <a:t>的特点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）</a:t>
            </a:r>
            <a:r>
              <a:rPr lang="en-US" altLang="zh-CN" dirty="0" err="1" smtClean="0">
                <a:ea typeface="宋体" charset="-122"/>
              </a:rPr>
              <a:t>Javascript</a:t>
            </a:r>
            <a:r>
              <a:rPr lang="zh-CN" altLang="en-US" dirty="0" smtClean="0">
                <a:ea typeface="宋体" charset="-122"/>
              </a:rPr>
              <a:t>具有</a:t>
            </a:r>
            <a:r>
              <a:rPr lang="en-US" altLang="zh-CN" dirty="0" smtClean="0">
                <a:ea typeface="宋体" charset="-122"/>
              </a:rPr>
              <a:t>C</a:t>
            </a:r>
            <a:r>
              <a:rPr lang="zh-CN" altLang="en-US" dirty="0" smtClean="0">
                <a:ea typeface="宋体" charset="-122"/>
              </a:rPr>
              <a:t>语言的语法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）具有</a:t>
            </a:r>
            <a:r>
              <a:rPr lang="en-US" altLang="zh-CN" dirty="0" smtClean="0">
                <a:ea typeface="宋体" charset="-122"/>
              </a:rPr>
              <a:t>Java</a:t>
            </a:r>
            <a:r>
              <a:rPr lang="zh-CN" altLang="en-US" dirty="0" smtClean="0">
                <a:ea typeface="宋体" charset="-122"/>
              </a:rPr>
              <a:t>的数据类型和内存管理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）具有</a:t>
            </a:r>
            <a:r>
              <a:rPr lang="en-US" altLang="zh-CN" dirty="0" smtClean="0">
                <a:ea typeface="宋体" charset="-122"/>
              </a:rPr>
              <a:t>Schema</a:t>
            </a:r>
            <a:r>
              <a:rPr lang="zh-CN" altLang="en-US" dirty="0" smtClean="0">
                <a:ea typeface="宋体" charset="-122"/>
              </a:rPr>
              <a:t>的函数式编程特性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）借鉴</a:t>
            </a:r>
            <a:r>
              <a:rPr lang="en-US" altLang="zh-CN" dirty="0" err="1" smtClean="0">
                <a:ea typeface="宋体" charset="-122"/>
              </a:rPr>
              <a:t>slef</a:t>
            </a:r>
            <a:r>
              <a:rPr lang="zh-CN" altLang="en-US" dirty="0" smtClean="0">
                <a:ea typeface="宋体" charset="-122"/>
              </a:rPr>
              <a:t>的原型继承机制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JavaScript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ECMAScript</a:t>
            </a:r>
            <a:r>
              <a:rPr lang="zh-CN" altLang="en-US" dirty="0" smtClean="0">
                <a:ea typeface="宋体" charset="-122"/>
              </a:rPr>
              <a:t>的关系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、</a:t>
            </a:r>
            <a:r>
              <a:rPr lang="en-US" altLang="zh-CN" dirty="0" smtClean="0">
                <a:ea typeface="宋体" charset="-122"/>
              </a:rPr>
              <a:t>JavaScript</a:t>
            </a:r>
            <a:r>
              <a:rPr lang="zh-CN" altLang="en-US" dirty="0" smtClean="0">
                <a:ea typeface="宋体" charset="-122"/>
              </a:rPr>
              <a:t>组成。讲解组成时，简单介绍</a:t>
            </a:r>
            <a:r>
              <a:rPr lang="en-US" altLang="zh-CN" dirty="0" smtClean="0">
                <a:ea typeface="宋体" charset="-122"/>
              </a:rPr>
              <a:t>BOM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DOM</a:t>
            </a:r>
            <a:r>
              <a:rPr lang="zh-CN" altLang="en-US" dirty="0" smtClean="0">
                <a:ea typeface="宋体" charset="-122"/>
              </a:rPr>
              <a:t>，并说明在后面章节重点讲解，重点先学习</a:t>
            </a:r>
            <a:r>
              <a:rPr lang="en-US" altLang="zh-CN" b="1" dirty="0" smtClean="0">
                <a:ea typeface="宋体" charset="-122"/>
              </a:rPr>
              <a:t>ECMAScript</a:t>
            </a:r>
            <a:r>
              <a:rPr lang="zh-CN" altLang="en-US" b="1" dirty="0" smtClean="0">
                <a:ea typeface="宋体" charset="-122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European Computer Manufacturers Association</a:t>
            </a:r>
            <a:r>
              <a:rPr lang="zh-CN" altLang="en-US" b="1" dirty="0" smtClean="0">
                <a:ea typeface="宋体" charset="-122"/>
              </a:rPr>
              <a:t>）</a:t>
            </a:r>
            <a:r>
              <a:rPr lang="zh-CN" altLang="en-US" dirty="0" smtClean="0">
                <a:ea typeface="宋体" charset="-122"/>
              </a:rPr>
              <a:t>。</a:t>
            </a:r>
          </a:p>
          <a:p>
            <a:r>
              <a:rPr lang="en-US" altLang="zh-CN" dirty="0" smtClean="0">
                <a:ea typeface="宋体" charset="-122"/>
              </a:rPr>
              <a:t>5</a:t>
            </a:r>
            <a:r>
              <a:rPr lang="zh-CN" altLang="en-US" dirty="0" smtClean="0">
                <a:ea typeface="宋体" charset="-122"/>
              </a:rPr>
              <a:t>、强调</a:t>
            </a:r>
            <a:r>
              <a:rPr lang="en-US" altLang="zh-CN" dirty="0" smtClean="0">
                <a:ea typeface="宋体" charset="-122"/>
              </a:rPr>
              <a:t>ECMAScript</a:t>
            </a:r>
            <a:r>
              <a:rPr lang="zh-CN" altLang="en-US" dirty="0" smtClean="0">
                <a:ea typeface="宋体" charset="-122"/>
              </a:rPr>
              <a:t>不是语言，而是一种标准。由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欧洲计算机制造商协会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制订发布</a:t>
            </a:r>
            <a:endParaRPr lang="zh-CN" altLang="en-US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74169F-A044-4D0A-98F9-1A6230B70A3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395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ES1:1997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r>
              <a:rPr lang="en-US" altLang="zh-CN" dirty="0" smtClean="0"/>
              <a:t>ES2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年发布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ES3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1999</a:t>
            </a:r>
            <a:r>
              <a:rPr lang="zh-CN" altLang="en-US" dirty="0" smtClean="0"/>
              <a:t>年发布</a:t>
            </a:r>
            <a:endParaRPr lang="en-US" altLang="zh-CN" dirty="0" smtClean="0"/>
          </a:p>
          <a:p>
            <a:r>
              <a:rPr lang="en-US" altLang="zh-CN" dirty="0" smtClean="0"/>
              <a:t>ES4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年废弃，发布为</a:t>
            </a:r>
            <a:r>
              <a:rPr lang="en-US" altLang="zh-CN" dirty="0" smtClean="0"/>
              <a:t>3.1</a:t>
            </a:r>
            <a:r>
              <a:rPr lang="zh-CN" altLang="en-US" dirty="0" smtClean="0"/>
              <a:t>，后改为</a:t>
            </a:r>
            <a:r>
              <a:rPr lang="en-US" altLang="zh-CN" dirty="0" smtClean="0"/>
              <a:t>ES5</a:t>
            </a:r>
          </a:p>
          <a:p>
            <a:r>
              <a:rPr lang="en-US" altLang="zh-CN" dirty="0" smtClean="0"/>
              <a:t>ES5.1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年发布</a:t>
            </a:r>
            <a:endParaRPr lang="en-US" altLang="zh-CN" dirty="0" smtClean="0"/>
          </a:p>
          <a:p>
            <a:r>
              <a:rPr lang="en-US" altLang="zh-CN" dirty="0" smtClean="0"/>
              <a:t>ES6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发布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235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、分步讲解每个过程，重点强调两点。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）请求页面和响应页面可以包含</a:t>
            </a:r>
            <a:r>
              <a:rPr lang="en-US" altLang="zh-CN" dirty="0" smtClean="0">
                <a:ea typeface="宋体" charset="-122"/>
              </a:rPr>
              <a:t>JavaScript</a:t>
            </a:r>
            <a:r>
              <a:rPr lang="zh-CN" altLang="en-US" dirty="0" smtClean="0">
                <a:ea typeface="宋体" charset="-122"/>
              </a:rPr>
              <a:t>脚本。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（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）由浏览器从上至下逐条解析</a:t>
            </a:r>
            <a:r>
              <a:rPr lang="en-US" altLang="zh-CN" dirty="0" smtClean="0">
                <a:ea typeface="宋体" charset="-122"/>
              </a:rPr>
              <a:t>HTML</a:t>
            </a:r>
            <a:r>
              <a:rPr lang="zh-CN" altLang="en-US" dirty="0" smtClean="0">
                <a:ea typeface="宋体" charset="-122"/>
              </a:rPr>
              <a:t>标签和</a:t>
            </a:r>
            <a:r>
              <a:rPr lang="en-US" altLang="zh-CN" dirty="0" smtClean="0">
                <a:ea typeface="宋体" charset="-122"/>
              </a:rPr>
              <a:t>JavaScript</a:t>
            </a:r>
            <a:r>
              <a:rPr lang="zh-CN" altLang="en-US" dirty="0" smtClean="0">
                <a:ea typeface="宋体" charset="-122"/>
              </a:rPr>
              <a:t>脚本。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、说明</a:t>
            </a:r>
            <a:r>
              <a:rPr lang="en-US" altLang="zh-CN" dirty="0" smtClean="0">
                <a:ea typeface="宋体" charset="-122"/>
              </a:rPr>
              <a:t>JS</a:t>
            </a:r>
            <a:r>
              <a:rPr lang="zh-CN" altLang="en-US" dirty="0" smtClean="0">
                <a:ea typeface="宋体" charset="-122"/>
              </a:rPr>
              <a:t>是在客户端运行的，属于前端语言，与服务器端语言有区别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、强调</a:t>
            </a:r>
            <a:r>
              <a:rPr lang="en-US" altLang="zh-CN" dirty="0" smtClean="0">
                <a:ea typeface="宋体" charset="-122"/>
              </a:rPr>
              <a:t>JS</a:t>
            </a:r>
            <a:r>
              <a:rPr lang="zh-CN" altLang="en-US" dirty="0" smtClean="0">
                <a:ea typeface="宋体" charset="-122"/>
              </a:rPr>
              <a:t>也可以在服务器端执行，例如</a:t>
            </a:r>
            <a:r>
              <a:rPr lang="en-US" altLang="zh-CN" dirty="0" smtClean="0">
                <a:ea typeface="宋体" charset="-122"/>
              </a:rPr>
              <a:t>node.JS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B4227-FDD9-45A2-99C1-AEBF2F7D650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04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、讲解</a:t>
            </a:r>
            <a:r>
              <a:rPr lang="en-US" altLang="zh-CN" dirty="0" smtClean="0">
                <a:ea typeface="宋体" charset="-122"/>
              </a:rPr>
              <a:t>type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en-US" dirty="0" smtClean="0">
                <a:ea typeface="宋体" charset="-122"/>
              </a:rPr>
              <a:t>&lt;!--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en-US" dirty="0" smtClean="0">
                <a:ea typeface="宋体" charset="-122"/>
              </a:rPr>
              <a:t>--&gt;</a:t>
            </a:r>
            <a:r>
              <a:rPr lang="zh-CN" altLang="en-US" dirty="0" smtClean="0">
                <a:ea typeface="宋体" charset="-122"/>
              </a:rPr>
              <a:t>的作用。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、强调</a:t>
            </a:r>
            <a:r>
              <a:rPr lang="en-US" altLang="zh-CN" dirty="0" smtClean="0">
                <a:ea typeface="宋体" charset="-122"/>
              </a:rPr>
              <a:t>JS</a:t>
            </a:r>
            <a:r>
              <a:rPr lang="zh-CN" altLang="en-US" dirty="0" smtClean="0">
                <a:ea typeface="宋体" charset="-122"/>
              </a:rPr>
              <a:t>文件和</a:t>
            </a:r>
            <a:r>
              <a:rPr lang="en-US" altLang="zh-CN" dirty="0" smtClean="0">
                <a:ea typeface="宋体" charset="-122"/>
              </a:rPr>
              <a:t>html</a:t>
            </a:r>
            <a:r>
              <a:rPr lang="zh-CN" altLang="en-US" dirty="0" smtClean="0">
                <a:ea typeface="宋体" charset="-122"/>
              </a:rPr>
              <a:t>一样，也是通过文本编写完成的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、强调分号结尾的规范性要求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EBB8B2-23FB-4BF3-A494-99643DAA1643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5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82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57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341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 userDrawn="1"/>
        </p:nvSpPr>
        <p:spPr>
          <a:xfrm>
            <a:off x="0" y="0"/>
            <a:ext cx="9144000" cy="6858000"/>
          </a:xfrm>
          <a:prstGeom prst="snip1Rect">
            <a:avLst>
              <a:gd name="adj" fmla="val 0"/>
            </a:avLst>
          </a:prstGeom>
          <a:solidFill>
            <a:srgbClr val="037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95526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02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C1794ED-377D-4756-9B15-73DF41E4B166}" type="datetimeFigureOut">
              <a:rPr lang="zh-CN" altLang="en-US" smtClean="0"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8577-AB3E-4808-96FA-A1D5321C5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3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3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4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5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2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68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940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45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16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7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3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75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54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6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7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8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>
                <a:ea typeface="微软雅黑" panose="020B0503020204020204" pitchFamily="34" charset="-122"/>
              </a:rPr>
              <a:t>Javascript</a:t>
            </a:r>
            <a:r>
              <a:rPr lang="zh-CN" altLang="en-US" b="1" dirty="0" smtClean="0">
                <a:ea typeface="微软雅黑" panose="020B0503020204020204" pitchFamily="34" charset="-122"/>
              </a:rPr>
              <a:t>基础</a:t>
            </a:r>
            <a:r>
              <a:rPr lang="en-US" altLang="zh-CN" b="1" dirty="0" smtClean="0"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7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的基本结构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的基本结构</a:t>
            </a:r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928688" y="2214563"/>
            <a:ext cx="7143750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&lt;script type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=“text/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javascript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”&gt;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JavaScript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语句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script &gt;</a:t>
            </a:r>
          </a:p>
        </p:txBody>
      </p:sp>
    </p:spTree>
    <p:extLst>
      <p:ext uri="{BB962C8B-B14F-4D97-AF65-F5344CB8AC3E}">
        <p14:creationId xmlns:p14="http://schemas.microsoft.com/office/powerpoint/2010/main" val="21348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的应用</a:t>
            </a:r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763191" y="1170046"/>
            <a:ext cx="7929589" cy="2751522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/>
              <a:t>……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/>
              <a:t>&lt;title&gt;</a:t>
            </a:r>
            <a:r>
              <a:rPr lang="zh-CN" altLang="en-US" b="1" dirty="0" smtClean="0"/>
              <a:t>输出</a:t>
            </a:r>
            <a:r>
              <a:rPr lang="en-US" altLang="zh-CN" b="1" dirty="0" smtClean="0"/>
              <a:t>Hello </a:t>
            </a:r>
            <a:r>
              <a:rPr lang="en-US" altLang="zh-CN" b="1" dirty="0" err="1" smtClean="0"/>
              <a:t>Wordl</a:t>
            </a:r>
            <a:r>
              <a:rPr lang="en-US" altLang="zh-CN" b="1" dirty="0" smtClean="0"/>
              <a:t>&lt;/title&gt;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rgbClr val="0070C0"/>
                </a:solidFill>
              </a:rPr>
              <a:t>&lt;script  type="text/</a:t>
            </a:r>
            <a:r>
              <a:rPr lang="en-US" altLang="zh-CN" b="1" dirty="0" err="1" smtClean="0">
                <a:solidFill>
                  <a:srgbClr val="0070C0"/>
                </a:solidFill>
              </a:rPr>
              <a:t>javascript</a:t>
            </a:r>
            <a:r>
              <a:rPr lang="en-US" altLang="zh-CN" b="1" dirty="0" smtClean="0">
                <a:solidFill>
                  <a:srgbClr val="0070C0"/>
                </a:solidFill>
              </a:rPr>
              <a:t>"&gt;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rgbClr val="0070C0"/>
                </a:solidFill>
              </a:rPr>
              <a:t>    console.log</a:t>
            </a:r>
            <a:r>
              <a:rPr lang="fr-FR" altLang="zh-CN" b="1" dirty="0" smtClean="0">
                <a:solidFill>
                  <a:srgbClr val="0070C0"/>
                </a:solidFill>
              </a:rPr>
              <a:t>("HelloWorld");</a:t>
            </a:r>
            <a:endParaRPr lang="zh-CN" altLang="en-US" b="1" dirty="0" smtClean="0">
              <a:solidFill>
                <a:srgbClr val="0070C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rgbClr val="0070C0"/>
                </a:solidFill>
              </a:rPr>
              <a:t>&lt;/script&gt;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/>
              <a:t>&lt;/head&gt;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/>
              <a:t>&lt;body&gt;</a:t>
            </a:r>
            <a:r>
              <a:rPr lang="zh-CN" altLang="en-US" b="1" dirty="0" smtClean="0"/>
              <a:t>页面主体内容</a:t>
            </a:r>
            <a:r>
              <a:rPr lang="en-US" altLang="zh-CN" b="1" dirty="0" smtClean="0"/>
              <a:t>&lt;/body&gt;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/>
              <a:t>&lt;/html&gt;</a:t>
            </a:r>
            <a:endParaRPr lang="en-US" altLang="zh-CN" b="1" dirty="0"/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71406" y="5172090"/>
            <a:ext cx="842963" cy="400050"/>
            <a:chOff x="3786182" y="3143248"/>
            <a:chExt cx="843709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经验</a:t>
              </a:r>
            </a:p>
          </p:txBody>
        </p:sp>
        <p:pic>
          <p:nvPicPr>
            <p:cNvPr id="17416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168330" y="5338071"/>
            <a:ext cx="6673850" cy="463777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itchFamily="2" charset="2"/>
              <a:buNone/>
              <a:defRPr/>
            </a:pPr>
            <a:r>
              <a:rPr lang="zh-CN" altLang="en-US" sz="2000" b="1" dirty="0">
                <a:ea typeface="黑体" pitchFamily="2" charset="-122"/>
              </a:rPr>
              <a:t> </a:t>
            </a:r>
            <a:r>
              <a:rPr lang="en-US" altLang="en-US" sz="2000" b="1" dirty="0">
                <a:ea typeface="黑体" pitchFamily="2" charset="-122"/>
              </a:rPr>
              <a:t>&lt;script&gt;…&lt;/script&gt;</a:t>
            </a:r>
            <a:r>
              <a:rPr lang="zh-CN" altLang="en-US" sz="2000" b="1" dirty="0">
                <a:ea typeface="黑体" pitchFamily="2" charset="-122"/>
              </a:rPr>
              <a:t>可以包含在文档中的任何</a:t>
            </a:r>
            <a:r>
              <a:rPr lang="zh-CN" altLang="en-US" sz="2000" b="1" dirty="0" smtClean="0">
                <a:ea typeface="黑体" pitchFamily="2" charset="-122"/>
              </a:rPr>
              <a:t>地方</a:t>
            </a:r>
            <a:endParaRPr lang="zh-CN" altLang="en-US" sz="2000" b="1" dirty="0">
              <a:ea typeface="黑体" pitchFamily="2" charset="-122"/>
            </a:endParaRPr>
          </a:p>
        </p:txBody>
      </p:sp>
      <p:grpSp>
        <p:nvGrpSpPr>
          <p:cNvPr id="3" name="组合 4"/>
          <p:cNvGrpSpPr/>
          <p:nvPr/>
        </p:nvGrpSpPr>
        <p:grpSpPr>
          <a:xfrm>
            <a:off x="2438401" y="6161112"/>
            <a:ext cx="4500562" cy="431800"/>
            <a:chOff x="2500346" y="9858401"/>
            <a:chExt cx="4500562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355888" y="9896501"/>
              <a:ext cx="30787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输出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Hello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World</a:t>
              </a:r>
              <a:endParaRPr lang="zh-CN" altLang="en-US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2818438"/>
            <a:ext cx="4624836" cy="17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8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dirty="0" smtClean="0"/>
              <a:t>网页中引用</a:t>
            </a:r>
            <a:r>
              <a:rPr lang="en-US" altLang="zh-CN" dirty="0" smtClean="0"/>
              <a:t>JavaScript</a:t>
            </a:r>
            <a:r>
              <a:rPr lang="zh-CN" dirty="0" smtClean="0"/>
              <a:t>的方式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&lt;script&gt;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外部</a:t>
            </a:r>
            <a:r>
              <a:rPr lang="en-US" altLang="zh-CN" dirty="0" smtClean="0"/>
              <a:t>JS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直接在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标签中</a:t>
            </a:r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642938" y="2786063"/>
            <a:ext cx="8255000" cy="49244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latin typeface="+mn-lt"/>
              </a:rPr>
              <a:t>&lt;script </a:t>
            </a:r>
            <a:r>
              <a:rPr lang="en-US" altLang="zh-CN" sz="2000" b="1" dirty="0" err="1">
                <a:solidFill>
                  <a:srgbClr val="0070C0"/>
                </a:solidFill>
                <a:latin typeface="+mn-lt"/>
              </a:rPr>
              <a:t>src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</a:rPr>
              <a:t>="hello.js"</a:t>
            </a:r>
            <a:r>
              <a:rPr lang="en-US" altLang="zh-CN" sz="2000" b="1" dirty="0">
                <a:latin typeface="+mn-lt"/>
              </a:rPr>
              <a:t> language="</a:t>
            </a:r>
            <a:r>
              <a:rPr lang="en-US" altLang="zh-CN" sz="2000" b="1" dirty="0" err="1">
                <a:latin typeface="+mn-lt"/>
              </a:rPr>
              <a:t>javascript</a:t>
            </a:r>
            <a:r>
              <a:rPr lang="en-US" altLang="zh-CN" sz="2000" b="1" dirty="0">
                <a:latin typeface="+mn-lt"/>
              </a:rPr>
              <a:t>"&gt;&lt;/script&gt;</a:t>
            </a:r>
          </a:p>
        </p:txBody>
      </p:sp>
      <p:sp>
        <p:nvSpPr>
          <p:cNvPr id="5" name="AutoShape 50"/>
          <p:cNvSpPr>
            <a:spLocks noChangeArrowheads="1"/>
          </p:cNvSpPr>
          <p:nvPr/>
        </p:nvSpPr>
        <p:spPr bwMode="auto">
          <a:xfrm>
            <a:off x="642938" y="4286250"/>
            <a:ext cx="8255000" cy="4508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latin typeface="+mn-lt"/>
              </a:rPr>
              <a:t>&lt;a </a:t>
            </a:r>
            <a:r>
              <a:rPr lang="en-US" altLang="zh-CN" sz="2000" b="1" dirty="0" err="1">
                <a:latin typeface="+mn-lt"/>
              </a:rPr>
              <a:t>href</a:t>
            </a:r>
            <a:r>
              <a:rPr lang="en-US" altLang="zh-CN" sz="2000" b="1" dirty="0">
                <a:latin typeface="+mn-lt"/>
              </a:rPr>
              <a:t>="</a:t>
            </a:r>
            <a:r>
              <a:rPr lang="en-US" altLang="zh-CN" sz="2000" b="1" dirty="0" err="1">
                <a:latin typeface="+mn-lt"/>
              </a:rPr>
              <a:t>javascript:alert</a:t>
            </a:r>
            <a:r>
              <a:rPr lang="en-US" altLang="zh-CN" sz="2000" b="1" dirty="0">
                <a:latin typeface="+mn-lt"/>
              </a:rPr>
              <a:t>('hello </a:t>
            </a:r>
            <a:r>
              <a:rPr lang="en-US" altLang="zh-CN" sz="2000" b="1" dirty="0" err="1">
                <a:latin typeface="+mn-lt"/>
              </a:rPr>
              <a:t>js</a:t>
            </a:r>
            <a:r>
              <a:rPr lang="en-US" altLang="zh-CN" sz="2000" b="1" dirty="0">
                <a:latin typeface="+mn-lt"/>
              </a:rPr>
              <a:t>!')"&gt;click me!&lt;/a&gt;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1928028" y="5528923"/>
            <a:ext cx="5357850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44967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网页中引用</a:t>
              </a:r>
              <a:r>
                <a:rPr lang="en-US" altLang="en-US" b="1" dirty="0">
                  <a:solidFill>
                    <a:srgbClr val="FBFFFE"/>
                  </a:solidFill>
                  <a:ea typeface="黑体" pitchFamily="2" charset="-122"/>
                </a:rPr>
                <a:t>JavaScript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的方式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39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6151" y="2348880"/>
            <a:ext cx="5626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err="1" smtClean="0"/>
              <a:t>Javascript</a:t>
            </a:r>
            <a:r>
              <a:rPr kumimoji="1" lang="zh-CN" altLang="en-US" sz="4800" dirty="0" smtClean="0"/>
              <a:t>语法基础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0859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常用的输入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alert()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alert(“</a:t>
            </a:r>
            <a:r>
              <a:rPr lang="zh-CN" altLang="en-US" dirty="0" smtClean="0"/>
              <a:t>提示信息</a:t>
            </a:r>
            <a:r>
              <a:rPr lang="en-US" altLang="zh-CN" dirty="0" smtClean="0"/>
              <a:t>”);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prompt()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prompt(“</a:t>
            </a:r>
            <a:r>
              <a:rPr lang="zh-CN" altLang="en-US" dirty="0" smtClean="0"/>
              <a:t>提示信息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输入框的默认信息</a:t>
            </a:r>
            <a:r>
              <a:rPr lang="en-US" altLang="zh-CN" dirty="0" smtClean="0"/>
              <a:t>”);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prompt(“</a:t>
            </a:r>
            <a:r>
              <a:rPr lang="zh-CN" altLang="en-US" dirty="0" smtClean="0"/>
              <a:t>请输入姓名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”);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prompt(“</a:t>
            </a:r>
            <a:r>
              <a:rPr lang="zh-CN" altLang="en-US" dirty="0" smtClean="0"/>
              <a:t>请输入姓名</a:t>
            </a:r>
            <a:r>
              <a:rPr lang="en-US" altLang="zh-CN" dirty="0" smtClean="0"/>
              <a:t>”);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619672" y="6016670"/>
            <a:ext cx="664373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6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7" name="TextBox 33"/>
            <p:cNvSpPr txBox="1">
              <a:spLocks noChangeArrowheads="1"/>
            </p:cNvSpPr>
            <p:nvPr/>
          </p:nvSpPr>
          <p:spPr bwMode="auto">
            <a:xfrm>
              <a:off x="2903625" y="9896501"/>
              <a:ext cx="45090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根据输入次数打印出</a:t>
              </a:r>
              <a:r>
                <a:rPr lang="en-US" altLang="zh-CN" b="1" dirty="0" err="1">
                  <a:solidFill>
                    <a:srgbClr val="FBFFFE"/>
                  </a:solidFill>
                  <a:ea typeface="黑体" pitchFamily="2" charset="-122"/>
                </a:rPr>
                <a:t>HelloWorld</a:t>
              </a:r>
              <a:endParaRPr lang="zh-CN" altLang="en-US" b="1" dirty="0">
                <a:solidFill>
                  <a:srgbClr val="FBFFFE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22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--</a:t>
            </a:r>
            <a:r>
              <a:rPr lang="zh-CN" altLang="en-US" dirty="0"/>
              <a:t>常用的输入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899592" y="2132856"/>
          <a:ext cx="7776864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/>
                <a:gridCol w="4824536"/>
              </a:tblGrid>
              <a:tr h="450050">
                <a:tc>
                  <a:txBody>
                    <a:bodyPr/>
                    <a:lstStyle/>
                    <a:p>
                      <a:pPr indent="355600"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使用代码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ctr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作用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0050">
                <a:tc>
                  <a:txBody>
                    <a:bodyPr/>
                    <a:lstStyle/>
                    <a:p>
                      <a:pPr indent="355600" algn="l">
                        <a:spcAft>
                          <a:spcPts val="0"/>
                        </a:spcAft>
                      </a:pPr>
                      <a:r>
                        <a:rPr lang="en-US" altLang="zh-CN" sz="2400" dirty="0" smtClean="0">
                          <a:effectLst/>
                        </a:rPr>
                        <a:t>c</a:t>
                      </a:r>
                      <a:r>
                        <a:rPr lang="en-US" sz="2400" dirty="0" smtClean="0">
                          <a:effectLst/>
                        </a:rPr>
                        <a:t>onsole.log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l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控制台输出</a:t>
                      </a:r>
                      <a:r>
                        <a:rPr lang="en-US" sz="2400" dirty="0">
                          <a:effectLst/>
                        </a:rPr>
                        <a:t>  </a:t>
                      </a:r>
                      <a:r>
                        <a:rPr lang="zh-CN" sz="2400" dirty="0">
                          <a:effectLst/>
                        </a:rPr>
                        <a:t>普通输出语句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0050">
                <a:tc>
                  <a:txBody>
                    <a:bodyPr/>
                    <a:lstStyle/>
                    <a:p>
                      <a:pPr indent="355600" algn="l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</a:t>
                      </a:r>
                      <a:r>
                        <a:rPr lang="en-US" sz="2400" dirty="0" err="1" smtClean="0">
                          <a:effectLst/>
                        </a:rPr>
                        <a:t>onsole.warn</a:t>
                      </a:r>
                      <a:r>
                        <a:rPr lang="en-US" sz="2400" dirty="0">
                          <a:effectLst/>
                        </a:rPr>
                        <a:t>() 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l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控制台警示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50050">
                <a:tc>
                  <a:txBody>
                    <a:bodyPr/>
                    <a:lstStyle/>
                    <a:p>
                      <a:pPr indent="355600" algn="l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</a:t>
                      </a:r>
                      <a:r>
                        <a:rPr lang="en-US" sz="2400" dirty="0" err="1" smtClean="0">
                          <a:effectLst/>
                        </a:rPr>
                        <a:t>onsole.error</a:t>
                      </a:r>
                      <a:r>
                        <a:rPr lang="en-US" sz="2400" dirty="0">
                          <a:effectLst/>
                        </a:rPr>
                        <a:t>();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55600" algn="l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错误提示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84254" y="1276351"/>
            <a:ext cx="6740074" cy="56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Tx/>
              <a:buBlip>
                <a:blip r:embed="rId5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kern="0" dirty="0" smtClean="0"/>
              <a:t>console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84254" y="3936851"/>
            <a:ext cx="7388146" cy="56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4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Tx/>
              <a:buBlip>
                <a:blip r:embed="rId5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kern="0" dirty="0"/>
              <a:t>c</a:t>
            </a:r>
            <a:r>
              <a:rPr lang="en-US" altLang="zh-CN" kern="0" dirty="0" smtClean="0"/>
              <a:t>onsole</a:t>
            </a:r>
            <a:r>
              <a:rPr lang="zh-CN" altLang="en-US" kern="0" dirty="0" smtClean="0"/>
              <a:t>主要用于开发人员进行调试，对用户不可见</a:t>
            </a:r>
            <a:endParaRPr lang="en-US" altLang="zh-CN" kern="0" dirty="0" smtClean="0"/>
          </a:p>
        </p:txBody>
      </p:sp>
      <p:grpSp>
        <p:nvGrpSpPr>
          <p:cNvPr id="10" name="组合 3"/>
          <p:cNvGrpSpPr/>
          <p:nvPr/>
        </p:nvGrpSpPr>
        <p:grpSpPr>
          <a:xfrm>
            <a:off x="1619672" y="6016670"/>
            <a:ext cx="664373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3"/>
            <p:cNvSpPr txBox="1">
              <a:spLocks noChangeArrowheads="1"/>
            </p:cNvSpPr>
            <p:nvPr/>
          </p:nvSpPr>
          <p:spPr bwMode="auto">
            <a:xfrm>
              <a:off x="2903625" y="9896501"/>
              <a:ext cx="45090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console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的不同方法</a:t>
              </a:r>
              <a:endParaRPr lang="zh-CN" altLang="en-US" b="1" dirty="0">
                <a:solidFill>
                  <a:srgbClr val="FBFFFE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8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/>
              <a:t>基本</a:t>
            </a:r>
            <a:r>
              <a:rPr lang="zh-CN" altLang="en-US" dirty="0" smtClean="0"/>
              <a:t>语法</a:t>
            </a:r>
          </a:p>
        </p:txBody>
      </p:sp>
      <p:sp>
        <p:nvSpPr>
          <p:cNvPr id="24580" name="圆角矩形 14"/>
          <p:cNvSpPr>
            <a:spLocks noChangeArrowheads="1"/>
          </p:cNvSpPr>
          <p:nvPr/>
        </p:nvSpPr>
        <p:spPr bwMode="auto">
          <a:xfrm>
            <a:off x="6658769" y="2022475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数据类型</a:t>
            </a:r>
          </a:p>
        </p:txBody>
      </p:sp>
      <p:sp>
        <p:nvSpPr>
          <p:cNvPr id="24581" name="圆角矩形 15"/>
          <p:cNvSpPr>
            <a:spLocks noChangeArrowheads="1"/>
          </p:cNvSpPr>
          <p:nvPr/>
        </p:nvSpPr>
        <p:spPr bwMode="auto">
          <a:xfrm>
            <a:off x="3929063" y="1071563"/>
            <a:ext cx="1439862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变量</a:t>
            </a:r>
          </a:p>
        </p:txBody>
      </p:sp>
      <p:sp>
        <p:nvSpPr>
          <p:cNvPr id="24583" name="圆角矩形 17"/>
          <p:cNvSpPr>
            <a:spLocks noChangeArrowheads="1"/>
          </p:cNvSpPr>
          <p:nvPr/>
        </p:nvSpPr>
        <p:spPr bwMode="auto">
          <a:xfrm>
            <a:off x="1472407" y="4929187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注释</a:t>
            </a:r>
          </a:p>
        </p:txBody>
      </p:sp>
      <p:sp>
        <p:nvSpPr>
          <p:cNvPr id="24584" name="圆角矩形 18"/>
          <p:cNvSpPr>
            <a:spLocks noChangeArrowheads="1"/>
          </p:cNvSpPr>
          <p:nvPr/>
        </p:nvSpPr>
        <p:spPr bwMode="auto">
          <a:xfrm>
            <a:off x="3989388" y="5421313"/>
            <a:ext cx="1439862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altLang="zh-CN" sz="2000" b="1" dirty="0">
              <a:solidFill>
                <a:schemeClr val="bg1"/>
              </a:solidFill>
              <a:ea typeface="黑体" pitchFamily="2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控制语句</a:t>
            </a:r>
          </a:p>
          <a:p>
            <a:pPr>
              <a:defRPr/>
            </a:pPr>
            <a:endParaRPr lang="zh-CN" altLang="en-US" sz="2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24585" name="圆角矩形 19"/>
          <p:cNvSpPr>
            <a:spLocks noChangeArrowheads="1"/>
          </p:cNvSpPr>
          <p:nvPr/>
        </p:nvSpPr>
        <p:spPr bwMode="auto">
          <a:xfrm>
            <a:off x="6658768" y="4933950"/>
            <a:ext cx="1439863" cy="1046163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altLang="zh-CN" sz="2000" b="1" dirty="0">
              <a:solidFill>
                <a:schemeClr val="bg1"/>
              </a:solidFill>
              <a:ea typeface="黑体" pitchFamily="2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运算符号</a:t>
            </a:r>
          </a:p>
          <a:p>
            <a:pPr>
              <a:defRPr/>
            </a:pPr>
            <a:endParaRPr lang="zh-CN" altLang="en-US" sz="2000" b="1" dirty="0">
              <a:solidFill>
                <a:schemeClr val="bg1"/>
              </a:solidFill>
              <a:ea typeface="黑体" pitchFamily="2" charset="-122"/>
            </a:endParaRPr>
          </a:p>
        </p:txBody>
      </p:sp>
      <p:cxnSp>
        <p:nvCxnSpPr>
          <p:cNvPr id="19467" name="直接箭头连接符 22"/>
          <p:cNvCxnSpPr>
            <a:cxnSpLocks noChangeShapeType="1"/>
            <a:stCxn id="24579" idx="0"/>
          </p:cNvCxnSpPr>
          <p:nvPr/>
        </p:nvCxnSpPr>
        <p:spPr bwMode="auto">
          <a:xfrm rot="5400000" flipH="1" flipV="1">
            <a:off x="4250532" y="2607469"/>
            <a:ext cx="785812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8" name="直接箭头连接符 24"/>
          <p:cNvCxnSpPr>
            <a:cxnSpLocks noChangeShapeType="1"/>
          </p:cNvCxnSpPr>
          <p:nvPr/>
        </p:nvCxnSpPr>
        <p:spPr bwMode="auto">
          <a:xfrm flipV="1">
            <a:off x="5526893" y="3196210"/>
            <a:ext cx="1131876" cy="57863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0" name="直接箭头连接符 28"/>
          <p:cNvCxnSpPr>
            <a:cxnSpLocks noChangeShapeType="1"/>
          </p:cNvCxnSpPr>
          <p:nvPr/>
        </p:nvCxnSpPr>
        <p:spPr bwMode="auto">
          <a:xfrm>
            <a:off x="5357813" y="4429125"/>
            <a:ext cx="1158403" cy="98901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1" name="直接箭头连接符 30"/>
          <p:cNvCxnSpPr>
            <a:cxnSpLocks noChangeShapeType="1"/>
            <a:stCxn id="24579" idx="2"/>
          </p:cNvCxnSpPr>
          <p:nvPr/>
        </p:nvCxnSpPr>
        <p:spPr bwMode="auto">
          <a:xfrm rot="5400000">
            <a:off x="4152107" y="4926806"/>
            <a:ext cx="977900" cy="476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2" name="直接箭头连接符 32"/>
          <p:cNvCxnSpPr>
            <a:cxnSpLocks noChangeShapeType="1"/>
            <a:stCxn id="24579" idx="1"/>
          </p:cNvCxnSpPr>
          <p:nvPr/>
        </p:nvCxnSpPr>
        <p:spPr bwMode="auto">
          <a:xfrm flipH="1" flipV="1">
            <a:off x="2770982" y="3196210"/>
            <a:ext cx="1015206" cy="52409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4" name="直接箭头连接符 32"/>
          <p:cNvCxnSpPr>
            <a:cxnSpLocks noChangeShapeType="1"/>
          </p:cNvCxnSpPr>
          <p:nvPr/>
        </p:nvCxnSpPr>
        <p:spPr bwMode="auto">
          <a:xfrm rot="10800000" flipV="1">
            <a:off x="3000365" y="4429125"/>
            <a:ext cx="928687" cy="7143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圆角矩形 18"/>
          <p:cNvSpPr>
            <a:spLocks noChangeArrowheads="1"/>
          </p:cNvSpPr>
          <p:nvPr/>
        </p:nvSpPr>
        <p:spPr bwMode="auto">
          <a:xfrm>
            <a:off x="1331120" y="2116710"/>
            <a:ext cx="1439862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输入</a:t>
            </a:r>
            <a:r>
              <a:rPr lang="en-US" altLang="zh-CN" sz="2000" b="1" dirty="0">
                <a:solidFill>
                  <a:schemeClr val="bg1"/>
                </a:solidFill>
                <a:ea typeface="黑体" pitchFamily="2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输出</a:t>
            </a:r>
          </a:p>
        </p:txBody>
      </p:sp>
      <p:sp>
        <p:nvSpPr>
          <p:cNvPr id="24579" name="圆角矩形 13"/>
          <p:cNvSpPr>
            <a:spLocks noChangeArrowheads="1"/>
          </p:cNvSpPr>
          <p:nvPr/>
        </p:nvSpPr>
        <p:spPr bwMode="auto">
          <a:xfrm>
            <a:off x="3786188" y="3000375"/>
            <a:ext cx="1714500" cy="14398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400" b="1" dirty="0"/>
              <a:t>基本</a:t>
            </a:r>
            <a:r>
              <a:rPr lang="zh-CN" altLang="en-US" sz="2400" b="1" dirty="0" smtClean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语法</a:t>
            </a:r>
            <a:endParaRPr lang="zh-CN" altLang="en-US" sz="2400" b="1" dirty="0">
              <a:solidFill>
                <a:schemeClr val="tx1"/>
              </a:solidFill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6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变量</a:t>
            </a:r>
          </a:p>
        </p:txBody>
      </p:sp>
      <p:sp>
        <p:nvSpPr>
          <p:cNvPr id="25605" name="Rectangle 75"/>
          <p:cNvSpPr>
            <a:spLocks noChangeArrowheads="1"/>
          </p:cNvSpPr>
          <p:nvPr/>
        </p:nvSpPr>
        <p:spPr bwMode="auto">
          <a:xfrm>
            <a:off x="784254" y="1262051"/>
            <a:ext cx="7172122" cy="95410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变量是一个标识符，在</a:t>
            </a:r>
            <a:r>
              <a:rPr lang="zh-CN" altLang="en-US" sz="2800" b="1" dirty="0">
                <a:latin typeface="+mn-lt"/>
                <a:ea typeface="+mn-ea"/>
              </a:rPr>
              <a:t>程序</a:t>
            </a:r>
            <a:r>
              <a:rPr lang="zh-CN" altLang="en-US" sz="2800" b="1" dirty="0" smtClean="0">
                <a:latin typeface="+mn-lt"/>
                <a:ea typeface="+mn-ea"/>
              </a:rPr>
              <a:t>运行过程中用于保存临时数据</a:t>
            </a:r>
            <a:endParaRPr lang="zh-CN" altLang="en-US" sz="28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2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基本语法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变量</a:t>
            </a:r>
          </a:p>
        </p:txBody>
      </p:sp>
      <p:sp>
        <p:nvSpPr>
          <p:cNvPr id="25605" name="Rectangle 75"/>
          <p:cNvSpPr>
            <a:spLocks noChangeArrowheads="1"/>
          </p:cNvSpPr>
          <p:nvPr/>
        </p:nvSpPr>
        <p:spPr bwMode="auto">
          <a:xfrm>
            <a:off x="784254" y="1262051"/>
            <a:ext cx="3886200" cy="523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先声明变量再赋值</a:t>
            </a:r>
          </a:p>
        </p:txBody>
      </p:sp>
      <p:sp>
        <p:nvSpPr>
          <p:cNvPr id="25606" name="Rectangle 78"/>
          <p:cNvSpPr>
            <a:spLocks noChangeArrowheads="1"/>
          </p:cNvSpPr>
          <p:nvPr/>
        </p:nvSpPr>
        <p:spPr bwMode="auto">
          <a:xfrm>
            <a:off x="1428750" y="1714500"/>
            <a:ext cx="2571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altLang="zh-CN" sz="2400" b="1" dirty="0" err="1">
                <a:ea typeface="黑体" pitchFamily="2" charset="-122"/>
              </a:rPr>
              <a:t>v</a:t>
            </a:r>
            <a:r>
              <a:rPr lang="en-US" sz="2400" b="1" dirty="0" err="1">
                <a:ea typeface="黑体" pitchFamily="2" charset="-122"/>
              </a:rPr>
              <a:t>ar</a:t>
            </a:r>
            <a:r>
              <a:rPr lang="en-US" altLang="zh-CN" sz="2400" b="1" dirty="0">
                <a:ea typeface="黑体" pitchFamily="2" charset="-122"/>
              </a:rPr>
              <a:t>   width</a:t>
            </a:r>
            <a:r>
              <a:rPr lang="en-US" sz="2400" b="1" dirty="0">
                <a:ea typeface="黑体" pitchFamily="2" charset="-122"/>
              </a:rPr>
              <a:t>;</a:t>
            </a:r>
          </a:p>
          <a:p>
            <a:pPr algn="l">
              <a:defRPr/>
            </a:pPr>
            <a:r>
              <a:rPr lang="en-US" altLang="zh-CN" sz="2400" b="1" dirty="0">
                <a:ea typeface="黑体" pitchFamily="2" charset="-122"/>
              </a:rPr>
              <a:t>width</a:t>
            </a:r>
            <a:r>
              <a:rPr lang="en-US" sz="2400" b="1" dirty="0">
                <a:ea typeface="黑体" pitchFamily="2" charset="-122"/>
              </a:rPr>
              <a:t> = </a:t>
            </a:r>
            <a:r>
              <a:rPr lang="en-US" altLang="zh-CN" sz="2400" b="1" dirty="0">
                <a:ea typeface="黑体" pitchFamily="2" charset="-122"/>
              </a:rPr>
              <a:t>5</a:t>
            </a:r>
            <a:r>
              <a:rPr lang="en-US" sz="2400" b="1" dirty="0">
                <a:ea typeface="黑体" pitchFamily="2" charset="-122"/>
              </a:rPr>
              <a:t>;</a:t>
            </a:r>
            <a:endParaRPr lang="en-US" altLang="zh-CN" sz="2400" b="1" dirty="0">
              <a:ea typeface="黑体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altLang="zh-CN" sz="2400" b="1" dirty="0">
              <a:latin typeface="+mn-lt"/>
              <a:ea typeface="+mn-ea"/>
            </a:endParaRPr>
          </a:p>
          <a:p>
            <a:pPr marL="342900" indent="-342900" algn="l">
              <a:lnSpc>
                <a:spcPct val="105000"/>
              </a:lnSpc>
              <a:spcBef>
                <a:spcPct val="20000"/>
              </a:spcBef>
              <a:defRPr/>
            </a:pP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784254" y="2714625"/>
            <a:ext cx="4813300" cy="523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同时声明和赋值变量</a:t>
            </a:r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>
            <a:off x="784254" y="4429125"/>
            <a:ext cx="3455987" cy="523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不声明直接赋值</a:t>
            </a:r>
          </a:p>
        </p:txBody>
      </p:sp>
      <p:sp>
        <p:nvSpPr>
          <p:cNvPr id="14" name="Rectangle 78"/>
          <p:cNvSpPr>
            <a:spLocks noChangeArrowheads="1"/>
          </p:cNvSpPr>
          <p:nvPr/>
        </p:nvSpPr>
        <p:spPr bwMode="auto">
          <a:xfrm>
            <a:off x="1428750" y="3429000"/>
            <a:ext cx="5500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altLang="zh-CN" sz="2400" b="1" dirty="0" err="1">
                <a:ea typeface="黑体" pitchFamily="2" charset="-122"/>
              </a:rPr>
              <a:t>v</a:t>
            </a:r>
            <a:r>
              <a:rPr lang="en-US" sz="2400" b="1" dirty="0" err="1">
                <a:ea typeface="黑体" pitchFamily="2" charset="-122"/>
              </a:rPr>
              <a:t>ar</a:t>
            </a:r>
            <a:r>
              <a:rPr lang="en-US" sz="2400" b="1" dirty="0">
                <a:ea typeface="黑体" pitchFamily="2" charset="-122"/>
              </a:rPr>
              <a:t> </a:t>
            </a:r>
            <a:r>
              <a:rPr lang="en-US" altLang="zh-CN" sz="2400" b="1" dirty="0" err="1">
                <a:ea typeface="黑体" pitchFamily="2" charset="-122"/>
              </a:rPr>
              <a:t>catName</a:t>
            </a:r>
            <a:r>
              <a:rPr lang="en-US" sz="2400" b="1" dirty="0">
                <a:ea typeface="黑体" pitchFamily="2" charset="-122"/>
              </a:rPr>
              <a:t>= </a:t>
            </a:r>
            <a:r>
              <a:rPr lang="en-US" altLang="zh-CN" sz="2400" b="1" dirty="0">
                <a:ea typeface="黑体" pitchFamily="2" charset="-122"/>
              </a:rPr>
              <a:t>“</a:t>
            </a:r>
            <a:r>
              <a:rPr lang="zh-CN" altLang="en-US" sz="2400" b="1" dirty="0">
                <a:ea typeface="黑体" pitchFamily="2" charset="-122"/>
              </a:rPr>
              <a:t>皮皮</a:t>
            </a:r>
            <a:r>
              <a:rPr lang="en-US" altLang="zh-CN" sz="2400" b="1" dirty="0">
                <a:ea typeface="黑体" pitchFamily="2" charset="-122"/>
              </a:rPr>
              <a:t>”</a:t>
            </a:r>
            <a:r>
              <a:rPr lang="en-US" sz="2400" b="1" dirty="0">
                <a:ea typeface="黑体" pitchFamily="2" charset="-122"/>
              </a:rPr>
              <a:t>;</a:t>
            </a:r>
          </a:p>
          <a:p>
            <a:pPr algn="l">
              <a:defRPr/>
            </a:pPr>
            <a:r>
              <a:rPr lang="en-US" altLang="zh-CN" sz="2400" b="1" dirty="0" err="1">
                <a:ea typeface="黑体" pitchFamily="2" charset="-122"/>
              </a:rPr>
              <a:t>v</a:t>
            </a:r>
            <a:r>
              <a:rPr lang="en-US" sz="2400" b="1" dirty="0" err="1">
                <a:ea typeface="黑体" pitchFamily="2" charset="-122"/>
              </a:rPr>
              <a:t>ar</a:t>
            </a:r>
            <a:r>
              <a:rPr lang="en-US" sz="2400" b="1" dirty="0">
                <a:ea typeface="黑体" pitchFamily="2" charset="-122"/>
              </a:rPr>
              <a:t> x, y, z = 10;</a:t>
            </a:r>
            <a:endParaRPr lang="en-US" altLang="zh-CN" sz="2400" b="1" dirty="0">
              <a:ea typeface="黑体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altLang="zh-CN" sz="2400" b="1" dirty="0">
              <a:latin typeface="+mn-lt"/>
              <a:ea typeface="+mn-ea"/>
            </a:endParaRPr>
          </a:p>
          <a:p>
            <a:pPr marL="342900" indent="-342900" algn="l">
              <a:lnSpc>
                <a:spcPct val="105000"/>
              </a:lnSpc>
              <a:spcBef>
                <a:spcPct val="20000"/>
              </a:spcBef>
              <a:defRPr/>
            </a:pP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15" name="Rectangle 78"/>
          <p:cNvSpPr>
            <a:spLocks noChangeArrowheads="1"/>
          </p:cNvSpPr>
          <p:nvPr/>
        </p:nvSpPr>
        <p:spPr bwMode="auto">
          <a:xfrm>
            <a:off x="1428750" y="4929188"/>
            <a:ext cx="3000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altLang="zh-CN" sz="2400" b="1" dirty="0">
                <a:ea typeface="黑体" pitchFamily="2" charset="-122"/>
              </a:rPr>
              <a:t>width=5</a:t>
            </a:r>
            <a:r>
              <a:rPr lang="en-US" sz="2400" b="1" dirty="0">
                <a:ea typeface="黑体" pitchFamily="2" charset="-122"/>
              </a:rPr>
              <a:t>;</a:t>
            </a:r>
            <a:endParaRPr lang="en-US" altLang="zh-CN" sz="2400" b="1" dirty="0">
              <a:ea typeface="黑体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altLang="zh-CN" sz="2400" b="1" dirty="0">
              <a:latin typeface="+mn-lt"/>
              <a:ea typeface="+mn-ea"/>
            </a:endParaRPr>
          </a:p>
          <a:p>
            <a:pPr marL="342900" indent="-342900" algn="l">
              <a:lnSpc>
                <a:spcPct val="105000"/>
              </a:lnSpc>
              <a:spcBef>
                <a:spcPct val="20000"/>
              </a:spcBef>
              <a:defRPr/>
            </a:pP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071938" y="1785938"/>
            <a:ext cx="4388494" cy="78898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－  用于声明变量的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关键字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(</a:t>
            </a:r>
            <a:r>
              <a:rPr lang="en-US" altLang="zh-CN" b="1" dirty="0">
                <a:solidFill>
                  <a:schemeClr val="bg1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iant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)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width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－ 变量名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1041422" y="5715023"/>
            <a:ext cx="6673850" cy="928687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itchFamily="2" charset="2"/>
              <a:buNone/>
              <a:defRPr/>
            </a:pPr>
            <a:r>
              <a:rPr lang="zh-CN" altLang="en-US" sz="2000" b="1" dirty="0">
                <a:ea typeface="黑体" pitchFamily="2" charset="-122"/>
              </a:rPr>
              <a:t>变量可以不经声明而直接使用，但这种方法很容易出错，也很难查找排错，不推荐使用。</a:t>
            </a:r>
          </a:p>
        </p:txBody>
      </p:sp>
      <p:grpSp>
        <p:nvGrpSpPr>
          <p:cNvPr id="2" name="组合 57"/>
          <p:cNvGrpSpPr>
            <a:grpSpLocks/>
          </p:cNvGrpSpPr>
          <p:nvPr/>
        </p:nvGrpSpPr>
        <p:grpSpPr bwMode="auto">
          <a:xfrm>
            <a:off x="71406" y="5214950"/>
            <a:ext cx="842962" cy="400050"/>
            <a:chOff x="3786182" y="3143248"/>
            <a:chExt cx="843709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3929184" y="3143248"/>
              <a:ext cx="700707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经验</a:t>
              </a:r>
            </a:p>
          </p:txBody>
        </p:sp>
        <p:pic>
          <p:nvPicPr>
            <p:cNvPr id="20493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17942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变量命名语法规定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必须是字母、数字、下划线和</a:t>
            </a:r>
            <a:r>
              <a:rPr lang="en-US" altLang="zh-CN" dirty="0" smtClean="0"/>
              <a:t>$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pPr lvl="1"/>
            <a:r>
              <a:rPr lang="zh-CN" altLang="en-US" dirty="0"/>
              <a:t>首</a:t>
            </a:r>
            <a:r>
              <a:rPr lang="zh-CN" altLang="en-US" dirty="0" smtClean="0"/>
              <a:t>字母不能是数字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不能使用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保留字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命名区分大</a:t>
            </a:r>
            <a:r>
              <a:rPr lang="zh-CN" altLang="en-US" dirty="0"/>
              <a:t>小写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语法</a:t>
            </a:r>
            <a:r>
              <a:rPr lang="en-US" altLang="zh-CN" dirty="0"/>
              <a:t>--</a:t>
            </a:r>
            <a:r>
              <a:rPr lang="zh-CN" altLang="en-US" dirty="0"/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10735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概述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595437"/>
            <a:ext cx="85534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35757" y="981075"/>
            <a:ext cx="7645398" cy="5010170"/>
          </a:xfrm>
        </p:spPr>
        <p:txBody>
          <a:bodyPr/>
          <a:lstStyle/>
          <a:p>
            <a:pPr lvl="0"/>
            <a:r>
              <a:rPr lang="zh-CN" altLang="en-US" dirty="0" smtClean="0"/>
              <a:t>请判断以下变量名是否正确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haha</a:t>
            </a:r>
            <a:r>
              <a:rPr lang="en-US" altLang="zh-CN" dirty="0"/>
              <a:t> = 250;</a:t>
            </a:r>
            <a:endParaRPr lang="zh-CN" altLang="zh-CN" dirty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abc_123 = 400;</a:t>
            </a:r>
            <a:endParaRPr lang="zh-CN" altLang="zh-CN" dirty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$o0_0o$ = 888;</a:t>
            </a:r>
            <a:endParaRPr lang="zh-CN" altLang="zh-CN" dirty="0"/>
          </a:p>
          <a:p>
            <a:pPr lvl="1"/>
            <a:r>
              <a:rPr lang="en-US" altLang="zh-CN" dirty="0" err="1"/>
              <a:t>var</a:t>
            </a:r>
            <a:r>
              <a:rPr lang="en-US" altLang="zh-CN" dirty="0"/>
              <a:t> $ = 1000;</a:t>
            </a:r>
            <a:endParaRPr lang="zh-CN" altLang="zh-CN" dirty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________ = 3000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a-1 = 1000; </a:t>
            </a:r>
            <a:r>
              <a:rPr lang="en-US" altLang="zh-CN" dirty="0" smtClean="0"/>
              <a:t>     </a:t>
            </a:r>
            <a:endParaRPr lang="zh-CN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a@ = 2000;		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2year = 3000;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</a:t>
            </a:r>
            <a:r>
              <a:rPr lang="zh-CN" altLang="zh-CN" dirty="0"/>
              <a:t>￥</a:t>
            </a:r>
            <a:r>
              <a:rPr lang="en-US" altLang="zh-CN" dirty="0"/>
              <a:t> = 4000;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a*#$#$@ = </a:t>
            </a:r>
            <a:r>
              <a:rPr lang="en-US" altLang="zh-CN" dirty="0" smtClean="0"/>
              <a:t>5000;</a:t>
            </a:r>
          </a:p>
          <a:p>
            <a:pPr lvl="1"/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a b =</a:t>
            </a:r>
            <a:r>
              <a:rPr lang="en-US" altLang="zh-CN" dirty="0" smtClean="0"/>
              <a:t>300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5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数据类型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01017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err="1" smtClean="0"/>
              <a:t>数据类型</a:t>
            </a:r>
            <a:endParaRPr lang="en-US" altLang="zh-CN" dirty="0" err="1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undefined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null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number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object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dirty="0" smtClean="0">
              <a:solidFill>
                <a:schemeClr val="bg1"/>
              </a:solidFill>
              <a:cs typeface="+mn-cs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429000" y="1854200"/>
            <a:ext cx="5072063" cy="78898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fr-FR" altLang="en-US" b="1" kern="0" dirty="0">
                <a:solidFill>
                  <a:schemeClr val="bg1"/>
                </a:solidFill>
                <a:latin typeface="Arial"/>
                <a:ea typeface="黑体"/>
              </a:rPr>
              <a:t>var width;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width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没有初始值，将被赋予值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undefined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429000" y="3284984"/>
            <a:ext cx="5072063" cy="64293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algn="l">
              <a:defRPr/>
            </a:pP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algn="l"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iNum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=23;   //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整数</a:t>
            </a:r>
          </a:p>
          <a:p>
            <a:pPr algn="l"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iNum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=23.0;   //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浮点数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429000" y="4005064"/>
            <a:ext cx="5072063" cy="360363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algn="l">
              <a:defRPr/>
            </a:pP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true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和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false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9000" y="2714625"/>
            <a:ext cx="5072063" cy="50323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表示一个空值，与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undefined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值相等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429000" y="4437112"/>
            <a:ext cx="5072063" cy="64293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algn="l">
              <a:defRPr/>
            </a:pP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algn="l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一组被引号（单引号或双引号）括起来的文本</a:t>
            </a: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algn="l"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string1="This is a string";</a:t>
            </a:r>
          </a:p>
        </p:txBody>
      </p:sp>
    </p:spTree>
    <p:extLst>
      <p:ext uri="{BB962C8B-B14F-4D97-AF65-F5344CB8AC3E}">
        <p14:creationId xmlns:p14="http://schemas.microsoft.com/office/powerpoint/2010/main" val="164793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基本语法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typeof</a:t>
            </a:r>
            <a:r>
              <a:rPr lang="zh-CN" altLang="en-US" dirty="0" smtClean="0"/>
              <a:t>运算符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typeof</a:t>
            </a:r>
            <a:r>
              <a:rPr lang="zh-CN" altLang="en-US" dirty="0" smtClean="0"/>
              <a:t>检测变量的</a:t>
            </a:r>
            <a:r>
              <a:rPr lang="zh-CN" altLang="en-US" dirty="0" smtClean="0"/>
              <a:t>返回类型值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typeof</a:t>
            </a:r>
            <a:r>
              <a:rPr lang="zh-CN" altLang="en-US" dirty="0" smtClean="0"/>
              <a:t>运算符返回值如下：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undefined</a:t>
            </a:r>
            <a:r>
              <a:rPr lang="zh-CN" altLang="en-US" dirty="0" smtClean="0"/>
              <a:t>：变量被声明后，但未被赋值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string</a:t>
            </a:r>
            <a:r>
              <a:rPr lang="zh-CN" altLang="en-US" dirty="0" smtClean="0"/>
              <a:t>：用单引号或双引号来声明的字符串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boolean</a:t>
            </a:r>
            <a:r>
              <a:rPr lang="zh-CN" altLang="en-US" dirty="0" smtClean="0"/>
              <a:t>：布尔值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number</a:t>
            </a:r>
            <a:r>
              <a:rPr lang="zh-CN" altLang="en-US" dirty="0" smtClean="0"/>
              <a:t>：整数或浮点数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object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中的对象、数组和</a:t>
            </a:r>
            <a:r>
              <a:rPr lang="en-US" altLang="zh-CN" dirty="0" smtClean="0"/>
              <a:t>null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1857356" y="6140472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9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</a:t>
              </a:r>
              <a:r>
                <a:rPr lang="en-US" altLang="zh-CN" b="1" dirty="0" err="1">
                  <a:solidFill>
                    <a:srgbClr val="FBFFFE"/>
                  </a:solidFill>
                  <a:ea typeface="黑体" pitchFamily="2" charset="-122"/>
                </a:rPr>
                <a:t>typeof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的用法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26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运算符号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56295"/>
              </p:ext>
            </p:extLst>
          </p:nvPr>
        </p:nvGraphicFramePr>
        <p:xfrm>
          <a:off x="714348" y="1428736"/>
          <a:ext cx="7429552" cy="394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5072098"/>
              </a:tblGrid>
              <a:tr h="6403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类型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运算符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03448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算术运算符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+</a:t>
                      </a:r>
                      <a:r>
                        <a:rPr lang="zh-CN" altLang="en-US" b="1" baseline="0" dirty="0" smtClean="0"/>
                        <a:t>    </a:t>
                      </a:r>
                      <a:r>
                        <a:rPr lang="en-US" altLang="zh-CN" b="1" baseline="0" dirty="0" smtClean="0"/>
                        <a:t>-</a:t>
                      </a:r>
                      <a:r>
                        <a:rPr lang="zh-CN" altLang="en-US" b="1" baseline="0" dirty="0" smtClean="0"/>
                        <a:t>   *    </a:t>
                      </a:r>
                      <a:r>
                        <a:rPr lang="en-US" altLang="zh-CN" b="1" baseline="0" dirty="0" smtClean="0"/>
                        <a:t>/</a:t>
                      </a:r>
                      <a:r>
                        <a:rPr lang="zh-CN" altLang="en-US" b="1" baseline="0" dirty="0" smtClean="0"/>
                        <a:t>    </a:t>
                      </a:r>
                      <a:r>
                        <a:rPr lang="en-US" altLang="zh-CN" b="1" baseline="0" dirty="0" smtClean="0"/>
                        <a:t>%</a:t>
                      </a:r>
                      <a:r>
                        <a:rPr lang="zh-CN" altLang="en-US" b="1" baseline="0" dirty="0" smtClean="0"/>
                        <a:t>    </a:t>
                      </a:r>
                      <a:r>
                        <a:rPr lang="en-US" altLang="zh-CN" b="1" baseline="0" dirty="0" smtClean="0"/>
                        <a:t>++</a:t>
                      </a:r>
                      <a:r>
                        <a:rPr lang="zh-CN" altLang="en-US" b="1" baseline="0" dirty="0" smtClean="0"/>
                        <a:t>    </a:t>
                      </a:r>
                      <a:r>
                        <a:rPr lang="en-US" altLang="zh-CN" b="1" baseline="0" dirty="0" smtClean="0"/>
                        <a:t>--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59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比较运算符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/>
                        <a:t>&gt;</a:t>
                      </a:r>
                      <a:r>
                        <a:rPr lang="zh-CN" altLang="en-US" b="1" dirty="0" smtClean="0"/>
                        <a:t>    </a:t>
                      </a:r>
                      <a:r>
                        <a:rPr lang="en-US" altLang="zh-CN" b="1" dirty="0" smtClean="0"/>
                        <a:t>&lt;</a:t>
                      </a:r>
                      <a:r>
                        <a:rPr lang="zh-CN" altLang="en-US" b="1" dirty="0" smtClean="0"/>
                        <a:t>     </a:t>
                      </a:r>
                      <a:r>
                        <a:rPr lang="en-US" altLang="zh-CN" b="1" dirty="0" smtClean="0"/>
                        <a:t>&gt;=</a:t>
                      </a:r>
                      <a:r>
                        <a:rPr lang="zh-CN" altLang="en-US" b="1" dirty="0" smtClean="0"/>
                        <a:t>      </a:t>
                      </a:r>
                      <a:r>
                        <a:rPr lang="en-US" altLang="zh-CN" b="1" dirty="0" smtClean="0"/>
                        <a:t>&lt;=</a:t>
                      </a:r>
                      <a:r>
                        <a:rPr lang="zh-CN" altLang="en-US" b="1" dirty="0" smtClean="0"/>
                        <a:t>     </a:t>
                      </a:r>
                      <a:r>
                        <a:rPr lang="en-US" altLang="zh-CN" b="1" dirty="0" smtClean="0"/>
                        <a:t>==</a:t>
                      </a:r>
                      <a:r>
                        <a:rPr lang="zh-CN" altLang="en-US" b="1" dirty="0" smtClean="0"/>
                        <a:t>    </a:t>
                      </a:r>
                      <a:r>
                        <a:rPr lang="en-US" altLang="zh-CN" b="1" dirty="0" smtClean="0"/>
                        <a:t>!=   ===</a:t>
                      </a:r>
                      <a:endParaRPr lang="zh-CN" altLang="en-US" b="1" dirty="0" smtClean="0"/>
                    </a:p>
                    <a:p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48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赋值运算符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=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逻辑运算符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b="1" dirty="0" smtClean="0"/>
                        <a:t>!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组合 57"/>
          <p:cNvGrpSpPr>
            <a:grpSpLocks/>
          </p:cNvGrpSpPr>
          <p:nvPr/>
        </p:nvGrpSpPr>
        <p:grpSpPr bwMode="auto">
          <a:xfrm>
            <a:off x="313532" y="5661562"/>
            <a:ext cx="842962" cy="400050"/>
            <a:chOff x="3786182" y="3143248"/>
            <a:chExt cx="843709" cy="400110"/>
          </a:xfrm>
        </p:grpSpPr>
        <p:sp>
          <p:nvSpPr>
            <p:cNvPr id="6" name="TextBox 21"/>
            <p:cNvSpPr txBox="1"/>
            <p:nvPr/>
          </p:nvSpPr>
          <p:spPr>
            <a:xfrm>
              <a:off x="3929184" y="3143248"/>
              <a:ext cx="700707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经验</a:t>
              </a:r>
            </a:p>
          </p:txBody>
        </p:sp>
        <p:pic>
          <p:nvPicPr>
            <p:cNvPr id="7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316718" y="5885865"/>
            <a:ext cx="6673850" cy="495325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itchFamily="2" charset="2"/>
              <a:buNone/>
              <a:defRPr/>
            </a:pPr>
            <a:r>
              <a:rPr lang="zh-CN" altLang="en-US" sz="2000" b="1" dirty="0" smtClean="0">
                <a:ea typeface="黑体" pitchFamily="2" charset="-122"/>
              </a:rPr>
              <a:t>运算符具有优先级，通过（）可以改变优先级</a:t>
            </a:r>
            <a:endParaRPr lang="zh-CN" altLang="en-US" sz="20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2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</a:p>
          <a:p>
            <a:r>
              <a:rPr lang="en-US" altLang="zh-CN" dirty="0" smtClean="0"/>
              <a:t>-</a:t>
            </a:r>
          </a:p>
          <a:p>
            <a:r>
              <a:rPr lang="zh-CN" altLang="en-US" dirty="0" smtClean="0"/>
              <a:t>*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%</a:t>
            </a:r>
          </a:p>
          <a:p>
            <a:r>
              <a:rPr lang="en-US" altLang="zh-CN" dirty="0" smtClean="0"/>
              <a:t>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--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算术运算符</a:t>
            </a:r>
            <a:endParaRPr lang="zh-CN" altLang="en-US" dirty="0"/>
          </a:p>
        </p:txBody>
      </p:sp>
      <p:grpSp>
        <p:nvGrpSpPr>
          <p:cNvPr id="5" name="组合 5"/>
          <p:cNvGrpSpPr/>
          <p:nvPr/>
        </p:nvGrpSpPr>
        <p:grpSpPr>
          <a:xfrm>
            <a:off x="1907704" y="5736791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算术运算符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的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用法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2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大于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小于</a:t>
            </a:r>
            <a:r>
              <a:rPr lang="en-US" altLang="zh-CN" dirty="0" smtClean="0"/>
              <a:t>&lt;</a:t>
            </a:r>
          </a:p>
          <a:p>
            <a:r>
              <a:rPr lang="zh-CN" altLang="en-US" dirty="0" smtClean="0"/>
              <a:t>等于</a:t>
            </a:r>
            <a:r>
              <a:rPr lang="en-US" altLang="zh-CN" dirty="0" smtClean="0"/>
              <a:t>==</a:t>
            </a:r>
          </a:p>
          <a:p>
            <a:r>
              <a:rPr lang="zh-CN" altLang="en-US" dirty="0" smtClean="0"/>
              <a:t>不等于</a:t>
            </a:r>
            <a:r>
              <a:rPr lang="en-US" altLang="zh-CN" dirty="0" smtClean="0"/>
              <a:t>!=</a:t>
            </a:r>
          </a:p>
          <a:p>
            <a:r>
              <a:rPr lang="zh-CN" altLang="en-US" dirty="0" smtClean="0"/>
              <a:t>严格等于</a:t>
            </a:r>
            <a:r>
              <a:rPr lang="en-US" altLang="zh-CN" dirty="0" smtClean="0"/>
              <a:t>===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比较运算符</a:t>
            </a:r>
            <a:endParaRPr lang="zh-CN" altLang="en-US" dirty="0"/>
          </a:p>
        </p:txBody>
      </p:sp>
      <p:grpSp>
        <p:nvGrpSpPr>
          <p:cNvPr id="5" name="组合 5"/>
          <p:cNvGrpSpPr/>
          <p:nvPr/>
        </p:nvGrpSpPr>
        <p:grpSpPr>
          <a:xfrm>
            <a:off x="1857356" y="6140472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</a:t>
              </a:r>
              <a:r>
                <a:rPr lang="zh-CN" altLang="en-US" b="1" dirty="0">
                  <a:solidFill>
                    <a:srgbClr val="FBFFFE"/>
                  </a:solidFill>
                </a:rPr>
                <a:t>比较运算符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的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用法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4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与运算</a:t>
            </a:r>
            <a:r>
              <a:rPr lang="en-US" altLang="zh-CN" dirty="0"/>
              <a:t>&amp;&amp;</a:t>
            </a:r>
          </a:p>
          <a:p>
            <a:r>
              <a:rPr lang="zh-CN" altLang="en-US" dirty="0"/>
              <a:t>或运算</a:t>
            </a:r>
            <a:r>
              <a:rPr lang="en-US" altLang="zh-CN" dirty="0"/>
              <a:t>||</a:t>
            </a:r>
          </a:p>
          <a:p>
            <a:r>
              <a:rPr lang="zh-CN" altLang="en-US" dirty="0"/>
              <a:t>非运算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逻辑运算符的</a:t>
            </a:r>
            <a:r>
              <a:rPr lang="zh-CN" altLang="en-US" dirty="0" smtClean="0"/>
              <a:t>优先级！ </a:t>
            </a:r>
            <a:r>
              <a:rPr lang="en-US" altLang="zh-CN" dirty="0" smtClean="0"/>
              <a:t>&gt; &amp;&amp; &gt; ||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grpSp>
        <p:nvGrpSpPr>
          <p:cNvPr id="5" name="组合 5"/>
          <p:cNvGrpSpPr/>
          <p:nvPr/>
        </p:nvGrpSpPr>
        <p:grpSpPr>
          <a:xfrm>
            <a:off x="2081179" y="5706280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逻辑运算符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的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用法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82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4253" y="1276351"/>
            <a:ext cx="8180359" cy="5010170"/>
          </a:xfrm>
        </p:spPr>
        <p:txBody>
          <a:bodyPr/>
          <a:lstStyle/>
          <a:p>
            <a:r>
              <a:rPr lang="zh-CN" altLang="en-US" dirty="0" smtClean="0"/>
              <a:t>企业招聘要求：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年龄小于</a:t>
            </a:r>
            <a:r>
              <a:rPr lang="en-US" altLang="zh-CN" dirty="0" smtClean="0"/>
              <a:t>25</a:t>
            </a:r>
            <a:r>
              <a:rPr lang="zh-CN" altLang="en-US" dirty="0" smtClean="0"/>
              <a:t>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或者年龄大于</a:t>
            </a:r>
            <a:r>
              <a:rPr lang="en-US" altLang="zh-CN" dirty="0" smtClean="0"/>
              <a:t>25</a:t>
            </a:r>
            <a:r>
              <a:rPr lang="zh-CN" altLang="en-US" dirty="0" smtClean="0"/>
              <a:t>岁，成绩高于</a:t>
            </a:r>
            <a:r>
              <a:rPr lang="en-US" altLang="zh-CN" dirty="0" smtClean="0"/>
              <a:t>85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必须是女生</a:t>
            </a:r>
            <a:endParaRPr lang="en-US" altLang="zh-CN" dirty="0" smtClean="0"/>
          </a:p>
          <a:p>
            <a:r>
              <a:rPr lang="zh-CN" altLang="en-US" dirty="0"/>
              <a:t>解题</a:t>
            </a:r>
            <a:r>
              <a:rPr lang="zh-CN" altLang="en-US" dirty="0" smtClean="0"/>
              <a:t>思路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定义变量</a:t>
            </a:r>
            <a:r>
              <a:rPr lang="en-US" altLang="zh-CN" dirty="0" smtClean="0"/>
              <a:t>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score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sex</a:t>
            </a:r>
            <a:r>
              <a:rPr lang="zh-CN" altLang="en-US" dirty="0" smtClean="0"/>
              <a:t>，并接受</a:t>
            </a:r>
            <a:r>
              <a:rPr lang="en-US" altLang="zh-CN" dirty="0" smtClean="0"/>
              <a:t>prompt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条件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age&lt;25</a:t>
            </a:r>
          </a:p>
          <a:p>
            <a:pPr lvl="2"/>
            <a:r>
              <a:rPr lang="en-US" altLang="zh-CN" dirty="0" err="1"/>
              <a:t>s</a:t>
            </a:r>
            <a:r>
              <a:rPr lang="en-US" altLang="zh-CN" dirty="0" err="1" smtClean="0"/>
              <a:t>ecore</a:t>
            </a:r>
            <a:r>
              <a:rPr lang="en-US" altLang="zh-CN" dirty="0" smtClean="0"/>
              <a:t>&gt;85</a:t>
            </a:r>
          </a:p>
          <a:p>
            <a:pPr lvl="2"/>
            <a:r>
              <a:rPr lang="en-US" altLang="zh-CN" dirty="0"/>
              <a:t>s</a:t>
            </a:r>
            <a:r>
              <a:rPr lang="en-US" altLang="zh-CN" dirty="0" smtClean="0"/>
              <a:t>ex == ‘</a:t>
            </a:r>
            <a:r>
              <a:rPr lang="zh-CN" altLang="en-US" dirty="0" smtClean="0"/>
              <a:t>女</a:t>
            </a:r>
            <a:r>
              <a:rPr lang="en-US" altLang="zh-CN" dirty="0" smtClean="0"/>
              <a:t>’</a:t>
            </a:r>
          </a:p>
          <a:p>
            <a:pPr lvl="2"/>
            <a:r>
              <a:rPr lang="zh-CN" altLang="en-US" dirty="0" smtClean="0"/>
              <a:t>符合招聘要求的为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，不符合招聘要求的为</a:t>
            </a:r>
            <a:r>
              <a:rPr lang="en-US" altLang="zh-CN" dirty="0" smtClean="0"/>
              <a:t>false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184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基本语法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运算符号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010170"/>
          </a:xfrm>
        </p:spPr>
        <p:txBody>
          <a:bodyPr/>
          <a:lstStyle/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+</a:t>
            </a:r>
            <a:r>
              <a:rPr lang="zh-CN" altLang="en-US" dirty="0" smtClean="0"/>
              <a:t>的特殊用法</a:t>
            </a:r>
            <a:endParaRPr lang="en-US" altLang="zh-CN" dirty="0" smtClean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 smtClean="0"/>
              <a:t>连</a:t>
            </a:r>
            <a:r>
              <a:rPr lang="zh-CN" altLang="en-US" dirty="0"/>
              <a:t>字符</a:t>
            </a:r>
            <a:endParaRPr lang="en-US" altLang="zh-CN" dirty="0" smtClean="0"/>
          </a:p>
        </p:txBody>
      </p:sp>
      <p:grpSp>
        <p:nvGrpSpPr>
          <p:cNvPr id="4" name="组合 5"/>
          <p:cNvGrpSpPr/>
          <p:nvPr/>
        </p:nvGrpSpPr>
        <p:grpSpPr>
          <a:xfrm>
            <a:off x="1979712" y="5856928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6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7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</a:t>
              </a:r>
              <a:r>
                <a:rPr lang="zh-CN" altLang="en-US" b="1" dirty="0">
                  <a:solidFill>
                    <a:srgbClr val="FBFFFE"/>
                  </a:solidFill>
                </a:rPr>
                <a:t>连字符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的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用法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12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条件</a:t>
            </a:r>
            <a:r>
              <a:rPr lang="zh-CN" altLang="en-US" dirty="0"/>
              <a:t>分支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81050" y="1080623"/>
            <a:ext cx="8137525" cy="289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en-US" altLang="zh-CN" sz="2800" b="1" dirty="0">
                <a:latin typeface="+mn-lt"/>
                <a:ea typeface="+mn-ea"/>
              </a:rPr>
              <a:t>if</a:t>
            </a:r>
            <a:r>
              <a:rPr lang="zh-CN" altLang="en-US" sz="2800" b="1" dirty="0">
                <a:latin typeface="+mn-lt"/>
                <a:ea typeface="+mn-ea"/>
              </a:rPr>
              <a:t>条件</a:t>
            </a:r>
            <a:r>
              <a:rPr lang="zh-CN" altLang="en-US" sz="2800" b="1" dirty="0" smtClean="0">
                <a:latin typeface="+mn-lt"/>
                <a:ea typeface="+mn-ea"/>
              </a:rPr>
              <a:t>语句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基本条件语句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多重条件语句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800100" lvl="1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嵌套条件语句</a:t>
            </a:r>
            <a:endParaRPr lang="en-US" altLang="zh-CN" sz="2800" b="1" kern="0" dirty="0">
              <a:latin typeface="+mn-lt"/>
              <a:ea typeface="+mn-ea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4716016" y="1064169"/>
            <a:ext cx="4003675" cy="299245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if(</a:t>
            </a:r>
            <a:r>
              <a:rPr lang="zh-CN" altLang="en-US" b="1" dirty="0" smtClean="0">
                <a:solidFill>
                  <a:srgbClr val="0070C0"/>
                </a:solidFill>
              </a:rPr>
              <a:t>条件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  //JavaScript</a:t>
            </a:r>
            <a:r>
              <a:rPr lang="zh-CN" altLang="en-US" b="1" dirty="0" smtClean="0"/>
              <a:t>代码</a:t>
            </a:r>
            <a:r>
              <a:rPr lang="en-US" altLang="zh-CN" b="1" dirty="0" smtClean="0"/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}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else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 //JavaScript</a:t>
            </a:r>
            <a:r>
              <a:rPr lang="zh-CN" altLang="en-US" b="1" dirty="0" smtClean="0"/>
              <a:t>代码</a:t>
            </a:r>
            <a:r>
              <a:rPr lang="en-US" altLang="zh-CN" b="1" dirty="0" smtClean="0"/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4716015" y="1065436"/>
            <a:ext cx="4003675" cy="477361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if(</a:t>
            </a:r>
            <a:r>
              <a:rPr lang="zh-CN" altLang="en-US" b="1" dirty="0" smtClean="0">
                <a:solidFill>
                  <a:srgbClr val="0070C0"/>
                </a:solidFill>
              </a:rPr>
              <a:t>条件</a:t>
            </a:r>
            <a:r>
              <a:rPr lang="en-US" altLang="zh-CN" b="1" dirty="0" smtClean="0">
                <a:solidFill>
                  <a:srgbClr val="0070C0"/>
                </a:solidFill>
              </a:rPr>
              <a:t>1)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  //JavaScript</a:t>
            </a:r>
            <a:r>
              <a:rPr lang="zh-CN" altLang="en-US" b="1" dirty="0" smtClean="0"/>
              <a:t>代码</a:t>
            </a:r>
            <a:r>
              <a:rPr lang="en-US" altLang="zh-CN" b="1" dirty="0" smtClean="0"/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}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e</a:t>
            </a:r>
            <a:r>
              <a:rPr lang="en-US" altLang="zh-CN" b="1" dirty="0" smtClean="0">
                <a:solidFill>
                  <a:srgbClr val="0070C0"/>
                </a:solidFill>
              </a:rPr>
              <a:t>lse if(</a:t>
            </a:r>
            <a:r>
              <a:rPr lang="zh-CN" altLang="en-US" b="1" dirty="0" smtClean="0">
                <a:solidFill>
                  <a:srgbClr val="0070C0"/>
                </a:solidFill>
              </a:rPr>
              <a:t>条件</a:t>
            </a:r>
            <a:r>
              <a:rPr lang="en-US" altLang="zh-CN" b="1" dirty="0" smtClean="0">
                <a:solidFill>
                  <a:srgbClr val="0070C0"/>
                </a:solidFill>
              </a:rPr>
              <a:t>2)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 //JavaScript</a:t>
            </a:r>
            <a:r>
              <a:rPr lang="zh-CN" altLang="en-US" b="1" dirty="0" smtClean="0"/>
              <a:t>代码</a:t>
            </a:r>
            <a:r>
              <a:rPr lang="en-US" altLang="zh-CN" b="1" dirty="0" smtClean="0"/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}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else if(</a:t>
            </a:r>
            <a:r>
              <a:rPr lang="zh-CN" altLang="en-US" b="1" dirty="0" smtClean="0">
                <a:solidFill>
                  <a:srgbClr val="0070C0"/>
                </a:solidFill>
              </a:rPr>
              <a:t>条件</a:t>
            </a:r>
            <a:r>
              <a:rPr lang="en-US" altLang="zh-CN" b="1" dirty="0" smtClean="0">
                <a:solidFill>
                  <a:srgbClr val="0070C0"/>
                </a:solidFill>
              </a:rPr>
              <a:t>3)</a:t>
            </a:r>
            <a:endParaRPr lang="en-US" altLang="zh-CN" b="1" dirty="0">
              <a:solidFill>
                <a:srgbClr val="0070C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  //JavaScript</a:t>
            </a:r>
            <a:r>
              <a:rPr lang="zh-CN" altLang="en-US" b="1" dirty="0"/>
              <a:t>代码</a:t>
            </a:r>
            <a:r>
              <a:rPr lang="en-US" altLang="zh-CN" b="1" dirty="0"/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/>
              <a:t>}</a:t>
            </a:r>
          </a:p>
          <a:p>
            <a:pPr algn="l">
              <a:lnSpc>
                <a:spcPct val="130000"/>
              </a:lnSpc>
            </a:pPr>
            <a:endParaRPr lang="en-US" altLang="zh-CN" b="1" dirty="0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4716015" y="1064169"/>
            <a:ext cx="4003675" cy="54938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if(</a:t>
            </a:r>
            <a:r>
              <a:rPr lang="zh-CN" altLang="en-US" b="1" dirty="0" smtClean="0">
                <a:solidFill>
                  <a:srgbClr val="0070C0"/>
                </a:solidFill>
              </a:rPr>
              <a:t>条件</a:t>
            </a:r>
            <a:r>
              <a:rPr lang="en-US" altLang="zh-CN" b="1" dirty="0" smtClean="0">
                <a:solidFill>
                  <a:srgbClr val="0070C0"/>
                </a:solidFill>
              </a:rPr>
              <a:t>1)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     </a:t>
            </a:r>
            <a:r>
              <a:rPr lang="en-US" altLang="zh-CN" b="1" dirty="0" smtClean="0">
                <a:solidFill>
                  <a:srgbClr val="0070C0"/>
                </a:solidFill>
              </a:rPr>
              <a:t>if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zh-CN" altLang="en-US" b="1" dirty="0">
                <a:solidFill>
                  <a:srgbClr val="0070C0"/>
                </a:solidFill>
              </a:rPr>
              <a:t>条件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</a:p>
          <a:p>
            <a:pPr lvl="1" algn="l">
              <a:lnSpc>
                <a:spcPct val="130000"/>
              </a:lnSpc>
            </a:pPr>
            <a:r>
              <a:rPr lang="en-US" altLang="zh-CN" b="1" dirty="0"/>
              <a:t>{</a:t>
            </a:r>
          </a:p>
          <a:p>
            <a:pPr lvl="1" algn="l">
              <a:lnSpc>
                <a:spcPct val="130000"/>
              </a:lnSpc>
            </a:pPr>
            <a:r>
              <a:rPr lang="en-US" altLang="zh-CN" b="1" dirty="0"/>
              <a:t>   //JavaScript</a:t>
            </a:r>
            <a:r>
              <a:rPr lang="zh-CN" altLang="en-US" b="1" dirty="0"/>
              <a:t>代码</a:t>
            </a:r>
            <a:r>
              <a:rPr lang="en-US" altLang="zh-CN" b="1" dirty="0"/>
              <a:t>;</a:t>
            </a:r>
          </a:p>
          <a:p>
            <a:pPr lvl="1" algn="l">
              <a:lnSpc>
                <a:spcPct val="130000"/>
              </a:lnSpc>
            </a:pPr>
            <a:r>
              <a:rPr lang="en-US" altLang="zh-CN" b="1" dirty="0"/>
              <a:t>}</a:t>
            </a:r>
          </a:p>
          <a:p>
            <a:pPr lvl="1" algn="l">
              <a:lnSpc>
                <a:spcPct val="13000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else</a:t>
            </a:r>
          </a:p>
          <a:p>
            <a:pPr lvl="1" algn="l">
              <a:lnSpc>
                <a:spcPct val="130000"/>
              </a:lnSpc>
            </a:pPr>
            <a:r>
              <a:rPr lang="en-US" altLang="zh-CN" b="1" dirty="0"/>
              <a:t>{</a:t>
            </a:r>
          </a:p>
          <a:p>
            <a:pPr lvl="1" algn="l">
              <a:lnSpc>
                <a:spcPct val="130000"/>
              </a:lnSpc>
            </a:pPr>
            <a:r>
              <a:rPr lang="en-US" altLang="zh-CN" b="1" dirty="0"/>
              <a:t>  //JavaScript</a:t>
            </a:r>
            <a:r>
              <a:rPr lang="zh-CN" altLang="en-US" b="1" dirty="0"/>
              <a:t>代码</a:t>
            </a:r>
            <a:r>
              <a:rPr lang="en-US" altLang="zh-CN" b="1" dirty="0"/>
              <a:t>;</a:t>
            </a:r>
          </a:p>
          <a:p>
            <a:pPr lvl="1" algn="l">
              <a:lnSpc>
                <a:spcPct val="130000"/>
              </a:lnSpc>
            </a:pPr>
            <a:r>
              <a:rPr lang="en-US" altLang="zh-CN" b="1" dirty="0"/>
              <a:t>}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}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else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      //JavaScript</a:t>
            </a:r>
            <a:r>
              <a:rPr lang="zh-CN" altLang="en-US" b="1" dirty="0" smtClean="0"/>
              <a:t>代码</a:t>
            </a:r>
            <a:r>
              <a:rPr lang="en-US" altLang="zh-CN" b="1" dirty="0" smtClean="0"/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grpSp>
        <p:nvGrpSpPr>
          <p:cNvPr id="10" name="组合 5"/>
          <p:cNvGrpSpPr/>
          <p:nvPr/>
        </p:nvGrpSpPr>
        <p:grpSpPr>
          <a:xfrm>
            <a:off x="251518" y="5839050"/>
            <a:ext cx="4104458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if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的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用法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091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95327"/>
          </a:xfrm>
        </p:spPr>
        <p:txBody>
          <a:bodyPr/>
          <a:lstStyle/>
          <a:p>
            <a:r>
              <a:rPr lang="zh-CN" altLang="en-US" dirty="0" smtClean="0"/>
              <a:t>学完本阶段后，你能够</a:t>
            </a:r>
            <a:endParaRPr lang="en-US" altLang="zh-CN" dirty="0" smtClean="0"/>
          </a:p>
        </p:txBody>
      </p:sp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857356" y="2143116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了解</a:t>
            </a:r>
            <a:r>
              <a:rPr lang="en-US" altLang="zh-CN" sz="2400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的工作原理</a:t>
            </a:r>
            <a:endParaRPr lang="en-US" altLang="zh-CN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57356" y="3321041"/>
            <a:ext cx="478634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掌握</a:t>
            </a:r>
            <a:r>
              <a:rPr lang="en-US" altLang="zh-CN" sz="2400" b="1" kern="0" dirty="0" err="1" smtClean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Arial"/>
                <a:ea typeface="黑体"/>
              </a:rPr>
              <a:t>基础语法</a:t>
            </a:r>
            <a:endParaRPr lang="zh-CN" altLang="en-US" sz="2400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根据</a:t>
            </a:r>
            <a:r>
              <a:rPr lang="en-US" altLang="zh-CN" dirty="0"/>
              <a:t>BMI</a:t>
            </a:r>
            <a:r>
              <a:rPr lang="zh-CN" altLang="zh-CN" dirty="0"/>
              <a:t>（身体质量指数）显示一个人的体型。</a:t>
            </a:r>
          </a:p>
          <a:p>
            <a:pPr lvl="1"/>
            <a:r>
              <a:rPr lang="en-US" altLang="zh-CN" dirty="0" smtClean="0"/>
              <a:t>BMI</a:t>
            </a:r>
            <a:r>
              <a:rPr lang="zh-CN" altLang="en-US" dirty="0"/>
              <a:t>计算</a:t>
            </a:r>
            <a:r>
              <a:rPr lang="zh-CN" altLang="zh-CN" dirty="0" smtClean="0"/>
              <a:t>公式：</a:t>
            </a:r>
            <a:r>
              <a:rPr lang="en-US" altLang="zh-CN" dirty="0" smtClean="0"/>
              <a:t>BMI </a:t>
            </a:r>
            <a:r>
              <a:rPr lang="en-US" altLang="zh-CN" dirty="0"/>
              <a:t>=</a:t>
            </a:r>
            <a:r>
              <a:rPr lang="zh-CN" altLang="zh-CN" dirty="0"/>
              <a:t>体重</a:t>
            </a:r>
            <a:r>
              <a:rPr lang="zh-CN" altLang="zh-CN" dirty="0" smtClean="0"/>
              <a:t>÷</a:t>
            </a:r>
            <a:r>
              <a:rPr lang="en-US" altLang="zh-CN" dirty="0" smtClean="0"/>
              <a:t>(</a:t>
            </a:r>
            <a:r>
              <a:rPr lang="zh-CN" altLang="zh-CN" dirty="0" smtClean="0"/>
              <a:t>身高</a:t>
            </a:r>
            <a:r>
              <a:rPr lang="zh-CN" altLang="zh-CN" dirty="0"/>
              <a:t>的</a:t>
            </a:r>
            <a:r>
              <a:rPr lang="zh-CN" altLang="zh-CN" dirty="0" smtClean="0"/>
              <a:t>平方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zh-CN" dirty="0"/>
              <a:t>过轻：低于</a:t>
            </a:r>
            <a:r>
              <a:rPr lang="en-US" altLang="zh-CN" dirty="0"/>
              <a:t>18.5</a:t>
            </a:r>
            <a:endParaRPr lang="zh-CN" altLang="zh-CN" dirty="0"/>
          </a:p>
          <a:p>
            <a:pPr lvl="1"/>
            <a:r>
              <a:rPr lang="zh-CN" altLang="zh-CN" dirty="0"/>
              <a:t>正常：</a:t>
            </a:r>
            <a:r>
              <a:rPr lang="en-US" altLang="zh-CN" dirty="0"/>
              <a:t>18.5-24.99999999</a:t>
            </a:r>
            <a:endParaRPr lang="zh-CN" altLang="zh-CN" dirty="0"/>
          </a:p>
          <a:p>
            <a:pPr lvl="1"/>
            <a:r>
              <a:rPr lang="zh-CN" altLang="zh-CN" dirty="0"/>
              <a:t>过重：</a:t>
            </a:r>
            <a:r>
              <a:rPr lang="en-US" altLang="zh-CN" dirty="0"/>
              <a:t>25-27.9999999</a:t>
            </a:r>
            <a:endParaRPr lang="zh-CN" altLang="zh-CN" dirty="0"/>
          </a:p>
          <a:p>
            <a:pPr lvl="1"/>
            <a:r>
              <a:rPr lang="zh-CN" altLang="zh-CN" dirty="0"/>
              <a:t>肥胖：</a:t>
            </a:r>
            <a:r>
              <a:rPr lang="en-US" altLang="zh-CN" dirty="0"/>
              <a:t>28-32</a:t>
            </a:r>
            <a:endParaRPr lang="zh-CN" altLang="zh-CN" dirty="0"/>
          </a:p>
          <a:p>
            <a:pPr lvl="1"/>
            <a:r>
              <a:rPr lang="zh-CN" altLang="zh-CN" dirty="0"/>
              <a:t>非常肥胖</a:t>
            </a:r>
            <a:r>
              <a:rPr lang="en-US" altLang="zh-CN" dirty="0"/>
              <a:t>, </a:t>
            </a:r>
            <a:r>
              <a:rPr lang="zh-CN" altLang="zh-CN" dirty="0"/>
              <a:t>高于</a:t>
            </a:r>
            <a:r>
              <a:rPr lang="en-US" altLang="zh-CN" dirty="0"/>
              <a:t>32</a:t>
            </a:r>
            <a:endParaRPr lang="zh-CN" altLang="zh-CN" dirty="0"/>
          </a:p>
          <a:p>
            <a:pPr marL="457200" lvl="1" indent="0">
              <a:buNone/>
            </a:pPr>
            <a:r>
              <a:rPr lang="zh-CN" altLang="en-US" dirty="0" smtClean="0"/>
              <a:t>根据个人自己的身高和体重，提示正确的信息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0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条件分支语句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5013" y="1176876"/>
            <a:ext cx="8137525" cy="289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en-US" altLang="zh-CN" sz="2800" b="1" dirty="0" smtClean="0">
                <a:latin typeface="+mn-lt"/>
                <a:ea typeface="+mn-ea"/>
              </a:rPr>
              <a:t>switch</a:t>
            </a:r>
            <a:r>
              <a:rPr lang="zh-CN" altLang="en-US" sz="2800" b="1" dirty="0">
                <a:latin typeface="+mn-lt"/>
                <a:ea typeface="+mn-ea"/>
              </a:rPr>
              <a:t>多分支语句</a:t>
            </a:r>
          </a:p>
          <a:p>
            <a:pPr algn="l" eaLnBrk="0" hangingPunct="0"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sz="2800" b="1" kern="0" dirty="0">
              <a:latin typeface="+mn-lt"/>
              <a:ea typeface="+mn-ea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1763688" y="1772816"/>
            <a:ext cx="4000528" cy="40548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switch (</a:t>
            </a:r>
            <a:r>
              <a:rPr lang="zh-CN" altLang="en-US" b="1" dirty="0" smtClean="0">
                <a:solidFill>
                  <a:srgbClr val="0070C0"/>
                </a:solidFill>
              </a:rPr>
              <a:t>表达式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{         case </a:t>
            </a:r>
            <a:r>
              <a:rPr lang="zh-CN" altLang="en-US" b="1" dirty="0" smtClean="0"/>
              <a:t>常量</a:t>
            </a:r>
            <a:r>
              <a:rPr lang="en-US" altLang="zh-CN" b="1" dirty="0" smtClean="0"/>
              <a:t>1 :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	   JavaScript</a:t>
            </a:r>
            <a:r>
              <a:rPr lang="zh-CN" altLang="en-US" b="1" dirty="0" smtClean="0"/>
              <a:t>语句</a:t>
            </a:r>
            <a:r>
              <a:rPr lang="en-US" altLang="zh-CN" b="1" dirty="0" smtClean="0"/>
              <a:t>1;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	   break;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	case </a:t>
            </a:r>
            <a:r>
              <a:rPr lang="zh-CN" altLang="en-US" b="1" dirty="0" smtClean="0"/>
              <a:t>常量</a:t>
            </a:r>
            <a:r>
              <a:rPr lang="en-US" altLang="zh-CN" b="1" dirty="0" smtClean="0"/>
              <a:t>2 :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	   JavaScript</a:t>
            </a:r>
            <a:r>
              <a:rPr lang="zh-CN" altLang="en-US" b="1" dirty="0" smtClean="0"/>
              <a:t>语句</a:t>
            </a:r>
            <a:r>
              <a:rPr lang="en-US" altLang="zh-CN" b="1" dirty="0" smtClean="0"/>
              <a:t>2;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	   break;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	...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	default :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                JavaScript</a:t>
            </a:r>
            <a:r>
              <a:rPr lang="zh-CN" altLang="en-US" b="1" dirty="0" smtClean="0"/>
              <a:t>语句</a:t>
            </a:r>
            <a:r>
              <a:rPr lang="en-US" altLang="zh-CN" b="1" dirty="0" smtClean="0"/>
              <a:t>3;   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grpSp>
        <p:nvGrpSpPr>
          <p:cNvPr id="8" name="组合 5"/>
          <p:cNvGrpSpPr/>
          <p:nvPr/>
        </p:nvGrpSpPr>
        <p:grpSpPr>
          <a:xfrm>
            <a:off x="1857356" y="6140472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</a:t>
              </a:r>
              <a:r>
                <a:rPr lang="en-US" altLang="zh-CN" b="1" dirty="0">
                  <a:solidFill>
                    <a:srgbClr val="FBFFFE"/>
                  </a:solidFill>
                </a:rPr>
                <a:t>switch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的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用法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760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根据星期几（一</a:t>
            </a:r>
            <a:r>
              <a:rPr lang="en-US" altLang="zh-CN" dirty="0"/>
              <a:t>~</a:t>
            </a:r>
            <a:r>
              <a:rPr lang="zh-CN" altLang="en-US" dirty="0"/>
              <a:t>日） ，输出特价菜</a:t>
            </a:r>
          </a:p>
          <a:p>
            <a:pPr lvl="1"/>
            <a:r>
              <a:rPr lang="zh-CN" altLang="en-US" dirty="0"/>
              <a:t>“一”、“二”、“三”，输出“</a:t>
            </a:r>
            <a:r>
              <a:rPr lang="zh-CN" altLang="en-US" noProof="1"/>
              <a:t>干煸扁豆6元</a:t>
            </a:r>
            <a:r>
              <a:rPr lang="zh-CN" altLang="zh-CN" noProof="1"/>
              <a:t>.</a:t>
            </a:r>
            <a:r>
              <a:rPr lang="zh-CN" altLang="en-US" dirty="0"/>
              <a:t>”</a:t>
            </a:r>
          </a:p>
          <a:p>
            <a:pPr lvl="1"/>
            <a:r>
              <a:rPr lang="zh-CN" altLang="en-US" dirty="0"/>
              <a:t>“四”、“五”，输出“</a:t>
            </a:r>
            <a:r>
              <a:rPr lang="zh-CN" altLang="en-US" noProof="1"/>
              <a:t>蒜茸油麦菜 4元</a:t>
            </a:r>
            <a:r>
              <a:rPr lang="zh-CN" altLang="zh-CN" noProof="1"/>
              <a:t>.</a:t>
            </a:r>
            <a:r>
              <a:rPr lang="zh-CN" altLang="en-US" dirty="0"/>
              <a:t>”</a:t>
            </a:r>
          </a:p>
          <a:p>
            <a:pPr lvl="1"/>
            <a:r>
              <a:rPr lang="zh-CN" altLang="en-US" dirty="0"/>
              <a:t>“六”、“日”，输出“</a:t>
            </a:r>
            <a:r>
              <a:rPr lang="zh-CN" altLang="en-US" noProof="1"/>
              <a:t>口水鸡 8元</a:t>
            </a:r>
            <a:r>
              <a:rPr lang="zh-CN" altLang="zh-CN" noProof="1"/>
              <a:t>.</a:t>
            </a:r>
            <a:r>
              <a:rPr lang="zh-CN" altLang="en-US" dirty="0"/>
              <a:t>”</a:t>
            </a:r>
          </a:p>
          <a:p>
            <a:pPr lvl="1"/>
            <a:r>
              <a:rPr lang="zh-CN" altLang="en-US" dirty="0"/>
              <a:t>其他，输出“您</a:t>
            </a:r>
            <a:r>
              <a:rPr lang="en-US" altLang="zh-CN" dirty="0" err="1"/>
              <a:t>输入的星期数不正确</a:t>
            </a:r>
            <a:r>
              <a:rPr lang="zh-CN" altLang="en-US" dirty="0"/>
              <a:t>”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5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循环控制语句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84254" y="1276351"/>
            <a:ext cx="8137525" cy="289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en-US" altLang="zh-CN" sz="2800" b="1" dirty="0" smtClean="0">
                <a:latin typeface="+mn-lt"/>
                <a:ea typeface="+mn-ea"/>
              </a:rPr>
              <a:t>for</a:t>
            </a:r>
            <a:r>
              <a:rPr lang="zh-CN" altLang="en-US" sz="2800" b="1" dirty="0">
                <a:latin typeface="+mn-lt"/>
                <a:ea typeface="+mn-ea"/>
              </a:rPr>
              <a:t>、</a:t>
            </a:r>
            <a:r>
              <a:rPr lang="en-US" altLang="zh-CN" sz="2800" b="1" dirty="0">
                <a:latin typeface="+mn-lt"/>
                <a:ea typeface="+mn-ea"/>
              </a:rPr>
              <a:t>while</a:t>
            </a:r>
            <a:r>
              <a:rPr lang="zh-CN" altLang="en-US" sz="2800" b="1" dirty="0">
                <a:latin typeface="+mn-lt"/>
                <a:ea typeface="+mn-ea"/>
              </a:rPr>
              <a:t>循环语句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4"/>
              </a:buBlip>
              <a:defRPr/>
            </a:pPr>
            <a:endParaRPr lang="en-US" altLang="zh-CN" sz="2800" b="1" kern="0" dirty="0">
              <a:latin typeface="+mn-lt"/>
              <a:ea typeface="+mn-ea"/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1331640" y="2204864"/>
            <a:ext cx="4000528" cy="33595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for(</a:t>
            </a:r>
            <a:r>
              <a:rPr lang="zh-CN" altLang="en-US" b="1" dirty="0" smtClean="0">
                <a:solidFill>
                  <a:srgbClr val="0070C0"/>
                </a:solidFill>
              </a:rPr>
              <a:t>初始化</a:t>
            </a:r>
            <a:r>
              <a:rPr lang="en-US" altLang="zh-CN" b="1" dirty="0" smtClean="0">
                <a:solidFill>
                  <a:srgbClr val="0070C0"/>
                </a:solidFill>
              </a:rPr>
              <a:t>;  </a:t>
            </a:r>
            <a:r>
              <a:rPr lang="zh-CN" altLang="en-US" b="1" dirty="0" smtClean="0">
                <a:solidFill>
                  <a:srgbClr val="0070C0"/>
                </a:solidFill>
              </a:rPr>
              <a:t>条件</a:t>
            </a:r>
            <a:r>
              <a:rPr lang="en-US" altLang="zh-CN" b="1" dirty="0" smtClean="0">
                <a:solidFill>
                  <a:srgbClr val="0070C0"/>
                </a:solidFill>
              </a:rPr>
              <a:t>;  </a:t>
            </a:r>
            <a:r>
              <a:rPr lang="zh-CN" altLang="en-US" b="1" dirty="0" smtClean="0">
                <a:solidFill>
                  <a:srgbClr val="0070C0"/>
                </a:solidFill>
              </a:rPr>
              <a:t>增量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   JavaScript</a:t>
            </a:r>
            <a:r>
              <a:rPr lang="zh-CN" altLang="en-US" b="1" dirty="0" smtClean="0"/>
              <a:t>代码</a:t>
            </a:r>
            <a:r>
              <a:rPr lang="en-US" altLang="zh-CN" b="1" dirty="0" smtClean="0"/>
              <a:t>;</a:t>
            </a:r>
            <a:br>
              <a:rPr lang="en-US" altLang="zh-CN" b="1" dirty="0" smtClean="0"/>
            </a:br>
            <a:r>
              <a:rPr lang="en-US" altLang="zh-CN" b="1" dirty="0" smtClean="0"/>
              <a:t> }</a:t>
            </a:r>
          </a:p>
          <a:p>
            <a:pPr algn="l">
              <a:lnSpc>
                <a:spcPct val="130000"/>
              </a:lnSpc>
            </a:pPr>
            <a:endParaRPr lang="en-US" altLang="zh-CN" b="1" dirty="0" smtClean="0"/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while(</a:t>
            </a:r>
            <a:r>
              <a:rPr lang="zh-CN" altLang="en-US" b="1" dirty="0" smtClean="0">
                <a:solidFill>
                  <a:srgbClr val="0070C0"/>
                </a:solidFill>
              </a:rPr>
              <a:t>条件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JavaScript</a:t>
            </a:r>
            <a:r>
              <a:rPr lang="zh-CN" altLang="en-US" b="1" dirty="0" smtClean="0"/>
              <a:t>代码</a:t>
            </a:r>
            <a:r>
              <a:rPr lang="en-US" altLang="zh-CN" b="1" dirty="0" smtClean="0"/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grpSp>
        <p:nvGrpSpPr>
          <p:cNvPr id="8" name="组合 5"/>
          <p:cNvGrpSpPr/>
          <p:nvPr/>
        </p:nvGrpSpPr>
        <p:grpSpPr>
          <a:xfrm>
            <a:off x="1835696" y="6047347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示例：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循环结构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的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用法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3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循环中断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break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continue</a:t>
            </a:r>
            <a:endParaRPr lang="zh-CN" altLang="en-US" dirty="0" smtClean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131840" y="2066471"/>
            <a:ext cx="5000660" cy="34299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&lt;script type="text/javascript"&gt;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 i=0;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for(i=0;i&lt;=5;i++){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if(i==3){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break;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console.log("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这个数字是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”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+ </a:t>
            </a:r>
            <a:r>
              <a:rPr lang="en-US" altLang="en-US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&lt;/script&gt;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171741" y="2708920"/>
            <a:ext cx="5000659" cy="3333220"/>
          </a:xfrm>
          <a:prstGeom prst="roundRect">
            <a:avLst>
              <a:gd name="adj" fmla="val 1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&lt;script type="text/javascript"&gt;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 i=0;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for(i=0;i&lt;=5;i++){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if(i==3){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continue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console.log(“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这个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数字是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：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”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+ </a:t>
            </a:r>
            <a:r>
              <a:rPr lang="en-US" altLang="en-US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&lt;/script&gt;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5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注释</a:t>
            </a:r>
          </a:p>
        </p:txBody>
      </p:sp>
      <p:sp>
        <p:nvSpPr>
          <p:cNvPr id="29699" name="AutoShape 7"/>
          <p:cNvSpPr>
            <a:spLocks noChangeArrowheads="1"/>
          </p:cNvSpPr>
          <p:nvPr/>
        </p:nvSpPr>
        <p:spPr bwMode="auto">
          <a:xfrm>
            <a:off x="785813" y="2097088"/>
            <a:ext cx="7464425" cy="5005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alert("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恭喜你！注册会员成功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在页同上弹出注册会员成功的提示框</a:t>
            </a:r>
          </a:p>
        </p:txBody>
      </p:sp>
      <p:sp>
        <p:nvSpPr>
          <p:cNvPr id="29700" name="AutoShape 9"/>
          <p:cNvSpPr>
            <a:spLocks noChangeArrowheads="1"/>
          </p:cNvSpPr>
          <p:nvPr/>
        </p:nvSpPr>
        <p:spPr bwMode="auto">
          <a:xfrm>
            <a:off x="785813" y="4209257"/>
            <a:ext cx="7500963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/*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使用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循环运行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“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console.log("Hello World");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”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次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*/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4254" y="1142984"/>
            <a:ext cx="7059946" cy="6549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单行注释以 </a:t>
            </a:r>
            <a:r>
              <a:rPr lang="en-US" altLang="zh-CN" sz="2800" b="1" dirty="0" smtClean="0">
                <a:latin typeface="+mn-lt"/>
                <a:ea typeface="+mn-ea"/>
              </a:rPr>
              <a:t>// </a:t>
            </a:r>
            <a:r>
              <a:rPr lang="zh-CN" altLang="en-US" sz="2800" b="1" dirty="0" smtClean="0">
                <a:latin typeface="+mn-lt"/>
                <a:ea typeface="+mn-ea"/>
              </a:rPr>
              <a:t>开始，以行末结束，例如：</a:t>
            </a:r>
          </a:p>
        </p:txBody>
      </p:sp>
      <p:sp>
        <p:nvSpPr>
          <p:cNvPr id="29702" name="矩形 8"/>
          <p:cNvSpPr>
            <a:spLocks noChangeArrowheads="1"/>
          </p:cNvSpPr>
          <p:nvPr/>
        </p:nvSpPr>
        <p:spPr bwMode="auto">
          <a:xfrm>
            <a:off x="784254" y="2786058"/>
            <a:ext cx="7715250" cy="130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多行注释以 </a:t>
            </a:r>
            <a:r>
              <a:rPr lang="en-US" altLang="zh-CN" sz="2800" b="1" dirty="0" smtClean="0">
                <a:latin typeface="+mn-lt"/>
                <a:ea typeface="+mn-ea"/>
              </a:rPr>
              <a:t>/* </a:t>
            </a:r>
            <a:r>
              <a:rPr lang="zh-CN" altLang="en-US" sz="2800" b="1" dirty="0" smtClean="0">
                <a:latin typeface="+mn-lt"/>
                <a:ea typeface="+mn-ea"/>
              </a:rPr>
              <a:t>开始，以 *</a:t>
            </a:r>
            <a:r>
              <a:rPr lang="en-US" altLang="zh-CN" sz="2800" b="1" dirty="0" smtClean="0">
                <a:latin typeface="+mn-lt"/>
                <a:ea typeface="+mn-ea"/>
              </a:rPr>
              <a:t>/ </a:t>
            </a:r>
            <a:r>
              <a:rPr lang="zh-CN" altLang="en-US" sz="2800" b="1" dirty="0" smtClean="0">
                <a:latin typeface="+mn-lt"/>
                <a:ea typeface="+mn-ea"/>
              </a:rPr>
              <a:t>结束，符号 </a:t>
            </a:r>
            <a:r>
              <a:rPr lang="en-US" altLang="zh-CN" sz="2800" b="1" dirty="0" smtClean="0">
                <a:latin typeface="+mn-lt"/>
                <a:ea typeface="+mn-ea"/>
              </a:rPr>
              <a:t>/*…… */ </a:t>
            </a:r>
            <a:r>
              <a:rPr lang="zh-CN" altLang="en-US" sz="2800" b="1" dirty="0" smtClean="0">
                <a:latin typeface="+mn-lt"/>
                <a:ea typeface="+mn-ea"/>
              </a:rPr>
              <a:t>指示中间的语句是该程序中的注释。例如：</a:t>
            </a:r>
          </a:p>
        </p:txBody>
      </p:sp>
    </p:spTree>
    <p:extLst>
      <p:ext uri="{BB962C8B-B14F-4D97-AF65-F5344CB8AC3E}">
        <p14:creationId xmlns:p14="http://schemas.microsoft.com/office/powerpoint/2010/main" val="53872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程序调试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alert()</a:t>
            </a:r>
            <a:r>
              <a:rPr lang="en-US" altLang="zh-CN" dirty="0" err="1"/>
              <a:t>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浏览器</a:t>
            </a:r>
            <a:r>
              <a:rPr lang="zh-CN" altLang="en-US" dirty="0" smtClean="0"/>
              <a:t>开发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单步进入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单步跳过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单步退出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grpSp>
        <p:nvGrpSpPr>
          <p:cNvPr id="2" name="组合 4"/>
          <p:cNvGrpSpPr/>
          <p:nvPr/>
        </p:nvGrpSpPr>
        <p:grpSpPr>
          <a:xfrm>
            <a:off x="2123728" y="5835249"/>
            <a:ext cx="4071966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2903626" y="9896501"/>
              <a:ext cx="3812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zh-CN" altLang="en-US" b="1" smtClean="0">
                  <a:solidFill>
                    <a:srgbClr val="FBFFFE"/>
                  </a:solidFill>
                  <a:ea typeface="黑体" pitchFamily="2" charset="-122"/>
                </a:rPr>
                <a:t>示例：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程序调试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548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完成以下页面</a:t>
            </a:r>
            <a:r>
              <a:rPr kumimoji="1" lang="zh-CN" altLang="en-US" dirty="0" smtClean="0"/>
              <a:t>效果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简单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课堂练习</a:t>
            </a:r>
            <a:endParaRPr kumimoji="1" lang="zh-CN" altLang="en-US" dirty="0"/>
          </a:p>
        </p:txBody>
      </p:sp>
      <p:pic>
        <p:nvPicPr>
          <p:cNvPr id="5" name="Picture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98" y="1988840"/>
            <a:ext cx="5554530" cy="4432598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813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prompt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对话框输入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个数字，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然后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计算平均值、最小值、最大值和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总和（中等）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通过对话框接受一个年份，判断该年份是否是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闰年（被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整除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&amp;&amp;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不能被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整除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||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被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400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整除）。（简单）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今天如果是星期三，计算显示</a:t>
            </a:r>
            <a:r>
              <a:rPr kumimoji="1"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1"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天后是星期几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？（简单）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接收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kumimoji="1"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位数的整数，按倒序显示</a:t>
            </a:r>
            <a:r>
              <a:rPr kumimoji="1"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输出（难）</a:t>
            </a: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课后练习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0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完成以下页面</a:t>
            </a:r>
            <a:r>
              <a:rPr kumimoji="1" lang="zh-CN" altLang="en-US" dirty="0" smtClean="0"/>
              <a:t>效果（难）</a:t>
            </a:r>
            <a:endParaRPr lang="zh-CN" altLang="en-US" dirty="0"/>
          </a:p>
          <a:p>
            <a:pPr lvl="1"/>
            <a:r>
              <a:rPr lang="zh-CN" altLang="en-US" dirty="0" smtClean="0"/>
              <a:t>由用户输入显示的＊行数</a:t>
            </a:r>
          </a:p>
          <a:p>
            <a:pPr lvl="1"/>
            <a:r>
              <a:rPr lang="zh-CN" altLang="en-US" dirty="0" smtClean="0"/>
              <a:t>判断行数的大小，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6</a:t>
            </a:r>
            <a:r>
              <a:rPr lang="zh-CN" altLang="en-US" dirty="0" smtClean="0"/>
              <a:t>时</a:t>
            </a:r>
            <a:r>
              <a:rPr lang="zh-CN" altLang="en-US" dirty="0" smtClean="0"/>
              <a:t>，按图一效果显示；否则按图二效果显示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课后练习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933056"/>
            <a:ext cx="1524000" cy="1473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3" y="3926876"/>
            <a:ext cx="1143000" cy="1320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90555" y="522159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图一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44297" y="52548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5098" y="2348880"/>
            <a:ext cx="4188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err="1" smtClean="0"/>
              <a:t>Javascript</a:t>
            </a:r>
            <a:r>
              <a:rPr kumimoji="1" lang="zh-CN" altLang="en-US" sz="4800" dirty="0" smtClean="0"/>
              <a:t>概述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919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完成以下页面</a:t>
            </a:r>
            <a:r>
              <a:rPr kumimoji="1" lang="zh-CN" altLang="en-US" dirty="0" smtClean="0"/>
              <a:t>效果（难）</a:t>
            </a:r>
            <a:endParaRPr lang="zh-CN" altLang="en-US" dirty="0"/>
          </a:p>
          <a:p>
            <a:pPr lvl="1"/>
            <a:r>
              <a:rPr lang="zh-CN" altLang="en-US" dirty="0" smtClean="0"/>
              <a:t>接收两个数字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按规定的格式显示两个数字之间的乘法表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课后练习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90" y="2895611"/>
            <a:ext cx="63341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87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370A9"/>
                </a:solidFill>
                <a:latin typeface="+mj-ea"/>
                <a:cs typeface="Segoe UI Light" panose="020B0502040204020203" pitchFamily="34" charset="0"/>
              </a:rPr>
              <a:t>Thanks</a:t>
            </a:r>
            <a:endParaRPr lang="zh-CN" altLang="en-US" b="1" dirty="0">
              <a:solidFill>
                <a:srgbClr val="0370A9"/>
              </a:solidFill>
              <a:latin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为什么要学</a:t>
            </a:r>
            <a:r>
              <a:rPr lang="en-US" altLang="zh-CN" dirty="0" smtClean="0"/>
              <a:t>JavaScript</a:t>
            </a:r>
            <a:endParaRPr lang="zh-CN" altLang="en-US" dirty="0" smtClean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307259020"/>
              </p:ext>
            </p:extLst>
          </p:nvPr>
        </p:nvGraphicFramePr>
        <p:xfrm>
          <a:off x="395536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椭圆形标注 12"/>
          <p:cNvSpPr/>
          <p:nvPr/>
        </p:nvSpPr>
        <p:spPr bwMode="auto">
          <a:xfrm>
            <a:off x="6804248" y="3789040"/>
            <a:ext cx="1039474" cy="1080120"/>
          </a:xfrm>
          <a:prstGeom prst="wedgeEllipseCallout">
            <a:avLst>
              <a:gd name="adj1" fmla="val -145632"/>
              <a:gd name="adj2" fmla="val 56453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结构层</a:t>
            </a:r>
            <a:endParaRPr lang="zh-CN" altLang="en-US" dirty="0"/>
          </a:p>
        </p:txBody>
      </p:sp>
      <p:sp>
        <p:nvSpPr>
          <p:cNvPr id="26" name="椭圆形标注 25"/>
          <p:cNvSpPr/>
          <p:nvPr/>
        </p:nvSpPr>
        <p:spPr bwMode="auto">
          <a:xfrm>
            <a:off x="5971799" y="2492896"/>
            <a:ext cx="1039474" cy="1080120"/>
          </a:xfrm>
          <a:prstGeom prst="wedgeEllipseCallout">
            <a:avLst>
              <a:gd name="adj1" fmla="val -145632"/>
              <a:gd name="adj2" fmla="val 56453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样式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27" name="椭圆形标注 26"/>
          <p:cNvSpPr/>
          <p:nvPr/>
        </p:nvSpPr>
        <p:spPr bwMode="auto">
          <a:xfrm>
            <a:off x="5088681" y="1154057"/>
            <a:ext cx="1039474" cy="1080120"/>
          </a:xfrm>
          <a:prstGeom prst="wedgeEllipseCallout">
            <a:avLst>
              <a:gd name="adj1" fmla="val -145632"/>
              <a:gd name="adj2" fmla="val 56453"/>
            </a:avLst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行为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4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3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为什么要学</a:t>
            </a:r>
            <a:r>
              <a:rPr lang="en-US" altLang="zh-CN" dirty="0" smtClean="0"/>
              <a:t>JavaScript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表单验证－减轻服务器端压力</a:t>
            </a:r>
          </a:p>
        </p:txBody>
      </p:sp>
      <p:sp>
        <p:nvSpPr>
          <p:cNvPr id="4" name="Rectangle 92"/>
          <p:cNvSpPr>
            <a:spLocks noChangeArrowheads="1"/>
          </p:cNvSpPr>
          <p:nvPr/>
        </p:nvSpPr>
        <p:spPr bwMode="auto">
          <a:xfrm>
            <a:off x="784254" y="2547934"/>
            <a:ext cx="5141913" cy="523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页面动态效果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2643174" y="2036811"/>
            <a:ext cx="4500562" cy="684431"/>
            <a:chOff x="2500346" y="9858401"/>
            <a:chExt cx="4500562" cy="684431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6" name="TextBox 33"/>
            <p:cNvSpPr txBox="1">
              <a:spLocks noChangeArrowheads="1"/>
            </p:cNvSpPr>
            <p:nvPr/>
          </p:nvSpPr>
          <p:spPr bwMode="auto">
            <a:xfrm>
              <a:off x="3637084" y="9896501"/>
              <a:ext cx="11144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rgbClr val="FBFFFE"/>
                  </a:solidFill>
                </a:rPr>
                <a:t>表单验证</a:t>
              </a:r>
            </a:p>
            <a:p>
              <a:pPr>
                <a:defRPr/>
              </a:pPr>
              <a:endParaRPr lang="zh-CN" altLang="en-US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  <p:grpSp>
        <p:nvGrpSpPr>
          <p:cNvPr id="3" name="组合 4"/>
          <p:cNvGrpSpPr/>
          <p:nvPr/>
        </p:nvGrpSpPr>
        <p:grpSpPr>
          <a:xfrm>
            <a:off x="2599532" y="3248818"/>
            <a:ext cx="4500562" cy="684431"/>
            <a:chOff x="2500346" y="9858401"/>
            <a:chExt cx="4500562" cy="684431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" name="TextBox 33"/>
            <p:cNvSpPr txBox="1">
              <a:spLocks noChangeArrowheads="1"/>
            </p:cNvSpPr>
            <p:nvPr/>
          </p:nvSpPr>
          <p:spPr bwMode="auto">
            <a:xfrm>
              <a:off x="3698929" y="9896501"/>
              <a:ext cx="111440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rgbClr val="FBFFFE"/>
                  </a:solidFill>
                </a:rPr>
                <a:t>图片轮播</a:t>
              </a:r>
            </a:p>
            <a:p>
              <a:pPr>
                <a:defRPr/>
              </a:pPr>
              <a:endParaRPr lang="zh-CN" altLang="en-US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99532" y="4118609"/>
            <a:ext cx="4500562" cy="684431"/>
            <a:chOff x="2500346" y="9858401"/>
            <a:chExt cx="4500562" cy="684431"/>
          </a:xfrm>
          <a:solidFill>
            <a:srgbClr val="0070C0"/>
          </a:solidFill>
        </p:grpSpPr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5" name="TextBox 33"/>
            <p:cNvSpPr txBox="1">
              <a:spLocks noChangeArrowheads="1"/>
            </p:cNvSpPr>
            <p:nvPr/>
          </p:nvSpPr>
          <p:spPr bwMode="auto">
            <a:xfrm>
              <a:off x="3065488" y="9896501"/>
              <a:ext cx="238129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</a:rPr>
                <a:t> 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        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TAB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选项卡切换</a:t>
              </a:r>
            </a:p>
            <a:p>
              <a:pPr>
                <a:defRPr/>
              </a:pPr>
              <a:endParaRPr lang="zh-CN" altLang="en-US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  <p:sp>
        <p:nvSpPr>
          <p:cNvPr id="17" name="Rectangle 92"/>
          <p:cNvSpPr>
            <a:spLocks noChangeArrowheads="1"/>
          </p:cNvSpPr>
          <p:nvPr/>
        </p:nvSpPr>
        <p:spPr bwMode="auto">
          <a:xfrm>
            <a:off x="858027" y="4665390"/>
            <a:ext cx="6522285" cy="5232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en-US" altLang="zh-CN" sz="2800" b="1" dirty="0" smtClean="0">
                <a:latin typeface="+mn-lt"/>
                <a:ea typeface="+mn-ea"/>
              </a:rPr>
              <a:t>H5</a:t>
            </a:r>
            <a:r>
              <a:rPr lang="zh-CN" altLang="en-US" sz="2800" b="1" dirty="0" smtClean="0">
                <a:latin typeface="+mn-lt"/>
                <a:ea typeface="+mn-ea"/>
              </a:rPr>
              <a:t>大量框架采用</a:t>
            </a:r>
            <a:r>
              <a:rPr lang="en-US" altLang="zh-CN" sz="2800" b="1" dirty="0" err="1" smtClean="0">
                <a:latin typeface="+mn-lt"/>
                <a:ea typeface="+mn-ea"/>
              </a:rPr>
              <a:t>Javascript</a:t>
            </a:r>
            <a:r>
              <a:rPr lang="zh-CN" altLang="en-US" sz="2800" b="1" dirty="0" smtClean="0">
                <a:latin typeface="+mn-lt"/>
                <a:ea typeface="+mn-ea"/>
              </a:rPr>
              <a:t>开发完成</a:t>
            </a:r>
            <a:endParaRPr lang="zh-CN" altLang="en-US" sz="2800" b="1" dirty="0">
              <a:latin typeface="+mn-lt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3" y="5333123"/>
            <a:ext cx="1684070" cy="112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883" y="5162324"/>
            <a:ext cx="1854202" cy="13906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7208" y="5077541"/>
            <a:ext cx="1796506" cy="14880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7564" y="5235865"/>
            <a:ext cx="3126924" cy="121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2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JavaScript</a:t>
            </a:r>
            <a:endParaRPr lang="zh-CN" altLang="en-US" dirty="0" smtClean="0"/>
          </a:p>
        </p:txBody>
      </p:sp>
      <p:sp>
        <p:nvSpPr>
          <p:cNvPr id="19467" name="内容占位符 2"/>
          <p:cNvSpPr>
            <a:spLocks noGrp="1"/>
          </p:cNvSpPr>
          <p:nvPr>
            <p:ph idx="1"/>
          </p:nvPr>
        </p:nvSpPr>
        <p:spPr>
          <a:xfrm>
            <a:off x="735013" y="878683"/>
            <a:ext cx="7645398" cy="501017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JavaScript</a:t>
            </a:r>
            <a:r>
              <a:rPr lang="zh-CN" altLang="en-US" dirty="0" smtClean="0"/>
              <a:t>是一种基于对象和事件驱动的、并具有安全性能的脚本语言。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发展历史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向</a:t>
            </a:r>
            <a:r>
              <a:rPr lang="en-US" dirty="0" smtClean="0"/>
              <a:t>HTML</a:t>
            </a:r>
            <a:r>
              <a:rPr lang="zh-CN" altLang="en-US" dirty="0" smtClean="0"/>
              <a:t>页面中添加交互行为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借鉴多种语言设计的脚本语言</a:t>
            </a:r>
            <a:endParaRPr lang="en-US" altLang="zh-CN" dirty="0" smtClean="0"/>
          </a:p>
          <a:p>
            <a:pPr marL="342900" lvl="1" indent="-342900">
              <a:buSzPct val="80000"/>
              <a:buBlip>
                <a:blip r:embed="rId3"/>
              </a:buBlip>
              <a:defRPr/>
            </a:pPr>
            <a:r>
              <a:rPr lang="en-US" altLang="zh-CN" sz="2800" dirty="0" smtClean="0">
                <a:cs typeface="+mn-cs"/>
              </a:rPr>
              <a:t>JavaScript</a:t>
            </a:r>
            <a:r>
              <a:rPr lang="zh-CN" altLang="en-US" sz="2800" dirty="0" smtClean="0">
                <a:cs typeface="+mn-cs"/>
              </a:rPr>
              <a:t>组成</a:t>
            </a:r>
            <a:endParaRPr lang="en-US" altLang="zh-CN" sz="2800" dirty="0" smtClean="0">
              <a:cs typeface="+mn-cs"/>
            </a:endParaRPr>
          </a:p>
          <a:p>
            <a:pPr lvl="1">
              <a:defRPr/>
            </a:pP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500457" y="5870054"/>
            <a:ext cx="1285875" cy="408623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DOM</a:t>
            </a:r>
            <a:endParaRPr lang="zh-CN" altLang="en-US" b="1" dirty="0"/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3071832" y="4365104"/>
            <a:ext cx="2143125" cy="505103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/>
              <a:t>JavaScript</a:t>
            </a:r>
            <a:endParaRPr lang="zh-CN" altLang="en-US" sz="2000" b="1" dirty="0"/>
          </a:p>
        </p:txBody>
      </p:sp>
      <p:cxnSp>
        <p:nvCxnSpPr>
          <p:cNvPr id="19461" name="AutoShape 17"/>
          <p:cNvCxnSpPr>
            <a:cxnSpLocks noChangeShapeType="1"/>
            <a:stCxn id="6" idx="2"/>
            <a:endCxn id="5" idx="0"/>
          </p:cNvCxnSpPr>
          <p:nvPr/>
        </p:nvCxnSpPr>
        <p:spPr bwMode="auto">
          <a:xfrm rot="5400000">
            <a:off x="3643472" y="5370130"/>
            <a:ext cx="999847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AutoShape 20"/>
          <p:cNvSpPr>
            <a:spLocks noChangeArrowheads="1"/>
          </p:cNvSpPr>
          <p:nvPr/>
        </p:nvSpPr>
        <p:spPr bwMode="gray">
          <a:xfrm>
            <a:off x="857269" y="5865291"/>
            <a:ext cx="1785938" cy="503238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 err="1"/>
              <a:t>ECMAScript</a:t>
            </a:r>
            <a:endParaRPr lang="en-US" altLang="zh-CN" b="1" dirty="0"/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gray">
          <a:xfrm>
            <a:off x="6000769" y="5865291"/>
            <a:ext cx="1285875" cy="504825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BOM</a:t>
            </a:r>
          </a:p>
        </p:txBody>
      </p:sp>
      <p:cxnSp>
        <p:nvCxnSpPr>
          <p:cNvPr id="19464" name="直接连接符 15"/>
          <p:cNvCxnSpPr>
            <a:cxnSpLocks noChangeShapeType="1"/>
          </p:cNvCxnSpPr>
          <p:nvPr/>
        </p:nvCxnSpPr>
        <p:spPr bwMode="auto">
          <a:xfrm>
            <a:off x="1714519" y="5365229"/>
            <a:ext cx="4929188" cy="15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5" name="直接箭头连接符 19"/>
          <p:cNvCxnSpPr>
            <a:cxnSpLocks noChangeShapeType="1"/>
            <a:endCxn id="10" idx="0"/>
          </p:cNvCxnSpPr>
          <p:nvPr/>
        </p:nvCxnSpPr>
        <p:spPr bwMode="auto">
          <a:xfrm rot="5400000">
            <a:off x="6394470" y="5614466"/>
            <a:ext cx="500062" cy="15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6" name="直接箭头连接符 27"/>
          <p:cNvCxnSpPr>
            <a:cxnSpLocks noChangeShapeType="1"/>
          </p:cNvCxnSpPr>
          <p:nvPr/>
        </p:nvCxnSpPr>
        <p:spPr bwMode="auto">
          <a:xfrm rot="5400000">
            <a:off x="1465282" y="5614466"/>
            <a:ext cx="50006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图片 1025" descr="IMG_2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714" y="1581510"/>
            <a:ext cx="1997798" cy="253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033839" y="4299652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charset="-122"/>
              </a:rPr>
              <a:t>布兰登</a:t>
            </a:r>
            <a:r>
              <a:rPr lang="en-US" altLang="zh-CN" dirty="0">
                <a:ea typeface="宋体" charset="-122"/>
              </a:rPr>
              <a:t>.</a:t>
            </a:r>
            <a:r>
              <a:rPr lang="zh-CN" altLang="en-US" dirty="0">
                <a:ea typeface="宋体" charset="-122"/>
              </a:rPr>
              <a:t>艾奇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19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/37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ECMAScript</a:t>
            </a:r>
            <a:r>
              <a:rPr lang="zh-CN" altLang="en-US" b="1" dirty="0" smtClean="0"/>
              <a:t>版本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081040"/>
              </p:ext>
            </p:extLst>
          </p:nvPr>
        </p:nvGraphicFramePr>
        <p:xfrm>
          <a:off x="1515765" y="1268760"/>
          <a:ext cx="6668095" cy="422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圆角矩形 1"/>
          <p:cNvSpPr/>
          <p:nvPr/>
        </p:nvSpPr>
        <p:spPr bwMode="auto">
          <a:xfrm>
            <a:off x="1515765" y="5373216"/>
            <a:ext cx="1112019" cy="504056"/>
          </a:xfrm>
          <a:prstGeom prst="round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1997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2915816" y="5365179"/>
            <a:ext cx="1112019" cy="504056"/>
          </a:xfrm>
          <a:prstGeom prst="round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1998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4293802" y="5373216"/>
            <a:ext cx="1112019" cy="504056"/>
          </a:xfrm>
          <a:prstGeom prst="round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1999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 bwMode="auto">
          <a:xfrm>
            <a:off x="7106764" y="5371429"/>
            <a:ext cx="1112019" cy="504056"/>
          </a:xfrm>
          <a:prstGeom prst="roundRect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3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的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431138" y="2447105"/>
          <a:ext cx="12255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Image" r:id="rId4" imgW="1225091" imgH="1962750" progId="">
                  <p:embed/>
                </p:oleObj>
              </mc:Choice>
              <mc:Fallback>
                <p:oleObj name="Image" r:id="rId4" imgW="1225091" imgH="19627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138" y="2447105"/>
                        <a:ext cx="122555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6664356" y="4695007"/>
            <a:ext cx="2265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应用  服务器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2821019" y="2429624"/>
            <a:ext cx="504825" cy="144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>
                <a:solidFill>
                  <a:schemeClr val="bg1"/>
                </a:solidFill>
              </a:rPr>
              <a:t>IE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216428" y="2775616"/>
            <a:ext cx="1823524" cy="776383"/>
          </a:xfrm>
          <a:prstGeom prst="wedgeRoundRectCallout">
            <a:avLst>
              <a:gd name="adj1" fmla="val -27364"/>
              <a:gd name="adj2" fmla="val 5160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解析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HTML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标签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和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906869" y="4631486"/>
            <a:ext cx="2347585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从服务器端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下载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含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的页面</a:t>
            </a:r>
          </a:p>
        </p:txBody>
      </p:sp>
      <p:cxnSp>
        <p:nvCxnSpPr>
          <p:cNvPr id="12" name="AutoShape 12"/>
          <p:cNvCxnSpPr>
            <a:cxnSpLocks noChangeShapeType="1"/>
            <a:endCxn id="11" idx="1"/>
          </p:cNvCxnSpPr>
          <p:nvPr/>
        </p:nvCxnSpPr>
        <p:spPr bwMode="auto">
          <a:xfrm rot="16200000" flipH="1">
            <a:off x="2988873" y="4101682"/>
            <a:ext cx="1002554" cy="833438"/>
          </a:xfrm>
          <a:prstGeom prst="curved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525744" y="4301286"/>
            <a:ext cx="140493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返回  响应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993385" y="1766049"/>
            <a:ext cx="300750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包含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的请求页面</a:t>
            </a:r>
          </a:p>
        </p:txBody>
      </p:sp>
      <p:cxnSp>
        <p:nvCxnSpPr>
          <p:cNvPr id="16" name="AutoShape 16"/>
          <p:cNvCxnSpPr>
            <a:cxnSpLocks noChangeShapeType="1"/>
            <a:stCxn id="1042" idx="0"/>
            <a:endCxn id="15" idx="1"/>
          </p:cNvCxnSpPr>
          <p:nvPr/>
        </p:nvCxnSpPr>
        <p:spPr bwMode="auto">
          <a:xfrm rot="5400000" flipH="1" flipV="1">
            <a:off x="2934683" y="1629685"/>
            <a:ext cx="718025" cy="1399379"/>
          </a:xfrm>
          <a:prstGeom prst="curved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063781" y="2259761"/>
            <a:ext cx="12954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发送  请求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85786" y="2861424"/>
            <a:ext cx="503238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073431" y="1854949"/>
            <a:ext cx="503238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211506" y="4643446"/>
            <a:ext cx="503238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</a:rPr>
              <a:t>3</a:t>
            </a:r>
          </a:p>
        </p:txBody>
      </p:sp>
      <p:pic>
        <p:nvPicPr>
          <p:cNvPr id="1042" name="Picture 4" descr="C:\Users\jian.zhang\Desktop\安卓PPT模板demo\模拟器\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44681" y="2688386"/>
            <a:ext cx="1898650" cy="13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215930" y="3230565"/>
            <a:ext cx="1563687" cy="555625"/>
          </a:xfrm>
          <a:prstGeom prst="rightArrow">
            <a:avLst>
              <a:gd name="adj1" fmla="val 50000"/>
              <a:gd name="adj2" fmla="val 703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浏览器输入</a:t>
            </a:r>
          </a:p>
        </p:txBody>
      </p:sp>
      <p:sp>
        <p:nvSpPr>
          <p:cNvPr id="1044" name="TextBox 33"/>
          <p:cNvSpPr txBox="1">
            <a:spLocks noChangeArrowheads="1"/>
          </p:cNvSpPr>
          <p:nvPr/>
        </p:nvSpPr>
        <p:spPr bwMode="auto">
          <a:xfrm>
            <a:off x="1644681" y="2902699"/>
            <a:ext cx="142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IE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flipH="1">
            <a:off x="3491880" y="3230565"/>
            <a:ext cx="648073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Freeform 12"/>
          <p:cNvSpPr>
            <a:spLocks/>
          </p:cNvSpPr>
          <p:nvPr/>
        </p:nvSpPr>
        <p:spPr bwMode="auto">
          <a:xfrm rot="8643221">
            <a:off x="6225696" y="4441922"/>
            <a:ext cx="1859278" cy="803916"/>
          </a:xfrm>
          <a:prstGeom prst="arc">
            <a:avLst>
              <a:gd name="adj1" fmla="val 10930154"/>
              <a:gd name="adj2" fmla="val 287653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31" name="Freeform 12"/>
          <p:cNvSpPr>
            <a:spLocks/>
          </p:cNvSpPr>
          <p:nvPr/>
        </p:nvSpPr>
        <p:spPr bwMode="auto">
          <a:xfrm rot="1356412">
            <a:off x="6943213" y="1911248"/>
            <a:ext cx="1085821" cy="672053"/>
          </a:xfrm>
          <a:prstGeom prst="arc">
            <a:avLst>
              <a:gd name="adj1" fmla="val 1138557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8668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 animBg="1"/>
      <p:bldP spid="18" grpId="0"/>
      <p:bldP spid="19" grpId="0" animBg="1"/>
      <p:bldP spid="21" grpId="0" animBg="1"/>
      <p:bldP spid="22" grpId="0" animBg="1"/>
      <p:bldP spid="20" grpId="0" animBg="1"/>
      <p:bldP spid="28" grpId="0" animBg="1"/>
      <p:bldP spid="31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1" id="{13D45095-55EE-8949-A28D-AFE4C2ADFB2A}" vid="{A41CC80B-BDDC-C241-BBFE-824BB01F914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TP01</Template>
  <TotalTime>8875</TotalTime>
  <Words>2445</Words>
  <Application>Microsoft Office PowerPoint</Application>
  <PresentationFormat>全屏显示(4:3)</PresentationFormat>
  <Paragraphs>490</Paragraphs>
  <Slides>41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黑体</vt:lpstr>
      <vt:lpstr>楷体_GB2312</vt:lpstr>
      <vt:lpstr>宋体</vt:lpstr>
      <vt:lpstr>微软雅黑</vt:lpstr>
      <vt:lpstr>Arial</vt:lpstr>
      <vt:lpstr>Segoe UI Light</vt:lpstr>
      <vt:lpstr>Tahoma</vt:lpstr>
      <vt:lpstr>Times New Roman</vt:lpstr>
      <vt:lpstr>Wingdings</vt:lpstr>
      <vt:lpstr>模板</vt:lpstr>
      <vt:lpstr>Image</vt:lpstr>
      <vt:lpstr>Javascript基础  </vt:lpstr>
      <vt:lpstr>课程概述</vt:lpstr>
      <vt:lpstr>本章目标</vt:lpstr>
      <vt:lpstr>PowerPoint 演示文稿</vt:lpstr>
      <vt:lpstr>为什么要学JavaScript</vt:lpstr>
      <vt:lpstr>为什么要学JavaScript</vt:lpstr>
      <vt:lpstr>什么是JavaScript</vt:lpstr>
      <vt:lpstr>ECMAScript版本</vt:lpstr>
      <vt:lpstr>JavaScript的工作原理</vt:lpstr>
      <vt:lpstr>JavaScript的基本结构</vt:lpstr>
      <vt:lpstr>JavaScript的应用</vt:lpstr>
      <vt:lpstr>网页中引用JavaScript的方式</vt:lpstr>
      <vt:lpstr>PowerPoint 演示文稿</vt:lpstr>
      <vt:lpstr>基本语法--常用的输入/输出</vt:lpstr>
      <vt:lpstr>基本语法--常用的输入/输出</vt:lpstr>
      <vt:lpstr>JavaScript基本语法</vt:lpstr>
      <vt:lpstr>基本语法--变量</vt:lpstr>
      <vt:lpstr>基本语法--变量</vt:lpstr>
      <vt:lpstr>基本语法--变量</vt:lpstr>
      <vt:lpstr>课堂练习</vt:lpstr>
      <vt:lpstr>基本语法--数据类型</vt:lpstr>
      <vt:lpstr>基本语法-- typeof运算符</vt:lpstr>
      <vt:lpstr>基本语法--运算符号</vt:lpstr>
      <vt:lpstr>算术运算符</vt:lpstr>
      <vt:lpstr>比较运算符</vt:lpstr>
      <vt:lpstr>逻辑运算符</vt:lpstr>
      <vt:lpstr>课堂练习</vt:lpstr>
      <vt:lpstr>基本语法—运算符号</vt:lpstr>
      <vt:lpstr>基本语法—条件分支语句1</vt:lpstr>
      <vt:lpstr>课堂练习</vt:lpstr>
      <vt:lpstr>基本语法—条件分支语句2</vt:lpstr>
      <vt:lpstr>课堂练习</vt:lpstr>
      <vt:lpstr>基本语法—循环控制语句</vt:lpstr>
      <vt:lpstr>基本语法--循环中断</vt:lpstr>
      <vt:lpstr>基本语法--注释</vt:lpstr>
      <vt:lpstr>程序调试</vt:lpstr>
      <vt:lpstr>课堂练习</vt:lpstr>
      <vt:lpstr>课后练习</vt:lpstr>
      <vt:lpstr>课后练习</vt:lpstr>
      <vt:lpstr>课后练习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xi ping</cp:lastModifiedBy>
  <cp:revision>1140</cp:revision>
  <dcterms:created xsi:type="dcterms:W3CDTF">2006-03-08T06:55:38Z</dcterms:created>
  <dcterms:modified xsi:type="dcterms:W3CDTF">2017-07-18T08:44:50Z</dcterms:modified>
</cp:coreProperties>
</file>