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38"/>
  </p:notesMasterIdLst>
  <p:handoutMasterIdLst>
    <p:handoutMasterId r:id="rId39"/>
  </p:handoutMasterIdLst>
  <p:sldIdLst>
    <p:sldId id="559" r:id="rId2"/>
    <p:sldId id="619" r:id="rId3"/>
    <p:sldId id="389" r:id="rId4"/>
    <p:sldId id="606" r:id="rId5"/>
    <p:sldId id="595" r:id="rId6"/>
    <p:sldId id="596" r:id="rId7"/>
    <p:sldId id="633" r:id="rId8"/>
    <p:sldId id="597" r:id="rId9"/>
    <p:sldId id="598" r:id="rId10"/>
    <p:sldId id="599" r:id="rId11"/>
    <p:sldId id="639" r:id="rId12"/>
    <p:sldId id="600" r:id="rId13"/>
    <p:sldId id="634" r:id="rId14"/>
    <p:sldId id="604" r:id="rId15"/>
    <p:sldId id="616" r:id="rId16"/>
    <p:sldId id="617" r:id="rId17"/>
    <p:sldId id="605" r:id="rId18"/>
    <p:sldId id="625" r:id="rId19"/>
    <p:sldId id="618" r:id="rId20"/>
    <p:sldId id="613" r:id="rId21"/>
    <p:sldId id="614" r:id="rId22"/>
    <p:sldId id="620" r:id="rId23"/>
    <p:sldId id="621" r:id="rId24"/>
    <p:sldId id="626" r:id="rId25"/>
    <p:sldId id="628" r:id="rId26"/>
    <p:sldId id="622" r:id="rId27"/>
    <p:sldId id="624" r:id="rId28"/>
    <p:sldId id="612" r:id="rId29"/>
    <p:sldId id="627" r:id="rId30"/>
    <p:sldId id="635" r:id="rId31"/>
    <p:sldId id="636" r:id="rId32"/>
    <p:sldId id="637" r:id="rId33"/>
    <p:sldId id="638" r:id="rId34"/>
    <p:sldId id="608" r:id="rId35"/>
    <p:sldId id="632" r:id="rId36"/>
    <p:sldId id="570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4424" autoAdjust="0"/>
  </p:normalViewPr>
  <p:slideViewPr>
    <p:cSldViewPr>
      <p:cViewPr varScale="1">
        <p:scale>
          <a:sx n="74" d="100"/>
          <a:sy n="74" d="100"/>
        </p:scale>
        <p:origin x="1428" y="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F1AC-C26B-4E56-9808-8FC7660A3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17F7A-F25D-4BCE-BFD8-E455AD2D8E5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0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17F7A-F25D-4BCE-BFD8-E455AD2D8E5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17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FC8F7-9C33-448D-AC42-7B2CF4FF95F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98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33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7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92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4F8DA-6848-43AC-8141-804174F5DF1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06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57B7-85A2-4A25-A510-F17D5B127C1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615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0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715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86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57B7-85A2-4A25-A510-F17D5B127C1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745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7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27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F9A32-5FD9-41D8-AB18-5ED61972CAB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2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84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3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FF2FA-2FAF-496A-BDE4-DA3CBDB4D16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13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32A98-AF26-4C56-8990-C408370F012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65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9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2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4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9144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955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1794ED-377D-4756-9B15-73DF41E4B16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4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5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68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4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6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8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CF%80/90558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ea typeface="微软雅黑" panose="020B0503020204020204" pitchFamily="34" charset="-122"/>
              </a:rPr>
              <a:t>语法基础</a:t>
            </a:r>
            <a:r>
              <a:rPr lang="zh-CN" altLang="en-US" b="1" dirty="0"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调用有参函数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820739" y="834613"/>
            <a:ext cx="7645398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根据输入的次数，显示“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642938" y="4222107"/>
            <a:ext cx="3064966" cy="571500"/>
          </a:xfrm>
          <a:prstGeom prst="roundRect">
            <a:avLst>
              <a:gd name="adj" fmla="val 2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</a:t>
            </a:r>
            <a:r>
              <a:rPr lang="zh-CN" altLang="en-US" b="1" dirty="0" smtClean="0"/>
              <a:t>时调用函数</a:t>
            </a:r>
            <a:endParaRPr lang="zh-CN" altLang="en-US" b="1" dirty="0"/>
          </a:p>
        </p:txBody>
      </p:sp>
      <p:sp>
        <p:nvSpPr>
          <p:cNvPr id="41989" name="AutoShape 22"/>
          <p:cNvSpPr>
            <a:spLocks noChangeArrowheads="1"/>
          </p:cNvSpPr>
          <p:nvPr/>
        </p:nvSpPr>
        <p:spPr bwMode="auto">
          <a:xfrm>
            <a:off x="642938" y="1772257"/>
            <a:ext cx="8001028" cy="2280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showHello(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count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i=0;i&lt;count;i++)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console.log("Hello World");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42938" y="4962832"/>
            <a:ext cx="8102600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=“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btn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=“button”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次数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 smtClean="0">
                <a:latin typeface="+mn-lt"/>
              </a:rPr>
              <a:t>=“</a:t>
            </a:r>
            <a:r>
              <a:rPr lang="en-US" altLang="zh-CN" dirty="0" err="1" smtClean="0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r>
              <a:rPr lang="en-US" altLang="zh-CN" dirty="0" smtClean="0">
                <a:ea typeface="黑体" pitchFamily="49" charset="-122"/>
              </a:rPr>
              <a:t>)”&gt;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2157869" y="3145470"/>
            <a:ext cx="2781370" cy="1758860"/>
          </a:xfrm>
          <a:prstGeom prst="arc">
            <a:avLst>
              <a:gd name="adj1" fmla="val 11854561"/>
              <a:gd name="adj2" fmla="val 19888148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357290" y="6140472"/>
            <a:ext cx="6357982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有参显示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3" name="圆角矩形标注 2"/>
          <p:cNvSpPr/>
          <p:nvPr/>
        </p:nvSpPr>
        <p:spPr bwMode="auto">
          <a:xfrm>
            <a:off x="4222697" y="2204864"/>
            <a:ext cx="1141391" cy="429351"/>
          </a:xfrm>
          <a:prstGeom prst="wedgeRoundRectCallout">
            <a:avLst>
              <a:gd name="adj1" fmla="val -109231"/>
              <a:gd name="adj2" fmla="val -54151"/>
              <a:gd name="adj3" fmla="val 16667"/>
            </a:avLst>
          </a:prstGeom>
          <a:solidFill>
            <a:schemeClr val="bg1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4106527" y="5415432"/>
            <a:ext cx="1141391" cy="429351"/>
          </a:xfrm>
          <a:prstGeom prst="wedgeRoundRectCallout">
            <a:avLst>
              <a:gd name="adj1" fmla="val -141593"/>
              <a:gd name="adj2" fmla="val -16140"/>
              <a:gd name="adj3" fmla="val 16667"/>
            </a:avLst>
          </a:prstGeom>
          <a:solidFill>
            <a:schemeClr val="bg1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76351"/>
            <a:ext cx="7872830" cy="5010170"/>
          </a:xfrm>
        </p:spPr>
        <p:txBody>
          <a:bodyPr/>
          <a:lstStyle/>
          <a:p>
            <a:r>
              <a:rPr kumimoji="1" lang="zh-CN" altLang="en-US" dirty="0" smtClean="0"/>
              <a:t>完成一个</a:t>
            </a:r>
            <a:r>
              <a:rPr kumimoji="1" lang="zh-CN" altLang="en-US" dirty="0"/>
              <a:t>计算</a:t>
            </a:r>
            <a:r>
              <a:rPr kumimoji="1" lang="zh-CN" altLang="en-US" dirty="0" smtClean="0"/>
              <a:t>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可以使用无参或有参函数方式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课堂练习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82260"/>
            <a:ext cx="172402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81" y="2906185"/>
            <a:ext cx="3388219" cy="1361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55" y="4309726"/>
            <a:ext cx="3375045" cy="1307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780928"/>
            <a:ext cx="4229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匿名函数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匿名函数，即没有函数名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定义匿名函数</a:t>
            </a:r>
            <a:endParaRPr lang="en-US" altLang="zh-CN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214813"/>
            <a:ext cx="838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调用匿名函数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714625"/>
            <a:ext cx="7643813" cy="1571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altLang="zh-CN" b="1" dirty="0" err="1">
                <a:solidFill>
                  <a:srgbClr val="0070C0"/>
                </a:solidFill>
                <a:ea typeface="黑体" pitchFamily="2" charset="-122"/>
              </a:rPr>
              <a:t>var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</a:rPr>
              <a:t>  </a:t>
            </a:r>
            <a:r>
              <a:rPr lang="en-US" altLang="zh-CN" b="1" dirty="0" err="1">
                <a:solidFill>
                  <a:srgbClr val="0070C0"/>
                </a:solidFill>
                <a:ea typeface="黑体" pitchFamily="2" charset="-122"/>
              </a:rPr>
              <a:t>showFun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</a:rPr>
              <a:t> =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fr-FR" altLang="zh-CN" b="1" dirty="0">
                <a:ea typeface="黑体" pitchFamily="2" charset="-122"/>
              </a:rPr>
              <a:t>function (count) {     </a:t>
            </a:r>
            <a:endParaRPr lang="zh-CN" altLang="en-US" b="1" dirty="0"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for(var i=0;i&lt;count;i++){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console.log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("Hello World");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	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r>
              <a:rPr lang="fr-FR" altLang="zh-CN" b="1" dirty="0">
                <a:solidFill>
                  <a:srgbClr val="0000FF"/>
                </a:solidFill>
                <a:ea typeface="黑体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28688" y="4929189"/>
            <a:ext cx="7786687" cy="1095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&lt;input name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=“btn”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type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=“button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”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 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请输入显示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的次数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onclick="</a:t>
            </a:r>
            <a:r>
              <a:rPr lang="fr-FR" altLang="zh-CN" b="1" dirty="0" smtClean="0">
                <a:solidFill>
                  <a:srgbClr val="0070C0"/>
                </a:solidFill>
                <a:ea typeface="黑体" pitchFamily="2" charset="-122"/>
              </a:rPr>
              <a:t>showFun(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10</a:t>
            </a:r>
            <a:r>
              <a:rPr lang="fr-FR" altLang="zh-CN" b="1" dirty="0" smtClean="0">
                <a:solidFill>
                  <a:srgbClr val="0070C0"/>
                </a:solidFill>
                <a:ea typeface="黑体" pitchFamily="2" charset="-122"/>
              </a:rPr>
              <a:t>)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786063" y="2714625"/>
            <a:ext cx="1785937" cy="371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214813" y="2308225"/>
            <a:ext cx="121443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无函数名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714500" y="3929063"/>
            <a:ext cx="4857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整个语句类似赋值语句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showFun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变量值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4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作用域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733524" y="1087762"/>
            <a:ext cx="8086947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全局作用域：在代码的任何位置都可以访问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</a:t>
            </a:r>
            <a:r>
              <a:rPr lang="zh-CN" altLang="en-US" dirty="0" smtClean="0"/>
              <a:t>外层的函数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最外层函数外定义的变量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隐式全局变量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局部作用域：在指定的代码段范围中可以访问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函数内部定义的变量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9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 smtClean="0"/>
              <a:t>变量的作用域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06" y="857232"/>
            <a:ext cx="1470025" cy="400050"/>
            <a:chOff x="2962268" y="5103147"/>
            <a:chExt cx="1469411" cy="400110"/>
          </a:xfrm>
        </p:grpSpPr>
        <p:pic>
          <p:nvPicPr>
            <p:cNvPr id="471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代码阅读</a:t>
              </a:r>
            </a:p>
          </p:txBody>
        </p:sp>
      </p:grp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60454" y="1599473"/>
            <a:ext cx="7326312" cy="485775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=20;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first()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    </a:t>
            </a: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=5;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j=0;j&lt;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;j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("&amp;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;"+j);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t=prompt("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输入一个数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","")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if(t&gt;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(t);}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else{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en-US" b="1" dirty="0">
                <a:solidFill>
                  <a:srgbClr val="0070C0"/>
                </a:solidFill>
              </a:rPr>
              <a:t>first();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&lt;body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onload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758818" y="1114402"/>
            <a:ext cx="600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prompt()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弹出的输入框中输入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12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，页面输出什么内容？</a:t>
            </a:r>
          </a:p>
        </p:txBody>
      </p:sp>
      <p:pic>
        <p:nvPicPr>
          <p:cNvPr id="10" name="图片 9" descr="图1.39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4017963"/>
            <a:ext cx="37274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2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声明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变量</a:t>
            </a:r>
            <a:r>
              <a:rPr lang="zh-CN" altLang="zh-CN" dirty="0"/>
              <a:t>，会把该声明提升</a:t>
            </a:r>
            <a:r>
              <a:rPr lang="zh-CN" altLang="zh-CN" dirty="0" smtClean="0"/>
              <a:t>到</a:t>
            </a:r>
            <a:r>
              <a:rPr lang="zh-CN" altLang="en-US" dirty="0" smtClean="0"/>
              <a:t>所在作用域</a:t>
            </a:r>
            <a:r>
              <a:rPr lang="zh-CN" altLang="zh-CN" dirty="0" smtClean="0"/>
              <a:t>的</a:t>
            </a:r>
            <a:r>
              <a:rPr lang="zh-CN" altLang="zh-CN" dirty="0"/>
              <a:t>最顶端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提升的是变量声明，但不包含赋值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变量提升（难）</a:t>
            </a:r>
            <a:endParaRPr lang="zh-CN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807370" y="3495491"/>
            <a:ext cx="2891966" cy="1477328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en-US" altLang="zh-CN" b="1" dirty="0">
                <a:latin typeface="+mj-lt"/>
              </a:rPr>
              <a:t> function fun(){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        console.log(</a:t>
            </a:r>
            <a:r>
              <a:rPr lang="en-US" altLang="zh-CN" b="1" dirty="0" err="1">
                <a:latin typeface="+mj-lt"/>
              </a:rPr>
              <a:t>num</a:t>
            </a:r>
            <a:r>
              <a:rPr lang="en-US" altLang="zh-CN" b="1" dirty="0">
                <a:latin typeface="+mj-lt"/>
              </a:rPr>
              <a:t>);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        </a:t>
            </a:r>
            <a:r>
              <a:rPr lang="en-US" altLang="zh-CN" b="1" dirty="0" err="1">
                <a:latin typeface="+mj-lt"/>
              </a:rPr>
              <a:t>var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err="1">
                <a:latin typeface="+mj-lt"/>
              </a:rPr>
              <a:t>num</a:t>
            </a:r>
            <a:r>
              <a:rPr lang="en-US" altLang="zh-CN" b="1" dirty="0">
                <a:latin typeface="+mj-lt"/>
              </a:rPr>
              <a:t> = 20;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}</a:t>
            </a:r>
            <a:endParaRPr lang="zh-CN" altLang="zh-CN" b="1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144564" y="3356992"/>
            <a:ext cx="2891966" cy="1754326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en-US" altLang="zh-CN" b="1" dirty="0">
                <a:latin typeface="+mj-lt"/>
              </a:rPr>
              <a:t> function fun</a:t>
            </a:r>
            <a:r>
              <a:rPr lang="en-US" altLang="zh-CN" b="1" dirty="0" smtClean="0">
                <a:latin typeface="+mj-lt"/>
              </a:rPr>
              <a:t>(){</a:t>
            </a:r>
          </a:p>
          <a:p>
            <a:pPr lvl="0" algn="l"/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       </a:t>
            </a:r>
            <a:r>
              <a:rPr lang="en-US" altLang="zh-CN" b="1" dirty="0" err="1" smtClean="0">
                <a:latin typeface="+mj-lt"/>
              </a:rPr>
              <a:t>var</a:t>
            </a:r>
            <a:r>
              <a:rPr lang="en-US" altLang="zh-CN" b="1" dirty="0" smtClean="0">
                <a:latin typeface="+mj-lt"/>
              </a:rPr>
              <a:t>  </a:t>
            </a:r>
            <a:r>
              <a:rPr lang="en-US" altLang="zh-CN" b="1" dirty="0" err="1" smtClean="0">
                <a:latin typeface="+mj-lt"/>
              </a:rPr>
              <a:t>num</a:t>
            </a:r>
            <a:r>
              <a:rPr lang="en-US" altLang="zh-CN" b="1" dirty="0" smtClean="0">
                <a:latin typeface="+mj-lt"/>
              </a:rPr>
              <a:t>;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        console.log(</a:t>
            </a:r>
            <a:r>
              <a:rPr lang="en-US" altLang="zh-CN" b="1" dirty="0" err="1">
                <a:latin typeface="+mj-lt"/>
              </a:rPr>
              <a:t>num</a:t>
            </a:r>
            <a:r>
              <a:rPr lang="en-US" altLang="zh-CN" b="1" dirty="0">
                <a:latin typeface="+mj-lt"/>
              </a:rPr>
              <a:t>);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        </a:t>
            </a:r>
            <a:r>
              <a:rPr lang="en-US" altLang="zh-CN" b="1" dirty="0" err="1" smtClean="0">
                <a:latin typeface="+mj-lt"/>
              </a:rPr>
              <a:t>num</a:t>
            </a:r>
            <a:r>
              <a:rPr lang="en-US" altLang="zh-CN" b="1" dirty="0" smtClean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= 20;</a:t>
            </a:r>
            <a:endParaRPr lang="zh-CN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}</a:t>
            </a:r>
            <a:endParaRPr lang="zh-CN" altLang="zh-CN" b="1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 bwMode="auto">
          <a:xfrm>
            <a:off x="4094307" y="4018131"/>
            <a:ext cx="755506" cy="432048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以下代码的运行结果是什么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475656" y="2132856"/>
            <a:ext cx="5040560" cy="2308324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en-US" altLang="zh-CN" b="1" dirty="0" err="1">
                <a:latin typeface="+mj-lt"/>
              </a:rPr>
              <a:t>var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a </a:t>
            </a:r>
            <a:r>
              <a:rPr lang="en-US" altLang="zh-CN" b="1" dirty="0">
                <a:latin typeface="+mj-lt"/>
              </a:rPr>
              <a:t>= 18;</a:t>
            </a:r>
          </a:p>
          <a:p>
            <a:pPr lvl="0" algn="l"/>
            <a:r>
              <a:rPr lang="en-US" altLang="zh-CN" b="1" dirty="0" smtClean="0">
                <a:latin typeface="+mj-lt"/>
              </a:rPr>
              <a:t>fun1</a:t>
            </a:r>
            <a:r>
              <a:rPr lang="en-US" altLang="zh-CN" b="1" dirty="0">
                <a:latin typeface="+mj-lt"/>
              </a:rPr>
              <a:t>();</a:t>
            </a:r>
          </a:p>
          <a:p>
            <a:pPr lvl="0" algn="l"/>
            <a:r>
              <a:rPr lang="en-US" altLang="zh-CN" b="1" dirty="0">
                <a:latin typeface="+mj-lt"/>
              </a:rPr>
              <a:t>function </a:t>
            </a:r>
            <a:r>
              <a:rPr lang="en-US" altLang="zh-CN" b="1" dirty="0" smtClean="0">
                <a:latin typeface="+mj-lt"/>
              </a:rPr>
              <a:t>fun1</a:t>
            </a:r>
            <a:r>
              <a:rPr lang="en-US" altLang="zh-CN" b="1" dirty="0">
                <a:latin typeface="+mj-lt"/>
              </a:rPr>
              <a:t>(){</a:t>
            </a:r>
          </a:p>
          <a:p>
            <a:pPr lvl="0" algn="l"/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 err="1">
                <a:latin typeface="+mj-lt"/>
              </a:rPr>
              <a:t>var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b = 9</a:t>
            </a:r>
            <a:r>
              <a:rPr lang="en-US" altLang="zh-CN" b="1" dirty="0">
                <a:latin typeface="+mj-lt"/>
              </a:rPr>
              <a:t>;</a:t>
            </a:r>
          </a:p>
          <a:p>
            <a:pPr lvl="0" algn="l"/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 smtClean="0">
                <a:latin typeface="+mj-lt"/>
              </a:rPr>
              <a:t>console.log(a);</a:t>
            </a:r>
            <a:endParaRPr lang="en-US" altLang="zh-CN" b="1" dirty="0">
              <a:latin typeface="+mj-lt"/>
            </a:endParaRPr>
          </a:p>
          <a:p>
            <a:pPr lvl="0" algn="l"/>
            <a:r>
              <a:rPr lang="en-US" altLang="zh-CN" b="1" dirty="0">
                <a:latin typeface="+mj-lt"/>
              </a:rPr>
              <a:t>    console.log(b);</a:t>
            </a:r>
          </a:p>
          <a:p>
            <a:pPr lvl="0" algn="l"/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 err="1">
                <a:latin typeface="+mj-lt"/>
              </a:rPr>
              <a:t>var</a:t>
            </a:r>
            <a:r>
              <a:rPr lang="en-US" altLang="zh-CN" b="1" dirty="0">
                <a:latin typeface="+mj-lt"/>
              </a:rPr>
              <a:t> a = '123';</a:t>
            </a:r>
          </a:p>
          <a:p>
            <a:pPr lvl="0" algn="l"/>
            <a:r>
              <a:rPr lang="en-US" altLang="zh-CN" b="1" dirty="0">
                <a:latin typeface="+mj-lt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9544" y="2348880"/>
            <a:ext cx="542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/>
              <a:t>Javascript</a:t>
            </a:r>
            <a:r>
              <a:rPr kumimoji="1" lang="zh-CN" altLang="en-US" sz="4800" dirty="0" smtClean="0"/>
              <a:t>内置对象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19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对象是一种复杂的数据类型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提供了大量的内置对象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Math</a:t>
            </a:r>
          </a:p>
          <a:p>
            <a:pPr lvl="1"/>
            <a:r>
              <a:rPr lang="en-US" altLang="zh-CN" dirty="0" smtClean="0"/>
              <a:t>Date</a:t>
            </a:r>
          </a:p>
          <a:p>
            <a:pPr lvl="1"/>
            <a:r>
              <a:rPr lang="en-US" altLang="zh-CN" dirty="0" smtClean="0"/>
              <a:t>Arguments </a:t>
            </a:r>
          </a:p>
          <a:p>
            <a:pPr lvl="1"/>
            <a:r>
              <a:rPr lang="en-US" altLang="zh-CN" dirty="0" err="1" smtClean="0"/>
              <a:t>RegExp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数组是同类数据的有序集合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Array1</a:t>
            </a:r>
            <a:endParaRPr lang="zh-CN" altLang="en-US" dirty="0"/>
          </a:p>
        </p:txBody>
      </p:sp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903712" y="2492896"/>
            <a:ext cx="2376264" cy="297312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score1 = 88;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score2 = 62;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9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8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score4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score5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93;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score6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score7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75;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score8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92;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圆角矩形 11"/>
          <p:cNvSpPr>
            <a:spLocks noChangeArrowheads="1"/>
          </p:cNvSpPr>
          <p:nvPr/>
        </p:nvSpPr>
        <p:spPr bwMode="auto">
          <a:xfrm>
            <a:off x="5225662" y="3753243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62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5703933" y="3753242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9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8</a:t>
            </a: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6151089" y="3753241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95</a:t>
            </a:r>
          </a:p>
        </p:txBody>
      </p:sp>
      <p:sp>
        <p:nvSpPr>
          <p:cNvPr id="10" name="圆角矩形 11"/>
          <p:cNvSpPr>
            <a:spLocks noChangeArrowheads="1"/>
          </p:cNvSpPr>
          <p:nvPr/>
        </p:nvSpPr>
        <p:spPr bwMode="auto">
          <a:xfrm>
            <a:off x="6629360" y="3753240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93</a:t>
            </a:r>
          </a:p>
        </p:txBody>
      </p:sp>
      <p:sp>
        <p:nvSpPr>
          <p:cNvPr id="11" name="圆角矩形 11"/>
          <p:cNvSpPr>
            <a:spLocks noChangeArrowheads="1"/>
          </p:cNvSpPr>
          <p:nvPr/>
        </p:nvSpPr>
        <p:spPr bwMode="auto">
          <a:xfrm>
            <a:off x="7107631" y="3753239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89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7585902" y="3753238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75</a:t>
            </a:r>
          </a:p>
        </p:txBody>
      </p: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8064173" y="3753237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92</a:t>
            </a:r>
          </a:p>
        </p:txBody>
      </p:sp>
      <p:sp>
        <p:nvSpPr>
          <p:cNvPr id="15" name="圆角矩形 11"/>
          <p:cNvSpPr>
            <a:spLocks noChangeArrowheads="1"/>
          </p:cNvSpPr>
          <p:nvPr/>
        </p:nvSpPr>
        <p:spPr bwMode="auto">
          <a:xfrm>
            <a:off x="4759232" y="3753237"/>
            <a:ext cx="478271" cy="45243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88</a:t>
            </a:r>
          </a:p>
        </p:txBody>
      </p:sp>
      <p:sp>
        <p:nvSpPr>
          <p:cNvPr id="16" name="矩形 15"/>
          <p:cNvSpPr/>
          <p:nvPr/>
        </p:nvSpPr>
        <p:spPr>
          <a:xfrm>
            <a:off x="5225662" y="2708920"/>
            <a:ext cx="26519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score</a:t>
            </a:r>
          </a:p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3563888" y="3753237"/>
            <a:ext cx="864096" cy="452432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开发中的作用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的工作原理是什么？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的变量命名有哪些要求？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的运算符有哪些？各有什么作用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的程序控制结构有哪几种？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的常见输入输出方式有哪几种？</a:t>
            </a:r>
            <a:endParaRPr lang="en-US" altLang="zh-CN" dirty="0" smtClean="0"/>
          </a:p>
          <a:p>
            <a:r>
              <a:rPr lang="zh-CN" altLang="en-US" dirty="0" smtClean="0"/>
              <a:t>以下代码运行结果是什么？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475657" y="5086192"/>
            <a:ext cx="2952328" cy="1200329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endParaRPr lang="en-US" altLang="zh-CN" dirty="0" smtClean="0"/>
          </a:p>
          <a:p>
            <a:pPr lvl="0" algn="l"/>
            <a:r>
              <a:rPr lang="en-US" altLang="zh-CN" dirty="0" err="1" smtClean="0"/>
              <a:t>var</a:t>
            </a:r>
            <a:r>
              <a:rPr lang="en-US" altLang="zh-CN" dirty="0" smtClean="0"/>
              <a:t>  a = 10,c = 30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0" algn="l"/>
            <a:r>
              <a:rPr lang="en-US" altLang="zh-CN" dirty="0"/>
              <a:t>c</a:t>
            </a:r>
            <a:r>
              <a:rPr lang="en-US" altLang="zh-CN" dirty="0" smtClean="0"/>
              <a:t>onsole.log(b);</a:t>
            </a:r>
          </a:p>
          <a:p>
            <a:pPr lvl="0"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图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4431873"/>
            <a:ext cx="32877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数组</a:t>
            </a:r>
            <a:r>
              <a:rPr lang="en-US" altLang="zh-CN" dirty="0"/>
              <a:t>Array2</a:t>
            </a:r>
            <a:endParaRPr lang="zh-CN" altLang="en-US" dirty="0" smtClean="0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755650" y="939110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创建数组</a:t>
            </a:r>
          </a:p>
        </p:txBody>
      </p:sp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1214438" y="1591572"/>
            <a:ext cx="6867586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var</a:t>
            </a:r>
            <a:r>
              <a:rPr lang="en-US" altLang="zh-CN" sz="2800" b="1" dirty="0">
                <a:latin typeface="+mn-lt"/>
                <a:ea typeface="+mn-ea"/>
              </a:rPr>
              <a:t>  </a:t>
            </a:r>
            <a:r>
              <a:rPr lang="zh-CN" altLang="en-US" sz="2800" b="1" dirty="0">
                <a:latin typeface="+mn-lt"/>
                <a:ea typeface="+mn-ea"/>
              </a:rPr>
              <a:t>数组名称 </a:t>
            </a:r>
            <a:r>
              <a:rPr lang="en-US" altLang="zh-CN" sz="2800" b="1" dirty="0">
                <a:latin typeface="+mn-lt"/>
                <a:ea typeface="+mn-ea"/>
              </a:rPr>
              <a:t>= new Array(size</a:t>
            </a:r>
            <a:r>
              <a:rPr lang="en-US" altLang="zh-CN" sz="2800" b="1" dirty="0" smtClean="0">
                <a:latin typeface="+mn-lt"/>
                <a:ea typeface="+mn-ea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v</a:t>
            </a:r>
            <a:r>
              <a:rPr lang="en-US" altLang="zh-CN" sz="2800" b="1" dirty="0" err="1" smtClean="0">
                <a:latin typeface="+mn-lt"/>
                <a:ea typeface="+mn-ea"/>
              </a:rPr>
              <a:t>ar</a:t>
            </a:r>
            <a:r>
              <a:rPr lang="en-US" altLang="zh-CN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数组名称 </a:t>
            </a:r>
            <a:r>
              <a:rPr lang="en-US" altLang="zh-CN" sz="2800" b="1" dirty="0" smtClean="0">
                <a:latin typeface="+mn-lt"/>
                <a:ea typeface="+mn-ea"/>
              </a:rPr>
              <a:t>= [</a:t>
            </a:r>
            <a:r>
              <a:rPr lang="zh-CN" altLang="en-US" sz="2800" b="1" dirty="0" smtClean="0">
                <a:latin typeface="+mn-lt"/>
                <a:ea typeface="+mn-ea"/>
              </a:rPr>
              <a:t>元素</a:t>
            </a:r>
            <a:r>
              <a:rPr lang="en-US" altLang="zh-CN" sz="2800" b="1" dirty="0" smtClean="0">
                <a:latin typeface="+mn-lt"/>
                <a:ea typeface="+mn-ea"/>
              </a:rPr>
              <a:t>1</a:t>
            </a:r>
            <a:r>
              <a:rPr lang="zh-CN" altLang="en-US" sz="2800" b="1" dirty="0" smtClean="0">
                <a:latin typeface="+mn-lt"/>
                <a:ea typeface="+mn-ea"/>
              </a:rPr>
              <a:t>，元素</a:t>
            </a:r>
            <a:r>
              <a:rPr lang="en-US" altLang="zh-CN" sz="2800" b="1" dirty="0" smtClean="0">
                <a:latin typeface="+mn-lt"/>
                <a:ea typeface="+mn-ea"/>
              </a:rPr>
              <a:t>2 ,</a:t>
            </a:r>
            <a:r>
              <a:rPr lang="zh-CN" altLang="en-US" sz="2800" b="1" dirty="0" smtClean="0">
                <a:latin typeface="+mn-lt"/>
                <a:ea typeface="+mn-ea"/>
              </a:rPr>
              <a:t>。。。</a:t>
            </a:r>
            <a:r>
              <a:rPr lang="en-US" altLang="zh-CN" sz="2800" b="1" dirty="0" smtClean="0">
                <a:latin typeface="+mn-lt"/>
                <a:ea typeface="+mn-ea"/>
              </a:rPr>
              <a:t>];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14678" y="448553"/>
            <a:ext cx="1411970" cy="776383"/>
          </a:xfrm>
          <a:prstGeom prst="wedgeRoundRectCallout">
            <a:avLst>
              <a:gd name="adj1" fmla="val -25426"/>
              <a:gd name="adj2" fmla="val 51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00628" y="519991"/>
            <a:ext cx="2103457" cy="776383"/>
          </a:xfrm>
          <a:prstGeom prst="wedgeRoundRectCallout">
            <a:avLst>
              <a:gd name="adj1" fmla="val -19803"/>
              <a:gd name="adj2" fmla="val 527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表示数组中可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存放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元素总数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55650" y="2895173"/>
            <a:ext cx="79311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为数组元素赋值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000125" y="3503186"/>
            <a:ext cx="7000875" cy="465558"/>
          </a:xfrm>
          <a:prstGeom prst="roundRect">
            <a:avLst>
              <a:gd name="adj" fmla="val 53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fruit= new Array("apple", "orange", " peach","bananer");</a:t>
            </a: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1000125" y="4217561"/>
            <a:ext cx="4714875" cy="1947743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 = new Array(4);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[0] = " apple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[1] = " orange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[2] = " peach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[3] = " bananer ";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55650" y="3431746"/>
            <a:ext cx="51736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访问数组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000125" y="4217561"/>
            <a:ext cx="4357688" cy="4655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下标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</a:t>
            </a:r>
          </a:p>
        </p:txBody>
      </p:sp>
      <p:cxnSp>
        <p:nvCxnSpPr>
          <p:cNvPr id="13" name="直接箭头连接符 12"/>
          <p:cNvCxnSpPr>
            <a:endCxn id="5" idx="4"/>
          </p:cNvCxnSpPr>
          <p:nvPr/>
        </p:nvCxnSpPr>
        <p:spPr bwMode="auto">
          <a:xfrm rot="5400000" flipH="1" flipV="1">
            <a:off x="3281386" y="1454167"/>
            <a:ext cx="499315" cy="612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4"/>
          </p:cNvCxnSpPr>
          <p:nvPr/>
        </p:nvCxnSpPr>
        <p:spPr bwMode="auto">
          <a:xfrm flipV="1">
            <a:off x="4786314" y="1317988"/>
            <a:ext cx="849495" cy="4164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 smtClean="0"/>
              <a:t>数组</a:t>
            </a:r>
            <a:r>
              <a:rPr lang="en-US" altLang="zh-CN" dirty="0"/>
              <a:t>Array3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725021" y="80995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数组的常用属性和方法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118828" y="5820125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数组方法的应用</a:t>
              </a: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77098"/>
              </p:ext>
            </p:extLst>
          </p:nvPr>
        </p:nvGraphicFramePr>
        <p:xfrm>
          <a:off x="735013" y="1468375"/>
          <a:ext cx="7358114" cy="399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571636"/>
                <a:gridCol w="4643470"/>
              </a:tblGrid>
              <a:tr h="413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2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设置或返回数组中元素的数目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128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join(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把数组的所有元素放入一个字符串，通过一个的分隔符进行分隔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splice(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删除数组中的部分元素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sort(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对数组排序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6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push(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向数组末尾添加一个或更多</a:t>
                      </a:r>
                      <a:r>
                        <a:rPr lang="zh-CN" altLang="en-US" sz="1800" b="1" kern="100" baseline="0" dirty="0" smtClean="0">
                          <a:latin typeface="+mj-lt"/>
                          <a:ea typeface="+mn-ea"/>
                          <a:cs typeface="Times New Roman"/>
                        </a:rPr>
                        <a:t> 元素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pop(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从数组尾部删除并返回一个元素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shift(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从数组头部删除并返回一个元素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4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unshift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从数组头部添加一个或更多元素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3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6455" y="98107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使用数组的相关方法，模仿堆栈和队列的方式进行数据的出入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881187"/>
            <a:ext cx="1820589" cy="45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4783" y="961362"/>
            <a:ext cx="7645398" cy="5010170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提供的描述字符串的对象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83701"/>
              </p:ext>
            </p:extLst>
          </p:nvPr>
        </p:nvGraphicFramePr>
        <p:xfrm>
          <a:off x="1032275" y="1554610"/>
          <a:ext cx="7149355" cy="417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12"/>
                <a:gridCol w="4896543"/>
              </a:tblGrid>
              <a:tr h="458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属性方法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获取字符串的字符长度</a:t>
                      </a:r>
                      <a:endParaRPr lang="en-US" altLang="zh-CN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charAt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获取字符串中指定位置的字符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concat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把一个或多个值连接到字符串上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indexOf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获取指定字符在串中的初始索引位置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lastIndexOf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获取指定字符在串中的最后索引位置</a:t>
                      </a:r>
                      <a:endParaRPr lang="zh-CN" altLang="zh-CN" sz="1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split()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把字符串按指定字符分割成数组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substr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截取字符串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slice()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截取字符串</a:t>
                      </a:r>
                      <a:endParaRPr lang="zh-CN" altLang="zh-CN" sz="1800" b="0" kern="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把字符串转换成大写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组合 4"/>
          <p:cNvGrpSpPr/>
          <p:nvPr/>
        </p:nvGrpSpPr>
        <p:grpSpPr>
          <a:xfrm>
            <a:off x="2178060" y="6003838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 smtClean="0">
                  <a:solidFill>
                    <a:srgbClr val="FBFFFE"/>
                  </a:solidFill>
                  <a:ea typeface="黑体" pitchFamily="2" charset="-122"/>
                </a:rPr>
                <a:t>String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方法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12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7114" y="984458"/>
            <a:ext cx="7645398" cy="5010170"/>
          </a:xfrm>
        </p:spPr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是用于执行数学运算的对象，提供了大量的数学运算函数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6433"/>
              </p:ext>
            </p:extLst>
          </p:nvPr>
        </p:nvGraphicFramePr>
        <p:xfrm>
          <a:off x="1275135" y="2276872"/>
          <a:ext cx="7149355" cy="334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12"/>
                <a:gridCol w="4896543"/>
              </a:tblGrid>
              <a:tr h="458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属性方法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Math.PI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获取圆周率</a:t>
                      </a:r>
                      <a:r>
                        <a:rPr lang="el-GR" altLang="zh-CN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π</a:t>
                      </a:r>
                      <a:endParaRPr lang="en-US" altLang="zh-CN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Math.round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进行四舍五入取整运算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Math.ceil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进行小数进位运算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Math.floor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进行取整运算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</a:t>
                      </a:r>
                      <a:r>
                        <a:rPr lang="en-US" altLang="zh-CN" b="1" dirty="0" err="1" smtClean="0">
                          <a:effectLst/>
                        </a:rPr>
                        <a:t>random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获取随机数（</a:t>
                      </a:r>
                      <a:r>
                        <a:rPr lang="en-US" altLang="zh-CN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0~1</a:t>
                      </a: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）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Math.pow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进行指数运算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Math.abs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进行绝对值运算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4"/>
          <p:cNvGrpSpPr/>
          <p:nvPr/>
        </p:nvGrpSpPr>
        <p:grpSpPr>
          <a:xfrm>
            <a:off x="2118828" y="5949280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 smtClean="0">
                  <a:solidFill>
                    <a:srgbClr val="FBFFFE"/>
                  </a:solidFill>
                  <a:ea typeface="黑体" pitchFamily="2" charset="-122"/>
                </a:rPr>
                <a:t>Math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方法的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4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9592" y="1196752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编写代码，判断一个文件名</a:t>
            </a:r>
            <a:r>
              <a:rPr lang="en-US" altLang="zh-CN" sz="2800" b="1" kern="0" dirty="0" smtClean="0">
                <a:latin typeface="+mn-lt"/>
                <a:ea typeface="+mn-ea"/>
              </a:rPr>
              <a:t>(</a:t>
            </a:r>
            <a:r>
              <a:rPr lang="zh-CN" altLang="en-US" sz="2800" b="1" kern="0" dirty="0" smtClean="0">
                <a:latin typeface="+mn-lt"/>
                <a:ea typeface="+mn-ea"/>
              </a:rPr>
              <a:t>文件名</a:t>
            </a:r>
            <a:r>
              <a:rPr lang="en-US" altLang="zh-CN" sz="2800" b="1" kern="0" dirty="0" smtClean="0">
                <a:latin typeface="+mn-lt"/>
                <a:ea typeface="+mn-ea"/>
              </a:rPr>
              <a:t>.</a:t>
            </a:r>
            <a:r>
              <a:rPr lang="zh-CN" altLang="en-US" sz="2800" b="1" kern="0" dirty="0" smtClean="0">
                <a:latin typeface="+mn-lt"/>
                <a:ea typeface="+mn-ea"/>
              </a:rPr>
              <a:t>扩展名</a:t>
            </a:r>
            <a:r>
              <a:rPr lang="en-US" altLang="zh-CN" sz="2800" b="1" kern="0" dirty="0" smtClean="0">
                <a:latin typeface="+mn-lt"/>
                <a:ea typeface="+mn-ea"/>
              </a:rPr>
              <a:t>)</a:t>
            </a:r>
            <a:r>
              <a:rPr lang="zh-CN" altLang="en-US" sz="2800" b="1" kern="0" dirty="0" smtClean="0">
                <a:latin typeface="+mn-lt"/>
                <a:ea typeface="+mn-ea"/>
              </a:rPr>
              <a:t>是否是</a:t>
            </a:r>
            <a:r>
              <a:rPr lang="en-US" altLang="zh-CN" sz="2800" b="1" kern="0" dirty="0" smtClean="0">
                <a:latin typeface="+mn-lt"/>
                <a:ea typeface="+mn-ea"/>
              </a:rPr>
              <a:t>jpg</a:t>
            </a:r>
            <a:r>
              <a:rPr lang="zh-CN" altLang="en-US" sz="2800" b="1" kern="0" dirty="0" smtClean="0">
                <a:latin typeface="+mn-lt"/>
                <a:ea typeface="+mn-ea"/>
              </a:rPr>
              <a:t>的图片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/>
              <a:t>编写</a:t>
            </a:r>
            <a:r>
              <a:rPr lang="zh-CN" altLang="en-US" sz="2800" b="1" kern="0" dirty="0"/>
              <a:t>代码，判断一个字符串是正确的</a:t>
            </a:r>
            <a:r>
              <a:rPr lang="en-US" altLang="zh-CN" sz="2800" b="1" kern="0" dirty="0"/>
              <a:t>Email</a:t>
            </a:r>
            <a:r>
              <a:rPr lang="zh-CN" altLang="en-US" sz="2800" b="1" kern="0" dirty="0"/>
              <a:t>，要求如下</a:t>
            </a:r>
            <a:r>
              <a:rPr lang="zh-CN" altLang="en-US" sz="2800" b="1" kern="0" dirty="0" smtClean="0"/>
              <a:t>：</a:t>
            </a:r>
            <a:endParaRPr lang="en-US" altLang="zh-CN" sz="2800" b="1" kern="0" dirty="0"/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400" b="1" kern="0" dirty="0" smtClean="0"/>
              <a:t>必须</a:t>
            </a:r>
            <a:r>
              <a:rPr lang="zh-CN" altLang="en-US" sz="2400" b="1" kern="0" dirty="0"/>
              <a:t>包含一个‘</a:t>
            </a:r>
            <a:r>
              <a:rPr lang="en-US" altLang="zh-CN" sz="2400" b="1" kern="0" dirty="0"/>
              <a:t>@</a:t>
            </a:r>
            <a:r>
              <a:rPr lang="zh-CN" altLang="en-US" sz="2400" b="1" kern="0" dirty="0" smtClean="0"/>
              <a:t>’</a:t>
            </a:r>
            <a:endParaRPr lang="en-US" altLang="zh-CN" sz="2400" b="1" kern="0" dirty="0"/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400" b="1" kern="0" dirty="0" smtClean="0"/>
              <a:t>包含</a:t>
            </a:r>
            <a:r>
              <a:rPr lang="zh-CN" altLang="en-US" sz="2400" b="1" kern="0" dirty="0"/>
              <a:t>一个或多个‘</a:t>
            </a:r>
            <a:r>
              <a:rPr lang="en-US" altLang="zh-CN" sz="2400" b="1" kern="0" dirty="0"/>
              <a:t>.</a:t>
            </a:r>
            <a:r>
              <a:rPr lang="zh-CN" altLang="en-US" sz="2400" b="1" kern="0" dirty="0"/>
              <a:t>’</a:t>
            </a:r>
            <a:r>
              <a:rPr lang="zh-CN" altLang="en-US" sz="2400" b="1" kern="0" dirty="0" smtClean="0"/>
              <a:t>，</a:t>
            </a:r>
            <a:endParaRPr lang="en-US" altLang="zh-CN" sz="2400" b="1" kern="0" dirty="0"/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400" b="1" kern="0" dirty="0" smtClean="0"/>
              <a:t>@</a:t>
            </a:r>
            <a:r>
              <a:rPr lang="zh-CN" altLang="en-US" sz="2400" b="1" kern="0" dirty="0"/>
              <a:t>必须在</a:t>
            </a:r>
            <a:r>
              <a:rPr lang="en-US" altLang="zh-CN" sz="2400" b="1" kern="0" dirty="0"/>
              <a:t>.</a:t>
            </a:r>
            <a:r>
              <a:rPr lang="zh-CN" altLang="en-US" sz="2400" b="1" kern="0" dirty="0"/>
              <a:t>的</a:t>
            </a:r>
            <a:r>
              <a:rPr lang="zh-CN" altLang="en-US" sz="2400" b="1" kern="0" dirty="0" smtClean="0"/>
              <a:t>前面</a:t>
            </a:r>
            <a:endParaRPr lang="en-US" altLang="zh-CN" sz="2400" b="1" kern="0" dirty="0"/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400" b="1" kern="0" dirty="0" smtClean="0"/>
              <a:t>@</a:t>
            </a:r>
            <a:r>
              <a:rPr lang="zh-CN" altLang="en-US" sz="2400" b="1" kern="0" dirty="0"/>
              <a:t>和</a:t>
            </a:r>
            <a:r>
              <a:rPr lang="en-US" altLang="zh-CN" sz="2400" b="1" kern="0" dirty="0"/>
              <a:t>.</a:t>
            </a:r>
            <a:r>
              <a:rPr lang="zh-CN" altLang="en-US" sz="2400" b="1" kern="0" dirty="0"/>
              <a:t>之间还有</a:t>
            </a:r>
            <a:r>
              <a:rPr lang="zh-CN" altLang="en-US" sz="2400" b="1" kern="0" dirty="0" smtClean="0"/>
              <a:t>字符</a:t>
            </a:r>
            <a:endParaRPr lang="en-US" altLang="zh-CN" sz="2400" b="1" kern="0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/>
              <a:t>编写</a:t>
            </a:r>
            <a:r>
              <a:rPr lang="zh-CN" altLang="en-US" sz="2800" b="1" kern="0" dirty="0"/>
              <a:t>代码，获取一个</a:t>
            </a:r>
            <a:r>
              <a:rPr lang="en-US" altLang="zh-CN" sz="2800" b="1" kern="0" dirty="0"/>
              <a:t>3~99</a:t>
            </a:r>
            <a:r>
              <a:rPr lang="zh-CN" altLang="en-US" sz="2800" b="1" kern="0" dirty="0"/>
              <a:t>的随机整数</a:t>
            </a:r>
            <a:r>
              <a:rPr lang="zh-CN" altLang="en-US" sz="2800" b="1" kern="0" dirty="0" smtClean="0"/>
              <a:t>？</a:t>
            </a:r>
            <a:endParaRPr lang="en-US" altLang="zh-CN" sz="2800" b="1" kern="0" dirty="0" smtClean="0"/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/>
              <a:t>（</a:t>
            </a:r>
            <a:r>
              <a:rPr lang="en-US" altLang="zh-CN" sz="2800" b="1" kern="0" dirty="0" smtClean="0"/>
              <a:t>max-min</a:t>
            </a:r>
            <a:r>
              <a:rPr lang="zh-CN" altLang="en-US" sz="2800" b="1" kern="0" dirty="0" smtClean="0"/>
              <a:t>）*</a:t>
            </a:r>
            <a:r>
              <a:rPr lang="en-US" altLang="zh-CN" sz="2800" b="1" kern="0" dirty="0" err="1" smtClean="0"/>
              <a:t>radom</a:t>
            </a:r>
            <a:r>
              <a:rPr lang="zh-CN" altLang="en-US" sz="2800" b="1" kern="0" dirty="0" smtClean="0"/>
              <a:t>（） </a:t>
            </a:r>
            <a:r>
              <a:rPr lang="en-US" altLang="zh-CN" sz="2800" b="1" kern="0" dirty="0" smtClean="0"/>
              <a:t>+ min</a:t>
            </a:r>
            <a:endParaRPr lang="en-US" altLang="zh-CN" sz="2800" b="1" kern="0" dirty="0"/>
          </a:p>
          <a:p>
            <a:pPr lvl="1" algn="l"/>
            <a:endParaRPr lang="en-US" altLang="zh-CN" sz="2800" b="1" kern="0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endParaRPr lang="en-US" altLang="zh-CN" sz="2800" b="1" kern="0" dirty="0"/>
          </a:p>
          <a:p>
            <a:pPr lvl="0" algn="l">
              <a:spcBef>
                <a:spcPct val="20000"/>
              </a:spcBef>
              <a:buClr>
                <a:schemeClr val="tx2"/>
              </a:buClr>
              <a:buSzPct val="80000"/>
            </a:pPr>
            <a:endParaRPr lang="en-US" altLang="zh-CN" sz="2800" b="1" kern="0" dirty="0" smtClean="0">
              <a:latin typeface="+mn-lt"/>
              <a:ea typeface="+mn-ea"/>
            </a:endParaRPr>
          </a:p>
          <a:p>
            <a:pPr lvl="0" algn="l"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1" kern="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6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提供的关于日期的内置对象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</a:t>
            </a:r>
            <a:r>
              <a:rPr lang="en-US" altLang="zh-CN" dirty="0" smtClean="0"/>
              <a:t>Date1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84254" y="1844824"/>
            <a:ext cx="6561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v</a:t>
            </a:r>
            <a:r>
              <a:rPr lang="en-US" altLang="zh-CN" sz="2800" b="1" dirty="0" err="1" smtClean="0">
                <a:latin typeface="+mn-lt"/>
                <a:ea typeface="+mn-ea"/>
              </a:rPr>
              <a:t>ar</a:t>
            </a:r>
            <a:r>
              <a:rPr lang="en-US" altLang="zh-CN" sz="2800" b="1" dirty="0" smtClean="0">
                <a:latin typeface="+mn-lt"/>
                <a:ea typeface="+mn-ea"/>
              </a:rPr>
              <a:t> date = </a:t>
            </a:r>
            <a:r>
              <a:rPr lang="en-US" altLang="zh-CN" sz="2800" b="1" dirty="0">
                <a:latin typeface="+mn-lt"/>
                <a:ea typeface="+mn-ea"/>
              </a:rPr>
              <a:t>new </a:t>
            </a:r>
            <a:r>
              <a:rPr lang="en-US" altLang="zh-CN" sz="2800" b="1" dirty="0" smtClean="0">
                <a:latin typeface="+mn-lt"/>
                <a:ea typeface="+mn-ea"/>
              </a:rPr>
              <a:t>Date(</a:t>
            </a:r>
            <a:r>
              <a:rPr lang="zh-CN" altLang="en-US" sz="2800" b="1" dirty="0" smtClean="0">
                <a:latin typeface="+mn-lt"/>
                <a:ea typeface="+mn-ea"/>
              </a:rPr>
              <a:t>参数</a:t>
            </a:r>
            <a:r>
              <a:rPr lang="en-US" altLang="zh-CN" sz="2800" b="1" dirty="0" smtClean="0">
                <a:latin typeface="+mn-lt"/>
                <a:ea typeface="+mn-ea"/>
              </a:rPr>
              <a:t>);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没有参数时获取当前系统时间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400" b="1" dirty="0">
                <a:latin typeface="+mn-lt"/>
                <a:ea typeface="+mn-ea"/>
              </a:rPr>
              <a:t>有</a:t>
            </a:r>
            <a:r>
              <a:rPr lang="zh-CN" altLang="en-US" sz="2400" b="1" dirty="0" smtClean="0">
                <a:latin typeface="+mn-lt"/>
                <a:ea typeface="+mn-ea"/>
              </a:rPr>
              <a:t>参数时获取参数指定的时间，参数必须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lvl="2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 smtClean="0">
                <a:latin typeface="+mn-lt"/>
                <a:ea typeface="+mn-ea"/>
              </a:rPr>
              <a:t>符合时间格式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endParaRPr lang="en-US" altLang="zh-CN" sz="2800" b="1" dirty="0" smtClean="0">
              <a:latin typeface="+mn-lt"/>
              <a:ea typeface="+mn-ea"/>
            </a:endParaRPr>
          </a:p>
        </p:txBody>
      </p:sp>
      <p:grpSp>
        <p:nvGrpSpPr>
          <p:cNvPr id="7" name="组合 4"/>
          <p:cNvGrpSpPr/>
          <p:nvPr/>
        </p:nvGrpSpPr>
        <p:grpSpPr>
          <a:xfrm>
            <a:off x="2081179" y="5854721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示例：日期对象的创建</a:t>
              </a:r>
              <a:endParaRPr lang="zh-CN" altLang="en-US" b="1" dirty="0">
                <a:solidFill>
                  <a:srgbClr val="FBFFFE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4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日期</a:t>
            </a:r>
            <a:r>
              <a:rPr lang="en-US" altLang="zh-CN" dirty="0" smtClean="0"/>
              <a:t>Date2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725021" y="80995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常用日期对象的方法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118828" y="6162017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示例：日期对象的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应用</a:t>
              </a: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39507"/>
              </p:ext>
            </p:extLst>
          </p:nvPr>
        </p:nvGraphicFramePr>
        <p:xfrm>
          <a:off x="735012" y="1485883"/>
          <a:ext cx="7149355" cy="458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12"/>
                <a:gridCol w="4896543"/>
              </a:tblGrid>
              <a:tr h="458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getDate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获取天数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getDay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获取星期数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getMonth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获取月份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getFullYear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获取完整的年份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getHours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获取小时数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getMinutes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获取分钟数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getSecond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获取秒数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b="1" dirty="0" err="1" smtClean="0">
                          <a:effectLst/>
                        </a:rPr>
                        <a:t>getMilliseconds</a:t>
                      </a:r>
                      <a:r>
                        <a:rPr lang="en-US" altLang="zh-CN" b="1" dirty="0" smtClean="0">
                          <a:effectLst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获取毫秒数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j-lt"/>
                          <a:ea typeface="+mn-ea"/>
                          <a:cs typeface="Times New Roman"/>
                        </a:rPr>
                        <a:t>getTime</a:t>
                      </a: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获取累计毫秒数，从</a:t>
                      </a:r>
                      <a:r>
                        <a:rPr lang="en-US" altLang="zh-CN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1970-1-1</a:t>
                      </a: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开始计算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b="1" dirty="0" err="1" smtClean="0">
                          <a:effectLst/>
                        </a:rPr>
                        <a:t>toLocaleString</a:t>
                      </a:r>
                      <a:r>
                        <a:rPr lang="en-US" altLang="zh-CN" b="1" dirty="0" smtClean="0">
                          <a:effectLst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latin typeface="+mj-lt"/>
                          <a:ea typeface="+mn-ea"/>
                          <a:cs typeface="Times New Roman"/>
                        </a:rPr>
                        <a:t>获取完整的日期和事件字符串</a:t>
                      </a:r>
                      <a:endParaRPr lang="zh-CN" sz="1800" b="0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计算出当前距离今年的双十一活动还有多久，格式要求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小时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分钟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秒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103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小时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分钟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秒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秒后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2000/60 = 33.333</a:t>
            </a:r>
          </a:p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小时</a:t>
            </a:r>
            <a:r>
              <a:rPr kumimoji="1" lang="en-US" altLang="zh-CN" dirty="0" smtClean="0"/>
              <a:t>33</a:t>
            </a:r>
            <a:r>
              <a:rPr kumimoji="1" lang="zh-CN" altLang="en-US" dirty="0" smtClean="0"/>
              <a:t>分钟</a:t>
            </a:r>
            <a:r>
              <a:rPr kumimoji="1" lang="en-US" altLang="zh-CN" dirty="0" smtClean="0"/>
              <a:t>2000%60</a:t>
            </a:r>
            <a:r>
              <a:rPr kumimoji="1" lang="zh-CN" altLang="en-US" dirty="0" smtClean="0"/>
              <a:t>秒</a:t>
            </a:r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对象针对函数的参数进行了封装</a:t>
            </a:r>
            <a:endParaRPr lang="en-US" altLang="zh-CN" dirty="0" smtClean="0"/>
          </a:p>
          <a:p>
            <a:r>
              <a:rPr lang="zh-CN" altLang="en-US" dirty="0" smtClean="0"/>
              <a:t>常见和属性</a:t>
            </a: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ength</a:t>
            </a:r>
            <a:r>
              <a:rPr lang="zh-CN" altLang="en-US" dirty="0" smtClean="0"/>
              <a:t>：参数的个数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allee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返回当前执行的函数，用于递归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arguments 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81179" y="5589240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 smtClean="0">
                  <a:solidFill>
                    <a:srgbClr val="FBFFFE"/>
                  </a:solidFill>
                  <a:ea typeface="黑体" pitchFamily="2" charset="-122"/>
                </a:rPr>
                <a:t>arguments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2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学完本阶段后，你能够</a:t>
            </a:r>
            <a:endParaRPr lang="en-US" altLang="zh-CN" dirty="0" smtClean="0"/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35696" y="2316998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5696" y="3645024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的内置对象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r>
              <a:rPr lang="zh-CN" altLang="en-US" dirty="0" smtClean="0"/>
              <a:t>递归算法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0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174024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122129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3070234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4018339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4966444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5914549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6862656" y="3283535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23" name="上弧形箭头 22"/>
          <p:cNvSpPr/>
          <p:nvPr/>
        </p:nvSpPr>
        <p:spPr bwMode="auto">
          <a:xfrm>
            <a:off x="1534064" y="2578912"/>
            <a:ext cx="948105" cy="49645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上弧形箭头 23"/>
          <p:cNvSpPr/>
          <p:nvPr/>
        </p:nvSpPr>
        <p:spPr bwMode="auto">
          <a:xfrm>
            <a:off x="2558947" y="2541622"/>
            <a:ext cx="948105" cy="49645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上弧形箭头 24"/>
          <p:cNvSpPr/>
          <p:nvPr/>
        </p:nvSpPr>
        <p:spPr bwMode="auto">
          <a:xfrm>
            <a:off x="3563888" y="2578912"/>
            <a:ext cx="948105" cy="49645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上弧形箭头 25"/>
          <p:cNvSpPr/>
          <p:nvPr/>
        </p:nvSpPr>
        <p:spPr bwMode="auto">
          <a:xfrm>
            <a:off x="4461653" y="2541622"/>
            <a:ext cx="948105" cy="49645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上弧形箭头 26"/>
          <p:cNvSpPr/>
          <p:nvPr/>
        </p:nvSpPr>
        <p:spPr bwMode="auto">
          <a:xfrm>
            <a:off x="5466594" y="2541334"/>
            <a:ext cx="948105" cy="49645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0926" y="1039344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实现原理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174024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122129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3070234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4018339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4966444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5914549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6862656" y="3789040"/>
            <a:ext cx="864096" cy="1512168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6" name="上弧形箭头 5"/>
          <p:cNvSpPr/>
          <p:nvPr/>
        </p:nvSpPr>
        <p:spPr bwMode="auto">
          <a:xfrm>
            <a:off x="1518077" y="1430459"/>
            <a:ext cx="6251096" cy="1792956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 bwMode="auto">
          <a:xfrm>
            <a:off x="3347864" y="2492896"/>
            <a:ext cx="4248472" cy="1161226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 bwMode="auto">
          <a:xfrm>
            <a:off x="5220072" y="3068960"/>
            <a:ext cx="2016224" cy="585162"/>
          </a:xfrm>
          <a:prstGeom prst="curved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 bwMode="auto">
          <a:xfrm>
            <a:off x="2554177" y="5517232"/>
            <a:ext cx="5214996" cy="1064565"/>
          </a:xfrm>
          <a:prstGeom prst="curvedUp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 bwMode="auto">
          <a:xfrm>
            <a:off x="4450387" y="5301208"/>
            <a:ext cx="3145949" cy="985313"/>
          </a:xfrm>
          <a:prstGeom prst="curvedUp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 bwMode="auto">
          <a:xfrm>
            <a:off x="6156176" y="5436125"/>
            <a:ext cx="936104" cy="441147"/>
          </a:xfrm>
          <a:prstGeom prst="curvedUp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0926" y="1039344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算法要点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函数的自我调用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函数参数变更</a:t>
            </a:r>
            <a:endParaRPr lang="en-US" altLang="zh-CN" dirty="0" smtClean="0"/>
          </a:p>
          <a:p>
            <a:pPr lvl="1"/>
            <a:r>
              <a:rPr lang="zh-CN" altLang="en-US" dirty="0"/>
              <a:t>自我</a:t>
            </a:r>
            <a:r>
              <a:rPr lang="zh-CN" altLang="en-US" dirty="0" smtClean="0"/>
              <a:t>调用条件终止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完成猜数游戏的模拟功能，定义函数判断猜数是否正确</a:t>
            </a:r>
          </a:p>
          <a:p>
            <a:r>
              <a:rPr lang="zh-CN" altLang="en-US" dirty="0" smtClean="0"/>
              <a:t>要求如下：</a:t>
            </a:r>
            <a:r>
              <a:rPr lang="zh-CN" altLang="zh-CN" dirty="0" smtClean="0"/>
              <a:t>随机</a:t>
            </a:r>
            <a:r>
              <a:rPr lang="zh-CN" altLang="zh-CN" dirty="0"/>
              <a:t>产生一个数字（</a:t>
            </a:r>
            <a:r>
              <a:rPr lang="en-US" altLang="zh-CN" dirty="0" smtClean="0"/>
              <a:t>1-100</a:t>
            </a:r>
            <a:r>
              <a:rPr lang="zh-CN" altLang="zh-CN" dirty="0" smtClean="0"/>
              <a:t>）</a:t>
            </a:r>
            <a:r>
              <a:rPr lang="zh-CN" altLang="zh-CN" dirty="0"/>
              <a:t>，让用户输入猜数进行比对，正确时显示猜的总次数。不对时，给出新的猜数</a:t>
            </a:r>
            <a:r>
              <a:rPr lang="zh-CN" altLang="zh-CN" dirty="0" smtClean="0"/>
              <a:t>范围</a:t>
            </a:r>
            <a:r>
              <a:rPr lang="zh-CN" altLang="en-US" dirty="0" smtClean="0"/>
              <a:t>（范围缩小），让用户再次输入猜数直到猜对为止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课后练习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89820"/>
            <a:ext cx="5422900" cy="246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732" y="3801072"/>
            <a:ext cx="5448300" cy="250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393" y="3841534"/>
            <a:ext cx="6192001" cy="24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一个数组中存在部分相同的元素，编码实现去除</a:t>
            </a:r>
            <a:r>
              <a:rPr kumimoji="1" lang="zh-CN" altLang="en-US" dirty="0"/>
              <a:t>数组重复</a:t>
            </a:r>
            <a:r>
              <a:rPr kumimoji="1" lang="zh-CN" altLang="en-US" dirty="0" smtClean="0"/>
              <a:t>元素（只保留一个）功能。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/>
              <a:t>10,3,44,5,66,3,33,92]-&gt;[</a:t>
            </a:r>
            <a:r>
              <a:rPr kumimoji="1" lang="en-US" altLang="zh-CN" dirty="0" smtClean="0"/>
              <a:t>10,3,44,5,66,33,92]</a:t>
            </a:r>
          </a:p>
          <a:p>
            <a:r>
              <a:rPr kumimoji="1" lang="en-US" altLang="zh-CN" dirty="0" smtClean="0"/>
              <a:t>[‘tom’,’jack’,’tom’,’</a:t>
            </a:r>
            <a:r>
              <a:rPr kumimoji="1" lang="en-US" altLang="zh-CN" dirty="0" err="1" smtClean="0"/>
              <a:t>mary</a:t>
            </a:r>
            <a:r>
              <a:rPr kumimoji="1" lang="en-US" altLang="zh-CN" dirty="0" smtClean="0"/>
              <a:t>’,’jack’]-&gt;</a:t>
            </a:r>
          </a:p>
          <a:p>
            <a:r>
              <a:rPr kumimoji="1" lang="en-US" altLang="zh-CN" dirty="0"/>
              <a:t>[‘tom’,</a:t>
            </a:r>
            <a:r>
              <a:rPr kumimoji="1" lang="en-US" altLang="zh-CN" dirty="0" smtClean="0"/>
              <a:t>’jack’,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mary</a:t>
            </a:r>
            <a:r>
              <a:rPr kumimoji="1" lang="en-US" altLang="zh-CN" dirty="0" smtClean="0"/>
              <a:t>’]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096" y="2348880"/>
            <a:ext cx="418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/>
              <a:t>Javascript</a:t>
            </a:r>
            <a:r>
              <a:rPr kumimoji="1" lang="zh-CN" altLang="en-US" sz="48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859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什么是函数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函数的含义：是将相关代码封装在一起，能完成特定任务的代码块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函数的作用：重复调用、简化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函数分类：系统函数和自定义函数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787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常用系统函数</a:t>
            </a: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679828" y="1274245"/>
            <a:ext cx="7959725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parseInt 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将</a:t>
            </a:r>
            <a:r>
              <a:rPr lang="zh-CN" altLang="en-US" sz="2400" b="1" dirty="0">
                <a:latin typeface="+mn-lt"/>
                <a:ea typeface="+mn-ea"/>
              </a:rPr>
              <a:t>字符串转换为整型数字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如</a:t>
            </a:r>
            <a:r>
              <a:rPr lang="en-US" altLang="zh-CN" sz="2400" b="1" dirty="0" err="1" smtClean="0">
                <a:latin typeface="+mn-lt"/>
                <a:ea typeface="+mn-ea"/>
              </a:rPr>
              <a:t>: parseInt (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86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)</a:t>
            </a:r>
            <a:r>
              <a:rPr lang="zh-CN" altLang="en-US" sz="2400" b="1" dirty="0" err="1" smtClean="0">
                <a:latin typeface="+mn-lt"/>
                <a:ea typeface="+mn-ea"/>
              </a:rPr>
              <a:t>将字符串“</a:t>
            </a:r>
            <a:r>
              <a:rPr lang="en-US" altLang="zh-CN" sz="2400" b="1" dirty="0" err="1" smtClean="0">
                <a:latin typeface="+mn-lt"/>
                <a:ea typeface="+mn-ea"/>
              </a:rPr>
              <a:t>86”</a:t>
            </a:r>
            <a:r>
              <a:rPr lang="zh-CN" altLang="en-US" sz="2400" b="1" dirty="0" err="1" smtClean="0">
                <a:latin typeface="+mn-lt"/>
                <a:ea typeface="+mn-ea"/>
              </a:rPr>
              <a:t>转换为整型值</a:t>
            </a:r>
            <a:r>
              <a:rPr lang="en-US" altLang="zh-CN" sz="2400" b="1" dirty="0" err="1" smtClean="0">
                <a:latin typeface="+mn-lt"/>
                <a:ea typeface="+mn-ea"/>
              </a:rPr>
              <a:t>86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arseFloat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将字符串转换为浮点型数字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如</a:t>
            </a:r>
            <a:r>
              <a:rPr lang="en-US" altLang="zh-CN" sz="2400" b="1" dirty="0" err="1" smtClean="0">
                <a:latin typeface="+mn-lt"/>
                <a:ea typeface="+mn-ea"/>
              </a:rPr>
              <a:t>: parseFloat(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34.45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)</a:t>
            </a:r>
            <a:r>
              <a:rPr lang="zh-CN" altLang="en-US" sz="2400" b="1" dirty="0" err="1" smtClean="0">
                <a:latin typeface="+mn-lt"/>
                <a:ea typeface="+mn-ea"/>
              </a:rPr>
              <a:t>将字符串“</a:t>
            </a:r>
            <a:r>
              <a:rPr lang="en-US" altLang="zh-CN" sz="2400" b="1" dirty="0" err="1" smtClean="0">
                <a:latin typeface="+mn-lt"/>
                <a:ea typeface="+mn-ea"/>
              </a:rPr>
              <a:t>34.45”</a:t>
            </a:r>
            <a:r>
              <a:rPr lang="zh-CN" altLang="en-US" sz="2400" b="1" dirty="0" err="1" smtClean="0">
                <a:latin typeface="+mn-lt"/>
                <a:ea typeface="+mn-ea"/>
              </a:rPr>
              <a:t>转换为浮点值</a:t>
            </a:r>
            <a:r>
              <a:rPr lang="en-US" altLang="zh-CN" sz="2400" b="1" dirty="0" err="1" smtClean="0">
                <a:latin typeface="+mn-lt"/>
                <a:ea typeface="+mn-ea"/>
              </a:rPr>
              <a:t>34.45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isNaN()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用于</a:t>
            </a:r>
            <a:r>
              <a:rPr lang="zh-CN" altLang="en-US" sz="2400" b="1" dirty="0">
                <a:latin typeface="+mn-lt"/>
                <a:ea typeface="+mn-ea"/>
              </a:rPr>
              <a:t>检查其参数是否是非数字</a:t>
            </a:r>
            <a:endParaRPr lang="en-US" altLang="zh-CN" sz="2400" b="1" dirty="0" err="1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83768" y="6003408"/>
            <a:ext cx="4071966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类型转换函数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完成考试成绩统计功能</a:t>
            </a:r>
          </a:p>
          <a:p>
            <a:r>
              <a:rPr lang="zh-CN" altLang="en-US" dirty="0" smtClean="0"/>
              <a:t>要求如下：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）输入考试科目的数量，要求数量必须是非零、非负数的数值类型，否则给出相应提示并退出程序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）根据考试科目的数量，输入各科的考试成绩并累加，要求成绩必须是非负数的数值类型，否则给出相应提示并退出程序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）如果各项输入正确，则弹出总成绩 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课堂练习</a:t>
            </a:r>
            <a:endParaRPr kumimoji="1" lang="zh-CN" altLang="en-US" dirty="0"/>
          </a:p>
        </p:txBody>
      </p:sp>
      <p:pic>
        <p:nvPicPr>
          <p:cNvPr id="8" name="Picture 3" descr="Snap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90" y="5257334"/>
            <a:ext cx="4570095" cy="109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Snap1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0252" y="5280829"/>
            <a:ext cx="45751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Snap1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6136" y="4949825"/>
            <a:ext cx="278574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1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 bwMode="auto">
          <a:xfrm flipV="1">
            <a:off x="5786446" y="2165344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786446" y="2451096"/>
            <a:ext cx="64294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自定义函数</a:t>
            </a:r>
          </a:p>
        </p:txBody>
      </p:sp>
      <p:sp>
        <p:nvSpPr>
          <p:cNvPr id="399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定义函数</a:t>
            </a:r>
            <a:endParaRPr lang="en-US" altLang="zh-CN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071938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函数</a:t>
            </a:r>
            <a:r>
              <a:rPr lang="zh-CN" altLang="en-US" sz="2400" b="1" dirty="0">
                <a:latin typeface="+mn-lt"/>
                <a:ea typeface="+mn-ea"/>
              </a:rPr>
              <a:t>的</a:t>
            </a:r>
            <a:r>
              <a:rPr lang="zh-CN" altLang="en-US" sz="2400" b="1" dirty="0" smtClean="0">
                <a:latin typeface="+mn-lt"/>
                <a:ea typeface="+mn-ea"/>
              </a:rPr>
              <a:t>调用格式：</a:t>
            </a:r>
            <a:endParaRPr lang="en-US" altLang="zh-CN" sz="2400" b="1" dirty="0" err="1" smtClean="0">
              <a:latin typeface="+mn-lt"/>
              <a:ea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函数</a:t>
            </a:r>
            <a:r>
              <a:rPr lang="zh-CN" altLang="en-US" sz="2400" b="1" dirty="0">
                <a:solidFill>
                  <a:srgbClr val="0070C0"/>
                </a:solidFill>
              </a:rPr>
              <a:t>名</a:t>
            </a:r>
            <a:r>
              <a:rPr lang="en-US" altLang="zh-CN" sz="2400" b="1" dirty="0">
                <a:solidFill>
                  <a:srgbClr val="0070C0"/>
                </a:solidFill>
              </a:rPr>
              <a:t>(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5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071688"/>
            <a:ext cx="4786313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function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函数名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(                                        </a:t>
            </a:r>
            <a:r>
              <a:rPr lang="en-US" altLang="zh-CN" b="1" dirty="0">
                <a:ea typeface="黑体" pitchFamily="2" charset="-122"/>
              </a:rPr>
              <a:t>){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//JavaScript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    </a:t>
            </a:r>
            <a:r>
              <a:rPr lang="en-US" altLang="zh-CN" b="1" dirty="0">
                <a:ea typeface="黑体" pitchFamily="2" charset="-122"/>
              </a:rPr>
              <a:t>[return </a:t>
            </a:r>
            <a:r>
              <a:rPr lang="zh-CN" altLang="en-US" b="1" dirty="0">
                <a:ea typeface="黑体" pitchFamily="2" charset="-122"/>
              </a:rPr>
              <a:t>返回值</a:t>
            </a:r>
            <a:r>
              <a:rPr lang="en-US" altLang="zh-CN" b="1" dirty="0">
                <a:ea typeface="黑体" pitchFamily="2" charset="-122"/>
              </a:rPr>
              <a:t>]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0813" y="1879600"/>
            <a:ext cx="12858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无参函数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00813" y="2448878"/>
            <a:ext cx="128587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有参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函数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2857500" y="2071688"/>
            <a:ext cx="2387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1,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2,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3,…</a:t>
            </a:r>
            <a:endParaRPr lang="en-US" altLang="zh-CN" b="1" kern="0" dirty="0">
              <a:latin typeface="+mn-lt"/>
              <a:ea typeface="+mn-ea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000375" y="3857625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可有可无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 rot="16200000" flipH="1">
            <a:off x="2786050" y="342900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1155700" y="4259792"/>
            <a:ext cx="7000875" cy="5715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调用无参函数</a:t>
            </a:r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>
          <a:xfrm>
            <a:off x="759082" y="803718"/>
            <a:ext cx="7645398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调用无参函数，输出</a:t>
            </a:r>
            <a:r>
              <a:rPr lang="en-US" altLang="zh-CN" dirty="0" smtClean="0"/>
              <a:t>10次</a:t>
            </a:r>
            <a:r>
              <a:rPr lang="zh-CN" altLang="en-US" dirty="0" smtClean="0"/>
              <a:t>“</a:t>
            </a:r>
            <a:r>
              <a:rPr lang="en-US" altLang="zh-CN" dirty="0" smtClean="0"/>
              <a:t>HelloWorld”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0965" name="AutoShape 22"/>
          <p:cNvSpPr>
            <a:spLocks noChangeArrowheads="1"/>
          </p:cNvSpPr>
          <p:nvPr/>
        </p:nvSpPr>
        <p:spPr bwMode="auto">
          <a:xfrm>
            <a:off x="1155700" y="1778208"/>
            <a:ext cx="7059638" cy="2280624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()</a:t>
            </a:r>
            <a:endParaRPr lang="en-US" altLang="zh-CN" b="1" dirty="0">
              <a:solidFill>
                <a:srgbClr val="0070C0"/>
              </a:solidFill>
              <a:ea typeface="黑体" pitchFamily="49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i=0;i&lt;5;i++)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console.log("Hello World");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1155700" y="5032252"/>
            <a:ext cx="7059638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="btn"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"</a:t>
            </a:r>
            <a:r>
              <a:rPr lang="en-US" altLang="zh-CN" b="1" dirty="0" err="1" smtClean="0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()"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1314049" y="2744751"/>
            <a:ext cx="3918184" cy="1974314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928794" y="6140472"/>
            <a:ext cx="557216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无参显示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13D45095-55EE-8949-A28D-AFE4C2ADFB2A}" vid="{A41CC80B-BDDC-C241-BBFE-824BB01F914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9390</TotalTime>
  <Words>1762</Words>
  <Application>Microsoft Office PowerPoint</Application>
  <PresentationFormat>全屏显示(4:3)</PresentationFormat>
  <Paragraphs>392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楷体_GB2312</vt:lpstr>
      <vt:lpstr>宋体</vt:lpstr>
      <vt:lpstr>微软雅黑</vt:lpstr>
      <vt:lpstr>Arial</vt:lpstr>
      <vt:lpstr>Segoe UI Light</vt:lpstr>
      <vt:lpstr>Tahoma</vt:lpstr>
      <vt:lpstr>Times New Roman</vt:lpstr>
      <vt:lpstr>Wingdings</vt:lpstr>
      <vt:lpstr>模板</vt:lpstr>
      <vt:lpstr>Javascript语法基础二 </vt:lpstr>
      <vt:lpstr>课程回顾</vt:lpstr>
      <vt:lpstr>本章目标</vt:lpstr>
      <vt:lpstr>PowerPoint 演示文稿</vt:lpstr>
      <vt:lpstr>什么是函数</vt:lpstr>
      <vt:lpstr>常用系统函数</vt:lpstr>
      <vt:lpstr>课堂练习</vt:lpstr>
      <vt:lpstr>自定义函数</vt:lpstr>
      <vt:lpstr>调用无参函数</vt:lpstr>
      <vt:lpstr>调用有参函数</vt:lpstr>
      <vt:lpstr>课堂练习</vt:lpstr>
      <vt:lpstr>匿名函数</vt:lpstr>
      <vt:lpstr>作用域</vt:lpstr>
      <vt:lpstr>变量的作用域</vt:lpstr>
      <vt:lpstr>变量提升（难）</vt:lpstr>
      <vt:lpstr>课堂练习</vt:lpstr>
      <vt:lpstr>PowerPoint 演示文稿</vt:lpstr>
      <vt:lpstr>Javascript内置对象</vt:lpstr>
      <vt:lpstr>数组Array1</vt:lpstr>
      <vt:lpstr>数组Array2</vt:lpstr>
      <vt:lpstr>数组Array3</vt:lpstr>
      <vt:lpstr>课堂练习</vt:lpstr>
      <vt:lpstr>字符串String</vt:lpstr>
      <vt:lpstr>Math对象</vt:lpstr>
      <vt:lpstr>课堂练习</vt:lpstr>
      <vt:lpstr>日期Date1</vt:lpstr>
      <vt:lpstr>日期Date2</vt:lpstr>
      <vt:lpstr>课堂练习</vt:lpstr>
      <vt:lpstr>arguments </vt:lpstr>
      <vt:lpstr>常见算法</vt:lpstr>
      <vt:lpstr>冒泡排序</vt:lpstr>
      <vt:lpstr>选择排序</vt:lpstr>
      <vt:lpstr>递归算法</vt:lpstr>
      <vt:lpstr>课后练习</vt:lpstr>
      <vt:lpstr>课后练习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xi ping</cp:lastModifiedBy>
  <cp:revision>1159</cp:revision>
  <dcterms:created xsi:type="dcterms:W3CDTF">2006-03-08T06:55:38Z</dcterms:created>
  <dcterms:modified xsi:type="dcterms:W3CDTF">2017-07-20T08:57:27Z</dcterms:modified>
</cp:coreProperties>
</file>