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1"/>
  </p:notesMasterIdLst>
  <p:sldIdLst>
    <p:sldId id="256" r:id="rId6"/>
    <p:sldId id="310" r:id="rId7"/>
    <p:sldId id="316" r:id="rId8"/>
    <p:sldId id="257" r:id="rId9"/>
    <p:sldId id="312" r:id="rId10"/>
    <p:sldId id="311" r:id="rId11"/>
    <p:sldId id="290" r:id="rId12"/>
    <p:sldId id="291" r:id="rId13"/>
    <p:sldId id="317" r:id="rId14"/>
    <p:sldId id="293" r:id="rId15"/>
    <p:sldId id="294" r:id="rId16"/>
    <p:sldId id="318" r:id="rId17"/>
    <p:sldId id="296" r:id="rId18"/>
    <p:sldId id="319" r:id="rId19"/>
    <p:sldId id="321" r:id="rId20"/>
    <p:sldId id="325" r:id="rId21"/>
    <p:sldId id="326" r:id="rId22"/>
    <p:sldId id="320" r:id="rId23"/>
    <p:sldId id="297" r:id="rId24"/>
    <p:sldId id="322" r:id="rId25"/>
    <p:sldId id="323" r:id="rId26"/>
    <p:sldId id="324" r:id="rId27"/>
    <p:sldId id="330" r:id="rId28"/>
    <p:sldId id="331" r:id="rId29"/>
    <p:sldId id="332" r:id="rId30"/>
    <p:sldId id="313" r:id="rId31"/>
    <p:sldId id="298" r:id="rId32"/>
    <p:sldId id="327" r:id="rId33"/>
    <p:sldId id="333" r:id="rId34"/>
    <p:sldId id="328" r:id="rId35"/>
    <p:sldId id="329" r:id="rId36"/>
    <p:sldId id="285" r:id="rId37"/>
    <p:sldId id="288" r:id="rId38"/>
    <p:sldId id="289" r:id="rId39"/>
    <p:sldId id="281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225"/>
    <a:srgbClr val="0370A9"/>
    <a:srgbClr val="0375B0"/>
    <a:srgbClr val="F79646"/>
    <a:srgbClr val="EEEC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5" autoAdjust="0"/>
    <p:restoredTop sz="97963" autoAdjust="0"/>
  </p:normalViewPr>
  <p:slideViewPr>
    <p:cSldViewPr snapToGrid="0">
      <p:cViewPr varScale="1">
        <p:scale>
          <a:sx n="94" d="100"/>
          <a:sy n="94" d="100"/>
        </p:scale>
        <p:origin x="-56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63BFB-6497-424C-A706-DD616B1F541A}" type="datetimeFigureOut">
              <a:rPr lang="zh-CN" altLang="en-US" smtClean="0"/>
              <a:t>17/3/6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2AEC8-ED97-413A-80E1-6BA29B6E8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8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*本页主题：对于上一个</a:t>
            </a:r>
            <a:r>
              <a:rPr lang="en-US" altLang="zh-CN" b="1" dirty="0" smtClean="0">
                <a:solidFill>
                  <a:srgbClr val="FF0000"/>
                </a:solidFill>
              </a:rPr>
              <a:t>Unit</a:t>
            </a:r>
            <a:r>
              <a:rPr lang="zh-CN" altLang="en-US" b="1" dirty="0" smtClean="0">
                <a:solidFill>
                  <a:srgbClr val="FF0000"/>
                </a:solidFill>
              </a:rPr>
              <a:t>的知识点回顾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*要求：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 </a:t>
            </a:r>
            <a:r>
              <a:rPr lang="en-US" altLang="zh-CN" b="1" dirty="0" smtClean="0"/>
              <a:t>1.</a:t>
            </a:r>
            <a:r>
              <a:rPr lang="zh-CN" altLang="en-US" b="1" dirty="0" smtClean="0"/>
              <a:t>字体：</a:t>
            </a:r>
            <a:r>
              <a:rPr lang="zh-CN" altLang="en-US" b="1" baseline="0" dirty="0" smtClean="0"/>
              <a:t> </a:t>
            </a:r>
            <a:r>
              <a:rPr lang="zh-CN" altLang="en-US" b="1" dirty="0" smtClean="0"/>
              <a:t>中文：黑体 </a:t>
            </a:r>
            <a:r>
              <a:rPr lang="en-US" altLang="zh-CN" b="1" dirty="0" smtClean="0"/>
              <a:t>28</a:t>
            </a:r>
            <a:r>
              <a:rPr lang="zh-CN" altLang="en-US" b="1" dirty="0" smtClean="0"/>
              <a:t>号字，英文：</a:t>
            </a:r>
            <a:r>
              <a:rPr lang="en-US" altLang="zh-CN" b="1" dirty="0" smtClean="0"/>
              <a:t>Arial 28</a:t>
            </a:r>
            <a:r>
              <a:rPr lang="zh-CN" altLang="en-US" b="1" dirty="0" smtClean="0"/>
              <a:t>号字</a:t>
            </a:r>
            <a:endParaRPr lang="en-US" altLang="zh-CN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 2.</a:t>
            </a:r>
            <a:r>
              <a:rPr lang="zh-CN" altLang="en-US" b="1" dirty="0" smtClean="0">
                <a:solidFill>
                  <a:srgbClr val="FF0000"/>
                </a:solidFill>
              </a:rPr>
              <a:t>使用上一个</a:t>
            </a:r>
            <a:r>
              <a:rPr lang="en-US" altLang="zh-CN" b="1" dirty="0" smtClean="0">
                <a:solidFill>
                  <a:srgbClr val="FF0000"/>
                </a:solidFill>
              </a:rPr>
              <a:t>Unit</a:t>
            </a:r>
            <a:r>
              <a:rPr lang="zh-CN" altLang="en-US" b="1" dirty="0" smtClean="0">
                <a:solidFill>
                  <a:srgbClr val="FF0000"/>
                </a:solidFill>
              </a:rPr>
              <a:t>思维导图进行解决，讲解时结合主要案例，达到快速回顾的目的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baseline="0" dirty="0" smtClean="0">
                <a:solidFill>
                  <a:srgbClr val="FF0000"/>
                </a:solidFill>
              </a:rPr>
              <a:t> 3.</a:t>
            </a:r>
            <a:r>
              <a:rPr lang="zh-CN" altLang="en-US" b="1" baseline="0" dirty="0" smtClean="0">
                <a:solidFill>
                  <a:srgbClr val="FF0000"/>
                </a:solidFill>
              </a:rPr>
              <a:t>上次任务点评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880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 </a:t>
            </a:r>
            <a:r>
              <a:rPr lang="en-US" altLang="zh-CN" dirty="0" smtClean="0"/>
              <a:t>= {};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Object.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defineProperties</a:t>
            </a:r>
            <a:r>
              <a:rPr lang="en-US" altLang="zh-CN" dirty="0" smtClean="0"/>
              <a:t>(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en-US" altLang="zh-CN" dirty="0" smtClean="0"/>
              <a:t>,{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_age</a:t>
            </a:r>
            <a:r>
              <a:rPr lang="en-US" altLang="zh-CN" dirty="0" smtClean="0"/>
              <a:t>:{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en-US" altLang="zh-CN" dirty="0" err="1" smtClean="0"/>
              <a:t>: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dirty="0" smtClean="0"/>
              <a:t>(){</a:t>
            </a: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           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this.value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=arguments[0];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n-US" altLang="zh-CN" dirty="0" smtClean="0"/>
              <a:t>=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        },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n-US" altLang="zh-CN" dirty="0" err="1" smtClean="0"/>
              <a:t>: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dirty="0" smtClean="0"/>
              <a:t>(){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        }</a:t>
            </a:r>
            <a:br>
              <a:rPr lang="en-US" altLang="zh-CN" dirty="0" smtClean="0"/>
            </a:br>
            <a:r>
              <a:rPr lang="en-US" altLang="zh-CN" dirty="0" smtClean="0"/>
              <a:t>        },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isAdult</a:t>
            </a:r>
            <a:r>
              <a:rPr lang="en-US" altLang="zh-CN" dirty="0" smtClean="0"/>
              <a:t>:{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n-US" altLang="zh-CN" dirty="0" smtClean="0"/>
              <a:t>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dirty="0" smtClean="0"/>
              <a:t>() {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 smtClean="0"/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_age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&gt;=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        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true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            }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    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            }</a:t>
            </a:r>
            <a:br>
              <a:rPr lang="en-US" altLang="zh-CN" dirty="0" smtClean="0"/>
            </a:br>
            <a:r>
              <a:rPr lang="en-US" altLang="zh-CN" dirty="0" smtClean="0"/>
              <a:t>            }</a:t>
            </a:r>
            <a:br>
              <a:rPr lang="en-US" altLang="zh-CN" dirty="0" smtClean="0"/>
            </a:br>
            <a:r>
              <a:rPr lang="en-US" altLang="zh-CN" dirty="0" smtClean="0"/>
              <a:t>        }</a:t>
            </a:r>
            <a:br>
              <a:rPr lang="en-US" altLang="zh-CN" dirty="0" smtClean="0"/>
            </a:br>
            <a:r>
              <a:rPr lang="en-US" altLang="zh-CN" dirty="0" smtClean="0"/>
              <a:t>    });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en-US" altLang="zh-CN" dirty="0" err="1" smtClean="0"/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_age</a:t>
            </a:r>
            <a:r>
              <a:rPr lang="en-US" altLang="zh-CN" dirty="0" smtClean="0"/>
              <a:t>=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</a:t>
            </a:r>
            <a:r>
              <a:rPr lang="en-US" altLang="zh-CN" dirty="0" smtClean="0"/>
              <a:t>(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en-US" altLang="zh-CN" dirty="0" err="1" smtClean="0"/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_age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</a:t>
            </a:r>
            <a:r>
              <a:rPr lang="en-US" altLang="zh-CN" dirty="0" smtClean="0"/>
              <a:t>(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en-US" altLang="zh-CN" dirty="0" err="1" smtClean="0"/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isAdult</a:t>
            </a:r>
            <a:r>
              <a:rPr lang="en-US" altLang="zh-CN" dirty="0" smtClean="0"/>
              <a:t>?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成年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/>
              <a:t>: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未成年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/>
              <a:t>);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成年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011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898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要创建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的实例，必须使用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关键字，以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函数为构造函数，传递参数完成对象创建；实际创建经过以下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个过程：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创建一个对象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将函数的作用域赋给新对象（因此this指向这个新对象，如：person1）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执行构造函数的代码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返回该对象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898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898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blog.csdn.net</a:t>
            </a:r>
            <a:r>
              <a:rPr lang="en-US" altLang="zh-CN" dirty="0" smtClean="0"/>
              <a:t>/jcx5083761/article/details/8606576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898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blog.csdn.net</a:t>
            </a:r>
            <a:r>
              <a:rPr lang="en-US" altLang="zh-CN" smtClean="0"/>
              <a:t>/jcx5083761/article/details/8606576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898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要创建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的实例，必须使用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关键字，以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函数为构造函数，传递参数完成对象创建；实际创建经过以下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个过程：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创建一个对象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将函数的作用域赋给新对象（因此this指向这个新对象，如：person1）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执行构造函数的代码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返回该对象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898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实例属性或方法的访问过程是一次搜索过程：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首先从对象实例本身开始，如果找到属性就直接返回该属性值；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如果实例本身不存在要查找属性，就继续搜索指针指向的原型对象，在其中查找给定名字的属性，如果有就返回；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基于以上分析，原型模式创建的对象实例，其属性是共享原型对象的；但也可以自己实例中再进行定义，在查找时，就不从原型对象获取，而是根据搜索原则，得到本实例的返回；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简单来说，就是实例中属性会屏蔽原型对象中的属性；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44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44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44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05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44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*本页主题：本次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课程的第一个教学内容</a:t>
            </a:r>
            <a:r>
              <a:rPr lang="en-US" altLang="zh-CN" b="1" dirty="0" smtClean="0">
                <a:latin typeface="华文细黑" pitchFamily="2" charset="-122"/>
                <a:ea typeface="华文细黑" pitchFamily="2" charset="-122"/>
              </a:rPr>
              <a:t>&amp;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目标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b="1" dirty="0" smtClean="0"/>
              <a:t>*字体要求：</a:t>
            </a:r>
            <a:endParaRPr lang="en-US" altLang="zh-CN" b="1" dirty="0" smtClean="0"/>
          </a:p>
          <a:p>
            <a:r>
              <a:rPr lang="zh-CN" altLang="en-US" b="1" dirty="0" smtClean="0"/>
              <a:t> 中文：黑体 </a:t>
            </a:r>
            <a:r>
              <a:rPr lang="en-US" altLang="zh-CN" b="1" dirty="0" smtClean="0"/>
              <a:t>44</a:t>
            </a:r>
            <a:r>
              <a:rPr lang="zh-CN" altLang="en-US" b="1" dirty="0" smtClean="0"/>
              <a:t>号字</a:t>
            </a:r>
            <a:endParaRPr lang="en-US" altLang="zh-CN" b="1" dirty="0" smtClean="0"/>
          </a:p>
          <a:p>
            <a:r>
              <a:rPr lang="zh-CN" altLang="en-US" b="1" dirty="0" smtClean="0"/>
              <a:t> 英文：</a:t>
            </a:r>
            <a:r>
              <a:rPr lang="en-US" altLang="zh-CN" b="1" dirty="0" smtClean="0"/>
              <a:t>Arial 44</a:t>
            </a:r>
            <a:r>
              <a:rPr lang="zh-CN" altLang="en-US" b="1" dirty="0" smtClean="0"/>
              <a:t>号字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70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4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43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*本页主题：本次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课程的第一个教学内容</a:t>
            </a:r>
            <a:r>
              <a:rPr lang="en-US" altLang="zh-CN" b="1" dirty="0" smtClean="0">
                <a:latin typeface="华文细黑" pitchFamily="2" charset="-122"/>
                <a:ea typeface="华文细黑" pitchFamily="2" charset="-122"/>
              </a:rPr>
              <a:t>&amp;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目标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b="1" dirty="0" smtClean="0"/>
              <a:t>*字体要求：</a:t>
            </a:r>
            <a:endParaRPr lang="en-US" altLang="zh-CN" b="1" dirty="0" smtClean="0"/>
          </a:p>
          <a:p>
            <a:r>
              <a:rPr lang="zh-CN" altLang="en-US" b="1" dirty="0" smtClean="0"/>
              <a:t> 中文：黑体 </a:t>
            </a:r>
            <a:r>
              <a:rPr lang="en-US" altLang="zh-CN" b="1" dirty="0" smtClean="0"/>
              <a:t>44</a:t>
            </a:r>
            <a:r>
              <a:rPr lang="zh-CN" altLang="en-US" b="1" dirty="0" smtClean="0"/>
              <a:t>号字</a:t>
            </a:r>
            <a:endParaRPr lang="en-US" altLang="zh-CN" b="1" dirty="0" smtClean="0"/>
          </a:p>
          <a:p>
            <a:r>
              <a:rPr lang="zh-CN" altLang="en-US" b="1" dirty="0" smtClean="0"/>
              <a:t> 英文：</a:t>
            </a:r>
            <a:r>
              <a:rPr lang="en-US" altLang="zh-CN" b="1" dirty="0" smtClean="0"/>
              <a:t>Arial 44</a:t>
            </a:r>
            <a:r>
              <a:rPr lang="zh-CN" altLang="en-US" b="1" dirty="0" smtClean="0"/>
              <a:t>号字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42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4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i="1" dirty="0" smtClean="0">
                <a:effectLst/>
              </a:rPr>
              <a:t>Father</a:t>
            </a:r>
            <a:r>
              <a:rPr lang="en-US" altLang="zh-CN" dirty="0" smtClean="0"/>
              <a:t>(){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sex</a:t>
            </a:r>
            <a:r>
              <a:rPr lang="en-US" altLang="zh-CN" dirty="0" smtClean="0"/>
              <a:t>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'male'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nation</a:t>
            </a:r>
            <a:r>
              <a:rPr lang="en-US" altLang="zh-CN" dirty="0" smtClean="0"/>
              <a:t>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'china'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altLang="zh-CN" dirty="0" smtClean="0"/>
              <a:t>=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arguments</a:t>
            </a:r>
            <a:r>
              <a:rPr lang="en-US" altLang="zh-CN" dirty="0" smtClean="0"/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];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en-US" altLang="zh-CN" dirty="0" smtClean="0"/>
              <a:t>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dirty="0" smtClean="0"/>
              <a:t>(){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'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work!'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i="1" dirty="0" smtClean="0">
                <a:effectLst/>
              </a:rPr>
              <a:t>Son</a:t>
            </a:r>
            <a:r>
              <a:rPr lang="en-US" altLang="zh-CN" dirty="0" smtClean="0"/>
              <a:t>(name){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i="1" dirty="0" err="1" smtClean="0">
                <a:effectLst/>
              </a:rPr>
              <a:t>Father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</a:t>
            </a:r>
            <a:r>
              <a:rPr lang="en-US" altLang="zh-CN" dirty="0" smtClean="0"/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,name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student1</a:t>
            </a:r>
            <a:r>
              <a:rPr lang="en-US" altLang="zh-CN" dirty="0" smtClean="0"/>
              <a:t>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i="1" dirty="0" smtClean="0">
                <a:effectLst/>
              </a:rPr>
              <a:t>Son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xiaoming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(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student1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i="1" dirty="0" smtClean="0">
                <a:effectLst/>
              </a:rPr>
              <a:t>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i="1" dirty="0" smtClean="0">
                <a:effectLst/>
              </a:rPr>
              <a:t>sub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</a:t>
            </a:r>
            <a:r>
              <a:rPr lang="en-US" altLang="zh-CN" dirty="0" smtClean="0"/>
              <a:t>(a-b);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err="1" smtClean="0">
                <a:effectLst/>
              </a:rPr>
              <a:t>add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</a:t>
            </a:r>
            <a:r>
              <a:rPr lang="en-US" altLang="zh-CN" smtClean="0"/>
              <a:t>(</a:t>
            </a:r>
            <a:r>
              <a:rPr lang="en-US" altLang="zh-CN" i="1" smtClean="0">
                <a:effectLst/>
              </a:rPr>
              <a:t>sub</a:t>
            </a:r>
            <a:r>
              <a:rPr lang="en-US" altLang="zh-CN" smtClean="0"/>
              <a:t>,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smtClean="0"/>
              <a:t>,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mtClean="0"/>
              <a:t>);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43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i="1" dirty="0" smtClean="0">
                <a:effectLst/>
              </a:rPr>
              <a:t>Father</a:t>
            </a:r>
            <a:r>
              <a:rPr lang="en-US" altLang="zh-CN" dirty="0" smtClean="0"/>
              <a:t>(){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sex</a:t>
            </a:r>
            <a:r>
              <a:rPr lang="en-US" altLang="zh-CN" dirty="0" smtClean="0"/>
              <a:t>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'male'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nation</a:t>
            </a:r>
            <a:r>
              <a:rPr lang="en-US" altLang="zh-CN" dirty="0" smtClean="0"/>
              <a:t>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'china'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altLang="zh-CN" dirty="0" smtClean="0"/>
              <a:t>=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arguments</a:t>
            </a:r>
            <a:r>
              <a:rPr lang="en-US" altLang="zh-CN" dirty="0" smtClean="0"/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];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en-US" altLang="zh-CN" dirty="0" smtClean="0"/>
              <a:t>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dirty="0" smtClean="0"/>
              <a:t>(){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'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work!'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i="1" dirty="0" smtClean="0">
                <a:effectLst/>
              </a:rPr>
              <a:t>Son</a:t>
            </a:r>
            <a:r>
              <a:rPr lang="en-US" altLang="zh-CN" dirty="0" smtClean="0"/>
              <a:t>(name){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i="1" dirty="0" err="1" smtClean="0">
                <a:effectLst/>
              </a:rPr>
              <a:t>Father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</a:t>
            </a:r>
            <a:r>
              <a:rPr lang="en-US" altLang="zh-CN" dirty="0" smtClean="0"/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,name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student1</a:t>
            </a:r>
            <a:r>
              <a:rPr lang="en-US" altLang="zh-CN" dirty="0" smtClean="0"/>
              <a:t>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i="1" dirty="0" smtClean="0">
                <a:effectLst/>
              </a:rPr>
              <a:t>Son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xiaoming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(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student1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i="1" dirty="0" smtClean="0">
                <a:effectLst/>
              </a:rPr>
              <a:t>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i="1" dirty="0" smtClean="0">
                <a:effectLst/>
              </a:rPr>
              <a:t>sub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</a:t>
            </a:r>
            <a:r>
              <a:rPr lang="en-US" altLang="zh-CN" dirty="0" smtClean="0"/>
              <a:t>(a-b);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err="1" smtClean="0">
                <a:effectLst/>
              </a:rPr>
              <a:t>add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</a:t>
            </a:r>
            <a:r>
              <a:rPr lang="en-US" altLang="zh-CN" smtClean="0"/>
              <a:t>(</a:t>
            </a:r>
            <a:r>
              <a:rPr lang="en-US" altLang="zh-CN" i="1" smtClean="0">
                <a:effectLst/>
              </a:rPr>
              <a:t>sub</a:t>
            </a:r>
            <a:r>
              <a:rPr lang="en-US" altLang="zh-CN" smtClean="0"/>
              <a:t>,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smtClean="0"/>
              <a:t>,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mtClean="0"/>
              <a:t>);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4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43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</a:t>
            </a:r>
            <a:r>
              <a:rPr lang="en-US" altLang="zh-CN" dirty="0" err="1" smtClean="0"/>
              <a:t>segmentfault.com</a:t>
            </a:r>
            <a:r>
              <a:rPr lang="en-US" altLang="zh-CN" dirty="0" smtClean="0"/>
              <a:t>/a/1190000002440502</a:t>
            </a:r>
          </a:p>
          <a:p>
            <a:r>
              <a:rPr lang="en-US" altLang="zh-CN" dirty="0" smtClean="0"/>
              <a:t>http://www.jb51.net/article/44875.htm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4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*本页主题：本次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课程的第一个教学内容</a:t>
            </a:r>
            <a:r>
              <a:rPr lang="en-US" altLang="zh-CN" b="1" dirty="0" smtClean="0">
                <a:latin typeface="华文细黑" pitchFamily="2" charset="-122"/>
                <a:ea typeface="华文细黑" pitchFamily="2" charset="-122"/>
              </a:rPr>
              <a:t>&amp;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目标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b="1" dirty="0" smtClean="0"/>
              <a:t>*字体要求：</a:t>
            </a:r>
            <a:endParaRPr lang="en-US" altLang="zh-CN" b="1" dirty="0" smtClean="0"/>
          </a:p>
          <a:p>
            <a:r>
              <a:rPr lang="zh-CN" altLang="en-US" b="1" dirty="0" smtClean="0"/>
              <a:t> 中文：黑体 </a:t>
            </a:r>
            <a:r>
              <a:rPr lang="en-US" altLang="zh-CN" b="1" dirty="0" smtClean="0"/>
              <a:t>44</a:t>
            </a:r>
            <a:r>
              <a:rPr lang="zh-CN" altLang="en-US" b="1" dirty="0" smtClean="0"/>
              <a:t>号字</a:t>
            </a:r>
            <a:endParaRPr lang="en-US" altLang="zh-CN" b="1" dirty="0" smtClean="0"/>
          </a:p>
          <a:p>
            <a:r>
              <a:rPr lang="zh-CN" altLang="en-US" b="1" dirty="0" smtClean="0"/>
              <a:t> 英文：</a:t>
            </a:r>
            <a:r>
              <a:rPr lang="en-US" altLang="zh-CN" b="1" dirty="0" smtClean="0"/>
              <a:t>Arial 44</a:t>
            </a:r>
            <a:r>
              <a:rPr lang="zh-CN" altLang="en-US" b="1" dirty="0" smtClean="0"/>
              <a:t>号字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76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*本页主题：与当前授课相关的任务与练习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备注撰写要求：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任务与练习的考核目的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任务与练习的评价标准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任务与练习难点及完成所需资源资料如何获得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提示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09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*本页主题：下一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的核心内容预习要求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备注撰写要求：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下一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的核心内容罗列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预习方法及预习要求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4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19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928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0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0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47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person = {};</a:t>
            </a:r>
          </a:p>
          <a:p>
            <a:r>
              <a:rPr lang="en-US" altLang="zh-CN" sz="1600" dirty="0" err="1" smtClean="0"/>
              <a:t>Object.defineProperty</a:t>
            </a:r>
            <a:r>
              <a:rPr lang="en-US" altLang="zh-CN" sz="1600" dirty="0" smtClean="0"/>
              <a:t>(person, 'name’,{   </a:t>
            </a:r>
          </a:p>
          <a:p>
            <a:r>
              <a:rPr lang="en-US" altLang="zh-CN" sz="1600" dirty="0" smtClean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configurable: false,   </a:t>
            </a:r>
          </a:p>
          <a:p>
            <a:r>
              <a:rPr lang="zh-CN" altLang="en-US" sz="1600" dirty="0" smtClean="0"/>
              <a:t> 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writable: false,    </a:t>
            </a:r>
          </a:p>
          <a:p>
            <a:r>
              <a:rPr lang="zh-CN" altLang="en-US" sz="1600" dirty="0" smtClean="0"/>
              <a:t>  </a:t>
            </a:r>
            <a:r>
              <a:rPr lang="en-US" altLang="zh-CN" sz="1600" dirty="0" smtClean="0"/>
              <a:t>value: 'Jack’</a:t>
            </a:r>
          </a:p>
          <a:p>
            <a:r>
              <a:rPr lang="zh-CN" altLang="zh-CN" sz="1600" dirty="0" smtClean="0"/>
              <a:t> 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}</a:t>
            </a:r>
          </a:p>
          <a:p>
            <a:r>
              <a:rPr lang="en-US" altLang="zh-CN" sz="1600" dirty="0" smtClean="0"/>
              <a:t>);</a:t>
            </a:r>
          </a:p>
          <a:p>
            <a:r>
              <a:rPr lang="en-US" altLang="zh-CN" sz="1600" dirty="0" smtClean="0"/>
              <a:t>alert(</a:t>
            </a:r>
            <a:r>
              <a:rPr lang="en-US" altLang="zh-CN" sz="1600" dirty="0" err="1" smtClean="0"/>
              <a:t>person.name</a:t>
            </a:r>
            <a:r>
              <a:rPr lang="en-US" altLang="zh-CN" sz="1600" dirty="0" smtClean="0"/>
              <a:t>);//Jack</a:t>
            </a:r>
          </a:p>
          <a:p>
            <a:r>
              <a:rPr lang="en-US" altLang="zh-CN" sz="1600" dirty="0" smtClean="0"/>
              <a:t>Delete </a:t>
            </a:r>
            <a:r>
              <a:rPr lang="en-US" altLang="zh-CN" sz="1600" dirty="0" err="1" smtClean="0"/>
              <a:t>person.name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err="1" smtClean="0"/>
              <a:t>person.name</a:t>
            </a:r>
            <a:r>
              <a:rPr lang="en-US" altLang="zh-CN" sz="1600" dirty="0" smtClean="0"/>
              <a:t> = 'lily';</a:t>
            </a:r>
          </a:p>
          <a:p>
            <a:r>
              <a:rPr lang="en-US" altLang="zh-CN" sz="1600" dirty="0" smtClean="0"/>
              <a:t>alert(</a:t>
            </a:r>
            <a:r>
              <a:rPr lang="en-US" altLang="zh-CN" sz="1600" dirty="0" err="1" smtClean="0"/>
              <a:t>person.name</a:t>
            </a:r>
            <a:r>
              <a:rPr lang="en-US" altLang="zh-CN" sz="1600" dirty="0" smtClean="0"/>
              <a:t>);//Jack</a:t>
            </a:r>
            <a:r>
              <a:rPr lang="zh-CN" altLang="zh-CN" sz="1600" dirty="0" smtClean="0"/>
              <a:t> </a:t>
            </a:r>
            <a:endParaRPr lang="zh-CN" altLang="en-US" sz="160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01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95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17/3/6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81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17/3/6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5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17/3/6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816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17/3/6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55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17/3/6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3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46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19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1" y="2938341"/>
            <a:ext cx="6012519" cy="9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29" y="199154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0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 userDrawn="1"/>
        </p:nvSpPr>
        <p:spPr>
          <a:xfrm>
            <a:off x="0" y="0"/>
            <a:ext cx="12192000" cy="6858000"/>
          </a:xfrm>
          <a:prstGeom prst="snip1Rect">
            <a:avLst>
              <a:gd name="adj" fmla="val 0"/>
            </a:avLst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552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03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6104964" cy="6858000"/>
          </a:xfrm>
          <a:prstGeom prst="rect">
            <a:avLst/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551329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0118" y="1825625"/>
            <a:ext cx="5311588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29" y="199154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8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788459" cy="6858000"/>
          </a:xfrm>
          <a:prstGeom prst="rect">
            <a:avLst/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1035422" cy="5591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2213" y="1825625"/>
            <a:ext cx="9399493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29" y="199154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8022514" cy="882762"/>
          </a:xfrm>
          <a:ln>
            <a:noFill/>
          </a:ln>
        </p:spPr>
        <p:txBody>
          <a:bodyPr vert="horz"/>
          <a:lstStyle>
            <a:lvl1pPr>
              <a:defRPr>
                <a:solidFill>
                  <a:srgbClr val="0370A9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755" y="1432553"/>
            <a:ext cx="11187952" cy="487145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673334"/>
            <a:ext cx="9684682" cy="0"/>
          </a:xfrm>
          <a:prstGeom prst="line">
            <a:avLst/>
          </a:prstGeom>
          <a:ln w="57150">
            <a:solidFill>
              <a:srgbClr val="0370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1040035" y="6673334"/>
            <a:ext cx="1151965" cy="0"/>
          </a:xfrm>
          <a:prstGeom prst="line">
            <a:avLst/>
          </a:prstGeom>
          <a:ln w="57150">
            <a:solidFill>
              <a:srgbClr val="0370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413" y="6531065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06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17/3/6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794ED-377D-4756-9B15-73DF41E4B166}" type="datetimeFigureOut">
              <a:rPr lang="zh-CN" altLang="en-US" smtClean="0"/>
              <a:t>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0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64" r:id="rId4"/>
    <p:sldLayoutId id="2147483660" r:id="rId5"/>
    <p:sldLayoutId id="2147483661" r:id="rId6"/>
    <p:sldLayoutId id="2147483662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233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5"/>
          <p:cNvSpPr txBox="1"/>
          <p:nvPr/>
        </p:nvSpPr>
        <p:spPr>
          <a:xfrm>
            <a:off x="678438" y="1440180"/>
            <a:ext cx="107213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800" dirty="0"/>
              <a:t>JS的对象可以使用‘.’操作符动态的扩展其属性，可以使用’delete’操作符或将属性值设置为’undefined’来删除属性。</a:t>
            </a:r>
            <a:r>
              <a:rPr lang="en-US" altLang="zh-CN" sz="2800" dirty="0" smtClean="0"/>
              <a:t>如下</a:t>
            </a:r>
          </a:p>
          <a:p>
            <a:pPr lvl="1"/>
            <a:r>
              <a:rPr lang="zh-CN" altLang="zh-CN" sz="2800" dirty="0" smtClean="0"/>
              <a:t> </a:t>
            </a:r>
            <a:r>
              <a:rPr lang="en-US" altLang="zh-CN" sz="2400" dirty="0" err="1"/>
              <a:t>person.newAtt</a:t>
            </a:r>
            <a:r>
              <a:rPr lang="en-US" altLang="zh-CN" sz="2400" dirty="0"/>
              <a:t>=’new </a:t>
            </a:r>
            <a:r>
              <a:rPr lang="en-US" altLang="zh-CN" sz="2400" dirty="0" err="1"/>
              <a:t>Attr</a:t>
            </a:r>
            <a:r>
              <a:rPr lang="en-US" altLang="zh-CN" sz="2400" dirty="0"/>
              <a:t>’;//</a:t>
            </a:r>
            <a:r>
              <a:rPr lang="zh-CN" altLang="zh-CN" sz="2400" dirty="0"/>
              <a:t>添加</a:t>
            </a:r>
            <a:r>
              <a:rPr lang="zh-CN" altLang="zh-CN" sz="2400" dirty="0" smtClean="0"/>
              <a:t>属性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alert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person.newAtt</a:t>
            </a:r>
            <a:r>
              <a:rPr lang="en-US" altLang="zh-CN" sz="2400" dirty="0"/>
              <a:t>);//new </a:t>
            </a:r>
            <a:r>
              <a:rPr lang="en-US" altLang="zh-CN" sz="2400" dirty="0" err="1" smtClean="0"/>
              <a:t>Attr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Delete</a:t>
            </a:r>
            <a:r>
              <a:rPr lang="zh-CN" altLang="zh-CN" sz="2400" dirty="0"/>
              <a:t> </a:t>
            </a:r>
            <a:r>
              <a:rPr lang="en-US" altLang="zh-CN" sz="2400" dirty="0" err="1" smtClean="0"/>
              <a:t>person.age</a:t>
            </a:r>
            <a:r>
              <a:rPr lang="en-US" altLang="zh-CN" sz="2400" dirty="0" smtClean="0"/>
              <a:t>;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alert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person.age</a:t>
            </a:r>
            <a:r>
              <a:rPr lang="en-US" altLang="zh-CN" sz="2400" dirty="0"/>
              <a:t>);//undefined(</a:t>
            </a:r>
            <a:r>
              <a:rPr lang="zh-CN" altLang="zh-CN" sz="2400" dirty="0"/>
              <a:t>删除属性后值为</a:t>
            </a:r>
            <a:r>
              <a:rPr lang="en-US" altLang="zh-CN" sz="2400" dirty="0"/>
              <a:t>undefined);</a:t>
            </a:r>
            <a:r>
              <a:rPr lang="zh-CN" altLang="zh-CN" sz="2400" dirty="0"/>
              <a:t> </a:t>
            </a:r>
            <a:endParaRPr lang="zh-CN" altLang="en-US" sz="24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43753" y="1678215"/>
            <a:ext cx="9914897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+mj-ea"/>
              </a:rPr>
              <a:t>面向对象实现</a:t>
            </a:r>
            <a:endParaRPr lang="zh-CN" altLang="en-US" sz="4000" dirty="0"/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443754" y="2468235"/>
            <a:ext cx="9952272" cy="2963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sz="2200" dirty="0">
              <a:latin typeface="+mj-ea"/>
              <a:ea typeface="+mj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8949697" y="1724440"/>
            <a:ext cx="8101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Tahoma" panose="020B0604030504040204" pitchFamily="34" charset="0"/>
              </a:rPr>
              <a:t>      </a:t>
            </a:r>
            <a:endParaRPr lang="zh-CN" altLang="en-US" sz="24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2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8438" y="1440180"/>
            <a:ext cx="10721340" cy="383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数据属性指包含一个数据值的位置，可在该位置读取或写入值，该属性有</a:t>
            </a:r>
            <a:r>
              <a:rPr lang="en-US" altLang="zh-CN" sz="2000" dirty="0"/>
              <a:t>4</a:t>
            </a:r>
            <a:r>
              <a:rPr lang="zh-CN" altLang="zh-CN" sz="2000" dirty="0"/>
              <a:t>个供述其行为的特性：</a:t>
            </a:r>
          </a:p>
          <a:p>
            <a:r>
              <a:rPr lang="en-US" altLang="zh-CN" sz="2000" dirty="0"/>
              <a:t>      [[configurable]]:</a:t>
            </a:r>
            <a:r>
              <a:rPr lang="zh-CN" altLang="zh-CN" sz="2000" dirty="0"/>
              <a:t>表示能否使用</a:t>
            </a:r>
            <a:r>
              <a:rPr lang="en-US" altLang="zh-CN" sz="2000" dirty="0"/>
              <a:t>delete</a:t>
            </a:r>
            <a:r>
              <a:rPr lang="zh-CN" altLang="zh-CN" sz="2000" dirty="0"/>
              <a:t>操作符删除从而重新定义，或能否修改为访问器属性。默认为</a:t>
            </a:r>
            <a:r>
              <a:rPr lang="en-US" altLang="zh-CN" sz="2000" dirty="0"/>
              <a:t>true;</a:t>
            </a:r>
            <a:endParaRPr lang="zh-CN" altLang="zh-CN" sz="2000" dirty="0"/>
          </a:p>
          <a:p>
            <a:r>
              <a:rPr lang="en-US" altLang="zh-CN" sz="2000" dirty="0"/>
              <a:t>      [[</a:t>
            </a:r>
            <a:r>
              <a:rPr lang="en-US" altLang="zh-CN" sz="2000" dirty="0" smtClean="0"/>
              <a:t>Enumerable</a:t>
            </a:r>
            <a:r>
              <a:rPr lang="en-US" altLang="zh-CN" sz="2000" dirty="0"/>
              <a:t>]]:</a:t>
            </a:r>
            <a:r>
              <a:rPr lang="zh-CN" altLang="zh-CN" sz="2000" dirty="0"/>
              <a:t>表示是否可通过</a:t>
            </a:r>
            <a:r>
              <a:rPr lang="en-US" altLang="zh-CN" sz="2000" dirty="0"/>
              <a:t>for-in</a:t>
            </a:r>
            <a:r>
              <a:rPr lang="zh-CN" altLang="zh-CN" sz="2000" dirty="0"/>
              <a:t>循环返回属性。默认</a:t>
            </a:r>
            <a:r>
              <a:rPr lang="en-US" altLang="zh-CN" sz="2000" dirty="0"/>
              <a:t>true;</a:t>
            </a:r>
            <a:endParaRPr lang="zh-CN" altLang="zh-CN" sz="2000" dirty="0"/>
          </a:p>
          <a:p>
            <a:r>
              <a:rPr lang="en-US" altLang="zh-CN" sz="2000" dirty="0"/>
              <a:t>      [[Writable]]:</a:t>
            </a:r>
            <a:r>
              <a:rPr lang="zh-CN" altLang="zh-CN" sz="2000" dirty="0"/>
              <a:t>表示是否可修改属性的值。默认</a:t>
            </a:r>
            <a:r>
              <a:rPr lang="en-US" altLang="zh-CN" sz="2000" dirty="0"/>
              <a:t>true;</a:t>
            </a:r>
            <a:endParaRPr lang="zh-CN" altLang="zh-CN" sz="2000" dirty="0"/>
          </a:p>
          <a:p>
            <a:r>
              <a:rPr lang="en-US" altLang="zh-CN" sz="2000" dirty="0"/>
              <a:t>      [[Value]]:</a:t>
            </a:r>
            <a:r>
              <a:rPr lang="zh-CN" altLang="zh-CN" sz="2000" dirty="0"/>
              <a:t>包含该属性的数据值。读取</a:t>
            </a:r>
            <a:r>
              <a:rPr lang="en-US" altLang="zh-CN" sz="2000" dirty="0"/>
              <a:t>/</a:t>
            </a:r>
            <a:r>
              <a:rPr lang="zh-CN" altLang="zh-CN" sz="2000" dirty="0"/>
              <a:t>写入都是该值。默认为</a:t>
            </a:r>
            <a:r>
              <a:rPr lang="en-US" altLang="zh-CN" sz="2000" dirty="0"/>
              <a:t>undefined;</a:t>
            </a:r>
            <a:r>
              <a:rPr lang="zh-CN" altLang="zh-CN" sz="2000" dirty="0"/>
              <a:t>如上面实例对象</a:t>
            </a:r>
            <a:r>
              <a:rPr lang="en-US" altLang="zh-CN" sz="2000" dirty="0"/>
              <a:t>person</a:t>
            </a:r>
            <a:r>
              <a:rPr lang="zh-CN" altLang="zh-CN" sz="2000" dirty="0"/>
              <a:t>中定义了</a:t>
            </a:r>
            <a:r>
              <a:rPr lang="en-US" altLang="zh-CN" sz="2000" dirty="0"/>
              <a:t>name</a:t>
            </a:r>
            <a:r>
              <a:rPr lang="zh-CN" altLang="zh-CN" sz="2000" dirty="0"/>
              <a:t>属性，其值为</a:t>
            </a:r>
            <a:r>
              <a:rPr lang="en-US" altLang="zh-CN" sz="2000" dirty="0"/>
              <a:t>’My name’,</a:t>
            </a:r>
            <a:r>
              <a:rPr lang="zh-CN" altLang="zh-CN" sz="2000" dirty="0"/>
              <a:t>对该值的修改都反正在这个位置</a:t>
            </a:r>
          </a:p>
          <a:p>
            <a:r>
              <a:rPr lang="en-US" altLang="zh-CN" sz="2000" dirty="0"/>
              <a:t>      </a:t>
            </a:r>
            <a:r>
              <a:rPr lang="zh-CN" altLang="zh-CN" sz="2000" dirty="0"/>
              <a:t>要修改对象属性的默认特征（默认都为</a:t>
            </a:r>
            <a:r>
              <a:rPr lang="en-US" altLang="zh-CN" sz="2000" dirty="0"/>
              <a:t>true)</a:t>
            </a:r>
            <a:r>
              <a:rPr lang="zh-CN" altLang="zh-CN" sz="2000" dirty="0"/>
              <a:t>，可调用</a:t>
            </a:r>
            <a:r>
              <a:rPr lang="en-US" altLang="zh-CN" sz="2000" dirty="0" err="1"/>
              <a:t>Object.defineProperty</a:t>
            </a:r>
            <a:r>
              <a:rPr lang="en-US" altLang="zh-CN" sz="2000" dirty="0"/>
              <a:t>()</a:t>
            </a:r>
            <a:r>
              <a:rPr lang="zh-CN" altLang="zh-CN" sz="2000" dirty="0"/>
              <a:t>方法，它接收三个参数：属性所在对象，属性名和一个描述符对象（必须是：</a:t>
            </a:r>
            <a:r>
              <a:rPr lang="en-US" altLang="zh-CN" sz="2000" dirty="0"/>
              <a:t>configurable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enumberable</a:t>
            </a:r>
            <a:r>
              <a:rPr lang="zh-CN" altLang="zh-CN" sz="2000" dirty="0"/>
              <a:t>、</a:t>
            </a:r>
            <a:r>
              <a:rPr lang="en-US" altLang="zh-CN" sz="2000" dirty="0"/>
              <a:t>writable</a:t>
            </a:r>
            <a:r>
              <a:rPr lang="zh-CN" altLang="zh-CN" sz="2000" dirty="0"/>
              <a:t>和</a:t>
            </a:r>
            <a:r>
              <a:rPr lang="en-US" altLang="zh-CN" sz="2000" dirty="0"/>
              <a:t>value</a:t>
            </a:r>
            <a:r>
              <a:rPr lang="zh-CN" altLang="zh-CN" sz="2000" dirty="0"/>
              <a:t>，可设置一个或多个值）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endParaRPr lang="zh-CN" altLang="zh-CN" sz="2000" dirty="0"/>
          </a:p>
          <a:p>
            <a:pPr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0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 smtClean="0"/>
              <a:t>对象属性类型</a:t>
            </a:r>
            <a:r>
              <a:rPr lang="en-US" altLang="zh-CN" sz="3000" dirty="0" smtClean="0"/>
              <a:t>-</a:t>
            </a:r>
            <a:r>
              <a:rPr lang="zh-CN" altLang="en-US" sz="3000" dirty="0" smtClean="0"/>
              <a:t>数据属性</a:t>
            </a:r>
            <a:endParaRPr lang="zh-CN" altLang="en-US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3753" y="1678215"/>
            <a:ext cx="9914897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7872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8438" y="1440180"/>
            <a:ext cx="10721340" cy="414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 </a:t>
            </a:r>
            <a:r>
              <a:rPr lang="zh-CN" altLang="zh-CN" sz="2000" dirty="0"/>
              <a:t>它主要包括一对</a:t>
            </a:r>
            <a:r>
              <a:rPr lang="en-US" altLang="zh-CN" sz="2000" dirty="0"/>
              <a:t>getter</a:t>
            </a:r>
            <a:r>
              <a:rPr lang="zh-CN" altLang="zh-CN" sz="2000" dirty="0"/>
              <a:t>和</a:t>
            </a:r>
            <a:r>
              <a:rPr lang="en-US" altLang="zh-CN" sz="2000" dirty="0"/>
              <a:t>setter</a:t>
            </a:r>
            <a:r>
              <a:rPr lang="zh-CN" altLang="zh-CN" sz="2000" dirty="0"/>
              <a:t>函数，在读取访问器属性时，会调用</a:t>
            </a:r>
            <a:r>
              <a:rPr lang="en-US" altLang="zh-CN" sz="2000" dirty="0"/>
              <a:t>getter</a:t>
            </a:r>
            <a:r>
              <a:rPr lang="zh-CN" altLang="zh-CN" sz="2000" dirty="0"/>
              <a:t>返回有效值；写入访问器属性时，调用</a:t>
            </a:r>
            <a:r>
              <a:rPr lang="en-US" altLang="zh-CN" sz="2000" dirty="0"/>
              <a:t>setter</a:t>
            </a:r>
            <a:r>
              <a:rPr lang="zh-CN" altLang="zh-CN" sz="2000" dirty="0"/>
              <a:t>，写入新值；该属性有以下</a:t>
            </a:r>
            <a:r>
              <a:rPr lang="en-US" altLang="zh-CN" sz="2000" dirty="0"/>
              <a:t>4</a:t>
            </a:r>
            <a:r>
              <a:rPr lang="zh-CN" altLang="zh-CN" sz="2000" dirty="0"/>
              <a:t>个特征：</a:t>
            </a:r>
          </a:p>
          <a:p>
            <a:r>
              <a:rPr lang="en-US" altLang="zh-CN" sz="2000" dirty="0"/>
              <a:t>      [[Configurable]]:</a:t>
            </a:r>
            <a:r>
              <a:rPr lang="zh-CN" altLang="zh-CN" sz="2000" dirty="0"/>
              <a:t>是否可通过</a:t>
            </a:r>
            <a:r>
              <a:rPr lang="en-US" altLang="zh-CN" sz="2000" dirty="0"/>
              <a:t>delete</a:t>
            </a:r>
            <a:r>
              <a:rPr lang="zh-CN" altLang="zh-CN" sz="2000" dirty="0"/>
              <a:t>操作符删除重新定义属性；</a:t>
            </a:r>
          </a:p>
          <a:p>
            <a:r>
              <a:rPr lang="en-US" altLang="zh-CN" sz="2000" dirty="0"/>
              <a:t>      [</a:t>
            </a:r>
            <a:r>
              <a:rPr lang="en-US" altLang="zh-CN" sz="2000" dirty="0" smtClean="0"/>
              <a:t>[</a:t>
            </a:r>
            <a:r>
              <a:rPr lang="en-US" altLang="zh-CN" sz="2000" dirty="0"/>
              <a:t>enumerable</a:t>
            </a:r>
            <a:r>
              <a:rPr lang="en-US" altLang="zh-CN" sz="2000" dirty="0" smtClean="0"/>
              <a:t>]</a:t>
            </a:r>
            <a:r>
              <a:rPr lang="en-US" altLang="zh-CN" sz="2000" dirty="0"/>
              <a:t>]:</a:t>
            </a:r>
            <a:r>
              <a:rPr lang="zh-CN" altLang="zh-CN" sz="2000" dirty="0"/>
              <a:t>是否可通过</a:t>
            </a:r>
            <a:r>
              <a:rPr lang="en-US" altLang="zh-CN" sz="2000" dirty="0"/>
              <a:t>for-in</a:t>
            </a:r>
            <a:r>
              <a:rPr lang="zh-CN" altLang="zh-CN" sz="2000" dirty="0"/>
              <a:t>循环查找该属性；</a:t>
            </a:r>
          </a:p>
          <a:p>
            <a:r>
              <a:rPr lang="en-US" altLang="zh-CN" sz="2000" dirty="0"/>
              <a:t>      [[Get]]:</a:t>
            </a:r>
            <a:r>
              <a:rPr lang="zh-CN" altLang="zh-CN" sz="2000" dirty="0"/>
              <a:t>读取属性时调用，默认：</a:t>
            </a:r>
            <a:r>
              <a:rPr lang="en-US" altLang="zh-CN" sz="2000" dirty="0"/>
              <a:t>undefined;</a:t>
            </a:r>
            <a:endParaRPr lang="zh-CN" altLang="zh-CN" sz="2000" dirty="0"/>
          </a:p>
          <a:p>
            <a:r>
              <a:rPr lang="en-US" altLang="zh-CN" sz="2000" dirty="0"/>
              <a:t>      [[Set]]:</a:t>
            </a:r>
            <a:r>
              <a:rPr lang="zh-CN" altLang="zh-CN" sz="2000" dirty="0"/>
              <a:t>写入属性时调用，默认：</a:t>
            </a:r>
            <a:r>
              <a:rPr lang="en-US" altLang="zh-CN" sz="2000" dirty="0"/>
              <a:t>undefined</a:t>
            </a:r>
            <a:r>
              <a:rPr lang="en-US" altLang="zh-CN" sz="2000" dirty="0" smtClean="0"/>
              <a:t>;</a:t>
            </a:r>
          </a:p>
          <a:p>
            <a:endParaRPr lang="zh-CN" altLang="zh-CN" sz="2000" dirty="0"/>
          </a:p>
          <a:p>
            <a:r>
              <a:rPr lang="en-US" altLang="zh-CN" sz="2000" dirty="0"/>
              <a:t>定义访问器属性时getter与setter函数不是必须的,并且，在定义getter与setter时不能指定属性的configurable及writable特性</a:t>
            </a:r>
            <a:r>
              <a:rPr lang="en-US" altLang="zh-CN" sz="2000" dirty="0" smtClean="0"/>
              <a:t>；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代码见备注：</a:t>
            </a:r>
            <a:endParaRPr lang="zh-CN" altLang="zh-CN" sz="2000" dirty="0"/>
          </a:p>
          <a:p>
            <a:endParaRPr lang="zh-CN" altLang="zh-CN" sz="2000" dirty="0"/>
          </a:p>
          <a:p>
            <a:pPr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0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 smtClean="0"/>
              <a:t>对象属性类型</a:t>
            </a:r>
            <a:r>
              <a:rPr lang="en-US" altLang="zh-CN" sz="3000" dirty="0" smtClean="0"/>
              <a:t>-</a:t>
            </a:r>
            <a:r>
              <a:rPr lang="en-US" altLang="en-US" sz="3000" dirty="0" smtClean="0"/>
              <a:t>访问器</a:t>
            </a:r>
            <a:r>
              <a:rPr lang="zh-CN" altLang="en-US" sz="3000" dirty="0" smtClean="0"/>
              <a:t>属性</a:t>
            </a:r>
            <a:endParaRPr lang="zh-CN" altLang="en-US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3753" y="1678215"/>
            <a:ext cx="9914897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870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43753" y="1637271"/>
            <a:ext cx="9914897" cy="3657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createPerson</a:t>
            </a:r>
            <a:r>
              <a:rPr lang="en-US" altLang="zh-CN" sz="2400" dirty="0"/>
              <a:t>(name, age, job) {  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o = new Object();   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err="1" smtClean="0"/>
              <a:t>o.name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name;   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err="1" smtClean="0"/>
              <a:t>o.age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age;   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err="1" smtClean="0"/>
              <a:t>o.job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job;   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err="1" smtClean="0"/>
              <a:t>o.getName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function () {       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	return </a:t>
            </a:r>
            <a:r>
              <a:rPr lang="en-US" altLang="zh-CN" sz="2000" dirty="0" err="1"/>
              <a:t>this.name</a:t>
            </a:r>
            <a:r>
              <a:rPr lang="en-US" altLang="zh-CN" sz="2000" dirty="0"/>
              <a:t>;   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}    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return </a:t>
            </a:r>
            <a:r>
              <a:rPr lang="en-US" altLang="zh-CN" sz="2000" dirty="0"/>
              <a:t>o;//</a:t>
            </a:r>
            <a:r>
              <a:rPr lang="zh-CN" altLang="zh-CN" sz="2000" dirty="0"/>
              <a:t>使用</a:t>
            </a:r>
            <a:r>
              <a:rPr lang="en-US" altLang="zh-CN" sz="2000" dirty="0"/>
              <a:t>return</a:t>
            </a:r>
            <a:r>
              <a:rPr lang="zh-CN" altLang="zh-CN" sz="2000" dirty="0"/>
              <a:t>返回</a:t>
            </a:r>
            <a:r>
              <a:rPr lang="zh-CN" altLang="zh-CN" sz="2000" dirty="0" smtClean="0"/>
              <a:t>生成的对象实例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</a:p>
          <a:p>
            <a:pPr marL="0" indent="0">
              <a:buNone/>
            </a:pP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person = </a:t>
            </a:r>
            <a:r>
              <a:rPr lang="en-US" altLang="zh-CN" sz="2400" dirty="0" err="1"/>
              <a:t>createPerson</a:t>
            </a:r>
            <a:r>
              <a:rPr lang="en-US" altLang="zh-CN" sz="2400" dirty="0"/>
              <a:t>('Jack', 19, '</a:t>
            </a:r>
            <a:r>
              <a:rPr lang="en-US" altLang="zh-CN" sz="2400" dirty="0" err="1"/>
              <a:t>SoftWare</a:t>
            </a:r>
            <a:r>
              <a:rPr lang="en-US" altLang="zh-CN" sz="2400" dirty="0"/>
              <a:t> Engineer');</a:t>
            </a:r>
            <a:r>
              <a:rPr lang="zh-CN" altLang="zh-CN" sz="2400" dirty="0"/>
              <a:t> </a:t>
            </a:r>
            <a:r>
              <a:rPr lang="zh-CN" altLang="en-US" sz="2600" dirty="0" smtClean="0">
                <a:latin typeface="Tahoma" panose="020B0604030504040204" pitchFamily="34" charset="0"/>
              </a:rPr>
              <a:t>。 </a:t>
            </a:r>
            <a:endParaRPr lang="zh-CN" altLang="en-US" sz="2600" dirty="0">
              <a:latin typeface="Tahoma" panose="020B0604030504040204" pitchFamily="34" charset="0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创建对象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工厂模式</a:t>
            </a:r>
            <a:endParaRPr lang="zh-CN" altLang="en-US" sz="4000" dirty="0"/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443753" y="2468235"/>
            <a:ext cx="9914897" cy="296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0139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43753" y="3739827"/>
            <a:ext cx="9914897" cy="31181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function Person(</a:t>
            </a:r>
            <a:r>
              <a:rPr lang="en-US" altLang="zh-CN" sz="2400" dirty="0" err="1" smtClean="0"/>
              <a:t>name,age,job</a:t>
            </a:r>
            <a:r>
              <a:rPr lang="en-US" altLang="zh-CN" sz="2400" dirty="0" smtClean="0"/>
              <a:t>){    </a:t>
            </a:r>
          </a:p>
          <a:p>
            <a:pPr marL="457200" lvl="1" indent="0">
              <a:buNone/>
            </a:pPr>
            <a:r>
              <a:rPr lang="en-US" altLang="zh-CN" sz="2000" dirty="0" err="1" smtClean="0"/>
              <a:t>this.name</a:t>
            </a:r>
            <a:r>
              <a:rPr lang="en-US" altLang="zh-CN" sz="2000" dirty="0" smtClean="0"/>
              <a:t> = name;    </a:t>
            </a:r>
          </a:p>
          <a:p>
            <a:pPr marL="457200" lvl="1" indent="0">
              <a:buNone/>
            </a:pPr>
            <a:r>
              <a:rPr lang="en-US" altLang="zh-CN" sz="2000" dirty="0" err="1" smtClean="0"/>
              <a:t>this.age</a:t>
            </a:r>
            <a:r>
              <a:rPr lang="en-US" altLang="zh-CN" sz="2000" dirty="0" smtClean="0"/>
              <a:t> = age;    </a:t>
            </a:r>
          </a:p>
          <a:p>
            <a:pPr marL="457200" lvl="1" indent="0">
              <a:buNone/>
            </a:pPr>
            <a:r>
              <a:rPr lang="en-US" altLang="zh-CN" sz="2000" dirty="0" err="1" smtClean="0"/>
              <a:t>this.job</a:t>
            </a:r>
            <a:r>
              <a:rPr lang="en-US" altLang="zh-CN" sz="2000" dirty="0" smtClean="0"/>
              <a:t> = job;   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this.getName</a:t>
            </a:r>
            <a:r>
              <a:rPr lang="en-US" altLang="zh-CN" sz="2000" dirty="0" smtClean="0"/>
              <a:t> = function () {        //</a:t>
            </a:r>
            <a:r>
              <a:rPr lang="zh-CN" altLang="en-US" sz="2000" dirty="0" smtClean="0"/>
              <a:t>等价于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this.getName</a:t>
            </a:r>
            <a:r>
              <a:rPr lang="en-US" altLang="zh-CN" sz="2000" dirty="0" smtClean="0"/>
              <a:t>=new Function(){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return </a:t>
            </a:r>
            <a:r>
              <a:rPr lang="en-US" altLang="zh-CN" sz="2000" dirty="0" err="1" smtClean="0"/>
              <a:t>this.name</a:t>
            </a:r>
            <a:r>
              <a:rPr lang="en-US" altLang="zh-CN" sz="2000" dirty="0" smtClean="0"/>
              <a:t>;    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}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r>
              <a:rPr lang="zh-CN" altLang="zh-CN" sz="2400" dirty="0" smtClean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 person1 = new Person('Jack', 19, '</a:t>
            </a:r>
            <a:r>
              <a:rPr lang="en-US" altLang="zh-CN" sz="2400" dirty="0" err="1" smtClean="0"/>
              <a:t>SoftWare</a:t>
            </a:r>
            <a:r>
              <a:rPr lang="en-US" altLang="zh-CN" sz="2400" dirty="0" smtClean="0"/>
              <a:t> Engineer');</a:t>
            </a:r>
            <a:endParaRPr lang="zh-CN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 person2 = new Person('</a:t>
            </a:r>
            <a:r>
              <a:rPr lang="en-US" altLang="zh-CN" sz="2400" dirty="0" err="1" smtClean="0"/>
              <a:t>Liye</a:t>
            </a:r>
            <a:r>
              <a:rPr lang="en-US" altLang="zh-CN" sz="2400" dirty="0" smtClean="0"/>
              <a:t>', 23, 'Mechanical Engineer');</a:t>
            </a:r>
            <a:endParaRPr lang="zh-CN" altLang="zh-CN" sz="2400" dirty="0" smtClean="0"/>
          </a:p>
          <a:p>
            <a:pPr marL="0" indent="0">
              <a:buNone/>
            </a:pPr>
            <a:r>
              <a:rPr lang="zh-CN" altLang="en-US" sz="2600" dirty="0" smtClean="0">
                <a:latin typeface="Tahom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创建对象</a:t>
            </a:r>
            <a:r>
              <a:rPr lang="en-US" altLang="zh-CN" sz="4000" dirty="0" smtClean="0"/>
              <a:t>-</a:t>
            </a:r>
            <a:r>
              <a:rPr lang="en-US" altLang="en-US" sz="4000" dirty="0" smtClean="0"/>
              <a:t>构造函数模式</a:t>
            </a:r>
            <a:endParaRPr lang="zh-CN" altLang="en-US" sz="4000" dirty="0"/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796531" y="3526568"/>
            <a:ext cx="9914897" cy="296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>
          <a:xfrm>
            <a:off x="948931" y="3678968"/>
            <a:ext cx="9914897" cy="296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532147" y="1483768"/>
            <a:ext cx="112642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使用自定义的构造函数（与普通函数一样，只是用它来创建对象）</a:t>
            </a:r>
            <a:r>
              <a:rPr lang="zh-CN" altLang="zh-CN" sz="2400" dirty="0" smtClean="0"/>
              <a:t>，定义对象</a:t>
            </a:r>
            <a:endParaRPr lang="en-US" altLang="zh-CN" sz="2400" dirty="0" smtClean="0"/>
          </a:p>
          <a:p>
            <a:r>
              <a:rPr lang="zh-CN" altLang="zh-CN" sz="2400" dirty="0" smtClean="0"/>
              <a:t>类型</a:t>
            </a:r>
            <a:r>
              <a:rPr lang="zh-CN" altLang="zh-CN" sz="2400" dirty="0"/>
              <a:t>（如：</a:t>
            </a:r>
            <a:r>
              <a:rPr lang="en-US" altLang="zh-CN" sz="2400" dirty="0"/>
              <a:t>Person</a:t>
            </a:r>
            <a:r>
              <a:rPr lang="zh-CN" altLang="zh-CN" sz="2400" dirty="0"/>
              <a:t>）的属性和方法。它与工厂方法区别在于：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400" dirty="0"/>
              <a:t>没有显式地创建对象</a:t>
            </a:r>
            <a:endParaRPr lang="zh-CN" altLang="zh-CN" sz="2400" dirty="0"/>
          </a:p>
          <a:p>
            <a:pPr marL="800100" lvl="1" indent="-342900">
              <a:buFont typeface="Arial"/>
              <a:buChar char="•"/>
            </a:pPr>
            <a:r>
              <a:rPr lang="en-US" altLang="zh-CN" sz="2400" dirty="0" err="1"/>
              <a:t>直接将属性和方法赋值给this对象</a:t>
            </a:r>
            <a:r>
              <a:rPr lang="en-US" altLang="zh-CN" sz="2400" dirty="0"/>
              <a:t>；</a:t>
            </a:r>
            <a:endParaRPr lang="zh-CN" altLang="zh-CN" sz="2400" dirty="0"/>
          </a:p>
          <a:p>
            <a:pPr marL="800100" lvl="1" indent="-342900">
              <a:buFont typeface="Arial"/>
              <a:buChar char="•"/>
            </a:pPr>
            <a:r>
              <a:rPr lang="en-US" altLang="zh-CN" sz="2400" dirty="0" err="1"/>
              <a:t>没有return语句</a:t>
            </a:r>
            <a:r>
              <a:rPr lang="en-US" altLang="zh-CN" sz="2400" dirty="0"/>
              <a:t>；</a:t>
            </a:r>
            <a:r>
              <a:rPr lang="zh-CN" altLang="zh-CN" sz="2400" dirty="0"/>
              <a:t>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9079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" grpId="0" build="p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43753" y="3283222"/>
            <a:ext cx="9914897" cy="31181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sz="2000" dirty="0"/>
              <a:t>function Person(</a:t>
            </a:r>
            <a:r>
              <a:rPr lang="en-US" altLang="zh-CN" sz="2000" dirty="0" err="1"/>
              <a:t>name,age,job</a:t>
            </a:r>
            <a:r>
              <a:rPr lang="en-US" altLang="zh-CN" sz="2000" dirty="0"/>
              <a:t>){</a:t>
            </a:r>
            <a:endParaRPr lang="zh-CN" altLang="zh-CN" sz="2000" dirty="0"/>
          </a:p>
          <a:p>
            <a:pPr marL="0" lv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this.name</a:t>
            </a:r>
            <a:r>
              <a:rPr lang="en-US" altLang="zh-CN" sz="2000" dirty="0"/>
              <a:t> = name;</a:t>
            </a:r>
            <a:endParaRPr lang="zh-CN" altLang="zh-CN" sz="2000" dirty="0"/>
          </a:p>
          <a:p>
            <a:pPr marL="0" lv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this.age</a:t>
            </a:r>
            <a:r>
              <a:rPr lang="en-US" altLang="zh-CN" sz="2000" dirty="0"/>
              <a:t> = age;</a:t>
            </a:r>
            <a:endParaRPr lang="zh-CN" altLang="zh-CN" sz="2000" dirty="0"/>
          </a:p>
          <a:p>
            <a:pPr marL="0" lv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this.job</a:t>
            </a:r>
            <a:r>
              <a:rPr lang="en-US" altLang="zh-CN" sz="2000" dirty="0"/>
              <a:t> = job;</a:t>
            </a:r>
            <a:endParaRPr lang="zh-CN" altLang="zh-CN" sz="2000" dirty="0"/>
          </a:p>
          <a:p>
            <a:pPr marL="0" lv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this.getName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getName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lv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lvl="0" indent="0">
              <a:buNone/>
            </a:pPr>
            <a:r>
              <a:rPr lang="en-US" altLang="zh-CN" sz="2000" dirty="0"/>
              <a:t>function </a:t>
            </a:r>
            <a:r>
              <a:rPr lang="en-US" altLang="zh-CN" sz="2000" dirty="0" err="1"/>
              <a:t>getName</a:t>
            </a:r>
            <a:r>
              <a:rPr lang="en-US" altLang="zh-CN" sz="2000" dirty="0"/>
              <a:t>() {//</a:t>
            </a:r>
            <a:r>
              <a:rPr lang="zh-CN" altLang="zh-CN" sz="2000" dirty="0"/>
              <a:t>到处是代码，看着乱！！</a:t>
            </a:r>
          </a:p>
          <a:p>
            <a:pPr marL="0" lvl="0" indent="0">
              <a:buNone/>
            </a:pPr>
            <a:r>
              <a:rPr lang="en-US" altLang="zh-CN" sz="2000" dirty="0"/>
              <a:t>        return </a:t>
            </a:r>
            <a:r>
              <a:rPr lang="en-US" altLang="zh-CN" sz="2000" dirty="0" err="1"/>
              <a:t>this.name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lv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en-US" sz="2600" dirty="0" smtClean="0">
                <a:latin typeface="Tahom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创建对象</a:t>
            </a:r>
            <a:r>
              <a:rPr lang="en-US" altLang="zh-CN" sz="4000" dirty="0" smtClean="0"/>
              <a:t>-</a:t>
            </a:r>
            <a:r>
              <a:rPr lang="en-US" altLang="en-US" sz="4000" dirty="0" smtClean="0"/>
              <a:t>构造函数改进模式-1</a:t>
            </a:r>
            <a:endParaRPr lang="zh-CN" altLang="en-US" sz="4000" dirty="0"/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796531" y="3526568"/>
            <a:ext cx="9914897" cy="296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>
          <a:xfrm>
            <a:off x="948931" y="3678968"/>
            <a:ext cx="9914897" cy="296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532147" y="1483768"/>
            <a:ext cx="11264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创建多个实例时，会重复调用</a:t>
            </a:r>
            <a:r>
              <a:rPr lang="en-US" altLang="zh-CN" sz="2400" dirty="0"/>
              <a:t>new Function();</a:t>
            </a:r>
            <a:r>
              <a:rPr lang="zh-CN" altLang="zh-CN" sz="2400" dirty="0"/>
              <a:t>创建多个函数实例，这些函数实例还不是一个作用域中，当然这一般不会有错，但这会造成内存浪费。当然，可以在函数中定义一个</a:t>
            </a:r>
            <a:r>
              <a:rPr lang="en-US" altLang="zh-CN" sz="2400" dirty="0" err="1"/>
              <a:t>getName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getName</a:t>
            </a:r>
            <a:r>
              <a:rPr lang="zh-CN" altLang="zh-CN" sz="2400" dirty="0"/>
              <a:t>的引用，而</a:t>
            </a:r>
            <a:r>
              <a:rPr lang="en-US" altLang="zh-CN" sz="2400" dirty="0" err="1"/>
              <a:t>getName</a:t>
            </a:r>
            <a:r>
              <a:rPr lang="zh-CN" altLang="zh-CN" sz="2400" dirty="0"/>
              <a:t>函数在</a:t>
            </a:r>
            <a:r>
              <a:rPr lang="en-US" altLang="zh-CN" sz="2400" dirty="0"/>
              <a:t>Person</a:t>
            </a:r>
            <a:r>
              <a:rPr lang="zh-CN" altLang="zh-CN" sz="2400" dirty="0"/>
              <a:t>外定义，这样可以解决重复创建函数实例问题，但在效果上并没有起到封</a:t>
            </a:r>
            <a:r>
              <a:rPr lang="zh-CN" altLang="zh-CN" sz="2400" dirty="0" smtClean="0"/>
              <a:t>装的效果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5300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" grpId="0" build="p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14995" y="1142884"/>
            <a:ext cx="3951432" cy="5306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sz="1600" dirty="0"/>
              <a:t>function Person(){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 name="张三";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 sex ="男";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return {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       "</a:t>
            </a:r>
            <a:r>
              <a:rPr lang="en-US" altLang="zh-CN" sz="1600" dirty="0" err="1"/>
              <a:t>getName</a:t>
            </a:r>
            <a:r>
              <a:rPr lang="en-US" altLang="zh-CN" sz="1600" dirty="0"/>
              <a:t>":function(){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                return name;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       },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       "</a:t>
            </a:r>
            <a:r>
              <a:rPr lang="en-US" altLang="zh-CN" sz="1600" dirty="0" err="1"/>
              <a:t>getSex</a:t>
            </a:r>
            <a:r>
              <a:rPr lang="en-US" altLang="zh-CN" sz="1600" dirty="0"/>
              <a:t>":function(){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                return sex;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       },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       "</a:t>
            </a:r>
            <a:r>
              <a:rPr lang="en-US" altLang="zh-CN" sz="1600" dirty="0" err="1"/>
              <a:t>setName</a:t>
            </a:r>
            <a:r>
              <a:rPr lang="en-US" altLang="zh-CN" sz="1600" dirty="0"/>
              <a:t>":function(_name){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                name=_name;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       },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     </a:t>
            </a:r>
            <a:endParaRPr lang="zh-CN" altLang="en-US" sz="16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创建对象</a:t>
            </a:r>
            <a:r>
              <a:rPr lang="en-US" altLang="zh-CN" sz="4000" dirty="0" smtClean="0"/>
              <a:t>-</a:t>
            </a:r>
            <a:r>
              <a:rPr lang="en-US" altLang="en-US" sz="4000" dirty="0" smtClean="0"/>
              <a:t>构造函数改进模式-2</a:t>
            </a:r>
            <a:endParaRPr lang="zh-CN" altLang="en-US" sz="4000" dirty="0"/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796531" y="3526568"/>
            <a:ext cx="9914897" cy="296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>
          <a:xfrm>
            <a:off x="948931" y="3678968"/>
            <a:ext cx="9914897" cy="296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917799" y="1238209"/>
            <a:ext cx="3951432" cy="5306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sz="1600" dirty="0"/>
              <a:t> 	 "</a:t>
            </a:r>
            <a:r>
              <a:rPr lang="en-US" altLang="zh-CN" sz="1600" dirty="0" err="1"/>
              <a:t>setSex</a:t>
            </a:r>
            <a:r>
              <a:rPr lang="en-US" altLang="zh-CN" sz="1600" dirty="0"/>
              <a:t>":function(_sex){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                sex = _sex;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       },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       "</a:t>
            </a:r>
            <a:r>
              <a:rPr lang="en-US" altLang="zh-CN" sz="1600" dirty="0" err="1"/>
              <a:t>aliasName</a:t>
            </a:r>
            <a:r>
              <a:rPr lang="en-US" altLang="zh-CN" sz="1600" dirty="0"/>
              <a:t>":</a:t>
            </a:r>
            <a:r>
              <a:rPr lang="en-US" altLang="zh-CN" sz="1600" dirty="0" smtClean="0"/>
              <a:t>name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};        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}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</a:t>
            </a: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var</a:t>
            </a:r>
            <a:r>
              <a:rPr lang="en-US" altLang="zh-CN" sz="1600" dirty="0"/>
              <a:t> person = new Person();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</a:t>
            </a:r>
            <a:r>
              <a:rPr lang="en-US" altLang="zh-CN" sz="1600" dirty="0" smtClean="0"/>
              <a:t>  alert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person.name</a:t>
            </a:r>
            <a:r>
              <a:rPr lang="en-US" altLang="zh-CN" sz="1600" dirty="0"/>
              <a:t>);//undefined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</a:t>
            </a:r>
            <a:r>
              <a:rPr lang="en-US" altLang="zh-CN" sz="1600" dirty="0" smtClean="0"/>
              <a:t>  alert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person.getName</a:t>
            </a:r>
            <a:r>
              <a:rPr lang="en-US" altLang="zh-CN" sz="1600" dirty="0"/>
              <a:t>());//张三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</a:t>
            </a:r>
            <a:r>
              <a:rPr lang="en-US" altLang="zh-CN" sz="1600" dirty="0" err="1" smtClean="0"/>
              <a:t>person.setName</a:t>
            </a:r>
            <a:r>
              <a:rPr lang="en-US" altLang="zh-CN" sz="1600" dirty="0" smtClean="0"/>
              <a:t>("李国");  </a:t>
            </a:r>
            <a:endParaRPr lang="zh-CN" altLang="zh-CN" sz="1600" dirty="0" smtClean="0"/>
          </a:p>
          <a:p>
            <a:pPr marL="0" lvl="0" indent="0">
              <a:buNone/>
            </a:pPr>
            <a:r>
              <a:rPr lang="en-US" altLang="zh-CN" sz="1600" dirty="0"/>
              <a:t>    </a:t>
            </a:r>
            <a:r>
              <a:rPr lang="en-US" altLang="zh-CN" sz="1600" dirty="0" smtClean="0"/>
              <a:t>alert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person.getName</a:t>
            </a:r>
            <a:r>
              <a:rPr lang="en-US" altLang="zh-CN" sz="1600" dirty="0"/>
              <a:t>());//李国  </a:t>
            </a:r>
            <a:endParaRPr lang="zh-CN" altLang="zh-CN" sz="1600" dirty="0"/>
          </a:p>
          <a:p>
            <a:pPr marL="0" indent="0">
              <a:buNone/>
            </a:pPr>
            <a:r>
              <a:rPr lang="zh-CN" altLang="en-US" sz="1600" dirty="0" smtClean="0">
                <a:latin typeface="Tahom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5417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1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1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5" dur="1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9" dur="1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1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7" dur="1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1" dur="1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1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" grpId="0" build="p"/>
      <p:bldP spid="7" grpId="0" build="p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14995" y="1142884"/>
            <a:ext cx="3951432" cy="5306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sz="1600" dirty="0"/>
              <a:t>function Person(){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 name="张三";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 sex ="男";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return {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       "</a:t>
            </a:r>
            <a:r>
              <a:rPr lang="en-US" altLang="zh-CN" sz="1600" dirty="0" err="1"/>
              <a:t>getName</a:t>
            </a:r>
            <a:r>
              <a:rPr lang="en-US" altLang="zh-CN" sz="1600" dirty="0"/>
              <a:t>":function(){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                return name;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       },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       "</a:t>
            </a:r>
            <a:r>
              <a:rPr lang="en-US" altLang="zh-CN" sz="1600" dirty="0" err="1"/>
              <a:t>getSex</a:t>
            </a:r>
            <a:r>
              <a:rPr lang="en-US" altLang="zh-CN" sz="1600" dirty="0"/>
              <a:t>":function(){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                return sex;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       },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       "</a:t>
            </a:r>
            <a:r>
              <a:rPr lang="en-US" altLang="zh-CN" sz="1600" dirty="0" err="1"/>
              <a:t>setName</a:t>
            </a:r>
            <a:r>
              <a:rPr lang="en-US" altLang="zh-CN" sz="1600" dirty="0"/>
              <a:t>":function(_name){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                name=_name;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       },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     </a:t>
            </a:r>
            <a:endParaRPr lang="zh-CN" altLang="en-US" sz="16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创建对象</a:t>
            </a:r>
            <a:r>
              <a:rPr lang="en-US" altLang="zh-CN" sz="4000" dirty="0" smtClean="0"/>
              <a:t>-</a:t>
            </a:r>
            <a:r>
              <a:rPr lang="en-US" altLang="en-US" sz="4000" dirty="0" smtClean="0"/>
              <a:t>构造函数改进</a:t>
            </a:r>
            <a:r>
              <a:rPr lang="en-US" altLang="en-US" sz="4000" smtClean="0"/>
              <a:t>模式-3???</a:t>
            </a:r>
            <a:endParaRPr lang="zh-CN" altLang="en-US" sz="4000" dirty="0"/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796531" y="3526568"/>
            <a:ext cx="9914897" cy="296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>
          <a:xfrm>
            <a:off x="948931" y="3678968"/>
            <a:ext cx="9914897" cy="296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917799" y="1238209"/>
            <a:ext cx="3951432" cy="5306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sz="1600" dirty="0"/>
              <a:t> 	 "</a:t>
            </a:r>
            <a:r>
              <a:rPr lang="en-US" altLang="zh-CN" sz="1600" dirty="0" err="1"/>
              <a:t>setSex</a:t>
            </a:r>
            <a:r>
              <a:rPr lang="en-US" altLang="zh-CN" sz="1600" dirty="0"/>
              <a:t>":function(_sex){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                sex = _sex;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       },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       "</a:t>
            </a:r>
            <a:r>
              <a:rPr lang="en-US" altLang="zh-CN" sz="1600" dirty="0" err="1"/>
              <a:t>aliasName</a:t>
            </a:r>
            <a:r>
              <a:rPr lang="en-US" altLang="zh-CN" sz="1600" dirty="0"/>
              <a:t>":</a:t>
            </a:r>
            <a:r>
              <a:rPr lang="en-US" altLang="zh-CN" sz="1600" dirty="0" smtClean="0"/>
              <a:t>name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   };        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  }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</a:t>
            </a: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var</a:t>
            </a:r>
            <a:r>
              <a:rPr lang="en-US" altLang="zh-CN" sz="1600" dirty="0"/>
              <a:t> person = new Person();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</a:t>
            </a:r>
            <a:r>
              <a:rPr lang="en-US" altLang="zh-CN" sz="1600" dirty="0" smtClean="0"/>
              <a:t>  alert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person.name</a:t>
            </a:r>
            <a:r>
              <a:rPr lang="en-US" altLang="zh-CN" sz="1600" dirty="0"/>
              <a:t>);//undefined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</a:t>
            </a:r>
            <a:r>
              <a:rPr lang="en-US" altLang="zh-CN" sz="1600" dirty="0" smtClean="0"/>
              <a:t>  alert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person.getName</a:t>
            </a:r>
            <a:r>
              <a:rPr lang="en-US" altLang="zh-CN" sz="1600" dirty="0"/>
              <a:t>());//张三  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/>
              <a:t>    </a:t>
            </a:r>
            <a:r>
              <a:rPr lang="en-US" altLang="zh-CN" sz="1600" dirty="0" err="1" smtClean="0"/>
              <a:t>person.setName</a:t>
            </a:r>
            <a:r>
              <a:rPr lang="en-US" altLang="zh-CN" sz="1600" dirty="0" smtClean="0"/>
              <a:t>("李国");  </a:t>
            </a:r>
            <a:endParaRPr lang="zh-CN" altLang="zh-CN" sz="1600" dirty="0" smtClean="0"/>
          </a:p>
          <a:p>
            <a:pPr marL="0" lvl="0" indent="0">
              <a:buNone/>
            </a:pPr>
            <a:r>
              <a:rPr lang="en-US" altLang="zh-CN" sz="1600" dirty="0"/>
              <a:t>    </a:t>
            </a:r>
            <a:r>
              <a:rPr lang="en-US" altLang="zh-CN" sz="1600" dirty="0" smtClean="0"/>
              <a:t>alert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person.getName</a:t>
            </a:r>
            <a:r>
              <a:rPr lang="en-US" altLang="zh-CN" sz="1600" dirty="0"/>
              <a:t>());//李国  </a:t>
            </a:r>
            <a:endParaRPr lang="zh-CN" altLang="zh-CN" sz="1600" dirty="0"/>
          </a:p>
          <a:p>
            <a:pPr marL="0" indent="0">
              <a:buNone/>
            </a:pPr>
            <a:r>
              <a:rPr lang="zh-CN" altLang="en-US" sz="1600" dirty="0" smtClean="0">
                <a:latin typeface="Tahom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1030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1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1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5" dur="1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9" dur="1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1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7" dur="1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1" dur="1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1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" grpId="0" build="p"/>
      <p:bldP spid="7" grpId="0" build="p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43753" y="3739827"/>
            <a:ext cx="9914897" cy="3118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600" dirty="0" smtClean="0">
                <a:latin typeface="Tahom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创建对象</a:t>
            </a:r>
            <a:r>
              <a:rPr lang="en-US" altLang="zh-CN" sz="4000" dirty="0" smtClean="0"/>
              <a:t>-</a:t>
            </a:r>
            <a:r>
              <a:rPr lang="en-US" altLang="en-US" sz="4000" dirty="0" smtClean="0"/>
              <a:t>构造函数模式</a:t>
            </a:r>
            <a:endParaRPr lang="zh-CN" altLang="en-US" sz="4000" dirty="0"/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796531" y="3526568"/>
            <a:ext cx="9914897" cy="296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>
          <a:xfrm>
            <a:off x="948931" y="3678968"/>
            <a:ext cx="9914897" cy="296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532147" y="1483768"/>
            <a:ext cx="112642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Person</a:t>
            </a:r>
            <a:r>
              <a:rPr lang="zh-CN" altLang="zh-CN" sz="2400" dirty="0"/>
              <a:t>构造函数生成的两个对象</a:t>
            </a:r>
            <a:r>
              <a:rPr lang="en-US" altLang="zh-CN" sz="2400" dirty="0"/>
              <a:t>person1</a:t>
            </a:r>
            <a:r>
              <a:rPr lang="zh-CN" altLang="zh-CN" sz="2400" dirty="0"/>
              <a:t>与</a:t>
            </a:r>
            <a:r>
              <a:rPr lang="en-US" altLang="zh-CN" sz="2400" dirty="0"/>
              <a:t>person2</a:t>
            </a:r>
            <a:r>
              <a:rPr lang="zh-CN" altLang="zh-CN" sz="2400" dirty="0"/>
              <a:t>都是</a:t>
            </a:r>
            <a:r>
              <a:rPr lang="en-US" altLang="zh-CN" sz="2400" dirty="0"/>
              <a:t>Person</a:t>
            </a:r>
            <a:r>
              <a:rPr lang="zh-CN" altLang="zh-CN" sz="2400" dirty="0"/>
              <a:t>的实例，因此可以使用</a:t>
            </a:r>
            <a:r>
              <a:rPr lang="en-US" altLang="zh-CN" sz="2400" dirty="0" err="1"/>
              <a:t>instanceof</a:t>
            </a:r>
            <a:r>
              <a:rPr lang="zh-CN" altLang="zh-CN" sz="2400" dirty="0"/>
              <a:t>判断，并且因为所有对象都继承</a:t>
            </a:r>
            <a:r>
              <a:rPr lang="en-US" altLang="zh-CN" sz="2400" dirty="0"/>
              <a:t>Object</a:t>
            </a:r>
            <a:r>
              <a:rPr lang="zh-CN" altLang="zh-CN" sz="2400" dirty="0"/>
              <a:t>，因此</a:t>
            </a:r>
            <a:r>
              <a:rPr lang="en-US" altLang="zh-CN" sz="2400" dirty="0"/>
              <a:t>person1 </a:t>
            </a:r>
            <a:r>
              <a:rPr lang="en-US" altLang="zh-CN" sz="2400" dirty="0" err="1"/>
              <a:t>instanceof</a:t>
            </a:r>
            <a:r>
              <a:rPr lang="en-US" altLang="zh-CN" sz="2400" dirty="0"/>
              <a:t> Object</a:t>
            </a:r>
            <a:r>
              <a:rPr lang="zh-CN" altLang="zh-CN" sz="2400" dirty="0"/>
              <a:t>也返回真：</a:t>
            </a:r>
          </a:p>
          <a:p>
            <a:pPr lvl="1"/>
            <a:r>
              <a:rPr lang="en-US" altLang="zh-CN" sz="2400" dirty="0"/>
              <a:t>alert(person1 </a:t>
            </a:r>
            <a:r>
              <a:rPr lang="en-US" altLang="zh-CN" sz="2400" dirty="0" err="1"/>
              <a:t>instanceof</a:t>
            </a:r>
            <a:r>
              <a:rPr lang="en-US" altLang="zh-CN" sz="2400" dirty="0"/>
              <a:t> Person);//true;</a:t>
            </a:r>
            <a:endParaRPr lang="zh-CN" altLang="zh-CN" sz="2400" dirty="0"/>
          </a:p>
          <a:p>
            <a:pPr lvl="1"/>
            <a:r>
              <a:rPr lang="en-US" altLang="zh-CN" sz="2400" dirty="0"/>
              <a:t>alert(person2 </a:t>
            </a:r>
            <a:r>
              <a:rPr lang="en-US" altLang="zh-CN" sz="2400" dirty="0" err="1"/>
              <a:t>instanceof</a:t>
            </a:r>
            <a:r>
              <a:rPr lang="en-US" altLang="zh-CN" sz="2400" dirty="0"/>
              <a:t> Person);//true;</a:t>
            </a:r>
            <a:endParaRPr lang="zh-CN" altLang="zh-CN" sz="2400" dirty="0"/>
          </a:p>
          <a:p>
            <a:pPr lvl="1"/>
            <a:r>
              <a:rPr lang="en-US" altLang="zh-CN" sz="2400" dirty="0"/>
              <a:t>alert(person1 </a:t>
            </a:r>
            <a:r>
              <a:rPr lang="en-US" altLang="zh-CN" sz="2400" dirty="0" err="1"/>
              <a:t>instanceof</a:t>
            </a:r>
            <a:r>
              <a:rPr lang="en-US" altLang="zh-CN" sz="2400" dirty="0"/>
              <a:t> Object);//true;</a:t>
            </a:r>
            <a:endParaRPr lang="zh-CN" altLang="zh-CN" sz="2400" dirty="0"/>
          </a:p>
          <a:p>
            <a:pPr lvl="1"/>
            <a:r>
              <a:rPr lang="en-US" altLang="zh-CN" sz="2400" dirty="0"/>
              <a:t>alert(person1.constructor === person2.constructor);//</a:t>
            </a:r>
            <a:r>
              <a:rPr lang="en-US" altLang="zh-CN" sz="2400" dirty="0" err="1"/>
              <a:t>ture</a:t>
            </a:r>
            <a:r>
              <a:rPr lang="en-US" altLang="zh-CN" sz="2400" dirty="0"/>
              <a:t>;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4865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" grpId="0" build="p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000" dirty="0" smtClean="0"/>
              <a:t/>
            </a:r>
            <a:br>
              <a:rPr lang="en-US" altLang="zh-CN" sz="3000" dirty="0" smtClean="0"/>
            </a:br>
            <a:r>
              <a:rPr lang="zh-CN" altLang="en-US" dirty="0"/>
              <a:t>创建对象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原型</a:t>
            </a:r>
            <a:r>
              <a:rPr lang="en-US" altLang="en-US" dirty="0" smtClean="0"/>
              <a:t>模式</a:t>
            </a:r>
            <a:r>
              <a:rPr lang="zh-CN" altLang="en-US" sz="3200" dirty="0">
                <a:latin typeface="Tahoma" panose="020B0604030504040204" pitchFamily="34" charset="0"/>
              </a:rPr>
              <a:t/>
            </a:r>
            <a:br>
              <a:rPr lang="zh-CN" altLang="en-US" sz="3200" dirty="0">
                <a:latin typeface="Tahoma" panose="020B0604030504040204" pitchFamily="34" charset="0"/>
              </a:rPr>
            </a:br>
            <a:endParaRPr lang="zh-CN" altLang="en-US" sz="3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43755" y="1432553"/>
            <a:ext cx="11187952" cy="2034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JS</a:t>
            </a:r>
            <a:r>
              <a:rPr lang="en-US" altLang="zh-CN" dirty="0" err="1"/>
              <a:t>每个函数都有一个prototype</a:t>
            </a:r>
            <a:r>
              <a:rPr lang="en-US" altLang="zh-CN" dirty="0"/>
              <a:t>(原型)属性，这个属性是一个指针，指向一个对象，它是所有通过new操作符使用函数创建的实例的原型对象。原型对象最大特点是，所有对象实例共享它所包含的属性和方法，也就是说，所有在原型对象中创建的属性或方法都直接被所有对象实例共享。</a:t>
            </a:r>
            <a:endParaRPr lang="zh-CN" altLang="zh-CN" dirty="0"/>
          </a:p>
          <a:p>
            <a:pPr marL="0" indent="0">
              <a:buNone/>
            </a:pP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3545" y="3441680"/>
            <a:ext cx="88960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function Person(){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 err="1"/>
              <a:t>Person.prototype.name</a:t>
            </a:r>
            <a:r>
              <a:rPr lang="en-US" altLang="zh-CN" dirty="0"/>
              <a:t> = 'Jack';//</a:t>
            </a:r>
            <a:r>
              <a:rPr lang="zh-CN" altLang="zh-CN" dirty="0"/>
              <a:t>使用原型来添加属性</a:t>
            </a:r>
          </a:p>
          <a:p>
            <a:r>
              <a:rPr lang="en-US" altLang="zh-CN" dirty="0" err="1"/>
              <a:t>Person.prototype.age</a:t>
            </a:r>
            <a:r>
              <a:rPr lang="en-US" altLang="zh-CN" dirty="0"/>
              <a:t> = 29;</a:t>
            </a:r>
            <a:endParaRPr lang="zh-CN" altLang="zh-CN" dirty="0"/>
          </a:p>
          <a:p>
            <a:r>
              <a:rPr lang="en-US" altLang="zh-CN" dirty="0" err="1"/>
              <a:t>Person.prototype.getName</a:t>
            </a:r>
            <a:r>
              <a:rPr lang="en-US" altLang="zh-CN" dirty="0"/>
              <a:t> = function(){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this.name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person1 = new Person();</a:t>
            </a:r>
            <a:endParaRPr lang="zh-CN" altLang="zh-CN" dirty="0"/>
          </a:p>
          <a:p>
            <a:r>
              <a:rPr lang="en-US" altLang="zh-CN" dirty="0"/>
              <a:t>alert(person1.getName());//Jack</a:t>
            </a:r>
            <a:endParaRPr lang="zh-CN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person2 = new Person();</a:t>
            </a:r>
            <a:endParaRPr lang="zh-CN" altLang="zh-CN" dirty="0"/>
          </a:p>
          <a:p>
            <a:r>
              <a:rPr lang="en-US" altLang="zh-CN" dirty="0"/>
              <a:t>alert(person1.getName === person2.getName);//true;</a:t>
            </a:r>
            <a:r>
              <a:rPr lang="zh-CN" altLang="zh-CN" dirty="0"/>
              <a:t>共享一个原型对象的方法</a:t>
            </a:r>
          </a:p>
        </p:txBody>
      </p:sp>
    </p:spTree>
    <p:extLst>
      <p:ext uri="{BB962C8B-B14F-4D97-AF65-F5344CB8AC3E}">
        <p14:creationId xmlns:p14="http://schemas.microsoft.com/office/powerpoint/2010/main" val="1938631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ea typeface="微软雅黑" panose="020B0503020204020204" pitchFamily="34" charset="-122"/>
              </a:rPr>
              <a:t>面向对象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40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000" dirty="0" smtClean="0"/>
              <a:t/>
            </a:r>
            <a:br>
              <a:rPr lang="en-US" altLang="zh-CN" sz="3000" dirty="0" smtClean="0"/>
            </a:br>
            <a:r>
              <a:rPr lang="zh-CN" altLang="en-US" dirty="0"/>
              <a:t>创建对象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原型</a:t>
            </a:r>
            <a:r>
              <a:rPr lang="en-US" altLang="en-US" dirty="0" smtClean="0"/>
              <a:t>模式</a:t>
            </a:r>
            <a:r>
              <a:rPr lang="zh-CN" altLang="en-US" sz="3200" dirty="0">
                <a:latin typeface="Tahoma" panose="020B0604030504040204" pitchFamily="34" charset="0"/>
              </a:rPr>
              <a:t/>
            </a:r>
            <a:br>
              <a:rPr lang="zh-CN" altLang="en-US" sz="3200" dirty="0">
                <a:latin typeface="Tahoma" panose="020B0604030504040204" pitchFamily="34" charset="0"/>
              </a:rPr>
            </a:br>
            <a:endParaRPr lang="zh-CN" altLang="en-US" sz="3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43755" y="1432553"/>
            <a:ext cx="11187952" cy="2034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原型</a:t>
            </a:r>
            <a:r>
              <a:rPr lang="en-US" altLang="zh-CN" dirty="0"/>
              <a:t>模式的</a:t>
            </a:r>
            <a:r>
              <a:rPr lang="en-US" altLang="zh-CN" dirty="0" smtClean="0"/>
              <a:t>缺点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它</a:t>
            </a:r>
            <a:r>
              <a:rPr lang="en-US" altLang="zh-CN" dirty="0"/>
              <a:t>省略了为构造函数传递初始化参数，这在一定程序带来不便；另外，最主要是当对象的属性是引用类型时，它的值是不变的，总是引用同一个外部对象，所有实例对该对象的操作都会其它实例：</a:t>
            </a:r>
            <a:r>
              <a:rPr lang="zh-CN" altLang="zh-CN" dirty="0"/>
              <a:t> 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3545" y="3441680"/>
            <a:ext cx="8896057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Person.prototype.name</a:t>
            </a:r>
            <a:r>
              <a:rPr lang="en-US" altLang="zh-CN" dirty="0"/>
              <a:t> = 'Jack';</a:t>
            </a:r>
            <a:endParaRPr lang="zh-CN" altLang="zh-CN" dirty="0"/>
          </a:p>
          <a:p>
            <a:r>
              <a:rPr lang="en-US" altLang="zh-CN" dirty="0" err="1"/>
              <a:t>Person.prototype.lessons</a:t>
            </a:r>
            <a:r>
              <a:rPr lang="en-US" altLang="zh-CN" dirty="0"/>
              <a:t> = ['</a:t>
            </a:r>
            <a:r>
              <a:rPr lang="en-US" altLang="zh-CN" dirty="0" err="1"/>
              <a:t>Math','Physics</a:t>
            </a:r>
            <a:r>
              <a:rPr lang="en-US" altLang="zh-CN" dirty="0"/>
              <a:t>'];</a:t>
            </a:r>
            <a:endParaRPr lang="zh-CN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person1 = new Person();</a:t>
            </a:r>
            <a:endParaRPr lang="zh-CN" altLang="zh-CN" dirty="0"/>
          </a:p>
          <a:p>
            <a:r>
              <a:rPr lang="en-US" altLang="zh-CN" dirty="0"/>
              <a:t>person1.lessons.push</a:t>
            </a:r>
            <a:r>
              <a:rPr lang="en-US" altLang="zh-CN" dirty="0" smtClean="0"/>
              <a:t>(‘Biology’);//****************</a:t>
            </a:r>
            <a:r>
              <a:rPr lang="zh-CN" altLang="en-US" dirty="0" smtClean="0"/>
              <a:t>注意</a:t>
            </a:r>
            <a:endParaRPr lang="zh-CN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person2 = new Person();</a:t>
            </a:r>
            <a:endParaRPr lang="zh-CN" altLang="zh-CN" dirty="0"/>
          </a:p>
          <a:p>
            <a:r>
              <a:rPr lang="en-US" altLang="zh-CN" dirty="0"/>
              <a:t>alert(person2.lessons);//</a:t>
            </a:r>
            <a:r>
              <a:rPr lang="en-US" altLang="zh-CN" dirty="0" err="1"/>
              <a:t>Math,Physics,Biology</a:t>
            </a:r>
            <a:r>
              <a:rPr lang="zh-CN" altLang="zh-CN" dirty="0"/>
              <a:t>，</a:t>
            </a:r>
            <a:r>
              <a:rPr lang="en-US" altLang="zh-CN" dirty="0"/>
              <a:t>person1</a:t>
            </a:r>
            <a:r>
              <a:rPr lang="zh-CN" altLang="zh-CN" dirty="0"/>
              <a:t>修改影响了</a:t>
            </a:r>
            <a:r>
              <a:rPr lang="en-US" altLang="zh-CN" dirty="0"/>
              <a:t>person2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86441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000" dirty="0" smtClean="0"/>
              <a:t/>
            </a:r>
            <a:br>
              <a:rPr lang="en-US" altLang="zh-CN" sz="3000" dirty="0" smtClean="0"/>
            </a:br>
            <a:r>
              <a:rPr lang="zh-CN" altLang="en-US" dirty="0"/>
              <a:t>创建对象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混合</a:t>
            </a:r>
            <a:r>
              <a:rPr lang="en-US" altLang="en-US" dirty="0" smtClean="0"/>
              <a:t>模式</a:t>
            </a:r>
            <a:r>
              <a:rPr lang="zh-CN" altLang="en-US" sz="3200" dirty="0">
                <a:latin typeface="Tahoma" panose="020B0604030504040204" pitchFamily="34" charset="0"/>
              </a:rPr>
              <a:t/>
            </a:r>
            <a:br>
              <a:rPr lang="zh-CN" altLang="en-US" sz="3200" dirty="0">
                <a:latin typeface="Tahoma" panose="020B0604030504040204" pitchFamily="34" charset="0"/>
              </a:rPr>
            </a:br>
            <a:endParaRPr lang="zh-CN" altLang="en-US" sz="3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43755" y="1432553"/>
            <a:ext cx="11187952" cy="3433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目前最为常用的定义类型方式，是组合构造函数模式与原型模式。构造函数模式用于定义实例的属性，而原型模式用于定义方法和共享的属性。结果，每个实例都会有自己的一份实例属性的副本，但同时又共享着对方方法的引用，最大限度的节约内存。此外，组合模式还支持向构造函数传递参数，可谓是集两家之所长</a:t>
            </a:r>
            <a:r>
              <a:rPr lang="en-US" altLang="zh-CN" dirty="0" smtClean="0"/>
              <a:t>。</a:t>
            </a:r>
          </a:p>
          <a:p>
            <a:pPr marL="0" indent="0">
              <a:buNone/>
            </a:pPr>
            <a:r>
              <a:rPr lang="zh-CN" altLang="en-US" dirty="0" smtClean="0"/>
              <a:t>代码如下：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64361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000" dirty="0" smtClean="0"/>
              <a:t/>
            </a:r>
            <a:br>
              <a:rPr lang="en-US" altLang="zh-CN" sz="3000" dirty="0" smtClean="0"/>
            </a:br>
            <a:r>
              <a:rPr lang="zh-CN" altLang="en-US" dirty="0"/>
              <a:t>创建对象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混合</a:t>
            </a:r>
            <a:r>
              <a:rPr lang="en-US" altLang="en-US" dirty="0" smtClean="0"/>
              <a:t>模式</a:t>
            </a:r>
            <a:r>
              <a:rPr lang="zh-CN" altLang="en-US" sz="3200" dirty="0">
                <a:latin typeface="Tahoma" panose="020B0604030504040204" pitchFamily="34" charset="0"/>
              </a:rPr>
              <a:t/>
            </a:r>
            <a:br>
              <a:rPr lang="zh-CN" altLang="en-US" sz="3200" dirty="0">
                <a:latin typeface="Tahoma" panose="020B0604030504040204" pitchFamily="34" charset="0"/>
              </a:rPr>
            </a:br>
            <a:endParaRPr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593545" y="1225688"/>
            <a:ext cx="889605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function</a:t>
            </a:r>
            <a:r>
              <a:rPr lang="zh-CN" altLang="en-US" sz="1600" b="1" dirty="0" smtClean="0"/>
              <a:t> </a:t>
            </a:r>
            <a:r>
              <a:rPr lang="en-US" altLang="zh-CN" sz="1600" i="1" dirty="0" smtClean="0"/>
              <a:t>Person</a:t>
            </a:r>
            <a:r>
              <a:rPr lang="en-US" altLang="zh-CN" sz="1600" dirty="0"/>
              <a:t>(name, age, job) {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b="1" dirty="0" err="1"/>
              <a:t>this</a:t>
            </a:r>
            <a:r>
              <a:rPr lang="en-US" altLang="zh-CN" sz="1600" dirty="0" err="1"/>
              <a:t>.</a:t>
            </a:r>
            <a:r>
              <a:rPr lang="en-US" altLang="zh-CN" sz="1600" b="1" dirty="0" err="1"/>
              <a:t>name</a:t>
            </a:r>
            <a:r>
              <a:rPr lang="en-US" altLang="zh-CN" sz="1600" b="1" dirty="0"/>
              <a:t> </a:t>
            </a:r>
            <a:r>
              <a:rPr lang="en-US" altLang="zh-CN" sz="1600" dirty="0"/>
              <a:t>= name;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b="1" dirty="0" err="1"/>
              <a:t>this</a:t>
            </a:r>
            <a:r>
              <a:rPr lang="en-US" altLang="zh-CN" sz="1600" dirty="0" err="1"/>
              <a:t>.</a:t>
            </a:r>
            <a:r>
              <a:rPr lang="en-US" altLang="zh-CN" sz="1600" b="1" dirty="0" err="1"/>
              <a:t>age</a:t>
            </a:r>
            <a:r>
              <a:rPr lang="en-US" altLang="zh-CN" sz="1600" b="1" dirty="0"/>
              <a:t> </a:t>
            </a:r>
            <a:r>
              <a:rPr lang="en-US" altLang="zh-CN" sz="1600" dirty="0"/>
              <a:t>= age;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b="1" dirty="0" err="1"/>
              <a:t>this</a:t>
            </a:r>
            <a:r>
              <a:rPr lang="en-US" altLang="zh-CN" sz="1600" dirty="0" err="1"/>
              <a:t>.</a:t>
            </a:r>
            <a:r>
              <a:rPr lang="en-US" altLang="zh-CN" sz="1600" b="1" dirty="0" err="1"/>
              <a:t>job</a:t>
            </a:r>
            <a:r>
              <a:rPr lang="en-US" altLang="zh-CN" sz="1600" b="1" dirty="0"/>
              <a:t> </a:t>
            </a:r>
            <a:r>
              <a:rPr lang="en-US" altLang="zh-CN" sz="1600" dirty="0"/>
              <a:t>= job;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b="1" dirty="0" err="1"/>
              <a:t>this</a:t>
            </a:r>
            <a:r>
              <a:rPr lang="en-US" altLang="zh-CN" sz="1600" dirty="0" err="1"/>
              <a:t>.</a:t>
            </a:r>
            <a:r>
              <a:rPr lang="en-US" altLang="zh-CN" sz="1600" b="1" dirty="0" err="1"/>
              <a:t>lessons</a:t>
            </a:r>
            <a:r>
              <a:rPr lang="en-US" altLang="zh-CN" sz="1600" b="1" dirty="0"/>
              <a:t> </a:t>
            </a:r>
            <a:r>
              <a:rPr lang="en-US" altLang="zh-CN" sz="1600" dirty="0"/>
              <a:t>= [</a:t>
            </a:r>
            <a:r>
              <a:rPr lang="en-US" altLang="zh-CN" sz="1600" b="1" dirty="0"/>
              <a:t>'Math'</a:t>
            </a:r>
            <a:r>
              <a:rPr lang="en-US" altLang="zh-CN" sz="1600" dirty="0"/>
              <a:t>, </a:t>
            </a:r>
            <a:r>
              <a:rPr lang="en-US" altLang="zh-CN" sz="1600" b="1" dirty="0"/>
              <a:t>'Physics'</a:t>
            </a:r>
            <a:r>
              <a:rPr lang="en-US" altLang="zh-CN" sz="1600" dirty="0"/>
              <a:t>];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br>
              <a:rPr lang="en-US" altLang="zh-CN" sz="1600" dirty="0"/>
            </a:br>
            <a:r>
              <a:rPr lang="en-US" altLang="zh-CN" sz="1600" i="1" dirty="0" err="1"/>
              <a:t>Person</a:t>
            </a:r>
            <a:r>
              <a:rPr lang="en-US" altLang="zh-CN" sz="1600" dirty="0" err="1"/>
              <a:t>.</a:t>
            </a:r>
            <a:r>
              <a:rPr lang="en-US" altLang="zh-CN" sz="1600" b="1" dirty="0" err="1"/>
              <a:t>prototype</a:t>
            </a:r>
            <a:r>
              <a:rPr lang="en-US" altLang="zh-CN" sz="1600" b="1" dirty="0"/>
              <a:t> </a:t>
            </a:r>
            <a:r>
              <a:rPr lang="en-US" altLang="zh-CN" sz="1600" dirty="0"/>
              <a:t>= {</a:t>
            </a:r>
            <a:br>
              <a:rPr lang="en-US" altLang="zh-CN" sz="1600" dirty="0"/>
            </a:br>
            <a:r>
              <a:rPr lang="en-US" altLang="zh-CN" sz="1600" i="1" dirty="0"/>
              <a:t>//    constructor: Person,//</a:t>
            </a:r>
            <a:r>
              <a:rPr lang="zh-CN" altLang="en-US" sz="1600" i="1" dirty="0"/>
              <a:t>原型字面量方式会将对象的</a:t>
            </a:r>
            <a:r>
              <a:rPr lang="en-US" altLang="zh-CN" sz="1600" i="1" dirty="0"/>
              <a:t>constructor</a:t>
            </a:r>
            <a:r>
              <a:rPr lang="zh-CN" altLang="en-US" sz="1600" i="1" dirty="0"/>
              <a:t>变为</a:t>
            </a:r>
            <a:r>
              <a:rPr lang="en-US" altLang="zh-CN" sz="1600" i="1" dirty="0"/>
              <a:t>Object</a:t>
            </a:r>
            <a:r>
              <a:rPr lang="zh-CN" altLang="en-US" sz="1600" i="1" dirty="0"/>
              <a:t>，此外强制指回</a:t>
            </a:r>
            <a:r>
              <a:rPr lang="en-US" altLang="zh-CN" sz="1600" i="1" dirty="0"/>
              <a:t>Person</a:t>
            </a:r>
            <a:br>
              <a:rPr lang="en-US" altLang="zh-CN" sz="1600" i="1" dirty="0"/>
            </a:br>
            <a:r>
              <a:rPr lang="en-US" altLang="zh-CN" sz="1600" i="1" dirty="0"/>
              <a:t>    </a:t>
            </a:r>
            <a:r>
              <a:rPr lang="en-US" altLang="zh-CN" sz="1600" dirty="0" err="1"/>
              <a:t>getName</a:t>
            </a:r>
            <a:r>
              <a:rPr lang="en-US" altLang="zh-CN" sz="1600" dirty="0"/>
              <a:t>: </a:t>
            </a:r>
            <a:r>
              <a:rPr lang="en-US" altLang="zh-CN" sz="1600" b="1" dirty="0"/>
              <a:t>function </a:t>
            </a:r>
            <a:r>
              <a:rPr lang="en-US" altLang="zh-CN" sz="1600" dirty="0"/>
              <a:t>() {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b="1" dirty="0"/>
              <a:t>return </a:t>
            </a:r>
            <a:r>
              <a:rPr lang="en-US" altLang="zh-CN" sz="1600" b="1" dirty="0" err="1"/>
              <a:t>this</a:t>
            </a:r>
            <a:r>
              <a:rPr lang="en-US" altLang="zh-CN" sz="1600" dirty="0" err="1"/>
              <a:t>.</a:t>
            </a:r>
            <a:r>
              <a:rPr lang="en-US" altLang="zh-CN" sz="1600" b="1" dirty="0" err="1"/>
              <a:t>name</a:t>
            </a:r>
            <a:r>
              <a:rPr lang="en-US" altLang="zh-CN" sz="1600" dirty="0"/>
              <a:t>;</a:t>
            </a:r>
            <a:br>
              <a:rPr lang="en-US" altLang="zh-CN" sz="1600" dirty="0"/>
            </a:br>
            <a:r>
              <a:rPr lang="en-US" altLang="zh-CN" sz="1600" dirty="0"/>
              <a:t>    }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br>
              <a:rPr lang="en-US" altLang="zh-CN" sz="1600" dirty="0"/>
            </a:br>
            <a:r>
              <a:rPr lang="en-US" altLang="zh-CN" sz="1600" b="1" dirty="0" err="1"/>
              <a:t>var</a:t>
            </a:r>
            <a:r>
              <a:rPr lang="en-US" altLang="zh-CN" sz="1600" b="1" dirty="0"/>
              <a:t> </a:t>
            </a:r>
            <a:r>
              <a:rPr lang="en-US" altLang="zh-CN" sz="1600" b="1" i="1" dirty="0"/>
              <a:t>person1 </a:t>
            </a:r>
            <a:r>
              <a:rPr lang="en-US" altLang="zh-CN" sz="1600" dirty="0"/>
              <a:t>= </a:t>
            </a:r>
            <a:r>
              <a:rPr lang="en-US" altLang="zh-CN" sz="1600" b="1" dirty="0"/>
              <a:t>new </a:t>
            </a:r>
            <a:r>
              <a:rPr lang="en-US" altLang="zh-CN" sz="1600" i="1" dirty="0"/>
              <a:t>Person</a:t>
            </a:r>
            <a:r>
              <a:rPr lang="en-US" altLang="zh-CN" sz="1600" dirty="0"/>
              <a:t>(</a:t>
            </a:r>
            <a:r>
              <a:rPr lang="en-US" altLang="zh-CN" sz="1600" b="1" dirty="0"/>
              <a:t>'Jack'</a:t>
            </a:r>
            <a:r>
              <a:rPr lang="en-US" altLang="zh-CN" sz="1600" dirty="0"/>
              <a:t>, 19, </a:t>
            </a:r>
            <a:r>
              <a:rPr lang="en-US" altLang="zh-CN" sz="1600" b="1" dirty="0"/>
              <a:t>'</a:t>
            </a:r>
            <a:r>
              <a:rPr lang="en-US" altLang="zh-CN" sz="1600" b="1" dirty="0" err="1"/>
              <a:t>SoftWare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Engneer</a:t>
            </a:r>
            <a:r>
              <a:rPr lang="en-US" altLang="zh-CN" sz="1600" b="1" dirty="0"/>
              <a:t>'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b="1" i="1" dirty="0"/>
              <a:t>person1</a:t>
            </a:r>
            <a:r>
              <a:rPr lang="en-US" altLang="zh-CN" sz="1600" dirty="0"/>
              <a:t>.</a:t>
            </a:r>
            <a:r>
              <a:rPr lang="en-US" altLang="zh-CN" sz="1600" b="1" dirty="0"/>
              <a:t>lessons</a:t>
            </a:r>
            <a:r>
              <a:rPr lang="en-US" altLang="zh-CN" sz="1600" dirty="0"/>
              <a:t>.push(</a:t>
            </a:r>
            <a:r>
              <a:rPr lang="en-US" altLang="zh-CN" sz="1600" b="1" dirty="0"/>
              <a:t>'Biology'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b="1" dirty="0" err="1"/>
              <a:t>var</a:t>
            </a:r>
            <a:r>
              <a:rPr lang="en-US" altLang="zh-CN" sz="1600" b="1" dirty="0"/>
              <a:t> </a:t>
            </a:r>
            <a:r>
              <a:rPr lang="en-US" altLang="zh-CN" sz="1600" b="1" i="1" dirty="0"/>
              <a:t>person2 </a:t>
            </a:r>
            <a:r>
              <a:rPr lang="en-US" altLang="zh-CN" sz="1600" dirty="0"/>
              <a:t>= </a:t>
            </a:r>
            <a:r>
              <a:rPr lang="en-US" altLang="zh-CN" sz="1600" b="1" dirty="0"/>
              <a:t>new </a:t>
            </a:r>
            <a:r>
              <a:rPr lang="en-US" altLang="zh-CN" sz="1600" i="1" dirty="0"/>
              <a:t>Person</a:t>
            </a:r>
            <a:r>
              <a:rPr lang="en-US" altLang="zh-CN" sz="1600" dirty="0"/>
              <a:t>(</a:t>
            </a:r>
            <a:r>
              <a:rPr lang="en-US" altLang="zh-CN" sz="1600" b="1" dirty="0"/>
              <a:t>'Lily'</a:t>
            </a:r>
            <a:r>
              <a:rPr lang="en-US" altLang="zh-CN" sz="1600" dirty="0"/>
              <a:t>, 39, </a:t>
            </a:r>
            <a:r>
              <a:rPr lang="en-US" altLang="zh-CN" sz="1600" b="1" dirty="0"/>
              <a:t>'Mechanical </a:t>
            </a:r>
            <a:r>
              <a:rPr lang="en-US" altLang="zh-CN" sz="1600" b="1" dirty="0" err="1"/>
              <a:t>Engneer</a:t>
            </a:r>
            <a:r>
              <a:rPr lang="en-US" altLang="zh-CN" sz="1600" b="1" dirty="0"/>
              <a:t>'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dirty="0"/>
              <a:t>alert(</a:t>
            </a:r>
            <a:r>
              <a:rPr lang="en-US" altLang="zh-CN" sz="1600" b="1" i="1" dirty="0"/>
              <a:t>person1</a:t>
            </a:r>
            <a:r>
              <a:rPr lang="en-US" altLang="zh-CN" sz="1600" dirty="0"/>
              <a:t>.</a:t>
            </a:r>
            <a:r>
              <a:rPr lang="en-US" altLang="zh-CN" sz="1600" b="1" dirty="0"/>
              <a:t>lessons</a:t>
            </a:r>
            <a:r>
              <a:rPr lang="en-US" altLang="zh-CN" sz="1600" dirty="0"/>
              <a:t>);</a:t>
            </a:r>
            <a:r>
              <a:rPr lang="en-US" altLang="zh-CN" sz="1600" i="1" dirty="0"/>
              <a:t>//</a:t>
            </a:r>
            <a:r>
              <a:rPr lang="en-US" altLang="zh-CN" sz="1600" i="1" dirty="0" err="1"/>
              <a:t>Math,Physics,Biology</a:t>
            </a:r>
            <a:r>
              <a:rPr lang="en-US" altLang="zh-CN" sz="1600" i="1" dirty="0"/>
              <a:t/>
            </a:r>
            <a:br>
              <a:rPr lang="en-US" altLang="zh-CN" sz="1600" i="1" dirty="0"/>
            </a:br>
            <a:r>
              <a:rPr lang="en-US" altLang="zh-CN" sz="1600" dirty="0"/>
              <a:t>alert(</a:t>
            </a:r>
            <a:r>
              <a:rPr lang="en-US" altLang="zh-CN" sz="1600" b="1" i="1" dirty="0"/>
              <a:t>person2</a:t>
            </a:r>
            <a:r>
              <a:rPr lang="en-US" altLang="zh-CN" sz="1600" dirty="0"/>
              <a:t>.</a:t>
            </a:r>
            <a:r>
              <a:rPr lang="en-US" altLang="zh-CN" sz="1600" b="1" dirty="0"/>
              <a:t>lessons</a:t>
            </a:r>
            <a:r>
              <a:rPr lang="en-US" altLang="zh-CN" sz="1600" dirty="0"/>
              <a:t>);</a:t>
            </a:r>
            <a:r>
              <a:rPr lang="en-US" altLang="zh-CN" sz="1600" i="1" dirty="0"/>
              <a:t>//</a:t>
            </a:r>
            <a:r>
              <a:rPr lang="en-US" altLang="zh-CN" sz="1600" i="1" dirty="0" err="1"/>
              <a:t>Math,Physics</a:t>
            </a:r>
            <a:r>
              <a:rPr lang="en-US" altLang="zh-CN" sz="1600" i="1" dirty="0"/>
              <a:t/>
            </a:r>
            <a:br>
              <a:rPr lang="en-US" altLang="zh-CN" sz="1600" i="1" dirty="0"/>
            </a:br>
            <a:r>
              <a:rPr lang="en-US" altLang="zh-CN" sz="1600" dirty="0"/>
              <a:t>alert(</a:t>
            </a:r>
            <a:r>
              <a:rPr lang="en-US" altLang="zh-CN" sz="1600" b="1" i="1" dirty="0"/>
              <a:t>person1</a:t>
            </a:r>
            <a:r>
              <a:rPr lang="en-US" altLang="zh-CN" sz="1600" dirty="0"/>
              <a:t>.getName === </a:t>
            </a:r>
            <a:r>
              <a:rPr lang="en-US" altLang="zh-CN" sz="1600" b="1" i="1" dirty="0"/>
              <a:t>person2</a:t>
            </a:r>
            <a:r>
              <a:rPr lang="en-US" altLang="zh-CN" sz="1600" dirty="0"/>
              <a:t>.getName);</a:t>
            </a:r>
            <a:r>
              <a:rPr lang="en-US" altLang="zh-CN" sz="1600" i="1" dirty="0"/>
              <a:t>//true,//</a:t>
            </a:r>
            <a:r>
              <a:rPr lang="zh-CN" altLang="en-US" sz="1600" i="1" dirty="0"/>
              <a:t>共享原型中定义方法</a:t>
            </a:r>
            <a:br>
              <a:rPr lang="zh-CN" altLang="en-US" sz="1600" i="1" dirty="0"/>
            </a:br>
            <a:r>
              <a:rPr lang="en-US" altLang="zh-CN" sz="1600" dirty="0"/>
              <a:t>alert( </a:t>
            </a:r>
            <a:r>
              <a:rPr lang="en-US" altLang="zh-CN" sz="1600" b="1" i="1" dirty="0"/>
              <a:t>person1 </a:t>
            </a:r>
            <a:r>
              <a:rPr lang="en-US" altLang="zh-CN" sz="1600" b="1" dirty="0" err="1"/>
              <a:t>instanceof</a:t>
            </a:r>
            <a:r>
              <a:rPr lang="en-US" altLang="zh-CN" sz="1600" b="1" dirty="0"/>
              <a:t> </a:t>
            </a:r>
            <a:r>
              <a:rPr lang="en-US" altLang="zh-CN" sz="1600" i="1" dirty="0"/>
              <a:t>Person</a:t>
            </a:r>
            <a:r>
              <a:rPr lang="en-US" altLang="zh-CN" sz="1600" dirty="0"/>
              <a:t>);</a:t>
            </a:r>
            <a:r>
              <a:rPr lang="en-US" altLang="zh-CN" sz="1600" i="1" dirty="0"/>
              <a:t>//true,//</a:t>
            </a:r>
            <a:r>
              <a:rPr lang="zh-CN" altLang="en-US" sz="1600" i="1" dirty="0"/>
              <a:t>共享原型中定义方法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54754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endParaRPr lang="en-US" altLang="zh-CN" dirty="0">
              <a:latin typeface="Arial"/>
            </a:endParaRPr>
          </a:p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r>
              <a:rPr lang="en-US" altLang="zh-CN" sz="4400" b="1" dirty="0" smtClean="0"/>
              <a:t>arguments</a:t>
            </a:r>
            <a:r>
              <a:rPr lang="zh-CN" altLang="en-US" sz="4400" b="1" dirty="0" smtClean="0"/>
              <a:t>对象</a:t>
            </a:r>
            <a:endParaRPr kumimoji="1"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4255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678438" y="1440180"/>
            <a:ext cx="1072134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en-US" altLang="zh-CN" sz="2800" dirty="0"/>
              <a:t>arguments</a:t>
            </a:r>
            <a:r>
              <a:rPr lang="zh-CN" altLang="en-US" sz="2800" dirty="0"/>
              <a:t>对象不能显式创建，</a:t>
            </a:r>
            <a:r>
              <a:rPr lang="en-US" altLang="zh-CN" sz="2800" dirty="0"/>
              <a:t>arguments</a:t>
            </a:r>
            <a:r>
              <a:rPr lang="zh-CN" altLang="en-US" sz="2800" dirty="0"/>
              <a:t>对象只有函数开始时才可用。函数的 </a:t>
            </a:r>
            <a:r>
              <a:rPr lang="en-US" altLang="zh-CN" sz="2800" dirty="0"/>
              <a:t>arguments </a:t>
            </a:r>
            <a:r>
              <a:rPr lang="zh-CN" altLang="en-US" sz="2800" dirty="0"/>
              <a:t>对象并不是一个数组，访问单个参数的方式与访问数组元素的方式相同。索引 </a:t>
            </a:r>
            <a:r>
              <a:rPr lang="en-US" altLang="zh-CN" sz="2800" dirty="0"/>
              <a:t>n </a:t>
            </a:r>
            <a:r>
              <a:rPr lang="zh-CN" altLang="en-US" sz="2800" dirty="0"/>
              <a:t>实际上是 </a:t>
            </a:r>
            <a:r>
              <a:rPr lang="en-US" altLang="zh-CN" sz="2800" dirty="0"/>
              <a:t>arguments </a:t>
            </a:r>
            <a:r>
              <a:rPr lang="zh-CN" altLang="en-US" sz="2800" dirty="0"/>
              <a:t>对象的 </a:t>
            </a:r>
            <a:r>
              <a:rPr lang="en-US" altLang="zh-CN" sz="2800" dirty="0"/>
              <a:t>0…n </a:t>
            </a:r>
            <a:r>
              <a:rPr lang="zh-CN" altLang="en-US" sz="2800" dirty="0"/>
              <a:t>属性的其中一个参数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	arguments</a:t>
            </a:r>
            <a:r>
              <a:rPr lang="zh-CN" altLang="en-US" sz="2800" dirty="0"/>
              <a:t>对象，由于和</a:t>
            </a:r>
            <a:r>
              <a:rPr lang="en-US" altLang="zh-CN" sz="2800" dirty="0"/>
              <a:t>Function</a:t>
            </a:r>
            <a:r>
              <a:rPr lang="zh-CN" altLang="en-US" sz="2800" dirty="0"/>
              <a:t>对象紧密地联系在一起。也就是说每一个函数都有自己的</a:t>
            </a:r>
            <a:r>
              <a:rPr lang="en-US" altLang="zh-CN" sz="2800" dirty="0"/>
              <a:t>argument</a:t>
            </a:r>
            <a:r>
              <a:rPr lang="zh-CN" altLang="en-US" sz="2800" dirty="0"/>
              <a:t>属性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en-US" altLang="zh-CN" sz="2800" dirty="0"/>
              <a:t>arguments</a:t>
            </a:r>
            <a:r>
              <a:rPr lang="zh-CN" altLang="en-US" sz="2800" dirty="0"/>
              <a:t>的访问犹如</a:t>
            </a:r>
            <a:r>
              <a:rPr lang="en-US" altLang="zh-CN" sz="2800" dirty="0"/>
              <a:t>Array</a:t>
            </a:r>
            <a:r>
              <a:rPr lang="zh-CN" altLang="en-US" sz="2800" dirty="0"/>
              <a:t>对象一样，用</a:t>
            </a:r>
            <a:r>
              <a:rPr lang="en-US" altLang="zh-CN" sz="2800" dirty="0"/>
              <a:t>0</a:t>
            </a:r>
            <a:r>
              <a:rPr lang="zh-CN" altLang="en-US" sz="2800" dirty="0"/>
              <a:t>到</a:t>
            </a:r>
            <a:r>
              <a:rPr lang="en-US" altLang="zh-CN" sz="2800" dirty="0"/>
              <a:t>arguments.length-1</a:t>
            </a:r>
            <a:r>
              <a:rPr lang="zh-CN" altLang="en-US" sz="2800" dirty="0"/>
              <a:t>来枚举每一个元素</a:t>
            </a:r>
            <a:r>
              <a:rPr lang="zh-CN" altLang="en-US" sz="2800" dirty="0" smtClean="0"/>
              <a:t>。其</a:t>
            </a:r>
            <a:r>
              <a:rPr lang="en-US" altLang="zh-CN" sz="2800" dirty="0" err="1" smtClean="0"/>
              <a:t>callee</a:t>
            </a:r>
            <a:r>
              <a:rPr lang="zh-CN" altLang="en-US" sz="2800" dirty="0"/>
              <a:t>属性，返回正被执行的 </a:t>
            </a:r>
            <a:r>
              <a:rPr lang="en-US" altLang="zh-CN" sz="2800" dirty="0"/>
              <a:t>Function </a:t>
            </a:r>
            <a:r>
              <a:rPr lang="zh-CN" altLang="en-US" sz="2800" dirty="0"/>
              <a:t>对象，也就是所指定的 </a:t>
            </a:r>
            <a:r>
              <a:rPr lang="en-US" altLang="zh-CN" sz="2800" dirty="0"/>
              <a:t>Function </a:t>
            </a:r>
            <a:r>
              <a:rPr lang="zh-CN" altLang="en-US" sz="2800" dirty="0"/>
              <a:t>对象的正文。</a:t>
            </a:r>
            <a:r>
              <a:rPr lang="en-US" altLang="zh-CN" sz="2800" dirty="0" err="1"/>
              <a:t>callee</a:t>
            </a:r>
            <a:r>
              <a:rPr lang="en-US" altLang="zh-CN" sz="2800" dirty="0"/>
              <a:t> </a:t>
            </a:r>
            <a:r>
              <a:rPr lang="zh-CN" altLang="en-US" sz="2800" dirty="0"/>
              <a:t>属性是 </a:t>
            </a:r>
            <a:r>
              <a:rPr lang="en-US" altLang="zh-CN" sz="2800" dirty="0"/>
              <a:t>arguments </a:t>
            </a:r>
            <a:r>
              <a:rPr lang="zh-CN" altLang="en-US" sz="2800" dirty="0"/>
              <a:t>对象的一个成员，仅当相关函数正在执行时才可用。</a:t>
            </a:r>
            <a:r>
              <a:rPr lang="en-US" altLang="zh-CN" sz="2800" dirty="0" err="1"/>
              <a:t>callee</a:t>
            </a:r>
            <a:r>
              <a:rPr lang="en-US" altLang="zh-CN" sz="2800" dirty="0"/>
              <a:t> </a:t>
            </a:r>
            <a:r>
              <a:rPr lang="zh-CN" altLang="en-US" sz="2800" dirty="0"/>
              <a:t>属性的初始值就是正被执行的 </a:t>
            </a:r>
            <a:r>
              <a:rPr lang="en-US" altLang="zh-CN" sz="2800" dirty="0"/>
              <a:t>Function </a:t>
            </a:r>
            <a:r>
              <a:rPr lang="zh-CN" altLang="en-US" sz="2800" dirty="0"/>
              <a:t>对象，这允许匿名的递归函数。</a:t>
            </a:r>
            <a:endParaRPr lang="en-US" altLang="zh-CN" sz="2800" dirty="0" smtClean="0"/>
          </a:p>
          <a:p>
            <a:endParaRPr lang="zh-CN" altLang="en-US" sz="24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arguments</a:t>
            </a:r>
            <a:endParaRPr lang="zh-CN" altLang="en-US" sz="3000" dirty="0"/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443753" y="2468235"/>
            <a:ext cx="9914897" cy="296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b="1" dirty="0" smtClean="0">
              <a:latin typeface="Tahoma" panose="020B060403050404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43753" y="1678215"/>
            <a:ext cx="9914897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8575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678438" y="1440180"/>
            <a:ext cx="1072134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function factorial(n){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if (n &lt;= 0)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return 1</a:t>
            </a:r>
            <a:r>
              <a:rPr lang="en-US" altLang="zh-CN" sz="2800" dirty="0" smtClean="0"/>
              <a:t>;</a:t>
            </a:r>
          </a:p>
          <a:p>
            <a:r>
              <a:rPr lang="en-US" altLang="zh-CN" sz="2800" dirty="0"/>
              <a:t>	</a:t>
            </a:r>
            <a:r>
              <a:rPr lang="hu-HU" altLang="zh-CN" sz="2800" dirty="0" smtClean="0"/>
              <a:t> </a:t>
            </a:r>
            <a:r>
              <a:rPr lang="hu-HU" altLang="zh-CN" sz="2800" dirty="0"/>
              <a:t>else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return n * </a:t>
            </a:r>
            <a:r>
              <a:rPr lang="en-US" altLang="zh-CN" sz="2800" dirty="0" err="1"/>
              <a:t>arguments.callee</a:t>
            </a:r>
            <a:r>
              <a:rPr lang="en-US" altLang="zh-CN" sz="2800" dirty="0"/>
              <a:t>(n </a:t>
            </a:r>
            <a:r>
              <a:rPr lang="en-US" altLang="zh-CN" sz="2800" dirty="0" smtClean="0"/>
              <a:t>– </a:t>
            </a:r>
            <a:r>
              <a:rPr lang="en-US" altLang="zh-CN" sz="2800" dirty="0"/>
              <a:t>1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}</a:t>
            </a:r>
            <a:endParaRPr lang="en-US" altLang="zh-CN" sz="2800" dirty="0"/>
          </a:p>
          <a:p>
            <a:r>
              <a:rPr lang="en-US" altLang="zh-CN" sz="2800" dirty="0" smtClean="0"/>
              <a:t>print</a:t>
            </a:r>
            <a:r>
              <a:rPr lang="en-US" altLang="zh-CN" sz="2800" dirty="0"/>
              <a:t>(factorial(3));</a:t>
            </a:r>
            <a:endParaRPr lang="zh-CN" altLang="en-US" sz="24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arguments</a:t>
            </a:r>
            <a:endParaRPr lang="zh-CN" altLang="en-US" sz="3000" dirty="0"/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443753" y="2468235"/>
            <a:ext cx="9914897" cy="296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b="1" dirty="0" smtClean="0">
              <a:latin typeface="Tahoma" panose="020B060403050404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43753" y="1678215"/>
            <a:ext cx="9914897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07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endParaRPr lang="en-US" altLang="zh-CN" dirty="0">
              <a:latin typeface="Arial"/>
            </a:endParaRPr>
          </a:p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r>
              <a:rPr lang="en-US" altLang="zh-CN" sz="4400" b="1" dirty="0" smtClean="0"/>
              <a:t>JS</a:t>
            </a:r>
            <a:r>
              <a:rPr lang="zh-CN" altLang="en-US" sz="4400" b="1" dirty="0" smtClean="0"/>
              <a:t>继承</a:t>
            </a:r>
            <a:endParaRPr kumimoji="1"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5118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678438" y="1440180"/>
            <a:ext cx="10721340" cy="3513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由于</a:t>
            </a:r>
            <a:r>
              <a:rPr lang="en-US" altLang="zh-CN" sz="2800" dirty="0" err="1"/>
              <a:t>js</a:t>
            </a:r>
            <a:r>
              <a:rPr lang="zh-CN" altLang="en-US" sz="2800" dirty="0"/>
              <a:t>不像</a:t>
            </a:r>
            <a:r>
              <a:rPr lang="en-US" altLang="zh-CN" sz="2800" dirty="0"/>
              <a:t>java</a:t>
            </a:r>
            <a:r>
              <a:rPr lang="zh-CN" altLang="en-US" sz="2800" dirty="0"/>
              <a:t>那样是真正面向对象的语言，</a:t>
            </a:r>
            <a:r>
              <a:rPr lang="en-US" altLang="zh-CN" sz="2800" dirty="0" err="1"/>
              <a:t>js</a:t>
            </a:r>
            <a:r>
              <a:rPr lang="zh-CN" altLang="en-US" sz="2800" dirty="0"/>
              <a:t>是基于对象的，它没有类的概念。所以，要想实现继承，可以用</a:t>
            </a:r>
            <a:r>
              <a:rPr lang="en-US" altLang="zh-CN" sz="2800" dirty="0" err="1"/>
              <a:t>js</a:t>
            </a:r>
            <a:r>
              <a:rPr lang="zh-CN" altLang="en-US" sz="2800" dirty="0"/>
              <a:t>的原型</a:t>
            </a:r>
            <a:r>
              <a:rPr lang="en-US" altLang="zh-CN" sz="2800" dirty="0"/>
              <a:t>prototype</a:t>
            </a:r>
            <a:r>
              <a:rPr lang="zh-CN" altLang="en-US" sz="2800" dirty="0"/>
              <a:t>机制或者用</a:t>
            </a:r>
            <a:r>
              <a:rPr lang="en-US" altLang="zh-CN" sz="2800" dirty="0"/>
              <a:t>apply</a:t>
            </a:r>
            <a:r>
              <a:rPr lang="zh-CN" altLang="en-US" sz="2800" dirty="0"/>
              <a:t>和</a:t>
            </a:r>
            <a:r>
              <a:rPr lang="en-US" altLang="zh-CN" sz="2800" dirty="0"/>
              <a:t>call</a:t>
            </a:r>
            <a:r>
              <a:rPr lang="zh-CN" altLang="en-US" sz="2800" dirty="0"/>
              <a:t>方法去实现</a:t>
            </a:r>
            <a:endParaRPr lang="zh-CN" altLang="en-US" sz="2600" dirty="0">
              <a:latin typeface="+mj-ea"/>
              <a:ea typeface="+mj-ea"/>
            </a:endParaRPr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我们可以简单</a:t>
            </a:r>
            <a:r>
              <a:rPr lang="zh-CN" altLang="en-US" sz="2800" dirty="0"/>
              <a:t>的把</a:t>
            </a:r>
            <a:r>
              <a:rPr lang="en-US" altLang="zh-CN" sz="2800" dirty="0"/>
              <a:t>prototype</a:t>
            </a:r>
            <a:r>
              <a:rPr lang="zh-CN" altLang="en-US" sz="2800" dirty="0"/>
              <a:t>看做是一个模版，新创建的自定义对象都是这个模版（</a:t>
            </a:r>
            <a:r>
              <a:rPr lang="en-US" altLang="zh-CN" sz="2800" dirty="0"/>
              <a:t>prototype</a:t>
            </a:r>
            <a:r>
              <a:rPr lang="zh-CN" altLang="en-US" sz="2800" dirty="0"/>
              <a:t>）的一个拷贝 （实际上不是拷贝而是链接，只不过这种链接是不可见，新实例化的对象内部有一个看不见的</a:t>
            </a:r>
            <a:r>
              <a:rPr lang="en-US" altLang="zh-CN" sz="2800" dirty="0"/>
              <a:t>__Proto__</a:t>
            </a:r>
            <a:r>
              <a:rPr lang="zh-CN" altLang="en-US" sz="2800" dirty="0"/>
              <a:t>指针，指向原型对象）。</a:t>
            </a:r>
          </a:p>
          <a:p>
            <a:pPr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4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 smtClean="0"/>
              <a:t>继承</a:t>
            </a:r>
            <a:endParaRPr lang="zh-CN" altLang="en-US" sz="3000" dirty="0"/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443753" y="2468235"/>
            <a:ext cx="9914897" cy="296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b="1" dirty="0" smtClean="0">
              <a:latin typeface="Tahoma" panose="020B060403050404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43753" y="1678215"/>
            <a:ext cx="9914897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0117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678438" y="1440180"/>
            <a:ext cx="107213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js</a:t>
            </a:r>
            <a:r>
              <a:rPr lang="zh-CN" altLang="en-US" sz="2400" dirty="0"/>
              <a:t>中</a:t>
            </a:r>
            <a:r>
              <a:rPr lang="en-US" altLang="zh-CN" sz="2400" dirty="0"/>
              <a:t>call</a:t>
            </a:r>
            <a:r>
              <a:rPr lang="zh-CN" altLang="en-US" sz="2400" dirty="0"/>
              <a:t>和</a:t>
            </a:r>
            <a:r>
              <a:rPr lang="en-US" altLang="zh-CN" sz="2400" dirty="0"/>
              <a:t>apply</a:t>
            </a:r>
            <a:r>
              <a:rPr lang="zh-CN" altLang="en-US" sz="2400" dirty="0"/>
              <a:t>都可以实现继承，唯一的一点参数不同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en-US" altLang="zh-CN" sz="2800" dirty="0"/>
              <a:t>function add(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)</a:t>
            </a:r>
            <a:br>
              <a:rPr lang="en-US" altLang="zh-CN" sz="2800" dirty="0"/>
            </a:br>
            <a:r>
              <a:rPr lang="en-US" altLang="zh-CN" sz="2800" dirty="0"/>
              <a:t>{</a:t>
            </a:r>
            <a:br>
              <a:rPr lang="en-US" altLang="zh-CN" sz="2800" dirty="0"/>
            </a:br>
            <a:r>
              <a:rPr lang="en-US" altLang="zh-CN" sz="2800" dirty="0" smtClean="0"/>
              <a:t>	alert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a+b</a:t>
            </a:r>
            <a:r>
              <a:rPr lang="en-US" altLang="zh-CN" sz="2800" dirty="0"/>
              <a:t>);</a:t>
            </a:r>
            <a:br>
              <a:rPr lang="en-US" altLang="zh-CN" sz="2800" dirty="0"/>
            </a:br>
            <a:r>
              <a:rPr lang="en-US" altLang="zh-CN" sz="2800" dirty="0"/>
              <a:t>}</a:t>
            </a:r>
            <a:br>
              <a:rPr lang="en-US" altLang="zh-CN" sz="2800" dirty="0"/>
            </a:br>
            <a:r>
              <a:rPr lang="en-US" altLang="zh-CN" sz="2800" dirty="0"/>
              <a:t>function sub(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)</a:t>
            </a:r>
            <a:br>
              <a:rPr lang="en-US" altLang="zh-CN" sz="2800" dirty="0"/>
            </a:br>
            <a:r>
              <a:rPr lang="en-US" altLang="zh-CN" sz="2800" dirty="0"/>
              <a:t>{</a:t>
            </a:r>
            <a:br>
              <a:rPr lang="en-US" altLang="zh-CN" sz="2800" dirty="0"/>
            </a:br>
            <a:r>
              <a:rPr lang="en-US" altLang="zh-CN" sz="2800" dirty="0" smtClean="0"/>
              <a:t>	alert</a:t>
            </a:r>
            <a:r>
              <a:rPr lang="en-US" altLang="zh-CN" sz="2800" dirty="0"/>
              <a:t>(a-b);</a:t>
            </a:r>
            <a:br>
              <a:rPr lang="en-US" altLang="zh-CN" sz="2800" dirty="0"/>
            </a:br>
            <a:r>
              <a:rPr lang="en-US" altLang="zh-CN" sz="2800" dirty="0"/>
              <a:t>}</a:t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 err="1"/>
              <a:t>add.call</a:t>
            </a:r>
            <a:r>
              <a:rPr lang="en-US" altLang="zh-CN" sz="2800" dirty="0"/>
              <a:t>(sub,3,1); </a:t>
            </a:r>
            <a:endParaRPr lang="en-US" altLang="zh-CN" sz="2800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 smtClean="0"/>
              <a:t>继承</a:t>
            </a:r>
            <a:r>
              <a:rPr lang="en-US" altLang="zh-CN" sz="3000" dirty="0" smtClean="0"/>
              <a:t>-</a:t>
            </a:r>
            <a:r>
              <a:rPr lang="zh-CN" altLang="en-US" sz="3000" dirty="0" smtClean="0"/>
              <a:t>类继承</a:t>
            </a:r>
            <a:endParaRPr lang="zh-CN" altLang="en-US" sz="3000" dirty="0"/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443753" y="2468235"/>
            <a:ext cx="9914897" cy="296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b="1" dirty="0" smtClean="0">
              <a:latin typeface="Tahoma" panose="020B060403050404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43753" y="1678215"/>
            <a:ext cx="9914897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245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678438" y="1440180"/>
            <a:ext cx="107213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js</a:t>
            </a:r>
            <a:r>
              <a:rPr lang="zh-CN" altLang="en-US" sz="2400" dirty="0"/>
              <a:t>中</a:t>
            </a:r>
            <a:r>
              <a:rPr lang="en-US" altLang="zh-CN" sz="2400" dirty="0"/>
              <a:t>call</a:t>
            </a:r>
            <a:r>
              <a:rPr lang="zh-CN" altLang="en-US" sz="2400" dirty="0"/>
              <a:t>和</a:t>
            </a:r>
            <a:r>
              <a:rPr lang="en-US" altLang="zh-CN" sz="2400" dirty="0"/>
              <a:t>apply</a:t>
            </a:r>
            <a:r>
              <a:rPr lang="zh-CN" altLang="en-US" sz="2400" dirty="0"/>
              <a:t>都可以实现继承，唯一的一点参数不同，</a:t>
            </a:r>
            <a:r>
              <a:rPr lang="en-US" altLang="zh-CN" sz="2400" dirty="0" err="1"/>
              <a:t>func.call</a:t>
            </a:r>
            <a:r>
              <a:rPr lang="en-US" altLang="zh-CN" sz="2400" dirty="0"/>
              <a:t>(func1,var1,var2,var3</a:t>
            </a:r>
            <a:r>
              <a:rPr lang="en-US" altLang="zh-CN" sz="2400" dirty="0" smtClean="0"/>
              <a:t>)	</a:t>
            </a:r>
            <a:r>
              <a:rPr lang="zh-CN" altLang="en-US" sz="2400" dirty="0" smtClean="0"/>
              <a:t>对应</a:t>
            </a:r>
            <a:r>
              <a:rPr lang="zh-CN" altLang="en-US" sz="2400" dirty="0"/>
              <a:t>的</a:t>
            </a:r>
            <a:r>
              <a:rPr lang="en-US" altLang="zh-CN" sz="2400" dirty="0"/>
              <a:t>apply</a:t>
            </a:r>
            <a:r>
              <a:rPr lang="zh-CN" altLang="en-US" sz="2400" dirty="0"/>
              <a:t>写法为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 err="1" smtClean="0"/>
              <a:t>func.apply</a:t>
            </a:r>
            <a:r>
              <a:rPr lang="en-US" altLang="zh-CN" sz="2400" dirty="0"/>
              <a:t>(func1,[var1,var2,var3])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endParaRPr lang="en-US" altLang="zh-CN" sz="2400" b="1" dirty="0" smtClean="0"/>
          </a:p>
          <a:p>
            <a:pPr lvl="1"/>
            <a:r>
              <a:rPr lang="en-US" altLang="zh-CN" sz="2000" b="1" dirty="0" smtClean="0"/>
              <a:t>function </a:t>
            </a:r>
            <a:r>
              <a:rPr lang="en-US" altLang="zh-CN" sz="2000" i="1" dirty="0"/>
              <a:t>Father</a:t>
            </a:r>
            <a:r>
              <a:rPr lang="en-US" altLang="zh-CN" sz="2000" dirty="0"/>
              <a:t>(){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b="1" dirty="0" err="1"/>
              <a:t>this</a:t>
            </a:r>
            <a:r>
              <a:rPr lang="en-US" altLang="zh-CN" sz="2000" dirty="0" err="1"/>
              <a:t>.</a:t>
            </a:r>
            <a:r>
              <a:rPr lang="en-US" altLang="zh-CN" sz="2000" b="1" dirty="0" err="1"/>
              <a:t>sex</a:t>
            </a:r>
            <a:r>
              <a:rPr lang="en-US" altLang="zh-CN" sz="2000" dirty="0" smtClean="0"/>
              <a:t>=</a:t>
            </a:r>
            <a:r>
              <a:rPr lang="en-US" altLang="zh-CN" sz="2000" b="1" dirty="0" smtClean="0"/>
              <a:t>‘male’</a:t>
            </a:r>
            <a:r>
              <a:rPr lang="en-US" altLang="zh-CN" sz="2000" dirty="0" smtClean="0"/>
              <a:t>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b="1" dirty="0" err="1"/>
              <a:t>this</a:t>
            </a:r>
            <a:r>
              <a:rPr lang="en-US" altLang="zh-CN" sz="2000" dirty="0" err="1"/>
              <a:t>.</a:t>
            </a:r>
            <a:r>
              <a:rPr lang="en-US" altLang="zh-CN" sz="2000" b="1" dirty="0" err="1"/>
              <a:t>nation</a:t>
            </a:r>
            <a:r>
              <a:rPr lang="en-US" altLang="zh-CN" sz="2000" dirty="0" smtClean="0"/>
              <a:t>=</a:t>
            </a:r>
            <a:r>
              <a:rPr lang="en-US" altLang="zh-CN" sz="2000" b="1" dirty="0" smtClean="0"/>
              <a:t>‘china’</a:t>
            </a:r>
            <a:r>
              <a:rPr lang="en-US" altLang="zh-CN" sz="2000" dirty="0" smtClean="0"/>
              <a:t>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b="1" dirty="0"/>
              <a:t>function </a:t>
            </a:r>
            <a:r>
              <a:rPr lang="en-US" altLang="zh-CN" sz="2000" i="1" dirty="0"/>
              <a:t>Son</a:t>
            </a:r>
            <a:r>
              <a:rPr lang="en-US" altLang="zh-CN" sz="2000" dirty="0"/>
              <a:t>(){</a:t>
            </a:r>
            <a:br>
              <a:rPr lang="en-US" altLang="zh-CN" sz="2000" dirty="0"/>
            </a:br>
            <a:r>
              <a:rPr lang="en-US" altLang="zh-CN" sz="2000" dirty="0" smtClean="0"/>
              <a:t>	//call</a:t>
            </a:r>
            <a:r>
              <a:rPr lang="zh-CN" altLang="en-US" sz="2000" dirty="0" smtClean="0"/>
              <a:t> 方法就是用</a:t>
            </a:r>
            <a:r>
              <a:rPr lang="en-US" altLang="zh-CN" sz="2000" dirty="0" smtClean="0"/>
              <a:t>father </a:t>
            </a:r>
            <a:r>
              <a:rPr lang="zh-CN" altLang="en-US" sz="2000" dirty="0" smtClean="0"/>
              <a:t>对象来代替</a:t>
            </a:r>
            <a:r>
              <a:rPr lang="en-US" altLang="zh-CN" sz="2000" dirty="0" smtClean="0"/>
              <a:t>this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 </a:t>
            </a:r>
          </a:p>
          <a:p>
            <a:pPr lvl="1"/>
            <a:r>
              <a:rPr lang="en-US" altLang="zh-CN" sz="2000" dirty="0" smtClean="0"/>
              <a:t>    </a:t>
            </a:r>
            <a:r>
              <a:rPr lang="en-US" altLang="zh-CN" sz="2000" i="1" dirty="0" err="1"/>
              <a:t>Father</a:t>
            </a:r>
            <a:r>
              <a:rPr lang="en-US" altLang="zh-CN" sz="2000" dirty="0" err="1"/>
              <a:t>.call</a:t>
            </a:r>
            <a:r>
              <a:rPr lang="en-US" altLang="zh-CN" sz="2000" dirty="0"/>
              <a:t>(</a:t>
            </a:r>
            <a:r>
              <a:rPr lang="en-US" altLang="zh-CN" sz="2000" b="1" dirty="0"/>
              <a:t>this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zh-CN" altLang="en-US" sz="2000" dirty="0" smtClean="0"/>
              <a:t>  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b="1" dirty="0" err="1"/>
              <a:t>var</a:t>
            </a:r>
            <a:r>
              <a:rPr lang="en-US" altLang="zh-CN" sz="2000" b="1" dirty="0"/>
              <a:t> </a:t>
            </a:r>
            <a:r>
              <a:rPr lang="en-US" altLang="zh-CN" sz="2000" b="1" i="1" dirty="0" err="1"/>
              <a:t>xiaoming</a:t>
            </a:r>
            <a:r>
              <a:rPr lang="en-US" altLang="zh-CN" sz="2000" dirty="0"/>
              <a:t>=</a:t>
            </a:r>
            <a:r>
              <a:rPr lang="en-US" altLang="zh-CN" sz="2000" b="1" dirty="0"/>
              <a:t>new </a:t>
            </a:r>
            <a:r>
              <a:rPr lang="en-US" altLang="zh-CN" sz="2000" i="1" dirty="0"/>
              <a:t>Son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r>
              <a:rPr lang="en-US" altLang="zh-CN" sz="2000" b="1" dirty="0" err="1"/>
              <a:t>console</a:t>
            </a:r>
            <a:r>
              <a:rPr lang="en-US" altLang="zh-CN" sz="2000" dirty="0" err="1"/>
              <a:t>.log</a:t>
            </a:r>
            <a:r>
              <a:rPr lang="en-US" altLang="zh-CN" sz="2000" dirty="0"/>
              <a:t>(</a:t>
            </a:r>
            <a:r>
              <a:rPr lang="en-US" altLang="zh-CN" sz="2000" b="1" i="1" dirty="0" err="1"/>
              <a:t>xiaoming</a:t>
            </a:r>
            <a:r>
              <a:rPr lang="en-US" altLang="zh-CN" sz="2000" dirty="0" err="1"/>
              <a:t>.</a:t>
            </a:r>
            <a:r>
              <a:rPr lang="en-US" altLang="zh-CN" sz="2000" b="1" dirty="0" err="1"/>
              <a:t>sex</a:t>
            </a:r>
            <a:r>
              <a:rPr lang="en-US" altLang="zh-CN" sz="2000" dirty="0"/>
              <a:t>)</a:t>
            </a:r>
            <a:r>
              <a:rPr lang="en-US" altLang="zh-CN" sz="2000" dirty="0" smtClean="0"/>
              <a:t>;</a:t>
            </a:r>
            <a:endParaRPr lang="en-US" altLang="zh-CN" sz="2400" dirty="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>
              <a:buFont typeface="Wingdings" charset="2"/>
              <a:buChar char="n"/>
            </a:pPr>
            <a:r>
              <a:rPr lang="zh-CN" altLang="en-US" sz="2400" dirty="0" smtClean="0">
                <a:ea typeface="黑体" panose="02010609060101010101" pitchFamily="49" charset="-122"/>
                <a:cs typeface="Arial" panose="020B0604020202020204" pitchFamily="34" charset="0"/>
              </a:rPr>
              <a:t>怎么实现参数传递？</a:t>
            </a:r>
            <a:endParaRPr lang="en-US" altLang="zh-CN" sz="2800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 smtClean="0"/>
              <a:t>继承</a:t>
            </a:r>
            <a:r>
              <a:rPr lang="en-US" altLang="zh-CN" sz="3000" dirty="0" smtClean="0"/>
              <a:t>-</a:t>
            </a:r>
            <a:r>
              <a:rPr lang="zh-CN" altLang="en-US" sz="3000" dirty="0" smtClean="0"/>
              <a:t>类继承</a:t>
            </a:r>
            <a:endParaRPr lang="zh-CN" altLang="en-US" sz="3000" dirty="0"/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443753" y="2468235"/>
            <a:ext cx="9914897" cy="296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b="1" dirty="0" smtClean="0">
              <a:latin typeface="Tahoma" panose="020B060403050404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43753" y="1678215"/>
            <a:ext cx="9914897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507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上节课回顾</a:t>
            </a:r>
            <a:endParaRPr lang="zh-CN" altLang="en-US" sz="4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32213" y="1012825"/>
            <a:ext cx="8618667" cy="475805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+mn-lt"/>
              </a:rPr>
              <a:t>JS</a:t>
            </a:r>
            <a:r>
              <a:rPr lang="zh-CN" altLang="en-US" sz="3200" dirty="0" smtClean="0">
                <a:latin typeface="+mn-lt"/>
              </a:rPr>
              <a:t> </a:t>
            </a:r>
            <a:r>
              <a:rPr lang="en-US" altLang="zh-CN" sz="3200" dirty="0" smtClean="0">
                <a:latin typeface="+mn-lt"/>
              </a:rPr>
              <a:t>CSS</a:t>
            </a:r>
          </a:p>
          <a:p>
            <a:r>
              <a:rPr lang="en-US" altLang="zh-CN" sz="3200" dirty="0" smtClean="0">
                <a:latin typeface="+mn-lt"/>
              </a:rPr>
              <a:t>JS</a:t>
            </a:r>
            <a:r>
              <a:rPr lang="zh-CN" altLang="en-US" sz="3200" dirty="0" smtClean="0">
                <a:latin typeface="+mn-lt"/>
              </a:rPr>
              <a:t> </a:t>
            </a:r>
            <a:r>
              <a:rPr lang="en-US" altLang="zh-CN" sz="3200" dirty="0" smtClean="0">
                <a:latin typeface="+mn-lt"/>
              </a:rPr>
              <a:t>IFRAME</a:t>
            </a:r>
          </a:p>
          <a:p>
            <a:r>
              <a:rPr lang="en-US" altLang="zh-CN" sz="3200" dirty="0" smtClean="0">
                <a:latin typeface="+mn-lt"/>
              </a:rPr>
              <a:t>JS</a:t>
            </a:r>
            <a:r>
              <a:rPr lang="zh-CN" altLang="en-US" sz="3200" dirty="0" smtClean="0">
                <a:latin typeface="+mn-lt"/>
              </a:rPr>
              <a:t> </a:t>
            </a:r>
            <a:r>
              <a:rPr lang="en-US" altLang="zh-CN" sz="3200" dirty="0" smtClean="0">
                <a:latin typeface="+mn-lt"/>
              </a:rPr>
              <a:t>SUBMIT	</a:t>
            </a:r>
          </a:p>
          <a:p>
            <a:r>
              <a:rPr lang="en-US" altLang="zh-CN" sz="3200" dirty="0" smtClean="0">
                <a:latin typeface="+mn-lt"/>
              </a:rPr>
              <a:t>JS</a:t>
            </a:r>
            <a:r>
              <a:rPr lang="zh-CN" altLang="en-US" sz="3200" dirty="0" smtClean="0">
                <a:latin typeface="+mn-lt"/>
              </a:rPr>
              <a:t> </a:t>
            </a:r>
            <a:r>
              <a:rPr lang="en-US" altLang="zh-CN" sz="3200" dirty="0" smtClean="0">
                <a:latin typeface="+mn-lt"/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1357873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678438" y="1440180"/>
            <a:ext cx="60890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function </a:t>
            </a:r>
            <a:r>
              <a:rPr lang="en-US" altLang="zh-CN" sz="2400" i="1" dirty="0"/>
              <a:t>Parent</a:t>
            </a:r>
            <a:r>
              <a:rPr lang="en-US" altLang="zh-CN" sz="2400" dirty="0"/>
              <a:t>() {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b="1" dirty="0" err="1"/>
              <a:t>this</a:t>
            </a:r>
            <a:r>
              <a:rPr lang="en-US" altLang="zh-CN" sz="2400" dirty="0" err="1"/>
              <a:t>.</a:t>
            </a:r>
            <a:r>
              <a:rPr lang="en-US" altLang="zh-CN" sz="2400" b="1" dirty="0" err="1"/>
              <a:t>name</a:t>
            </a:r>
            <a:r>
              <a:rPr lang="en-US" altLang="zh-CN" sz="2400" b="1" dirty="0"/>
              <a:t> </a:t>
            </a:r>
            <a:r>
              <a:rPr lang="en-US" altLang="zh-CN" sz="2400" dirty="0"/>
              <a:t>= </a:t>
            </a:r>
            <a:r>
              <a:rPr lang="en-US" altLang="zh-CN" sz="2400" b="1" dirty="0"/>
              <a:t>'mike'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  <a:br>
              <a:rPr lang="en-US" altLang="zh-CN" sz="2400" dirty="0"/>
            </a:br>
            <a:r>
              <a:rPr lang="en-US" altLang="zh-CN" sz="2400" b="1" dirty="0" smtClean="0"/>
              <a:t>function </a:t>
            </a:r>
            <a:r>
              <a:rPr lang="en-US" altLang="zh-CN" sz="2400" i="1" dirty="0"/>
              <a:t>Child</a:t>
            </a:r>
            <a:r>
              <a:rPr lang="en-US" altLang="zh-CN" sz="2400" dirty="0"/>
              <a:t>() {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b="1" dirty="0" err="1"/>
              <a:t>this</a:t>
            </a:r>
            <a:r>
              <a:rPr lang="en-US" altLang="zh-CN" sz="2400" dirty="0" err="1"/>
              <a:t>.</a:t>
            </a:r>
            <a:r>
              <a:rPr lang="en-US" altLang="zh-CN" sz="2400" b="1" dirty="0" err="1"/>
              <a:t>age</a:t>
            </a:r>
            <a:r>
              <a:rPr lang="en-US" altLang="zh-CN" sz="2400" b="1" dirty="0"/>
              <a:t> </a:t>
            </a:r>
            <a:r>
              <a:rPr lang="en-US" altLang="zh-CN" sz="2400" dirty="0"/>
              <a:t>= 12;</a:t>
            </a:r>
            <a:br>
              <a:rPr lang="en-US" altLang="zh-CN" sz="2400" dirty="0"/>
            </a:br>
            <a:r>
              <a:rPr lang="en-US" altLang="zh-CN" sz="2400" dirty="0" smtClean="0"/>
              <a:t>}</a:t>
            </a:r>
          </a:p>
          <a:p>
            <a:r>
              <a:rPr lang="en-US" altLang="zh-CN" sz="2400" i="1" dirty="0"/>
              <a:t>//Child</a:t>
            </a:r>
            <a:r>
              <a:rPr lang="zh-CN" altLang="en-US" sz="2400" i="1" dirty="0"/>
              <a:t>继承</a:t>
            </a:r>
            <a:r>
              <a:rPr lang="en-US" altLang="zh-CN" sz="2400" i="1" dirty="0"/>
              <a:t>Parent</a:t>
            </a:r>
            <a:r>
              <a:rPr lang="zh-CN" altLang="en-US" sz="2400" i="1" dirty="0"/>
              <a:t>，通过原型，形成链条</a:t>
            </a:r>
            <a:br>
              <a:rPr lang="zh-CN" altLang="en-US" sz="2400" i="1" dirty="0"/>
            </a:br>
            <a:r>
              <a:rPr lang="en-US" altLang="zh-CN" sz="2400" i="1" dirty="0" err="1" smtClean="0"/>
              <a:t>Child</a:t>
            </a:r>
            <a:r>
              <a:rPr lang="en-US" altLang="zh-CN" sz="2400" dirty="0" err="1" smtClean="0"/>
              <a:t>.</a:t>
            </a:r>
            <a:r>
              <a:rPr lang="en-US" altLang="zh-CN" sz="2400" b="1" dirty="0" err="1" smtClean="0"/>
              <a:t>prototype</a:t>
            </a:r>
            <a:r>
              <a:rPr lang="en-US" altLang="zh-CN" sz="2400" b="1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b="1" dirty="0"/>
              <a:t>new </a:t>
            </a:r>
            <a:r>
              <a:rPr lang="en-US" altLang="zh-CN" sz="2400" i="1" dirty="0"/>
              <a:t>Parent</a:t>
            </a:r>
            <a:r>
              <a:rPr lang="en-US" altLang="zh-CN" sz="2400" dirty="0"/>
              <a:t>()</a:t>
            </a:r>
            <a:r>
              <a:rPr lang="en-US" altLang="zh-CN" sz="2400" dirty="0" smtClean="0"/>
              <a:t>;</a:t>
            </a:r>
            <a:r>
              <a:rPr lang="en-US" altLang="zh-CN" sz="2400" i="1" dirty="0" smtClean="0"/>
              <a:t> </a:t>
            </a:r>
            <a:r>
              <a:rPr lang="zh-CN" altLang="en-US" sz="2400" i="1" dirty="0"/>
              <a:t/>
            </a:r>
            <a:br>
              <a:rPr lang="zh-CN" altLang="en-US" sz="2400" i="1" dirty="0"/>
            </a:br>
            <a:r>
              <a:rPr lang="en-US" altLang="zh-CN" sz="2400" b="1" dirty="0" err="1"/>
              <a:t>var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test </a:t>
            </a:r>
            <a:r>
              <a:rPr lang="en-US" altLang="zh-CN" sz="2400" dirty="0"/>
              <a:t>= </a:t>
            </a:r>
            <a:r>
              <a:rPr lang="en-US" altLang="zh-CN" sz="2400" b="1" dirty="0"/>
              <a:t>new </a:t>
            </a:r>
            <a:r>
              <a:rPr lang="en-US" altLang="zh-CN" sz="2400" i="1" dirty="0"/>
              <a:t>Child</a:t>
            </a:r>
            <a:r>
              <a:rPr lang="en-US" altLang="zh-CN" sz="2400" dirty="0"/>
              <a:t>();</a:t>
            </a:r>
            <a:br>
              <a:rPr lang="en-US" altLang="zh-CN" sz="2400" dirty="0"/>
            </a:br>
            <a:endParaRPr lang="zh-CN" altLang="en-US" sz="24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 smtClean="0"/>
              <a:t>继承</a:t>
            </a:r>
            <a:r>
              <a:rPr lang="en-US" altLang="zh-CN" sz="3000" dirty="0" smtClean="0"/>
              <a:t>-</a:t>
            </a:r>
            <a:r>
              <a:rPr lang="zh-CN" altLang="en-US" sz="3000" dirty="0" smtClean="0"/>
              <a:t>原型链继承</a:t>
            </a:r>
            <a:endParaRPr lang="zh-CN" altLang="en-US" sz="3000" dirty="0"/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443753" y="2468235"/>
            <a:ext cx="9914897" cy="296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b="1" dirty="0" smtClean="0">
              <a:latin typeface="Tahoma" panose="020B060403050404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43753" y="1678215"/>
            <a:ext cx="9914897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7" name="TextBox 5"/>
          <p:cNvSpPr txBox="1"/>
          <p:nvPr/>
        </p:nvSpPr>
        <p:spPr>
          <a:xfrm>
            <a:off x="5960796" y="1442176"/>
            <a:ext cx="60890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alert</a:t>
            </a:r>
            <a:r>
              <a:rPr lang="en-US" altLang="zh-CN" sz="2400" dirty="0"/>
              <a:t>(</a:t>
            </a:r>
            <a:r>
              <a:rPr lang="en-US" altLang="zh-CN" sz="2400" b="1" i="1" dirty="0" err="1"/>
              <a:t>test</a:t>
            </a:r>
            <a:r>
              <a:rPr lang="en-US" altLang="zh-CN" sz="2400" dirty="0" err="1"/>
              <a:t>.</a:t>
            </a:r>
            <a:r>
              <a:rPr lang="en-US" altLang="zh-CN" sz="2400" b="1" dirty="0" err="1"/>
              <a:t>age</a:t>
            </a:r>
            <a:r>
              <a:rPr lang="en-US" altLang="zh-CN" sz="2400" dirty="0"/>
              <a:t>);</a:t>
            </a:r>
            <a:br>
              <a:rPr lang="en-US" altLang="zh-CN" sz="2400" dirty="0"/>
            </a:br>
            <a:r>
              <a:rPr lang="en-US" altLang="zh-CN" sz="2400" dirty="0"/>
              <a:t>alert(</a:t>
            </a:r>
            <a:r>
              <a:rPr lang="en-US" altLang="zh-CN" sz="2400" b="1" i="1" dirty="0" err="1"/>
              <a:t>test</a:t>
            </a:r>
            <a:r>
              <a:rPr lang="en-US" altLang="zh-CN" sz="2400" dirty="0" err="1"/>
              <a:t>.</a:t>
            </a:r>
            <a:r>
              <a:rPr lang="en-US" altLang="zh-CN" sz="2400" b="1" dirty="0" err="1"/>
              <a:t>name</a:t>
            </a:r>
            <a:r>
              <a:rPr lang="en-US" altLang="zh-CN" sz="2400" dirty="0"/>
              <a:t>);</a:t>
            </a:r>
            <a:r>
              <a:rPr lang="en-US" altLang="zh-CN" sz="2400" i="1" dirty="0"/>
              <a:t>//</a:t>
            </a:r>
            <a:r>
              <a:rPr lang="zh-CN" altLang="en-US" sz="2400" i="1" dirty="0"/>
              <a:t>得到被继承的属性</a:t>
            </a:r>
            <a:br>
              <a:rPr lang="zh-CN" altLang="en-US" sz="2400" i="1" dirty="0"/>
            </a:br>
            <a:r>
              <a:rPr lang="en-US" altLang="zh-CN" sz="2400" i="1" dirty="0"/>
              <a:t>//</a:t>
            </a:r>
            <a:r>
              <a:rPr lang="zh-CN" altLang="en-US" sz="2400" i="1" dirty="0"/>
              <a:t>继续原型链继承</a:t>
            </a:r>
            <a:br>
              <a:rPr lang="zh-CN" altLang="en-US" sz="2400" i="1" dirty="0"/>
            </a:br>
            <a:r>
              <a:rPr lang="en-US" altLang="zh-CN" sz="2400" b="1" dirty="0"/>
              <a:t>function </a:t>
            </a:r>
            <a:r>
              <a:rPr lang="en-US" altLang="zh-CN" sz="2400" i="1" dirty="0"/>
              <a:t>Brother</a:t>
            </a:r>
            <a:r>
              <a:rPr lang="en-US" altLang="zh-CN" sz="2400" dirty="0"/>
              <a:t>() {   </a:t>
            </a:r>
            <a:r>
              <a:rPr lang="en-US" altLang="zh-CN" sz="2400" i="1" dirty="0"/>
              <a:t>//brother</a:t>
            </a:r>
            <a:r>
              <a:rPr lang="zh-CN" altLang="en-US" sz="2400" i="1" dirty="0"/>
              <a:t>构造</a:t>
            </a:r>
            <a:br>
              <a:rPr lang="zh-CN" altLang="en-US" sz="2400" i="1" dirty="0"/>
            </a:br>
            <a:r>
              <a:rPr lang="zh-CN" altLang="en-US" sz="2400" i="1" dirty="0"/>
              <a:t>    </a:t>
            </a:r>
            <a:r>
              <a:rPr lang="en-US" altLang="zh-CN" sz="2400" b="1" dirty="0" err="1"/>
              <a:t>this</a:t>
            </a:r>
            <a:r>
              <a:rPr lang="en-US" altLang="zh-CN" sz="2400" dirty="0" err="1"/>
              <a:t>.</a:t>
            </a:r>
            <a:r>
              <a:rPr lang="en-US" altLang="zh-CN" sz="2400" b="1" dirty="0" err="1"/>
              <a:t>weight</a:t>
            </a:r>
            <a:r>
              <a:rPr lang="en-US" altLang="zh-CN" sz="2400" b="1" dirty="0"/>
              <a:t> </a:t>
            </a:r>
            <a:r>
              <a:rPr lang="en-US" altLang="zh-CN" sz="2400" dirty="0"/>
              <a:t>= 60;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  <a:br>
              <a:rPr lang="en-US" altLang="zh-CN" sz="2400" dirty="0"/>
            </a:br>
            <a:r>
              <a:rPr lang="en-US" altLang="zh-CN" sz="2400" i="1" dirty="0" err="1"/>
              <a:t>Brother</a:t>
            </a:r>
            <a:r>
              <a:rPr lang="en-US" altLang="zh-CN" sz="2400" dirty="0" err="1"/>
              <a:t>.</a:t>
            </a:r>
            <a:r>
              <a:rPr lang="en-US" altLang="zh-CN" sz="2400" b="1" dirty="0" err="1"/>
              <a:t>prototype</a:t>
            </a:r>
            <a:r>
              <a:rPr lang="en-US" altLang="zh-CN" sz="2400" b="1" dirty="0"/>
              <a:t> </a:t>
            </a:r>
            <a:r>
              <a:rPr lang="en-US" altLang="zh-CN" sz="2400" dirty="0"/>
              <a:t>= </a:t>
            </a:r>
            <a:r>
              <a:rPr lang="en-US" altLang="zh-CN" sz="2400" b="1" dirty="0"/>
              <a:t>new </a:t>
            </a:r>
            <a:r>
              <a:rPr lang="en-US" altLang="zh-CN" sz="2400" i="1" dirty="0"/>
              <a:t>Child</a:t>
            </a:r>
            <a:r>
              <a:rPr lang="en-US" altLang="zh-CN" sz="2400" dirty="0"/>
              <a:t>();</a:t>
            </a:r>
            <a:r>
              <a:rPr lang="en-US" altLang="zh-CN" sz="2400" i="1" dirty="0"/>
              <a:t>//</a:t>
            </a:r>
            <a:r>
              <a:rPr lang="zh-CN" altLang="en-US" sz="2400" i="1" dirty="0"/>
              <a:t>继续原型链继承</a:t>
            </a:r>
            <a:br>
              <a:rPr lang="zh-CN" altLang="en-US" sz="2400" i="1" dirty="0"/>
            </a:br>
            <a:r>
              <a:rPr lang="en-US" altLang="zh-CN" sz="2400" b="1" dirty="0" err="1"/>
              <a:t>var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brother </a:t>
            </a:r>
            <a:r>
              <a:rPr lang="en-US" altLang="zh-CN" sz="2400" dirty="0"/>
              <a:t>= </a:t>
            </a:r>
            <a:r>
              <a:rPr lang="en-US" altLang="zh-CN" sz="2400" b="1" dirty="0"/>
              <a:t>new </a:t>
            </a:r>
            <a:r>
              <a:rPr lang="en-US" altLang="zh-CN" sz="2400" i="1" dirty="0"/>
              <a:t>Brother</a:t>
            </a:r>
            <a:r>
              <a:rPr lang="en-US" altLang="zh-CN" sz="2400" dirty="0"/>
              <a:t>();</a:t>
            </a:r>
            <a:br>
              <a:rPr lang="en-US" altLang="zh-CN" sz="2400" dirty="0"/>
            </a:br>
            <a:r>
              <a:rPr lang="en-US" altLang="zh-CN" sz="2400" dirty="0"/>
              <a:t>alert(</a:t>
            </a:r>
            <a:r>
              <a:rPr lang="en-US" altLang="zh-CN" sz="2400" b="1" i="1" dirty="0" err="1"/>
              <a:t>brother</a:t>
            </a:r>
            <a:r>
              <a:rPr lang="en-US" altLang="zh-CN" sz="2400" dirty="0" err="1"/>
              <a:t>.</a:t>
            </a:r>
            <a:r>
              <a:rPr lang="en-US" altLang="zh-CN" sz="2400" b="1" dirty="0" err="1"/>
              <a:t>name</a:t>
            </a:r>
            <a:r>
              <a:rPr lang="en-US" altLang="zh-CN" sz="2400" dirty="0"/>
              <a:t>);</a:t>
            </a:r>
            <a:r>
              <a:rPr lang="en-US" altLang="zh-CN" sz="2400" i="1" dirty="0"/>
              <a:t>//</a:t>
            </a:r>
            <a:r>
              <a:rPr lang="zh-CN" altLang="en-US" sz="2400" i="1" dirty="0"/>
              <a:t>继承了</a:t>
            </a:r>
            <a:r>
              <a:rPr lang="en-US" altLang="zh-CN" sz="2400" i="1" dirty="0"/>
              <a:t>Parent</a:t>
            </a:r>
            <a:r>
              <a:rPr lang="zh-CN" altLang="en-US" sz="2400" i="1" dirty="0"/>
              <a:t>和</a:t>
            </a:r>
            <a:r>
              <a:rPr lang="en-US" altLang="zh-CN" sz="2400" i="1" dirty="0"/>
              <a:t>Child,</a:t>
            </a:r>
            <a:r>
              <a:rPr lang="zh-CN" altLang="en-US" sz="2400" i="1" dirty="0"/>
              <a:t>弹出</a:t>
            </a:r>
            <a:r>
              <a:rPr lang="en-US" altLang="zh-CN" sz="2400" i="1" dirty="0"/>
              <a:t>mike</a:t>
            </a:r>
            <a:br>
              <a:rPr lang="en-US" altLang="zh-CN" sz="2400" i="1" dirty="0"/>
            </a:br>
            <a:r>
              <a:rPr lang="en-US" altLang="zh-CN" sz="2400" dirty="0"/>
              <a:t>alert(</a:t>
            </a:r>
            <a:r>
              <a:rPr lang="en-US" altLang="zh-CN" sz="2400" b="1" i="1" dirty="0" err="1"/>
              <a:t>brother</a:t>
            </a:r>
            <a:r>
              <a:rPr lang="en-US" altLang="zh-CN" sz="2400" dirty="0" err="1"/>
              <a:t>.</a:t>
            </a:r>
            <a:r>
              <a:rPr lang="en-US" altLang="zh-CN" sz="2400" b="1" dirty="0" err="1"/>
              <a:t>age</a:t>
            </a:r>
            <a:r>
              <a:rPr lang="en-US" altLang="zh-CN" sz="2400" dirty="0"/>
              <a:t>);</a:t>
            </a:r>
            <a:r>
              <a:rPr lang="en-US" altLang="zh-CN" sz="2400" i="1" dirty="0"/>
              <a:t>//</a:t>
            </a:r>
            <a:r>
              <a:rPr lang="zh-CN" altLang="en-US" sz="2400" i="1" dirty="0"/>
              <a:t>弹出</a:t>
            </a:r>
            <a:r>
              <a:rPr lang="en-US" altLang="zh-CN" sz="2400" i="1" dirty="0" smtClean="0"/>
              <a:t>12</a:t>
            </a:r>
            <a:endParaRPr lang="zh-CN" altLang="en-US" sz="24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5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 smtClean="0"/>
              <a:t>继承</a:t>
            </a:r>
            <a:r>
              <a:rPr lang="en-US" altLang="zh-CN" sz="3000" dirty="0" smtClean="0"/>
              <a:t>-</a:t>
            </a:r>
            <a:r>
              <a:rPr lang="zh-CN" altLang="en-US" sz="3000" dirty="0" smtClean="0"/>
              <a:t>组合继承</a:t>
            </a:r>
            <a:endParaRPr lang="zh-CN" altLang="en-US" sz="3000" dirty="0"/>
          </a:p>
        </p:txBody>
      </p:sp>
      <p:sp>
        <p:nvSpPr>
          <p:cNvPr id="8" name="TextBox 5"/>
          <p:cNvSpPr txBox="1"/>
          <p:nvPr/>
        </p:nvSpPr>
        <p:spPr>
          <a:xfrm>
            <a:off x="678438" y="1440180"/>
            <a:ext cx="107213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组合式继承是比较</a:t>
            </a:r>
            <a:r>
              <a:rPr lang="zh-CN" altLang="en-US" sz="2800" dirty="0"/>
              <a:t>常用的一种继承方法，其背后的思路是 使用原型链实现对原型属性和方法的继承，而通过借用构造函数来实现对实例属性的继承。这样，既通过在原型上定义方法实现了函数复用，又保证每个实例都有它自己的属性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altLang="zh-CN" sz="2000" b="1" dirty="0"/>
              <a:t>function </a:t>
            </a:r>
            <a:r>
              <a:rPr lang="en-US" altLang="zh-CN" sz="2000" i="1" dirty="0"/>
              <a:t>Father</a:t>
            </a:r>
            <a:r>
              <a:rPr lang="en-US" altLang="zh-CN" sz="2000" dirty="0"/>
              <a:t>(){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b="1" dirty="0" err="1"/>
              <a:t>this</a:t>
            </a:r>
            <a:r>
              <a:rPr lang="en-US" altLang="zh-CN" sz="2000" dirty="0" err="1"/>
              <a:t>.</a:t>
            </a:r>
            <a:r>
              <a:rPr lang="en-US" altLang="zh-CN" sz="2000" b="1" dirty="0" err="1"/>
              <a:t>name</a:t>
            </a:r>
            <a:r>
              <a:rPr lang="en-US" altLang="zh-CN" sz="2000" dirty="0"/>
              <a:t>=</a:t>
            </a:r>
            <a:r>
              <a:rPr lang="en-US" altLang="zh-CN" sz="2000" b="1" dirty="0"/>
              <a:t>'</a:t>
            </a:r>
            <a:r>
              <a:rPr lang="en-US" altLang="zh-CN" sz="2000" b="1" dirty="0" err="1"/>
              <a:t>laowang</a:t>
            </a:r>
            <a:r>
              <a:rPr lang="en-US" altLang="zh-CN" sz="2000" b="1" dirty="0"/>
              <a:t>'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b="1" dirty="0" err="1"/>
              <a:t>this</a:t>
            </a:r>
            <a:r>
              <a:rPr lang="en-US" altLang="zh-CN" sz="2000" dirty="0" err="1"/>
              <a:t>.</a:t>
            </a:r>
            <a:r>
              <a:rPr lang="en-US" altLang="zh-CN" sz="2000" b="1" dirty="0" err="1"/>
              <a:t>sex</a:t>
            </a:r>
            <a:r>
              <a:rPr lang="en-US" altLang="zh-CN" sz="2000" dirty="0"/>
              <a:t>=</a:t>
            </a:r>
            <a:r>
              <a:rPr lang="en-US" altLang="zh-CN" sz="2000" b="1" dirty="0"/>
              <a:t>'male'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b="1" dirty="0" err="1"/>
              <a:t>this</a:t>
            </a:r>
            <a:r>
              <a:rPr lang="en-US" altLang="zh-CN" sz="2000" dirty="0" err="1"/>
              <a:t>.</a:t>
            </a:r>
            <a:r>
              <a:rPr lang="en-US" altLang="zh-CN" sz="2000" b="1" dirty="0" err="1"/>
              <a:t>hobby</a:t>
            </a:r>
            <a:r>
              <a:rPr lang="en-US" altLang="zh-CN" sz="2000" dirty="0"/>
              <a:t>=[</a:t>
            </a:r>
            <a:r>
              <a:rPr lang="en-US" altLang="zh-CN" sz="2000" b="1" dirty="0"/>
              <a:t>'</a:t>
            </a:r>
            <a:r>
              <a:rPr lang="en-US" altLang="zh-CN" sz="2000" b="1" dirty="0" err="1"/>
              <a:t>read'</a:t>
            </a:r>
            <a:r>
              <a:rPr lang="en-US" altLang="zh-CN" sz="2000" dirty="0" err="1"/>
              <a:t>,</a:t>
            </a:r>
            <a:r>
              <a:rPr lang="en-US" altLang="zh-CN" sz="2000" b="1" dirty="0" err="1"/>
              <a:t>'eat'</a:t>
            </a:r>
            <a:r>
              <a:rPr lang="en-US" altLang="zh-CN" sz="2000" dirty="0" err="1"/>
              <a:t>,</a:t>
            </a:r>
            <a:r>
              <a:rPr lang="en-US" altLang="zh-CN" sz="2000" b="1" dirty="0" err="1"/>
              <a:t>'sport</a:t>
            </a:r>
            <a:r>
              <a:rPr lang="en-US" altLang="zh-CN" sz="2000" b="1" dirty="0"/>
              <a:t>'</a:t>
            </a:r>
            <a:r>
              <a:rPr lang="en-US" altLang="zh-CN" sz="2000" dirty="0"/>
              <a:t>];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i="1" dirty="0" err="1"/>
              <a:t>Father</a:t>
            </a:r>
            <a:r>
              <a:rPr lang="en-US" altLang="zh-CN" sz="2000" dirty="0" err="1"/>
              <a:t>.</a:t>
            </a:r>
            <a:r>
              <a:rPr lang="en-US" altLang="zh-CN" sz="2000" b="1" dirty="0" err="1"/>
              <a:t>prototype</a:t>
            </a:r>
            <a:r>
              <a:rPr lang="en-US" altLang="zh-CN" sz="2000" dirty="0" err="1"/>
              <a:t>.run</a:t>
            </a:r>
            <a:r>
              <a:rPr lang="en-US" altLang="zh-CN" sz="2000" dirty="0"/>
              <a:t>=</a:t>
            </a:r>
            <a:r>
              <a:rPr lang="en-US" altLang="zh-CN" sz="2000" b="1" dirty="0"/>
              <a:t>function</a:t>
            </a:r>
            <a:r>
              <a:rPr lang="en-US" altLang="zh-CN" sz="2000" dirty="0"/>
              <a:t>(){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b="1" dirty="0"/>
              <a:t>return 'speed is 40km/h'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};</a:t>
            </a:r>
            <a:br>
              <a:rPr lang="en-US" altLang="zh-CN" sz="2000" dirty="0"/>
            </a:br>
            <a:endParaRPr lang="zh-CN" altLang="en-US" sz="20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49263" y="3475993"/>
            <a:ext cx="471220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function </a:t>
            </a:r>
            <a:r>
              <a:rPr lang="en-US" altLang="zh-CN" sz="2000" i="1" dirty="0"/>
              <a:t>Son</a:t>
            </a:r>
            <a:r>
              <a:rPr lang="en-US" altLang="zh-CN" sz="2000" dirty="0"/>
              <a:t>(name){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i="1" dirty="0" err="1"/>
              <a:t>Father</a:t>
            </a:r>
            <a:r>
              <a:rPr lang="en-US" altLang="zh-CN" sz="2000" dirty="0" err="1"/>
              <a:t>.call</a:t>
            </a:r>
            <a:r>
              <a:rPr lang="en-US" altLang="zh-CN" sz="2000" dirty="0"/>
              <a:t>(</a:t>
            </a:r>
            <a:r>
              <a:rPr lang="en-US" altLang="zh-CN" sz="2000" b="1" dirty="0" err="1"/>
              <a:t>this</a:t>
            </a:r>
            <a:r>
              <a:rPr lang="en-US" altLang="zh-CN" sz="2000" dirty="0" err="1"/>
              <a:t>,name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endParaRPr lang="zh-CN" altLang="en-US" sz="2000" dirty="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i="1" dirty="0" err="1"/>
              <a:t>Son</a:t>
            </a:r>
            <a:r>
              <a:rPr lang="en-US" altLang="zh-CN" dirty="0" err="1"/>
              <a:t>.</a:t>
            </a:r>
            <a:r>
              <a:rPr lang="en-US" altLang="zh-CN" b="1" dirty="0" err="1"/>
              <a:t>prototype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i="1" dirty="0"/>
              <a:t>Father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son1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new </a:t>
            </a:r>
            <a:r>
              <a:rPr lang="en-US" altLang="zh-CN" i="1" dirty="0" smtClean="0"/>
              <a:t>Son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'</a:t>
            </a:r>
            <a:r>
              <a:rPr lang="en-US" altLang="zh-CN" b="1" dirty="0" err="1" smtClean="0"/>
              <a:t>xiaoming</a:t>
            </a:r>
            <a:r>
              <a:rPr lang="en-US" altLang="zh-CN" b="1" dirty="0" smtClean="0"/>
              <a:t>'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b="1" dirty="0" err="1" smtClean="0"/>
              <a:t>console</a:t>
            </a:r>
            <a:r>
              <a:rPr lang="en-US" altLang="zh-CN" dirty="0" err="1" smtClean="0"/>
              <a:t>.log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son1</a:t>
            </a:r>
            <a:r>
              <a:rPr lang="en-US" altLang="zh-CN" dirty="0" smtClean="0"/>
              <a:t>.</a:t>
            </a:r>
            <a:r>
              <a:rPr lang="en-US" altLang="zh-CN" b="1" dirty="0" smtClean="0"/>
              <a:t>name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b="1" dirty="0" err="1" smtClean="0"/>
              <a:t>console</a:t>
            </a:r>
            <a:r>
              <a:rPr lang="en-US" altLang="zh-CN" dirty="0" err="1" smtClean="0"/>
              <a:t>.log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son1</a:t>
            </a:r>
            <a:r>
              <a:rPr lang="en-US" altLang="zh-CN" dirty="0" smtClean="0"/>
              <a:t>.</a:t>
            </a:r>
            <a:r>
              <a:rPr lang="en-US" altLang="zh-CN" b="1" dirty="0" smtClean="0"/>
              <a:t>hobby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b="1" dirty="0" err="1" smtClean="0"/>
              <a:t>console</a:t>
            </a:r>
            <a:r>
              <a:rPr lang="en-US" altLang="zh-CN" dirty="0" err="1" smtClean="0"/>
              <a:t>.log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son1</a:t>
            </a:r>
            <a:r>
              <a:rPr lang="en-US" altLang="zh-CN" dirty="0" smtClean="0"/>
              <a:t>.run());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6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9412" y="2200759"/>
            <a:ext cx="10625380" cy="3140641"/>
          </a:xfrm>
        </p:spPr>
        <p:txBody>
          <a:bodyPr>
            <a:noAutofit/>
          </a:bodyPr>
          <a:lstStyle/>
          <a:p>
            <a:pPr lvl="0" algn="l" defTabSz="457200">
              <a:lnSpc>
                <a:spcPct val="150000"/>
              </a:lnSpc>
              <a:spcBef>
                <a:spcPts val="0"/>
              </a:spcBef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412" y="1198557"/>
            <a:ext cx="27122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本节概要</a:t>
            </a:r>
          </a:p>
        </p:txBody>
      </p:sp>
    </p:spTree>
    <p:extLst>
      <p:ext uri="{BB962C8B-B14F-4D97-AF65-F5344CB8AC3E}">
        <p14:creationId xmlns:p14="http://schemas.microsoft.com/office/powerpoint/2010/main" val="15775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课后任务</a:t>
            </a:r>
            <a:endParaRPr lang="zh-CN" altLang="en-US" sz="4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52533" y="1480185"/>
            <a:ext cx="9191322" cy="37217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651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课后预习</a:t>
            </a:r>
            <a:endParaRPr lang="zh-CN" altLang="en-US" sz="4000" dirty="0"/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2252533" y="1480185"/>
            <a:ext cx="9191322" cy="3721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3408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370A9"/>
                </a:solidFill>
                <a:latin typeface="+mj-ea"/>
                <a:cs typeface="Segoe UI Light" panose="020B0502040204020203" pitchFamily="34" charset="0"/>
              </a:rPr>
              <a:t>Thanks</a:t>
            </a:r>
            <a:endParaRPr lang="zh-CN" altLang="en-US" b="1" dirty="0">
              <a:solidFill>
                <a:srgbClr val="0370A9"/>
              </a:solidFill>
              <a:latin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41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6708" y="3299642"/>
            <a:ext cx="6149626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一：</a:t>
            </a:r>
            <a:r>
              <a:rPr lang="zh-CN" altLang="en-US" sz="2600" dirty="0" smtClean="0">
                <a:latin typeface="+mj-ea"/>
                <a:ea typeface="+mj-ea"/>
              </a:rPr>
              <a:t>面向对象原理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600" dirty="0" smtClean="0">
                <a:latin typeface="+mj-ea"/>
                <a:ea typeface="+mj-ea"/>
              </a:rPr>
              <a:t>：面向对象实现</a:t>
            </a:r>
            <a:r>
              <a:rPr lang="zh-CN" altLang="en-US" sz="2600" dirty="0">
                <a:latin typeface="+mj-ea"/>
                <a:ea typeface="+mj-ea"/>
              </a:rPr>
              <a:t/>
            </a:r>
            <a:br>
              <a:rPr lang="zh-CN" altLang="en-US" sz="2600" dirty="0">
                <a:latin typeface="+mj-ea"/>
                <a:ea typeface="+mj-ea"/>
              </a:rPr>
            </a:br>
            <a:r>
              <a:rPr lang="zh-CN" altLang="en-US" sz="2600" dirty="0" smtClean="0">
                <a:latin typeface="+mj-ea"/>
                <a:ea typeface="+mj-ea"/>
              </a:rPr>
              <a:t>三：</a:t>
            </a:r>
            <a:r>
              <a:rPr lang="zh-CN" altLang="en-US" sz="2600" dirty="0">
                <a:latin typeface="+mj-ea"/>
                <a:ea typeface="+mj-ea"/>
              </a:rPr>
              <a:t/>
            </a:r>
            <a:br>
              <a:rPr lang="zh-CN" altLang="en-US" sz="2600" dirty="0">
                <a:latin typeface="+mj-ea"/>
                <a:ea typeface="+mj-ea"/>
              </a:rPr>
            </a:br>
            <a:r>
              <a:rPr lang="zh-CN" altLang="en-US" sz="2600" dirty="0" smtClean="0">
                <a:latin typeface="+mj-ea"/>
                <a:ea typeface="+mj-ea"/>
              </a:rPr>
              <a:t>四：</a:t>
            </a:r>
            <a:r>
              <a:rPr lang="zh-CN" altLang="en-US" sz="2600" dirty="0">
                <a:latin typeface="+mj-ea"/>
                <a:ea typeface="+mj-ea"/>
              </a:rPr>
              <a:t/>
            </a:r>
            <a:br>
              <a:rPr lang="zh-CN" altLang="en-US" sz="2600" dirty="0">
                <a:latin typeface="+mj-ea"/>
                <a:ea typeface="+mj-ea"/>
              </a:rPr>
            </a:br>
            <a:r>
              <a:rPr lang="en-US" altLang="zh-CN" sz="2600" b="1" dirty="0">
                <a:latin typeface="+mj-ea"/>
                <a:ea typeface="+mj-ea"/>
              </a:rPr>
              <a:t/>
            </a:r>
            <a:br>
              <a:rPr lang="en-US" altLang="zh-CN" sz="2600" b="1" dirty="0">
                <a:latin typeface="+mj-ea"/>
                <a:ea typeface="+mj-ea"/>
              </a:rPr>
            </a:br>
            <a:endParaRPr lang="zh-CN" altLang="en-US" sz="2600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6708" y="708580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课程目标</a:t>
            </a:r>
          </a:p>
        </p:txBody>
      </p:sp>
    </p:spTree>
    <p:extLst>
      <p:ext uri="{BB962C8B-B14F-4D97-AF65-F5344CB8AC3E}">
        <p14:creationId xmlns:p14="http://schemas.microsoft.com/office/powerpoint/2010/main" val="1962807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endParaRPr lang="en-US" altLang="zh-CN" dirty="0">
              <a:latin typeface="Arial"/>
            </a:endParaRPr>
          </a:p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r>
              <a:rPr lang="en-US" altLang="zh-CN" sz="4400" b="1" dirty="0" smtClean="0">
                <a:latin typeface="+mj-ea"/>
              </a:rPr>
              <a:t>OOP</a:t>
            </a:r>
            <a:r>
              <a:rPr lang="zh-CN" altLang="en-US" sz="4400" b="1" dirty="0" smtClean="0">
                <a:latin typeface="+mj-ea"/>
              </a:rPr>
              <a:t>入门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41030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+mj-ea"/>
              </a:rPr>
              <a:t>OOP</a:t>
            </a:r>
            <a:r>
              <a:rPr lang="zh-CN" altLang="en-US" sz="4000" dirty="0" smtClean="0">
                <a:latin typeface="+mj-ea"/>
              </a:rPr>
              <a:t>基本</a:t>
            </a:r>
            <a:r>
              <a:rPr lang="zh-CN" altLang="en-US" sz="4000" dirty="0">
                <a:latin typeface="+mj-ea"/>
              </a:rPr>
              <a:t>概念</a:t>
            </a:r>
            <a:endParaRPr lang="en-US" altLang="zh-CN" sz="4000" dirty="0">
              <a:latin typeface="+mj-ea"/>
            </a:endParaRPr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443753" y="2331755"/>
            <a:ext cx="9914897" cy="296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78438" y="1440180"/>
            <a:ext cx="10721340" cy="3536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zh-CN" altLang="zh-CN" sz="2800" dirty="0" smtClean="0"/>
              <a:t>面向对</a:t>
            </a:r>
            <a:r>
              <a:rPr lang="zh-CN" altLang="zh-CN" sz="2800" dirty="0"/>
              <a:t>象的语言有一个标志，即拥有类的概念，抽象实例对象的公共属性与方法，基于类可以创建任意多个实例对象，一般具有封装、继承、多态的特性！但</a:t>
            </a:r>
            <a:r>
              <a:rPr lang="en-US" altLang="zh-CN" sz="2800" dirty="0"/>
              <a:t>JS</a:t>
            </a:r>
            <a:r>
              <a:rPr lang="zh-CN" altLang="zh-CN" sz="2800" dirty="0"/>
              <a:t>中对象与纯面向对象语言中的对象是不同的，</a:t>
            </a:r>
            <a:r>
              <a:rPr lang="en-US" altLang="zh-CN" sz="2800" dirty="0"/>
              <a:t>ECMA</a:t>
            </a:r>
            <a:r>
              <a:rPr lang="zh-CN" altLang="zh-CN" sz="2800" dirty="0"/>
              <a:t>标准定义</a:t>
            </a:r>
            <a:r>
              <a:rPr lang="en-US" altLang="zh-CN" sz="2800" dirty="0"/>
              <a:t>JS</a:t>
            </a:r>
            <a:r>
              <a:rPr lang="zh-CN" altLang="zh-CN" sz="2800" dirty="0"/>
              <a:t>中对象：无序属性的集合，其属性可以包含基本值、对象或者函数。可以简单理解为</a:t>
            </a:r>
            <a:r>
              <a:rPr lang="en-US" altLang="zh-CN" sz="2800" dirty="0"/>
              <a:t>JS</a:t>
            </a:r>
            <a:r>
              <a:rPr lang="zh-CN" altLang="zh-CN" sz="2800" dirty="0"/>
              <a:t>的对象是一组无序的值，其中的属性或方法都有一个名字，根据这个名字可以访问相映射的值（值可以是基本值</a:t>
            </a:r>
            <a:r>
              <a:rPr lang="en-US" altLang="zh-CN" sz="2800" dirty="0"/>
              <a:t>/</a:t>
            </a:r>
            <a:r>
              <a:rPr lang="zh-CN" altLang="zh-CN" sz="2800" dirty="0"/>
              <a:t>对象</a:t>
            </a:r>
            <a:r>
              <a:rPr lang="en-US" altLang="zh-CN" sz="2800" dirty="0"/>
              <a:t>/</a:t>
            </a:r>
            <a:r>
              <a:rPr lang="zh-CN" altLang="zh-CN" sz="2800" dirty="0"/>
              <a:t>方法）。</a:t>
            </a:r>
          </a:p>
          <a:p>
            <a:pPr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6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2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+mj-ea"/>
              </a:rPr>
              <a:t>面向对象实现</a:t>
            </a:r>
            <a:r>
              <a:rPr lang="en-US" altLang="zh-CN" sz="4000" dirty="0" smtClean="0">
                <a:latin typeface="+mj-ea"/>
              </a:rPr>
              <a:t>-1</a:t>
            </a:r>
            <a:endParaRPr lang="zh-CN" altLang="en-US" sz="40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43753" y="1664567"/>
            <a:ext cx="990124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600" dirty="0">
              <a:latin typeface="+mj-ea"/>
              <a:ea typeface="+mj-e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8438" y="1440180"/>
            <a:ext cx="10721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DEMO:</a:t>
            </a:r>
          </a:p>
          <a:p>
            <a:pPr lvl="1"/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person = new Object();</a:t>
            </a:r>
            <a:endParaRPr lang="zh-CN" altLang="zh-CN" sz="2800" dirty="0"/>
          </a:p>
          <a:p>
            <a:pPr lvl="1"/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person.name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'My Name';</a:t>
            </a:r>
            <a:endParaRPr lang="zh-CN" altLang="zh-CN" sz="2800" dirty="0"/>
          </a:p>
          <a:p>
            <a:pPr lvl="1"/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person.age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18;</a:t>
            </a:r>
            <a:endParaRPr lang="zh-CN" altLang="zh-CN" sz="2800" dirty="0"/>
          </a:p>
          <a:p>
            <a:pPr lvl="1"/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person.getName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function(){</a:t>
            </a:r>
            <a:endParaRPr lang="zh-CN" altLang="zh-CN" sz="2800" dirty="0"/>
          </a:p>
          <a:p>
            <a:pPr lvl="1"/>
            <a:r>
              <a:rPr lang="en-US" altLang="zh-CN" sz="2800" dirty="0"/>
              <a:t>   </a:t>
            </a:r>
            <a:r>
              <a:rPr lang="en-US" altLang="zh-CN" sz="2800" dirty="0" smtClean="0"/>
              <a:t>	 </a:t>
            </a:r>
            <a:r>
              <a:rPr lang="en-US" altLang="zh-CN" sz="2800" dirty="0"/>
              <a:t>return </a:t>
            </a:r>
            <a:r>
              <a:rPr lang="en-US" altLang="zh-CN" sz="2800" dirty="0" err="1"/>
              <a:t>this.name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pPr lvl="1"/>
            <a:r>
              <a:rPr lang="en-US" altLang="zh-CN" sz="2800" dirty="0" smtClean="0"/>
              <a:t>	}</a:t>
            </a:r>
          </a:p>
          <a:p>
            <a:pPr lvl="1"/>
            <a:r>
              <a:rPr lang="en-US" altLang="zh-CN" sz="2800" dirty="0" smtClean="0"/>
              <a:t>Object</a:t>
            </a:r>
            <a:r>
              <a:rPr lang="zh-CN" altLang="en-US" sz="2800" dirty="0" smtClean="0"/>
              <a:t> 是所有类的父类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重写</a:t>
            </a:r>
            <a:r>
              <a:rPr lang="en-US" altLang="zh-CN" sz="2800" dirty="0" err="1" smtClean="0"/>
              <a:t>toString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zh-CN" altLang="en-US" sz="2800" dirty="0" smtClean="0"/>
              <a:t>该定义方式不能统一对象格式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3550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8438" y="1440180"/>
            <a:ext cx="1072134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DEMO:</a:t>
            </a:r>
          </a:p>
          <a:p>
            <a:pPr lvl="1"/>
            <a:r>
              <a:rPr lang="en-US" altLang="zh-CN" sz="2800" b="1" dirty="0" smtClean="0"/>
              <a:t>function </a:t>
            </a:r>
            <a:r>
              <a:rPr lang="en-US" altLang="zh-CN" sz="2800" i="1" dirty="0"/>
              <a:t>Human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name,age</a:t>
            </a:r>
            <a:r>
              <a:rPr lang="en-US" altLang="zh-CN" sz="2800" dirty="0" smtClean="0"/>
              <a:t>)</a:t>
            </a:r>
            <a:r>
              <a:rPr lang="en-US" altLang="zh-CN" sz="2800" dirty="0"/>
              <a:t>{</a:t>
            </a:r>
            <a:br>
              <a:rPr lang="en-US" altLang="zh-CN" sz="2800" dirty="0"/>
            </a:br>
            <a:r>
              <a:rPr lang="en-US" altLang="zh-CN" sz="2800" dirty="0" smtClean="0"/>
              <a:t>    </a:t>
            </a:r>
            <a:r>
              <a:rPr lang="en-US" altLang="zh-CN" sz="2800" b="1" dirty="0" err="1"/>
              <a:t>this</a:t>
            </a:r>
            <a:r>
              <a:rPr lang="en-US" altLang="zh-CN" sz="2800" dirty="0" err="1"/>
              <a:t>.</a:t>
            </a:r>
            <a:r>
              <a:rPr lang="en-US" altLang="zh-CN" sz="2800" b="1" dirty="0" err="1"/>
              <a:t>name</a:t>
            </a:r>
            <a:r>
              <a:rPr lang="en-US" altLang="zh-CN" sz="2800" dirty="0"/>
              <a:t>=name;</a:t>
            </a: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en-US" altLang="zh-CN" sz="2800" b="1" dirty="0" err="1"/>
              <a:t>this</a:t>
            </a:r>
            <a:r>
              <a:rPr lang="en-US" altLang="zh-CN" sz="2800" dirty="0" err="1"/>
              <a:t>.</a:t>
            </a:r>
            <a:r>
              <a:rPr lang="en-US" altLang="zh-CN" sz="2800" b="1" dirty="0" err="1"/>
              <a:t>age</a:t>
            </a:r>
            <a:r>
              <a:rPr lang="en-US" altLang="zh-CN" sz="2800" dirty="0" smtClean="0"/>
              <a:t>=age;</a:t>
            </a:r>
          </a:p>
          <a:p>
            <a:pPr lvl="1"/>
            <a:r>
              <a:rPr lang="zh-CN" altLang="zh-CN" sz="2800" b="1" i="1" dirty="0"/>
              <a:t> </a:t>
            </a:r>
            <a:r>
              <a:rPr lang="zh-CN" altLang="en-US" sz="2800" b="1" i="1" dirty="0" smtClean="0"/>
              <a:t> </a:t>
            </a:r>
            <a:r>
              <a:rPr lang="en-US" altLang="zh-CN" sz="2800" b="1" i="1" dirty="0" smtClean="0"/>
              <a:t> </a:t>
            </a:r>
            <a:r>
              <a:rPr lang="zh-CN" altLang="en-US" sz="2800" b="1" i="1" dirty="0" smtClean="0"/>
              <a:t>  </a:t>
            </a:r>
            <a:r>
              <a:rPr lang="en-US" altLang="zh-CN" sz="2800" b="1" dirty="0" err="1" smtClean="0"/>
              <a:t>this</a:t>
            </a:r>
            <a:r>
              <a:rPr lang="en-US" altLang="zh-CN" sz="2800" dirty="0" err="1" smtClean="0"/>
              <a:t>.display</a:t>
            </a:r>
            <a:r>
              <a:rPr lang="en-US" altLang="zh-CN" sz="2800" dirty="0"/>
              <a:t>=</a:t>
            </a:r>
            <a:r>
              <a:rPr lang="en-US" altLang="zh-CN" sz="2800" b="1" dirty="0"/>
              <a:t>function</a:t>
            </a:r>
            <a:r>
              <a:rPr lang="en-US" altLang="zh-CN" sz="2800" dirty="0"/>
              <a:t>(){</a:t>
            </a:r>
            <a:br>
              <a:rPr lang="en-US" altLang="zh-CN" sz="2800" dirty="0"/>
            </a:br>
            <a:r>
              <a:rPr lang="en-US" altLang="zh-CN" sz="2800" dirty="0"/>
              <a:t>        </a:t>
            </a:r>
            <a:r>
              <a:rPr lang="en-US" altLang="zh-CN" sz="2800" b="1" dirty="0" err="1"/>
              <a:t>console</a:t>
            </a:r>
            <a:r>
              <a:rPr lang="en-US" altLang="zh-CN" sz="2800" dirty="0" err="1"/>
              <a:t>.log</a:t>
            </a:r>
            <a:r>
              <a:rPr lang="en-US" altLang="zh-CN" sz="2800" dirty="0"/>
              <a:t>(</a:t>
            </a:r>
            <a:r>
              <a:rPr lang="en-US" altLang="zh-CN" sz="2800" b="1" dirty="0"/>
              <a:t>'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am '</a:t>
            </a:r>
            <a:r>
              <a:rPr lang="en-US" altLang="zh-CN" sz="2800" dirty="0"/>
              <a:t>+</a:t>
            </a:r>
            <a:r>
              <a:rPr lang="en-US" altLang="zh-CN" sz="2800" b="1" dirty="0" err="1"/>
              <a:t>this</a:t>
            </a:r>
            <a:r>
              <a:rPr lang="en-US" altLang="zh-CN" sz="2800" dirty="0" err="1"/>
              <a:t>.</a:t>
            </a:r>
            <a:r>
              <a:rPr lang="en-US" altLang="zh-CN" sz="2800" b="1" dirty="0" err="1"/>
              <a:t>name</a:t>
            </a:r>
            <a:r>
              <a:rPr lang="en-US" altLang="zh-CN" sz="2800" dirty="0"/>
              <a:t>+</a:t>
            </a:r>
            <a:r>
              <a:rPr lang="en-US" altLang="zh-CN" sz="2800" b="1" dirty="0"/>
              <a:t>";"</a:t>
            </a:r>
            <a:r>
              <a:rPr lang="en-US" altLang="zh-CN" sz="2800" dirty="0"/>
              <a:t>+</a:t>
            </a:r>
            <a:r>
              <a:rPr lang="en-US" altLang="zh-CN" sz="2800" b="1" dirty="0"/>
              <a:t>" and "</a:t>
            </a:r>
            <a:r>
              <a:rPr lang="en-US" altLang="zh-CN" sz="2800" dirty="0"/>
              <a:t>+</a:t>
            </a:r>
            <a:r>
              <a:rPr lang="en-US" altLang="zh-CN" sz="2800" b="1" dirty="0" err="1"/>
              <a:t>this</a:t>
            </a:r>
            <a:r>
              <a:rPr lang="en-US" altLang="zh-CN" sz="2800" dirty="0" err="1"/>
              <a:t>.</a:t>
            </a:r>
            <a:r>
              <a:rPr lang="en-US" altLang="zh-CN" sz="2800" b="1" dirty="0" err="1"/>
              <a:t>age</a:t>
            </a:r>
            <a:r>
              <a:rPr lang="en-US" altLang="zh-CN" sz="2800" dirty="0"/>
              <a:t>+</a:t>
            </a:r>
            <a:r>
              <a:rPr lang="en-US" altLang="zh-CN" sz="2800" b="1" dirty="0"/>
              <a:t>" years old"</a:t>
            </a:r>
            <a:r>
              <a:rPr lang="en-US" altLang="zh-CN" sz="2800" dirty="0"/>
              <a:t>);</a:t>
            </a:r>
            <a:br>
              <a:rPr lang="en-US" altLang="zh-CN" sz="2800" dirty="0"/>
            </a:br>
            <a:r>
              <a:rPr lang="en-US" altLang="zh-CN" sz="2800" dirty="0"/>
              <a:t>    };</a:t>
            </a:r>
            <a:br>
              <a:rPr lang="en-US" altLang="zh-CN" sz="2800" dirty="0"/>
            </a:br>
            <a:r>
              <a:rPr lang="en-US" altLang="zh-CN" sz="2800" dirty="0" smtClean="0"/>
              <a:t>}</a:t>
            </a:r>
          </a:p>
          <a:p>
            <a:pPr lvl="1"/>
            <a:r>
              <a:rPr lang="zh-CN" altLang="en-US" sz="2800" dirty="0" smtClean="0">
                <a:ea typeface="黑体" panose="02010609060101010101" pitchFamily="49" charset="-122"/>
                <a:cs typeface="Arial" panose="020B0604020202020204" pitchFamily="34" charset="0"/>
              </a:rPr>
              <a:t>自定义类</a:t>
            </a:r>
            <a:endParaRPr lang="en-US" altLang="zh-CN" sz="2800" dirty="0" smtClean="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800" dirty="0" smtClean="0">
                <a:ea typeface="黑体" panose="02010609060101010101" pitchFamily="49" charset="-122"/>
                <a:cs typeface="Arial" panose="020B0604020202020204" pitchFamily="34" charset="0"/>
              </a:rPr>
              <a:t>创建对象</a:t>
            </a:r>
            <a:endParaRPr lang="en-US" altLang="zh-CN" sz="2800" dirty="0" smtClean="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800" dirty="0"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en-US" altLang="zh-CN" sz="2800" b="1" dirty="0" err="1" smtClean="0"/>
              <a:t>var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/>
              <a:t>man1</a:t>
            </a:r>
            <a:r>
              <a:rPr lang="en-US" altLang="zh-CN" sz="2800" dirty="0"/>
              <a:t>=</a:t>
            </a:r>
            <a:r>
              <a:rPr lang="en-US" altLang="zh-CN" sz="2800" b="1" dirty="0"/>
              <a:t>new </a:t>
            </a:r>
            <a:r>
              <a:rPr lang="en-US" altLang="zh-CN" sz="2800" i="1" dirty="0"/>
              <a:t>Human</a:t>
            </a:r>
            <a:r>
              <a:rPr lang="en-US" altLang="zh-CN" sz="2800" dirty="0" smtClean="0"/>
              <a:t>(</a:t>
            </a:r>
            <a:r>
              <a:rPr lang="en-US" altLang="zh-CN" sz="2800" b="1" dirty="0" smtClean="0"/>
              <a:t>‘TOM'</a:t>
            </a:r>
            <a:r>
              <a:rPr lang="en-US" altLang="zh-CN" sz="2800" dirty="0"/>
              <a:t>,20);</a:t>
            </a:r>
            <a:endParaRPr lang="zh-CN" altLang="en-US" sz="28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93627" y="3972155"/>
            <a:ext cx="990124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+mj-ea"/>
              </a:rPr>
              <a:t>面向对象实现</a:t>
            </a:r>
            <a:r>
              <a:rPr lang="en-US" altLang="zh-CN" sz="4000" dirty="0" smtClean="0">
                <a:latin typeface="+mj-ea"/>
              </a:rPr>
              <a:t>-2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1619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8438" y="1440180"/>
            <a:ext cx="10721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DEMO:</a:t>
            </a:r>
          </a:p>
          <a:p>
            <a:pPr lvl="1"/>
            <a:r>
              <a:rPr lang="en-US" altLang="zh-CN" sz="2800" dirty="0" err="1"/>
              <a:t>var</a:t>
            </a:r>
            <a:r>
              <a:rPr lang="en-US" altLang="zh-CN" sz="2800" dirty="0"/>
              <a:t> person = {    </a:t>
            </a:r>
            <a:endParaRPr lang="en-US" altLang="zh-CN" sz="2800" dirty="0" smtClean="0"/>
          </a:p>
          <a:p>
            <a:pPr lvl="1"/>
            <a:r>
              <a:rPr lang="en-US" altLang="zh-CN" sz="2800" dirty="0"/>
              <a:t>	</a:t>
            </a:r>
            <a:r>
              <a:rPr lang="en-US" altLang="zh-CN" sz="2800" dirty="0" smtClean="0"/>
              <a:t>name </a:t>
            </a:r>
            <a:r>
              <a:rPr lang="en-US" altLang="zh-CN" sz="2800" dirty="0"/>
              <a:t>: 'My name',    </a:t>
            </a:r>
            <a:endParaRPr lang="en-US" altLang="zh-CN" sz="2800" dirty="0" smtClean="0"/>
          </a:p>
          <a:p>
            <a:pPr lvl="1"/>
            <a:r>
              <a:rPr lang="en-US" altLang="zh-CN" sz="2800" dirty="0"/>
              <a:t>	</a:t>
            </a:r>
            <a:r>
              <a:rPr lang="en-US" altLang="zh-CN" sz="2800" dirty="0" smtClean="0"/>
              <a:t>age </a:t>
            </a:r>
            <a:r>
              <a:rPr lang="en-US" altLang="zh-CN" sz="2800" dirty="0"/>
              <a:t>: 18,    </a:t>
            </a:r>
            <a:endParaRPr lang="en-US" altLang="zh-CN" sz="2800" dirty="0" smtClean="0"/>
          </a:p>
          <a:p>
            <a:pPr lvl="1"/>
            <a:r>
              <a:rPr lang="en-US" altLang="zh-CN" sz="2800" dirty="0"/>
              <a:t>	</a:t>
            </a:r>
            <a:r>
              <a:rPr lang="en-US" altLang="zh-CN" sz="2800" dirty="0" err="1" smtClean="0"/>
              <a:t>getName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: function(){        </a:t>
            </a:r>
            <a:endParaRPr lang="en-US" altLang="zh-CN" sz="2800" dirty="0" smtClean="0"/>
          </a:p>
          <a:p>
            <a:pPr lvl="1"/>
            <a:r>
              <a:rPr lang="en-US" altLang="zh-CN" sz="2800" dirty="0"/>
              <a:t>	</a:t>
            </a:r>
            <a:r>
              <a:rPr lang="en-US" altLang="zh-CN" sz="2800" dirty="0" smtClean="0"/>
              <a:t>	return </a:t>
            </a:r>
            <a:r>
              <a:rPr lang="en-US" altLang="zh-CN" sz="2800" dirty="0" err="1"/>
              <a:t>this.name</a:t>
            </a:r>
            <a:r>
              <a:rPr lang="en-US" altLang="zh-CN" sz="2800" dirty="0"/>
              <a:t>;  </a:t>
            </a:r>
            <a:endParaRPr lang="en-US" altLang="zh-CN" sz="2800" dirty="0" smtClean="0"/>
          </a:p>
          <a:p>
            <a:pPr lvl="1"/>
            <a:r>
              <a:rPr lang="en-US" altLang="zh-CN" sz="2800" dirty="0"/>
              <a:t>	</a:t>
            </a:r>
            <a:r>
              <a:rPr lang="en-US" altLang="zh-CN" sz="2800" dirty="0" smtClean="0"/>
              <a:t>  }</a:t>
            </a:r>
          </a:p>
          <a:p>
            <a:pPr lvl="1"/>
            <a:r>
              <a:rPr lang="en-US" altLang="zh-CN" sz="2800" dirty="0" smtClean="0"/>
              <a:t>}</a:t>
            </a:r>
          </a:p>
          <a:p>
            <a:pPr lvl="1"/>
            <a:endParaRPr lang="en-US" altLang="zh-CN" sz="28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93627" y="3972155"/>
            <a:ext cx="990124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+mj-ea"/>
              </a:rPr>
              <a:t>面向对象实现</a:t>
            </a:r>
            <a:r>
              <a:rPr lang="en-US" altLang="zh-CN" sz="4000" dirty="0" smtClean="0">
                <a:latin typeface="+mj-ea"/>
              </a:rPr>
              <a:t>-</a:t>
            </a:r>
            <a:r>
              <a:rPr lang="en-US" altLang="zh-CN" sz="4000" dirty="0">
                <a:latin typeface="+mj-ea"/>
              </a:rPr>
              <a:t>3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04336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 Narrow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演示文稿1" id="{0FE4B011-90B7-4642-A9C6-BF9234E7B935}" vid="{C0032729-FCC2-47DB-B279-26614F67C45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DE441E2D358D104BBF37B55078329BE6" ma:contentTypeVersion="0" ma:contentTypeDescription="新建文档。" ma:contentTypeScope="" ma:versionID="050231a40296e7e6eef7bbc8765553e8">
  <xsd:schema xmlns:xsd="http://www.w3.org/2001/XMLSchema" xmlns:xs="http://www.w3.org/2001/XMLSchema" xmlns:p="http://schemas.microsoft.com/office/2006/metadata/properties" xmlns:ns2="2964b3fe-7ba9-451d-b46d-13cde44f5428" targetNamespace="http://schemas.microsoft.com/office/2006/metadata/properties" ma:root="true" ma:fieldsID="88f7917a15eb6d463d3262649e39eb14" ns2:_="">
    <xsd:import namespace="2964b3fe-7ba9-451d-b46d-13cde44f542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64b3fe-7ba9-451d-b46d-13cde44f542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档 ID 值" ma:description="分配至此项的文档 ID 值。" ma:internalName="_dlc_DocId" ma:readOnly="true">
      <xsd:simpleType>
        <xsd:restriction base="dms:Text"/>
      </xsd:simpleType>
    </xsd:element>
    <xsd:element name="_dlc_DocIdUrl" ma:index="9" nillable="true" ma:displayName="文档 ID" ma:description="此文档的永久链接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永久 ID" ma:description="在添加过程中保留 ID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964b3fe-7ba9-451d-b46d-13cde44f5428">52XMV3DVPMZ4-146-4</_dlc_DocId>
    <_dlc_DocIdUrl xmlns="2964b3fe-7ba9-451d-b46d-13cde44f5428">
      <Url>http://sps.gemptc.com/_layouts/DocIdRedir.aspx?ID=52XMV3DVPMZ4-146-4</Url>
      <Description>52XMV3DVPMZ4-146-4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09DFA44-B85C-4A78-9B5C-11921A16E3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64b3fe-7ba9-451d-b46d-13cde44f54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590C57-1F88-4108-B4D1-FABAD21D1F81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2964b3fe-7ba9-451d-b46d-13cde44f5428"/>
    <ds:schemaRef ds:uri="http://purl.org/dc/dcmitype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75D2C63-9A31-4365-A341-14A0A263F9B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A53DD86-0E57-490A-82F5-0684F8B2352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高博应诺-PPT模板V3</Template>
  <TotalTime>1956</TotalTime>
  <Words>2033</Words>
  <Application>Microsoft Macintosh PowerPoint</Application>
  <PresentationFormat>自定义</PresentationFormat>
  <Paragraphs>442</Paragraphs>
  <Slides>35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PowerPoint 演示文稿</vt:lpstr>
      <vt:lpstr>面向对象 </vt:lpstr>
      <vt:lpstr>上节课回顾</vt:lpstr>
      <vt:lpstr>一：面向对象原理 二：面向对象实现 三： 四：  </vt:lpstr>
      <vt:lpstr>PowerPoint 演示文稿</vt:lpstr>
      <vt:lpstr>OOP基本概念</vt:lpstr>
      <vt:lpstr>面向对象实现-1</vt:lpstr>
      <vt:lpstr>面向对象实现-2</vt:lpstr>
      <vt:lpstr>面向对象实现-3</vt:lpstr>
      <vt:lpstr>面向对象实现</vt:lpstr>
      <vt:lpstr>对象属性类型-数据属性</vt:lpstr>
      <vt:lpstr>对象属性类型-访问器属性</vt:lpstr>
      <vt:lpstr>创建对象-工厂模式</vt:lpstr>
      <vt:lpstr>创建对象-构造函数模式</vt:lpstr>
      <vt:lpstr>创建对象-构造函数改进模式-1</vt:lpstr>
      <vt:lpstr>创建对象-构造函数改进模式-2</vt:lpstr>
      <vt:lpstr>创建对象-构造函数改进模式-3???</vt:lpstr>
      <vt:lpstr>创建对象-构造函数模式</vt:lpstr>
      <vt:lpstr> 创建对象-原型模式 </vt:lpstr>
      <vt:lpstr> 创建对象-原型模式 </vt:lpstr>
      <vt:lpstr> 创建对象-混合模式 </vt:lpstr>
      <vt:lpstr> 创建对象-混合模式 </vt:lpstr>
      <vt:lpstr>PowerPoint 演示文稿</vt:lpstr>
      <vt:lpstr>arguments</vt:lpstr>
      <vt:lpstr>arguments</vt:lpstr>
      <vt:lpstr>PowerPoint 演示文稿</vt:lpstr>
      <vt:lpstr>继承</vt:lpstr>
      <vt:lpstr>继承-类继承</vt:lpstr>
      <vt:lpstr>继承-类继承</vt:lpstr>
      <vt:lpstr>继承-原型链继承</vt:lpstr>
      <vt:lpstr>继承-组合继承</vt:lpstr>
      <vt:lpstr>PowerPoint 演示文稿</vt:lpstr>
      <vt:lpstr>课后任务</vt:lpstr>
      <vt:lpstr>课后预习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ligang</dc:creator>
  <cp:lastModifiedBy>lzhan</cp:lastModifiedBy>
  <cp:revision>159</cp:revision>
  <dcterms:created xsi:type="dcterms:W3CDTF">2015-04-30T08:31:05Z</dcterms:created>
  <dcterms:modified xsi:type="dcterms:W3CDTF">2017-03-06T09:07:31Z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6f9e1478-81e9-49b8-96d2-ac3a2727cb6d</vt:lpwstr>
  </property>
  <property fmtid="{D5CDD505-2E9C-101B-9397-08002B2CF9AE}" pid="3" name="ContentTypeId">
    <vt:lpwstr>0x010100DE441E2D358D104BBF37B55078329BE6</vt:lpwstr>
  </property>
</Properties>
</file>